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sldIdLst>
    <p:sldId id="303" r:id="rId6"/>
    <p:sldId id="365" r:id="rId7"/>
    <p:sldId id="263" r:id="rId8"/>
    <p:sldId id="356" r:id="rId9"/>
    <p:sldId id="279" r:id="rId10"/>
    <p:sldId id="274" r:id="rId11"/>
    <p:sldId id="387" r:id="rId12"/>
    <p:sldId id="388" r:id="rId13"/>
    <p:sldId id="384" r:id="rId14"/>
    <p:sldId id="377" r:id="rId15"/>
    <p:sldId id="378" r:id="rId16"/>
    <p:sldId id="368" r:id="rId17"/>
    <p:sldId id="381" r:id="rId18"/>
    <p:sldId id="256" r:id="rId19"/>
    <p:sldId id="389" r:id="rId20"/>
    <p:sldId id="355" r:id="rId21"/>
    <p:sldId id="343" r:id="rId22"/>
    <p:sldId id="379" r:id="rId23"/>
    <p:sldId id="363" r:id="rId24"/>
    <p:sldId id="386" r:id="rId25"/>
  </p:sldIdLst>
  <p:sldSz cx="12192000"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F832C1-3299-41B0-9386-CA92DFCADE95}">
          <p14:sldIdLst>
            <p14:sldId id="303"/>
            <p14:sldId id="365"/>
            <p14:sldId id="263"/>
            <p14:sldId id="356"/>
            <p14:sldId id="279"/>
            <p14:sldId id="274"/>
            <p14:sldId id="387"/>
            <p14:sldId id="388"/>
            <p14:sldId id="384"/>
            <p14:sldId id="377"/>
            <p14:sldId id="378"/>
            <p14:sldId id="368"/>
            <p14:sldId id="381"/>
            <p14:sldId id="256"/>
            <p14:sldId id="389"/>
            <p14:sldId id="355"/>
            <p14:sldId id="343"/>
            <p14:sldId id="379"/>
            <p14:sldId id="363"/>
            <p14:sldId id="38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triz Porres" initials="bpor" lastIdx="1" clrIdx="0">
    <p:extLst>
      <p:ext uri="{19B8F6BF-5375-455C-9EA6-DF929625EA0E}">
        <p15:presenceInfo xmlns:p15="http://schemas.microsoft.com/office/powerpoint/2012/main" userId="Beatriz Porres" providerId="None"/>
      </p:ext>
    </p:extLst>
  </p:cmAuthor>
  <p:cmAuthor id="2" name="Kokkini Chrysanthi" initials="KC" lastIdx="51" clrIdx="1">
    <p:extLst>
      <p:ext uri="{19B8F6BF-5375-455C-9EA6-DF929625EA0E}">
        <p15:presenceInfo xmlns:p15="http://schemas.microsoft.com/office/powerpoint/2012/main" userId="S::Chrysanthi.Kokkini@eesc.europa.eu::1dbed518-65dc-46b7-ab53-cc0b2795357f" providerId="AD"/>
      </p:ext>
    </p:extLst>
  </p:cmAuthor>
  <p:cmAuthor id="3" name="Andrejczuk Emilia" initials="AE" lastIdx="26" clrIdx="2">
    <p:extLst>
      <p:ext uri="{19B8F6BF-5375-455C-9EA6-DF929625EA0E}">
        <p15:presenceInfo xmlns:p15="http://schemas.microsoft.com/office/powerpoint/2012/main" userId="S::Emilia.Andrejczuk@eesc.europa.eu::737fdaaa-6a72-4ebd-94a8-b97b30311213" providerId="AD"/>
      </p:ext>
    </p:extLst>
  </p:cmAuthor>
  <p:cmAuthor id="4" name="Boukhenfouf Nadia" initials="BN" lastIdx="2" clrIdx="3">
    <p:extLst>
      <p:ext uri="{19B8F6BF-5375-455C-9EA6-DF929625EA0E}">
        <p15:presenceInfo xmlns:p15="http://schemas.microsoft.com/office/powerpoint/2012/main" userId="S::Nadia.Boukhenfouf@eesc.europa.eu::080b0764-1748-423f-8ab2-3f229873f2cd" providerId="AD"/>
      </p:ext>
    </p:extLst>
  </p:cmAuthor>
  <p:cmAuthor id="5" name="Williams Stephanie" initials="WS" lastIdx="5" clrIdx="4">
    <p:extLst>
      <p:ext uri="{19B8F6BF-5375-455C-9EA6-DF929625EA0E}">
        <p15:presenceInfo xmlns:p15="http://schemas.microsoft.com/office/powerpoint/2012/main" userId="S::stephanie.williams@eesc.europa.eu::ba695c79-144c-49de-ac92-966cddeb6e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CAFAD"/>
    <a:srgbClr val="174195"/>
    <a:srgbClr val="0060A0"/>
    <a:srgbClr val="4F9B2B"/>
    <a:srgbClr val="1F5FA0"/>
    <a:srgbClr val="07A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83" autoAdjust="0"/>
    <p:restoredTop sz="96296"/>
  </p:normalViewPr>
  <p:slideViewPr>
    <p:cSldViewPr snapToGrid="0">
      <p:cViewPr varScale="1">
        <p:scale>
          <a:sx n="155" d="100"/>
          <a:sy n="155" d="100"/>
        </p:scale>
        <p:origin x="216" y="9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Sheet1!$F$4</c:f>
              <c:strCache>
                <c:ptCount val="1"/>
                <c:pt idx="0">
                  <c:v>&lt;cf&gt;♀&lt;/cf&gt;</c:v>
                </c:pt>
              </c:strCache>
            </c:strRef>
          </c:tx>
          <c:spPr>
            <a:solidFill>
              <a:schemeClr val="accent2"/>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Sheet1!$F$5:$F$31</c:f>
              <c:numCache>
                <c:formatCode>0%</c:formatCode>
                <c:ptCount val="27"/>
                <c:pt idx="0">
                  <c:v>0.8571428571428571</c:v>
                </c:pt>
                <c:pt idx="1">
                  <c:v>0.58333333333333337</c:v>
                </c:pt>
                <c:pt idx="2">
                  <c:v>0.77777777777777779</c:v>
                </c:pt>
                <c:pt idx="3">
                  <c:v>0.41666666666666669</c:v>
                </c:pt>
                <c:pt idx="4">
                  <c:v>0.5714285714285714</c:v>
                </c:pt>
                <c:pt idx="5">
                  <c:v>0.55555555555555558</c:v>
                </c:pt>
                <c:pt idx="6">
                  <c:v>0.5</c:v>
                </c:pt>
                <c:pt idx="7">
                  <c:v>0.5</c:v>
                </c:pt>
                <c:pt idx="8">
                  <c:v>0.66666666666666663</c:v>
                </c:pt>
                <c:pt idx="9">
                  <c:v>0.44444444444444442</c:v>
                </c:pt>
                <c:pt idx="10">
                  <c:v>0.2857142857142857</c:v>
                </c:pt>
                <c:pt idx="11">
                  <c:v>0.5</c:v>
                </c:pt>
                <c:pt idx="12">
                  <c:v>0.5</c:v>
                </c:pt>
                <c:pt idx="13">
                  <c:v>0.58333333333333337</c:v>
                </c:pt>
                <c:pt idx="14">
                  <c:v>0.38095238095238093</c:v>
                </c:pt>
                <c:pt idx="15">
                  <c:v>0.25</c:v>
                </c:pt>
                <c:pt idx="16">
                  <c:v>0.5</c:v>
                </c:pt>
                <c:pt idx="17">
                  <c:v>0.1111111111111111</c:v>
                </c:pt>
                <c:pt idx="18">
                  <c:v>0.16666666666666666</c:v>
                </c:pt>
                <c:pt idx="19">
                  <c:v>0.4</c:v>
                </c:pt>
                <c:pt idx="20">
                  <c:v>0.16666666666666666</c:v>
                </c:pt>
                <c:pt idx="21">
                  <c:v>0.2857142857142857</c:v>
                </c:pt>
                <c:pt idx="22">
                  <c:v>0.22222222222222221</c:v>
                </c:pt>
                <c:pt idx="23">
                  <c:v>8.3333333333333329E-2</c:v>
                </c:pt>
                <c:pt idx="24">
                  <c:v>0.33333333333333331</c:v>
                </c:pt>
                <c:pt idx="25">
                  <c:v>8.3333333333333329E-2</c:v>
                </c:pt>
                <c:pt idx="26">
                  <c:v>0</c:v>
                </c:pt>
              </c:numCache>
            </c:numRef>
          </c:val>
          <c:extLst>
            <c:ext xmlns:c16="http://schemas.microsoft.com/office/drawing/2014/chart" uri="{C3380CC4-5D6E-409C-BE32-E72D297353CC}">
              <c16:uniqueId val="{00000000-F334-4C72-B9F9-050BF7B4874A}"/>
            </c:ext>
          </c:extLst>
        </c:ser>
        <c:ser>
          <c:idx val="1"/>
          <c:order val="1"/>
          <c:tx>
            <c:strRef>
              <c:f>Sheet1!$G$4</c:f>
              <c:strCache>
                <c:ptCount val="1"/>
                <c:pt idx="0">
                  <c:v>&lt;cf&gt;♂&lt;/cf&gt;</c:v>
                </c:pt>
              </c:strCache>
            </c:strRef>
          </c:tx>
          <c:spPr>
            <a:solidFill>
              <a:srgbClr val="00B0F0"/>
            </a:solidFill>
            <a:ln>
              <a:noFill/>
            </a:ln>
            <a:effectLst/>
          </c:spPr>
          <c:invertIfNegative val="0"/>
          <c:cat>
            <c:strRef>
              <c:f>Sheet1!$B$5:$B$31</c:f>
              <c:strCache>
                <c:ptCount val="27"/>
                <c:pt idx="0">
                  <c:v>EE</c:v>
                </c:pt>
                <c:pt idx="1">
                  <c:v>CZ</c:v>
                </c:pt>
                <c:pt idx="2">
                  <c:v>HR</c:v>
                </c:pt>
                <c:pt idx="3">
                  <c:v>HU</c:v>
                </c:pt>
                <c:pt idx="4">
                  <c:v>LV</c:v>
                </c:pt>
                <c:pt idx="5">
                  <c:v>LT</c:v>
                </c:pt>
                <c:pt idx="6">
                  <c:v>FR</c:v>
                </c:pt>
                <c:pt idx="7">
                  <c:v>SE</c:v>
                </c:pt>
                <c:pt idx="8">
                  <c:v>DK</c:v>
                </c:pt>
                <c:pt idx="9">
                  <c:v>FI</c:v>
                </c:pt>
                <c:pt idx="10">
                  <c:v>SI</c:v>
                </c:pt>
                <c:pt idx="11">
                  <c:v>NL</c:v>
                </c:pt>
                <c:pt idx="12">
                  <c:v>LU</c:v>
                </c:pt>
                <c:pt idx="13">
                  <c:v>DE</c:v>
                </c:pt>
                <c:pt idx="14">
                  <c:v>ES</c:v>
                </c:pt>
                <c:pt idx="15">
                  <c:v>AT</c:v>
                </c:pt>
                <c:pt idx="16">
                  <c:v>BG</c:v>
                </c:pt>
                <c:pt idx="17">
                  <c:v>IE</c:v>
                </c:pt>
                <c:pt idx="18">
                  <c:v>IT</c:v>
                </c:pt>
                <c:pt idx="19">
                  <c:v>MT</c:v>
                </c:pt>
                <c:pt idx="20">
                  <c:v>EL</c:v>
                </c:pt>
                <c:pt idx="21">
                  <c:v>PL</c:v>
                </c:pt>
                <c:pt idx="22">
                  <c:v>SK</c:v>
                </c:pt>
                <c:pt idx="23">
                  <c:v>BE</c:v>
                </c:pt>
                <c:pt idx="24">
                  <c:v>RO</c:v>
                </c:pt>
                <c:pt idx="25">
                  <c:v>PT</c:v>
                </c:pt>
                <c:pt idx="26">
                  <c:v>CY</c:v>
                </c:pt>
              </c:strCache>
            </c:strRef>
          </c:cat>
          <c:val>
            <c:numRef>
              <c:f>Sheet1!$G$5:$G$31</c:f>
              <c:numCache>
                <c:formatCode>0%</c:formatCode>
                <c:ptCount val="27"/>
                <c:pt idx="0">
                  <c:v>0.14285714285714285</c:v>
                </c:pt>
                <c:pt idx="1">
                  <c:v>0.41666666666666669</c:v>
                </c:pt>
                <c:pt idx="2">
                  <c:v>0.22222222222222221</c:v>
                </c:pt>
                <c:pt idx="3">
                  <c:v>0.58333333333333337</c:v>
                </c:pt>
                <c:pt idx="4">
                  <c:v>0.42857142857142855</c:v>
                </c:pt>
                <c:pt idx="5">
                  <c:v>0.44444444444444442</c:v>
                </c:pt>
                <c:pt idx="6">
                  <c:v>0.5</c:v>
                </c:pt>
                <c:pt idx="7">
                  <c:v>0.5</c:v>
                </c:pt>
                <c:pt idx="8">
                  <c:v>0.33333333333333331</c:v>
                </c:pt>
                <c:pt idx="9">
                  <c:v>0.55555555555555558</c:v>
                </c:pt>
                <c:pt idx="10">
                  <c:v>0.7142857142857143</c:v>
                </c:pt>
                <c:pt idx="11">
                  <c:v>0.5</c:v>
                </c:pt>
                <c:pt idx="12">
                  <c:v>0.5</c:v>
                </c:pt>
                <c:pt idx="13">
                  <c:v>0.41666666666666669</c:v>
                </c:pt>
                <c:pt idx="14">
                  <c:v>0.61904761904761907</c:v>
                </c:pt>
                <c:pt idx="15">
                  <c:v>0.75</c:v>
                </c:pt>
                <c:pt idx="16">
                  <c:v>0.5</c:v>
                </c:pt>
                <c:pt idx="17">
                  <c:v>0.88888888888888884</c:v>
                </c:pt>
                <c:pt idx="18">
                  <c:v>0.83333333333333337</c:v>
                </c:pt>
                <c:pt idx="19">
                  <c:v>0.6</c:v>
                </c:pt>
                <c:pt idx="20">
                  <c:v>0.83333333333333337</c:v>
                </c:pt>
                <c:pt idx="21">
                  <c:v>0.7142857142857143</c:v>
                </c:pt>
                <c:pt idx="22">
                  <c:v>0.77777777777777779</c:v>
                </c:pt>
                <c:pt idx="23">
                  <c:v>0.91666666666666663</c:v>
                </c:pt>
                <c:pt idx="24">
                  <c:v>0.66666666666666663</c:v>
                </c:pt>
                <c:pt idx="25">
                  <c:v>0.91666666666666663</c:v>
                </c:pt>
                <c:pt idx="26">
                  <c:v>1</c:v>
                </c:pt>
              </c:numCache>
            </c:numRef>
          </c:val>
          <c:extLst>
            <c:ext xmlns:c16="http://schemas.microsoft.com/office/drawing/2014/chart" uri="{C3380CC4-5D6E-409C-BE32-E72D297353CC}">
              <c16:uniqueId val="{00000001-F334-4C72-B9F9-050BF7B4874A}"/>
            </c:ext>
          </c:extLst>
        </c:ser>
        <c:dLbls>
          <c:showLegendKey val="0"/>
          <c:showVal val="0"/>
          <c:showCatName val="0"/>
          <c:showSerName val="0"/>
          <c:showPercent val="0"/>
          <c:showBubbleSize val="0"/>
        </c:dLbls>
        <c:gapWidth val="219"/>
        <c:overlap val="-27"/>
        <c:axId val="1484350128"/>
        <c:axId val="1484351568"/>
      </c:barChart>
      <c:catAx>
        <c:axId val="148435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1568"/>
        <c:crosses val="autoZero"/>
        <c:auto val="1"/>
        <c:lblAlgn val="ctr"/>
        <c:lblOffset val="100"/>
        <c:noMultiLvlLbl val="0"/>
      </c:catAx>
      <c:valAx>
        <c:axId val="14843515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84350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fr-BE" dirty="0"/>
          </a:p>
        </p:txBody>
      </p:sp>
      <p:sp>
        <p:nvSpPr>
          <p:cNvPr id="3" name="Date Placeholder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0F803BF0-E97C-469C-AF60-F17B5FF059B5}" type="datetimeFigureOut">
              <a:rPr lang="fr-BE" smtClean="0"/>
              <a:t>2/12/25</a:t>
            </a:fld>
            <a:endParaRPr lang="fr-BE" dirty="0"/>
          </a:p>
        </p:txBody>
      </p:sp>
      <p:sp>
        <p:nvSpPr>
          <p:cNvPr id="4" name="Slide Image Placeholder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861" tIns="45930" rIns="91861" bIns="45930" rtlCol="0" anchor="ctr"/>
          <a:lstStyle/>
          <a:p>
            <a:endParaRPr lang="fr-BE" dirty="0"/>
          </a:p>
        </p:txBody>
      </p:sp>
      <p:sp>
        <p:nvSpPr>
          <p:cNvPr id="5" name="Notes Placehold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fr-BE" dirty="0"/>
          </a:p>
        </p:txBody>
      </p:sp>
      <p:sp>
        <p:nvSpPr>
          <p:cNvPr id="7" name="Slide Number Placehold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1CACB815-C936-4E99-8363-076A4EF2A191}" type="slidenum">
              <a:rPr lang="fr-BE" smtClean="0"/>
              <a:t>‹N°›</a:t>
            </a:fld>
            <a:endParaRPr lang="fr-BE" dirty="0"/>
          </a:p>
        </p:txBody>
      </p:sp>
    </p:spTree>
    <p:extLst>
      <p:ext uri="{BB962C8B-B14F-4D97-AF65-F5344CB8AC3E}">
        <p14:creationId xmlns:p14="http://schemas.microsoft.com/office/powerpoint/2010/main" val="44035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4</a:t>
            </a:fld>
            <a:endParaRPr lang="en-US" dirty="0"/>
          </a:p>
        </p:txBody>
      </p:sp>
    </p:spTree>
    <p:extLst>
      <p:ext uri="{BB962C8B-B14F-4D97-AF65-F5344CB8AC3E}">
        <p14:creationId xmlns:p14="http://schemas.microsoft.com/office/powerpoint/2010/main" val="20389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7</a:t>
            </a:fld>
            <a:endParaRPr lang="en-US" dirty="0"/>
          </a:p>
        </p:txBody>
      </p:sp>
    </p:spTree>
    <p:extLst>
      <p:ext uri="{BB962C8B-B14F-4D97-AF65-F5344CB8AC3E}">
        <p14:creationId xmlns:p14="http://schemas.microsoft.com/office/powerpoint/2010/main" val="149725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32650-2A0E-3513-BB81-E191EC716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157BD-0924-79D0-4C2E-A4960C28B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7B311-8600-7614-10CE-9A0717282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0C101E-89CE-AF55-9CC8-A054C8C268CF}"/>
              </a:ext>
            </a:extLst>
          </p:cNvPr>
          <p:cNvSpPr>
            <a:spLocks noGrp="1"/>
          </p:cNvSpPr>
          <p:nvPr>
            <p:ph type="sldNum" sz="quarter" idx="10"/>
          </p:nvPr>
        </p:nvSpPr>
        <p:spPr/>
        <p:txBody>
          <a:bodyPr/>
          <a:lstStyle/>
          <a:p>
            <a:fld id="{822D621B-A482-9F46-974E-D63789982922}" type="slidenum">
              <a:rPr lang="en-US" smtClean="0"/>
              <a:t>8</a:t>
            </a:fld>
            <a:endParaRPr lang="en-US" dirty="0"/>
          </a:p>
        </p:txBody>
      </p:sp>
    </p:spTree>
    <p:extLst>
      <p:ext uri="{BB962C8B-B14F-4D97-AF65-F5344CB8AC3E}">
        <p14:creationId xmlns:p14="http://schemas.microsoft.com/office/powerpoint/2010/main" val="2757900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D621B-A482-9F46-974E-D63789982922}" type="slidenum">
              <a:rPr lang="en-US" smtClean="0"/>
              <a:t>9</a:t>
            </a:fld>
            <a:endParaRPr lang="en-US" dirty="0"/>
          </a:p>
        </p:txBody>
      </p:sp>
    </p:spTree>
    <p:extLst>
      <p:ext uri="{BB962C8B-B14F-4D97-AF65-F5344CB8AC3E}">
        <p14:creationId xmlns:p14="http://schemas.microsoft.com/office/powerpoint/2010/main" val="24361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years now, the EESC has been working on how to better integrate the voice of young Europeans in its work and in the EU decision-making process in a structured and meaningful way</a:t>
            </a:r>
            <a:endParaRPr lang="en-GB" dirty="0"/>
          </a:p>
        </p:txBody>
      </p:sp>
      <p:sp>
        <p:nvSpPr>
          <p:cNvPr id="4" name="Slide Number Placeholder 3"/>
          <p:cNvSpPr>
            <a:spLocks noGrp="1"/>
          </p:cNvSpPr>
          <p:nvPr>
            <p:ph type="sldNum" sz="quarter" idx="10"/>
          </p:nvPr>
        </p:nvSpPr>
        <p:spPr/>
        <p:txBody>
          <a:bodyPr/>
          <a:lstStyle/>
          <a:p>
            <a:fld id="{822D621B-A482-9F46-974E-D63789982922}" type="slidenum">
              <a:rPr lang="en-US" smtClean="0"/>
              <a:t>17</a:t>
            </a:fld>
            <a:endParaRPr lang="en-US" dirty="0"/>
          </a:p>
        </p:txBody>
      </p:sp>
    </p:spTree>
    <p:extLst>
      <p:ext uri="{BB962C8B-B14F-4D97-AF65-F5344CB8AC3E}">
        <p14:creationId xmlns:p14="http://schemas.microsoft.com/office/powerpoint/2010/main" val="405208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8BCB-1AA3-47DD-B0AF-D1BE25486D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BE"/>
          </a:p>
        </p:txBody>
      </p:sp>
      <p:sp>
        <p:nvSpPr>
          <p:cNvPr id="3" name="Subtitle 2">
            <a:extLst>
              <a:ext uri="{FF2B5EF4-FFF2-40B4-BE49-F238E27FC236}">
                <a16:creationId xmlns:a16="http://schemas.microsoft.com/office/drawing/2014/main" id="{9DD851D8-243B-4A0B-8E39-98F5968E5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BE"/>
          </a:p>
        </p:txBody>
      </p:sp>
      <p:sp>
        <p:nvSpPr>
          <p:cNvPr id="4" name="Date Placeholder 3">
            <a:extLst>
              <a:ext uri="{FF2B5EF4-FFF2-40B4-BE49-F238E27FC236}">
                <a16:creationId xmlns:a16="http://schemas.microsoft.com/office/drawing/2014/main" id="{DC9E29BE-A65B-48EA-8300-9735CC06B6EC}"/>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63BA849F-5162-4368-9740-634FA7F5CD4F}"/>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ECA7076-24AC-4AA4-9CF5-B5513FC08E9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60210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A06C-040C-4402-9537-0B7B072B34EC}"/>
              </a:ext>
            </a:extLst>
          </p:cNvPr>
          <p:cNvSpPr>
            <a:spLocks noGrp="1"/>
          </p:cNvSpPr>
          <p:nvPr>
            <p:ph type="title"/>
          </p:nvPr>
        </p:nvSpPr>
        <p:spPr/>
        <p:txBody>
          <a:bodyPr/>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0EBD9FFC-57CA-4AD9-9DF0-AE3DE1E54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FF4CF21E-F473-41F6-A590-BE48ECDCE15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B2003BA-DEF5-45CF-86FA-93D7EECBE90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E164BF19-61AE-43EB-8960-904786533609}"/>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951663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D4914D-68CD-432E-A2B8-8A8079EAF2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BE"/>
          </a:p>
        </p:txBody>
      </p:sp>
      <p:sp>
        <p:nvSpPr>
          <p:cNvPr id="3" name="Vertical Text Placeholder 2">
            <a:extLst>
              <a:ext uri="{FF2B5EF4-FFF2-40B4-BE49-F238E27FC236}">
                <a16:creationId xmlns:a16="http://schemas.microsoft.com/office/drawing/2014/main" id="{5D3885EE-813E-44B5-9613-0163F4FC5F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91627BEE-BF15-4715-BC32-719A9C8FF832}"/>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0CDD9E59-D43E-41F4-AEAE-FC07DA1DA996}"/>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8E80100E-F2BB-4D9A-915B-A2C04EBBFCA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32794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1E2CB-3271-45A1-9EC5-90242F094D30}"/>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DEA86207-EC44-4C3D-94FF-693E17667D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03C666B3-0D3F-4438-A96D-83301C2A129A}"/>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2722C06E-535A-46C3-A3F3-24F27759C505}"/>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955931B2-ECEC-499C-A336-D4F733EBD34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1305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190F-78FA-4AAE-9FB3-B9FFE7169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BE"/>
          </a:p>
        </p:txBody>
      </p:sp>
      <p:sp>
        <p:nvSpPr>
          <p:cNvPr id="3" name="Text Placeholder 2">
            <a:extLst>
              <a:ext uri="{FF2B5EF4-FFF2-40B4-BE49-F238E27FC236}">
                <a16:creationId xmlns:a16="http://schemas.microsoft.com/office/drawing/2014/main" id="{90E706FF-9B57-4C18-8B91-5E6C65C90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8E82A-39FB-4EC0-A6AD-91F4BD78792E}"/>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FE8E1FF3-76A5-42EB-A32E-B4CF5CD4101D}"/>
              </a:ext>
            </a:extLst>
          </p:cNvPr>
          <p:cNvSpPr>
            <a:spLocks noGrp="1"/>
          </p:cNvSpPr>
          <p:nvPr>
            <p:ph type="ftr" sz="quarter" idx="11"/>
          </p:nvPr>
        </p:nvSpPr>
        <p:spPr/>
        <p:txBody>
          <a:bodyPr/>
          <a:lstStyle/>
          <a:p>
            <a:endParaRPr lang="fr-BE" dirty="0"/>
          </a:p>
        </p:txBody>
      </p:sp>
      <p:sp>
        <p:nvSpPr>
          <p:cNvPr id="6" name="Slide Number Placeholder 5">
            <a:extLst>
              <a:ext uri="{FF2B5EF4-FFF2-40B4-BE49-F238E27FC236}">
                <a16:creationId xmlns:a16="http://schemas.microsoft.com/office/drawing/2014/main" id="{5918E69F-2385-4097-B656-95A26E76AB72}"/>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57333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512D6-F440-4124-9E9A-DB59061D1597}"/>
              </a:ext>
            </a:extLst>
          </p:cNvPr>
          <p:cNvSpPr>
            <a:spLocks noGrp="1"/>
          </p:cNvSpPr>
          <p:nvPr>
            <p:ph type="title"/>
          </p:nvPr>
        </p:nvSpPr>
        <p:spPr/>
        <p:txBody>
          <a:bodyPr/>
          <a:lstStyle/>
          <a:p>
            <a:r>
              <a:rPr lang="en-US"/>
              <a:t>Click to edit Master title style</a:t>
            </a:r>
            <a:endParaRPr lang="fr-BE"/>
          </a:p>
        </p:txBody>
      </p:sp>
      <p:sp>
        <p:nvSpPr>
          <p:cNvPr id="3" name="Content Placeholder 2">
            <a:extLst>
              <a:ext uri="{FF2B5EF4-FFF2-40B4-BE49-F238E27FC236}">
                <a16:creationId xmlns:a16="http://schemas.microsoft.com/office/drawing/2014/main" id="{3109D97F-69C5-45C6-83F2-F7F04FEB15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a:extLst>
              <a:ext uri="{FF2B5EF4-FFF2-40B4-BE49-F238E27FC236}">
                <a16:creationId xmlns:a16="http://schemas.microsoft.com/office/drawing/2014/main" id="{CD5975D1-8BD1-49F2-95C3-7A12230AF6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a:extLst>
              <a:ext uri="{FF2B5EF4-FFF2-40B4-BE49-F238E27FC236}">
                <a16:creationId xmlns:a16="http://schemas.microsoft.com/office/drawing/2014/main" id="{F9D5DE11-4BDA-4175-B042-6B243D4BFE44}"/>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F4834AE0-D5A1-4B77-8554-F3164B38776B}"/>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AC7B5477-AD78-4F97-9584-E21957B6EE06}"/>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227875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F1013-E172-4291-99C6-2886E5ABCCBE}"/>
              </a:ext>
            </a:extLst>
          </p:cNvPr>
          <p:cNvSpPr>
            <a:spLocks noGrp="1"/>
          </p:cNvSpPr>
          <p:nvPr>
            <p:ph type="title"/>
          </p:nvPr>
        </p:nvSpPr>
        <p:spPr>
          <a:xfrm>
            <a:off x="839788" y="365125"/>
            <a:ext cx="10515600" cy="1325563"/>
          </a:xfrm>
        </p:spPr>
        <p:txBody>
          <a:bodyPr/>
          <a:lstStyle/>
          <a:p>
            <a:r>
              <a:rPr lang="en-US"/>
              <a:t>Click to edit Master title style</a:t>
            </a:r>
            <a:endParaRPr lang="fr-BE"/>
          </a:p>
        </p:txBody>
      </p:sp>
      <p:sp>
        <p:nvSpPr>
          <p:cNvPr id="3" name="Text Placeholder 2">
            <a:extLst>
              <a:ext uri="{FF2B5EF4-FFF2-40B4-BE49-F238E27FC236}">
                <a16:creationId xmlns:a16="http://schemas.microsoft.com/office/drawing/2014/main" id="{E0FD7858-620A-49AE-A6CF-FDEA41F2C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27198F-87F3-4712-8BA2-A78EA40A6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a:extLst>
              <a:ext uri="{FF2B5EF4-FFF2-40B4-BE49-F238E27FC236}">
                <a16:creationId xmlns:a16="http://schemas.microsoft.com/office/drawing/2014/main" id="{8B5620C0-BDEA-4A00-B69D-1E9350A0BE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718F9-713D-4361-BE54-B0BA4CDADB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a:extLst>
              <a:ext uri="{FF2B5EF4-FFF2-40B4-BE49-F238E27FC236}">
                <a16:creationId xmlns:a16="http://schemas.microsoft.com/office/drawing/2014/main" id="{74505A7E-026E-40B8-8063-F6E028641881}"/>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8" name="Footer Placeholder 7">
            <a:extLst>
              <a:ext uri="{FF2B5EF4-FFF2-40B4-BE49-F238E27FC236}">
                <a16:creationId xmlns:a16="http://schemas.microsoft.com/office/drawing/2014/main" id="{3EE2493D-0050-4A49-ADD5-173C02CCD315}"/>
              </a:ext>
            </a:extLst>
          </p:cNvPr>
          <p:cNvSpPr>
            <a:spLocks noGrp="1"/>
          </p:cNvSpPr>
          <p:nvPr>
            <p:ph type="ftr" sz="quarter" idx="11"/>
          </p:nvPr>
        </p:nvSpPr>
        <p:spPr/>
        <p:txBody>
          <a:bodyPr/>
          <a:lstStyle/>
          <a:p>
            <a:endParaRPr lang="fr-BE" dirty="0"/>
          </a:p>
        </p:txBody>
      </p:sp>
      <p:sp>
        <p:nvSpPr>
          <p:cNvPr id="9" name="Slide Number Placeholder 8">
            <a:extLst>
              <a:ext uri="{FF2B5EF4-FFF2-40B4-BE49-F238E27FC236}">
                <a16:creationId xmlns:a16="http://schemas.microsoft.com/office/drawing/2014/main" id="{1F837541-2C90-431B-A1BF-C6770B288667}"/>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869497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95325-D07A-4E81-A588-93D3F35C1263}"/>
              </a:ext>
            </a:extLst>
          </p:cNvPr>
          <p:cNvSpPr>
            <a:spLocks noGrp="1"/>
          </p:cNvSpPr>
          <p:nvPr>
            <p:ph type="title"/>
          </p:nvPr>
        </p:nvSpPr>
        <p:spPr/>
        <p:txBody>
          <a:bodyPr/>
          <a:lstStyle/>
          <a:p>
            <a:r>
              <a:rPr lang="en-US"/>
              <a:t>Click to edit Master title style</a:t>
            </a:r>
            <a:endParaRPr lang="fr-BE"/>
          </a:p>
        </p:txBody>
      </p:sp>
      <p:sp>
        <p:nvSpPr>
          <p:cNvPr id="3" name="Date Placeholder 2">
            <a:extLst>
              <a:ext uri="{FF2B5EF4-FFF2-40B4-BE49-F238E27FC236}">
                <a16:creationId xmlns:a16="http://schemas.microsoft.com/office/drawing/2014/main" id="{7D87C8E9-875C-40B7-8897-5EA56BF462A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4" name="Footer Placeholder 3">
            <a:extLst>
              <a:ext uri="{FF2B5EF4-FFF2-40B4-BE49-F238E27FC236}">
                <a16:creationId xmlns:a16="http://schemas.microsoft.com/office/drawing/2014/main" id="{0CEC260E-325C-441A-A2B0-0775E18A6582}"/>
              </a:ext>
            </a:extLst>
          </p:cNvPr>
          <p:cNvSpPr>
            <a:spLocks noGrp="1"/>
          </p:cNvSpPr>
          <p:nvPr>
            <p:ph type="ftr" sz="quarter" idx="11"/>
          </p:nvPr>
        </p:nvSpPr>
        <p:spPr/>
        <p:txBody>
          <a:bodyPr/>
          <a:lstStyle/>
          <a:p>
            <a:endParaRPr lang="fr-BE" dirty="0"/>
          </a:p>
        </p:txBody>
      </p:sp>
      <p:sp>
        <p:nvSpPr>
          <p:cNvPr id="5" name="Slide Number Placeholder 4">
            <a:extLst>
              <a:ext uri="{FF2B5EF4-FFF2-40B4-BE49-F238E27FC236}">
                <a16:creationId xmlns:a16="http://schemas.microsoft.com/office/drawing/2014/main" id="{D7C19B9B-43DE-45C7-839F-553A5B2B651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935360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A11C6-2785-4D57-B651-A7087E129C70}"/>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3" name="Footer Placeholder 2">
            <a:extLst>
              <a:ext uri="{FF2B5EF4-FFF2-40B4-BE49-F238E27FC236}">
                <a16:creationId xmlns:a16="http://schemas.microsoft.com/office/drawing/2014/main" id="{2B0D4B91-D563-427D-9B42-583ED73AE654}"/>
              </a:ext>
            </a:extLst>
          </p:cNvPr>
          <p:cNvSpPr>
            <a:spLocks noGrp="1"/>
          </p:cNvSpPr>
          <p:nvPr>
            <p:ph type="ftr" sz="quarter" idx="11"/>
          </p:nvPr>
        </p:nvSpPr>
        <p:spPr/>
        <p:txBody>
          <a:bodyPr/>
          <a:lstStyle/>
          <a:p>
            <a:endParaRPr lang="fr-BE" dirty="0"/>
          </a:p>
        </p:txBody>
      </p:sp>
      <p:sp>
        <p:nvSpPr>
          <p:cNvPr id="4" name="Slide Number Placeholder 3">
            <a:extLst>
              <a:ext uri="{FF2B5EF4-FFF2-40B4-BE49-F238E27FC236}">
                <a16:creationId xmlns:a16="http://schemas.microsoft.com/office/drawing/2014/main" id="{1A27F2D0-5989-496C-828E-51D0CF9F0AAC}"/>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43415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F027-8B70-4278-90EC-E0C382E48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Content Placeholder 2">
            <a:extLst>
              <a:ext uri="{FF2B5EF4-FFF2-40B4-BE49-F238E27FC236}">
                <a16:creationId xmlns:a16="http://schemas.microsoft.com/office/drawing/2014/main" id="{1689FD22-648F-46D4-9DB5-0B07D43DA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a:extLst>
              <a:ext uri="{FF2B5EF4-FFF2-40B4-BE49-F238E27FC236}">
                <a16:creationId xmlns:a16="http://schemas.microsoft.com/office/drawing/2014/main" id="{E093A660-7AC0-407E-BC4B-12BC1252C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2883C-6A78-4623-8A67-C8C352243768}"/>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0525E2FF-9A4B-4B49-9BF6-DB4A614A313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5BCAFF41-67BA-49B7-AF66-C45284C8240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187759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77D4-06AC-4739-9108-2FFD6D6ED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BE"/>
          </a:p>
        </p:txBody>
      </p:sp>
      <p:sp>
        <p:nvSpPr>
          <p:cNvPr id="3" name="Picture Placeholder 2">
            <a:extLst>
              <a:ext uri="{FF2B5EF4-FFF2-40B4-BE49-F238E27FC236}">
                <a16:creationId xmlns:a16="http://schemas.microsoft.com/office/drawing/2014/main" id="{28C16E47-723C-495F-B9E1-B19D455EA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Text Placeholder 3">
            <a:extLst>
              <a:ext uri="{FF2B5EF4-FFF2-40B4-BE49-F238E27FC236}">
                <a16:creationId xmlns:a16="http://schemas.microsoft.com/office/drawing/2014/main" id="{1AEA9B44-BFE9-4D11-8CEA-36B9D3A9A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D65FD-C32B-40B7-B987-5323347FC4D3}"/>
              </a:ext>
            </a:extLst>
          </p:cNvPr>
          <p:cNvSpPr>
            <a:spLocks noGrp="1"/>
          </p:cNvSpPr>
          <p:nvPr>
            <p:ph type="dt" sz="half" idx="10"/>
          </p:nvPr>
        </p:nvSpPr>
        <p:spPr/>
        <p:txBody>
          <a:bodyPr/>
          <a:lstStyle/>
          <a:p>
            <a:fld id="{C0D41984-B884-4666-BB36-17F718378E59}" type="datetimeFigureOut">
              <a:rPr lang="fr-BE" smtClean="0"/>
              <a:t>2/12/25</a:t>
            </a:fld>
            <a:endParaRPr lang="fr-BE" dirty="0"/>
          </a:p>
        </p:txBody>
      </p:sp>
      <p:sp>
        <p:nvSpPr>
          <p:cNvPr id="6" name="Footer Placeholder 5">
            <a:extLst>
              <a:ext uri="{FF2B5EF4-FFF2-40B4-BE49-F238E27FC236}">
                <a16:creationId xmlns:a16="http://schemas.microsoft.com/office/drawing/2014/main" id="{A56783F4-5F11-436D-92FA-3C5F9EB3A225}"/>
              </a:ext>
            </a:extLst>
          </p:cNvPr>
          <p:cNvSpPr>
            <a:spLocks noGrp="1"/>
          </p:cNvSpPr>
          <p:nvPr>
            <p:ph type="ftr" sz="quarter" idx="11"/>
          </p:nvPr>
        </p:nvSpPr>
        <p:spPr/>
        <p:txBody>
          <a:bodyPr/>
          <a:lstStyle/>
          <a:p>
            <a:endParaRPr lang="fr-BE" dirty="0"/>
          </a:p>
        </p:txBody>
      </p:sp>
      <p:sp>
        <p:nvSpPr>
          <p:cNvPr id="7" name="Slide Number Placeholder 6">
            <a:extLst>
              <a:ext uri="{FF2B5EF4-FFF2-40B4-BE49-F238E27FC236}">
                <a16:creationId xmlns:a16="http://schemas.microsoft.com/office/drawing/2014/main" id="{2E8D8AFE-C5EA-4BD3-9D9E-DF99E824106B}"/>
              </a:ext>
            </a:extLst>
          </p:cNvPr>
          <p:cNvSpPr>
            <a:spLocks noGrp="1"/>
          </p:cNvSpPr>
          <p:nvPr>
            <p:ph type="sldNum" sz="quarter" idx="12"/>
          </p:nvPr>
        </p:nvSpPr>
        <p:spPr/>
        <p:txBody>
          <a:bodyPr/>
          <a:lstStyle/>
          <a:p>
            <a:fld id="{7E9404F1-E730-4DE8-A095-6F63BB718036}" type="slidenum">
              <a:rPr lang="fr-BE" smtClean="0"/>
              <a:t>‹N°›</a:t>
            </a:fld>
            <a:endParaRPr lang="fr-BE" dirty="0"/>
          </a:p>
        </p:txBody>
      </p:sp>
    </p:spTree>
    <p:extLst>
      <p:ext uri="{BB962C8B-B14F-4D97-AF65-F5344CB8AC3E}">
        <p14:creationId xmlns:p14="http://schemas.microsoft.com/office/powerpoint/2010/main" val="3306876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5F36FF-66B9-4B49-AD27-F9288542FA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a:extLst>
              <a:ext uri="{FF2B5EF4-FFF2-40B4-BE49-F238E27FC236}">
                <a16:creationId xmlns:a16="http://schemas.microsoft.com/office/drawing/2014/main" id="{7C2EF2DC-0EB2-4371-925B-2ACCADA40E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a:extLst>
              <a:ext uri="{FF2B5EF4-FFF2-40B4-BE49-F238E27FC236}">
                <a16:creationId xmlns:a16="http://schemas.microsoft.com/office/drawing/2014/main" id="{1C3B89D4-5AD6-4115-9B19-72902174A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41984-B884-4666-BB36-17F718378E59}" type="datetimeFigureOut">
              <a:rPr lang="fr-BE" smtClean="0"/>
              <a:t>2/12/25</a:t>
            </a:fld>
            <a:endParaRPr lang="fr-BE" dirty="0"/>
          </a:p>
        </p:txBody>
      </p:sp>
      <p:sp>
        <p:nvSpPr>
          <p:cNvPr id="5" name="Footer Placeholder 4">
            <a:extLst>
              <a:ext uri="{FF2B5EF4-FFF2-40B4-BE49-F238E27FC236}">
                <a16:creationId xmlns:a16="http://schemas.microsoft.com/office/drawing/2014/main" id="{C57C7755-FA5A-4F03-A13A-3C157AB73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Slide Number Placeholder 5">
            <a:extLst>
              <a:ext uri="{FF2B5EF4-FFF2-40B4-BE49-F238E27FC236}">
                <a16:creationId xmlns:a16="http://schemas.microsoft.com/office/drawing/2014/main" id="{18D6746E-51BA-4A03-A63D-1520E27BBF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404F1-E730-4DE8-A095-6F63BB718036}" type="slidenum">
              <a:rPr lang="fr-BE" smtClean="0"/>
              <a:t>‹N°›</a:t>
            </a:fld>
            <a:endParaRPr lang="fr-BE" dirty="0"/>
          </a:p>
        </p:txBody>
      </p:sp>
    </p:spTree>
    <p:extLst>
      <p:ext uri="{BB962C8B-B14F-4D97-AF65-F5344CB8AC3E}">
        <p14:creationId xmlns:p14="http://schemas.microsoft.com/office/powerpoint/2010/main" val="68383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eesc.europa.eu/sites/default/files/2024-12/qe-01-24-018-en-n.pdf" TargetMode="External"/><Relationship Id="rId3" Type="http://schemas.openxmlformats.org/officeDocument/2006/relationships/hyperlink" Target="https://www.eesc.europa.eu/sites/default/files/2024-12/qe-01-24-023-en-n_0.pdf" TargetMode="External"/><Relationship Id="rId7" Type="http://schemas.openxmlformats.org/officeDocument/2006/relationships/hyperlink" Target="https://www.eesc.europa.eu/sites/default/files/2024-12/qe-01-24-017-en-n.pdf" TargetMode="External"/><Relationship Id="rId2" Type="http://schemas.openxmlformats.org/officeDocument/2006/relationships/hyperlink" Target="https://www.eesc.europa.eu/sites/default/files/2024-12/qe-01-24-021-en-n.pdf" TargetMode="External"/><Relationship Id="rId1" Type="http://schemas.openxmlformats.org/officeDocument/2006/relationships/slideLayout" Target="../slideLayouts/slideLayout2.xml"/><Relationship Id="rId6" Type="http://schemas.openxmlformats.org/officeDocument/2006/relationships/hyperlink" Target="https://wayback.archive-it.org/12710/20241019021126/https:/belgian-presidency.consilium.europa.eu/en/news/liege-declaration-towards-affordable-decent-and-sustainable-housing-for-all/" TargetMode="External"/><Relationship Id="rId5" Type="http://schemas.openxmlformats.org/officeDocument/2006/relationships/hyperlink" Target="https://www.eesc.europa.eu/sites/default/files/2024-12/qe-01-24-016-en-n.pdf" TargetMode="External"/><Relationship Id="rId4" Type="http://schemas.openxmlformats.org/officeDocument/2006/relationships/hyperlink" Target="https://www.eesc.europa.eu/sites/default/files/2024-12/qe-01-24-020-en-n.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esc.europa.eu/et/news-media/articles/integrating-young-voices-eu-decision-making" TargetMode="External"/><Relationship Id="rId3" Type="http://schemas.openxmlformats.org/officeDocument/2006/relationships/hyperlink" Target="https://www.eesc.europa.eu/et/our-work/publications-other-work/publications/recent-eesc-achievements" TargetMode="External"/><Relationship Id="rId7" Type="http://schemas.openxmlformats.org/officeDocument/2006/relationships/hyperlink" Target="https://www.eesc.europa.eu/et/news-media/articles/leading-way-just-transition" TargetMode="External"/><Relationship Id="rId2" Type="http://schemas.openxmlformats.org/officeDocument/2006/relationships/hyperlink" Target="https://www.eesc.europa.eu/sites/default/files/2024-12/qe-01-24-013-en-n.pdf" TargetMode="External"/><Relationship Id="rId1" Type="http://schemas.openxmlformats.org/officeDocument/2006/relationships/slideLayout" Target="../slideLayouts/slideLayout2.xml"/><Relationship Id="rId6" Type="http://schemas.openxmlformats.org/officeDocument/2006/relationships/hyperlink" Target="https://unfccc.int/topics/just-transition/united-arab-emirates-just-transition-work-programme%23%3A%7E%3Atext%3DJust%20Transition%20Pathways-%2CThe%20First%20Dialogue%20under%20the%20United%20Arab%20Emirates%20Just%20Transition%2CJune%200800%20to%201200%20CEST" TargetMode="External"/><Relationship Id="rId5" Type="http://schemas.openxmlformats.org/officeDocument/2006/relationships/hyperlink" Target="https://www.eesc.europa.eu/sites/default/files/2024-12/qe-01-24-019-en-n.pdf" TargetMode="External"/><Relationship Id="rId10" Type="http://schemas.openxmlformats.org/officeDocument/2006/relationships/hyperlink" Target="https://www.eesc.europa.eu/sites/default/files/2024-12/qe-01-24-022-en-n.pdf" TargetMode="External"/><Relationship Id="rId4" Type="http://schemas.openxmlformats.org/officeDocument/2006/relationships/hyperlink" Target="https://www.eesc.europa.eu/et" TargetMode="External"/><Relationship Id="rId9" Type="http://schemas.openxmlformats.org/officeDocument/2006/relationships/hyperlink" Target="https://www.eesc.europa.eu/et/our-work/opinions-information-reports/opinions/eu-youth-tes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cid:image003.png@01DB9EFF.F664ECA0" TargetMode="External"/><Relationship Id="rId13" Type="http://schemas.openxmlformats.org/officeDocument/2006/relationships/image" Target="../media/image27.png"/><Relationship Id="rId18" Type="http://schemas.openxmlformats.org/officeDocument/2006/relationships/hyperlink" Target="https://www.instagram.com/eu_civilsociety/" TargetMode="External"/><Relationship Id="rId26" Type="http://schemas.openxmlformats.org/officeDocument/2006/relationships/image" Target="../media/image32.png"/><Relationship Id="rId3" Type="http://schemas.openxmlformats.org/officeDocument/2006/relationships/image" Target="../media/image21.png"/><Relationship Id="rId21" Type="http://schemas.openxmlformats.org/officeDocument/2006/relationships/hyperlink" Target="https://x.com/EU_EESC" TargetMode="External"/><Relationship Id="rId7" Type="http://schemas.openxmlformats.org/officeDocument/2006/relationships/image" Target="../media/image24.png"/><Relationship Id="rId12" Type="http://schemas.openxmlformats.org/officeDocument/2006/relationships/image" Target="cid:image005.png@01DB9EFF.F664ECA0" TargetMode="External"/><Relationship Id="rId17" Type="http://schemas.openxmlformats.org/officeDocument/2006/relationships/hyperlink" Target="https://www.linkedin.com/company/european-economic-social-committee/posts/?feedView=all" TargetMode="External"/><Relationship Id="rId25" Type="http://schemas.openxmlformats.org/officeDocument/2006/relationships/image" Target="../media/image31.jpeg"/><Relationship Id="rId2" Type="http://schemas.openxmlformats.org/officeDocument/2006/relationships/hyperlink" Target="mailto:visitEESC@eesc.europa.eu" TargetMode="External"/><Relationship Id="rId16" Type="http://schemas.openxmlformats.org/officeDocument/2006/relationships/image" Target="cid:image007.png@01DB9EFF.F664ECA0" TargetMode="External"/><Relationship Id="rId20" Type="http://schemas.openxmlformats.org/officeDocument/2006/relationships/hyperlink" Target="https://www.facebook.com/EuropeanEconomicAndSocialCommittee/" TargetMode="External"/><Relationship Id="rId1" Type="http://schemas.openxmlformats.org/officeDocument/2006/relationships/slideLayout" Target="../slideLayouts/slideLayout2.xml"/><Relationship Id="rId6" Type="http://schemas.openxmlformats.org/officeDocument/2006/relationships/image" Target="cid:image002.png@01DB9EFF.F664ECA0" TargetMode="External"/><Relationship Id="rId11" Type="http://schemas.openxmlformats.org/officeDocument/2006/relationships/image" Target="../media/image26.png"/><Relationship Id="rId24" Type="http://schemas.openxmlformats.org/officeDocument/2006/relationships/image" Target="../media/image30.png"/><Relationship Id="rId5" Type="http://schemas.openxmlformats.org/officeDocument/2006/relationships/image" Target="../media/image23.png"/><Relationship Id="rId15" Type="http://schemas.openxmlformats.org/officeDocument/2006/relationships/image" Target="../media/image28.gif"/><Relationship Id="rId23" Type="http://schemas.openxmlformats.org/officeDocument/2006/relationships/image" Target="../media/image29.jpeg"/><Relationship Id="rId10" Type="http://schemas.openxmlformats.org/officeDocument/2006/relationships/image" Target="cid:image004.png@01DB9EFF.F664ECA0" TargetMode="External"/><Relationship Id="rId19" Type="http://schemas.openxmlformats.org/officeDocument/2006/relationships/hyperlink" Target="https://bsky.app/profile/eesc.bsky.social" TargetMode="External"/><Relationship Id="rId4" Type="http://schemas.openxmlformats.org/officeDocument/2006/relationships/image" Target="../media/image22.svg"/><Relationship Id="rId9" Type="http://schemas.openxmlformats.org/officeDocument/2006/relationships/image" Target="../media/image25.png"/><Relationship Id="rId14" Type="http://schemas.openxmlformats.org/officeDocument/2006/relationships/image" Target="cid:image006.png@01DB9EFF.F664ECA0" TargetMode="External"/><Relationship Id="rId22" Type="http://schemas.openxmlformats.org/officeDocument/2006/relationships/hyperlink" Target="https://www.youtube.com/EurEcoSocCommitte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eesc.europa.eu/et/work-with-us/traineeships" TargetMode="External"/><Relationship Id="rId3" Type="http://schemas.openxmlformats.org/officeDocument/2006/relationships/hyperlink" Target="https://www.eesc.europa.eu/et/our-work/opinions-information-reports/follow-opinions" TargetMode="External"/><Relationship Id="rId7" Type="http://schemas.openxmlformats.org/officeDocument/2006/relationships/hyperlink" Target="https://www.eesc.europa.eu/et/news-media/videos/lifecycle-opinion" TargetMode="External"/><Relationship Id="rId2" Type="http://schemas.openxmlformats.org/officeDocument/2006/relationships/hyperlink" Target="https://memberspage.eesc.europa.eu/members" TargetMode="External"/><Relationship Id="rId1" Type="http://schemas.openxmlformats.org/officeDocument/2006/relationships/slideLayout" Target="../slideLayouts/slideLayout7.xml"/><Relationship Id="rId6" Type="http://schemas.openxmlformats.org/officeDocument/2006/relationships/hyperlink" Target="https://www.eesc.europa.eu/ceslink/en" TargetMode="External"/><Relationship Id="rId11" Type="http://schemas.openxmlformats.org/officeDocument/2006/relationships/image" Target="../media/image34.png"/><Relationship Id="rId5" Type="http://schemas.openxmlformats.org/officeDocument/2006/relationships/hyperlink" Target="https://www.eesc.europa.eu/et/our-work/opinions-information-reports/in-the-spotlight" TargetMode="External"/><Relationship Id="rId10" Type="http://schemas.openxmlformats.org/officeDocument/2006/relationships/image" Target="../media/image33.png"/><Relationship Id="rId4" Type="http://schemas.openxmlformats.org/officeDocument/2006/relationships/hyperlink" Target="https://what-europe-does-for-me.europarl.europa.eu/" TargetMode="External"/><Relationship Id="rId9" Type="http://schemas.openxmlformats.org/officeDocument/2006/relationships/hyperlink" Target="https://www.eesc.europa.eu/et/agenda/plenary-sessions"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eesc.europa.eu/et/sections-other-bodies/other/eesc-youth-group" TargetMode="External"/><Relationship Id="rId7" Type="http://schemas.openxmlformats.org/officeDocument/2006/relationships/hyperlink" Target="https://www.eesc.europa.eu/et/initiatives/eesc-youth-delegate" TargetMode="External"/><Relationship Id="rId12"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eesc.europa.eu/et/initiatives/youth-climate-and-sustainability-round-tables" TargetMode="External"/><Relationship Id="rId11" Type="http://schemas.openxmlformats.org/officeDocument/2006/relationships/image" Target="../media/image40.png"/><Relationship Id="rId5" Type="http://schemas.openxmlformats.org/officeDocument/2006/relationships/hyperlink" Target="https://www.eesc.europa.eu/et/our-work/opinions-information-reports/opinions/eu-youth-test" TargetMode="External"/><Relationship Id="rId10" Type="http://schemas.openxmlformats.org/officeDocument/2006/relationships/image" Target="../media/image39.png"/><Relationship Id="rId4" Type="http://schemas.openxmlformats.org/officeDocument/2006/relationships/hyperlink" Target="https://www.eesc.europa.eu/et/initiatives/sinu-euroopa-sinu-arvamus" TargetMode="External"/><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sv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esc.europa.eu/et/members-groups/groups/employers-grou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eesc.europa.eu/et/members-groups/groups/civil-society-organisations-group" TargetMode="External"/><Relationship Id="rId4" Type="http://schemas.openxmlformats.org/officeDocument/2006/relationships/hyperlink" Target="https://www.eesc.europa.eu/et/members-groups/groups/workers-gro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eesc.europa.eu/et/sections-other-bodies/sections-commission/external-relations-section-rex" TargetMode="External"/><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eesc.europa.eu/et/sections-other-bodies/sections-commission/economic-and-monetary-union-and-economic-and-social-cohesion-eco" TargetMode="External"/><Relationship Id="rId4" Type="http://schemas.openxmlformats.org/officeDocument/2006/relationships/hyperlink" Target="https://www.eesc.europa.eu/et/sections-other-bodies/sections-commission/agriculture-rural-development-and-environment-nat" TargetMode="External"/></Relationships>
</file>

<file path=ppt/slides/_rels/slide8.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hyperlink" Target="https://www.eesc.europa.eu/et/sections-other-bodies/sections-commission/consultative-commission-industrial-change-ccmi" TargetMode="External"/><Relationship Id="rId7" Type="http://schemas.openxmlformats.org/officeDocument/2006/relationships/hyperlink" Target="https://www.eesc.europa.eu/et/initiatives/eu-blue-deal" TargetMode="External"/><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eesc.europa.eu/et/sections-other-bodies/sections-commission/single-market-production-and-consumption-int" TargetMode="External"/><Relationship Id="rId11" Type="http://schemas.openxmlformats.org/officeDocument/2006/relationships/image" Target="../media/image15.png"/><Relationship Id="rId5" Type="http://schemas.openxmlformats.org/officeDocument/2006/relationships/hyperlink" Target="https://www.eesc.europa.eu/et/sections-other-bodies/sections-commission/section-employment-social-affairs-and-citizenship-soc" TargetMode="External"/><Relationship Id="rId10" Type="http://schemas.openxmlformats.org/officeDocument/2006/relationships/image" Target="../media/image14.png"/><Relationship Id="rId4" Type="http://schemas.openxmlformats.org/officeDocument/2006/relationships/hyperlink" Target="https://www.eesc.europa.eu/et/sections-other-bodies/sections-commission/economic-and-monetary-union-and-economic-and-social-cohesion-eco" TargetMode="Externa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eesc.europa.eu/et/sections-other-bodies/other/eesc-youth-group" TargetMode="External"/><Relationship Id="rId7" Type="http://schemas.openxmlformats.org/officeDocument/2006/relationships/hyperlink" Target="https://www.eesc.europa.eu/et/sections-other-bodies/observatories/labour-market-observator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eesc.europa.eu/et/sections-other-bodies/observatories/observatory-digital-transition-and-single-market" TargetMode="External"/><Relationship Id="rId5" Type="http://schemas.openxmlformats.org/officeDocument/2006/relationships/hyperlink" Target="https://www.eesc.europa.eu/et/sections-other-bodies/observatories/sustainable-development-observatory" TargetMode="External"/><Relationship Id="rId10" Type="http://schemas.openxmlformats.org/officeDocument/2006/relationships/image" Target="../media/image19.png"/><Relationship Id="rId4" Type="http://schemas.openxmlformats.org/officeDocument/2006/relationships/hyperlink" Target="https://www.eesc.europa.eu/et/sections-other-bodies/other/ad-hoc-group-equality" TargetMode="Externa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419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750BBB-6078-460B-B9E5-B88E7EB45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0576" y="-2298452"/>
            <a:ext cx="13729447" cy="9156452"/>
          </a:xfrm>
          <a:prstGeom prst="rect">
            <a:avLst/>
          </a:prstGeom>
        </p:spPr>
      </p:pic>
      <p:sp>
        <p:nvSpPr>
          <p:cNvPr id="9" name="TextBox 8"/>
          <p:cNvSpPr txBox="1"/>
          <p:nvPr/>
        </p:nvSpPr>
        <p:spPr>
          <a:xfrm>
            <a:off x="2370219" y="165311"/>
            <a:ext cx="10617200" cy="1569660"/>
          </a:xfrm>
          <a:prstGeom prst="rect">
            <a:avLst/>
          </a:prstGeom>
          <a:noFill/>
        </p:spPr>
        <p:txBody>
          <a:bodyPr wrap="square" rtlCol="0">
            <a:spAutoFit/>
          </a:bodyPr>
          <a:lstStyle/>
          <a:p>
            <a:pPr algn="ctr"/>
            <a:r>
              <a:rPr lang="et-EE" sz="9600" b="1">
                <a:solidFill>
                  <a:prstClr val="white"/>
                </a:solidFill>
                <a:effectLst>
                  <a:outerShdw blurRad="127000" dist="38100" dir="2700000" algn="tl" rotWithShape="0">
                    <a:prstClr val="black">
                      <a:alpha val="40000"/>
                    </a:prstClr>
                  </a:outerShdw>
                </a:effectLst>
              </a:rPr>
              <a:t>TERE TULEMAST!</a:t>
            </a:r>
          </a:p>
        </p:txBody>
      </p:sp>
    </p:spTree>
    <p:extLst>
      <p:ext uri="{BB962C8B-B14F-4D97-AF65-F5344CB8AC3E}">
        <p14:creationId xmlns:p14="http://schemas.microsoft.com/office/powerpoint/2010/main" val="30904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42">
            <a:extLst>
              <a:ext uri="{FF2B5EF4-FFF2-40B4-BE49-F238E27FC236}">
                <a16:creationId xmlns:a16="http://schemas.microsoft.com/office/drawing/2014/main" id="{ADDC99CD-DA21-6490-AE64-12838C690144}"/>
              </a:ext>
            </a:extLst>
          </p:cNvPr>
          <p:cNvGrpSpPr/>
          <p:nvPr/>
        </p:nvGrpSpPr>
        <p:grpSpPr>
          <a:xfrm>
            <a:off x="8299394" y="4320000"/>
            <a:ext cx="3780000" cy="1800000"/>
            <a:chOff x="0" y="0"/>
            <a:chExt cx="1592202" cy="1135747"/>
          </a:xfrm>
          <a:noFill/>
        </p:grpSpPr>
        <p:sp>
          <p:nvSpPr>
            <p:cNvPr id="64" name="Freeform 43">
              <a:extLst>
                <a:ext uri="{FF2B5EF4-FFF2-40B4-BE49-F238E27FC236}">
                  <a16:creationId xmlns:a16="http://schemas.microsoft.com/office/drawing/2014/main" id="{A3C51FC8-FD68-311F-06AB-8E22B0E3D2AD}"/>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
        <p:nvSpPr>
          <p:cNvPr id="62" name="Rectangle 61">
            <a:extLst>
              <a:ext uri="{FF2B5EF4-FFF2-40B4-BE49-F238E27FC236}">
                <a16:creationId xmlns:a16="http://schemas.microsoft.com/office/drawing/2014/main" id="{79CEF58B-5C8A-DFA7-FB76-0AD2DFC9AA72}"/>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a:t> </a:t>
            </a:r>
          </a:p>
        </p:txBody>
      </p:sp>
      <p:grpSp>
        <p:nvGrpSpPr>
          <p:cNvPr id="4" name="Group 2">
            <a:extLst>
              <a:ext uri="{FF2B5EF4-FFF2-40B4-BE49-F238E27FC236}">
                <a16:creationId xmlns:a16="http://schemas.microsoft.com/office/drawing/2014/main" id="{A001FE9B-1937-8217-BFEC-60C354B71C4E}"/>
              </a:ext>
            </a:extLst>
          </p:cNvPr>
          <p:cNvGrpSpPr/>
          <p:nvPr/>
        </p:nvGrpSpPr>
        <p:grpSpPr>
          <a:xfrm>
            <a:off x="169709" y="2088000"/>
            <a:ext cx="3780000" cy="1800000"/>
            <a:chOff x="0" y="0"/>
            <a:chExt cx="1592202" cy="1135747"/>
          </a:xfrm>
          <a:noFill/>
        </p:grpSpPr>
        <p:sp>
          <p:nvSpPr>
            <p:cNvPr id="5" name="Freeform 3">
              <a:extLst>
                <a:ext uri="{FF2B5EF4-FFF2-40B4-BE49-F238E27FC236}">
                  <a16:creationId xmlns:a16="http://schemas.microsoft.com/office/drawing/2014/main" id="{6E31C329-DA8C-4270-57D1-6058BCF56598}"/>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 name="Group 4">
            <a:extLst>
              <a:ext uri="{FF2B5EF4-FFF2-40B4-BE49-F238E27FC236}">
                <a16:creationId xmlns:a16="http://schemas.microsoft.com/office/drawing/2014/main" id="{7F1613FA-0CDF-DF4F-FD1C-5BC724B95039}"/>
              </a:ext>
            </a:extLst>
          </p:cNvPr>
          <p:cNvGrpSpPr/>
          <p:nvPr/>
        </p:nvGrpSpPr>
        <p:grpSpPr>
          <a:xfrm>
            <a:off x="8305069" y="2088000"/>
            <a:ext cx="3779999" cy="1800000"/>
            <a:chOff x="0" y="0"/>
            <a:chExt cx="2156708" cy="992181"/>
          </a:xfrm>
          <a:noFill/>
        </p:grpSpPr>
        <p:sp>
          <p:nvSpPr>
            <p:cNvPr id="7" name="Freeform 5">
              <a:extLst>
                <a:ext uri="{FF2B5EF4-FFF2-40B4-BE49-F238E27FC236}">
                  <a16:creationId xmlns:a16="http://schemas.microsoft.com/office/drawing/2014/main" id="{128A9A11-0154-A5A8-766B-BB50F8E075FF}"/>
                </a:ext>
              </a:extLst>
            </p:cNvPr>
            <p:cNvSpPr/>
            <p:nvPr/>
          </p:nvSpPr>
          <p:spPr>
            <a:xfrm>
              <a:off x="0" y="0"/>
              <a:ext cx="2156708" cy="992181"/>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10" name="Group 11">
            <a:extLst>
              <a:ext uri="{FF2B5EF4-FFF2-40B4-BE49-F238E27FC236}">
                <a16:creationId xmlns:a16="http://schemas.microsoft.com/office/drawing/2014/main" id="{F4E166ED-8B9F-D225-01E8-5F1577E9C37F}"/>
              </a:ext>
            </a:extLst>
          </p:cNvPr>
          <p:cNvGrpSpPr/>
          <p:nvPr/>
        </p:nvGrpSpPr>
        <p:grpSpPr>
          <a:xfrm>
            <a:off x="8542368" y="4399410"/>
            <a:ext cx="3375970" cy="1668702"/>
            <a:chOff x="0" y="0"/>
            <a:chExt cx="1592202" cy="1135747"/>
          </a:xfrm>
          <a:noFill/>
        </p:grpSpPr>
        <p:sp>
          <p:nvSpPr>
            <p:cNvPr id="11" name="Freeform 12">
              <a:extLst>
                <a:ext uri="{FF2B5EF4-FFF2-40B4-BE49-F238E27FC236}">
                  <a16:creationId xmlns:a16="http://schemas.microsoft.com/office/drawing/2014/main" id="{84623C86-4C1A-1C76-31D7-8CD644A74040}"/>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12" name="Group 13">
            <a:extLst>
              <a:ext uri="{FF2B5EF4-FFF2-40B4-BE49-F238E27FC236}">
                <a16:creationId xmlns:a16="http://schemas.microsoft.com/office/drawing/2014/main" id="{CDDD465E-4DA3-B6EE-CAF5-88AC0094F9B3}"/>
              </a:ext>
            </a:extLst>
          </p:cNvPr>
          <p:cNvGrpSpPr/>
          <p:nvPr/>
        </p:nvGrpSpPr>
        <p:grpSpPr>
          <a:xfrm>
            <a:off x="8246932" y="4823737"/>
            <a:ext cx="2461561" cy="1755640"/>
            <a:chOff x="0" y="0"/>
            <a:chExt cx="1404462" cy="1001694"/>
          </a:xfrm>
          <a:noFill/>
        </p:grpSpPr>
        <p:sp>
          <p:nvSpPr>
            <p:cNvPr id="13" name="Freeform 14">
              <a:extLst>
                <a:ext uri="{FF2B5EF4-FFF2-40B4-BE49-F238E27FC236}">
                  <a16:creationId xmlns:a16="http://schemas.microsoft.com/office/drawing/2014/main" id="{0572B1CD-05A7-D222-6DA2-49F6C22A0BB4}"/>
                </a:ext>
              </a:extLst>
            </p:cNvPr>
            <p:cNvSpPr/>
            <p:nvPr/>
          </p:nvSpPr>
          <p:spPr>
            <a:xfrm>
              <a:off x="0" y="0"/>
              <a:ext cx="1404463" cy="1001694"/>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p:spPr>
          <p:txBody>
            <a:bodyPr/>
            <a:lstStyle/>
            <a:p>
              <a:endParaRPr lang="en-GB" dirty="0"/>
            </a:p>
          </p:txBody>
        </p:sp>
      </p:grpSp>
      <p:grpSp>
        <p:nvGrpSpPr>
          <p:cNvPr id="14" name="Group 17">
            <a:extLst>
              <a:ext uri="{FF2B5EF4-FFF2-40B4-BE49-F238E27FC236}">
                <a16:creationId xmlns:a16="http://schemas.microsoft.com/office/drawing/2014/main" id="{3580B6EA-AE95-DC30-53DF-0CF01CF67DBD}"/>
              </a:ext>
            </a:extLst>
          </p:cNvPr>
          <p:cNvGrpSpPr/>
          <p:nvPr/>
        </p:nvGrpSpPr>
        <p:grpSpPr>
          <a:xfrm>
            <a:off x="169200" y="4320000"/>
            <a:ext cx="3779999" cy="1800000"/>
            <a:chOff x="0" y="0"/>
            <a:chExt cx="1902819" cy="905691"/>
          </a:xfrm>
          <a:noFill/>
        </p:grpSpPr>
        <p:sp>
          <p:nvSpPr>
            <p:cNvPr id="15" name="Freeform 18">
              <a:extLst>
                <a:ext uri="{FF2B5EF4-FFF2-40B4-BE49-F238E27FC236}">
                  <a16:creationId xmlns:a16="http://schemas.microsoft.com/office/drawing/2014/main" id="{483368BD-4E20-CF26-9FDA-9874B2327515}"/>
                </a:ext>
              </a:extLst>
            </p:cNvPr>
            <p:cNvSpPr/>
            <p:nvPr/>
          </p:nvSpPr>
          <p:spPr>
            <a:xfrm>
              <a:off x="0" y="0"/>
              <a:ext cx="1902819" cy="905691"/>
            </a:xfrm>
            <a:custGeom>
              <a:avLst/>
              <a:gdLst/>
              <a:ahLst/>
              <a:cxnLst/>
              <a:rect l="l" t="t" r="r" b="b"/>
              <a:pathLst>
                <a:path w="1404463" h="1001694">
                  <a:moveTo>
                    <a:pt x="1280002" y="1001694"/>
                  </a:moveTo>
                  <a:lnTo>
                    <a:pt x="124460" y="1001694"/>
                  </a:lnTo>
                  <a:cubicBezTo>
                    <a:pt x="55880" y="1001694"/>
                    <a:pt x="0" y="945814"/>
                    <a:pt x="0" y="877234"/>
                  </a:cubicBezTo>
                  <a:lnTo>
                    <a:pt x="0" y="124460"/>
                  </a:lnTo>
                  <a:cubicBezTo>
                    <a:pt x="0" y="55880"/>
                    <a:pt x="55880" y="0"/>
                    <a:pt x="124460" y="0"/>
                  </a:cubicBezTo>
                  <a:lnTo>
                    <a:pt x="1280002" y="0"/>
                  </a:lnTo>
                  <a:cubicBezTo>
                    <a:pt x="1348582" y="0"/>
                    <a:pt x="1404463" y="55880"/>
                    <a:pt x="1404463" y="124460"/>
                  </a:cubicBezTo>
                  <a:lnTo>
                    <a:pt x="1404463" y="877234"/>
                  </a:lnTo>
                  <a:cubicBezTo>
                    <a:pt x="1404463" y="945814"/>
                    <a:pt x="1348582" y="1001694"/>
                    <a:pt x="1280002" y="1001694"/>
                  </a:cubicBezTo>
                  <a:close/>
                </a:path>
              </a:pathLst>
            </a:custGeom>
            <a:grpFill/>
            <a:ln>
              <a:solidFill>
                <a:srgbClr val="174195"/>
              </a:solidFill>
            </a:ln>
          </p:spPr>
          <p:txBody>
            <a:bodyPr/>
            <a:lstStyle/>
            <a:p>
              <a:endParaRPr lang="en-GB" dirty="0"/>
            </a:p>
          </p:txBody>
        </p:sp>
      </p:grpSp>
      <p:sp>
        <p:nvSpPr>
          <p:cNvPr id="16" name="TextBox 19">
            <a:extLst>
              <a:ext uri="{FF2B5EF4-FFF2-40B4-BE49-F238E27FC236}">
                <a16:creationId xmlns:a16="http://schemas.microsoft.com/office/drawing/2014/main" id="{2CE23239-3AB5-49C7-88DD-4840039C9524}"/>
              </a:ext>
            </a:extLst>
          </p:cNvPr>
          <p:cNvSpPr txBox="1"/>
          <p:nvPr/>
        </p:nvSpPr>
        <p:spPr>
          <a:xfrm>
            <a:off x="402249" y="4458348"/>
            <a:ext cx="3314920" cy="551305"/>
          </a:xfrm>
          <a:prstGeom prst="rect">
            <a:avLst/>
          </a:prstGeom>
        </p:spPr>
        <p:txBody>
          <a:bodyPr wrap="square" lIns="0" tIns="0" rIns="0" bIns="0" rtlCol="0" anchor="t">
            <a:spAutoFit/>
          </a:bodyPr>
          <a:lstStyle/>
          <a:p>
            <a:pPr algn="ctr">
              <a:lnSpc>
                <a:spcPts val="2239"/>
              </a:lnSpc>
            </a:pPr>
            <a:r>
              <a:rPr lang="et-EE" sz="1600" b="1">
                <a:solidFill>
                  <a:srgbClr val="3C4C59"/>
                </a:solidFill>
                <a:ea typeface="Calibri (MS) Bold"/>
                <a:cs typeface="Calibri (MS) Bold"/>
                <a:sym typeface="Calibri (MS) Bold"/>
                <a:hlinkClick r:id="rId2" tooltip="https://www.eesc.europa.eu/sites/default/files/2024-12/qe-01-24-021-en-n.pdf"/>
              </a:rPr>
              <a:t>Kõigil on õigus taskukohasele energiale</a:t>
            </a:r>
          </a:p>
        </p:txBody>
      </p:sp>
      <p:grpSp>
        <p:nvGrpSpPr>
          <p:cNvPr id="20" name="Group 23">
            <a:extLst>
              <a:ext uri="{FF2B5EF4-FFF2-40B4-BE49-F238E27FC236}">
                <a16:creationId xmlns:a16="http://schemas.microsoft.com/office/drawing/2014/main" id="{238F9ECA-9DC3-7734-A468-BCA6DDE639D3}"/>
              </a:ext>
            </a:extLst>
          </p:cNvPr>
          <p:cNvGrpSpPr/>
          <p:nvPr/>
        </p:nvGrpSpPr>
        <p:grpSpPr>
          <a:xfrm>
            <a:off x="4259395" y="2018529"/>
            <a:ext cx="2790606" cy="2056161"/>
            <a:chOff x="0" y="0"/>
            <a:chExt cx="1592202" cy="1135747"/>
          </a:xfrm>
          <a:noFill/>
        </p:grpSpPr>
        <p:sp>
          <p:nvSpPr>
            <p:cNvPr id="21" name="Freeform 24">
              <a:extLst>
                <a:ext uri="{FF2B5EF4-FFF2-40B4-BE49-F238E27FC236}">
                  <a16:creationId xmlns:a16="http://schemas.microsoft.com/office/drawing/2014/main" id="{F3E62A8F-558A-3180-3723-7144F479F47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p:spPr>
          <p:txBody>
            <a:bodyPr/>
            <a:lstStyle/>
            <a:p>
              <a:endParaRPr lang="en-GB" dirty="0"/>
            </a:p>
          </p:txBody>
        </p:sp>
      </p:grpSp>
      <p:grpSp>
        <p:nvGrpSpPr>
          <p:cNvPr id="29" name="Group 33">
            <a:extLst>
              <a:ext uri="{FF2B5EF4-FFF2-40B4-BE49-F238E27FC236}">
                <a16:creationId xmlns:a16="http://schemas.microsoft.com/office/drawing/2014/main" id="{ABFCB4E6-FF31-C8BF-71DF-1F98D93B0794}"/>
              </a:ext>
            </a:extLst>
          </p:cNvPr>
          <p:cNvGrpSpPr/>
          <p:nvPr/>
        </p:nvGrpSpPr>
        <p:grpSpPr>
          <a:xfrm>
            <a:off x="8089787" y="2142000"/>
            <a:ext cx="3544170" cy="977861"/>
            <a:chOff x="0" y="-374723"/>
            <a:chExt cx="7088341" cy="1955721"/>
          </a:xfrm>
        </p:grpSpPr>
        <p:sp>
          <p:nvSpPr>
            <p:cNvPr id="30" name="TextBox 34">
              <a:extLst>
                <a:ext uri="{FF2B5EF4-FFF2-40B4-BE49-F238E27FC236}">
                  <a16:creationId xmlns:a16="http://schemas.microsoft.com/office/drawing/2014/main" id="{F2A9B6F1-703E-54DB-4A69-B7759CDA6F19}"/>
                </a:ext>
              </a:extLst>
            </p:cNvPr>
            <p:cNvSpPr txBox="1"/>
            <p:nvPr/>
          </p:nvSpPr>
          <p:spPr>
            <a:xfrm>
              <a:off x="1365682" y="-374723"/>
              <a:ext cx="5722659" cy="1057725"/>
            </a:xfrm>
            <a:prstGeom prst="rect">
              <a:avLst/>
            </a:prstGeom>
          </p:spPr>
          <p:txBody>
            <a:bodyPr wrap="square" lIns="0" tIns="0" rIns="0" bIns="0" rtlCol="0" anchor="t">
              <a:spAutoFit/>
            </a:bodyPr>
            <a:lstStyle/>
            <a:p>
              <a:pPr algn="ctr">
                <a:lnSpc>
                  <a:spcPts val="2147"/>
                </a:lnSpc>
              </a:pPr>
              <a:r>
                <a:rPr lang="et-EE" sz="1600" b="1" u="sng">
                  <a:solidFill>
                    <a:srgbClr val="3C4C59"/>
                  </a:solidFill>
                  <a:ea typeface="Calibri (MS) Bold"/>
                  <a:cs typeface="Calibri (MS) Bold"/>
                  <a:sym typeface="Calibri (MS) Bold"/>
                  <a:hlinkClick r:id="rId3" tooltip="https://www.eesc.europa.eu/sites/default/files/2024-12/qe-01-24-023-en-n_0.pdf"/>
                </a:rPr>
                <a:t>Kaubanduslepingud peavad kasu tooma kõigile ühiskonnarühmadele</a:t>
              </a:r>
            </a:p>
          </p:txBody>
        </p:sp>
        <p:sp>
          <p:nvSpPr>
            <p:cNvPr id="31" name="TextBox 35">
              <a:extLst>
                <a:ext uri="{FF2B5EF4-FFF2-40B4-BE49-F238E27FC236}">
                  <a16:creationId xmlns:a16="http://schemas.microsoft.com/office/drawing/2014/main" id="{44754F6E-191F-B8E2-0435-B31FE5931CB4}"/>
                </a:ext>
              </a:extLst>
            </p:cNvPr>
            <p:cNvSpPr txBox="1"/>
            <p:nvPr/>
          </p:nvSpPr>
          <p:spPr>
            <a:xfrm>
              <a:off x="0" y="1211154"/>
              <a:ext cx="5481579" cy="369844"/>
            </a:xfrm>
            <a:prstGeom prst="rect">
              <a:avLst/>
            </a:prstGeom>
          </p:spPr>
          <p:txBody>
            <a:bodyPr lIns="0" tIns="0" rIns="0" bIns="0" rtlCol="0" anchor="t">
              <a:spAutoFit/>
            </a:bodyPr>
            <a:lstStyle/>
            <a:p>
              <a:pPr algn="ctr">
                <a:lnSpc>
                  <a:spcPts val="1493"/>
                </a:lnSpc>
                <a:spcBef>
                  <a:spcPct val="0"/>
                </a:spcBef>
              </a:pPr>
              <a:endParaRPr lang="en-GB" sz="1200" dirty="0"/>
            </a:p>
          </p:txBody>
        </p:sp>
      </p:grpSp>
      <p:grpSp>
        <p:nvGrpSpPr>
          <p:cNvPr id="32" name="Group 36">
            <a:extLst>
              <a:ext uri="{FF2B5EF4-FFF2-40B4-BE49-F238E27FC236}">
                <a16:creationId xmlns:a16="http://schemas.microsoft.com/office/drawing/2014/main" id="{F1813BD5-87AD-7724-3BF4-1EEEB1C2D948}"/>
              </a:ext>
            </a:extLst>
          </p:cNvPr>
          <p:cNvGrpSpPr/>
          <p:nvPr/>
        </p:nvGrpSpPr>
        <p:grpSpPr>
          <a:xfrm>
            <a:off x="7612592" y="4460400"/>
            <a:ext cx="4498604" cy="547842"/>
            <a:chOff x="0" y="-738349"/>
            <a:chExt cx="6479565" cy="3407268"/>
          </a:xfrm>
        </p:grpSpPr>
        <p:sp>
          <p:nvSpPr>
            <p:cNvPr id="33" name="TextBox 38">
              <a:extLst>
                <a:ext uri="{FF2B5EF4-FFF2-40B4-BE49-F238E27FC236}">
                  <a16:creationId xmlns:a16="http://schemas.microsoft.com/office/drawing/2014/main" id="{DB59B2C4-7545-7473-08BC-3CDE1E6791A8}"/>
                </a:ext>
              </a:extLst>
            </p:cNvPr>
            <p:cNvSpPr txBox="1"/>
            <p:nvPr/>
          </p:nvSpPr>
          <p:spPr>
            <a:xfrm>
              <a:off x="0" y="1258569"/>
              <a:ext cx="5303512" cy="1150110"/>
            </a:xfrm>
            <a:prstGeom prst="rect">
              <a:avLst/>
            </a:prstGeom>
          </p:spPr>
          <p:txBody>
            <a:bodyPr lIns="0" tIns="0" rIns="0" bIns="0" rtlCol="0" anchor="t">
              <a:spAutoFit/>
            </a:bodyPr>
            <a:lstStyle/>
            <a:p>
              <a:pPr algn="ctr">
                <a:lnSpc>
                  <a:spcPts val="1493"/>
                </a:lnSpc>
                <a:spcBef>
                  <a:spcPct val="0"/>
                </a:spcBef>
              </a:pPr>
              <a:endParaRPr lang="en-GB" sz="1200" dirty="0"/>
            </a:p>
          </p:txBody>
        </p:sp>
        <p:sp>
          <p:nvSpPr>
            <p:cNvPr id="34" name="TextBox 37">
              <a:extLst>
                <a:ext uri="{FF2B5EF4-FFF2-40B4-BE49-F238E27FC236}">
                  <a16:creationId xmlns:a16="http://schemas.microsoft.com/office/drawing/2014/main" id="{BC90BE21-1179-1B5A-4917-08FD3E5A7076}"/>
                </a:ext>
              </a:extLst>
            </p:cNvPr>
            <p:cNvSpPr txBox="1"/>
            <p:nvPr/>
          </p:nvSpPr>
          <p:spPr>
            <a:xfrm>
              <a:off x="983464" y="-738349"/>
              <a:ext cx="5496101" cy="3407268"/>
            </a:xfrm>
            <a:prstGeom prst="rect">
              <a:avLst/>
            </a:prstGeom>
          </p:spPr>
          <p:txBody>
            <a:bodyPr wrap="square" lIns="0" tIns="0" rIns="0" bIns="0" rtlCol="0" anchor="t">
              <a:spAutoFit/>
            </a:bodyPr>
            <a:lstStyle/>
            <a:p>
              <a:pPr algn="ctr">
                <a:lnSpc>
                  <a:spcPts val="2239"/>
                </a:lnSpc>
              </a:pPr>
              <a:r>
                <a:rPr lang="et-EE" sz="1600" b="1" u="sng" dirty="0">
                  <a:solidFill>
                    <a:srgbClr val="3C4C59"/>
                  </a:solidFill>
                  <a:ea typeface="Calibri (MS) Bold"/>
                  <a:cs typeface="Calibri (MS) Bold"/>
                  <a:sym typeface="Calibri (MS) Bold"/>
                  <a:hlinkClick r:id="rId4" tooltip="https://www.eesc.europa.eu/sites/default/files/2024-12/qe-01-24-020-en-n.pdf"/>
                </a:rPr>
                <a:t>Üleskutse koostada ELi harvikhaiguste tegevuskava</a:t>
              </a:r>
            </a:p>
            <a:p>
              <a:pPr algn="ctr">
                <a:lnSpc>
                  <a:spcPts val="2239"/>
                </a:lnSpc>
              </a:pPr>
              <a:r>
                <a:rPr lang="et-EE" sz="1600" b="1" u="sng" dirty="0">
                  <a:solidFill>
                    <a:srgbClr val="3C4C59"/>
                  </a:solidFill>
                  <a:ea typeface="Calibri (MS) Bold"/>
                  <a:cs typeface="Calibri (MS) Bold"/>
                  <a:sym typeface="Calibri (MS) Bold"/>
                  <a:hlinkClick r:id="rId4" tooltip="https://www.eesc.europa.eu/sites/default/files/2024-12/qe-01-24-020-en-n.pdf"/>
                </a:rPr>
                <a:t> </a:t>
              </a:r>
            </a:p>
          </p:txBody>
        </p:sp>
      </p:grpSp>
      <p:grpSp>
        <p:nvGrpSpPr>
          <p:cNvPr id="35" name="Group 39">
            <a:extLst>
              <a:ext uri="{FF2B5EF4-FFF2-40B4-BE49-F238E27FC236}">
                <a16:creationId xmlns:a16="http://schemas.microsoft.com/office/drawing/2014/main" id="{A4247363-A503-C95D-77A5-E3D0A082FD0F}"/>
              </a:ext>
            </a:extLst>
          </p:cNvPr>
          <p:cNvGrpSpPr/>
          <p:nvPr/>
        </p:nvGrpSpPr>
        <p:grpSpPr>
          <a:xfrm>
            <a:off x="4365660" y="2212084"/>
            <a:ext cx="3515474" cy="552202"/>
            <a:chOff x="-317932" y="-212527"/>
            <a:chExt cx="7030947" cy="2211782"/>
          </a:xfrm>
        </p:grpSpPr>
        <p:sp>
          <p:nvSpPr>
            <p:cNvPr id="36" name="TextBox 40">
              <a:extLst>
                <a:ext uri="{FF2B5EF4-FFF2-40B4-BE49-F238E27FC236}">
                  <a16:creationId xmlns:a16="http://schemas.microsoft.com/office/drawing/2014/main" id="{41DB221D-9AA7-C57D-DDF0-F7C5A9D7AEC4}"/>
                </a:ext>
              </a:extLst>
            </p:cNvPr>
            <p:cNvSpPr txBox="1"/>
            <p:nvPr/>
          </p:nvSpPr>
          <p:spPr>
            <a:xfrm>
              <a:off x="-317932" y="-212527"/>
              <a:ext cx="7030947" cy="1064287"/>
            </a:xfrm>
            <a:prstGeom prst="rect">
              <a:avLst/>
            </a:prstGeom>
          </p:spPr>
          <p:txBody>
            <a:bodyPr wrap="square" lIns="0" tIns="0" rIns="0" bIns="0" rtlCol="0" anchor="t">
              <a:spAutoFit/>
            </a:bodyPr>
            <a:lstStyle/>
            <a:p>
              <a:pPr algn="ctr">
                <a:lnSpc>
                  <a:spcPts val="2239"/>
                </a:lnSpc>
              </a:pPr>
              <a:r>
                <a:rPr lang="et-EE" sz="1600" b="1" u="sng">
                  <a:solidFill>
                    <a:srgbClr val="3C4C59"/>
                  </a:solidFill>
                  <a:ea typeface="Calibri (MS) Bold"/>
                  <a:cs typeface="Calibri (MS) Bold"/>
                  <a:sym typeface="Calibri (MS) Bold"/>
                  <a:hlinkClick r:id="rId5" tooltip="https://www.eesc.europa.eu/sites/default/files/2024-12/qe-01-24-016-en-n.pdf"/>
                </a:rPr>
                <a:t>Juhtroll üleskutses ELi veestrateegia koostamiseks</a:t>
              </a:r>
            </a:p>
          </p:txBody>
        </p:sp>
        <p:sp>
          <p:nvSpPr>
            <p:cNvPr id="37" name="TextBox 41">
              <a:extLst>
                <a:ext uri="{FF2B5EF4-FFF2-40B4-BE49-F238E27FC236}">
                  <a16:creationId xmlns:a16="http://schemas.microsoft.com/office/drawing/2014/main" id="{A914F9A9-7DC4-853A-EB64-1F307D7EC146}"/>
                </a:ext>
              </a:extLst>
            </p:cNvPr>
            <p:cNvSpPr txBox="1"/>
            <p:nvPr/>
          </p:nvSpPr>
          <p:spPr>
            <a:xfrm>
              <a:off x="2" y="1258571"/>
              <a:ext cx="5197743" cy="740684"/>
            </a:xfrm>
            <a:prstGeom prst="rect">
              <a:avLst/>
            </a:prstGeom>
          </p:spPr>
          <p:txBody>
            <a:bodyPr lIns="0" tIns="0" rIns="0" bIns="0" rtlCol="0" anchor="t">
              <a:spAutoFit/>
            </a:bodyPr>
            <a:lstStyle/>
            <a:p>
              <a:pPr algn="ctr">
                <a:lnSpc>
                  <a:spcPts val="1493"/>
                </a:lnSpc>
                <a:spcBef>
                  <a:spcPct val="0"/>
                </a:spcBef>
              </a:pPr>
              <a:endParaRPr lang="en-GB" sz="1200" dirty="0"/>
            </a:p>
          </p:txBody>
        </p:sp>
      </p:grpSp>
      <p:sp>
        <p:nvSpPr>
          <p:cNvPr id="45" name="TextBox 54">
            <a:extLst>
              <a:ext uri="{FF2B5EF4-FFF2-40B4-BE49-F238E27FC236}">
                <a16:creationId xmlns:a16="http://schemas.microsoft.com/office/drawing/2014/main" id="{F4686873-2794-D33C-9102-D52280CA528C}"/>
              </a:ext>
            </a:extLst>
          </p:cNvPr>
          <p:cNvSpPr txBox="1"/>
          <p:nvPr/>
        </p:nvSpPr>
        <p:spPr>
          <a:xfrm>
            <a:off x="1025948" y="6054536"/>
            <a:ext cx="2464446" cy="180370"/>
          </a:xfrm>
          <a:prstGeom prst="rect">
            <a:avLst/>
          </a:prstGeom>
        </p:spPr>
        <p:txBody>
          <a:bodyPr lIns="0" tIns="0" rIns="0" bIns="0" rtlCol="0" anchor="t">
            <a:spAutoFit/>
          </a:bodyPr>
          <a:lstStyle/>
          <a:p>
            <a:pPr algn="ctr">
              <a:lnSpc>
                <a:spcPts val="1493"/>
              </a:lnSpc>
              <a:spcBef>
                <a:spcPct val="0"/>
              </a:spcBef>
            </a:pPr>
            <a:r>
              <a:rPr lang="et-EE" sz="1066">
                <a:solidFill>
                  <a:srgbClr val="545454"/>
                </a:solidFill>
                <a:ea typeface="Calibri (MS)"/>
                <a:cs typeface="Calibri (MS)"/>
                <a:sym typeface="Calibri (MS)"/>
              </a:rPr>
              <a:t> </a:t>
            </a:r>
          </a:p>
        </p:txBody>
      </p:sp>
      <p:sp>
        <p:nvSpPr>
          <p:cNvPr id="46" name="TextBox 55">
            <a:extLst>
              <a:ext uri="{FF2B5EF4-FFF2-40B4-BE49-F238E27FC236}">
                <a16:creationId xmlns:a16="http://schemas.microsoft.com/office/drawing/2014/main" id="{8943E300-3DA3-38C9-BFF6-70548B0F8443}"/>
              </a:ext>
            </a:extLst>
          </p:cNvPr>
          <p:cNvSpPr txBox="1"/>
          <p:nvPr/>
        </p:nvSpPr>
        <p:spPr>
          <a:xfrm>
            <a:off x="184247" y="5134875"/>
            <a:ext cx="3733364" cy="646908"/>
          </a:xfrm>
          <a:prstGeom prst="rect">
            <a:avLst/>
          </a:prstGeom>
        </p:spPr>
        <p:txBody>
          <a:bodyPr wrap="square" lIns="0" tIns="0" rIns="0" bIns="0" rtlCol="0" anchor="t">
            <a:spAutoFit/>
          </a:bodyPr>
          <a:lstStyle/>
          <a:p>
            <a:pPr algn="just">
              <a:lnSpc>
                <a:spcPts val="1680"/>
              </a:lnSpc>
              <a:spcBef>
                <a:spcPct val="0"/>
              </a:spcBef>
            </a:pPr>
            <a:r>
              <a:rPr lang="et-EE" sz="1400">
                <a:ea typeface="Calibri (MS)"/>
                <a:cs typeface="Calibri (MS)"/>
                <a:sym typeface="Calibri (MS)"/>
              </a:rPr>
              <a:t>Komitee soovitus luua Euroopa vaatluskeskus vaesuse jälgimiseks ajendas Euroopa Komisjoni looma energiaostuvõimetuse nõustamiskeskuse. </a:t>
            </a:r>
          </a:p>
        </p:txBody>
      </p:sp>
      <p:sp>
        <p:nvSpPr>
          <p:cNvPr id="47" name="TextBox 56">
            <a:extLst>
              <a:ext uri="{FF2B5EF4-FFF2-40B4-BE49-F238E27FC236}">
                <a16:creationId xmlns:a16="http://schemas.microsoft.com/office/drawing/2014/main" id="{78B07D24-BE58-8FDF-DB67-624443542F1B}"/>
              </a:ext>
            </a:extLst>
          </p:cNvPr>
          <p:cNvSpPr txBox="1"/>
          <p:nvPr/>
        </p:nvSpPr>
        <p:spPr>
          <a:xfrm>
            <a:off x="-1" y="468000"/>
            <a:ext cx="12191999" cy="466346"/>
          </a:xfrm>
          <a:prstGeom prst="rect">
            <a:avLst/>
          </a:prstGeom>
        </p:spPr>
        <p:txBody>
          <a:bodyPr wrap="square" lIns="0" tIns="0" rIns="0" bIns="0" rtlCol="0" anchor="t">
            <a:spAutoFit/>
          </a:bodyPr>
          <a:lstStyle/>
          <a:p>
            <a:pPr algn="ctr">
              <a:lnSpc>
                <a:spcPts val="3296"/>
              </a:lnSpc>
            </a:pPr>
            <a:r>
              <a:rPr lang="et-EE" sz="4000" b="1">
                <a:solidFill>
                  <a:schemeClr val="bg1"/>
                </a:solidFill>
                <a:ea typeface="Calibri (MS) Bold"/>
                <a:cs typeface="Calibri (MS) Bold"/>
                <a:sym typeface="Calibri (MS) Bold"/>
              </a:rPr>
              <a:t>HILJUTISED EDULOOD</a:t>
            </a:r>
          </a:p>
        </p:txBody>
      </p:sp>
      <p:sp>
        <p:nvSpPr>
          <p:cNvPr id="48" name="TextBox 57">
            <a:extLst>
              <a:ext uri="{FF2B5EF4-FFF2-40B4-BE49-F238E27FC236}">
                <a16:creationId xmlns:a16="http://schemas.microsoft.com/office/drawing/2014/main" id="{E37A11B2-94A2-5EAA-30A2-1FA7EF5C71A0}"/>
              </a:ext>
            </a:extLst>
          </p:cNvPr>
          <p:cNvSpPr txBox="1"/>
          <p:nvPr/>
        </p:nvSpPr>
        <p:spPr>
          <a:xfrm>
            <a:off x="4257703" y="5166192"/>
            <a:ext cx="3623431" cy="769441"/>
          </a:xfrm>
          <a:prstGeom prst="rect">
            <a:avLst/>
          </a:prstGeom>
        </p:spPr>
        <p:txBody>
          <a:bodyPr wrap="square" lIns="0" tIns="0" rIns="0" bIns="0" rtlCol="0" anchor="t">
            <a:spAutoFit/>
          </a:bodyPr>
          <a:lstStyle/>
          <a:p>
            <a:pPr algn="just">
              <a:lnSpc>
                <a:spcPts val="1493"/>
              </a:lnSpc>
              <a:spcBef>
                <a:spcPct val="0"/>
              </a:spcBef>
            </a:pPr>
            <a:r>
              <a:rPr lang="et-EE" sz="1400" dirty="0">
                <a:ea typeface="Calibri (MS)"/>
                <a:cs typeface="Calibri (MS)"/>
                <a:sym typeface="Calibri (MS)"/>
              </a:rPr>
              <a:t>2023. aastal esitas komisjon uues tarbijakaitse tegevuskavas seadusandliku ettepaneku toodete parandamise õiguse kohta. Selles käsitletakse takistusi, mis heidutavad tarbijaid tooteid parandamast. </a:t>
            </a:r>
          </a:p>
        </p:txBody>
      </p:sp>
      <p:sp>
        <p:nvSpPr>
          <p:cNvPr id="49" name="TextBox 58">
            <a:extLst>
              <a:ext uri="{FF2B5EF4-FFF2-40B4-BE49-F238E27FC236}">
                <a16:creationId xmlns:a16="http://schemas.microsoft.com/office/drawing/2014/main" id="{4E858E3F-C117-307B-056B-F2A8573C1AD4}"/>
              </a:ext>
            </a:extLst>
          </p:cNvPr>
          <p:cNvSpPr txBox="1"/>
          <p:nvPr/>
        </p:nvSpPr>
        <p:spPr>
          <a:xfrm>
            <a:off x="258618" y="2934939"/>
            <a:ext cx="3458551" cy="861774"/>
          </a:xfrm>
          <a:prstGeom prst="rect">
            <a:avLst/>
          </a:prstGeom>
        </p:spPr>
        <p:txBody>
          <a:bodyPr wrap="square" lIns="0" tIns="0" rIns="0" bIns="0" rtlCol="0" anchor="t">
            <a:spAutoFit/>
          </a:bodyPr>
          <a:lstStyle/>
          <a:p>
            <a:pPr algn="just">
              <a:spcBef>
                <a:spcPct val="0"/>
              </a:spcBef>
            </a:pPr>
            <a:r>
              <a:rPr lang="et-EE" sz="1400" dirty="0">
                <a:ea typeface="Calibri (MS)"/>
                <a:cs typeface="Calibri (MS)"/>
                <a:sym typeface="Calibri (MS)"/>
              </a:rPr>
              <a:t>Komitee nõudmised andsid panuse 2024. aasta märtsi </a:t>
            </a:r>
            <a:r>
              <a:rPr lang="et-EE" sz="1400" u="sng" dirty="0" err="1">
                <a:ea typeface="Calibri (MS)"/>
                <a:cs typeface="Calibri (MS)"/>
                <a:sym typeface="Calibri (MS)"/>
                <a:hlinkClick r:id="rId6" tooltip="https://wayback.archive-it.org/12710/20241019021126/https:/belgian-presidency.consilium.europa.eu/en/news/liege-declaration-towards-affordable-decent-and-sustainable-housing-for-all/"/>
              </a:rPr>
              <a:t>Liège’i</a:t>
            </a:r>
            <a:r>
              <a:rPr lang="et-EE" sz="1400" u="sng" dirty="0">
                <a:ea typeface="Calibri (MS)"/>
                <a:cs typeface="Calibri (MS)"/>
                <a:sym typeface="Calibri (MS)"/>
                <a:hlinkClick r:id="rId6" tooltip="https://wayback.archive-it.org/12710/20241019021126/https:/belgian-presidency.consilium.europa.eu/en/news/liege-declaration-towards-affordable-decent-and-sustainable-housing-for-all/"/>
              </a:rPr>
              <a:t> deklaratsiooni</a:t>
            </a:r>
            <a:r>
              <a:rPr lang="et-EE" sz="1400" dirty="0">
                <a:ea typeface="Calibri (MS)"/>
                <a:cs typeface="Calibri (MS)"/>
                <a:sym typeface="Calibri (MS)"/>
              </a:rPr>
              <a:t>, mis võeti vastu Euroopa elamumajanduse ministrite konverentsil Belgia eesistumise ajal.</a:t>
            </a:r>
          </a:p>
        </p:txBody>
      </p:sp>
      <p:sp>
        <p:nvSpPr>
          <p:cNvPr id="50" name="TextBox 59">
            <a:extLst>
              <a:ext uri="{FF2B5EF4-FFF2-40B4-BE49-F238E27FC236}">
                <a16:creationId xmlns:a16="http://schemas.microsoft.com/office/drawing/2014/main" id="{A7D6516B-89A6-830A-3C93-8257DDE9889E}"/>
              </a:ext>
            </a:extLst>
          </p:cNvPr>
          <p:cNvSpPr txBox="1"/>
          <p:nvPr/>
        </p:nvSpPr>
        <p:spPr>
          <a:xfrm>
            <a:off x="8362578" y="2878258"/>
            <a:ext cx="3675906" cy="646908"/>
          </a:xfrm>
          <a:prstGeom prst="rect">
            <a:avLst/>
          </a:prstGeom>
        </p:spPr>
        <p:txBody>
          <a:bodyPr wrap="square" lIns="0" tIns="0" rIns="0" bIns="0" rtlCol="0" anchor="t">
            <a:spAutoFit/>
          </a:bodyPr>
          <a:lstStyle/>
          <a:p>
            <a:pPr algn="just">
              <a:lnSpc>
                <a:spcPts val="1680"/>
              </a:lnSpc>
              <a:spcBef>
                <a:spcPct val="0"/>
              </a:spcBef>
            </a:pPr>
            <a:r>
              <a:rPr lang="et-EE" sz="1400" dirty="0">
                <a:ea typeface="Calibri (MS)"/>
                <a:cs typeface="Calibri (MS)"/>
                <a:sym typeface="Calibri (MS)"/>
              </a:rPr>
              <a:t>Euroopa Komisjon nimetas komitee kõigi ELi </a:t>
            </a:r>
            <a:r>
              <a:rPr lang="et-EE" sz="1400" dirty="0" err="1">
                <a:ea typeface="Calibri (MS)"/>
                <a:cs typeface="Calibri (MS)"/>
                <a:sym typeface="Calibri (MS)"/>
              </a:rPr>
              <a:t>sisenõuanderühmade</a:t>
            </a:r>
            <a:r>
              <a:rPr lang="et-EE" sz="1400" dirty="0">
                <a:ea typeface="Calibri (MS)"/>
                <a:cs typeface="Calibri (MS)"/>
                <a:sym typeface="Calibri (MS)"/>
              </a:rPr>
              <a:t> sekretariaadiks, mida juhib peakoordinaator, komitee liige Tanja </a:t>
            </a:r>
            <a:r>
              <a:rPr lang="et-EE" sz="1400" dirty="0" err="1">
                <a:ea typeface="Calibri (MS)"/>
                <a:cs typeface="Calibri (MS)"/>
                <a:sym typeface="Calibri (MS)"/>
              </a:rPr>
              <a:t>Buzek</a:t>
            </a:r>
            <a:r>
              <a:rPr lang="et-EE" sz="1400" dirty="0">
                <a:ea typeface="Calibri (MS)"/>
                <a:cs typeface="Calibri (MS)"/>
                <a:sym typeface="Calibri (MS)"/>
              </a:rPr>
              <a:t>. </a:t>
            </a:r>
          </a:p>
        </p:txBody>
      </p:sp>
      <p:sp>
        <p:nvSpPr>
          <p:cNvPr id="51" name="TextBox 60">
            <a:extLst>
              <a:ext uri="{FF2B5EF4-FFF2-40B4-BE49-F238E27FC236}">
                <a16:creationId xmlns:a16="http://schemas.microsoft.com/office/drawing/2014/main" id="{580341AE-6B8D-5757-020E-BA96A63C9169}"/>
              </a:ext>
            </a:extLst>
          </p:cNvPr>
          <p:cNvSpPr txBox="1"/>
          <p:nvPr/>
        </p:nvSpPr>
        <p:spPr>
          <a:xfrm>
            <a:off x="4296635" y="2792776"/>
            <a:ext cx="3669609" cy="1025922"/>
          </a:xfrm>
          <a:prstGeom prst="rect">
            <a:avLst/>
          </a:prstGeom>
        </p:spPr>
        <p:txBody>
          <a:bodyPr wrap="square" lIns="0" tIns="0" rIns="0" bIns="0" rtlCol="0" anchor="t">
            <a:spAutoFit/>
          </a:bodyPr>
          <a:lstStyle/>
          <a:p>
            <a:pPr algn="just">
              <a:lnSpc>
                <a:spcPts val="1586"/>
              </a:lnSpc>
              <a:spcBef>
                <a:spcPct val="0"/>
              </a:spcBef>
            </a:pPr>
            <a:r>
              <a:rPr lang="et-EE" sz="1400" dirty="0">
                <a:ea typeface="Calibri (MS)"/>
                <a:cs typeface="Calibri (MS)"/>
                <a:sym typeface="Calibri (MS)"/>
              </a:rPr>
              <a:t>2023. aastal käivitas komitee ELi sinise kokkuleppe, esimese suure üleskutse ELi ühtse veepoliitika loomiseks. Algatuses selgitatakse Euroopa veeprobleeme ning esitatakse selge, konkreetne tegevuskava nende lahendamiseks. </a:t>
            </a:r>
          </a:p>
        </p:txBody>
      </p:sp>
      <p:sp>
        <p:nvSpPr>
          <p:cNvPr id="52" name="TextBox 61">
            <a:extLst>
              <a:ext uri="{FF2B5EF4-FFF2-40B4-BE49-F238E27FC236}">
                <a16:creationId xmlns:a16="http://schemas.microsoft.com/office/drawing/2014/main" id="{7CFE9865-C951-DCC9-6C12-0A9763949C40}"/>
              </a:ext>
            </a:extLst>
          </p:cNvPr>
          <p:cNvSpPr txBox="1"/>
          <p:nvPr/>
        </p:nvSpPr>
        <p:spPr>
          <a:xfrm>
            <a:off x="8362578" y="5070716"/>
            <a:ext cx="3681431" cy="864917"/>
          </a:xfrm>
          <a:prstGeom prst="rect">
            <a:avLst/>
          </a:prstGeom>
        </p:spPr>
        <p:txBody>
          <a:bodyPr wrap="square" lIns="0" tIns="0" rIns="0" bIns="0" rtlCol="0" anchor="t">
            <a:spAutoFit/>
          </a:bodyPr>
          <a:lstStyle/>
          <a:p>
            <a:pPr algn="just">
              <a:lnSpc>
                <a:spcPts val="1679"/>
              </a:lnSpc>
              <a:spcBef>
                <a:spcPct val="0"/>
              </a:spcBef>
            </a:pPr>
            <a:r>
              <a:rPr lang="et-EE" sz="1400">
                <a:ea typeface="Calibri (MS)"/>
                <a:cs typeface="Calibri (MS)"/>
                <a:sym typeface="Calibri (MS)"/>
              </a:rPr>
              <a:t>Komitee on mitmete soovituste ja konverentside kaudu püüdnud tagada, et ELi harvikhaiguste tegevuskava lisataks komisjoni järgmisesse tööprogrammi. </a:t>
            </a:r>
          </a:p>
        </p:txBody>
      </p:sp>
      <p:sp>
        <p:nvSpPr>
          <p:cNvPr id="53" name="TextBox 62">
            <a:extLst>
              <a:ext uri="{FF2B5EF4-FFF2-40B4-BE49-F238E27FC236}">
                <a16:creationId xmlns:a16="http://schemas.microsoft.com/office/drawing/2014/main" id="{382D50AD-0DCC-097D-3C03-6C5A85784EF9}"/>
              </a:ext>
            </a:extLst>
          </p:cNvPr>
          <p:cNvSpPr txBox="1"/>
          <p:nvPr/>
        </p:nvSpPr>
        <p:spPr>
          <a:xfrm>
            <a:off x="4225053" y="4461811"/>
            <a:ext cx="3741191" cy="547842"/>
          </a:xfrm>
          <a:prstGeom prst="rect">
            <a:avLst/>
          </a:prstGeom>
        </p:spPr>
        <p:txBody>
          <a:bodyPr wrap="square" lIns="0" tIns="0" rIns="0" bIns="0" rtlCol="0" anchor="t">
            <a:spAutoFit/>
          </a:bodyPr>
          <a:lstStyle/>
          <a:p>
            <a:pPr algn="ctr">
              <a:lnSpc>
                <a:spcPts val="2239"/>
              </a:lnSpc>
              <a:spcBef>
                <a:spcPct val="0"/>
              </a:spcBef>
            </a:pPr>
            <a:r>
              <a:rPr lang="et-EE" sz="1600" b="1" dirty="0">
                <a:solidFill>
                  <a:srgbClr val="3C4C59"/>
                </a:solidFill>
                <a:ea typeface="Calibri (MS) Bold"/>
                <a:cs typeface="Calibri (MS) Bold"/>
                <a:sym typeface="Calibri (MS) Bold"/>
                <a:hlinkClick r:id="rId7"/>
              </a:rPr>
              <a:t>Toodete parandamise õiguse seadmine ELi tarbijakaitsepoliitika keskmesse</a:t>
            </a:r>
          </a:p>
        </p:txBody>
      </p:sp>
      <p:sp>
        <p:nvSpPr>
          <p:cNvPr id="54" name="Arrow: Right 53">
            <a:extLst>
              <a:ext uri="{FF2B5EF4-FFF2-40B4-BE49-F238E27FC236}">
                <a16:creationId xmlns:a16="http://schemas.microsoft.com/office/drawing/2014/main" id="{F29A9B8C-B0EE-0A45-C711-133F2C9ADBE2}"/>
              </a:ext>
            </a:extLst>
          </p:cNvPr>
          <p:cNvSpPr/>
          <p:nvPr/>
        </p:nvSpPr>
        <p:spPr>
          <a:xfrm>
            <a:off x="11166051" y="6488483"/>
            <a:ext cx="886164" cy="2284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dirty="0">
              <a:ln>
                <a:solidFill>
                  <a:schemeClr val="tx2"/>
                </a:solidFill>
              </a:ln>
              <a:solidFill>
                <a:schemeClr val="tx2"/>
              </a:solidFill>
            </a:endParaRPr>
          </a:p>
        </p:txBody>
      </p:sp>
      <p:sp>
        <p:nvSpPr>
          <p:cNvPr id="67" name="TextBox 9">
            <a:extLst>
              <a:ext uri="{FF2B5EF4-FFF2-40B4-BE49-F238E27FC236}">
                <a16:creationId xmlns:a16="http://schemas.microsoft.com/office/drawing/2014/main" id="{50E07AF2-8E11-7391-87CB-0FA28FD2EDAE}"/>
              </a:ext>
            </a:extLst>
          </p:cNvPr>
          <p:cNvSpPr txBox="1"/>
          <p:nvPr/>
        </p:nvSpPr>
        <p:spPr>
          <a:xfrm>
            <a:off x="204380" y="2211210"/>
            <a:ext cx="3693099" cy="829971"/>
          </a:xfrm>
          <a:prstGeom prst="rect">
            <a:avLst/>
          </a:prstGeom>
        </p:spPr>
        <p:txBody>
          <a:bodyPr wrap="square" lIns="0" tIns="0" rIns="0" bIns="0" rtlCol="0" anchor="t">
            <a:spAutoFit/>
          </a:bodyPr>
          <a:lstStyle/>
          <a:p>
            <a:pPr algn="ctr">
              <a:lnSpc>
                <a:spcPts val="2239"/>
              </a:lnSpc>
            </a:pPr>
            <a:r>
              <a:rPr lang="et-EE" sz="1500" b="1" dirty="0">
                <a:solidFill>
                  <a:srgbClr val="3C4C59"/>
                </a:solidFill>
                <a:ea typeface="Calibri (MS) Bold"/>
                <a:cs typeface="Calibri (MS) Bold"/>
                <a:sym typeface="Calibri (MS) Bold"/>
                <a:hlinkClick r:id="rId8"/>
              </a:rPr>
              <a:t>Üleskutse tagada kõigi jaoks juurdepääs sotsiaaleluruumidele ja taskukohasele eluasemele</a:t>
            </a:r>
          </a:p>
        </p:txBody>
      </p:sp>
      <p:sp>
        <p:nvSpPr>
          <p:cNvPr id="2" name="TextBox 1">
            <a:extLst>
              <a:ext uri="{FF2B5EF4-FFF2-40B4-BE49-F238E27FC236}">
                <a16:creationId xmlns:a16="http://schemas.microsoft.com/office/drawing/2014/main" id="{CAD65887-BC2E-4CDE-AECD-FBD7CCDBAC68}"/>
              </a:ext>
            </a:extLst>
          </p:cNvPr>
          <p:cNvSpPr txBox="1"/>
          <p:nvPr/>
        </p:nvSpPr>
        <p:spPr>
          <a:xfrm>
            <a:off x="609600" y="1228436"/>
            <a:ext cx="11442615" cy="646331"/>
          </a:xfrm>
          <a:prstGeom prst="rect">
            <a:avLst/>
          </a:prstGeom>
          <a:noFill/>
        </p:spPr>
        <p:txBody>
          <a:bodyPr wrap="square" rtlCol="0">
            <a:spAutoFit/>
          </a:bodyPr>
          <a:lstStyle/>
          <a:p>
            <a:pPr algn="ctr"/>
            <a:r>
              <a:rPr lang="et-EE" b="1">
                <a:solidFill>
                  <a:srgbClr val="174195"/>
                </a:solidFill>
              </a:rPr>
              <a:t>Hiljutiste edulugude eesmärk on näidata komitee mõju ELi õigusaktidele valdkondades, kus oleme tõstatanud olulisi küsimusi, mis mõjutavad ELi kodanikuühiskonda, ja kus oleme end tõestanud oluliste osalejatena.</a:t>
            </a:r>
          </a:p>
        </p:txBody>
      </p:sp>
      <p:grpSp>
        <p:nvGrpSpPr>
          <p:cNvPr id="65" name="Group 2">
            <a:extLst>
              <a:ext uri="{FF2B5EF4-FFF2-40B4-BE49-F238E27FC236}">
                <a16:creationId xmlns:a16="http://schemas.microsoft.com/office/drawing/2014/main" id="{A7EE0B47-9393-4F4D-8F3A-332D0D1F17E9}"/>
              </a:ext>
            </a:extLst>
          </p:cNvPr>
          <p:cNvGrpSpPr/>
          <p:nvPr/>
        </p:nvGrpSpPr>
        <p:grpSpPr>
          <a:xfrm>
            <a:off x="4204800" y="2088000"/>
            <a:ext cx="3780000" cy="1800000"/>
            <a:chOff x="0" y="0"/>
            <a:chExt cx="2157177" cy="991422"/>
          </a:xfrm>
          <a:noFill/>
        </p:grpSpPr>
        <p:sp>
          <p:nvSpPr>
            <p:cNvPr id="66" name="Freeform 3">
              <a:extLst>
                <a:ext uri="{FF2B5EF4-FFF2-40B4-BE49-F238E27FC236}">
                  <a16:creationId xmlns:a16="http://schemas.microsoft.com/office/drawing/2014/main" id="{152821CC-B790-441D-B8E6-CC1251E6DAF5}"/>
                </a:ext>
              </a:extLst>
            </p:cNvPr>
            <p:cNvSpPr/>
            <p:nvPr/>
          </p:nvSpPr>
          <p:spPr>
            <a:xfrm>
              <a:off x="0" y="0"/>
              <a:ext cx="2157177" cy="991422"/>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grpSp>
        <p:nvGrpSpPr>
          <p:cNvPr id="68" name="Group 42">
            <a:extLst>
              <a:ext uri="{FF2B5EF4-FFF2-40B4-BE49-F238E27FC236}">
                <a16:creationId xmlns:a16="http://schemas.microsoft.com/office/drawing/2014/main" id="{F6918B68-2298-46FC-A530-911A2884632E}"/>
              </a:ext>
            </a:extLst>
          </p:cNvPr>
          <p:cNvGrpSpPr/>
          <p:nvPr/>
        </p:nvGrpSpPr>
        <p:grpSpPr>
          <a:xfrm>
            <a:off x="4205649" y="4320000"/>
            <a:ext cx="3780000" cy="1800000"/>
            <a:chOff x="0" y="0"/>
            <a:chExt cx="1592202" cy="1135747"/>
          </a:xfrm>
          <a:noFill/>
        </p:grpSpPr>
        <p:sp>
          <p:nvSpPr>
            <p:cNvPr id="69" name="Freeform 43">
              <a:extLst>
                <a:ext uri="{FF2B5EF4-FFF2-40B4-BE49-F238E27FC236}">
                  <a16:creationId xmlns:a16="http://schemas.microsoft.com/office/drawing/2014/main" id="{308D879B-FCCA-434D-89F6-A4D0E3C65DCF}"/>
                </a:ext>
              </a:extLst>
            </p:cNvPr>
            <p:cNvSpPr/>
            <p:nvPr/>
          </p:nvSpPr>
          <p:spPr>
            <a:xfrm>
              <a:off x="0" y="0"/>
              <a:ext cx="1592202" cy="1135747"/>
            </a:xfrm>
            <a:custGeom>
              <a:avLst/>
              <a:gdLst/>
              <a:ahLst/>
              <a:cxnLst/>
              <a:rect l="l" t="t" r="r" b="b"/>
              <a:pathLst>
                <a:path w="1592202" h="1135747">
                  <a:moveTo>
                    <a:pt x="1467742" y="1135746"/>
                  </a:moveTo>
                  <a:lnTo>
                    <a:pt x="124460" y="1135746"/>
                  </a:lnTo>
                  <a:cubicBezTo>
                    <a:pt x="55880" y="1135746"/>
                    <a:pt x="0" y="1079867"/>
                    <a:pt x="0" y="1011286"/>
                  </a:cubicBezTo>
                  <a:lnTo>
                    <a:pt x="0" y="124460"/>
                  </a:lnTo>
                  <a:cubicBezTo>
                    <a:pt x="0" y="55880"/>
                    <a:pt x="55880" y="0"/>
                    <a:pt x="124460" y="0"/>
                  </a:cubicBezTo>
                  <a:lnTo>
                    <a:pt x="1467742" y="0"/>
                  </a:lnTo>
                  <a:cubicBezTo>
                    <a:pt x="1536322" y="0"/>
                    <a:pt x="1592202" y="55880"/>
                    <a:pt x="1592202" y="124460"/>
                  </a:cubicBezTo>
                  <a:lnTo>
                    <a:pt x="1592202" y="1011287"/>
                  </a:lnTo>
                  <a:cubicBezTo>
                    <a:pt x="1592202" y="1079867"/>
                    <a:pt x="1536322" y="1135747"/>
                    <a:pt x="1467742" y="1135747"/>
                  </a:cubicBezTo>
                  <a:close/>
                </a:path>
              </a:pathLst>
            </a:custGeom>
            <a:grpFill/>
            <a:ln>
              <a:solidFill>
                <a:srgbClr val="174195"/>
              </a:solidFill>
            </a:ln>
          </p:spPr>
          <p:txBody>
            <a:bodyPr/>
            <a:lstStyle/>
            <a:p>
              <a:endParaRPr lang="en-GB" dirty="0"/>
            </a:p>
          </p:txBody>
        </p:sp>
      </p:grpSp>
    </p:spTree>
    <p:extLst>
      <p:ext uri="{BB962C8B-B14F-4D97-AF65-F5344CB8AC3E}">
        <p14:creationId xmlns:p14="http://schemas.microsoft.com/office/powerpoint/2010/main" val="295870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ppt_x"/>
                                          </p:val>
                                        </p:tav>
                                        <p:tav tm="100000">
                                          <p:val>
                                            <p:strVal val="#ppt_x"/>
                                          </p:val>
                                        </p:tav>
                                      </p:tavLst>
                                    </p:anim>
                                    <p:anim calcmode="lin" valueType="num">
                                      <p:cBhvr additive="base">
                                        <p:cTn id="49" dur="500" fill="hold"/>
                                        <p:tgtEl>
                                          <p:spTgt spid="35"/>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500" fill="hold"/>
                                        <p:tgtEl>
                                          <p:spTgt spid="46"/>
                                        </p:tgtEl>
                                        <p:attrNameLst>
                                          <p:attrName>ppt_x</p:attrName>
                                        </p:attrNameLst>
                                      </p:cBhvr>
                                      <p:tavLst>
                                        <p:tav tm="0">
                                          <p:val>
                                            <p:strVal val="#ppt_x"/>
                                          </p:val>
                                        </p:tav>
                                        <p:tav tm="100000">
                                          <p:val>
                                            <p:strVal val="#ppt_x"/>
                                          </p:val>
                                        </p:tav>
                                      </p:tavLst>
                                    </p:anim>
                                    <p:anim calcmode="lin" valueType="num">
                                      <p:cBhvr additive="base">
                                        <p:cTn id="57" dur="5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additive="base">
                                        <p:cTn id="60" dur="500" fill="hold"/>
                                        <p:tgtEl>
                                          <p:spTgt spid="48"/>
                                        </p:tgtEl>
                                        <p:attrNameLst>
                                          <p:attrName>ppt_x</p:attrName>
                                        </p:attrNameLst>
                                      </p:cBhvr>
                                      <p:tavLst>
                                        <p:tav tm="0">
                                          <p:val>
                                            <p:strVal val="#ppt_x"/>
                                          </p:val>
                                        </p:tav>
                                        <p:tav tm="100000">
                                          <p:val>
                                            <p:strVal val="#ppt_x"/>
                                          </p:val>
                                        </p:tav>
                                      </p:tavLst>
                                    </p:anim>
                                    <p:anim calcmode="lin" valueType="num">
                                      <p:cBhvr additive="base">
                                        <p:cTn id="61" dur="500" fill="hold"/>
                                        <p:tgtEl>
                                          <p:spTgt spid="4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additive="base">
                                        <p:cTn id="64" dur="500" fill="hold"/>
                                        <p:tgtEl>
                                          <p:spTgt spid="49"/>
                                        </p:tgtEl>
                                        <p:attrNameLst>
                                          <p:attrName>ppt_x</p:attrName>
                                        </p:attrNameLst>
                                      </p:cBhvr>
                                      <p:tavLst>
                                        <p:tav tm="0">
                                          <p:val>
                                            <p:strVal val="#ppt_x"/>
                                          </p:val>
                                        </p:tav>
                                        <p:tav tm="100000">
                                          <p:val>
                                            <p:strVal val="#ppt_x"/>
                                          </p:val>
                                        </p:tav>
                                      </p:tavLst>
                                    </p:anim>
                                    <p:anim calcmode="lin" valueType="num">
                                      <p:cBhvr additive="base">
                                        <p:cTn id="65" dur="500" fill="hold"/>
                                        <p:tgtEl>
                                          <p:spTgt spid="4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additive="base">
                                        <p:cTn id="68" dur="500" fill="hold"/>
                                        <p:tgtEl>
                                          <p:spTgt spid="50"/>
                                        </p:tgtEl>
                                        <p:attrNameLst>
                                          <p:attrName>ppt_x</p:attrName>
                                        </p:attrNameLst>
                                      </p:cBhvr>
                                      <p:tavLst>
                                        <p:tav tm="0">
                                          <p:val>
                                            <p:strVal val="#ppt_x"/>
                                          </p:val>
                                        </p:tav>
                                        <p:tav tm="100000">
                                          <p:val>
                                            <p:strVal val="#ppt_x"/>
                                          </p:val>
                                        </p:tav>
                                      </p:tavLst>
                                    </p:anim>
                                    <p:anim calcmode="lin" valueType="num">
                                      <p:cBhvr additive="base">
                                        <p:cTn id="69" dur="500" fill="hold"/>
                                        <p:tgtEl>
                                          <p:spTgt spid="50"/>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ppt_x"/>
                                          </p:val>
                                        </p:tav>
                                        <p:tav tm="100000">
                                          <p:val>
                                            <p:strVal val="#ppt_x"/>
                                          </p:val>
                                        </p:tav>
                                      </p:tavLst>
                                    </p:anim>
                                    <p:anim calcmode="lin" valueType="num">
                                      <p:cBhvr additive="base">
                                        <p:cTn id="73" dur="500" fill="hold"/>
                                        <p:tgtEl>
                                          <p:spTgt spid="5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ppt_x"/>
                                          </p:val>
                                        </p:tav>
                                        <p:tav tm="100000">
                                          <p:val>
                                            <p:strVal val="#ppt_x"/>
                                          </p:val>
                                        </p:tav>
                                      </p:tavLst>
                                    </p:anim>
                                    <p:anim calcmode="lin" valueType="num">
                                      <p:cBhvr additive="base">
                                        <p:cTn id="77" dur="500" fill="hold"/>
                                        <p:tgtEl>
                                          <p:spTgt spid="5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ppt_x"/>
                                          </p:val>
                                        </p:tav>
                                        <p:tav tm="100000">
                                          <p:val>
                                            <p:strVal val="#ppt_x"/>
                                          </p:val>
                                        </p:tav>
                                      </p:tavLst>
                                    </p:anim>
                                    <p:anim calcmode="lin" valueType="num">
                                      <p:cBhvr additive="base">
                                        <p:cTn id="81" dur="500" fill="hold"/>
                                        <p:tgtEl>
                                          <p:spTgt spid="5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63"/>
                                        </p:tgtEl>
                                        <p:attrNameLst>
                                          <p:attrName>style.visibility</p:attrName>
                                        </p:attrNameLst>
                                      </p:cBhvr>
                                      <p:to>
                                        <p:strVal val="visible"/>
                                      </p:to>
                                    </p:set>
                                    <p:anim calcmode="lin" valueType="num">
                                      <p:cBhvr additive="base">
                                        <p:cTn id="84" dur="500" fill="hold"/>
                                        <p:tgtEl>
                                          <p:spTgt spid="63"/>
                                        </p:tgtEl>
                                        <p:attrNameLst>
                                          <p:attrName>ppt_x</p:attrName>
                                        </p:attrNameLst>
                                      </p:cBhvr>
                                      <p:tavLst>
                                        <p:tav tm="0">
                                          <p:val>
                                            <p:strVal val="#ppt_x"/>
                                          </p:val>
                                        </p:tav>
                                        <p:tav tm="100000">
                                          <p:val>
                                            <p:strVal val="#ppt_x"/>
                                          </p:val>
                                        </p:tav>
                                      </p:tavLst>
                                    </p:anim>
                                    <p:anim calcmode="lin" valueType="num">
                                      <p:cBhvr additive="base">
                                        <p:cTn id="85" dur="500" fill="hold"/>
                                        <p:tgtEl>
                                          <p:spTgt spid="6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 calcmode="lin" valueType="num">
                                      <p:cBhvr additive="base">
                                        <p:cTn id="88" dur="500" fill="hold"/>
                                        <p:tgtEl>
                                          <p:spTgt spid="67"/>
                                        </p:tgtEl>
                                        <p:attrNameLst>
                                          <p:attrName>ppt_x</p:attrName>
                                        </p:attrNameLst>
                                      </p:cBhvr>
                                      <p:tavLst>
                                        <p:tav tm="0">
                                          <p:val>
                                            <p:strVal val="#ppt_x"/>
                                          </p:val>
                                        </p:tav>
                                        <p:tav tm="100000">
                                          <p:val>
                                            <p:strVal val="#ppt_x"/>
                                          </p:val>
                                        </p:tav>
                                      </p:tavLst>
                                    </p:anim>
                                    <p:anim calcmode="lin" valueType="num">
                                      <p:cBhvr additive="base">
                                        <p:cTn id="89" dur="500" fill="hold"/>
                                        <p:tgtEl>
                                          <p:spTgt spid="67"/>
                                        </p:tgtEl>
                                        <p:attrNameLst>
                                          <p:attrName>ppt_y</p:attrName>
                                        </p:attrNameLst>
                                      </p:cBhvr>
                                      <p:tavLst>
                                        <p:tav tm="0">
                                          <p:val>
                                            <p:strVal val="1+#ppt_h/2"/>
                                          </p:val>
                                        </p:tav>
                                        <p:tav tm="100000">
                                          <p:val>
                                            <p:strVal val="#ppt_y"/>
                                          </p:val>
                                        </p:tav>
                                      </p:tavLst>
                                    </p:anim>
                                  </p:childTnLst>
                                </p:cTn>
                              </p:par>
                            </p:childTnLst>
                          </p:cTn>
                        </p:par>
                        <p:par>
                          <p:cTn id="90" fill="hold">
                            <p:stCondLst>
                              <p:cond delay="1000"/>
                            </p:stCondLst>
                            <p:childTnLst>
                              <p:par>
                                <p:cTn id="91" presetID="2" presetClass="entr" presetSubtype="4"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childTnLst>
                          </p:cTn>
                        </p:par>
                        <p:par>
                          <p:cTn id="95" fill="hold">
                            <p:stCondLst>
                              <p:cond delay="1500"/>
                            </p:stCondLst>
                            <p:childTnLst>
                              <p:par>
                                <p:cTn id="96" presetID="2" presetClass="entr" presetSubtype="4" fill="hold" nodeType="afterEffect">
                                  <p:stCondLst>
                                    <p:cond delay="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5" grpId="0"/>
      <p:bldP spid="46" grpId="0"/>
      <p:bldP spid="47" grpId="0"/>
      <p:bldP spid="48" grpId="0"/>
      <p:bldP spid="49" grpId="0"/>
      <p:bldP spid="50" grpId="0"/>
      <p:bldP spid="51" grpId="0"/>
      <p:bldP spid="52" grpId="0"/>
      <p:bldP spid="53" grpId="0"/>
      <p:bldP spid="54" grpId="0" animBg="1"/>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23DDE5C-767E-601B-C833-2E05EA404C38}"/>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grpSp>
        <p:nvGrpSpPr>
          <p:cNvPr id="6" name="Group 4">
            <a:extLst>
              <a:ext uri="{FF2B5EF4-FFF2-40B4-BE49-F238E27FC236}">
                <a16:creationId xmlns:a16="http://schemas.microsoft.com/office/drawing/2014/main" id="{C2F6ECA0-A0F2-3E25-DBAE-2697660A8000}"/>
              </a:ext>
            </a:extLst>
          </p:cNvPr>
          <p:cNvGrpSpPr/>
          <p:nvPr/>
        </p:nvGrpSpPr>
        <p:grpSpPr>
          <a:xfrm rot="-7974226">
            <a:off x="6329367" y="1427194"/>
            <a:ext cx="777756" cy="1227855"/>
            <a:chOff x="0" y="0"/>
            <a:chExt cx="298953" cy="471961"/>
          </a:xfrm>
        </p:grpSpPr>
        <p:sp>
          <p:nvSpPr>
            <p:cNvPr id="7" name="Freeform 5">
              <a:extLst>
                <a:ext uri="{FF2B5EF4-FFF2-40B4-BE49-F238E27FC236}">
                  <a16:creationId xmlns:a16="http://schemas.microsoft.com/office/drawing/2014/main" id="{1F7E26BE-4C5A-55AF-EBA2-FF13332DEBAC}"/>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8" name="TextBox 6">
              <a:extLst>
                <a:ext uri="{FF2B5EF4-FFF2-40B4-BE49-F238E27FC236}">
                  <a16:creationId xmlns:a16="http://schemas.microsoft.com/office/drawing/2014/main" id="{09BB1E94-3F28-210C-0654-700FF1EEFD7A}"/>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9" name="Group 10">
            <a:extLst>
              <a:ext uri="{FF2B5EF4-FFF2-40B4-BE49-F238E27FC236}">
                <a16:creationId xmlns:a16="http://schemas.microsoft.com/office/drawing/2014/main" id="{F82C9A27-F203-ACB4-CFAF-A60F73A8B88B}"/>
              </a:ext>
            </a:extLst>
          </p:cNvPr>
          <p:cNvGrpSpPr/>
          <p:nvPr/>
        </p:nvGrpSpPr>
        <p:grpSpPr>
          <a:xfrm rot="-10216402">
            <a:off x="5905186" y="1288099"/>
            <a:ext cx="777756" cy="1227855"/>
            <a:chOff x="0" y="0"/>
            <a:chExt cx="298953" cy="471961"/>
          </a:xfrm>
        </p:grpSpPr>
        <p:sp>
          <p:nvSpPr>
            <p:cNvPr id="10" name="Freeform 11">
              <a:extLst>
                <a:ext uri="{FF2B5EF4-FFF2-40B4-BE49-F238E27FC236}">
                  <a16:creationId xmlns:a16="http://schemas.microsoft.com/office/drawing/2014/main" id="{24A83653-2ADC-A124-B7F2-59A2EB312FAE}"/>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1" name="TextBox 12">
              <a:extLst>
                <a:ext uri="{FF2B5EF4-FFF2-40B4-BE49-F238E27FC236}">
                  <a16:creationId xmlns:a16="http://schemas.microsoft.com/office/drawing/2014/main" id="{191294AB-E868-442F-DACE-A0A886B1E58B}"/>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12" name="Group 7">
            <a:extLst>
              <a:ext uri="{FF2B5EF4-FFF2-40B4-BE49-F238E27FC236}">
                <a16:creationId xmlns:a16="http://schemas.microsoft.com/office/drawing/2014/main" id="{D42B167F-E121-C49F-DAA0-DDB41E123507}"/>
              </a:ext>
            </a:extLst>
          </p:cNvPr>
          <p:cNvGrpSpPr/>
          <p:nvPr/>
        </p:nvGrpSpPr>
        <p:grpSpPr>
          <a:xfrm rot="10468371">
            <a:off x="5252509" y="1228879"/>
            <a:ext cx="777756" cy="1227855"/>
            <a:chOff x="0" y="0"/>
            <a:chExt cx="298953" cy="471961"/>
          </a:xfrm>
        </p:grpSpPr>
        <p:sp>
          <p:nvSpPr>
            <p:cNvPr id="13" name="Freeform 8">
              <a:extLst>
                <a:ext uri="{FF2B5EF4-FFF2-40B4-BE49-F238E27FC236}">
                  <a16:creationId xmlns:a16="http://schemas.microsoft.com/office/drawing/2014/main" id="{1B612942-0A84-EEC6-8C2C-C655C13C59D6}"/>
                </a:ext>
              </a:extLst>
            </p:cNvPr>
            <p:cNvSpPr/>
            <p:nvPr/>
          </p:nvSpPr>
          <p:spPr>
            <a:xfrm>
              <a:off x="0" y="0"/>
              <a:ext cx="298953" cy="471961"/>
            </a:xfrm>
            <a:custGeom>
              <a:avLst/>
              <a:gdLst/>
              <a:ahLst/>
              <a:cxnLst/>
              <a:rect l="l" t="t" r="r" b="b"/>
              <a:pathLst>
                <a:path w="298953" h="471961">
                  <a:moveTo>
                    <a:pt x="0" y="0"/>
                  </a:moveTo>
                  <a:lnTo>
                    <a:pt x="298953" y="0"/>
                  </a:lnTo>
                  <a:lnTo>
                    <a:pt x="298953" y="471961"/>
                  </a:lnTo>
                  <a:lnTo>
                    <a:pt x="0" y="471961"/>
                  </a:lnTo>
                  <a:close/>
                </a:path>
              </a:pathLst>
            </a:custGeom>
            <a:solidFill>
              <a:srgbClr val="FFFFFF"/>
            </a:solidFill>
          </p:spPr>
          <p:txBody>
            <a:bodyPr/>
            <a:lstStyle/>
            <a:p>
              <a:endParaRPr lang="LID4096"/>
            </a:p>
          </p:txBody>
        </p:sp>
        <p:sp>
          <p:nvSpPr>
            <p:cNvPr id="14" name="TextBox 9">
              <a:extLst>
                <a:ext uri="{FF2B5EF4-FFF2-40B4-BE49-F238E27FC236}">
                  <a16:creationId xmlns:a16="http://schemas.microsoft.com/office/drawing/2014/main" id="{AA4C2185-D7AA-4E64-2BE3-7F33148607B5}"/>
                </a:ext>
              </a:extLst>
            </p:cNvPr>
            <p:cNvSpPr txBox="1"/>
            <p:nvPr/>
          </p:nvSpPr>
          <p:spPr>
            <a:xfrm>
              <a:off x="0" y="-57150"/>
              <a:ext cx="298953" cy="529111"/>
            </a:xfrm>
            <a:prstGeom prst="rect">
              <a:avLst/>
            </a:prstGeom>
          </p:spPr>
          <p:txBody>
            <a:bodyPr lIns="34808" tIns="34808" rIns="34808" bIns="34808" rtlCol="0" anchor="ctr"/>
            <a:lstStyle/>
            <a:p>
              <a:pPr algn="ctr">
                <a:lnSpc>
                  <a:spcPts val="2239"/>
                </a:lnSpc>
              </a:pPr>
              <a:endParaRPr sz="1200" dirty="0"/>
            </a:p>
          </p:txBody>
        </p:sp>
      </p:grpSp>
      <p:grpSp>
        <p:nvGrpSpPr>
          <p:cNvPr id="25" name="Group 23">
            <a:extLst>
              <a:ext uri="{FF2B5EF4-FFF2-40B4-BE49-F238E27FC236}">
                <a16:creationId xmlns:a16="http://schemas.microsoft.com/office/drawing/2014/main" id="{8A1B774D-76E8-2FB1-12AB-34911EE3C4E6}"/>
              </a:ext>
            </a:extLst>
          </p:cNvPr>
          <p:cNvGrpSpPr/>
          <p:nvPr/>
        </p:nvGrpSpPr>
        <p:grpSpPr>
          <a:xfrm>
            <a:off x="292018" y="4147827"/>
            <a:ext cx="3780000" cy="1860129"/>
            <a:chOff x="-4427" y="-140187"/>
            <a:chExt cx="6942027" cy="3440131"/>
          </a:xfrm>
        </p:grpSpPr>
        <p:grpSp>
          <p:nvGrpSpPr>
            <p:cNvPr id="26" name="Group 24">
              <a:extLst>
                <a:ext uri="{FF2B5EF4-FFF2-40B4-BE49-F238E27FC236}">
                  <a16:creationId xmlns:a16="http://schemas.microsoft.com/office/drawing/2014/main" id="{98863719-0978-5D1D-85F3-6D3C4685FBA7}"/>
                </a:ext>
              </a:extLst>
            </p:cNvPr>
            <p:cNvGrpSpPr/>
            <p:nvPr/>
          </p:nvGrpSpPr>
          <p:grpSpPr>
            <a:xfrm>
              <a:off x="89746" y="41618"/>
              <a:ext cx="6517092" cy="3258326"/>
              <a:chOff x="-3436" y="11873"/>
              <a:chExt cx="1859189" cy="929531"/>
            </a:xfrm>
          </p:grpSpPr>
          <p:sp>
            <p:nvSpPr>
              <p:cNvPr id="29" name="Freeform 25">
                <a:extLst>
                  <a:ext uri="{FF2B5EF4-FFF2-40B4-BE49-F238E27FC236}">
                    <a16:creationId xmlns:a16="http://schemas.microsoft.com/office/drawing/2014/main" id="{9B1B890F-3BB8-4772-F044-D75C0BEE0BD4}"/>
                  </a:ext>
                </a:extLst>
              </p:cNvPr>
              <p:cNvSpPr/>
              <p:nvPr/>
            </p:nvSpPr>
            <p:spPr>
              <a:xfrm>
                <a:off x="-3436" y="11873"/>
                <a:ext cx="1859189" cy="929531"/>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p:spPr>
            <p:txBody>
              <a:bodyPr/>
              <a:lstStyle/>
              <a:p>
                <a:endParaRPr lang="LID4096"/>
              </a:p>
            </p:txBody>
          </p:sp>
        </p:grpSp>
        <p:sp>
          <p:nvSpPr>
            <p:cNvPr id="27" name="TextBox 26">
              <a:extLst>
                <a:ext uri="{FF2B5EF4-FFF2-40B4-BE49-F238E27FC236}">
                  <a16:creationId xmlns:a16="http://schemas.microsoft.com/office/drawing/2014/main" id="{A97EFC7E-89F1-1D93-1EE6-3F0BCD9B6AED}"/>
                </a:ext>
              </a:extLst>
            </p:cNvPr>
            <p:cNvSpPr txBox="1"/>
            <p:nvPr/>
          </p:nvSpPr>
          <p:spPr>
            <a:xfrm>
              <a:off x="-4427" y="-140187"/>
              <a:ext cx="6942027" cy="1534952"/>
            </a:xfrm>
            <a:prstGeom prst="rect">
              <a:avLst/>
            </a:prstGeom>
          </p:spPr>
          <p:txBody>
            <a:bodyPr wrap="square" lIns="0" tIns="0" rIns="0" bIns="0" rtlCol="0" anchor="t">
              <a:spAutoFit/>
            </a:bodyPr>
            <a:lstStyle/>
            <a:p>
              <a:pPr algn="ctr">
                <a:lnSpc>
                  <a:spcPts val="2239"/>
                </a:lnSpc>
              </a:pPr>
              <a:r>
                <a:rPr lang="et-EE" sz="1600" b="1">
                  <a:solidFill>
                    <a:srgbClr val="3C4C59"/>
                  </a:solidFill>
                  <a:ea typeface="Calibri (MS) Bold"/>
                  <a:cs typeface="Calibri (MS) Bold"/>
                  <a:sym typeface="Calibri (MS) Bold"/>
                  <a:hlinkClick r:id="rId2" tooltip="https://www.eesc.europa.eu/sites/default/files/2024-12/qe-01-24-013-en-n.pdf"/>
                </a:rPr>
                <a:t>Kestlikkuse soodustamine Euroopa ringmajanduse sidusrühmade platvormi kaudu</a:t>
              </a:r>
            </a:p>
          </p:txBody>
        </p:sp>
        <p:sp>
          <p:nvSpPr>
            <p:cNvPr id="28" name="TextBox 27">
              <a:extLst>
                <a:ext uri="{FF2B5EF4-FFF2-40B4-BE49-F238E27FC236}">
                  <a16:creationId xmlns:a16="http://schemas.microsoft.com/office/drawing/2014/main" id="{8C00D836-69DC-AF5E-20F4-A533D516D84C}"/>
                </a:ext>
              </a:extLst>
            </p:cNvPr>
            <p:cNvSpPr txBox="1"/>
            <p:nvPr/>
          </p:nvSpPr>
          <p:spPr>
            <a:xfrm>
              <a:off x="21806" y="1534084"/>
              <a:ext cx="6758285" cy="1128943"/>
            </a:xfrm>
            <a:prstGeom prst="rect">
              <a:avLst/>
            </a:prstGeom>
          </p:spPr>
          <p:txBody>
            <a:bodyPr wrap="square" lIns="0" tIns="0" rIns="0" bIns="0" rtlCol="0" anchor="t">
              <a:spAutoFit/>
            </a:bodyPr>
            <a:lstStyle/>
            <a:p>
              <a:pPr algn="just">
                <a:lnSpc>
                  <a:spcPts val="1586"/>
                </a:lnSpc>
                <a:spcBef>
                  <a:spcPct val="0"/>
                </a:spcBef>
              </a:pPr>
              <a:r>
                <a:rPr lang="et-EE" sz="1400">
                  <a:ea typeface="Calibri (MS)"/>
                  <a:cs typeface="Calibri (MS)"/>
                  <a:sym typeface="Calibri (MS)"/>
                </a:rPr>
                <a:t>2017. aastal käivitas komitee koostöös Euroopa Komisjoniga Euroopa ringmajanduse sidusrühmade platvormi. </a:t>
              </a:r>
            </a:p>
          </p:txBody>
        </p:sp>
      </p:grpSp>
      <p:grpSp>
        <p:nvGrpSpPr>
          <p:cNvPr id="30" name="Group 28">
            <a:extLst>
              <a:ext uri="{FF2B5EF4-FFF2-40B4-BE49-F238E27FC236}">
                <a16:creationId xmlns:a16="http://schemas.microsoft.com/office/drawing/2014/main" id="{BF63E51D-57EF-CAB7-837C-95AC847150BB}"/>
              </a:ext>
            </a:extLst>
          </p:cNvPr>
          <p:cNvGrpSpPr/>
          <p:nvPr/>
        </p:nvGrpSpPr>
        <p:grpSpPr>
          <a:xfrm>
            <a:off x="8334146" y="4039437"/>
            <a:ext cx="3780000" cy="1799999"/>
            <a:chOff x="-4" y="-4"/>
            <a:chExt cx="7560000" cy="3600000"/>
          </a:xfrm>
        </p:grpSpPr>
        <p:grpSp>
          <p:nvGrpSpPr>
            <p:cNvPr id="31" name="Group 29">
              <a:extLst>
                <a:ext uri="{FF2B5EF4-FFF2-40B4-BE49-F238E27FC236}">
                  <a16:creationId xmlns:a16="http://schemas.microsoft.com/office/drawing/2014/main" id="{793D78AE-0ED1-7221-A624-4256CAF947C5}"/>
                </a:ext>
              </a:extLst>
            </p:cNvPr>
            <p:cNvGrpSpPr/>
            <p:nvPr/>
          </p:nvGrpSpPr>
          <p:grpSpPr>
            <a:xfrm>
              <a:off x="-4" y="-4"/>
              <a:ext cx="7560000" cy="3600000"/>
              <a:chOff x="-1" y="-1"/>
              <a:chExt cx="2156708" cy="1027003"/>
            </a:xfrm>
          </p:grpSpPr>
          <p:sp>
            <p:nvSpPr>
              <p:cNvPr id="34" name="Freeform 30">
                <a:extLst>
                  <a:ext uri="{FF2B5EF4-FFF2-40B4-BE49-F238E27FC236}">
                    <a16:creationId xmlns:a16="http://schemas.microsoft.com/office/drawing/2014/main" id="{67B27AF3-910E-81A6-F9E3-8D201D0D17B0}"/>
                  </a:ext>
                </a:extLst>
              </p:cNvPr>
              <p:cNvSpPr/>
              <p:nvPr/>
            </p:nvSpPr>
            <p:spPr>
              <a:xfrm>
                <a:off x="-1" y="-1"/>
                <a:ext cx="2156708" cy="1027003"/>
              </a:xfrm>
              <a:custGeom>
                <a:avLst/>
                <a:gdLst/>
                <a:ahLst/>
                <a:cxnLst/>
                <a:rect l="l" t="t" r="r" b="b"/>
                <a:pathLst>
                  <a:path w="1801111" h="948315">
                    <a:moveTo>
                      <a:pt x="1676651" y="948314"/>
                    </a:moveTo>
                    <a:lnTo>
                      <a:pt x="124460" y="948314"/>
                    </a:lnTo>
                    <a:cubicBezTo>
                      <a:pt x="55880" y="948314"/>
                      <a:pt x="0" y="892434"/>
                      <a:pt x="0" y="823854"/>
                    </a:cubicBezTo>
                    <a:lnTo>
                      <a:pt x="0" y="124460"/>
                    </a:lnTo>
                    <a:cubicBezTo>
                      <a:pt x="0" y="55880"/>
                      <a:pt x="55880" y="0"/>
                      <a:pt x="124460" y="0"/>
                    </a:cubicBezTo>
                    <a:lnTo>
                      <a:pt x="1676651" y="0"/>
                    </a:lnTo>
                    <a:cubicBezTo>
                      <a:pt x="1745231" y="0"/>
                      <a:pt x="1801111" y="55880"/>
                      <a:pt x="1801111" y="124460"/>
                    </a:cubicBezTo>
                    <a:lnTo>
                      <a:pt x="1801111" y="823855"/>
                    </a:lnTo>
                    <a:cubicBezTo>
                      <a:pt x="1801111" y="892434"/>
                      <a:pt x="1745231" y="948315"/>
                      <a:pt x="1676651" y="948315"/>
                    </a:cubicBezTo>
                    <a:close/>
                  </a:path>
                </a:pathLst>
              </a:custGeom>
              <a:noFill/>
              <a:ln>
                <a:solidFill>
                  <a:srgbClr val="174195"/>
                </a:solidFill>
              </a:ln>
            </p:spPr>
            <p:txBody>
              <a:bodyPr/>
              <a:lstStyle/>
              <a:p>
                <a:endParaRPr lang="LID4096"/>
              </a:p>
            </p:txBody>
          </p:sp>
        </p:grpSp>
        <p:sp>
          <p:nvSpPr>
            <p:cNvPr id="32" name="TextBox 31">
              <a:extLst>
                <a:ext uri="{FF2B5EF4-FFF2-40B4-BE49-F238E27FC236}">
                  <a16:creationId xmlns:a16="http://schemas.microsoft.com/office/drawing/2014/main" id="{833E454B-67BD-BF06-3CE1-A139341400A0}"/>
                </a:ext>
              </a:extLst>
            </p:cNvPr>
            <p:cNvSpPr txBox="1"/>
            <p:nvPr/>
          </p:nvSpPr>
          <p:spPr>
            <a:xfrm>
              <a:off x="1731284" y="255906"/>
              <a:ext cx="4187072" cy="545020"/>
            </a:xfrm>
            <a:prstGeom prst="rect">
              <a:avLst/>
            </a:prstGeom>
          </p:spPr>
          <p:txBody>
            <a:bodyPr lIns="0" tIns="0" rIns="0" bIns="0" rtlCol="0" anchor="t">
              <a:spAutoFit/>
            </a:bodyPr>
            <a:lstStyle/>
            <a:p>
              <a:pPr algn="ctr">
                <a:lnSpc>
                  <a:spcPts val="2239"/>
                </a:lnSpc>
              </a:pPr>
              <a:r>
                <a:rPr lang="et-EE" sz="1600" b="1">
                  <a:solidFill>
                    <a:srgbClr val="3C4C59"/>
                  </a:solidFill>
                  <a:ea typeface="Calibri (MS) Bold"/>
                  <a:cs typeface="Calibri (MS) Bold"/>
                  <a:sym typeface="Calibri (MS) Bold"/>
                  <a:hlinkClick r:id="rId3" tooltip="https://www.eesc.europa.eu/et/our-work/publications-other-work/publications/recent-eesc-achievements"/>
                </a:rPr>
                <a:t>... ja palju muud!</a:t>
              </a:r>
            </a:p>
          </p:txBody>
        </p:sp>
        <p:sp>
          <p:nvSpPr>
            <p:cNvPr id="33" name="TextBox 32">
              <a:extLst>
                <a:ext uri="{FF2B5EF4-FFF2-40B4-BE49-F238E27FC236}">
                  <a16:creationId xmlns:a16="http://schemas.microsoft.com/office/drawing/2014/main" id="{51DC9EBA-0D52-DCDE-0253-ED98E649660E}"/>
                </a:ext>
              </a:extLst>
            </p:cNvPr>
            <p:cNvSpPr txBox="1"/>
            <p:nvPr/>
          </p:nvSpPr>
          <p:spPr>
            <a:xfrm>
              <a:off x="1341276" y="1615609"/>
              <a:ext cx="4877440" cy="853310"/>
            </a:xfrm>
            <a:prstGeom prst="rect">
              <a:avLst/>
            </a:prstGeom>
          </p:spPr>
          <p:txBody>
            <a:bodyPr wrap="square" lIns="0" tIns="0" rIns="0" bIns="0" rtlCol="0" anchor="t">
              <a:spAutoFit/>
            </a:bodyPr>
            <a:lstStyle/>
            <a:p>
              <a:pPr algn="ctr">
                <a:lnSpc>
                  <a:spcPts val="1679"/>
                </a:lnSpc>
                <a:spcBef>
                  <a:spcPct val="0"/>
                </a:spcBef>
              </a:pPr>
              <a:r>
                <a:rPr lang="et-EE" sz="1400">
                  <a:ea typeface="Calibri (MS)"/>
                  <a:cs typeface="Calibri (MS)"/>
                  <a:sym typeface="Calibri (MS)"/>
                </a:rPr>
                <a:t>Tutvuge teiste hiljutiste saavutustega veebisaidil </a:t>
              </a:r>
              <a:r>
                <a:rPr lang="et-EE" sz="1400" u="sng">
                  <a:solidFill>
                    <a:srgbClr val="545454"/>
                  </a:solidFill>
                  <a:ea typeface="Calibri (MS)"/>
                  <a:cs typeface="Calibri (MS)"/>
                  <a:sym typeface="Calibri (MS)"/>
                  <a:hlinkClick r:id="rId4" tooltip="https://www.eesc.europa.eu/et"/>
                </a:rPr>
                <a:t>eesc.europa.eu</a:t>
              </a:r>
              <a:r>
                <a:rPr lang="et-EE" sz="1400">
                  <a:ea typeface="Calibri (MS)"/>
                  <a:cs typeface="Calibri (MS)"/>
                  <a:sym typeface="Calibri (MS)"/>
                </a:rPr>
                <a:t>.</a:t>
              </a:r>
            </a:p>
          </p:txBody>
        </p:sp>
      </p:grpSp>
      <p:sp>
        <p:nvSpPr>
          <p:cNvPr id="35" name="TextBox 33">
            <a:extLst>
              <a:ext uri="{FF2B5EF4-FFF2-40B4-BE49-F238E27FC236}">
                <a16:creationId xmlns:a16="http://schemas.microsoft.com/office/drawing/2014/main" id="{3576F82C-0DE9-41C7-C9EB-FCCEEFDD6965}"/>
              </a:ext>
            </a:extLst>
          </p:cNvPr>
          <p:cNvSpPr txBox="1"/>
          <p:nvPr/>
        </p:nvSpPr>
        <p:spPr>
          <a:xfrm>
            <a:off x="2579163" y="371638"/>
            <a:ext cx="6840000" cy="452816"/>
          </a:xfrm>
          <a:prstGeom prst="rect">
            <a:avLst/>
          </a:prstGeom>
        </p:spPr>
        <p:txBody>
          <a:bodyPr wrap="square" lIns="0" tIns="0" rIns="0" bIns="0" rtlCol="0" anchor="t">
            <a:spAutoFit/>
          </a:bodyPr>
          <a:lstStyle/>
          <a:p>
            <a:pPr algn="ctr">
              <a:lnSpc>
                <a:spcPts val="3296"/>
              </a:lnSpc>
            </a:pPr>
            <a:r>
              <a:rPr lang="et-EE" sz="4000" b="1">
                <a:solidFill>
                  <a:schemeClr val="bg1"/>
                </a:solidFill>
                <a:latin typeface="Calibri" panose="020F0502020204030204" pitchFamily="34" charset="0"/>
                <a:ea typeface="Calibri" panose="020F0502020204030204" pitchFamily="34" charset="0"/>
                <a:cs typeface="Calibri" panose="020F0502020204030204" pitchFamily="34" charset="0"/>
                <a:sym typeface="Calibri (MS) Bold"/>
              </a:rPr>
              <a:t>HILJUTISED EDULOOD</a:t>
            </a:r>
          </a:p>
        </p:txBody>
      </p:sp>
      <p:grpSp>
        <p:nvGrpSpPr>
          <p:cNvPr id="36" name="Group 34">
            <a:extLst>
              <a:ext uri="{FF2B5EF4-FFF2-40B4-BE49-F238E27FC236}">
                <a16:creationId xmlns:a16="http://schemas.microsoft.com/office/drawing/2014/main" id="{17545F31-9F8A-3236-6B01-8EA15E7B5AE2}"/>
              </a:ext>
            </a:extLst>
          </p:cNvPr>
          <p:cNvGrpSpPr/>
          <p:nvPr/>
        </p:nvGrpSpPr>
        <p:grpSpPr>
          <a:xfrm>
            <a:off x="4322390" y="1641945"/>
            <a:ext cx="3794763" cy="1800000"/>
            <a:chOff x="85838" y="0"/>
            <a:chExt cx="7589526" cy="3096500"/>
          </a:xfrm>
        </p:grpSpPr>
        <p:grpSp>
          <p:nvGrpSpPr>
            <p:cNvPr id="37" name="Group 35">
              <a:extLst>
                <a:ext uri="{FF2B5EF4-FFF2-40B4-BE49-F238E27FC236}">
                  <a16:creationId xmlns:a16="http://schemas.microsoft.com/office/drawing/2014/main" id="{1FAA3B16-C985-E6B9-4309-72787002DAEB}"/>
                </a:ext>
              </a:extLst>
            </p:cNvPr>
            <p:cNvGrpSpPr/>
            <p:nvPr/>
          </p:nvGrpSpPr>
          <p:grpSpPr>
            <a:xfrm>
              <a:off x="85838" y="0"/>
              <a:ext cx="7560000" cy="3096500"/>
              <a:chOff x="-1" y="0"/>
              <a:chExt cx="2156707" cy="883365"/>
            </a:xfrm>
          </p:grpSpPr>
          <p:sp>
            <p:nvSpPr>
              <p:cNvPr id="40" name="Freeform 36">
                <a:extLst>
                  <a:ext uri="{FF2B5EF4-FFF2-40B4-BE49-F238E27FC236}">
                    <a16:creationId xmlns:a16="http://schemas.microsoft.com/office/drawing/2014/main" id="{7891F94C-4DCF-F201-1EB7-7F3D7A6E4140}"/>
                  </a:ext>
                </a:extLst>
              </p:cNvPr>
              <p:cNvSpPr/>
              <p:nvPr/>
            </p:nvSpPr>
            <p:spPr>
              <a:xfrm>
                <a:off x="-1" y="0"/>
                <a:ext cx="2156707" cy="883365"/>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38" name="TextBox 37">
              <a:extLst>
                <a:ext uri="{FF2B5EF4-FFF2-40B4-BE49-F238E27FC236}">
                  <a16:creationId xmlns:a16="http://schemas.microsoft.com/office/drawing/2014/main" id="{1B2E26E6-4E9A-BD6D-DD16-5F4E592941ED}"/>
                </a:ext>
              </a:extLst>
            </p:cNvPr>
            <p:cNvSpPr txBox="1"/>
            <p:nvPr/>
          </p:nvSpPr>
          <p:spPr>
            <a:xfrm>
              <a:off x="364086" y="100499"/>
              <a:ext cx="7311278" cy="1830391"/>
            </a:xfrm>
            <a:prstGeom prst="rect">
              <a:avLst/>
            </a:prstGeom>
          </p:spPr>
          <p:txBody>
            <a:bodyPr wrap="square" lIns="0" tIns="0" rIns="0" bIns="0" rtlCol="0" anchor="t">
              <a:spAutoFit/>
            </a:bodyPr>
            <a:lstStyle/>
            <a:p>
              <a:pPr algn="ctr">
                <a:lnSpc>
                  <a:spcPts val="2147"/>
                </a:lnSpc>
              </a:pPr>
              <a:r>
                <a:rPr lang="et-EE" sz="1450" b="1" u="sng" dirty="0">
                  <a:solidFill>
                    <a:srgbClr val="3C4C59"/>
                  </a:solidFill>
                  <a:ea typeface="Calibri (MS) Bold"/>
                  <a:cs typeface="Calibri (MS) Bold"/>
                  <a:sym typeface="Calibri (MS) Bold"/>
                  <a:hlinkClick r:id="rId5" tooltip="https://www.eesc.europa.eu/sites/default/files/2024-12/qe-01-24-019-en-n.pdf"/>
                </a:rPr>
                <a:t>Kohustuslik kodanikuühiskonnaga konsulteerimine vajalike majandusreformide osas</a:t>
              </a:r>
            </a:p>
            <a:p>
              <a:pPr algn="ctr">
                <a:lnSpc>
                  <a:spcPts val="2147"/>
                </a:lnSpc>
              </a:pPr>
              <a:endParaRPr lang="en-US" sz="1600" b="1" u="sng" dirty="0">
                <a:solidFill>
                  <a:srgbClr val="3C4C59"/>
                </a:solidFill>
                <a:ea typeface="Calibri (MS) Bold"/>
                <a:cs typeface="Calibri (MS) Bold"/>
                <a:sym typeface="Calibri (MS) Bold"/>
                <a:hlinkClick r:id="rId5" tooltip="https://www.eesc.europa.eu/sites/default/files/2024-12/qe-01-24-019-en-n.pdf"/>
              </a:endParaRPr>
            </a:p>
          </p:txBody>
        </p:sp>
        <p:sp>
          <p:nvSpPr>
            <p:cNvPr id="39" name="TextBox 38">
              <a:extLst>
                <a:ext uri="{FF2B5EF4-FFF2-40B4-BE49-F238E27FC236}">
                  <a16:creationId xmlns:a16="http://schemas.microsoft.com/office/drawing/2014/main" id="{C7050D15-5BC0-F0D6-E3DD-79A2AB5198E7}"/>
                </a:ext>
              </a:extLst>
            </p:cNvPr>
            <p:cNvSpPr txBox="1"/>
            <p:nvPr/>
          </p:nvSpPr>
          <p:spPr>
            <a:xfrm>
              <a:off x="364088" y="1461188"/>
              <a:ext cx="7111576" cy="1548565"/>
            </a:xfrm>
            <a:prstGeom prst="rect">
              <a:avLst/>
            </a:prstGeom>
          </p:spPr>
          <p:txBody>
            <a:bodyPr wrap="square" lIns="0" tIns="0" rIns="0" bIns="0" rtlCol="0" anchor="t">
              <a:spAutoFit/>
            </a:bodyPr>
            <a:lstStyle/>
            <a:p>
              <a:pPr algn="just">
                <a:lnSpc>
                  <a:spcPts val="1400"/>
                </a:lnSpc>
                <a:spcBef>
                  <a:spcPct val="0"/>
                </a:spcBef>
              </a:pPr>
              <a:r>
                <a:rPr lang="et-EE" sz="1400" dirty="0">
                  <a:ea typeface="Calibri (MS)"/>
                  <a:cs typeface="Calibri (MS)"/>
                  <a:sym typeface="Calibri (MS)"/>
                </a:rPr>
                <a:t>2023. aastal esitas Euroopa Komisjon ettepaneku reformida ELi majanduse juhtimise raamistikku, et lahendada praegused majandusprobleemid. Komitee on esitanud olulisi soovitusi, mis kujundasid paljuski lõplikku õigusaktide paketti.</a:t>
              </a:r>
            </a:p>
          </p:txBody>
        </p:sp>
      </p:grpSp>
      <p:grpSp>
        <p:nvGrpSpPr>
          <p:cNvPr id="41" name="Group 39">
            <a:extLst>
              <a:ext uri="{FF2B5EF4-FFF2-40B4-BE49-F238E27FC236}">
                <a16:creationId xmlns:a16="http://schemas.microsoft.com/office/drawing/2014/main" id="{26FC770D-82CF-77B1-5035-B659D5B36A14}"/>
              </a:ext>
            </a:extLst>
          </p:cNvPr>
          <p:cNvGrpSpPr/>
          <p:nvPr/>
        </p:nvGrpSpPr>
        <p:grpSpPr>
          <a:xfrm>
            <a:off x="4237302" y="4054759"/>
            <a:ext cx="3780000" cy="1800000"/>
            <a:chOff x="557502" y="0"/>
            <a:chExt cx="7898417" cy="3229340"/>
          </a:xfrm>
        </p:grpSpPr>
        <p:grpSp>
          <p:nvGrpSpPr>
            <p:cNvPr id="42" name="Group 40">
              <a:extLst>
                <a:ext uri="{FF2B5EF4-FFF2-40B4-BE49-F238E27FC236}">
                  <a16:creationId xmlns:a16="http://schemas.microsoft.com/office/drawing/2014/main" id="{A246A19B-65B5-7324-E2C7-6C9AFE3A618F}"/>
                </a:ext>
              </a:extLst>
            </p:cNvPr>
            <p:cNvGrpSpPr/>
            <p:nvPr/>
          </p:nvGrpSpPr>
          <p:grpSpPr>
            <a:xfrm>
              <a:off x="557502" y="0"/>
              <a:ext cx="7898417" cy="3229340"/>
              <a:chOff x="-9" y="0"/>
              <a:chExt cx="2253251" cy="921262"/>
            </a:xfrm>
          </p:grpSpPr>
          <p:sp>
            <p:nvSpPr>
              <p:cNvPr id="45" name="Freeform 41">
                <a:extLst>
                  <a:ext uri="{FF2B5EF4-FFF2-40B4-BE49-F238E27FC236}">
                    <a16:creationId xmlns:a16="http://schemas.microsoft.com/office/drawing/2014/main" id="{53A9270D-AC83-BDA2-CEE6-F393C97AAEBA}"/>
                  </a:ext>
                </a:extLst>
              </p:cNvPr>
              <p:cNvSpPr/>
              <p:nvPr/>
            </p:nvSpPr>
            <p:spPr>
              <a:xfrm>
                <a:off x="-9" y="0"/>
                <a:ext cx="2253251"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dirty="0"/>
              </a:p>
            </p:txBody>
          </p:sp>
        </p:grpSp>
        <p:sp>
          <p:nvSpPr>
            <p:cNvPr id="43" name="TextBox 42">
              <a:extLst>
                <a:ext uri="{FF2B5EF4-FFF2-40B4-BE49-F238E27FC236}">
                  <a16:creationId xmlns:a16="http://schemas.microsoft.com/office/drawing/2014/main" id="{6424B72D-E809-C33E-B314-4A03E24A1255}"/>
                </a:ext>
              </a:extLst>
            </p:cNvPr>
            <p:cNvSpPr txBox="1"/>
            <p:nvPr/>
          </p:nvSpPr>
          <p:spPr>
            <a:xfrm>
              <a:off x="859152" y="730803"/>
              <a:ext cx="7338545" cy="2237367"/>
            </a:xfrm>
            <a:prstGeom prst="rect">
              <a:avLst/>
            </a:prstGeom>
          </p:spPr>
          <p:txBody>
            <a:bodyPr wrap="square" lIns="0" tIns="0" rIns="0" bIns="0" rtlCol="0" anchor="t">
              <a:spAutoFit/>
            </a:bodyPr>
            <a:lstStyle/>
            <a:p>
              <a:pPr algn="just">
                <a:lnSpc>
                  <a:spcPts val="1586"/>
                </a:lnSpc>
                <a:spcBef>
                  <a:spcPct val="0"/>
                </a:spcBef>
              </a:pPr>
              <a:r>
                <a:rPr lang="et-EE" sz="1400">
                  <a:ea typeface="Calibri (MS)"/>
                  <a:cs typeface="Calibri (MS)"/>
                  <a:sym typeface="Calibri (MS)"/>
                </a:rPr>
                <a:t>2023. aastal andis komitee ajutine töörühm „ÜRO kliimamuutuste raamkonventsiooni osaliste konverents“ panuse </a:t>
              </a:r>
              <a:r>
                <a:rPr lang="et-EE" sz="1400" u="sng">
                  <a:ea typeface="Calibri (MS)"/>
                  <a:cs typeface="Calibri (MS)"/>
                  <a:sym typeface="Calibri (MS)"/>
                  <a:hlinkClick r:id="rId6" tooltip="https://unfccc.int/topics/just-transition/united-arab-emirates-just-transition-work-programme#%3A%7E%3Atext%3DJust%20Transition%20Pathways-%2CThe%20First%20Dialogue%20under%20the%20United%20Arab%20Emirates%20Just%20Transition%2CJune%200800%20to%201200%20CEST"/>
                </a:rPr>
                <a:t>õiglase ülemineku tööprogrammi</a:t>
              </a:r>
              <a:r>
                <a:rPr lang="et-EE" sz="1400">
                  <a:ea typeface="Calibri (MS)"/>
                  <a:cs typeface="Calibri (MS)"/>
                  <a:sym typeface="Calibri (MS)"/>
                </a:rPr>
                <a:t>, mõjutades otseselt ELi liikmesriikide ja komisjoni seisukohti. </a:t>
              </a:r>
            </a:p>
          </p:txBody>
        </p:sp>
        <p:sp>
          <p:nvSpPr>
            <p:cNvPr id="44" name="TextBox 43">
              <a:extLst>
                <a:ext uri="{FF2B5EF4-FFF2-40B4-BE49-F238E27FC236}">
                  <a16:creationId xmlns:a16="http://schemas.microsoft.com/office/drawing/2014/main" id="{FF0A4B9F-F0E4-3E00-3846-1D3645EFDF55}"/>
                </a:ext>
              </a:extLst>
            </p:cNvPr>
            <p:cNvSpPr txBox="1"/>
            <p:nvPr/>
          </p:nvSpPr>
          <p:spPr>
            <a:xfrm>
              <a:off x="770289" y="127046"/>
              <a:ext cx="7284064" cy="476712"/>
            </a:xfrm>
            <a:prstGeom prst="rect">
              <a:avLst/>
            </a:prstGeom>
          </p:spPr>
          <p:txBody>
            <a:bodyPr lIns="0" tIns="0" rIns="0" bIns="0" rtlCol="0" anchor="t">
              <a:spAutoFit/>
            </a:bodyPr>
            <a:lstStyle/>
            <a:p>
              <a:pPr algn="ctr">
                <a:lnSpc>
                  <a:spcPts val="2239"/>
                </a:lnSpc>
              </a:pPr>
              <a:r>
                <a:rPr lang="et-EE" sz="1600" b="1">
                  <a:solidFill>
                    <a:srgbClr val="3C4C59"/>
                  </a:solidFill>
                  <a:ea typeface="Calibri (MS)"/>
                  <a:cs typeface="Calibri (MS)"/>
                  <a:sym typeface="Calibri (MS)"/>
                </a:rPr>
                <a:t> </a:t>
              </a:r>
              <a:r>
                <a:rPr lang="et-EE" sz="1600" b="1" u="sng">
                  <a:solidFill>
                    <a:srgbClr val="3C4C59"/>
                  </a:solidFill>
                  <a:ea typeface="Calibri (MS) Bold"/>
                  <a:cs typeface="Calibri (MS) Bold"/>
                  <a:sym typeface="Calibri (MS) Bold"/>
                  <a:hlinkClick r:id="rId7" tooltip="https://www.eesc.europa.eu/et/news-media/articles/leading-way-just-transition"/>
                </a:rPr>
                <a:t>Juhtroll õiglases üleminekus</a:t>
              </a:r>
            </a:p>
          </p:txBody>
        </p:sp>
      </p:grpSp>
      <p:grpSp>
        <p:nvGrpSpPr>
          <p:cNvPr id="46" name="Group 44">
            <a:extLst>
              <a:ext uri="{FF2B5EF4-FFF2-40B4-BE49-F238E27FC236}">
                <a16:creationId xmlns:a16="http://schemas.microsoft.com/office/drawing/2014/main" id="{0E25C975-7987-4332-BA94-CD77A51A6F01}"/>
              </a:ext>
            </a:extLst>
          </p:cNvPr>
          <p:cNvGrpSpPr/>
          <p:nvPr/>
        </p:nvGrpSpPr>
        <p:grpSpPr>
          <a:xfrm>
            <a:off x="208822" y="1641944"/>
            <a:ext cx="3780000" cy="1800000"/>
            <a:chOff x="-36647" y="23223"/>
            <a:chExt cx="7074988" cy="3229340"/>
          </a:xfrm>
        </p:grpSpPr>
        <p:grpSp>
          <p:nvGrpSpPr>
            <p:cNvPr id="47" name="Group 45">
              <a:extLst>
                <a:ext uri="{FF2B5EF4-FFF2-40B4-BE49-F238E27FC236}">
                  <a16:creationId xmlns:a16="http://schemas.microsoft.com/office/drawing/2014/main" id="{E4B38566-C606-EBCD-49AB-DE9FD2546F2B}"/>
                </a:ext>
              </a:extLst>
            </p:cNvPr>
            <p:cNvGrpSpPr/>
            <p:nvPr/>
          </p:nvGrpSpPr>
          <p:grpSpPr>
            <a:xfrm>
              <a:off x="-36647" y="23223"/>
              <a:ext cx="7074988" cy="3229340"/>
              <a:chOff x="-71804" y="6625"/>
              <a:chExt cx="2018344" cy="921262"/>
            </a:xfrm>
          </p:grpSpPr>
          <p:sp>
            <p:nvSpPr>
              <p:cNvPr id="50" name="Freeform 46">
                <a:extLst>
                  <a:ext uri="{FF2B5EF4-FFF2-40B4-BE49-F238E27FC236}">
                    <a16:creationId xmlns:a16="http://schemas.microsoft.com/office/drawing/2014/main" id="{5DFC718E-A7FD-7007-1881-2606D3192786}"/>
                  </a:ext>
                </a:extLst>
              </p:cNvPr>
              <p:cNvSpPr/>
              <p:nvPr/>
            </p:nvSpPr>
            <p:spPr>
              <a:xfrm>
                <a:off x="-71804" y="6625"/>
                <a:ext cx="2018344" cy="921262"/>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solidFill>
                <a:schemeClr val="bg1"/>
              </a:solidFill>
              <a:ln>
                <a:solidFill>
                  <a:srgbClr val="174195"/>
                </a:solidFill>
              </a:ln>
            </p:spPr>
            <p:txBody>
              <a:bodyPr/>
              <a:lstStyle/>
              <a:p>
                <a:endParaRPr lang="LID4096"/>
              </a:p>
            </p:txBody>
          </p:sp>
        </p:grpSp>
        <p:sp>
          <p:nvSpPr>
            <p:cNvPr id="48" name="TextBox 47">
              <a:extLst>
                <a:ext uri="{FF2B5EF4-FFF2-40B4-BE49-F238E27FC236}">
                  <a16:creationId xmlns:a16="http://schemas.microsoft.com/office/drawing/2014/main" id="{AC9D2163-5701-0C90-66B8-FA464E928351}"/>
                </a:ext>
              </a:extLst>
            </p:cNvPr>
            <p:cNvSpPr txBox="1"/>
            <p:nvPr/>
          </p:nvSpPr>
          <p:spPr>
            <a:xfrm>
              <a:off x="41135" y="122864"/>
              <a:ext cx="6815824" cy="982871"/>
            </a:xfrm>
            <a:prstGeom prst="rect">
              <a:avLst/>
            </a:prstGeom>
          </p:spPr>
          <p:txBody>
            <a:bodyPr wrap="square" lIns="0" tIns="0" rIns="0" bIns="0" rtlCol="0" anchor="t">
              <a:spAutoFit/>
            </a:bodyPr>
            <a:lstStyle/>
            <a:p>
              <a:pPr algn="ctr">
                <a:lnSpc>
                  <a:spcPts val="2239"/>
                </a:lnSpc>
              </a:pPr>
              <a:r>
                <a:rPr lang="et-EE" sz="1600" b="1">
                  <a:solidFill>
                    <a:srgbClr val="3C4C59"/>
                  </a:solidFill>
                  <a:ea typeface="Calibri (MS) Bold"/>
                  <a:cs typeface="Calibri (MS) Bold"/>
                  <a:sym typeface="Calibri (MS) Bold"/>
                  <a:hlinkClick r:id="rId8" tooltip="https://www.eesc.europa.eu/sites/default/files/2024-12/qe-01-24-017-en-n.pdf"/>
                </a:rPr>
                <a:t>Noorte seisukohtade kaasamine </a:t>
              </a:r>
            </a:p>
            <a:p>
              <a:pPr algn="ctr">
                <a:lnSpc>
                  <a:spcPts val="2239"/>
                </a:lnSpc>
              </a:pPr>
              <a:r>
                <a:rPr lang="et-EE" sz="1600" b="1">
                  <a:solidFill>
                    <a:srgbClr val="3C4C59"/>
                  </a:solidFill>
                  <a:ea typeface="Calibri (MS) Bold"/>
                  <a:cs typeface="Calibri (MS) Bold"/>
                  <a:sym typeface="Calibri (MS) Bold"/>
                  <a:hlinkClick r:id="rId8" tooltip="https://www.eesc.europa.eu/sites/default/files/2024-12/qe-01-24-017-en-n.pdf"/>
                </a:rPr>
                <a:t>ELi otsusprotsessi</a:t>
              </a:r>
            </a:p>
          </p:txBody>
        </p:sp>
        <p:sp>
          <p:nvSpPr>
            <p:cNvPr id="49" name="TextBox 48">
              <a:extLst>
                <a:ext uri="{FF2B5EF4-FFF2-40B4-BE49-F238E27FC236}">
                  <a16:creationId xmlns:a16="http://schemas.microsoft.com/office/drawing/2014/main" id="{55288387-1E9D-562B-18E7-3247F86689DA}"/>
                </a:ext>
              </a:extLst>
            </p:cNvPr>
            <p:cNvSpPr txBox="1"/>
            <p:nvPr/>
          </p:nvSpPr>
          <p:spPr>
            <a:xfrm>
              <a:off x="305825" y="1231886"/>
              <a:ext cx="6621880" cy="1461423"/>
            </a:xfrm>
            <a:prstGeom prst="rect">
              <a:avLst/>
            </a:prstGeom>
          </p:spPr>
          <p:txBody>
            <a:bodyPr wrap="square" lIns="0" tIns="0" rIns="0" bIns="0" rtlCol="0" anchor="t">
              <a:spAutoFit/>
            </a:bodyPr>
            <a:lstStyle/>
            <a:p>
              <a:pPr algn="just">
                <a:lnSpc>
                  <a:spcPts val="1586"/>
                </a:lnSpc>
                <a:spcBef>
                  <a:spcPct val="0"/>
                </a:spcBef>
              </a:pPr>
              <a:r>
                <a:rPr lang="et-EE" sz="1400">
                  <a:ea typeface="Calibri (MS)"/>
                  <a:cs typeface="Calibri (MS)"/>
                  <a:sym typeface="Calibri (MS)"/>
                </a:rPr>
                <a:t>2022. aastal sai komiteest esimene ELi institutsioon, kes otsustas kasutada </a:t>
              </a:r>
              <a:r>
                <a:rPr lang="et-EE" sz="1400" u="sng">
                  <a:solidFill>
                    <a:srgbClr val="545454"/>
                  </a:solidFill>
                  <a:ea typeface="Calibri (MS)"/>
                  <a:cs typeface="Calibri (MS)"/>
                  <a:sym typeface="Calibri (MS)"/>
                  <a:hlinkClick r:id="rId9" tooltip="https://www.eesc.europa.eu/et/our-work/opinions-information-reports/opinions/eu-youth-test"/>
                </a:rPr>
                <a:t>ELi noortetesti</a:t>
              </a:r>
              <a:r>
                <a:rPr lang="et-EE" sz="1400">
                  <a:ea typeface="Calibri (MS)"/>
                  <a:cs typeface="Calibri (MS)"/>
                  <a:sym typeface="Calibri (MS)"/>
                </a:rPr>
                <a:t>, mis rajab teed noorte integreerimiseks poliitikakujundamisse. </a:t>
              </a:r>
            </a:p>
          </p:txBody>
        </p:sp>
      </p:grpSp>
      <p:grpSp>
        <p:nvGrpSpPr>
          <p:cNvPr id="51" name="Group 49">
            <a:extLst>
              <a:ext uri="{FF2B5EF4-FFF2-40B4-BE49-F238E27FC236}">
                <a16:creationId xmlns:a16="http://schemas.microsoft.com/office/drawing/2014/main" id="{1A4D3F95-10F4-1142-2155-08E8F162C8D6}"/>
              </a:ext>
            </a:extLst>
          </p:cNvPr>
          <p:cNvGrpSpPr/>
          <p:nvPr/>
        </p:nvGrpSpPr>
        <p:grpSpPr>
          <a:xfrm>
            <a:off x="8356558" y="1661763"/>
            <a:ext cx="3780000" cy="1800000"/>
            <a:chOff x="568919" y="0"/>
            <a:chExt cx="7560000" cy="3600000"/>
          </a:xfrm>
        </p:grpSpPr>
        <p:grpSp>
          <p:nvGrpSpPr>
            <p:cNvPr id="52" name="Group 50">
              <a:extLst>
                <a:ext uri="{FF2B5EF4-FFF2-40B4-BE49-F238E27FC236}">
                  <a16:creationId xmlns:a16="http://schemas.microsoft.com/office/drawing/2014/main" id="{5EB9092F-AC25-93A9-DB81-0FD543ABB9C7}"/>
                </a:ext>
              </a:extLst>
            </p:cNvPr>
            <p:cNvGrpSpPr/>
            <p:nvPr/>
          </p:nvGrpSpPr>
          <p:grpSpPr>
            <a:xfrm>
              <a:off x="568919" y="0"/>
              <a:ext cx="7560000" cy="3600000"/>
              <a:chOff x="-1" y="0"/>
              <a:chExt cx="2156707" cy="1027003"/>
            </a:xfrm>
          </p:grpSpPr>
          <p:sp>
            <p:nvSpPr>
              <p:cNvPr id="55" name="Freeform 51">
                <a:extLst>
                  <a:ext uri="{FF2B5EF4-FFF2-40B4-BE49-F238E27FC236}">
                    <a16:creationId xmlns:a16="http://schemas.microsoft.com/office/drawing/2014/main" id="{E42ECDFA-2E83-07C1-18CE-143474C3DCB5}"/>
                  </a:ext>
                </a:extLst>
              </p:cNvPr>
              <p:cNvSpPr/>
              <p:nvPr/>
            </p:nvSpPr>
            <p:spPr>
              <a:xfrm>
                <a:off x="-1" y="0"/>
                <a:ext cx="2156707" cy="1027003"/>
              </a:xfrm>
              <a:custGeom>
                <a:avLst/>
                <a:gdLst/>
                <a:ahLst/>
                <a:cxnLst/>
                <a:rect l="l" t="t" r="r" b="b"/>
                <a:pathLst>
                  <a:path w="1801111" h="921262">
                    <a:moveTo>
                      <a:pt x="1676651" y="921262"/>
                    </a:moveTo>
                    <a:lnTo>
                      <a:pt x="124460" y="921262"/>
                    </a:lnTo>
                    <a:cubicBezTo>
                      <a:pt x="55880" y="921262"/>
                      <a:pt x="0" y="865382"/>
                      <a:pt x="0" y="796802"/>
                    </a:cubicBezTo>
                    <a:lnTo>
                      <a:pt x="0" y="124460"/>
                    </a:lnTo>
                    <a:cubicBezTo>
                      <a:pt x="0" y="55880"/>
                      <a:pt x="55880" y="0"/>
                      <a:pt x="124460" y="0"/>
                    </a:cubicBezTo>
                    <a:lnTo>
                      <a:pt x="1676651" y="0"/>
                    </a:lnTo>
                    <a:cubicBezTo>
                      <a:pt x="1745231" y="0"/>
                      <a:pt x="1801111" y="55880"/>
                      <a:pt x="1801111" y="124460"/>
                    </a:cubicBezTo>
                    <a:lnTo>
                      <a:pt x="1801111" y="796802"/>
                    </a:lnTo>
                    <a:cubicBezTo>
                      <a:pt x="1801111" y="865382"/>
                      <a:pt x="1745231" y="921262"/>
                      <a:pt x="1676651" y="921262"/>
                    </a:cubicBezTo>
                    <a:close/>
                  </a:path>
                </a:pathLst>
              </a:custGeom>
              <a:noFill/>
              <a:ln>
                <a:solidFill>
                  <a:srgbClr val="174195"/>
                </a:solidFill>
              </a:ln>
            </p:spPr>
            <p:txBody>
              <a:bodyPr/>
              <a:lstStyle/>
              <a:p>
                <a:endParaRPr lang="LID4096"/>
              </a:p>
            </p:txBody>
          </p:sp>
        </p:grpSp>
        <p:sp>
          <p:nvSpPr>
            <p:cNvPr id="53" name="TextBox 52">
              <a:extLst>
                <a:ext uri="{FF2B5EF4-FFF2-40B4-BE49-F238E27FC236}">
                  <a16:creationId xmlns:a16="http://schemas.microsoft.com/office/drawing/2014/main" id="{37EE8766-432E-CB66-AB0C-29714EDF048B}"/>
                </a:ext>
              </a:extLst>
            </p:cNvPr>
            <p:cNvSpPr txBox="1"/>
            <p:nvPr/>
          </p:nvSpPr>
          <p:spPr>
            <a:xfrm>
              <a:off x="598443" y="181080"/>
              <a:ext cx="7223714" cy="531428"/>
            </a:xfrm>
            <a:prstGeom prst="rect">
              <a:avLst/>
            </a:prstGeom>
          </p:spPr>
          <p:txBody>
            <a:bodyPr wrap="square" lIns="0" tIns="0" rIns="0" bIns="0" rtlCol="0" anchor="t">
              <a:spAutoFit/>
            </a:bodyPr>
            <a:lstStyle/>
            <a:p>
              <a:pPr algn="ctr">
                <a:lnSpc>
                  <a:spcPts val="2239"/>
                </a:lnSpc>
              </a:pPr>
              <a:r>
                <a:rPr lang="et-EE" sz="1600" b="1">
                  <a:solidFill>
                    <a:srgbClr val="3C4C59"/>
                  </a:solidFill>
                  <a:ea typeface="Calibri (MS) Bold"/>
                  <a:cs typeface="Calibri (MS) Bold"/>
                  <a:sym typeface="Calibri (MS) Bold"/>
                  <a:hlinkClick r:id="rId10" tooltip="https://www.eesc.europa.eu/sites/default/files/2024-12/qe-01-24-022-en-n.pdf"/>
                </a:rPr>
                <a:t>Toidupoliitika ELi päevakorda</a:t>
              </a:r>
            </a:p>
          </p:txBody>
        </p:sp>
        <p:sp>
          <p:nvSpPr>
            <p:cNvPr id="54" name="TextBox 53">
              <a:extLst>
                <a:ext uri="{FF2B5EF4-FFF2-40B4-BE49-F238E27FC236}">
                  <a16:creationId xmlns:a16="http://schemas.microsoft.com/office/drawing/2014/main" id="{357D6752-9DD2-D3A2-DFCC-2DD26140A479}"/>
                </a:ext>
              </a:extLst>
            </p:cNvPr>
            <p:cNvSpPr txBox="1"/>
            <p:nvPr/>
          </p:nvSpPr>
          <p:spPr>
            <a:xfrm>
              <a:off x="782349" y="1234382"/>
              <a:ext cx="7133138" cy="2051844"/>
            </a:xfrm>
            <a:prstGeom prst="rect">
              <a:avLst/>
            </a:prstGeom>
          </p:spPr>
          <p:txBody>
            <a:bodyPr wrap="square" lIns="0" tIns="0" rIns="0" bIns="0" rtlCol="0" anchor="t">
              <a:spAutoFit/>
            </a:bodyPr>
            <a:lstStyle/>
            <a:p>
              <a:pPr algn="just">
                <a:lnSpc>
                  <a:spcPts val="1586"/>
                </a:lnSpc>
                <a:spcBef>
                  <a:spcPct val="0"/>
                </a:spcBef>
              </a:pPr>
              <a:r>
                <a:rPr lang="et-EE" sz="1400" dirty="0">
                  <a:ea typeface="Calibri (MS)"/>
                  <a:cs typeface="Calibri (MS)"/>
                  <a:sym typeface="Calibri (MS)"/>
                </a:rPr>
                <a:t>2024. aastal võttis komitee vastu soovitused 2027. aasta järgse ühise põllumajanduspoliitika kohta ja nõudis kestlikumaid toiduvalikuid, mis on kättesaadavad ELi tarbijatele ja taskukohased sotsiaalselt vähekaitstud rühmadele.</a:t>
              </a:r>
            </a:p>
          </p:txBody>
        </p:sp>
      </p:grpSp>
      <p:sp>
        <p:nvSpPr>
          <p:cNvPr id="2" name="Rectangle: Rounded Corners 1">
            <a:extLst>
              <a:ext uri="{FF2B5EF4-FFF2-40B4-BE49-F238E27FC236}">
                <a16:creationId xmlns:a16="http://schemas.microsoft.com/office/drawing/2014/main" id="{46E66D71-54AA-4CC1-86A7-511A3B6276DF}"/>
              </a:ext>
            </a:extLst>
          </p:cNvPr>
          <p:cNvSpPr/>
          <p:nvPr/>
        </p:nvSpPr>
        <p:spPr>
          <a:xfrm>
            <a:off x="256278" y="4039436"/>
            <a:ext cx="3780000" cy="1800000"/>
          </a:xfrm>
          <a:prstGeom prst="roundRect">
            <a:avLst/>
          </a:prstGeom>
          <a:noFill/>
          <a:ln>
            <a:solidFill>
              <a:srgbClr val="1741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64677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ppt_x"/>
                                          </p:val>
                                        </p:tav>
                                        <p:tav tm="100000">
                                          <p:val>
                                            <p:strVal val="#ppt_x"/>
                                          </p:val>
                                        </p:tav>
                                      </p:tavLst>
                                    </p:anim>
                                    <p:anim calcmode="lin" valueType="num">
                                      <p:cBhvr additive="base">
                                        <p:cTn id="21" dur="500" fill="hold"/>
                                        <p:tgtEl>
                                          <p:spTgt spid="4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ppt_x"/>
                                          </p:val>
                                        </p:tav>
                                        <p:tav tm="100000">
                                          <p:val>
                                            <p:strVal val="#ppt_x"/>
                                          </p:val>
                                        </p:tav>
                                      </p:tavLst>
                                    </p:anim>
                                    <p:anim calcmode="lin" valueType="num">
                                      <p:cBhvr additive="base">
                                        <p:cTn id="29" dur="500" fill="hold"/>
                                        <p:tgtEl>
                                          <p:spTgt spid="3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ppt_x"/>
                                          </p:val>
                                        </p:tav>
                                        <p:tav tm="100000">
                                          <p:val>
                                            <p:strVal val="#ppt_x"/>
                                          </p:val>
                                        </p:tav>
                                      </p:tavLst>
                                    </p:anim>
                                    <p:anim calcmode="lin" valueType="num">
                                      <p:cBhvr additive="base">
                                        <p:cTn id="3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194A1-59E8-E3F7-BD09-10B1B35DB06C}"/>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1124901-5540-338D-C8FD-8A704A9788F3}"/>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0" name="Content Placeholder 2">
            <a:extLst>
              <a:ext uri="{FF2B5EF4-FFF2-40B4-BE49-F238E27FC236}">
                <a16:creationId xmlns:a16="http://schemas.microsoft.com/office/drawing/2014/main" id="{7770BB3E-15AC-DF0F-77A3-C3F5A6140E72}"/>
              </a:ext>
            </a:extLst>
          </p:cNvPr>
          <p:cNvSpPr txBox="1">
            <a:spLocks/>
          </p:cNvSpPr>
          <p:nvPr/>
        </p:nvSpPr>
        <p:spPr>
          <a:xfrm>
            <a:off x="6381578" y="5041761"/>
            <a:ext cx="5553401" cy="144985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dirty="0">
              <a:solidFill>
                <a:srgbClr val="595959"/>
              </a:solidFill>
              <a:latin typeface="Calibri" pitchFamily="34" charset="0"/>
            </a:endParaRPr>
          </a:p>
        </p:txBody>
      </p:sp>
      <p:sp>
        <p:nvSpPr>
          <p:cNvPr id="11" name="TextBox 10">
            <a:extLst>
              <a:ext uri="{FF2B5EF4-FFF2-40B4-BE49-F238E27FC236}">
                <a16:creationId xmlns:a16="http://schemas.microsoft.com/office/drawing/2014/main" id="{E2149419-DA22-3A7B-C04A-6545F1CFC8C0}"/>
              </a:ext>
            </a:extLst>
          </p:cNvPr>
          <p:cNvSpPr txBox="1"/>
          <p:nvPr/>
        </p:nvSpPr>
        <p:spPr>
          <a:xfrm>
            <a:off x="-1" y="1903498"/>
            <a:ext cx="12191907" cy="861774"/>
          </a:xfrm>
          <a:prstGeom prst="rect">
            <a:avLst/>
          </a:prstGeom>
          <a:noFill/>
        </p:spPr>
        <p:txBody>
          <a:bodyPr wrap="square">
            <a:spAutoFit/>
          </a:bodyPr>
          <a:lstStyle/>
          <a:p>
            <a:pPr algn="ctr">
              <a:spcBef>
                <a:spcPts val="1200"/>
              </a:spcBef>
              <a:defRPr/>
            </a:pPr>
            <a:r>
              <a:rPr lang="et-EE" sz="2000"/>
              <a:t>Väärtustame </a:t>
            </a:r>
            <a:r>
              <a:rPr lang="et-EE" sz="2000" b="1">
                <a:solidFill>
                  <a:srgbClr val="0E5D9E"/>
                </a:solidFill>
              </a:rPr>
              <a:t>24 ELi ametlikku keelt</a:t>
            </a:r>
            <a:r>
              <a:rPr lang="et-EE" sz="2000"/>
              <a:t> ja soodustame aktiivselt nende kasutust.</a:t>
            </a:r>
            <a:r>
              <a:rPr lang="et-EE" sz="2000" b="0" i="0" u="none" strike="noStrike">
                <a:solidFill>
                  <a:srgbClr val="000000"/>
                </a:solidFill>
                <a:effectLst/>
              </a:rPr>
              <a:t> </a:t>
            </a:r>
          </a:p>
          <a:p>
            <a:pPr algn="ctr">
              <a:spcBef>
                <a:spcPts val="1200"/>
              </a:spcBef>
              <a:defRPr/>
            </a:pPr>
            <a:r>
              <a:rPr lang="et-EE" sz="2000">
                <a:solidFill>
                  <a:srgbClr val="000000"/>
                </a:solidFill>
              </a:rPr>
              <a:t>Seetõttu on komitee liikmetel õigus töötada nii suuliselt kui ka kirjalikult oma riigi keeles.</a:t>
            </a:r>
          </a:p>
        </p:txBody>
      </p:sp>
      <p:sp>
        <p:nvSpPr>
          <p:cNvPr id="12" name="TextBox 11">
            <a:extLst>
              <a:ext uri="{FF2B5EF4-FFF2-40B4-BE49-F238E27FC236}">
                <a16:creationId xmlns:a16="http://schemas.microsoft.com/office/drawing/2014/main" id="{00E059EE-0AAE-0B28-6B25-445590624A8A}"/>
              </a:ext>
            </a:extLst>
          </p:cNvPr>
          <p:cNvSpPr txBox="1"/>
          <p:nvPr/>
        </p:nvSpPr>
        <p:spPr>
          <a:xfrm>
            <a:off x="0" y="1264310"/>
            <a:ext cx="12191908" cy="400110"/>
          </a:xfrm>
          <a:prstGeom prst="rect">
            <a:avLst/>
          </a:prstGeom>
          <a:noFill/>
        </p:spPr>
        <p:txBody>
          <a:bodyPr wrap="square">
            <a:spAutoFit/>
          </a:bodyPr>
          <a:lstStyle/>
          <a:p>
            <a:pPr algn="ctr"/>
            <a:r>
              <a:rPr lang="et-EE" sz="2000" u="none" strike="noStrike">
                <a:effectLst/>
              </a:rPr>
              <a:t>ELi juhtlause </a:t>
            </a:r>
            <a:r>
              <a:rPr lang="et-EE" sz="2000" b="1" i="1" u="none" strike="noStrike">
                <a:solidFill>
                  <a:srgbClr val="1F5FA0"/>
                </a:solidFill>
                <a:effectLst/>
              </a:rPr>
              <a:t>„Ühinenud mitmekesisuses“</a:t>
            </a:r>
            <a:r>
              <a:rPr lang="et-EE" sz="2000" u="none" strike="noStrike">
                <a:effectLst/>
              </a:rPr>
              <a:t> on komitee mitmekeelses töös hästi näha.</a:t>
            </a:r>
            <a:r>
              <a:rPr lang="et-EE" sz="2000" b="0" i="0" u="none" strike="noStrike">
                <a:solidFill>
                  <a:srgbClr val="000000"/>
                </a:solidFill>
                <a:effectLst/>
              </a:rPr>
              <a:t> </a:t>
            </a:r>
          </a:p>
        </p:txBody>
      </p:sp>
      <p:sp>
        <p:nvSpPr>
          <p:cNvPr id="3" name="TextBox 2">
            <a:extLst>
              <a:ext uri="{FF2B5EF4-FFF2-40B4-BE49-F238E27FC236}">
                <a16:creationId xmlns:a16="http://schemas.microsoft.com/office/drawing/2014/main" id="{2687FEEC-7D31-3FEA-F177-B62958830CEA}"/>
              </a:ext>
            </a:extLst>
          </p:cNvPr>
          <p:cNvSpPr txBox="1"/>
          <p:nvPr/>
        </p:nvSpPr>
        <p:spPr>
          <a:xfrm>
            <a:off x="0" y="5592666"/>
            <a:ext cx="12192000" cy="707886"/>
          </a:xfrm>
          <a:prstGeom prst="rect">
            <a:avLst/>
          </a:prstGeom>
          <a:noFill/>
        </p:spPr>
        <p:txBody>
          <a:bodyPr wrap="square">
            <a:spAutoFit/>
          </a:bodyPr>
          <a:lstStyle/>
          <a:p>
            <a:pPr algn="ctr"/>
            <a:r>
              <a:rPr lang="et-EE" sz="2000"/>
              <a:t>Tänu tõlkedirektoraadi pühendunud tööle on kõik komitee arvamused, ametlikud dokumendid ja enamik digitaalsisu </a:t>
            </a:r>
            <a:r>
              <a:rPr lang="et-EE" sz="2000" b="1">
                <a:solidFill>
                  <a:srgbClr val="1F5FA0"/>
                </a:solidFill>
              </a:rPr>
              <a:t>saadaval kõigis keeltes</a:t>
            </a:r>
            <a:r>
              <a:rPr lang="et-EE" sz="2000"/>
              <a:t>.</a:t>
            </a:r>
          </a:p>
        </p:txBody>
      </p:sp>
      <p:sp>
        <p:nvSpPr>
          <p:cNvPr id="2" name="Rectangle 1">
            <a:extLst>
              <a:ext uri="{FF2B5EF4-FFF2-40B4-BE49-F238E27FC236}">
                <a16:creationId xmlns:a16="http://schemas.microsoft.com/office/drawing/2014/main" id="{299C308A-81A7-2F8E-9E3C-175D7B96F2E6}"/>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 name="TextBox 3">
            <a:extLst>
              <a:ext uri="{FF2B5EF4-FFF2-40B4-BE49-F238E27FC236}">
                <a16:creationId xmlns:a16="http://schemas.microsoft.com/office/drawing/2014/main" id="{4E2D924C-B7FB-C163-B58C-0B5235F1F51B}"/>
              </a:ext>
            </a:extLst>
          </p:cNvPr>
          <p:cNvSpPr txBox="1"/>
          <p:nvPr/>
        </p:nvSpPr>
        <p:spPr>
          <a:xfrm>
            <a:off x="-92" y="114757"/>
            <a:ext cx="12192000" cy="1384995"/>
          </a:xfrm>
          <a:prstGeom prst="rect">
            <a:avLst/>
          </a:prstGeom>
          <a:noFill/>
        </p:spPr>
        <p:txBody>
          <a:bodyPr wrap="square" rtlCol="0">
            <a:spAutoFit/>
          </a:bodyPr>
          <a:lstStyle/>
          <a:p>
            <a:pPr algn="ctr"/>
            <a:r>
              <a:rPr lang="et-EE" sz="4000" b="1">
                <a:solidFill>
                  <a:schemeClr val="bg1"/>
                </a:solidFill>
                <a:latin typeface="Calibri" panose="020F0502020204030204" pitchFamily="34" charset="0"/>
              </a:rPr>
              <a:t>MITMEKEELSUS KOMITEES</a:t>
            </a:r>
          </a:p>
          <a:p>
            <a:pPr algn="ctr"/>
            <a:r>
              <a:rPr lang="et-EE" sz="4400"/>
              <a:t> </a:t>
            </a:r>
          </a:p>
        </p:txBody>
      </p:sp>
      <p:pic>
        <p:nvPicPr>
          <p:cNvPr id="7" name="Picture 6">
            <a:extLst>
              <a:ext uri="{FF2B5EF4-FFF2-40B4-BE49-F238E27FC236}">
                <a16:creationId xmlns:a16="http://schemas.microsoft.com/office/drawing/2014/main" id="{F199BEBD-7050-4138-B762-CF18F6303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5436" y="2863464"/>
            <a:ext cx="7600943" cy="26525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5580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build="p"/>
      <p:bldP spid="11" grpId="0"/>
      <p:bldP spid="1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200B034-008E-AA79-CB04-CA350C5C94BE}"/>
              </a:ext>
            </a:extLst>
          </p:cNvPr>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5" name="Rectangle 4">
            <a:extLst>
              <a:ext uri="{FF2B5EF4-FFF2-40B4-BE49-F238E27FC236}">
                <a16:creationId xmlns:a16="http://schemas.microsoft.com/office/drawing/2014/main" id="{881FB109-F2AD-765F-EB65-1D97E6C29BD5}"/>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TextBox 6">
            <a:extLst>
              <a:ext uri="{FF2B5EF4-FFF2-40B4-BE49-F238E27FC236}">
                <a16:creationId xmlns:a16="http://schemas.microsoft.com/office/drawing/2014/main" id="{9CC790BF-8CB3-E8E7-7C5E-7B8B3B024515}"/>
              </a:ext>
            </a:extLst>
          </p:cNvPr>
          <p:cNvSpPr txBox="1"/>
          <p:nvPr/>
        </p:nvSpPr>
        <p:spPr>
          <a:xfrm>
            <a:off x="5620512" y="1737599"/>
            <a:ext cx="4163969" cy="400110"/>
          </a:xfrm>
          <a:prstGeom prst="rect">
            <a:avLst/>
          </a:prstGeom>
          <a:noFill/>
        </p:spPr>
        <p:txBody>
          <a:bodyPr wrap="square" rtlCol="0">
            <a:spAutoFit/>
          </a:bodyPr>
          <a:lstStyle/>
          <a:p>
            <a:pPr algn="ctr"/>
            <a:r>
              <a:rPr lang="et-EE" sz="2000" b="1"/>
              <a:t>Hindamisvormi täitmiseks skaneerige QR-kood</a:t>
            </a:r>
          </a:p>
        </p:txBody>
      </p:sp>
      <p:sp>
        <p:nvSpPr>
          <p:cNvPr id="8" name="TextBox 7">
            <a:extLst>
              <a:ext uri="{FF2B5EF4-FFF2-40B4-BE49-F238E27FC236}">
                <a16:creationId xmlns:a16="http://schemas.microsoft.com/office/drawing/2014/main" id="{BF4BD99E-8E46-4F5B-92AB-EA92CB301976}"/>
              </a:ext>
            </a:extLst>
          </p:cNvPr>
          <p:cNvSpPr txBox="1"/>
          <p:nvPr/>
        </p:nvSpPr>
        <p:spPr>
          <a:xfrm>
            <a:off x="5737321" y="2441414"/>
            <a:ext cx="3396371" cy="707886"/>
          </a:xfrm>
          <a:prstGeom prst="rect">
            <a:avLst/>
          </a:prstGeom>
          <a:noFill/>
        </p:spPr>
        <p:txBody>
          <a:bodyPr wrap="square" rtlCol="0">
            <a:spAutoFit/>
          </a:bodyPr>
          <a:lstStyle/>
          <a:p>
            <a:pPr algn="ctr"/>
            <a:r>
              <a:rPr lang="et-EE" sz="2000"/>
              <a:t>Soovite ühendust võtta? Saatke meile e-kiri: </a:t>
            </a:r>
            <a:r>
              <a:rPr lang="et-EE" sz="2000" b="1">
                <a:solidFill>
                  <a:srgbClr val="0563C1"/>
                </a:solidFill>
                <a:hlinkClick r:id="rId2"/>
              </a:rPr>
              <a:t>visitEESC@eesc.europa.eu</a:t>
            </a:r>
          </a:p>
        </p:txBody>
      </p:sp>
      <p:sp>
        <p:nvSpPr>
          <p:cNvPr id="9" name="TextBox 8">
            <a:extLst>
              <a:ext uri="{FF2B5EF4-FFF2-40B4-BE49-F238E27FC236}">
                <a16:creationId xmlns:a16="http://schemas.microsoft.com/office/drawing/2014/main" id="{60FF77A7-4E1F-0497-1341-B646CAAAB633}"/>
              </a:ext>
            </a:extLst>
          </p:cNvPr>
          <p:cNvSpPr txBox="1"/>
          <p:nvPr/>
        </p:nvSpPr>
        <p:spPr>
          <a:xfrm>
            <a:off x="7624182" y="3826935"/>
            <a:ext cx="2628772" cy="707886"/>
          </a:xfrm>
          <a:prstGeom prst="rect">
            <a:avLst/>
          </a:prstGeom>
          <a:noFill/>
        </p:spPr>
        <p:txBody>
          <a:bodyPr wrap="square" rtlCol="0">
            <a:spAutoFit/>
          </a:bodyPr>
          <a:lstStyle/>
          <a:p>
            <a:pPr algn="just"/>
            <a:r>
              <a:rPr lang="et-EE" sz="2000" b="1" dirty="0"/>
              <a:t>Jälgige meid sotsiaalmeedias:</a:t>
            </a:r>
          </a:p>
        </p:txBody>
      </p:sp>
      <p:pic>
        <p:nvPicPr>
          <p:cNvPr id="10" name="Graphic 9" descr="Back with solid fill">
            <a:extLst>
              <a:ext uri="{FF2B5EF4-FFF2-40B4-BE49-F238E27FC236}">
                <a16:creationId xmlns:a16="http://schemas.microsoft.com/office/drawing/2014/main" id="{E8A52E70-1AE9-F708-868B-412DF753BA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086639">
            <a:off x="4877942" y="1828331"/>
            <a:ext cx="737413" cy="737413"/>
          </a:xfrm>
          <a:prstGeom prst="rect">
            <a:avLst/>
          </a:prstGeom>
        </p:spPr>
      </p:pic>
      <p:sp>
        <p:nvSpPr>
          <p:cNvPr id="13" name="TextBox 12">
            <a:extLst>
              <a:ext uri="{FF2B5EF4-FFF2-40B4-BE49-F238E27FC236}">
                <a16:creationId xmlns:a16="http://schemas.microsoft.com/office/drawing/2014/main" id="{2A1ACF76-BD5E-6C7C-7489-6541A2296A90}"/>
              </a:ext>
            </a:extLst>
          </p:cNvPr>
          <p:cNvSpPr txBox="1"/>
          <p:nvPr/>
        </p:nvSpPr>
        <p:spPr>
          <a:xfrm>
            <a:off x="-98219" y="28831"/>
            <a:ext cx="12351155" cy="1384995"/>
          </a:xfrm>
          <a:prstGeom prst="rect">
            <a:avLst/>
          </a:prstGeom>
          <a:noFill/>
        </p:spPr>
        <p:txBody>
          <a:bodyPr wrap="square" rtlCol="0">
            <a:spAutoFit/>
          </a:bodyPr>
          <a:lstStyle/>
          <a:p>
            <a:pPr algn="ctr"/>
            <a:r>
              <a:rPr lang="et-EE" sz="4000" b="1">
                <a:solidFill>
                  <a:schemeClr val="bg1"/>
                </a:solidFill>
                <a:latin typeface="+mn-lt"/>
              </a:rPr>
              <a:t>TEIL ON KÜSIMUSI?</a:t>
            </a:r>
          </a:p>
          <a:p>
            <a:pPr algn="ctr"/>
            <a:endParaRPr lang="LID4096" sz="4400" dirty="0">
              <a:solidFill>
                <a:schemeClr val="bg1"/>
              </a:solidFill>
            </a:endParaRPr>
          </a:p>
        </p:txBody>
      </p:sp>
      <p:sp>
        <p:nvSpPr>
          <p:cNvPr id="14" name="Title 1">
            <a:extLst>
              <a:ext uri="{FF2B5EF4-FFF2-40B4-BE49-F238E27FC236}">
                <a16:creationId xmlns:a16="http://schemas.microsoft.com/office/drawing/2014/main" id="{A469B072-99FA-C94F-B4D7-3B3507EA7BF6}"/>
              </a:ext>
            </a:extLst>
          </p:cNvPr>
          <p:cNvSpPr txBox="1">
            <a:spLocks/>
          </p:cNvSpPr>
          <p:nvPr/>
        </p:nvSpPr>
        <p:spPr>
          <a:xfrm>
            <a:off x="4589981" y="5551544"/>
            <a:ext cx="2815602" cy="73741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t-EE" sz="3600" b="1">
                <a:solidFill>
                  <a:srgbClr val="0060A0"/>
                </a:solidFill>
                <a:latin typeface="+mn-lt"/>
              </a:rPr>
              <a:t>Hoiame ühendust!</a:t>
            </a:r>
          </a:p>
        </p:txBody>
      </p:sp>
      <p:sp>
        <p:nvSpPr>
          <p:cNvPr id="15" name="Rectangle 20">
            <a:extLst>
              <a:ext uri="{FF2B5EF4-FFF2-40B4-BE49-F238E27FC236}">
                <a16:creationId xmlns:a16="http://schemas.microsoft.com/office/drawing/2014/main" id="{14AE1126-F8D2-4BC1-887A-FF9C17EC4603}"/>
              </a:ext>
            </a:extLst>
          </p:cNvPr>
          <p:cNvSpPr>
            <a:spLocks noChangeArrowheads="1"/>
          </p:cNvSpPr>
          <p:nvPr/>
        </p:nvSpPr>
        <p:spPr bwMode="auto">
          <a:xfrm>
            <a:off x="60937" y="57161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ID4096"/>
          </a:p>
        </p:txBody>
      </p:sp>
      <p:sp>
        <p:nvSpPr>
          <p:cNvPr id="16" name="Rectangle 21">
            <a:extLst>
              <a:ext uri="{FF2B5EF4-FFF2-40B4-BE49-F238E27FC236}">
                <a16:creationId xmlns:a16="http://schemas.microsoft.com/office/drawing/2014/main" id="{BD76C1EF-8632-3FD1-B5E9-7CFD122CCC87}"/>
              </a:ext>
            </a:extLst>
          </p:cNvPr>
          <p:cNvSpPr>
            <a:spLocks noChangeArrowheads="1"/>
          </p:cNvSpPr>
          <p:nvPr/>
        </p:nvSpPr>
        <p:spPr bwMode="auto">
          <a:xfrm>
            <a:off x="60937" y="589712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7" name="Rectangle 22">
            <a:extLst>
              <a:ext uri="{FF2B5EF4-FFF2-40B4-BE49-F238E27FC236}">
                <a16:creationId xmlns:a16="http://schemas.microsoft.com/office/drawing/2014/main" id="{EF315B40-A047-AF72-66C4-1FE712721FF7}"/>
              </a:ext>
            </a:extLst>
          </p:cNvPr>
          <p:cNvSpPr>
            <a:spLocks noChangeArrowheads="1"/>
          </p:cNvSpPr>
          <p:nvPr/>
        </p:nvSpPr>
        <p:spPr bwMode="auto">
          <a:xfrm>
            <a:off x="60937" y="6078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8" name="Rectangle 23">
            <a:extLst>
              <a:ext uri="{FF2B5EF4-FFF2-40B4-BE49-F238E27FC236}">
                <a16:creationId xmlns:a16="http://schemas.microsoft.com/office/drawing/2014/main" id="{80A11013-E81B-E428-1EEF-05EEA5A58A3F}"/>
              </a:ext>
            </a:extLst>
          </p:cNvPr>
          <p:cNvSpPr>
            <a:spLocks noChangeArrowheads="1"/>
          </p:cNvSpPr>
          <p:nvPr/>
        </p:nvSpPr>
        <p:spPr bwMode="auto">
          <a:xfrm>
            <a:off x="60937" y="487302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19" name="Rectangle 24">
            <a:extLst>
              <a:ext uri="{FF2B5EF4-FFF2-40B4-BE49-F238E27FC236}">
                <a16:creationId xmlns:a16="http://schemas.microsoft.com/office/drawing/2014/main" id="{41F3A6F8-8427-FB1E-EE4B-CFFF5F780622}"/>
              </a:ext>
            </a:extLst>
          </p:cNvPr>
          <p:cNvSpPr>
            <a:spLocks noChangeArrowheads="1"/>
          </p:cNvSpPr>
          <p:nvPr/>
        </p:nvSpPr>
        <p:spPr bwMode="auto">
          <a:xfrm>
            <a:off x="60937" y="644004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0" name="Rectangle 25">
            <a:extLst>
              <a:ext uri="{FF2B5EF4-FFF2-40B4-BE49-F238E27FC236}">
                <a16:creationId xmlns:a16="http://schemas.microsoft.com/office/drawing/2014/main" id="{C7D2EBC9-61E2-4BC4-AB17-93B1957EEE56}"/>
              </a:ext>
            </a:extLst>
          </p:cNvPr>
          <p:cNvSpPr>
            <a:spLocks noChangeArrowheads="1"/>
          </p:cNvSpPr>
          <p:nvPr/>
        </p:nvSpPr>
        <p:spPr bwMode="auto">
          <a:xfrm>
            <a:off x="1152593" y="6551536"/>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21" name="Rectangle 26">
            <a:extLst>
              <a:ext uri="{FF2B5EF4-FFF2-40B4-BE49-F238E27FC236}">
                <a16:creationId xmlns:a16="http://schemas.microsoft.com/office/drawing/2014/main" id="{A358A06D-51DA-663E-4FD1-F72A9966E27D}"/>
              </a:ext>
            </a:extLst>
          </p:cNvPr>
          <p:cNvSpPr>
            <a:spLocks noChangeArrowheads="1"/>
          </p:cNvSpPr>
          <p:nvPr/>
        </p:nvSpPr>
        <p:spPr bwMode="auto">
          <a:xfrm>
            <a:off x="-3040781" y="4537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800" b="0" i="0" u="none" strike="noStrike" cap="none" normalizeH="0" baseline="0">
                <a:ln>
                  <a:noFill/>
                </a:ln>
                <a:solidFill>
                  <a:schemeClr val="tx1"/>
                </a:solidFill>
                <a:effectLst/>
                <a:latin typeface="Arial" panose="020B0604020202020204" pitchFamily="34" charset="0"/>
              </a:rPr>
              <a:t> </a:t>
            </a:r>
          </a:p>
        </p:txBody>
      </p:sp>
      <p:pic>
        <p:nvPicPr>
          <p:cNvPr id="22" name="Picture 2" descr="Title: follow us on facebook">
            <a:extLst>
              <a:ext uri="{FF2B5EF4-FFF2-40B4-BE49-F238E27FC236}">
                <a16:creationId xmlns:a16="http://schemas.microsoft.com/office/drawing/2014/main" id="{CB557EFA-E2E3-282D-560B-77537E1923AE}"/>
              </a:ext>
            </a:extLst>
          </p:cNvPr>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7702498" y="5692865"/>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a:extLst>
              <a:ext uri="{FF2B5EF4-FFF2-40B4-BE49-F238E27FC236}">
                <a16:creationId xmlns:a16="http://schemas.microsoft.com/office/drawing/2014/main" id="{CE3E91C3-5C81-EB9A-B179-9487ABF910FB}"/>
              </a:ext>
            </a:extLst>
          </p:cNvPr>
          <p:cNvPicPr>
            <a:picLocks noChangeAspect="1" noChangeArrowheads="1"/>
          </p:cNvPicPr>
          <p:nvPr/>
        </p:nvPicPr>
        <p:blipFill>
          <a:blip r:embed="rId7" r:link="rId8" cstate="email">
            <a:extLst>
              <a:ext uri="{28A0092B-C50C-407E-A947-70E740481C1C}">
                <a14:useLocalDpi xmlns:a14="http://schemas.microsoft.com/office/drawing/2010/main"/>
              </a:ext>
            </a:extLst>
          </a:blip>
          <a:srcRect/>
          <a:stretch>
            <a:fillRect/>
          </a:stretch>
        </p:blipFill>
        <p:spPr bwMode="auto">
          <a:xfrm>
            <a:off x="7702497" y="6069722"/>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itle: follow us on YouTube">
            <a:extLst>
              <a:ext uri="{FF2B5EF4-FFF2-40B4-BE49-F238E27FC236}">
                <a16:creationId xmlns:a16="http://schemas.microsoft.com/office/drawing/2014/main" id="{AE83F3C9-6444-B290-9B69-9B46B9095EB0}"/>
              </a:ext>
            </a:extLst>
          </p:cNvPr>
          <p:cNvPicPr>
            <a:picLocks noChangeAspect="1" noChangeArrowheads="1"/>
          </p:cNvPicPr>
          <p:nvPr/>
        </p:nvPicPr>
        <p:blipFill>
          <a:blip r:embed="rId9" r:link="rId10">
            <a:extLst>
              <a:ext uri="{28A0092B-C50C-407E-A947-70E740481C1C}">
                <a14:useLocalDpi xmlns:a14="http://schemas.microsoft.com/office/drawing/2010/main"/>
              </a:ext>
            </a:extLst>
          </a:blip>
          <a:srcRect/>
          <a:stretch>
            <a:fillRect/>
          </a:stretch>
        </p:blipFill>
        <p:spPr bwMode="auto">
          <a:xfrm>
            <a:off x="7702497" y="6506804"/>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Title: follow us on Linkedin">
            <a:extLst>
              <a:ext uri="{FF2B5EF4-FFF2-40B4-BE49-F238E27FC236}">
                <a16:creationId xmlns:a16="http://schemas.microsoft.com/office/drawing/2014/main" id="{3FC95C23-545E-103B-0F12-CBFEA92A294C}"/>
              </a:ext>
            </a:extLst>
          </p:cNvPr>
          <p:cNvPicPr>
            <a:picLocks noChangeAspect="1" noChangeArrowheads="1"/>
          </p:cNvPicPr>
          <p:nvPr/>
        </p:nvPicPr>
        <p:blipFill>
          <a:blip r:embed="rId11" r:link="rId12">
            <a:extLst>
              <a:ext uri="{28A0092B-C50C-407E-A947-70E740481C1C}">
                <a14:useLocalDpi xmlns:a14="http://schemas.microsoft.com/office/drawing/2010/main"/>
              </a:ext>
            </a:extLst>
          </a:blip>
          <a:srcRect/>
          <a:stretch>
            <a:fillRect/>
          </a:stretch>
        </p:blipFill>
        <p:spPr bwMode="auto">
          <a:xfrm>
            <a:off x="7707666" y="4446428"/>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72EDEA6E-B0F7-37F5-A11B-00A771A57D77}"/>
              </a:ext>
            </a:extLst>
          </p:cNvPr>
          <p:cNvPicPr>
            <a:picLocks noChangeAspect="1" noChangeArrowheads="1"/>
          </p:cNvPicPr>
          <p:nvPr/>
        </p:nvPicPr>
        <p:blipFill>
          <a:blip r:embed="rId13" r:link="rId14">
            <a:extLst>
              <a:ext uri="{28A0092B-C50C-407E-A947-70E740481C1C}">
                <a14:useLocalDpi xmlns:a14="http://schemas.microsoft.com/office/drawing/2010/main"/>
              </a:ext>
            </a:extLst>
          </a:blip>
          <a:srcRect/>
          <a:stretch>
            <a:fillRect/>
          </a:stretch>
        </p:blipFill>
        <p:spPr bwMode="auto">
          <a:xfrm>
            <a:off x="7704749" y="4842170"/>
            <a:ext cx="333643" cy="3336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a:extLst>
              <a:ext uri="{FF2B5EF4-FFF2-40B4-BE49-F238E27FC236}">
                <a16:creationId xmlns:a16="http://schemas.microsoft.com/office/drawing/2014/main" id="{4253A19C-0097-B53A-0BBE-101F9F7C96C9}"/>
              </a:ext>
            </a:extLst>
          </p:cNvPr>
          <p:cNvPicPr>
            <a:picLocks noChangeAspect="1" noChangeArrowheads="1"/>
          </p:cNvPicPr>
          <p:nvPr/>
        </p:nvPicPr>
        <p:blipFill>
          <a:blip r:embed="rId15" r:link="rId16" cstate="email">
            <a:extLst>
              <a:ext uri="{28A0092B-C50C-407E-A947-70E740481C1C}">
                <a14:useLocalDpi xmlns:a14="http://schemas.microsoft.com/office/drawing/2010/main"/>
              </a:ext>
            </a:extLst>
          </a:blip>
          <a:srcRect/>
          <a:stretch>
            <a:fillRect/>
          </a:stretch>
        </p:blipFill>
        <p:spPr bwMode="auto">
          <a:xfrm>
            <a:off x="7676145" y="5256454"/>
            <a:ext cx="386323" cy="35120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0">
            <a:extLst>
              <a:ext uri="{FF2B5EF4-FFF2-40B4-BE49-F238E27FC236}">
                <a16:creationId xmlns:a16="http://schemas.microsoft.com/office/drawing/2014/main" id="{D6350FDA-A982-0AA9-DB2D-AE63805B0D1D}"/>
              </a:ext>
            </a:extLst>
          </p:cNvPr>
          <p:cNvSpPr>
            <a:spLocks noChangeArrowheads="1"/>
          </p:cNvSpPr>
          <p:nvPr/>
        </p:nvSpPr>
        <p:spPr bwMode="auto">
          <a:xfrm>
            <a:off x="7533043" y="5000753"/>
            <a:ext cx="284473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ID4096"/>
          </a:p>
        </p:txBody>
      </p:sp>
      <p:sp>
        <p:nvSpPr>
          <p:cNvPr id="29" name="Rectangle 21">
            <a:extLst>
              <a:ext uri="{FF2B5EF4-FFF2-40B4-BE49-F238E27FC236}">
                <a16:creationId xmlns:a16="http://schemas.microsoft.com/office/drawing/2014/main" id="{F8DC2513-9527-6D72-3B06-2F89562A6EB3}"/>
              </a:ext>
            </a:extLst>
          </p:cNvPr>
          <p:cNvSpPr>
            <a:spLocks noChangeArrowheads="1"/>
          </p:cNvSpPr>
          <p:nvPr/>
        </p:nvSpPr>
        <p:spPr bwMode="auto">
          <a:xfrm>
            <a:off x="7533043" y="5066088"/>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0" name="Rectangle 22">
            <a:extLst>
              <a:ext uri="{FF2B5EF4-FFF2-40B4-BE49-F238E27FC236}">
                <a16:creationId xmlns:a16="http://schemas.microsoft.com/office/drawing/2014/main" id="{AD4F05B0-C22F-A01F-EC5E-E6313DF7EDEF}"/>
              </a:ext>
            </a:extLst>
          </p:cNvPr>
          <p:cNvSpPr>
            <a:spLocks noChangeArrowheads="1"/>
          </p:cNvSpPr>
          <p:nvPr/>
        </p:nvSpPr>
        <p:spPr bwMode="auto">
          <a:xfrm>
            <a:off x="7533043" y="524706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1" name="Rectangle 23">
            <a:extLst>
              <a:ext uri="{FF2B5EF4-FFF2-40B4-BE49-F238E27FC236}">
                <a16:creationId xmlns:a16="http://schemas.microsoft.com/office/drawing/2014/main" id="{5896666E-D584-B154-E229-D5576059B080}"/>
              </a:ext>
            </a:extLst>
          </p:cNvPr>
          <p:cNvSpPr>
            <a:spLocks noChangeArrowheads="1"/>
          </p:cNvSpPr>
          <p:nvPr/>
        </p:nvSpPr>
        <p:spPr bwMode="auto">
          <a:xfrm>
            <a:off x="7188393" y="535717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2" name="Rectangle 24">
            <a:extLst>
              <a:ext uri="{FF2B5EF4-FFF2-40B4-BE49-F238E27FC236}">
                <a16:creationId xmlns:a16="http://schemas.microsoft.com/office/drawing/2014/main" id="{C9F1D1E1-A518-3C9F-6953-6BB62CB7E08F}"/>
              </a:ext>
            </a:extLst>
          </p:cNvPr>
          <p:cNvSpPr>
            <a:spLocks noChangeArrowheads="1"/>
          </p:cNvSpPr>
          <p:nvPr/>
        </p:nvSpPr>
        <p:spPr bwMode="auto">
          <a:xfrm>
            <a:off x="7533043" y="5609013"/>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3" name="Rectangle 25">
            <a:extLst>
              <a:ext uri="{FF2B5EF4-FFF2-40B4-BE49-F238E27FC236}">
                <a16:creationId xmlns:a16="http://schemas.microsoft.com/office/drawing/2014/main" id="{2AFCB914-D290-6623-2B4A-57FEC848C0BF}"/>
              </a:ext>
            </a:extLst>
          </p:cNvPr>
          <p:cNvSpPr>
            <a:spLocks noChangeArrowheads="1"/>
          </p:cNvSpPr>
          <p:nvPr/>
        </p:nvSpPr>
        <p:spPr bwMode="auto">
          <a:xfrm>
            <a:off x="7253654" y="5718864"/>
            <a:ext cx="284473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12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p>
        </p:txBody>
      </p:sp>
      <p:sp>
        <p:nvSpPr>
          <p:cNvPr id="34" name="Rectangle 26">
            <a:extLst>
              <a:ext uri="{FF2B5EF4-FFF2-40B4-BE49-F238E27FC236}">
                <a16:creationId xmlns:a16="http://schemas.microsoft.com/office/drawing/2014/main" id="{1713CFA0-308A-2D72-D564-D404D3F964B2}"/>
              </a:ext>
            </a:extLst>
          </p:cNvPr>
          <p:cNvSpPr>
            <a:spLocks noChangeArrowheads="1"/>
          </p:cNvSpPr>
          <p:nvPr/>
        </p:nvSpPr>
        <p:spPr bwMode="auto">
          <a:xfrm>
            <a:off x="7533043" y="6011266"/>
            <a:ext cx="2844736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sz="800" b="0" i="0" u="none" strike="noStrike" cap="none" normalizeH="0" baseline="0">
                <a:ln>
                  <a:noFill/>
                </a:ln>
                <a:solidFill>
                  <a:schemeClr val="tx1"/>
                </a:solidFill>
                <a:effectLst/>
                <a:latin typeface="Arial" panose="020B0604020202020204" pitchFamily="34" charset="0"/>
              </a:rPr>
              <a:t> </a:t>
            </a:r>
          </a:p>
        </p:txBody>
      </p:sp>
      <p:sp>
        <p:nvSpPr>
          <p:cNvPr id="35" name="TextBox 34">
            <a:extLst>
              <a:ext uri="{FF2B5EF4-FFF2-40B4-BE49-F238E27FC236}">
                <a16:creationId xmlns:a16="http://schemas.microsoft.com/office/drawing/2014/main" id="{856C192C-767A-8349-18FA-88FA2C72BBDA}"/>
              </a:ext>
            </a:extLst>
          </p:cNvPr>
          <p:cNvSpPr txBox="1"/>
          <p:nvPr/>
        </p:nvSpPr>
        <p:spPr>
          <a:xfrm>
            <a:off x="8176952" y="4456379"/>
            <a:ext cx="3641669" cy="323165"/>
          </a:xfrm>
          <a:prstGeom prst="rect">
            <a:avLst/>
          </a:prstGeom>
          <a:noFill/>
        </p:spPr>
        <p:txBody>
          <a:bodyPr wrap="square" rtlCol="0">
            <a:spAutoFit/>
          </a:bodyPr>
          <a:lstStyle/>
          <a:p>
            <a:r>
              <a:rPr lang="et-EE" sz="1500" i="0" dirty="0">
                <a:effectLst/>
                <a:hlinkClick r:id="rId17"/>
              </a:rPr>
              <a:t>Euroopa Majandus- ja Sotsiaalkomitee</a:t>
            </a:r>
          </a:p>
        </p:txBody>
      </p:sp>
      <p:sp>
        <p:nvSpPr>
          <p:cNvPr id="36" name="TextBox 35">
            <a:extLst>
              <a:ext uri="{FF2B5EF4-FFF2-40B4-BE49-F238E27FC236}">
                <a16:creationId xmlns:a16="http://schemas.microsoft.com/office/drawing/2014/main" id="{D40BD118-7C63-B4A8-2032-A640D30E7B32}"/>
              </a:ext>
            </a:extLst>
          </p:cNvPr>
          <p:cNvSpPr txBox="1"/>
          <p:nvPr/>
        </p:nvSpPr>
        <p:spPr>
          <a:xfrm>
            <a:off x="8176953" y="4849988"/>
            <a:ext cx="3641669" cy="323165"/>
          </a:xfrm>
          <a:prstGeom prst="rect">
            <a:avLst/>
          </a:prstGeom>
          <a:noFill/>
        </p:spPr>
        <p:txBody>
          <a:bodyPr wrap="square" rtlCol="0">
            <a:spAutoFit/>
          </a:bodyPr>
          <a:lstStyle/>
          <a:p>
            <a:r>
              <a:rPr lang="et-EE" sz="1500" i="0">
                <a:effectLst/>
                <a:hlinkClick r:id="rId18"/>
              </a:rPr>
              <a:t>@eu_civilsociety</a:t>
            </a:r>
          </a:p>
        </p:txBody>
      </p:sp>
      <p:sp>
        <p:nvSpPr>
          <p:cNvPr id="37" name="TextBox 36">
            <a:extLst>
              <a:ext uri="{FF2B5EF4-FFF2-40B4-BE49-F238E27FC236}">
                <a16:creationId xmlns:a16="http://schemas.microsoft.com/office/drawing/2014/main" id="{9E799CD4-21F0-A204-55A3-594F307616DF}"/>
              </a:ext>
            </a:extLst>
          </p:cNvPr>
          <p:cNvSpPr txBox="1"/>
          <p:nvPr/>
        </p:nvSpPr>
        <p:spPr>
          <a:xfrm>
            <a:off x="8176954" y="5265372"/>
            <a:ext cx="3641669" cy="323165"/>
          </a:xfrm>
          <a:prstGeom prst="rect">
            <a:avLst/>
          </a:prstGeom>
          <a:noFill/>
        </p:spPr>
        <p:txBody>
          <a:bodyPr wrap="square" rtlCol="0">
            <a:spAutoFit/>
          </a:bodyPr>
          <a:lstStyle/>
          <a:p>
            <a:r>
              <a:rPr lang="et-EE" sz="1500" i="0">
                <a:effectLst/>
                <a:hlinkClick r:id="rId19"/>
              </a:rPr>
              <a:t>@eesc.bsky.social</a:t>
            </a:r>
          </a:p>
        </p:txBody>
      </p:sp>
      <p:sp>
        <p:nvSpPr>
          <p:cNvPr id="38" name="TextBox 37">
            <a:extLst>
              <a:ext uri="{FF2B5EF4-FFF2-40B4-BE49-F238E27FC236}">
                <a16:creationId xmlns:a16="http://schemas.microsoft.com/office/drawing/2014/main" id="{6F1CE994-DD97-8A8B-909E-147E196BE805}"/>
              </a:ext>
            </a:extLst>
          </p:cNvPr>
          <p:cNvSpPr txBox="1"/>
          <p:nvPr/>
        </p:nvSpPr>
        <p:spPr>
          <a:xfrm>
            <a:off x="8176955" y="5662325"/>
            <a:ext cx="4327426" cy="323165"/>
          </a:xfrm>
          <a:prstGeom prst="rect">
            <a:avLst/>
          </a:prstGeom>
          <a:noFill/>
        </p:spPr>
        <p:txBody>
          <a:bodyPr wrap="square" rtlCol="0">
            <a:spAutoFit/>
          </a:bodyPr>
          <a:lstStyle/>
          <a:p>
            <a:r>
              <a:rPr lang="et-EE" sz="1500" i="0">
                <a:effectLst/>
                <a:hlinkClick r:id="rId20"/>
              </a:rPr>
              <a:t>EESC - European Economic and Social Committee</a:t>
            </a:r>
          </a:p>
        </p:txBody>
      </p:sp>
      <p:sp>
        <p:nvSpPr>
          <p:cNvPr id="39" name="TextBox 38">
            <a:extLst>
              <a:ext uri="{FF2B5EF4-FFF2-40B4-BE49-F238E27FC236}">
                <a16:creationId xmlns:a16="http://schemas.microsoft.com/office/drawing/2014/main" id="{3AFF144C-BDFC-7497-3DCA-A8C76B6EC0A8}"/>
              </a:ext>
            </a:extLst>
          </p:cNvPr>
          <p:cNvSpPr txBox="1"/>
          <p:nvPr/>
        </p:nvSpPr>
        <p:spPr>
          <a:xfrm>
            <a:off x="8176955" y="6055022"/>
            <a:ext cx="3641669" cy="323165"/>
          </a:xfrm>
          <a:prstGeom prst="rect">
            <a:avLst/>
          </a:prstGeom>
          <a:noFill/>
        </p:spPr>
        <p:txBody>
          <a:bodyPr wrap="square" rtlCol="0">
            <a:spAutoFit/>
          </a:bodyPr>
          <a:lstStyle/>
          <a:p>
            <a:r>
              <a:rPr lang="et-EE" sz="1500" i="0">
                <a:effectLst/>
                <a:hlinkClick r:id="rId21"/>
              </a:rPr>
              <a:t>@EU_EESC</a:t>
            </a:r>
          </a:p>
        </p:txBody>
      </p:sp>
      <p:sp>
        <p:nvSpPr>
          <p:cNvPr id="40" name="TextBox 39">
            <a:extLst>
              <a:ext uri="{FF2B5EF4-FFF2-40B4-BE49-F238E27FC236}">
                <a16:creationId xmlns:a16="http://schemas.microsoft.com/office/drawing/2014/main" id="{20FC0D27-8966-AF98-53FF-71427157F622}"/>
              </a:ext>
            </a:extLst>
          </p:cNvPr>
          <p:cNvSpPr txBox="1"/>
          <p:nvPr/>
        </p:nvSpPr>
        <p:spPr>
          <a:xfrm>
            <a:off x="8176954" y="6474280"/>
            <a:ext cx="3641669" cy="323165"/>
          </a:xfrm>
          <a:prstGeom prst="rect">
            <a:avLst/>
          </a:prstGeom>
          <a:noFill/>
        </p:spPr>
        <p:txBody>
          <a:bodyPr wrap="square" rtlCol="0">
            <a:spAutoFit/>
          </a:bodyPr>
          <a:lstStyle/>
          <a:p>
            <a:r>
              <a:rPr lang="et-EE" sz="1500" i="0">
                <a:effectLst/>
                <a:hlinkClick r:id="rId22"/>
              </a:rPr>
              <a:t>@EurEcoSocCommittee</a:t>
            </a:r>
          </a:p>
        </p:txBody>
      </p:sp>
      <p:pic>
        <p:nvPicPr>
          <p:cNvPr id="3" name="Picture 2" descr="A set of square icons&#10;&#10;AI-generated content may be incorrect.">
            <a:extLst>
              <a:ext uri="{FF2B5EF4-FFF2-40B4-BE49-F238E27FC236}">
                <a16:creationId xmlns:a16="http://schemas.microsoft.com/office/drawing/2014/main" id="{68199B1C-94DB-2F63-F398-6FC01C6A31C9}"/>
              </a:ext>
            </a:extLst>
          </p:cNvPr>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a:xfrm>
            <a:off x="2224142" y="1748561"/>
            <a:ext cx="2628772" cy="3012979"/>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101EE5F5-883B-BE8B-D3BC-9E84D77FB035}"/>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857830" y="2241198"/>
            <a:ext cx="1421562" cy="1426207"/>
          </a:xfrm>
          <a:prstGeom prst="rect">
            <a:avLst/>
          </a:prstGeom>
        </p:spPr>
      </p:pic>
      <p:pic>
        <p:nvPicPr>
          <p:cNvPr id="42" name="Picture 41" descr="A cell phone with a blank screen&#10;&#10;AI-generated content may be incorrect.">
            <a:extLst>
              <a:ext uri="{FF2B5EF4-FFF2-40B4-BE49-F238E27FC236}">
                <a16:creationId xmlns:a16="http://schemas.microsoft.com/office/drawing/2014/main" id="{8BA03572-1425-FB49-F6FB-4985BEAAFC64}"/>
              </a:ext>
            </a:extLst>
          </p:cNvPr>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a:xfrm>
            <a:off x="779430" y="2033894"/>
            <a:ext cx="1601817" cy="2628275"/>
          </a:xfrm>
          <a:prstGeom prst="rect">
            <a:avLst/>
          </a:prstGeom>
        </p:spPr>
      </p:pic>
      <p:pic>
        <p:nvPicPr>
          <p:cNvPr id="11" name="Picture 10">
            <a:extLst>
              <a:ext uri="{FF2B5EF4-FFF2-40B4-BE49-F238E27FC236}">
                <a16:creationId xmlns:a16="http://schemas.microsoft.com/office/drawing/2014/main" id="{7161ACAA-57F7-7BF7-B248-8E31F6974845}"/>
              </a:ext>
            </a:extLst>
          </p:cNvPr>
          <p:cNvPicPr>
            <a:picLocks noChangeAspect="1"/>
          </p:cNvPicPr>
          <p:nvPr/>
        </p:nvPicPr>
        <p:blipFill>
          <a:blip r:embed="rId26" cstate="email">
            <a:extLst>
              <a:ext uri="{28A0092B-C50C-407E-A947-70E740481C1C}">
                <a14:useLocalDpi xmlns:a14="http://schemas.microsoft.com/office/drawing/2010/main"/>
              </a:ext>
            </a:extLst>
          </a:blip>
          <a:srcRect/>
          <a:stretch/>
        </p:blipFill>
        <p:spPr>
          <a:xfrm>
            <a:off x="1112026" y="2635153"/>
            <a:ext cx="981949" cy="1251674"/>
          </a:xfrm>
          <a:prstGeom prst="rect">
            <a:avLst/>
          </a:prstGeom>
          <a:effectLst>
            <a:softEdge rad="38100"/>
          </a:effectLst>
        </p:spPr>
      </p:pic>
    </p:spTree>
    <p:extLst>
      <p:ext uri="{BB962C8B-B14F-4D97-AF65-F5344CB8AC3E}">
        <p14:creationId xmlns:p14="http://schemas.microsoft.com/office/powerpoint/2010/main" val="35133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6"/>
          <p:cNvSpPr txBox="1"/>
          <p:nvPr/>
        </p:nvSpPr>
        <p:spPr>
          <a:xfrm>
            <a:off x="4068258" y="2301194"/>
            <a:ext cx="4482977" cy="1983172"/>
          </a:xfrm>
          <a:prstGeom prst="rect">
            <a:avLst/>
          </a:prstGeom>
          <a:solidFill>
            <a:srgbClr val="174195"/>
          </a:solidFill>
        </p:spPr>
        <p:txBody>
          <a:bodyPr wrap="square" lIns="0" tIns="0" rIns="0" bIns="0" rtlCol="0" anchor="t">
            <a:spAutoFit/>
          </a:bodyPr>
          <a:lstStyle/>
          <a:p>
            <a:pPr algn="ctr">
              <a:lnSpc>
                <a:spcPts val="3125"/>
              </a:lnSpc>
            </a:pPr>
            <a:endParaRPr lang="en-US" sz="3600" b="1" dirty="0">
              <a:solidFill>
                <a:srgbClr val="1F5FA0"/>
              </a:solidFill>
              <a:ea typeface="Calibri" panose="020F0502020204030204" pitchFamily="34" charset="0"/>
              <a:cs typeface="Calibri" panose="020F0502020204030204" pitchFamily="34" charset="0"/>
              <a:sym typeface="Open Sans Bold"/>
            </a:endParaRPr>
          </a:p>
          <a:p>
            <a:pPr algn="ctr">
              <a:lnSpc>
                <a:spcPts val="3125"/>
              </a:lnSpc>
            </a:pPr>
            <a:r>
              <a:rPr lang="et-EE" sz="3600" b="1">
                <a:solidFill>
                  <a:schemeClr val="bg1"/>
                </a:solidFill>
                <a:ea typeface="Calibri" panose="020F0502020204030204" pitchFamily="34" charset="0"/>
                <a:cs typeface="Calibri" panose="020F0502020204030204" pitchFamily="34" charset="0"/>
                <a:sym typeface="Open Sans Bold"/>
              </a:rPr>
              <a:t>LISA: </a:t>
            </a:r>
          </a:p>
          <a:p>
            <a:pPr algn="ctr">
              <a:lnSpc>
                <a:spcPts val="3125"/>
              </a:lnSpc>
            </a:pPr>
            <a:r>
              <a:rPr lang="et-EE" sz="3600" b="1">
                <a:solidFill>
                  <a:schemeClr val="bg1"/>
                </a:solidFill>
                <a:ea typeface="Calibri" panose="020F0502020204030204" pitchFamily="34" charset="0"/>
                <a:cs typeface="Calibri" panose="020F0502020204030204" pitchFamily="34" charset="0"/>
                <a:sym typeface="Open Sans Bold"/>
              </a:rPr>
              <a:t>LISATEAVE</a:t>
            </a:r>
          </a:p>
          <a:p>
            <a:pPr algn="ctr">
              <a:lnSpc>
                <a:spcPts val="3321"/>
              </a:lnSpc>
            </a:pPr>
            <a:endParaRPr lang="en-US" sz="2233" b="1" dirty="0">
              <a:solidFill>
                <a:srgbClr val="2C4390"/>
              </a:solidFill>
              <a:ea typeface="Open Sans Bold"/>
              <a:cs typeface="Open Sans Bold"/>
              <a:sym typeface="Open Sans Bold"/>
            </a:endParaRPr>
          </a:p>
        </p:txBody>
      </p:sp>
      <p:sp>
        <p:nvSpPr>
          <p:cNvPr id="27" name="TextBox 27"/>
          <p:cNvSpPr txBox="1"/>
          <p:nvPr/>
        </p:nvSpPr>
        <p:spPr>
          <a:xfrm>
            <a:off x="1042205" y="429118"/>
            <a:ext cx="2682170" cy="565026"/>
          </a:xfrm>
          <a:prstGeom prst="rect">
            <a:avLst/>
          </a:prstGeom>
        </p:spPr>
        <p:txBody>
          <a:bodyPr wrap="square" lIns="0" tIns="0" rIns="0" bIns="0" rtlCol="0" anchor="t">
            <a:spAutoFit/>
          </a:bodyPr>
          <a:lstStyle/>
          <a:p>
            <a:pPr algn="ctr">
              <a:lnSpc>
                <a:spcPts val="2427"/>
              </a:lnSpc>
            </a:pPr>
            <a:r>
              <a:rPr lang="et-EE" sz="2400" b="1" u="sng" dirty="0">
                <a:solidFill>
                  <a:srgbClr val="2C4390"/>
                </a:solidFill>
                <a:ea typeface="Open Sans Bold"/>
                <a:cs typeface="Open Sans Bold"/>
                <a:sym typeface="Open Sans Bold"/>
                <a:hlinkClick r:id="rId2" tooltip="https://memberspage.eesc.europa.eu/members"/>
              </a:rPr>
              <a:t>Liikmete leheküljed</a:t>
            </a:r>
          </a:p>
          <a:p>
            <a:pPr>
              <a:lnSpc>
                <a:spcPts val="1867"/>
              </a:lnSpc>
            </a:pPr>
            <a:endParaRPr lang="en-US" sz="2200" u="sng" dirty="0">
              <a:solidFill>
                <a:srgbClr val="2C4390"/>
              </a:solidFill>
              <a:ea typeface="Open Sans Bold"/>
              <a:cs typeface="Open Sans Bold"/>
              <a:sym typeface="Open Sans Bold"/>
              <a:hlinkClick r:id="rId2" tooltip="https://memberspage.eesc.europa.eu/members"/>
            </a:endParaRPr>
          </a:p>
        </p:txBody>
      </p:sp>
      <p:sp>
        <p:nvSpPr>
          <p:cNvPr id="28" name="TextBox 28"/>
          <p:cNvSpPr txBox="1"/>
          <p:nvPr/>
        </p:nvSpPr>
        <p:spPr>
          <a:xfrm>
            <a:off x="8129807" y="437677"/>
            <a:ext cx="2933693" cy="1187313"/>
          </a:xfrm>
          <a:prstGeom prst="rect">
            <a:avLst/>
          </a:prstGeom>
        </p:spPr>
        <p:txBody>
          <a:bodyPr wrap="square" lIns="0" tIns="0" rIns="0" bIns="0" rtlCol="0" anchor="t">
            <a:spAutoFit/>
          </a:bodyPr>
          <a:lstStyle/>
          <a:p>
            <a:pPr algn="ctr">
              <a:lnSpc>
                <a:spcPts val="2427"/>
              </a:lnSpc>
            </a:pPr>
            <a:r>
              <a:rPr lang="et-EE" sz="2400" b="1" u="sng" dirty="0">
                <a:solidFill>
                  <a:srgbClr val="2C4390"/>
                </a:solidFill>
                <a:ea typeface="Open Sans Bold"/>
                <a:cs typeface="Open Sans Bold"/>
                <a:sym typeface="Open Sans Bold"/>
                <a:hlinkClick r:id="rId3" tooltip="https://www.eesc.europa.eu/et/our-work/opinions-information-reports/follow-opinions"/>
              </a:rPr>
              <a:t>Arvamuste vastuvõtmise järgne tegevus </a:t>
            </a:r>
          </a:p>
          <a:p>
            <a:pPr algn="r">
              <a:lnSpc>
                <a:spcPts val="1867"/>
              </a:lnSpc>
            </a:pPr>
            <a:endParaRPr lang="en-US" sz="2400" dirty="0">
              <a:solidFill>
                <a:srgbClr val="2C4390"/>
              </a:solidFill>
              <a:ea typeface="Open Sans Bold"/>
              <a:cs typeface="Open Sans Bold"/>
              <a:sym typeface="Open Sans Bold"/>
            </a:endParaRPr>
          </a:p>
        </p:txBody>
      </p:sp>
      <p:sp>
        <p:nvSpPr>
          <p:cNvPr id="29" name="TextBox 29"/>
          <p:cNvSpPr txBox="1"/>
          <p:nvPr/>
        </p:nvSpPr>
        <p:spPr>
          <a:xfrm>
            <a:off x="5163446" y="5465763"/>
            <a:ext cx="2510146" cy="619850"/>
          </a:xfrm>
          <a:prstGeom prst="rect">
            <a:avLst/>
          </a:prstGeom>
        </p:spPr>
        <p:txBody>
          <a:bodyPr wrap="square" lIns="0" tIns="0" rIns="0" bIns="0" rtlCol="0" anchor="t">
            <a:spAutoFit/>
          </a:bodyPr>
          <a:lstStyle/>
          <a:p>
            <a:pPr algn="ctr">
              <a:lnSpc>
                <a:spcPts val="2427"/>
              </a:lnSpc>
            </a:pPr>
            <a:r>
              <a:rPr lang="et-EE" sz="2400" b="1" u="sng" dirty="0">
                <a:solidFill>
                  <a:srgbClr val="2C4390"/>
                </a:solidFill>
                <a:ea typeface="Open Sans Bold"/>
                <a:cs typeface="Open Sans Bold"/>
                <a:sym typeface="Open Sans Bold"/>
                <a:hlinkClick r:id="rId4" tooltip="https://what-europe-does-for-me.europarl.europa.eu"/>
              </a:rPr>
              <a:t>Mida Euroopa minu heaks teeb</a:t>
            </a:r>
          </a:p>
        </p:txBody>
      </p:sp>
      <p:sp>
        <p:nvSpPr>
          <p:cNvPr id="36" name="TextBox 36"/>
          <p:cNvSpPr txBox="1"/>
          <p:nvPr/>
        </p:nvSpPr>
        <p:spPr>
          <a:xfrm>
            <a:off x="1315616" y="968898"/>
            <a:ext cx="1959429" cy="984885"/>
          </a:xfrm>
          <a:prstGeom prst="rect">
            <a:avLst/>
          </a:prstGeom>
        </p:spPr>
        <p:txBody>
          <a:bodyPr wrap="square" lIns="0" tIns="0" rIns="0" bIns="0" rtlCol="0" anchor="t">
            <a:spAutoFit/>
          </a:bodyPr>
          <a:lstStyle/>
          <a:p>
            <a:pPr marR="0" lvl="0" algn="ctr" defTabSz="914400" rtl="0" eaLnBrk="1" fontAlgn="auto" latinLnBrk="0" hangingPunct="1">
              <a:spcBef>
                <a:spcPts val="0"/>
              </a:spcBef>
              <a:spcAft>
                <a:spcPts val="0"/>
              </a:spcAft>
              <a:buClrTx/>
              <a:buSzTx/>
              <a:tabLst/>
              <a:defRPr/>
            </a:pPr>
            <a:r>
              <a:rPr lang="et-EE" sz="1600" dirty="0">
                <a:solidFill>
                  <a:schemeClr val="bg2">
                    <a:lumMod val="25000"/>
                  </a:schemeClr>
                </a:solidFill>
              </a:rPr>
              <a:t>Komitee praeguste liikmete ja CCMI volitatud esindajate täielik nimekiri</a:t>
            </a:r>
          </a:p>
        </p:txBody>
      </p:sp>
      <p:sp>
        <p:nvSpPr>
          <p:cNvPr id="37" name="TextBox 37"/>
          <p:cNvSpPr txBox="1"/>
          <p:nvPr/>
        </p:nvSpPr>
        <p:spPr>
          <a:xfrm>
            <a:off x="8622165" y="1426386"/>
            <a:ext cx="1893436" cy="730969"/>
          </a:xfrm>
          <a:prstGeom prst="rect">
            <a:avLst/>
          </a:prstGeom>
        </p:spPr>
        <p:txBody>
          <a:bodyPr wrap="square" lIns="0" tIns="0" rIns="0" bIns="0" rtlCol="0" anchor="t">
            <a:spAutoFit/>
          </a:bodyPr>
          <a:lstStyle/>
          <a:p>
            <a:pPr algn="ctr">
              <a:lnSpc>
                <a:spcPts val="1867"/>
              </a:lnSpc>
            </a:pPr>
            <a:r>
              <a:rPr lang="et-EE" sz="1600" dirty="0">
                <a:solidFill>
                  <a:srgbClr val="4F4F59"/>
                </a:solidFill>
                <a:ea typeface="Calibri (MS)"/>
                <a:cs typeface="Calibri (MS)"/>
                <a:sym typeface="Calibri (MS)"/>
              </a:rPr>
              <a:t>Komitee arvamuste põhjal võetud meetmed </a:t>
            </a:r>
          </a:p>
        </p:txBody>
      </p:sp>
      <p:sp>
        <p:nvSpPr>
          <p:cNvPr id="38" name="TextBox 38"/>
          <p:cNvSpPr txBox="1"/>
          <p:nvPr/>
        </p:nvSpPr>
        <p:spPr>
          <a:xfrm>
            <a:off x="5318864" y="6037523"/>
            <a:ext cx="2472197" cy="487313"/>
          </a:xfrm>
          <a:prstGeom prst="rect">
            <a:avLst/>
          </a:prstGeom>
        </p:spPr>
        <p:txBody>
          <a:bodyPr wrap="square" lIns="0" tIns="0" rIns="0" bIns="0" rtlCol="0" anchor="t">
            <a:spAutoFit/>
          </a:bodyPr>
          <a:lstStyle/>
          <a:p>
            <a:pPr algn="ctr">
              <a:lnSpc>
                <a:spcPts val="1867"/>
              </a:lnSpc>
            </a:pPr>
            <a:r>
              <a:rPr lang="et-EE" sz="1600" dirty="0">
                <a:solidFill>
                  <a:srgbClr val="4F4F59"/>
                </a:solidFill>
                <a:ea typeface="Calibri (MS)"/>
                <a:cs typeface="Calibri (MS)"/>
                <a:sym typeface="Calibri (MS)"/>
              </a:rPr>
              <a:t>ELi meetmete mõju eurooplaste igapäevaelule</a:t>
            </a:r>
          </a:p>
        </p:txBody>
      </p:sp>
      <p:sp>
        <p:nvSpPr>
          <p:cNvPr id="43" name="TextBox 43"/>
          <p:cNvSpPr txBox="1"/>
          <p:nvPr/>
        </p:nvSpPr>
        <p:spPr>
          <a:xfrm>
            <a:off x="1167736" y="2119904"/>
            <a:ext cx="1843153" cy="879536"/>
          </a:xfrm>
          <a:prstGeom prst="rect">
            <a:avLst/>
          </a:prstGeom>
        </p:spPr>
        <p:txBody>
          <a:bodyPr wrap="square" lIns="0" tIns="0" rIns="0" bIns="0" rtlCol="0" anchor="t">
            <a:spAutoFit/>
          </a:bodyPr>
          <a:lstStyle/>
          <a:p>
            <a:pPr algn="ctr">
              <a:lnSpc>
                <a:spcPts val="2427"/>
              </a:lnSpc>
            </a:pPr>
            <a:r>
              <a:rPr lang="et-EE" sz="2400" b="1" u="sng" dirty="0">
                <a:solidFill>
                  <a:srgbClr val="2C4390"/>
                </a:solidFill>
                <a:ea typeface="Open Sans Bold"/>
                <a:cs typeface="Open Sans Bold"/>
                <a:sym typeface="Open Sans Bold"/>
                <a:hlinkClick r:id="rId5" tooltip="https://www.eesc.europa.eu/et/our-work/opinions-information-reports/in-the-spotlight"/>
              </a:rPr>
              <a:t>Komitee arvamused</a:t>
            </a:r>
          </a:p>
          <a:p>
            <a:pPr>
              <a:lnSpc>
                <a:spcPts val="1867"/>
              </a:lnSpc>
            </a:pPr>
            <a:endParaRPr lang="en-US" sz="2400" u="sng" dirty="0">
              <a:solidFill>
                <a:srgbClr val="2C4390"/>
              </a:solidFill>
              <a:ea typeface="Open Sans Bold"/>
              <a:cs typeface="Open Sans Bold"/>
              <a:sym typeface="Open Sans Bold"/>
              <a:hlinkClick r:id="rId5" tooltip="https://www.eesc.europa.eu/en/our-work/opinions-information-reports/in-the-spotlight"/>
            </a:endParaRPr>
          </a:p>
        </p:txBody>
      </p:sp>
      <p:sp>
        <p:nvSpPr>
          <p:cNvPr id="44" name="TextBox 44"/>
          <p:cNvSpPr txBox="1"/>
          <p:nvPr/>
        </p:nvSpPr>
        <p:spPr>
          <a:xfrm>
            <a:off x="1042204" y="2691454"/>
            <a:ext cx="1881884" cy="487313"/>
          </a:xfrm>
          <a:prstGeom prst="rect">
            <a:avLst/>
          </a:prstGeom>
        </p:spPr>
        <p:txBody>
          <a:bodyPr wrap="square" lIns="0" tIns="0" rIns="0" bIns="0" rtlCol="0" anchor="t">
            <a:spAutoFit/>
          </a:bodyPr>
          <a:lstStyle/>
          <a:p>
            <a:pPr algn="ctr">
              <a:lnSpc>
                <a:spcPts val="1867"/>
              </a:lnSpc>
            </a:pPr>
            <a:r>
              <a:rPr lang="et-EE" sz="1600" dirty="0">
                <a:solidFill>
                  <a:srgbClr val="4F4F59"/>
                </a:solidFill>
                <a:ea typeface="Calibri (MS)"/>
                <a:cs typeface="Calibri (MS)"/>
                <a:sym typeface="Calibri (MS)"/>
              </a:rPr>
              <a:t>Päevakajalised arvamused </a:t>
            </a:r>
          </a:p>
        </p:txBody>
      </p:sp>
      <p:sp>
        <p:nvSpPr>
          <p:cNvPr id="45" name="TextBox 45"/>
          <p:cNvSpPr txBox="1"/>
          <p:nvPr/>
        </p:nvSpPr>
        <p:spPr>
          <a:xfrm>
            <a:off x="9937763" y="5465763"/>
            <a:ext cx="976429" cy="312073"/>
          </a:xfrm>
          <a:prstGeom prst="rect">
            <a:avLst/>
          </a:prstGeom>
        </p:spPr>
        <p:txBody>
          <a:bodyPr lIns="0" tIns="0" rIns="0" bIns="0" rtlCol="0" anchor="t">
            <a:spAutoFit/>
          </a:bodyPr>
          <a:lstStyle/>
          <a:p>
            <a:pPr algn="r">
              <a:lnSpc>
                <a:spcPts val="2427"/>
              </a:lnSpc>
            </a:pPr>
            <a:r>
              <a:rPr lang="et-EE" sz="2400" b="1" u="sng">
                <a:solidFill>
                  <a:srgbClr val="2C4390"/>
                </a:solidFill>
                <a:ea typeface="Open Sans Bold"/>
                <a:cs typeface="Open Sans Bold"/>
                <a:sym typeface="Open Sans Bold"/>
                <a:hlinkClick r:id="rId6" tooltip="https://www.eesc.europa.eu/ceslink/en"/>
              </a:rPr>
              <a:t>CESlink</a:t>
            </a:r>
            <a:r>
              <a:rPr lang="et-EE" sz="2400" u="sng">
                <a:solidFill>
                  <a:srgbClr val="2C4390"/>
                </a:solidFill>
                <a:ea typeface="Open Sans Bold"/>
                <a:cs typeface="Open Sans Bold"/>
                <a:sym typeface="Open Sans Bold"/>
                <a:hlinkClick r:id="rId6" tooltip="https://www.eesc.europa.eu/ceslink/en"/>
              </a:rPr>
              <a:t> </a:t>
            </a:r>
          </a:p>
        </p:txBody>
      </p:sp>
      <p:sp>
        <p:nvSpPr>
          <p:cNvPr id="50" name="TextBox 50"/>
          <p:cNvSpPr txBox="1"/>
          <p:nvPr/>
        </p:nvSpPr>
        <p:spPr>
          <a:xfrm>
            <a:off x="275289" y="5465763"/>
            <a:ext cx="3557802" cy="571760"/>
          </a:xfrm>
          <a:prstGeom prst="rect">
            <a:avLst/>
          </a:prstGeom>
        </p:spPr>
        <p:txBody>
          <a:bodyPr wrap="square" lIns="0" tIns="0" rIns="0" bIns="0" rtlCol="0" anchor="t">
            <a:spAutoFit/>
          </a:bodyPr>
          <a:lstStyle/>
          <a:p>
            <a:pPr>
              <a:lnSpc>
                <a:spcPts val="2427"/>
              </a:lnSpc>
            </a:pPr>
            <a:r>
              <a:rPr lang="et-EE" sz="2400" b="1" u="sng">
                <a:solidFill>
                  <a:srgbClr val="2C4390"/>
                </a:solidFill>
                <a:ea typeface="Open Sans Bold"/>
                <a:cs typeface="Open Sans Bold"/>
                <a:sym typeface="Open Sans Bold"/>
                <a:hlinkClick r:id="rId7" tooltip="https://www.eesc.europa.eu/et/news-media/videos/lifecycle-opinion"/>
              </a:rPr>
              <a:t>Arvamuste koostamine</a:t>
            </a:r>
          </a:p>
          <a:p>
            <a:pPr>
              <a:lnSpc>
                <a:spcPts val="1867"/>
              </a:lnSpc>
            </a:pPr>
            <a:endParaRPr lang="en-US" sz="2400" u="sng" dirty="0">
              <a:solidFill>
                <a:srgbClr val="2C4390"/>
              </a:solidFill>
              <a:ea typeface="Open Sans Bold"/>
              <a:cs typeface="Open Sans Bold"/>
              <a:sym typeface="Open Sans Bold"/>
              <a:hlinkClick r:id="rId7" tooltip="https://www.eesc.europa.eu/en/news-media/videos/lifecycle-opinion"/>
            </a:endParaRPr>
          </a:p>
        </p:txBody>
      </p:sp>
      <p:sp>
        <p:nvSpPr>
          <p:cNvPr id="51" name="TextBox 51"/>
          <p:cNvSpPr txBox="1"/>
          <p:nvPr/>
        </p:nvSpPr>
        <p:spPr>
          <a:xfrm>
            <a:off x="751021" y="5871290"/>
            <a:ext cx="2331971" cy="487313"/>
          </a:xfrm>
          <a:prstGeom prst="rect">
            <a:avLst/>
          </a:prstGeom>
        </p:spPr>
        <p:txBody>
          <a:bodyPr lIns="0" tIns="0" rIns="0" bIns="0" rtlCol="0" anchor="t">
            <a:spAutoFit/>
          </a:bodyPr>
          <a:lstStyle/>
          <a:p>
            <a:pPr algn="ctr">
              <a:lnSpc>
                <a:spcPts val="1867"/>
              </a:lnSpc>
            </a:pPr>
            <a:r>
              <a:rPr lang="et-EE" sz="1600">
                <a:solidFill>
                  <a:srgbClr val="4F4F59"/>
                </a:solidFill>
                <a:ea typeface="Calibri (MS)"/>
                <a:cs typeface="Calibri (MS)"/>
                <a:sym typeface="Calibri (MS)"/>
              </a:rPr>
              <a:t>Kuidas koostatakse komitee arvamusi (video) </a:t>
            </a:r>
          </a:p>
        </p:txBody>
      </p:sp>
      <p:sp>
        <p:nvSpPr>
          <p:cNvPr id="52" name="TextBox 52"/>
          <p:cNvSpPr txBox="1"/>
          <p:nvPr/>
        </p:nvSpPr>
        <p:spPr>
          <a:xfrm>
            <a:off x="8940800" y="5819328"/>
            <a:ext cx="2878137" cy="487313"/>
          </a:xfrm>
          <a:prstGeom prst="rect">
            <a:avLst/>
          </a:prstGeom>
        </p:spPr>
        <p:txBody>
          <a:bodyPr wrap="square" lIns="0" tIns="0" rIns="0" bIns="0" rtlCol="0" anchor="t">
            <a:spAutoFit/>
          </a:bodyPr>
          <a:lstStyle/>
          <a:p>
            <a:pPr algn="ctr">
              <a:lnSpc>
                <a:spcPts val="1867"/>
              </a:lnSpc>
            </a:pPr>
            <a:r>
              <a:rPr lang="et-EE" sz="1600">
                <a:solidFill>
                  <a:srgbClr val="4F4F59"/>
                </a:solidFill>
                <a:ea typeface="Calibri (MS)"/>
                <a:cs typeface="Calibri (MS)"/>
                <a:sym typeface="Calibri (MS)"/>
              </a:rPr>
              <a:t>Riiklike majandus- ja sotsiaalnõukogude veebikogukond</a:t>
            </a:r>
          </a:p>
        </p:txBody>
      </p:sp>
      <p:sp>
        <p:nvSpPr>
          <p:cNvPr id="53" name="TextBox 53"/>
          <p:cNvSpPr txBox="1"/>
          <p:nvPr/>
        </p:nvSpPr>
        <p:spPr>
          <a:xfrm>
            <a:off x="1138621" y="3776380"/>
            <a:ext cx="1881883" cy="879536"/>
          </a:xfrm>
          <a:prstGeom prst="rect">
            <a:avLst/>
          </a:prstGeom>
        </p:spPr>
        <p:txBody>
          <a:bodyPr wrap="square" lIns="0" tIns="0" rIns="0" bIns="0" rtlCol="0" anchor="t">
            <a:spAutoFit/>
          </a:bodyPr>
          <a:lstStyle/>
          <a:p>
            <a:pPr algn="ctr">
              <a:lnSpc>
                <a:spcPts val="2427"/>
              </a:lnSpc>
            </a:pPr>
            <a:r>
              <a:rPr lang="et-EE" sz="2400" b="1" u="sng" dirty="0">
                <a:solidFill>
                  <a:srgbClr val="2C4390"/>
                </a:solidFill>
                <a:ea typeface="Open Sans Bold"/>
                <a:cs typeface="Open Sans Bold"/>
                <a:sym typeface="Open Sans Bold"/>
                <a:hlinkClick r:id="rId8" tooltip="https://www.eesc.europa.eu/et/work-with-us/traineeships"/>
              </a:rPr>
              <a:t> Meie juurde tööle!</a:t>
            </a:r>
          </a:p>
          <a:p>
            <a:pPr>
              <a:lnSpc>
                <a:spcPts val="1867"/>
              </a:lnSpc>
            </a:pPr>
            <a:endParaRPr lang="en-US" sz="2400" b="1" u="sng" dirty="0">
              <a:solidFill>
                <a:srgbClr val="2C4390"/>
              </a:solidFill>
              <a:ea typeface="Open Sans Bold"/>
              <a:cs typeface="Open Sans Bold"/>
              <a:sym typeface="Open Sans Bold"/>
              <a:hlinkClick r:id="rId8" tooltip="https://www.eesc.europa.eu/en/work-with-us/traineeships"/>
            </a:endParaRPr>
          </a:p>
        </p:txBody>
      </p:sp>
      <p:sp>
        <p:nvSpPr>
          <p:cNvPr id="54" name="TextBox 54"/>
          <p:cNvSpPr txBox="1"/>
          <p:nvPr/>
        </p:nvSpPr>
        <p:spPr>
          <a:xfrm>
            <a:off x="9313975" y="2261137"/>
            <a:ext cx="2224007" cy="879536"/>
          </a:xfrm>
          <a:prstGeom prst="rect">
            <a:avLst/>
          </a:prstGeom>
        </p:spPr>
        <p:txBody>
          <a:bodyPr wrap="square" lIns="0" tIns="0" rIns="0" bIns="0" rtlCol="0" anchor="t">
            <a:spAutoFit/>
          </a:bodyPr>
          <a:lstStyle/>
          <a:p>
            <a:pPr algn="ctr">
              <a:lnSpc>
                <a:spcPts val="2427"/>
              </a:lnSpc>
            </a:pPr>
            <a:r>
              <a:rPr lang="et-EE" sz="2400" b="1" u="sng" dirty="0">
                <a:solidFill>
                  <a:srgbClr val="2C4390"/>
                </a:solidFill>
                <a:ea typeface="Open Sans Bold"/>
                <a:cs typeface="Open Sans Bold"/>
                <a:sym typeface="Open Sans Bold"/>
                <a:hlinkClick r:id="rId9" tooltip="https://www.eesc.europa.eu/et/agenda/plenary-sessions"/>
              </a:rPr>
              <a:t>Täiskogu istungjärgud </a:t>
            </a:r>
          </a:p>
          <a:p>
            <a:pPr algn="r">
              <a:lnSpc>
                <a:spcPts val="1867"/>
              </a:lnSpc>
            </a:pPr>
            <a:endParaRPr lang="en-US" sz="2400" u="sng" dirty="0">
              <a:solidFill>
                <a:srgbClr val="2C4390"/>
              </a:solidFill>
              <a:ea typeface="Open Sans Bold"/>
              <a:cs typeface="Open Sans Bold"/>
              <a:sym typeface="Open Sans Bold"/>
              <a:hlinkClick r:id="rId9" tooltip="https://www.eesc.europa.eu/en/agenda/plenary-sessions"/>
            </a:endParaRPr>
          </a:p>
        </p:txBody>
      </p:sp>
      <p:sp>
        <p:nvSpPr>
          <p:cNvPr id="55" name="TextBox 55"/>
          <p:cNvSpPr txBox="1"/>
          <p:nvPr/>
        </p:nvSpPr>
        <p:spPr>
          <a:xfrm>
            <a:off x="694379" y="4348140"/>
            <a:ext cx="2720625" cy="974626"/>
          </a:xfrm>
          <a:prstGeom prst="rect">
            <a:avLst/>
          </a:prstGeom>
        </p:spPr>
        <p:txBody>
          <a:bodyPr wrap="square" lIns="0" tIns="0" rIns="0" bIns="0" rtlCol="0" anchor="t">
            <a:spAutoFit/>
          </a:bodyPr>
          <a:lstStyle/>
          <a:p>
            <a:pPr algn="ctr">
              <a:lnSpc>
                <a:spcPts val="1867"/>
              </a:lnSpc>
            </a:pPr>
            <a:r>
              <a:rPr lang="et-EE" sz="1600" dirty="0">
                <a:solidFill>
                  <a:srgbClr val="4F4F59"/>
                </a:solidFill>
                <a:ea typeface="Calibri (MS)"/>
                <a:cs typeface="Calibri (MS)"/>
                <a:sym typeface="Calibri (MS)"/>
              </a:rPr>
              <a:t>Kaks korda aastas pakub komitee võimalust tulla eri valdkondades viiekuulisele tasustatud </a:t>
            </a:r>
            <a:r>
              <a:rPr lang="et-EE" sz="1600" b="1" dirty="0">
                <a:solidFill>
                  <a:srgbClr val="4F4F59"/>
                </a:solidFill>
                <a:ea typeface="Calibri (MS)"/>
                <a:cs typeface="Calibri (MS)"/>
                <a:sym typeface="Calibri (MS)"/>
              </a:rPr>
              <a:t>praktikale</a:t>
            </a:r>
            <a:r>
              <a:rPr lang="et-EE" sz="1600" dirty="0">
                <a:solidFill>
                  <a:srgbClr val="4F4F59"/>
                </a:solidFill>
                <a:ea typeface="Calibri (MS)"/>
                <a:cs typeface="Calibri (MS)"/>
                <a:sym typeface="Calibri (MS)"/>
              </a:rPr>
              <a:t> </a:t>
            </a:r>
          </a:p>
        </p:txBody>
      </p:sp>
      <p:sp>
        <p:nvSpPr>
          <p:cNvPr id="56" name="TextBox 56"/>
          <p:cNvSpPr txBox="1"/>
          <p:nvPr/>
        </p:nvSpPr>
        <p:spPr>
          <a:xfrm>
            <a:off x="9598989" y="2947485"/>
            <a:ext cx="1672390" cy="730969"/>
          </a:xfrm>
          <a:prstGeom prst="rect">
            <a:avLst/>
          </a:prstGeom>
        </p:spPr>
        <p:txBody>
          <a:bodyPr wrap="square" lIns="0" tIns="0" rIns="0" bIns="0" rtlCol="0" anchor="t">
            <a:spAutoFit/>
          </a:bodyPr>
          <a:lstStyle/>
          <a:p>
            <a:pPr algn="ctr">
              <a:lnSpc>
                <a:spcPts val="1867"/>
              </a:lnSpc>
            </a:pPr>
            <a:r>
              <a:rPr lang="et-EE" sz="1600" dirty="0">
                <a:solidFill>
                  <a:srgbClr val="4F4F59"/>
                </a:solidFill>
                <a:ea typeface="Calibri (MS)"/>
                <a:cs typeface="Calibri (MS)"/>
                <a:sym typeface="Calibri (MS)"/>
              </a:rPr>
              <a:t>Kuidas jälgida komitee täiskogu istungjärku</a:t>
            </a:r>
          </a:p>
        </p:txBody>
      </p:sp>
      <p:pic>
        <p:nvPicPr>
          <p:cNvPr id="30" name="Picture 29">
            <a:extLst>
              <a:ext uri="{FF2B5EF4-FFF2-40B4-BE49-F238E27FC236}">
                <a16:creationId xmlns:a16="http://schemas.microsoft.com/office/drawing/2014/main" id="{B9DB77D4-F636-4950-B001-B7D4B389907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55010" y="3922110"/>
            <a:ext cx="2463927" cy="13648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4" name="Picture 33">
            <a:extLst>
              <a:ext uri="{FF2B5EF4-FFF2-40B4-BE49-F238E27FC236}">
                <a16:creationId xmlns:a16="http://schemas.microsoft.com/office/drawing/2014/main" id="{FADF0ED3-9B75-4834-8DA0-CC201E84EE7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13347" y="5884374"/>
            <a:ext cx="893810" cy="60088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5383BB-6686-455B-B375-6D163080F7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21866" y="5604"/>
            <a:ext cx="4508492" cy="3722969"/>
          </a:xfrm>
          <a:prstGeom prst="rect">
            <a:avLst/>
          </a:prstGeom>
        </p:spPr>
      </p:pic>
      <p:sp>
        <p:nvSpPr>
          <p:cNvPr id="9" name="Rectangle 8">
            <a:extLst>
              <a:ext uri="{FF2B5EF4-FFF2-40B4-BE49-F238E27FC236}">
                <a16:creationId xmlns:a16="http://schemas.microsoft.com/office/drawing/2014/main" id="{DF513D80-3C65-B4A7-65C7-5E1869E78EF0}"/>
              </a:ext>
            </a:extLst>
          </p:cNvPr>
          <p:cNvSpPr/>
          <p:nvPr/>
        </p:nvSpPr>
        <p:spPr>
          <a:xfrm>
            <a:off x="-20948" y="0"/>
            <a:ext cx="6158209" cy="683992"/>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Rectangle 6">
            <a:extLst>
              <a:ext uri="{FF2B5EF4-FFF2-40B4-BE49-F238E27FC236}">
                <a16:creationId xmlns:a16="http://schemas.microsoft.com/office/drawing/2014/main" id="{E83E1852-A23D-79E9-E18D-95013C6152E8}"/>
              </a:ext>
            </a:extLst>
          </p:cNvPr>
          <p:cNvSpPr/>
          <p:nvPr/>
        </p:nvSpPr>
        <p:spPr>
          <a:xfrm>
            <a:off x="6168427" y="3632516"/>
            <a:ext cx="6015371"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5" name="TextBox 14">
            <a:extLst>
              <a:ext uri="{FF2B5EF4-FFF2-40B4-BE49-F238E27FC236}">
                <a16:creationId xmlns:a16="http://schemas.microsoft.com/office/drawing/2014/main" id="{1FA108E3-BD6F-47E9-ADEA-D7E9A121BE86}"/>
              </a:ext>
            </a:extLst>
          </p:cNvPr>
          <p:cNvSpPr txBox="1"/>
          <p:nvPr/>
        </p:nvSpPr>
        <p:spPr>
          <a:xfrm>
            <a:off x="6434113" y="4532516"/>
            <a:ext cx="5483998" cy="2523768"/>
          </a:xfrm>
          <a:prstGeom prst="rect">
            <a:avLst/>
          </a:prstGeom>
          <a:noFill/>
        </p:spPr>
        <p:txBody>
          <a:bodyPr wrap="square" rtlCol="0">
            <a:spAutoFit/>
          </a:bodyPr>
          <a:lstStyle/>
          <a:p>
            <a:pPr algn="just"/>
            <a:r>
              <a:rPr lang="et-EE" sz="2000" dirty="0"/>
              <a:t>Komitee koosseisus on 2025.–2030. aasta ametiajal </a:t>
            </a:r>
            <a:r>
              <a:rPr lang="et-EE" sz="2000" b="1" dirty="0">
                <a:solidFill>
                  <a:srgbClr val="0CAFAD"/>
                </a:solidFill>
              </a:rPr>
              <a:t>suurim naissoost liikmete osakaal</a:t>
            </a:r>
            <a:r>
              <a:rPr lang="et-EE" sz="2000" dirty="0"/>
              <a:t> alates 2010. aastast, mil hakati liikmete kohta statistikat pidama. </a:t>
            </a:r>
          </a:p>
          <a:p>
            <a:pPr algn="just"/>
            <a:endParaRPr lang="en-US" sz="1200" dirty="0"/>
          </a:p>
          <a:p>
            <a:pPr algn="just"/>
            <a:r>
              <a:rPr lang="et-EE" sz="2000" dirty="0"/>
              <a:t>Kunagi varem ei ole olnud komitees nii palju naisi: </a:t>
            </a:r>
            <a:r>
              <a:rPr lang="et-EE" sz="2000" b="1" dirty="0">
                <a:solidFill>
                  <a:srgbClr val="0CAFAD"/>
                </a:solidFill>
              </a:rPr>
              <a:t>39%</a:t>
            </a:r>
            <a:r>
              <a:rPr lang="et-EE" sz="2000" dirty="0"/>
              <a:t>, võrreldes 33%-</a:t>
            </a:r>
            <a:r>
              <a:rPr lang="et-EE" sz="2000" dirty="0" err="1"/>
              <a:t>ga</a:t>
            </a:r>
            <a:r>
              <a:rPr lang="et-EE" sz="2000" dirty="0"/>
              <a:t> 2020. aastal ja 28%-</a:t>
            </a:r>
            <a:r>
              <a:rPr lang="et-EE" sz="2000" dirty="0" err="1"/>
              <a:t>ga</a:t>
            </a:r>
            <a:r>
              <a:rPr lang="et-EE" sz="2000" dirty="0"/>
              <a:t> 2015. aastal. Arv üha suureneb!</a:t>
            </a:r>
          </a:p>
        </p:txBody>
      </p:sp>
      <p:sp>
        <p:nvSpPr>
          <p:cNvPr id="16" name="TextBox 15">
            <a:extLst>
              <a:ext uri="{FF2B5EF4-FFF2-40B4-BE49-F238E27FC236}">
                <a16:creationId xmlns:a16="http://schemas.microsoft.com/office/drawing/2014/main" id="{A8D34B5C-8782-4984-AA1F-50E3A83B4451}"/>
              </a:ext>
            </a:extLst>
          </p:cNvPr>
          <p:cNvSpPr txBox="1"/>
          <p:nvPr/>
        </p:nvSpPr>
        <p:spPr>
          <a:xfrm>
            <a:off x="561298" y="931133"/>
            <a:ext cx="5079851" cy="2554545"/>
          </a:xfrm>
          <a:prstGeom prst="rect">
            <a:avLst/>
          </a:prstGeom>
          <a:noFill/>
        </p:spPr>
        <p:txBody>
          <a:bodyPr wrap="square" rtlCol="0">
            <a:spAutoFit/>
          </a:bodyPr>
          <a:lstStyle/>
          <a:p>
            <a:pPr algn="just"/>
            <a:r>
              <a:rPr lang="et-EE" sz="2000"/>
              <a:t>Sarnaselt teiste Euroopa institutsioonidega on liikmesriikide </a:t>
            </a:r>
            <a:r>
              <a:rPr lang="et-EE" sz="2000" b="1">
                <a:solidFill>
                  <a:srgbClr val="0CAFAD"/>
                </a:solidFill>
              </a:rPr>
              <a:t>esindatus komitees proportsionaalne</a:t>
            </a:r>
            <a:r>
              <a:rPr lang="et-EE" sz="2000"/>
              <a:t>, mis tähendab, et suurema rahvaarvuga riike esindab suurem arv liikmeid. </a:t>
            </a:r>
          </a:p>
          <a:p>
            <a:pPr algn="just"/>
            <a:endParaRPr lang="en-US" sz="2000" dirty="0"/>
          </a:p>
          <a:p>
            <a:pPr algn="just"/>
            <a:r>
              <a:rPr lang="et-EE" sz="2000"/>
              <a:t>Kõige rohkem on komitees liikmeid </a:t>
            </a:r>
            <a:r>
              <a:rPr lang="et-EE" sz="2000" b="1">
                <a:solidFill>
                  <a:srgbClr val="0CAFAD"/>
                </a:solidFill>
              </a:rPr>
              <a:t>Prantsusmaal, Saksamaal ja Itaalial</a:t>
            </a:r>
            <a:r>
              <a:rPr lang="et-EE" sz="2000"/>
              <a:t> (</a:t>
            </a:r>
            <a:r>
              <a:rPr lang="et-EE" sz="2000" b="1">
                <a:solidFill>
                  <a:srgbClr val="0CAFAD"/>
                </a:solidFill>
              </a:rPr>
              <a:t>24</a:t>
            </a:r>
            <a:r>
              <a:rPr lang="et-EE" sz="2000"/>
              <a:t>), kõige vähem aga </a:t>
            </a:r>
            <a:r>
              <a:rPr lang="et-EE" sz="2000" b="1">
                <a:solidFill>
                  <a:srgbClr val="0CAFAD"/>
                </a:solidFill>
              </a:rPr>
              <a:t>Maltal</a:t>
            </a:r>
            <a:r>
              <a:rPr lang="et-EE" sz="2000"/>
              <a:t> (</a:t>
            </a:r>
            <a:r>
              <a:rPr lang="et-EE" sz="2000" b="1">
                <a:solidFill>
                  <a:srgbClr val="0CAFAD"/>
                </a:solidFill>
              </a:rPr>
              <a:t>5</a:t>
            </a:r>
            <a:r>
              <a:rPr lang="et-EE" sz="2000"/>
              <a:t>).</a:t>
            </a:r>
          </a:p>
        </p:txBody>
      </p:sp>
      <p:sp>
        <p:nvSpPr>
          <p:cNvPr id="4" name="TextBox 3">
            <a:extLst>
              <a:ext uri="{FF2B5EF4-FFF2-40B4-BE49-F238E27FC236}">
                <a16:creationId xmlns:a16="http://schemas.microsoft.com/office/drawing/2014/main" id="{C66DC7FC-5C00-FEA8-D715-15429E3B238C}"/>
              </a:ext>
            </a:extLst>
          </p:cNvPr>
          <p:cNvSpPr txBox="1"/>
          <p:nvPr/>
        </p:nvSpPr>
        <p:spPr>
          <a:xfrm>
            <a:off x="6128831" y="3728573"/>
            <a:ext cx="6094562" cy="707886"/>
          </a:xfrm>
          <a:prstGeom prst="rect">
            <a:avLst/>
          </a:prstGeom>
          <a:noFill/>
        </p:spPr>
        <p:txBody>
          <a:bodyPr wrap="square">
            <a:spAutoFit/>
          </a:bodyPr>
          <a:lstStyle/>
          <a:p>
            <a:pPr algn="ctr"/>
            <a:r>
              <a:rPr lang="et-EE" sz="4000" b="1">
                <a:solidFill>
                  <a:schemeClr val="bg1"/>
                </a:solidFill>
              </a:rPr>
              <a:t>SOOLINE TASAKAAL</a:t>
            </a:r>
          </a:p>
        </p:txBody>
      </p:sp>
      <p:sp>
        <p:nvSpPr>
          <p:cNvPr id="10" name="Rectangle 9">
            <a:extLst>
              <a:ext uri="{FF2B5EF4-FFF2-40B4-BE49-F238E27FC236}">
                <a16:creationId xmlns:a16="http://schemas.microsoft.com/office/drawing/2014/main" id="{82EA4EF9-9E0A-BC94-9621-2063ABA703B1}"/>
              </a:ext>
            </a:extLst>
          </p:cNvPr>
          <p:cNvSpPr/>
          <p:nvPr/>
        </p:nvSpPr>
        <p:spPr>
          <a:xfrm>
            <a:off x="-83157" y="-6211"/>
            <a:ext cx="6251584" cy="90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7DE53FAA-8332-42FD-9481-F3BEAB0A568E}"/>
              </a:ext>
            </a:extLst>
          </p:cNvPr>
          <p:cNvSpPr txBox="1">
            <a:spLocks/>
          </p:cNvSpPr>
          <p:nvPr/>
        </p:nvSpPr>
        <p:spPr>
          <a:xfrm>
            <a:off x="-20948" y="124885"/>
            <a:ext cx="6095999" cy="7370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t-EE" sz="4000" b="1">
                <a:solidFill>
                  <a:schemeClr val="bg1"/>
                </a:solidFill>
                <a:latin typeface="+mn-lt"/>
              </a:rPr>
              <a:t>LIIKMED RIIKIDE KAUPA</a:t>
            </a:r>
          </a:p>
        </p:txBody>
      </p:sp>
      <p:graphicFrame>
        <p:nvGraphicFramePr>
          <p:cNvPr id="3" name="Chart 2">
            <a:extLst>
              <a:ext uri="{FF2B5EF4-FFF2-40B4-BE49-F238E27FC236}">
                <a16:creationId xmlns:a16="http://schemas.microsoft.com/office/drawing/2014/main" id="{705FD67F-DB83-2792-D1D2-68488D8E5BC4}"/>
              </a:ext>
            </a:extLst>
          </p:cNvPr>
          <p:cNvGraphicFramePr>
            <a:graphicFrameLocks/>
          </p:cNvGraphicFramePr>
          <p:nvPr/>
        </p:nvGraphicFramePr>
        <p:xfrm>
          <a:off x="253963" y="3793454"/>
          <a:ext cx="5387186" cy="3140745"/>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01B7F6D1-32CE-DB30-1B66-8E6822283C13}"/>
              </a:ext>
            </a:extLst>
          </p:cNvPr>
          <p:cNvSpPr/>
          <p:nvPr/>
        </p:nvSpPr>
        <p:spPr>
          <a:xfrm>
            <a:off x="6208802" y="-6211"/>
            <a:ext cx="2679900"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
        <p:nvSpPr>
          <p:cNvPr id="11" name="Rectangle 10">
            <a:extLst>
              <a:ext uri="{FF2B5EF4-FFF2-40B4-BE49-F238E27FC236}">
                <a16:creationId xmlns:a16="http://schemas.microsoft.com/office/drawing/2014/main" id="{EB4D2FE3-9323-4744-A3B5-5219F04F799D}"/>
              </a:ext>
            </a:extLst>
          </p:cNvPr>
          <p:cNvSpPr/>
          <p:nvPr/>
        </p:nvSpPr>
        <p:spPr>
          <a:xfrm>
            <a:off x="10347254" y="0"/>
            <a:ext cx="1836543" cy="492594"/>
          </a:xfrm>
          <a:prstGeom prst="rect">
            <a:avLst/>
          </a:prstGeom>
          <a:solidFill>
            <a:schemeClr val="bg1"/>
          </a:solidFill>
          <a:ln>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LID4096">
              <a:ln>
                <a:solidFill>
                  <a:schemeClr val="bg1"/>
                </a:solidFill>
              </a:ln>
              <a:solidFill>
                <a:schemeClr val="bg1"/>
              </a:solidFill>
            </a:endParaRPr>
          </a:p>
        </p:txBody>
      </p:sp>
    </p:spTree>
    <p:extLst>
      <p:ext uri="{BB962C8B-B14F-4D97-AF65-F5344CB8AC3E}">
        <p14:creationId xmlns:p14="http://schemas.microsoft.com/office/powerpoint/2010/main" val="145611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15E5A3-585B-510D-3522-C0FBC5079AEE}"/>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9" name="TextBox 8">
            <a:extLst>
              <a:ext uri="{FF2B5EF4-FFF2-40B4-BE49-F238E27FC236}">
                <a16:creationId xmlns:a16="http://schemas.microsoft.com/office/drawing/2014/main" id="{C981183F-F99B-1229-2A0B-31D44FCF0CE1}"/>
              </a:ext>
            </a:extLst>
          </p:cNvPr>
          <p:cNvSpPr txBox="1"/>
          <p:nvPr/>
        </p:nvSpPr>
        <p:spPr>
          <a:xfrm>
            <a:off x="338767" y="2018438"/>
            <a:ext cx="3218311" cy="1231106"/>
          </a:xfrm>
          <a:prstGeom prst="rect">
            <a:avLst/>
          </a:prstGeom>
          <a:noFill/>
        </p:spPr>
        <p:txBody>
          <a:bodyPr wrap="square" rtlCol="0">
            <a:spAutoFit/>
          </a:bodyPr>
          <a:lstStyle/>
          <a:p>
            <a:pPr algn="ctr"/>
            <a:r>
              <a:rPr lang="et-EE" b="1" dirty="0">
                <a:solidFill>
                  <a:srgbClr val="1F5FA0"/>
                </a:solidFill>
              </a:rPr>
              <a:t>Avastamine</a:t>
            </a:r>
          </a:p>
          <a:p>
            <a:pPr algn="just"/>
            <a:r>
              <a:rPr lang="et-EE" sz="1400" dirty="0"/>
              <a:t>Kas mõtlete töökohast ELi institutsioonides või mõnes teises ELi liikmesriigis? </a:t>
            </a:r>
          </a:p>
          <a:p>
            <a:pPr algn="just"/>
            <a:r>
              <a:rPr lang="et-EE" sz="1400" dirty="0"/>
              <a:t>Igal aastal pakub EL </a:t>
            </a:r>
            <a:r>
              <a:rPr lang="et-EE" sz="1400" b="1" dirty="0">
                <a:solidFill>
                  <a:srgbClr val="0CAFAD"/>
                </a:solidFill>
              </a:rPr>
              <a:t>ülikooli lõpetanud noortele</a:t>
            </a:r>
            <a:r>
              <a:rPr lang="et-EE" sz="1400" dirty="0"/>
              <a:t> tasustatud praktikakohti.</a:t>
            </a:r>
          </a:p>
        </p:txBody>
      </p:sp>
      <p:sp>
        <p:nvSpPr>
          <p:cNvPr id="12" name="TextBox 11">
            <a:extLst>
              <a:ext uri="{FF2B5EF4-FFF2-40B4-BE49-F238E27FC236}">
                <a16:creationId xmlns:a16="http://schemas.microsoft.com/office/drawing/2014/main" id="{BB0BE79C-EBE6-FE72-8BC1-4431D3C8482E}"/>
              </a:ext>
            </a:extLst>
          </p:cNvPr>
          <p:cNvSpPr txBox="1"/>
          <p:nvPr/>
        </p:nvSpPr>
        <p:spPr>
          <a:xfrm>
            <a:off x="364587" y="4079527"/>
            <a:ext cx="3166673" cy="1446550"/>
          </a:xfrm>
          <a:prstGeom prst="rect">
            <a:avLst/>
          </a:prstGeom>
          <a:noFill/>
        </p:spPr>
        <p:txBody>
          <a:bodyPr wrap="square" rtlCol="0">
            <a:spAutoFit/>
          </a:bodyPr>
          <a:lstStyle/>
          <a:p>
            <a:pPr algn="ctr"/>
            <a:r>
              <a:rPr lang="et-EE" b="1">
                <a:solidFill>
                  <a:srgbClr val="1F5FA0"/>
                </a:solidFill>
              </a:rPr>
              <a:t>Õppimine</a:t>
            </a:r>
          </a:p>
          <a:p>
            <a:pPr algn="just"/>
            <a:r>
              <a:rPr lang="et-EE" sz="1400"/>
              <a:t>Teil on õigus õppida mis tahes ELi ülikoolis samadel tingimustel nagu vastava riigi kodanikel. </a:t>
            </a:r>
          </a:p>
          <a:p>
            <a:pPr algn="just"/>
            <a:r>
              <a:rPr lang="et-EE" sz="1400"/>
              <a:t>Programm </a:t>
            </a:r>
            <a:r>
              <a:rPr lang="et-EE" sz="1400" b="1">
                <a:solidFill>
                  <a:srgbClr val="0CAFAD"/>
                </a:solidFill>
              </a:rPr>
              <a:t>ERASMUS</a:t>
            </a:r>
            <a:r>
              <a:rPr lang="et-EE" sz="1400"/>
              <a:t> võimaldab Teil läbida osa oma ülikooliõpingutest välismaal.</a:t>
            </a:r>
          </a:p>
        </p:txBody>
      </p:sp>
      <p:sp>
        <p:nvSpPr>
          <p:cNvPr id="14" name="TextBox 13">
            <a:extLst>
              <a:ext uri="{FF2B5EF4-FFF2-40B4-BE49-F238E27FC236}">
                <a16:creationId xmlns:a16="http://schemas.microsoft.com/office/drawing/2014/main" id="{A22A51BA-531F-9817-AA60-BB6699C9543B}"/>
              </a:ext>
            </a:extLst>
          </p:cNvPr>
          <p:cNvSpPr txBox="1"/>
          <p:nvPr/>
        </p:nvSpPr>
        <p:spPr>
          <a:xfrm>
            <a:off x="4369167" y="1274468"/>
            <a:ext cx="3282216" cy="1661993"/>
          </a:xfrm>
          <a:prstGeom prst="rect">
            <a:avLst/>
          </a:prstGeom>
          <a:noFill/>
        </p:spPr>
        <p:txBody>
          <a:bodyPr wrap="square" rtlCol="0">
            <a:spAutoFit/>
          </a:bodyPr>
          <a:lstStyle/>
          <a:p>
            <a:pPr algn="ctr"/>
            <a:r>
              <a:rPr lang="et-EE" b="1">
                <a:solidFill>
                  <a:srgbClr val="1F5FA0"/>
                </a:solidFill>
              </a:rPr>
              <a:t>Arutlemine</a:t>
            </a:r>
          </a:p>
          <a:p>
            <a:pPr algn="just"/>
            <a:r>
              <a:rPr lang="et-EE" sz="1400"/>
              <a:t>Võite osaleda noortele mõeldud üritustel, näiteks ELi noortedialoogi üritustel, Euroopa Parlamendi noorteüritusel (EYE) ja üritusel „Sinu Euroopa, Sinu arvamus“ Euroopa Majandus- ja Sotsiaalkomitees. </a:t>
            </a:r>
          </a:p>
          <a:p>
            <a:pPr algn="just"/>
            <a:r>
              <a:rPr lang="et-EE" sz="1400"/>
              <a:t>Nii saate kaasa rääkida!</a:t>
            </a:r>
          </a:p>
        </p:txBody>
      </p:sp>
      <p:sp>
        <p:nvSpPr>
          <p:cNvPr id="16" name="TextBox 15">
            <a:extLst>
              <a:ext uri="{FF2B5EF4-FFF2-40B4-BE49-F238E27FC236}">
                <a16:creationId xmlns:a16="http://schemas.microsoft.com/office/drawing/2014/main" id="{6476725B-9556-4055-0571-47B841607BE1}"/>
              </a:ext>
            </a:extLst>
          </p:cNvPr>
          <p:cNvSpPr txBox="1"/>
          <p:nvPr/>
        </p:nvSpPr>
        <p:spPr>
          <a:xfrm>
            <a:off x="8785013" y="1823337"/>
            <a:ext cx="3133485" cy="1446550"/>
          </a:xfrm>
          <a:prstGeom prst="rect">
            <a:avLst/>
          </a:prstGeom>
          <a:noFill/>
        </p:spPr>
        <p:txBody>
          <a:bodyPr wrap="square" rtlCol="0">
            <a:spAutoFit/>
          </a:bodyPr>
          <a:lstStyle/>
          <a:p>
            <a:pPr algn="ctr"/>
            <a:r>
              <a:rPr lang="et-EE" b="1">
                <a:solidFill>
                  <a:srgbClr val="1F5FA0"/>
                </a:solidFill>
              </a:rPr>
              <a:t>Töötamine</a:t>
            </a:r>
          </a:p>
          <a:p>
            <a:pPr algn="just"/>
            <a:r>
              <a:rPr lang="et-EE" sz="1400"/>
              <a:t>Alates 18. eluaastast võite kandideerida töökohtadele kogu Euroopa Liidus. </a:t>
            </a:r>
            <a:r>
              <a:rPr lang="et-EE" sz="1400" b="1">
                <a:solidFill>
                  <a:srgbClr val="0CAFAD"/>
                </a:solidFill>
              </a:rPr>
              <a:t>EURES</a:t>
            </a:r>
            <a:r>
              <a:rPr lang="et-EE" sz="1400"/>
              <a:t>e programm ühendab Teid tööandjatega kogu Euroopa Liidus, Norras ja Islandil. </a:t>
            </a:r>
          </a:p>
        </p:txBody>
      </p:sp>
      <p:sp>
        <p:nvSpPr>
          <p:cNvPr id="18" name="TextBox 17">
            <a:extLst>
              <a:ext uri="{FF2B5EF4-FFF2-40B4-BE49-F238E27FC236}">
                <a16:creationId xmlns:a16="http://schemas.microsoft.com/office/drawing/2014/main" id="{B8DD7D40-02CE-00B9-06AE-4E784A4174E7}"/>
              </a:ext>
            </a:extLst>
          </p:cNvPr>
          <p:cNvSpPr txBox="1"/>
          <p:nvPr/>
        </p:nvSpPr>
        <p:spPr>
          <a:xfrm>
            <a:off x="8785013" y="3975869"/>
            <a:ext cx="3133485" cy="1446550"/>
          </a:xfrm>
          <a:prstGeom prst="rect">
            <a:avLst/>
          </a:prstGeom>
          <a:noFill/>
        </p:spPr>
        <p:txBody>
          <a:bodyPr wrap="square" rtlCol="0">
            <a:spAutoFit/>
          </a:bodyPr>
          <a:lstStyle/>
          <a:p>
            <a:pPr algn="ctr"/>
            <a:r>
              <a:rPr lang="et-EE" b="1">
                <a:solidFill>
                  <a:srgbClr val="1F5FA0"/>
                </a:solidFill>
              </a:rPr>
              <a:t>Reisimine</a:t>
            </a:r>
          </a:p>
          <a:p>
            <a:pPr algn="just"/>
            <a:r>
              <a:rPr lang="et-EE" sz="1400"/>
              <a:t>Piirideta Schengeni ala võimaldab 400 miljonil ELi kodanikul riikide vahel vabalt liikuda. Näiteks </a:t>
            </a:r>
            <a:r>
              <a:rPr lang="et-EE" sz="1400" b="1">
                <a:solidFill>
                  <a:srgbClr val="0CAFAD"/>
                </a:solidFill>
              </a:rPr>
              <a:t>INTERRAIL</a:t>
            </a:r>
            <a:r>
              <a:rPr lang="et-EE" sz="1400"/>
              <a:t>i rongipilet avab Teile tee jõuda </a:t>
            </a:r>
            <a:br>
              <a:rPr lang="et-EE" sz="1400"/>
            </a:br>
            <a:r>
              <a:rPr lang="et-EE" sz="1400"/>
              <a:t>rohkem kui 40 000 sihtkohta 30 riigis. </a:t>
            </a:r>
          </a:p>
        </p:txBody>
      </p:sp>
      <p:sp>
        <p:nvSpPr>
          <p:cNvPr id="19" name="Title 1">
            <a:extLst>
              <a:ext uri="{FF2B5EF4-FFF2-40B4-BE49-F238E27FC236}">
                <a16:creationId xmlns:a16="http://schemas.microsoft.com/office/drawing/2014/main" id="{1C2D3006-D358-B805-3AAE-05FF3784C3BA}"/>
              </a:ext>
            </a:extLst>
          </p:cNvPr>
          <p:cNvSpPr>
            <a:spLocks noGrp="1"/>
          </p:cNvSpPr>
          <p:nvPr>
            <p:ph type="title"/>
          </p:nvPr>
        </p:nvSpPr>
        <p:spPr>
          <a:xfrm>
            <a:off x="0" y="34932"/>
            <a:ext cx="12192000" cy="971146"/>
          </a:xfrm>
        </p:spPr>
        <p:txBody>
          <a:bodyPr>
            <a:noAutofit/>
          </a:bodyPr>
          <a:lstStyle/>
          <a:p>
            <a:pPr algn="ctr"/>
            <a:r>
              <a:rPr lang="et-EE" sz="4000" b="1">
                <a:solidFill>
                  <a:schemeClr val="bg1"/>
                </a:solidFill>
                <a:latin typeface="+mn-lt"/>
              </a:rPr>
              <a:t>MIDA PAKUB EL NOORTELE?</a:t>
            </a:r>
          </a:p>
        </p:txBody>
      </p:sp>
      <p:pic>
        <p:nvPicPr>
          <p:cNvPr id="1026" name="image_0">
            <a:extLst>
              <a:ext uri="{FF2B5EF4-FFF2-40B4-BE49-F238E27FC236}">
                <a16:creationId xmlns:a16="http://schemas.microsoft.com/office/drawing/2014/main" id="{B86CB88E-FCFE-42CB-8303-A1A2860B50F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96895" y="3269887"/>
            <a:ext cx="4198210" cy="2356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9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1DD8EC-9067-51CA-D39E-A45419527196}"/>
              </a:ext>
            </a:extLst>
          </p:cNvPr>
          <p:cNvSpPr/>
          <p:nvPr/>
        </p:nvSpPr>
        <p:spPr>
          <a:xfrm>
            <a:off x="0" y="-1834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2" name="Oval 11">
            <a:hlinkClick r:id="rId3"/>
          </p:cNvPr>
          <p:cNvSpPr/>
          <p:nvPr/>
        </p:nvSpPr>
        <p:spPr>
          <a:xfrm>
            <a:off x="123949" y="1134845"/>
            <a:ext cx="2592000" cy="2592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solidFill>
                <a:schemeClr val="tx1"/>
              </a:solidFill>
            </a:endParaRPr>
          </a:p>
        </p:txBody>
      </p:sp>
      <p:sp>
        <p:nvSpPr>
          <p:cNvPr id="16" name="Content Placeholder 2"/>
          <p:cNvSpPr txBox="1">
            <a:spLocks/>
          </p:cNvSpPr>
          <p:nvPr/>
        </p:nvSpPr>
        <p:spPr>
          <a:xfrm>
            <a:off x="483378" y="1288888"/>
            <a:ext cx="1895441" cy="48640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t-EE" sz="1400" b="1" dirty="0">
                <a:solidFill>
                  <a:schemeClr val="bg1"/>
                </a:solidFill>
                <a:latin typeface="Calibri" pitchFamily="34" charset="0"/>
              </a:rPr>
              <a:t>Komitee</a:t>
            </a:r>
            <a:r>
              <a:rPr lang="et-EE" sz="1600" b="1" dirty="0">
                <a:solidFill>
                  <a:schemeClr val="bg1"/>
                </a:solidFill>
                <a:latin typeface="Calibri" pitchFamily="34" charset="0"/>
              </a:rPr>
              <a:t> </a:t>
            </a:r>
            <a:r>
              <a:rPr lang="et-EE" sz="1600" b="1" dirty="0" err="1">
                <a:solidFill>
                  <a:schemeClr val="bg1"/>
                </a:solidFill>
                <a:latin typeface="Calibri" pitchFamily="34" charset="0"/>
              </a:rPr>
              <a:t>noorterühm</a:t>
            </a:r>
            <a:endParaRPr lang="et-EE" sz="1600" b="1" dirty="0">
              <a:solidFill>
                <a:schemeClr val="bg1"/>
              </a:solidFill>
              <a:latin typeface="Calibri" pitchFamily="34" charset="0"/>
            </a:endParaRPr>
          </a:p>
        </p:txBody>
      </p:sp>
      <p:sp>
        <p:nvSpPr>
          <p:cNvPr id="17" name="Oval 16">
            <a:hlinkClick r:id="rId4"/>
          </p:cNvPr>
          <p:cNvSpPr/>
          <p:nvPr/>
        </p:nvSpPr>
        <p:spPr>
          <a:xfrm>
            <a:off x="3751945" y="1134438"/>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Content Placeholder 2"/>
          <p:cNvSpPr txBox="1">
            <a:spLocks/>
          </p:cNvSpPr>
          <p:nvPr/>
        </p:nvSpPr>
        <p:spPr>
          <a:xfrm>
            <a:off x="4119665" y="1392500"/>
            <a:ext cx="2376377" cy="4160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t-EE" sz="1600" b="1">
                <a:solidFill>
                  <a:schemeClr val="bg1"/>
                </a:solidFill>
                <a:latin typeface="Calibri" pitchFamily="34" charset="0"/>
              </a:rPr>
              <a:t>Üritus „Sinu Euroopa, Sinu arvamus“</a:t>
            </a:r>
          </a:p>
        </p:txBody>
      </p:sp>
      <p:sp>
        <p:nvSpPr>
          <p:cNvPr id="19" name="Oval 18">
            <a:hlinkClick r:id="rId5"/>
          </p:cNvPr>
          <p:cNvSpPr/>
          <p:nvPr/>
        </p:nvSpPr>
        <p:spPr>
          <a:xfrm>
            <a:off x="9019746" y="1151966"/>
            <a:ext cx="3096000" cy="3096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000" dirty="0">
              <a:solidFill>
                <a:schemeClr val="bg1"/>
              </a:solidFill>
            </a:endParaRPr>
          </a:p>
        </p:txBody>
      </p:sp>
      <p:sp>
        <p:nvSpPr>
          <p:cNvPr id="20" name="Content Placeholder 2"/>
          <p:cNvSpPr txBox="1">
            <a:spLocks/>
          </p:cNvSpPr>
          <p:nvPr/>
        </p:nvSpPr>
        <p:spPr>
          <a:xfrm>
            <a:off x="9403559" y="1564705"/>
            <a:ext cx="2379132" cy="46450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t-EE" sz="1600" b="1">
                <a:solidFill>
                  <a:schemeClr val="bg1"/>
                </a:solidFill>
                <a:latin typeface="Calibri"/>
                <a:ea typeface="Calibri"/>
                <a:cs typeface="Calibri"/>
              </a:rPr>
              <a:t>ELi noortetest komitees</a:t>
            </a:r>
          </a:p>
        </p:txBody>
      </p:sp>
      <p:sp>
        <p:nvSpPr>
          <p:cNvPr id="21" name="Oval 20"/>
          <p:cNvSpPr/>
          <p:nvPr/>
        </p:nvSpPr>
        <p:spPr>
          <a:xfrm>
            <a:off x="7449940" y="1101347"/>
            <a:ext cx="1620000" cy="162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Content Placeholder 2"/>
          <p:cNvSpPr txBox="1">
            <a:spLocks/>
          </p:cNvSpPr>
          <p:nvPr/>
        </p:nvSpPr>
        <p:spPr>
          <a:xfrm>
            <a:off x="7546921" y="1412685"/>
            <a:ext cx="1492347" cy="1139538"/>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t-EE" sz="1600" b="1">
                <a:solidFill>
                  <a:schemeClr val="bg1"/>
                </a:solidFill>
                <a:latin typeface="Calibri"/>
                <a:ea typeface="Calibri"/>
                <a:cs typeface="Calibri"/>
              </a:rPr>
              <a:t>Uuring noorte osalemise kohta eri tasanditel</a:t>
            </a:r>
          </a:p>
        </p:txBody>
      </p:sp>
      <p:sp>
        <p:nvSpPr>
          <p:cNvPr id="15" name="Oval 14">
            <a:hlinkClick r:id="rId6"/>
          </p:cNvPr>
          <p:cNvSpPr/>
          <p:nvPr/>
        </p:nvSpPr>
        <p:spPr>
          <a:xfrm>
            <a:off x="6400622" y="3230113"/>
            <a:ext cx="3240000" cy="3240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Content Placeholder 2"/>
          <p:cNvSpPr txBox="1">
            <a:spLocks/>
          </p:cNvSpPr>
          <p:nvPr/>
        </p:nvSpPr>
        <p:spPr>
          <a:xfrm>
            <a:off x="6644418" y="3498076"/>
            <a:ext cx="2812419" cy="78588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t-EE" sz="1600" b="1">
                <a:solidFill>
                  <a:schemeClr val="bg1"/>
                </a:solidFill>
                <a:latin typeface="Calibri" pitchFamily="34" charset="0"/>
              </a:rPr>
              <a:t>Noorte, kliima ja</a:t>
            </a:r>
            <a:br>
              <a:rPr lang="et-EE" sz="1600" b="1">
                <a:solidFill>
                  <a:schemeClr val="bg1"/>
                </a:solidFill>
                <a:latin typeface="Calibri" pitchFamily="34" charset="0"/>
              </a:rPr>
            </a:br>
            <a:r>
              <a:rPr lang="et-EE" sz="1600" b="1">
                <a:solidFill>
                  <a:schemeClr val="bg1"/>
                </a:solidFill>
                <a:latin typeface="Calibri" pitchFamily="34" charset="0"/>
              </a:rPr>
              <a:t>kestlikkuse ümarlauad</a:t>
            </a:r>
          </a:p>
        </p:txBody>
      </p:sp>
      <p:sp>
        <p:nvSpPr>
          <p:cNvPr id="5" name="Oval 4">
            <a:hlinkClick r:id="rId7"/>
            <a:extLst>
              <a:ext uri="{FF2B5EF4-FFF2-40B4-BE49-F238E27FC236}">
                <a16:creationId xmlns:a16="http://schemas.microsoft.com/office/drawing/2014/main" id="{6060A246-292C-6F67-BB34-9D053AC3F69C}"/>
              </a:ext>
            </a:extLst>
          </p:cNvPr>
          <p:cNvSpPr/>
          <p:nvPr/>
        </p:nvSpPr>
        <p:spPr>
          <a:xfrm>
            <a:off x="1277183" y="3489235"/>
            <a:ext cx="3384000" cy="3384000"/>
          </a:xfrm>
          <a:prstGeom prst="ellipse">
            <a:avLst/>
          </a:prstGeom>
          <a:solidFill>
            <a:srgbClr val="1E9DC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t-EE" sz="1600">
                <a:latin typeface="Calibri"/>
                <a:ea typeface="Calibri"/>
                <a:cs typeface="Calibri"/>
              </a:rPr>
              <a:t>​</a:t>
            </a:r>
          </a:p>
        </p:txBody>
      </p:sp>
      <p:sp>
        <p:nvSpPr>
          <p:cNvPr id="26" name="Titre 1">
            <a:extLst>
              <a:ext uri="{FF2B5EF4-FFF2-40B4-BE49-F238E27FC236}">
                <a16:creationId xmlns:a16="http://schemas.microsoft.com/office/drawing/2014/main" id="{C4F35FE2-1C76-4BAB-90B2-F41E8C962BEA}"/>
              </a:ext>
            </a:extLst>
          </p:cNvPr>
          <p:cNvSpPr>
            <a:spLocks noGrp="1"/>
          </p:cNvSpPr>
          <p:nvPr>
            <p:ph type="title"/>
          </p:nvPr>
        </p:nvSpPr>
        <p:spPr>
          <a:xfrm>
            <a:off x="-424873" y="0"/>
            <a:ext cx="12192000" cy="1061659"/>
          </a:xfrm>
        </p:spPr>
        <p:txBody>
          <a:bodyPr>
            <a:noAutofit/>
          </a:bodyPr>
          <a:lstStyle/>
          <a:p>
            <a:pPr algn="ctr" eaLnBrk="1" hangingPunct="1"/>
            <a:r>
              <a:rPr lang="et-EE" sz="4800" b="1">
                <a:solidFill>
                  <a:schemeClr val="bg1"/>
                </a:solidFill>
                <a:latin typeface="+mn-lt"/>
              </a:rPr>
              <a:t>KOMITEE NOORTEALGATUSED </a:t>
            </a:r>
          </a:p>
        </p:txBody>
      </p:sp>
      <p:pic>
        <p:nvPicPr>
          <p:cNvPr id="31" name="Picture 30">
            <a:extLst>
              <a:ext uri="{FF2B5EF4-FFF2-40B4-BE49-F238E27FC236}">
                <a16:creationId xmlns:a16="http://schemas.microsoft.com/office/drawing/2014/main" id="{BE2D76C7-CDD1-4C84-92DB-7D0DC8B80DB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423994" y="5858313"/>
            <a:ext cx="1768006" cy="999687"/>
          </a:xfrm>
          <a:prstGeom prst="rect">
            <a:avLst/>
          </a:prstGeom>
        </p:spPr>
      </p:pic>
      <p:pic>
        <p:nvPicPr>
          <p:cNvPr id="28" name="Picture 27">
            <a:extLst>
              <a:ext uri="{FF2B5EF4-FFF2-40B4-BE49-F238E27FC236}">
                <a16:creationId xmlns:a16="http://schemas.microsoft.com/office/drawing/2014/main" id="{5EC632A7-4502-4DC7-BB9F-41DFFB997F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21127" y="1180189"/>
            <a:ext cx="1445729" cy="706255"/>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019D8450-EA16-41F9-845B-CEFA13D43BA0}"/>
              </a:ext>
            </a:extLst>
          </p:cNvPr>
          <p:cNvSpPr txBox="1"/>
          <p:nvPr/>
        </p:nvSpPr>
        <p:spPr>
          <a:xfrm>
            <a:off x="9259315" y="1869627"/>
            <a:ext cx="2760862" cy="1938992"/>
          </a:xfrm>
          <a:prstGeom prst="rect">
            <a:avLst/>
          </a:prstGeom>
          <a:noFill/>
        </p:spPr>
        <p:txBody>
          <a:bodyPr wrap="square" rtlCol="0">
            <a:spAutoFit/>
          </a:bodyPr>
          <a:lstStyle/>
          <a:p>
            <a:pPr algn="just"/>
            <a:r>
              <a:rPr lang="et-EE" sz="1200" i="0">
                <a:solidFill>
                  <a:schemeClr val="bg1"/>
                </a:solidFill>
                <a:effectLst/>
              </a:rPr>
              <a:t>ELi noortetest on vahend, mille eesmärk on tagada noorte ulatuslikum osalemine poliitikakujundamises. Komitees tähendab see näiteks noorte esindajate kaasamist arvamuste koostamisse. Kui mõni organisatsioon väljendab huvi arvamuse vastu, võib kavandada ka muid osalemisviise, näiteks panuse edastamine sel teemal e-posti teel, kohtumine komitee liikmetega jne.</a:t>
            </a:r>
          </a:p>
        </p:txBody>
      </p:sp>
      <p:sp>
        <p:nvSpPr>
          <p:cNvPr id="32" name="TextBox 31">
            <a:extLst>
              <a:ext uri="{FF2B5EF4-FFF2-40B4-BE49-F238E27FC236}">
                <a16:creationId xmlns:a16="http://schemas.microsoft.com/office/drawing/2014/main" id="{499DF70F-B6A1-4E77-A85C-27EA21993E7C}"/>
              </a:ext>
            </a:extLst>
          </p:cNvPr>
          <p:cNvSpPr txBox="1"/>
          <p:nvPr/>
        </p:nvSpPr>
        <p:spPr>
          <a:xfrm>
            <a:off x="466447" y="1523261"/>
            <a:ext cx="1963440" cy="1862048"/>
          </a:xfrm>
          <a:prstGeom prst="rect">
            <a:avLst/>
          </a:prstGeom>
          <a:noFill/>
        </p:spPr>
        <p:txBody>
          <a:bodyPr wrap="square" rtlCol="0">
            <a:spAutoFit/>
          </a:bodyPr>
          <a:lstStyle/>
          <a:p>
            <a:pPr algn="just"/>
            <a:r>
              <a:rPr lang="et-EE" sz="1150" dirty="0">
                <a:solidFill>
                  <a:schemeClr val="bg1"/>
                </a:solidFill>
              </a:rPr>
              <a:t>See loodi 2023. aastal, et suurendada noorte osalust ELi poliitikakujundamises. See toob kokku komitee liikmed ja noorteorganisatsioonid, et võtta kuulata noorte seisukohti, kohaldada ELi </a:t>
            </a:r>
            <a:r>
              <a:rPr lang="et-EE" sz="1150" dirty="0" err="1">
                <a:solidFill>
                  <a:schemeClr val="bg1"/>
                </a:solidFill>
              </a:rPr>
              <a:t>noortetesti</a:t>
            </a:r>
            <a:r>
              <a:rPr lang="et-EE" sz="1150" dirty="0">
                <a:solidFill>
                  <a:schemeClr val="bg1"/>
                </a:solidFill>
              </a:rPr>
              <a:t> (→) ja koordineerida noortega                seotud algatusi.</a:t>
            </a:r>
          </a:p>
        </p:txBody>
      </p:sp>
      <p:sp>
        <p:nvSpPr>
          <p:cNvPr id="36" name="TextBox 35">
            <a:extLst>
              <a:ext uri="{FF2B5EF4-FFF2-40B4-BE49-F238E27FC236}">
                <a16:creationId xmlns:a16="http://schemas.microsoft.com/office/drawing/2014/main" id="{1B2D2801-B429-4E42-BC37-1964632292B1}"/>
              </a:ext>
            </a:extLst>
          </p:cNvPr>
          <p:cNvSpPr txBox="1"/>
          <p:nvPr/>
        </p:nvSpPr>
        <p:spPr>
          <a:xfrm>
            <a:off x="4258427" y="1775292"/>
            <a:ext cx="2206941" cy="2192908"/>
          </a:xfrm>
          <a:prstGeom prst="rect">
            <a:avLst/>
          </a:prstGeom>
          <a:noFill/>
        </p:spPr>
        <p:txBody>
          <a:bodyPr wrap="square" rtlCol="0">
            <a:spAutoFit/>
          </a:bodyPr>
          <a:lstStyle/>
          <a:p>
            <a:pPr algn="just"/>
            <a:br>
              <a:rPr lang="et-EE" sz="1050" dirty="0">
                <a:solidFill>
                  <a:schemeClr val="bg1"/>
                </a:solidFill>
              </a:rPr>
            </a:br>
            <a:r>
              <a:rPr lang="et-EE" sz="1050" dirty="0">
                <a:solidFill>
                  <a:schemeClr val="bg1"/>
                </a:solidFill>
              </a:rPr>
              <a:t>Üritus „Sinu Euroopa, Sinu arvamus“ on komitee iga-aastane </a:t>
            </a:r>
            <a:r>
              <a:rPr lang="et-EE" sz="1050" dirty="0" err="1">
                <a:solidFill>
                  <a:schemeClr val="bg1"/>
                </a:solidFill>
              </a:rPr>
              <a:t>noorteüritus</a:t>
            </a:r>
            <a:r>
              <a:rPr lang="et-EE" sz="1050" dirty="0">
                <a:solidFill>
                  <a:schemeClr val="bg1"/>
                </a:solidFill>
              </a:rPr>
              <a:t>, mis toob kokku keskkooliõpilased kõigist ELi liikmesriikidest ja kandidaatriikidest, et arutada Euroopa Liidu küsimusi. Alates 2010. aastast tulevad noored Brüsselisse, et arutleda, vahetada ideid ja koostada resolutsioone, mis kajastavad nende nägemust Euroopa tulevikust ning mida jagatakse seejärel ELi institutsioonidega.</a:t>
            </a:r>
          </a:p>
        </p:txBody>
      </p:sp>
      <p:sp>
        <p:nvSpPr>
          <p:cNvPr id="37" name="TextBox 36">
            <a:extLst>
              <a:ext uri="{FF2B5EF4-FFF2-40B4-BE49-F238E27FC236}">
                <a16:creationId xmlns:a16="http://schemas.microsoft.com/office/drawing/2014/main" id="{07CD62D4-50EC-4C06-8B06-F83B68EA12E7}"/>
              </a:ext>
            </a:extLst>
          </p:cNvPr>
          <p:cNvSpPr txBox="1"/>
          <p:nvPr/>
        </p:nvSpPr>
        <p:spPr>
          <a:xfrm>
            <a:off x="6703328" y="4161009"/>
            <a:ext cx="2619380" cy="1595643"/>
          </a:xfrm>
          <a:prstGeom prst="rect">
            <a:avLst/>
          </a:prstGeom>
          <a:noFill/>
        </p:spPr>
        <p:txBody>
          <a:bodyPr wrap="square" rtlCol="0">
            <a:spAutoFit/>
          </a:bodyPr>
          <a:lstStyle/>
          <a:p>
            <a:pPr algn="just"/>
            <a:r>
              <a:rPr lang="et-EE" sz="1200">
                <a:solidFill>
                  <a:schemeClr val="bg1"/>
                </a:solidFill>
              </a:rPr>
              <a:t>Komitee algatus toimub kaks korda aastas, et edendada noorte ja ELi otsustajate dialoogi kliima ja kestlikkuse teemal. Need kohtumised, mida korraldatakse koos Euroopa Komisjoni ja noortevõrgustikega, tagavad, et noorte ettepanekuid võetakse kuulda ja töö ettepanekutega jätkub.</a:t>
            </a:r>
          </a:p>
        </p:txBody>
      </p:sp>
      <p:pic>
        <p:nvPicPr>
          <p:cNvPr id="39" name="Picture 38">
            <a:extLst>
              <a:ext uri="{FF2B5EF4-FFF2-40B4-BE49-F238E27FC236}">
                <a16:creationId xmlns:a16="http://schemas.microsoft.com/office/drawing/2014/main" id="{EB69908D-12A7-423F-82C9-0E81BBF0019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330340" y="4295941"/>
            <a:ext cx="1632340" cy="906115"/>
          </a:xfrm>
          <a:prstGeom prst="rect">
            <a:avLst/>
          </a:prstGeom>
          <a:effectLst>
            <a:outerShdw blurRad="50800" dist="38100" dir="2700000" algn="tl" rotWithShape="0">
              <a:prstClr val="black">
                <a:alpha val="40000"/>
              </a:prstClr>
            </a:outerShdw>
          </a:effectLst>
        </p:spPr>
      </p:pic>
      <p:sp>
        <p:nvSpPr>
          <p:cNvPr id="40" name="TextBox 39">
            <a:extLst>
              <a:ext uri="{FF2B5EF4-FFF2-40B4-BE49-F238E27FC236}">
                <a16:creationId xmlns:a16="http://schemas.microsoft.com/office/drawing/2014/main" id="{82D04302-225B-4B3C-9C6A-14CBA90A674B}"/>
              </a:ext>
            </a:extLst>
          </p:cNvPr>
          <p:cNvSpPr txBox="1"/>
          <p:nvPr/>
        </p:nvSpPr>
        <p:spPr>
          <a:xfrm>
            <a:off x="1792471" y="3800241"/>
            <a:ext cx="2436094" cy="369332"/>
          </a:xfrm>
          <a:prstGeom prst="rect">
            <a:avLst/>
          </a:prstGeom>
          <a:noFill/>
        </p:spPr>
        <p:txBody>
          <a:bodyPr wrap="square" rtlCol="0">
            <a:spAutoFit/>
          </a:bodyPr>
          <a:lstStyle/>
          <a:p>
            <a:r>
              <a:rPr lang="et-EE" sz="1800" b="1" dirty="0">
                <a:solidFill>
                  <a:srgbClr val="FFFFFF"/>
                </a:solidFill>
                <a:latin typeface="Calibri"/>
              </a:rPr>
              <a:t>Noorte delegaat </a:t>
            </a:r>
            <a:r>
              <a:rPr lang="et-EE" sz="1800" b="1" dirty="0" err="1">
                <a:solidFill>
                  <a:srgbClr val="FFFFFF"/>
                </a:solidFill>
                <a:latin typeface="Calibri"/>
              </a:rPr>
              <a:t>COPil</a:t>
            </a:r>
            <a:endParaRPr lang="et-EE" sz="1800" b="1" dirty="0">
              <a:solidFill>
                <a:srgbClr val="FFFFFF"/>
              </a:solidFill>
              <a:latin typeface="Calibri"/>
            </a:endParaRPr>
          </a:p>
        </p:txBody>
      </p:sp>
      <p:pic>
        <p:nvPicPr>
          <p:cNvPr id="44" name="Picture 43">
            <a:extLst>
              <a:ext uri="{FF2B5EF4-FFF2-40B4-BE49-F238E27FC236}">
                <a16:creationId xmlns:a16="http://schemas.microsoft.com/office/drawing/2014/main" id="{3638617B-D986-47BD-9E0B-B1A698029D8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337271" y="4497177"/>
            <a:ext cx="1732974" cy="971326"/>
          </a:xfrm>
          <a:prstGeom prst="rect">
            <a:avLst/>
          </a:prstGeom>
          <a:effectLst>
            <a:outerShdw blurRad="50800" dist="38100" dir="2700000" algn="tl" rotWithShape="0">
              <a:prstClr val="black">
                <a:alpha val="40000"/>
              </a:prstClr>
            </a:outerShdw>
          </a:effectLst>
        </p:spPr>
      </p:pic>
      <p:sp>
        <p:nvSpPr>
          <p:cNvPr id="45" name="TextBox 44">
            <a:extLst>
              <a:ext uri="{FF2B5EF4-FFF2-40B4-BE49-F238E27FC236}">
                <a16:creationId xmlns:a16="http://schemas.microsoft.com/office/drawing/2014/main" id="{517A60C2-4080-4328-B8D3-64627590B8BA}"/>
              </a:ext>
            </a:extLst>
          </p:cNvPr>
          <p:cNvSpPr txBox="1"/>
          <p:nvPr/>
        </p:nvSpPr>
        <p:spPr>
          <a:xfrm>
            <a:off x="1618984" y="4088685"/>
            <a:ext cx="2776324" cy="2246769"/>
          </a:xfrm>
          <a:prstGeom prst="rect">
            <a:avLst/>
          </a:prstGeom>
          <a:noFill/>
        </p:spPr>
        <p:txBody>
          <a:bodyPr wrap="square" rtlCol="0">
            <a:spAutoFit/>
          </a:bodyPr>
          <a:lstStyle/>
          <a:p>
            <a:pPr algn="just"/>
            <a:r>
              <a:rPr lang="et-EE" sz="1100" dirty="0">
                <a:solidFill>
                  <a:schemeClr val="bg1"/>
                </a:solidFill>
              </a:rPr>
              <a:t>Komitee algatus, milles osaleb noorte esindaja, kes ühineb ELi delegatsiooniga ÜRO kliima- ja bioloogilise mitmekesisuse konverentsidel. Noorte delegaat valitakse iga kahe aasta tagant Euroopa </a:t>
            </a:r>
            <a:r>
              <a:rPr lang="et-EE" sz="1100" dirty="0" err="1">
                <a:solidFill>
                  <a:schemeClr val="bg1"/>
                </a:solidFill>
              </a:rPr>
              <a:t>Noortefoorumi</a:t>
            </a:r>
            <a:r>
              <a:rPr lang="et-EE" sz="1100" dirty="0">
                <a:solidFill>
                  <a:schemeClr val="bg1"/>
                </a:solidFill>
              </a:rPr>
              <a:t> ja organisatsiooni </a:t>
            </a:r>
            <a:r>
              <a:rPr lang="et-EE" sz="1100" dirty="0" err="1">
                <a:solidFill>
                  <a:schemeClr val="bg1"/>
                </a:solidFill>
              </a:rPr>
              <a:t>Generation</a:t>
            </a:r>
            <a:r>
              <a:rPr lang="et-EE" sz="1100" dirty="0">
                <a:solidFill>
                  <a:schemeClr val="bg1"/>
                </a:solidFill>
              </a:rPr>
              <a:t> </a:t>
            </a:r>
            <a:r>
              <a:rPr lang="et-EE" sz="1100" dirty="0" err="1">
                <a:solidFill>
                  <a:schemeClr val="bg1"/>
                </a:solidFill>
              </a:rPr>
              <a:t>Climate</a:t>
            </a:r>
            <a:r>
              <a:rPr lang="et-EE" sz="1100" dirty="0">
                <a:solidFill>
                  <a:schemeClr val="bg1"/>
                </a:solidFill>
              </a:rPr>
              <a:t> Europe raames toimuva avatud protsessi kaudu. </a:t>
            </a:r>
            <a:r>
              <a:rPr lang="et-EE" sz="1050" dirty="0">
                <a:solidFill>
                  <a:schemeClr val="bg1"/>
                </a:solidFill>
              </a:rPr>
              <a:t>Delegaat aitab kaasa komitee kliimapoliitikaalasele tööle enne konventsiooni osaliste konverentsi (COP) koosolekuid, nende ajal ja pärast neid, et noorte seisukohti võetaks arvesse rahvusvahelistes kliima- ja    </a:t>
            </a:r>
            <a:r>
              <a:rPr lang="et-EE" sz="1050" dirty="0" err="1">
                <a:solidFill>
                  <a:schemeClr val="bg1"/>
                </a:solidFill>
              </a:rPr>
              <a:t>kestlikkusaruteludes</a:t>
            </a:r>
            <a:r>
              <a:rPr lang="et-EE" sz="1050" dirty="0">
                <a:solidFill>
                  <a:schemeClr val="bg1"/>
                </a:solidFill>
              </a:rPr>
              <a:t>.</a:t>
            </a:r>
          </a:p>
        </p:txBody>
      </p:sp>
      <p:pic>
        <p:nvPicPr>
          <p:cNvPr id="47" name="Picture 46">
            <a:extLst>
              <a:ext uri="{FF2B5EF4-FFF2-40B4-BE49-F238E27FC236}">
                <a16:creationId xmlns:a16="http://schemas.microsoft.com/office/drawing/2014/main" id="{044DF558-5408-4332-870F-665AA9C38C7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412584" y="2099776"/>
            <a:ext cx="1064683" cy="1064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0589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CF41-DB75-C13A-4048-22490D292ED1}"/>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5BF3539-DBE0-FAB4-A055-E7B5A3EB246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43052" y="1946229"/>
            <a:ext cx="6448948" cy="3460750"/>
          </a:xfrm>
        </p:spPr>
      </p:pic>
      <p:sp>
        <p:nvSpPr>
          <p:cNvPr id="2" name="Rectangle 1">
            <a:extLst>
              <a:ext uri="{FF2B5EF4-FFF2-40B4-BE49-F238E27FC236}">
                <a16:creationId xmlns:a16="http://schemas.microsoft.com/office/drawing/2014/main" id="{91053C6B-53A8-1C88-DDE0-F9535392446B}"/>
              </a:ext>
            </a:extLst>
          </p:cNvPr>
          <p:cNvSpPr/>
          <p:nvPr/>
        </p:nvSpPr>
        <p:spPr>
          <a:xfrm>
            <a:off x="0" y="-1"/>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Titre 1">
            <a:extLst>
              <a:ext uri="{FF2B5EF4-FFF2-40B4-BE49-F238E27FC236}">
                <a16:creationId xmlns:a16="http://schemas.microsoft.com/office/drawing/2014/main" id="{C6CEE529-2E5C-2089-07DA-8C87BCEF72A9}"/>
              </a:ext>
            </a:extLst>
          </p:cNvPr>
          <p:cNvSpPr txBox="1">
            <a:spLocks/>
          </p:cNvSpPr>
          <p:nvPr/>
        </p:nvSpPr>
        <p:spPr>
          <a:xfrm>
            <a:off x="0" y="-40836"/>
            <a:ext cx="12192000" cy="11208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t-EE" sz="4000" b="1">
                <a:solidFill>
                  <a:schemeClr val="bg1"/>
                </a:solidFill>
                <a:latin typeface="+mn-lt"/>
              </a:rPr>
              <a:t>ELi NOORTETEST KOMITEES </a:t>
            </a:r>
          </a:p>
        </p:txBody>
      </p:sp>
      <p:pic>
        <p:nvPicPr>
          <p:cNvPr id="4" name="Picture 3" descr="A blue flag with yellow stars and text&#10;&#10;Description automatically generated">
            <a:extLst>
              <a:ext uri="{FF2B5EF4-FFF2-40B4-BE49-F238E27FC236}">
                <a16:creationId xmlns:a16="http://schemas.microsoft.com/office/drawing/2014/main" id="{DD41F960-4280-18C7-6DEB-078F5385E1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6181" y="5786049"/>
            <a:ext cx="1782618" cy="874671"/>
          </a:xfrm>
          <a:prstGeom prst="rect">
            <a:avLst/>
          </a:prstGeom>
        </p:spPr>
      </p:pic>
      <p:sp>
        <p:nvSpPr>
          <p:cNvPr id="3" name="TextBox 2">
            <a:extLst>
              <a:ext uri="{FF2B5EF4-FFF2-40B4-BE49-F238E27FC236}">
                <a16:creationId xmlns:a16="http://schemas.microsoft.com/office/drawing/2014/main" id="{6FA23628-F778-7A46-EC03-B28CF7B7FE62}"/>
              </a:ext>
            </a:extLst>
          </p:cNvPr>
          <p:cNvSpPr txBox="1"/>
          <p:nvPr/>
        </p:nvSpPr>
        <p:spPr>
          <a:xfrm>
            <a:off x="264273" y="2391582"/>
            <a:ext cx="5354431" cy="2862322"/>
          </a:xfrm>
          <a:prstGeom prst="rect">
            <a:avLst/>
          </a:prstGeom>
          <a:noFill/>
        </p:spPr>
        <p:txBody>
          <a:bodyPr wrap="square" rtlCol="0">
            <a:spAutoFit/>
          </a:bodyPr>
          <a:lstStyle/>
          <a:p>
            <a:pPr algn="just"/>
            <a:r>
              <a:rPr lang="et-EE" sz="2000"/>
              <a:t>Noortetest on vahend, mille eesmärk on </a:t>
            </a:r>
            <a:r>
              <a:rPr lang="et-EE" sz="2000" b="1">
                <a:solidFill>
                  <a:srgbClr val="0CAFAD"/>
                </a:solidFill>
              </a:rPr>
              <a:t>toetada noorte kaasamist ja noorte integreerimist poliitika kujundamisse</a:t>
            </a:r>
            <a:r>
              <a:rPr lang="et-EE" sz="2000"/>
              <a:t>. </a:t>
            </a:r>
            <a:r>
              <a:rPr lang="et-EE" sz="2000">
                <a:solidFill>
                  <a:schemeClr val="tx1">
                    <a:lumMod val="75000"/>
                    <a:lumOff val="25000"/>
                  </a:schemeClr>
                </a:solidFill>
              </a:rPr>
              <a:t>See tähendab, et komitees võivad noorte esindajad olla kaasatud komitee poliitiliste soovituste koostamisse: </a:t>
            </a:r>
          </a:p>
          <a:p>
            <a:pPr algn="just"/>
            <a:endParaRPr lang="en-US" sz="2000" dirty="0"/>
          </a:p>
          <a:p>
            <a:pPr algn="just"/>
            <a:r>
              <a:rPr lang="et-EE" sz="2000">
                <a:solidFill>
                  <a:schemeClr val="tx1">
                    <a:lumMod val="75000"/>
                    <a:lumOff val="25000"/>
                  </a:schemeClr>
                </a:solidFill>
              </a:rPr>
              <a:t>    osaledes koosolekutel ja kuulamistel </a:t>
            </a:r>
          </a:p>
          <a:p>
            <a:pPr algn="just"/>
            <a:r>
              <a:rPr lang="et-EE" sz="2000">
                <a:solidFill>
                  <a:schemeClr val="tx1">
                    <a:lumMod val="75000"/>
                    <a:lumOff val="25000"/>
                  </a:schemeClr>
                </a:solidFill>
              </a:rPr>
              <a:t>    esitades kirjalikke seisukohti </a:t>
            </a:r>
          </a:p>
          <a:p>
            <a:pPr algn="just"/>
            <a:r>
              <a:rPr lang="et-EE" sz="2000">
                <a:solidFill>
                  <a:schemeClr val="tx1">
                    <a:lumMod val="75000"/>
                    <a:lumOff val="25000"/>
                  </a:schemeClr>
                </a:solidFill>
              </a:rPr>
              <a:t>    jälgides arvamuse vastuvõtmise järgset tegevust</a:t>
            </a:r>
          </a:p>
        </p:txBody>
      </p:sp>
      <p:pic>
        <p:nvPicPr>
          <p:cNvPr id="11" name="Graphic 10" descr="Badge Tick1 with solid fill">
            <a:extLst>
              <a:ext uri="{FF2B5EF4-FFF2-40B4-BE49-F238E27FC236}">
                <a16:creationId xmlns:a16="http://schemas.microsoft.com/office/drawing/2014/main" id="{F37049FC-94A5-F34D-E42C-BDED1E07A4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3" y="4310113"/>
            <a:ext cx="265079" cy="265079"/>
          </a:xfrm>
          <a:prstGeom prst="rect">
            <a:avLst/>
          </a:prstGeom>
        </p:spPr>
      </p:pic>
      <p:pic>
        <p:nvPicPr>
          <p:cNvPr id="12" name="Graphic 11" descr="Badge Tick1 with solid fill">
            <a:extLst>
              <a:ext uri="{FF2B5EF4-FFF2-40B4-BE49-F238E27FC236}">
                <a16:creationId xmlns:a16="http://schemas.microsoft.com/office/drawing/2014/main" id="{15AB7506-9E5E-7578-C31C-B1595258E56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3" y="4575192"/>
            <a:ext cx="265079" cy="265079"/>
          </a:xfrm>
          <a:prstGeom prst="rect">
            <a:avLst/>
          </a:prstGeom>
        </p:spPr>
      </p:pic>
      <p:pic>
        <p:nvPicPr>
          <p:cNvPr id="13" name="Graphic 12" descr="Badge Tick1 with solid fill">
            <a:extLst>
              <a:ext uri="{FF2B5EF4-FFF2-40B4-BE49-F238E27FC236}">
                <a16:creationId xmlns:a16="http://schemas.microsoft.com/office/drawing/2014/main" id="{4DDC578E-1098-16EA-BEB9-69BCFF892CF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272" y="4873339"/>
            <a:ext cx="265079" cy="265079"/>
          </a:xfrm>
          <a:prstGeom prst="rect">
            <a:avLst/>
          </a:prstGeom>
        </p:spPr>
      </p:pic>
      <p:pic>
        <p:nvPicPr>
          <p:cNvPr id="10" name="Content Placeholder 5">
            <a:extLst>
              <a:ext uri="{FF2B5EF4-FFF2-40B4-BE49-F238E27FC236}">
                <a16:creationId xmlns:a16="http://schemas.microsoft.com/office/drawing/2014/main" id="{5D528200-CF69-4F69-8F8D-86728EBE2D8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643525" y="1926996"/>
            <a:ext cx="6548475" cy="3500687"/>
          </a:xfrm>
          <a:prstGeom prst="rect">
            <a:avLst/>
          </a:prstGeom>
        </p:spPr>
      </p:pic>
    </p:spTree>
    <p:extLst>
      <p:ext uri="{BB962C8B-B14F-4D97-AF65-F5344CB8AC3E}">
        <p14:creationId xmlns:p14="http://schemas.microsoft.com/office/powerpoint/2010/main" val="181460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EFD0CFB-A794-4DE1-B819-B17146705585}"/>
              </a:ext>
            </a:extLst>
          </p:cNvPr>
          <p:cNvSpPr txBox="1">
            <a:spLocks/>
          </p:cNvSpPr>
          <p:nvPr/>
        </p:nvSpPr>
        <p:spPr bwMode="auto">
          <a:xfrm>
            <a:off x="0" y="1263899"/>
            <a:ext cx="12192000" cy="120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r>
              <a:rPr lang="et-EE" sz="2400" b="1">
                <a:solidFill>
                  <a:srgbClr val="0060A0"/>
                </a:solidFill>
                <a:latin typeface="+mn-lt"/>
              </a:rPr>
              <a:t>Euroopa Parlament</a:t>
            </a:r>
            <a:r>
              <a:rPr lang="et-EE" sz="2400">
                <a:solidFill>
                  <a:srgbClr val="0060A0"/>
                </a:solidFill>
                <a:latin typeface="+mn-lt"/>
              </a:rPr>
              <a:t>, </a:t>
            </a:r>
            <a:r>
              <a:rPr lang="et-EE" sz="2400" b="1">
                <a:solidFill>
                  <a:srgbClr val="0060A0"/>
                </a:solidFill>
                <a:latin typeface="+mn-lt"/>
              </a:rPr>
              <a:t>Euroopa Liidu Nõukogu</a:t>
            </a:r>
            <a:r>
              <a:rPr lang="et-EE" sz="2400">
                <a:solidFill>
                  <a:srgbClr val="0060A0"/>
                </a:solidFill>
                <a:latin typeface="+mn-lt"/>
              </a:rPr>
              <a:t> ja </a:t>
            </a:r>
            <a:r>
              <a:rPr lang="et-EE" sz="2400" b="1">
                <a:solidFill>
                  <a:srgbClr val="0060A0"/>
                </a:solidFill>
                <a:latin typeface="+mn-lt"/>
              </a:rPr>
              <a:t>Euroopa Komisjon</a:t>
            </a:r>
            <a:r>
              <a:rPr lang="et-EE" sz="2400">
                <a:solidFill>
                  <a:srgbClr val="0060A0"/>
                </a:solidFill>
                <a:latin typeface="+mn-lt"/>
              </a:rPr>
              <a:t> on õiguslikult kohustatud konsulteerima komiteega, kui nad võtavad vastu uusi õigusakte järgmistes valdkondades:</a:t>
            </a:r>
          </a:p>
          <a:p>
            <a:pPr algn="ctr"/>
            <a:endParaRPr lang="en-GB" sz="2400" dirty="0">
              <a:solidFill>
                <a:srgbClr val="0060A0"/>
              </a:solidFill>
              <a:latin typeface="+mn-lt"/>
            </a:endParaRPr>
          </a:p>
        </p:txBody>
      </p:sp>
      <p:sp>
        <p:nvSpPr>
          <p:cNvPr id="43" name="Rectangle 42">
            <a:extLst>
              <a:ext uri="{FF2B5EF4-FFF2-40B4-BE49-F238E27FC236}">
                <a16:creationId xmlns:a16="http://schemas.microsoft.com/office/drawing/2014/main" id="{A7DAC68B-1C27-F3E5-F1C3-B3ECD5F965B7}"/>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sz="4000" b="1"/>
              <a:t>ELi OTSUSTUSPROTSESSI KESKMES</a:t>
            </a:r>
          </a:p>
        </p:txBody>
      </p:sp>
      <p:graphicFrame>
        <p:nvGraphicFramePr>
          <p:cNvPr id="46" name="Table 45">
            <a:extLst>
              <a:ext uri="{FF2B5EF4-FFF2-40B4-BE49-F238E27FC236}">
                <a16:creationId xmlns:a16="http://schemas.microsoft.com/office/drawing/2014/main" id="{109743E0-540C-4F10-A82F-7965258581C0}"/>
              </a:ext>
            </a:extLst>
          </p:cNvPr>
          <p:cNvGraphicFramePr>
            <a:graphicFrameLocks noGrp="1"/>
          </p:cNvGraphicFramePr>
          <p:nvPr>
            <p:extLst>
              <p:ext uri="{D42A27DB-BD31-4B8C-83A1-F6EECF244321}">
                <p14:modId xmlns:p14="http://schemas.microsoft.com/office/powerpoint/2010/main" val="1320924500"/>
              </p:ext>
            </p:extLst>
          </p:nvPr>
        </p:nvGraphicFramePr>
        <p:xfrm>
          <a:off x="457201" y="2465945"/>
          <a:ext cx="11526714" cy="4101202"/>
        </p:xfrm>
        <a:graphic>
          <a:graphicData uri="http://schemas.openxmlformats.org/drawingml/2006/table">
            <a:tbl>
              <a:tblPr firstRow="1" firstCol="1" bandRow="1">
                <a:tableStyleId>{5C22544A-7EE6-4342-B048-85BDC9FD1C3A}</a:tableStyleId>
              </a:tblPr>
              <a:tblGrid>
                <a:gridCol w="3876802">
                  <a:extLst>
                    <a:ext uri="{9D8B030D-6E8A-4147-A177-3AD203B41FA5}">
                      <a16:colId xmlns:a16="http://schemas.microsoft.com/office/drawing/2014/main" val="3982640147"/>
                    </a:ext>
                  </a:extLst>
                </a:gridCol>
                <a:gridCol w="3875062">
                  <a:extLst>
                    <a:ext uri="{9D8B030D-6E8A-4147-A177-3AD203B41FA5}">
                      <a16:colId xmlns:a16="http://schemas.microsoft.com/office/drawing/2014/main" val="3483824034"/>
                    </a:ext>
                  </a:extLst>
                </a:gridCol>
                <a:gridCol w="3774850">
                  <a:extLst>
                    <a:ext uri="{9D8B030D-6E8A-4147-A177-3AD203B41FA5}">
                      <a16:colId xmlns:a16="http://schemas.microsoft.com/office/drawing/2014/main" val="1118467247"/>
                    </a:ext>
                  </a:extLst>
                </a:gridCol>
              </a:tblGrid>
              <a:tr h="4101202">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lvl="0" indent="-342900">
                        <a:buFont typeface="Courier New" panose="02070309020205020404" pitchFamily="49" charset="0"/>
                        <a:buChar char="o"/>
                      </a:pPr>
                      <a:r>
                        <a:rPr lang="et-EE" sz="1800" b="0" noProof="0">
                          <a:solidFill>
                            <a:schemeClr val="tx1"/>
                          </a:solidFill>
                          <a:effectLst/>
                        </a:rPr>
                        <a:t>Põllumajandus ja kalandus</a:t>
                      </a:r>
                    </a:p>
                    <a:p>
                      <a:pPr marL="342900" lvl="0" indent="-342900">
                        <a:buFont typeface="Courier New" panose="02070309020205020404" pitchFamily="49" charset="0"/>
                        <a:buChar char="o"/>
                      </a:pPr>
                      <a:r>
                        <a:rPr lang="et-EE" sz="1800" b="0" noProof="0">
                          <a:solidFill>
                            <a:schemeClr val="tx1"/>
                          </a:solidFill>
                          <a:effectLst/>
                        </a:rPr>
                        <a:t>Konkurentsi, maksustamise ja seaduste ühtlustamise üldeeskirjad</a:t>
                      </a:r>
                    </a:p>
                    <a:p>
                      <a:pPr marL="342900" lvl="0" indent="-342900">
                        <a:buFont typeface="Courier New" panose="02070309020205020404" pitchFamily="49" charset="0"/>
                        <a:buChar char="o"/>
                      </a:pPr>
                      <a:r>
                        <a:rPr lang="et-EE" sz="1800" b="0" noProof="0">
                          <a:solidFill>
                            <a:schemeClr val="tx1"/>
                          </a:solidFill>
                          <a:effectLst/>
                        </a:rPr>
                        <a:t>Tarbijakaitse</a:t>
                      </a:r>
                    </a:p>
                    <a:p>
                      <a:pPr marL="342900" lvl="0" indent="-342900">
                        <a:buFont typeface="Courier New" panose="02070309020205020404" pitchFamily="49" charset="0"/>
                        <a:buChar char="o"/>
                      </a:pPr>
                      <a:r>
                        <a:rPr lang="et-EE" sz="1800" b="0" noProof="0">
                          <a:solidFill>
                            <a:schemeClr val="tx1"/>
                          </a:solidFill>
                          <a:effectLst/>
                        </a:rPr>
                        <a:t>Majanduslik, sotsiaalne ja territoriaalne ühtekuuluvus</a:t>
                      </a:r>
                    </a:p>
                    <a:p>
                      <a:pPr marL="342900" lvl="0" indent="-342900">
                        <a:buFont typeface="Courier New" panose="02070309020205020404" pitchFamily="49" charset="0"/>
                        <a:buChar char="o"/>
                      </a:pPr>
                      <a:r>
                        <a:rPr lang="et-EE" sz="1800" b="0" noProof="0">
                          <a:solidFill>
                            <a:schemeClr val="tx1"/>
                          </a:solidFill>
                          <a:effectLst/>
                        </a:rPr>
                        <a:t>Haridus, kutseõpe, noored ja sport</a:t>
                      </a:r>
                    </a:p>
                  </a:txBody>
                  <a:tcPr marL="68580" marR="68580" marT="0" marB="0">
                    <a:solidFill>
                      <a:schemeClr val="bg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t-EE" sz="1800" b="0" noProof="0">
                          <a:solidFill>
                            <a:schemeClr val="tx1"/>
                          </a:solidFill>
                          <a:effectLst/>
                        </a:rPr>
                        <a:t>Tööhõive</a:t>
                      </a:r>
                    </a:p>
                    <a:p>
                      <a:pPr marL="342900" lvl="0" indent="-342900">
                        <a:buFont typeface="Courier New" panose="02070309020205020404" pitchFamily="49" charset="0"/>
                        <a:buChar char="o"/>
                      </a:pPr>
                      <a:r>
                        <a:rPr lang="et-EE" sz="1800" b="0" noProof="0">
                          <a:solidFill>
                            <a:schemeClr val="tx1"/>
                          </a:solidFill>
                          <a:effectLst/>
                        </a:rPr>
                        <a:t>Energeetika</a:t>
                      </a:r>
                    </a:p>
                    <a:p>
                      <a:pPr marL="342900" lvl="0" indent="-342900">
                        <a:buFont typeface="Courier New" panose="02070309020205020404" pitchFamily="49" charset="0"/>
                        <a:buChar char="o"/>
                      </a:pPr>
                      <a:r>
                        <a:rPr lang="et-EE" sz="1800" b="0" noProof="0">
                          <a:solidFill>
                            <a:schemeClr val="tx1"/>
                          </a:solidFill>
                          <a:effectLst/>
                        </a:rPr>
                        <a:t>Keskkond</a:t>
                      </a:r>
                    </a:p>
                    <a:p>
                      <a:pPr marL="342900" lvl="0" indent="-342900">
                        <a:buFont typeface="Courier New" panose="02070309020205020404" pitchFamily="49" charset="0"/>
                        <a:buChar char="o"/>
                      </a:pPr>
                      <a:r>
                        <a:rPr lang="et-EE" sz="1800" b="0" noProof="0">
                          <a:solidFill>
                            <a:schemeClr val="tx1"/>
                          </a:solidFill>
                          <a:effectLst/>
                        </a:rPr>
                        <a:t>Euroopa Sotsiaalfond</a:t>
                      </a:r>
                    </a:p>
                    <a:p>
                      <a:pPr marL="342900" lvl="0" indent="-342900">
                        <a:buFont typeface="Courier New" panose="02070309020205020404" pitchFamily="49" charset="0"/>
                        <a:buChar char="o"/>
                      </a:pPr>
                      <a:r>
                        <a:rPr lang="et-EE" sz="1800" b="0" noProof="0">
                          <a:solidFill>
                            <a:schemeClr val="tx1"/>
                          </a:solidFill>
                          <a:effectLst/>
                        </a:rPr>
                        <a:t>Isikute, teenuste ja </a:t>
                      </a:r>
                      <a:br>
                        <a:rPr lang="et-EE" sz="1800" b="0" noProof="0">
                          <a:solidFill>
                            <a:schemeClr val="tx1"/>
                          </a:solidFill>
                          <a:effectLst/>
                        </a:rPr>
                      </a:br>
                      <a:r>
                        <a:rPr lang="et-EE" sz="1800" b="0" noProof="0">
                          <a:solidFill>
                            <a:schemeClr val="tx1"/>
                          </a:solidFill>
                          <a:effectLst/>
                        </a:rPr>
                        <a:t>kapitali vaba liikumine </a:t>
                      </a:r>
                    </a:p>
                    <a:p>
                      <a:pPr marL="342900" lvl="0" indent="-342900">
                        <a:buFont typeface="Courier New" panose="02070309020205020404" pitchFamily="49" charset="0"/>
                        <a:buChar char="o"/>
                      </a:pPr>
                      <a:r>
                        <a:rPr lang="et-EE" sz="1800" b="0" noProof="0">
                          <a:solidFill>
                            <a:schemeClr val="tx1"/>
                          </a:solidFill>
                          <a:effectLst/>
                        </a:rPr>
                        <a:t>Tervishoid ja ohutus</a:t>
                      </a:r>
                    </a:p>
                    <a:p>
                      <a:pPr marL="342900" lvl="0" indent="-342900">
                        <a:buFont typeface="Courier New" panose="02070309020205020404" pitchFamily="49" charset="0"/>
                        <a:buChar char="o"/>
                      </a:pPr>
                      <a:r>
                        <a:rPr lang="et-EE" sz="1800" b="0" noProof="0">
                          <a:solidFill>
                            <a:schemeClr val="tx1"/>
                          </a:solidFill>
                          <a:effectLst/>
                        </a:rPr>
                        <a:t>Tööstus</a:t>
                      </a:r>
                    </a:p>
                    <a:p>
                      <a:pPr marL="342900" lvl="0" indent="-342900">
                        <a:buFont typeface="Courier New" panose="02070309020205020404" pitchFamily="49" charset="0"/>
                        <a:buChar char="o"/>
                      </a:pPr>
                      <a:r>
                        <a:rPr lang="et-EE" sz="1800" b="0" noProof="0">
                          <a:solidFill>
                            <a:schemeClr val="tx1"/>
                          </a:solidFill>
                          <a:effectLst/>
                        </a:rPr>
                        <a:t>Investeeringud</a:t>
                      </a:r>
                    </a:p>
                  </a:txBody>
                  <a:tcPr marL="68580" marR="68580" marT="0" marB="0">
                    <a:solidFill>
                      <a:schemeClr val="bg1"/>
                    </a:solidFill>
                  </a:tcPr>
                </a:tc>
                <a:tc>
                  <a:txBody>
                    <a:bodyPr/>
                    <a:lstStyle/>
                    <a:p>
                      <a:pPr marL="342900" lvl="0" indent="-342900" algn="l" rtl="0">
                        <a:buFont typeface="Courier New" panose="02070309020205020404" pitchFamily="49" charset="0"/>
                        <a:buChar char="o"/>
                      </a:pPr>
                      <a:endParaRPr lang="en-GB" sz="1800" b="0" kern="1200" noProof="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t-EE" sz="1800" b="0" noProof="0">
                          <a:solidFill>
                            <a:schemeClr val="tx1"/>
                          </a:solidFill>
                          <a:effectLst/>
                        </a:rPr>
                        <a:t>Mittediskrimineerimine ja liidu kodakondsus</a:t>
                      </a:r>
                    </a:p>
                    <a:p>
                      <a:pPr marL="342900" lvl="0" indent="-342900">
                        <a:buFont typeface="Courier New" panose="02070309020205020404" pitchFamily="49" charset="0"/>
                        <a:buChar char="o"/>
                      </a:pPr>
                      <a:r>
                        <a:rPr lang="et-EE" sz="1800" b="0" noProof="0">
                          <a:solidFill>
                            <a:schemeClr val="tx1"/>
                          </a:solidFill>
                          <a:effectLst/>
                        </a:rPr>
                        <a:t>Tuumaühisturg</a:t>
                      </a:r>
                    </a:p>
                    <a:p>
                      <a:pPr marL="342900" lvl="0" indent="-342900">
                        <a:buFont typeface="Courier New" panose="02070309020205020404" pitchFamily="49" charset="0"/>
                        <a:buChar char="o"/>
                      </a:pPr>
                      <a:r>
                        <a:rPr lang="et-EE" sz="1800" b="0" noProof="0">
                          <a:solidFill>
                            <a:schemeClr val="tx1"/>
                          </a:solidFill>
                          <a:effectLst/>
                        </a:rPr>
                        <a:t>Rahvatervis</a:t>
                      </a:r>
                    </a:p>
                    <a:p>
                      <a:pPr marL="342900" lvl="0" indent="-342900">
                        <a:buFont typeface="Courier New" panose="02070309020205020404" pitchFamily="49" charset="0"/>
                        <a:buChar char="o"/>
                      </a:pPr>
                      <a:r>
                        <a:rPr lang="et-EE" sz="1800" b="0" noProof="0">
                          <a:solidFill>
                            <a:schemeClr val="tx1"/>
                          </a:solidFill>
                          <a:effectLst/>
                        </a:rPr>
                        <a:t>Teadusuuringud ja tehnoloogia arendamine ning kosmos</a:t>
                      </a:r>
                    </a:p>
                    <a:p>
                      <a:pPr marL="342900" lvl="0" indent="-342900">
                        <a:buFont typeface="Courier New" panose="02070309020205020404" pitchFamily="49" charset="0"/>
                        <a:buChar char="o"/>
                      </a:pPr>
                      <a:r>
                        <a:rPr lang="et-EE" sz="1800" b="0" noProof="0">
                          <a:solidFill>
                            <a:schemeClr val="tx1"/>
                          </a:solidFill>
                          <a:effectLst/>
                        </a:rPr>
                        <a:t>Sotsiaalpoliitika</a:t>
                      </a:r>
                    </a:p>
                    <a:p>
                      <a:pPr marL="342900" lvl="0" indent="-342900">
                        <a:buFont typeface="Courier New" panose="02070309020205020404" pitchFamily="49" charset="0"/>
                        <a:buChar char="o"/>
                      </a:pPr>
                      <a:r>
                        <a:rPr lang="et-EE" sz="1800" b="0" noProof="0">
                          <a:solidFill>
                            <a:schemeClr val="tx1"/>
                          </a:solidFill>
                          <a:effectLst/>
                        </a:rPr>
                        <a:t>Üleeuroopalised võrgud</a:t>
                      </a:r>
                    </a:p>
                    <a:p>
                      <a:pPr marL="342900" lvl="0" indent="-342900">
                        <a:buFont typeface="Courier New" panose="02070309020205020404" pitchFamily="49" charset="0"/>
                        <a:buChar char="o"/>
                      </a:pPr>
                      <a:r>
                        <a:rPr lang="et-EE" sz="1800" b="0" noProof="0">
                          <a:solidFill>
                            <a:schemeClr val="tx1"/>
                          </a:solidFill>
                          <a:effectLst/>
                        </a:rPr>
                        <a:t>Transport</a:t>
                      </a:r>
                    </a:p>
                  </a:txBody>
                  <a:tcPr marL="68580" marR="68580" marT="0" marB="0">
                    <a:solidFill>
                      <a:schemeClr val="bg1"/>
                    </a:solidFill>
                  </a:tcPr>
                </a:tc>
                <a:extLst>
                  <a:ext uri="{0D108BD9-81ED-4DB2-BD59-A6C34878D82A}">
                    <a16:rowId xmlns:a16="http://schemas.microsoft.com/office/drawing/2014/main" val="4112991914"/>
                  </a:ext>
                </a:extLst>
              </a:tr>
            </a:tbl>
          </a:graphicData>
        </a:graphic>
      </p:graphicFrame>
    </p:spTree>
    <p:extLst>
      <p:ext uri="{BB962C8B-B14F-4D97-AF65-F5344CB8AC3E}">
        <p14:creationId xmlns:p14="http://schemas.microsoft.com/office/powerpoint/2010/main" val="312331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F88A81-5974-5A00-1370-4E4F1464C5B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E57497-0FD6-28BB-C4D9-B73E2604356E}"/>
              </a:ext>
            </a:extLst>
          </p:cNvPr>
          <p:cNvSpPr/>
          <p:nvPr/>
        </p:nvSpPr>
        <p:spPr>
          <a:xfrm>
            <a:off x="0" y="6787"/>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a16="http://schemas.microsoft.com/office/drawing/2014/main" id="{A8D5DE92-C780-8E78-EFDA-EE31EF28BAA3}"/>
              </a:ext>
            </a:extLst>
          </p:cNvPr>
          <p:cNvSpPr>
            <a:spLocks noGrp="1"/>
          </p:cNvSpPr>
          <p:nvPr>
            <p:ph type="title"/>
          </p:nvPr>
        </p:nvSpPr>
        <p:spPr>
          <a:xfrm>
            <a:off x="1" y="468000"/>
            <a:ext cx="12192000" cy="1659722"/>
          </a:xfrm>
        </p:spPr>
        <p:txBody>
          <a:bodyPr>
            <a:noAutofit/>
          </a:bodyPr>
          <a:lstStyle/>
          <a:p>
            <a:pPr algn="ctr"/>
            <a:r>
              <a:rPr lang="et-EE"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Euroopa Majandus- ja Sotsiaalkomitee on </a:t>
            </a:r>
            <a:br>
              <a:rPr lang="et-EE"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et-EE" sz="4000" b="1">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organiseeritud kodanikuühiskonda</a:t>
            </a:r>
            <a:r>
              <a:rPr lang="et-EE"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 </a:t>
            </a:r>
            <a:br>
              <a:rPr lang="et-EE"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br>
            <a:r>
              <a:rPr lang="et-EE" sz="4000">
                <a:solidFill>
                  <a:schemeClr val="bg1"/>
                </a:solidFill>
                <a:effectLst>
                  <a:outerShdw blurRad="127000" dist="38100" dir="2700000" algn="tl" rotWithShape="0">
                    <a:prstClr val="black">
                      <a:alpha val="40000"/>
                    </a:prstClr>
                  </a:outerShdw>
                </a:effectLst>
                <a:latin typeface="Calibri" panose="020F0502020204030204" pitchFamily="34" charset="0"/>
                <a:ea typeface="MS PGothic" charset="0"/>
              </a:rPr>
              <a:t>esindav nõuandev organ.</a:t>
            </a:r>
            <a:br>
              <a:rPr lang="et-EE" sz="4267" b="1">
                <a:solidFill>
                  <a:schemeClr val="bg1"/>
                </a:solidFill>
                <a:latin typeface="Calibri" panose="020F0502020204030204" pitchFamily="34" charset="0"/>
                <a:ea typeface="MS PGothic" charset="0"/>
              </a:rPr>
            </a:br>
            <a:endParaRPr lang="et-EE" sz="4267" b="1">
              <a:solidFill>
                <a:schemeClr val="bg1"/>
              </a:solidFill>
              <a:latin typeface="Calibri" panose="020F0502020204030204" pitchFamily="34" charset="0"/>
              <a:ea typeface="MS PGothic" charset="0"/>
            </a:endParaRPr>
          </a:p>
        </p:txBody>
      </p:sp>
      <p:sp>
        <p:nvSpPr>
          <p:cNvPr id="7" name="Content Placeholder 2">
            <a:extLst>
              <a:ext uri="{FF2B5EF4-FFF2-40B4-BE49-F238E27FC236}">
                <a16:creationId xmlns:a16="http://schemas.microsoft.com/office/drawing/2014/main" id="{11E22556-F3F7-42C7-F2CE-887A92BC0B96}"/>
              </a:ext>
            </a:extLst>
          </p:cNvPr>
          <p:cNvSpPr txBox="1">
            <a:spLocks/>
          </p:cNvSpPr>
          <p:nvPr/>
        </p:nvSpPr>
        <p:spPr bwMode="auto">
          <a:xfrm>
            <a:off x="174674" y="2296364"/>
            <a:ext cx="6332417" cy="2732616"/>
          </a:xfrm>
          <a:prstGeom prst="rect">
            <a:avLst/>
          </a:prstGeom>
          <a:noFill/>
          <a:ln>
            <a:noFill/>
          </a:ln>
        </p:spPr>
        <p:txBody>
          <a:bodyPr/>
          <a:lstStyle>
            <a:lvl1pPr eaLnBrk="0" hangingPunct="0">
              <a:spcBef>
                <a:spcPct val="20000"/>
              </a:spcBef>
              <a:buFont typeface="Arial" charset="0"/>
              <a:buChar char="•"/>
              <a:defRPr sz="2400">
                <a:solidFill>
                  <a:srgbClr val="3477B2"/>
                </a:solidFill>
                <a:latin typeface="Arial Narrow" charset="0"/>
                <a:ea typeface="MS PGothic" charset="-128"/>
              </a:defRPr>
            </a:lvl1pPr>
            <a:lvl2pPr marL="742950" indent="-285750" eaLnBrk="0" hangingPunct="0">
              <a:spcBef>
                <a:spcPct val="20000"/>
              </a:spcBef>
              <a:buFont typeface="Arial" charset="0"/>
              <a:buChar char="–"/>
              <a:defRPr sz="2200">
                <a:solidFill>
                  <a:srgbClr val="3477B2"/>
                </a:solidFill>
                <a:latin typeface="Arial Narrow" charset="0"/>
                <a:ea typeface="MS PGothic" charset="-128"/>
              </a:defRPr>
            </a:lvl2pPr>
            <a:lvl3pPr marL="1143000" indent="-228600" eaLnBrk="0" hangingPunct="0">
              <a:spcBef>
                <a:spcPct val="20000"/>
              </a:spcBef>
              <a:buFont typeface="Arial" charset="0"/>
              <a:buChar char="•"/>
              <a:defRPr sz="2000">
                <a:solidFill>
                  <a:srgbClr val="3477B2"/>
                </a:solidFill>
                <a:latin typeface="Arial Narrow" charset="0"/>
                <a:ea typeface="MS PGothic" charset="-128"/>
              </a:defRPr>
            </a:lvl3pPr>
            <a:lvl4pPr marL="1600200" indent="-228600" eaLnBrk="0" hangingPunct="0">
              <a:spcBef>
                <a:spcPct val="20000"/>
              </a:spcBef>
              <a:buFont typeface="Arial" charset="0"/>
              <a:buChar char="–"/>
              <a:defRPr>
                <a:solidFill>
                  <a:srgbClr val="3477B2"/>
                </a:solidFill>
                <a:latin typeface="Arial Narrow" charset="0"/>
                <a:ea typeface="MS PGothic" charset="-128"/>
              </a:defRPr>
            </a:lvl4pPr>
            <a:lvl5pPr marL="2057400" indent="-228600" eaLnBrk="0" hangingPunct="0">
              <a:spcBef>
                <a:spcPct val="20000"/>
              </a:spcBef>
              <a:buFont typeface="Arial" charset="0"/>
              <a:buChar char="»"/>
              <a:defRPr sz="1600">
                <a:solidFill>
                  <a:srgbClr val="3477B2"/>
                </a:solidFill>
                <a:latin typeface="Arial Narrow" charset="0"/>
                <a:ea typeface="MS PGothic" charset="-128"/>
              </a:defRPr>
            </a:lvl5pPr>
            <a:lvl6pPr marL="25146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6pPr>
            <a:lvl7pPr marL="29718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7pPr>
            <a:lvl8pPr marL="34290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8pPr>
            <a:lvl9pPr marL="3886200" indent="-228600" eaLnBrk="0" fontAlgn="base" hangingPunct="0">
              <a:spcBef>
                <a:spcPct val="20000"/>
              </a:spcBef>
              <a:spcAft>
                <a:spcPct val="0"/>
              </a:spcAft>
              <a:buFont typeface="Arial" charset="0"/>
              <a:buChar char="»"/>
              <a:defRPr sz="1600">
                <a:solidFill>
                  <a:srgbClr val="3477B2"/>
                </a:solidFill>
                <a:latin typeface="Arial Narrow" charset="0"/>
                <a:ea typeface="MS PGothic" charset="-128"/>
              </a:defRPr>
            </a:lvl9pPr>
          </a:lstStyle>
          <a:p>
            <a:pPr algn="ctr" eaLnBrk="1" hangingPunct="1">
              <a:lnSpc>
                <a:spcPct val="110000"/>
              </a:lnSpc>
              <a:spcBef>
                <a:spcPts val="1000"/>
              </a:spcBef>
              <a:buNone/>
            </a:pPr>
            <a:r>
              <a:rPr lang="et-EE">
                <a:solidFill>
                  <a:schemeClr val="tx1"/>
                </a:solidFill>
                <a:latin typeface="Calibri" panose="020F0502020204030204" pitchFamily="34" charset="0"/>
                <a:ea typeface="+mn-ea"/>
              </a:rPr>
              <a:t>„Euroopa Parlamenti, nõukogu </a:t>
            </a:r>
          </a:p>
          <a:p>
            <a:pPr algn="ctr" eaLnBrk="1" hangingPunct="1">
              <a:lnSpc>
                <a:spcPct val="110000"/>
              </a:lnSpc>
              <a:spcBef>
                <a:spcPts val="1000"/>
              </a:spcBef>
              <a:buNone/>
            </a:pPr>
            <a:r>
              <a:rPr lang="et-EE">
                <a:solidFill>
                  <a:schemeClr val="tx1"/>
                </a:solidFill>
                <a:latin typeface="Calibri" panose="020F0502020204030204" pitchFamily="34" charset="0"/>
                <a:ea typeface="+mn-ea"/>
              </a:rPr>
              <a:t>ja komisjoni</a:t>
            </a:r>
            <a:r>
              <a:rPr lang="et-EE">
                <a:latin typeface="Calibri" panose="020F0502020204030204" pitchFamily="34" charset="0"/>
                <a:ea typeface="+mn-ea"/>
              </a:rPr>
              <a:t> </a:t>
            </a:r>
            <a:r>
              <a:rPr lang="et-EE" b="1">
                <a:solidFill>
                  <a:srgbClr val="174195"/>
                </a:solidFill>
                <a:latin typeface="Calibri" panose="020F0502020204030204" pitchFamily="34" charset="0"/>
                <a:ea typeface="+mn-ea"/>
              </a:rPr>
              <a:t>abistavad </a:t>
            </a:r>
          </a:p>
          <a:p>
            <a:pPr algn="ctr" eaLnBrk="1" hangingPunct="1">
              <a:lnSpc>
                <a:spcPct val="110000"/>
              </a:lnSpc>
              <a:spcBef>
                <a:spcPts val="1000"/>
              </a:spcBef>
              <a:buNone/>
            </a:pPr>
            <a:r>
              <a:rPr lang="et-EE" b="1">
                <a:solidFill>
                  <a:srgbClr val="174195"/>
                </a:solidFill>
                <a:latin typeface="Calibri" panose="020F0502020204030204" pitchFamily="34" charset="0"/>
                <a:ea typeface="+mn-ea"/>
              </a:rPr>
              <a:t>nõuandva pädevusega </a:t>
            </a:r>
          </a:p>
          <a:p>
            <a:pPr algn="ctr" eaLnBrk="1" hangingPunct="1">
              <a:lnSpc>
                <a:spcPct val="110000"/>
              </a:lnSpc>
              <a:spcBef>
                <a:spcPts val="1000"/>
              </a:spcBef>
              <a:buNone/>
            </a:pPr>
            <a:r>
              <a:rPr lang="et-EE" b="1">
                <a:solidFill>
                  <a:srgbClr val="174195"/>
                </a:solidFill>
                <a:latin typeface="Calibri" panose="020F0502020204030204" pitchFamily="34" charset="0"/>
                <a:ea typeface="+mn-ea"/>
              </a:rPr>
              <a:t>majandus- ja sotsiaalkomitee</a:t>
            </a:r>
            <a:r>
              <a:rPr lang="et-EE">
                <a:solidFill>
                  <a:schemeClr val="tx1"/>
                </a:solidFill>
                <a:latin typeface="Calibri" panose="020F0502020204030204" pitchFamily="34" charset="0"/>
                <a:ea typeface="+mn-ea"/>
              </a:rPr>
              <a:t> </a:t>
            </a:r>
          </a:p>
          <a:p>
            <a:pPr algn="ctr" eaLnBrk="1" hangingPunct="1">
              <a:lnSpc>
                <a:spcPct val="110000"/>
              </a:lnSpc>
              <a:spcBef>
                <a:spcPts val="1000"/>
              </a:spcBef>
              <a:buNone/>
            </a:pPr>
            <a:r>
              <a:rPr lang="et-EE">
                <a:solidFill>
                  <a:schemeClr val="tx1"/>
                </a:solidFill>
                <a:latin typeface="Calibri" panose="020F0502020204030204" pitchFamily="34" charset="0"/>
                <a:ea typeface="+mn-ea"/>
              </a:rPr>
              <a:t>ning regioonide komitee.“</a:t>
            </a:r>
            <a:r>
              <a:rPr lang="et-EE" b="1">
                <a:solidFill>
                  <a:srgbClr val="174195"/>
                </a:solidFill>
                <a:latin typeface="Calibri" panose="020F0502020204030204" pitchFamily="34" charset="0"/>
                <a:ea typeface="+mn-ea"/>
              </a:rPr>
              <a:t> </a:t>
            </a:r>
          </a:p>
          <a:p>
            <a:pPr algn="ctr" eaLnBrk="1" hangingPunct="1">
              <a:lnSpc>
                <a:spcPct val="110000"/>
              </a:lnSpc>
              <a:spcBef>
                <a:spcPts val="1000"/>
              </a:spcBef>
              <a:buNone/>
            </a:pPr>
            <a:endParaRPr lang="en-GB" altLang="ja-JP" dirty="0">
              <a:solidFill>
                <a:schemeClr val="tx1"/>
              </a:solidFill>
              <a:latin typeface="Calibri" panose="020F0502020204030204" pitchFamily="34" charset="0"/>
              <a:ea typeface="+mn-ea"/>
            </a:endParaRPr>
          </a:p>
          <a:p>
            <a:pPr algn="ctr" eaLnBrk="1" hangingPunct="1">
              <a:lnSpc>
                <a:spcPct val="110000"/>
              </a:lnSpc>
              <a:spcBef>
                <a:spcPts val="1000"/>
              </a:spcBef>
              <a:buNone/>
            </a:pPr>
            <a:r>
              <a:rPr lang="et-EE" b="1">
                <a:solidFill>
                  <a:schemeClr val="tx1"/>
                </a:solidFill>
                <a:latin typeface="Calibri" panose="020F0502020204030204" pitchFamily="34" charset="0"/>
                <a:ea typeface="+mn-ea"/>
              </a:rPr>
              <a:t>Euroopa Liidu lepingu artikkel 13</a:t>
            </a:r>
          </a:p>
        </p:txBody>
      </p:sp>
      <p:pic>
        <p:nvPicPr>
          <p:cNvPr id="2" name="Picture 1">
            <a:extLst>
              <a:ext uri="{FF2B5EF4-FFF2-40B4-BE49-F238E27FC236}">
                <a16:creationId xmlns:a16="http://schemas.microsoft.com/office/drawing/2014/main" id="{9CF75D38-9BB0-753E-7664-8EA882E820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58116" y="1851082"/>
            <a:ext cx="5233883" cy="5006918"/>
          </a:xfrm>
          <a:prstGeom prst="rect">
            <a:avLst/>
          </a:prstGeom>
          <a:ln>
            <a:noFill/>
          </a:ln>
          <a:effectLst/>
          <a:scene3d>
            <a:camera prst="orthographicFront">
              <a:rot lat="0" lon="0" rev="0"/>
            </a:camera>
            <a:lightRig rig="balanced" dir="t">
              <a:rot lat="0" lon="0" rev="8700000"/>
            </a:lightRig>
          </a:scene3d>
          <a:sp3d>
            <a:bevelT w="190500" h="38100"/>
          </a:sp3d>
        </p:spPr>
      </p:pic>
      <p:pic>
        <p:nvPicPr>
          <p:cNvPr id="8" name="Picture 7">
            <a:extLst>
              <a:ext uri="{FF2B5EF4-FFF2-40B4-BE49-F238E27FC236}">
                <a16:creationId xmlns:a16="http://schemas.microsoft.com/office/drawing/2014/main" id="{8225144A-FEB8-4CC5-A5C0-F7E069D45E8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53284" y="1911593"/>
            <a:ext cx="4620595" cy="4946407"/>
          </a:xfrm>
          <a:prstGeom prst="rect">
            <a:avLst/>
          </a:prstGeom>
          <a:ln>
            <a:noFill/>
          </a:ln>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0750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2CC9852-1666-4AD4-8313-4308FAFFDA3D}"/>
              </a:ext>
            </a:extLst>
          </p:cNvPr>
          <p:cNvSpPr/>
          <p:nvPr/>
        </p:nvSpPr>
        <p:spPr>
          <a:xfrm>
            <a:off x="438319" y="1540595"/>
            <a:ext cx="11594592" cy="460857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5" name="Content Placeholder 2">
            <a:extLst>
              <a:ext uri="{FF2B5EF4-FFF2-40B4-BE49-F238E27FC236}">
                <a16:creationId xmlns:a16="http://schemas.microsoft.com/office/drawing/2014/main" id="{2295A32D-9921-4AAF-882E-22E6FE93A334}"/>
              </a:ext>
            </a:extLst>
          </p:cNvPr>
          <p:cNvSpPr>
            <a:spLocks noGrp="1"/>
          </p:cNvSpPr>
          <p:nvPr>
            <p:ph idx="1"/>
          </p:nvPr>
        </p:nvSpPr>
        <p:spPr>
          <a:xfrm>
            <a:off x="849746" y="1902691"/>
            <a:ext cx="11183166" cy="3894604"/>
          </a:xfrm>
        </p:spPr>
        <p:txBody>
          <a:bodyPr>
            <a:normAutofit/>
          </a:bodyPr>
          <a:lstStyle/>
          <a:p>
            <a:pPr>
              <a:buFont typeface="Courier New" panose="02070309020205020404" pitchFamily="49" charset="0"/>
              <a:buChar char="o"/>
            </a:pPr>
            <a:r>
              <a:rPr lang="et-EE" sz="1800" i="0" u="none" strike="noStrike" baseline="0" dirty="0">
                <a:latin typeface="Calibri" panose="020F0502020204030204" pitchFamily="34" charset="0"/>
              </a:rPr>
              <a:t>Töörühm </a:t>
            </a:r>
            <a:r>
              <a:rPr lang="et-EE" sz="1800" b="1" i="0" u="none" strike="noStrike" baseline="0" dirty="0">
                <a:latin typeface="Calibri" panose="020F0502020204030204" pitchFamily="34" charset="0"/>
              </a:rPr>
              <a:t>„Põhiõigused ja õigusriigi põhimõte“</a:t>
            </a:r>
          </a:p>
          <a:p>
            <a:pPr>
              <a:buFont typeface="Courier New" panose="02070309020205020404" pitchFamily="49" charset="0"/>
              <a:buChar char="o"/>
            </a:pPr>
            <a:r>
              <a:rPr lang="et-EE" sz="1800" i="0" u="none" strike="noStrike" baseline="0" dirty="0">
                <a:latin typeface="Calibri" panose="020F0502020204030204" pitchFamily="34" charset="0"/>
              </a:rPr>
              <a:t>Töörühm </a:t>
            </a:r>
            <a:r>
              <a:rPr lang="et-EE" sz="1800" b="1" i="0" u="none" strike="noStrike" baseline="0" dirty="0">
                <a:latin typeface="Calibri" panose="020F0502020204030204" pitchFamily="34" charset="0"/>
              </a:rPr>
              <a:t>„Euroopa poolaasta“</a:t>
            </a:r>
          </a:p>
          <a:p>
            <a:pPr>
              <a:buFont typeface="Courier New" panose="02070309020205020404" pitchFamily="49" charset="0"/>
              <a:buChar char="o"/>
            </a:pPr>
            <a:r>
              <a:rPr lang="et-EE" sz="1800" i="0" u="none" strike="noStrike" baseline="0" dirty="0">
                <a:latin typeface="Calibri" panose="020F0502020204030204" pitchFamily="34" charset="0"/>
              </a:rPr>
              <a:t>Töörühm </a:t>
            </a:r>
            <a:r>
              <a:rPr lang="et-EE" sz="1800" b="1" i="0" u="none" strike="noStrike" baseline="0" dirty="0">
                <a:latin typeface="Calibri" panose="020F0502020204030204" pitchFamily="34" charset="0"/>
              </a:rPr>
              <a:t>„ÜRO kliimamuutuste raamkonventsiooni osaliste konverents“</a:t>
            </a:r>
          </a:p>
          <a:p>
            <a:pPr>
              <a:buFont typeface="Courier New" panose="02070309020205020404" pitchFamily="49" charset="0"/>
              <a:buChar char="o"/>
            </a:pPr>
            <a:r>
              <a:rPr lang="et-EE" sz="1800" i="0" u="none" strike="noStrike" baseline="0" dirty="0">
                <a:latin typeface="Calibri" panose="020F0502020204030204" pitchFamily="34" charset="0"/>
              </a:rPr>
              <a:t>Töörühm </a:t>
            </a:r>
            <a:r>
              <a:rPr lang="et-EE" sz="1800" b="1" i="0" u="none" strike="noStrike" baseline="0" dirty="0">
                <a:latin typeface="Calibri" panose="020F0502020204030204" pitchFamily="34" charset="0"/>
              </a:rPr>
              <a:t>„</a:t>
            </a:r>
            <a:r>
              <a:rPr lang="et-EE" sz="1800" b="1" i="0" u="none" strike="noStrike" baseline="0" dirty="0" err="1">
                <a:latin typeface="Calibri" panose="020F0502020204030204" pitchFamily="34" charset="0"/>
              </a:rPr>
              <a:t>Üldhuviteenused</a:t>
            </a:r>
            <a:r>
              <a:rPr lang="et-EE" sz="1800" b="1" i="0" u="none" strike="noStrike" baseline="0" dirty="0">
                <a:latin typeface="Calibri" panose="020F0502020204030204" pitchFamily="34" charset="0"/>
              </a:rPr>
              <a:t>“</a:t>
            </a:r>
          </a:p>
          <a:p>
            <a:pPr>
              <a:buFont typeface="Courier New" panose="02070309020205020404" pitchFamily="49" charset="0"/>
              <a:buChar char="o"/>
            </a:pPr>
            <a:r>
              <a:rPr lang="et-EE" sz="1800" i="0" u="none" strike="noStrike" baseline="0" dirty="0">
                <a:latin typeface="Calibri" panose="020F0502020204030204" pitchFamily="34" charset="0"/>
              </a:rPr>
              <a:t>Töörühm </a:t>
            </a:r>
            <a:r>
              <a:rPr lang="et-EE" sz="1800" b="1" i="0" u="none" strike="noStrike" baseline="0" dirty="0">
                <a:latin typeface="Calibri" panose="020F0502020204030204" pitchFamily="34" charset="0"/>
              </a:rPr>
              <a:t>„Energia“</a:t>
            </a:r>
          </a:p>
          <a:p>
            <a:pPr>
              <a:buFont typeface="Courier New" panose="02070309020205020404" pitchFamily="49" charset="0"/>
              <a:buChar char="o"/>
            </a:pPr>
            <a:r>
              <a:rPr lang="et-EE" sz="1800" dirty="0">
                <a:latin typeface="Calibri" panose="020F0502020204030204" pitchFamily="34" charset="0"/>
              </a:rPr>
              <a:t>Töörühm </a:t>
            </a:r>
            <a:r>
              <a:rPr lang="et-EE" sz="1800" b="1" dirty="0">
                <a:latin typeface="Calibri" panose="020F0502020204030204" pitchFamily="34" charset="0"/>
              </a:rPr>
              <a:t>„Transport"</a:t>
            </a:r>
          </a:p>
          <a:p>
            <a:pPr>
              <a:buFont typeface="Courier New" panose="02070309020205020404" pitchFamily="49" charset="0"/>
              <a:buChar char="o"/>
            </a:pPr>
            <a:r>
              <a:rPr lang="et-EE" sz="1800" dirty="0">
                <a:latin typeface="Calibri" panose="020F0502020204030204" pitchFamily="34" charset="0"/>
              </a:rPr>
              <a:t>Töörühm </a:t>
            </a:r>
            <a:r>
              <a:rPr lang="et-EE" sz="1800" b="1" dirty="0">
                <a:latin typeface="Calibri" panose="020F0502020204030204" pitchFamily="34" charset="0"/>
              </a:rPr>
              <a:t>„Sisseränne ja integratsioon“</a:t>
            </a:r>
          </a:p>
          <a:p>
            <a:pPr>
              <a:buFont typeface="Courier New" panose="02070309020205020404" pitchFamily="49" charset="0"/>
              <a:buChar char="o"/>
            </a:pPr>
            <a:r>
              <a:rPr lang="et-EE" sz="1800" i="0" u="none" strike="noStrike" baseline="0" dirty="0">
                <a:latin typeface="Calibri" panose="020F0502020204030204" pitchFamily="34" charset="0"/>
              </a:rPr>
              <a:t>Töörühm </a:t>
            </a:r>
            <a:r>
              <a:rPr lang="et-EE" sz="1800" b="1" i="0" u="none" strike="noStrike" baseline="0" dirty="0">
                <a:latin typeface="Calibri" panose="020F0502020204030204" pitchFamily="34" charset="0"/>
              </a:rPr>
              <a:t>„</a:t>
            </a:r>
            <a:r>
              <a:rPr lang="et-EE" sz="1800" b="1" i="0" u="none" strike="noStrike" baseline="0" dirty="0" err="1">
                <a:latin typeface="Calibri" panose="020F0502020204030204" pitchFamily="34" charset="0"/>
              </a:rPr>
              <a:t>Romade</a:t>
            </a:r>
            <a:r>
              <a:rPr lang="et-EE" sz="1800" b="1" i="0" u="none" strike="noStrike" baseline="0" dirty="0">
                <a:latin typeface="Calibri" panose="020F0502020204030204" pitchFamily="34" charset="0"/>
              </a:rPr>
              <a:t> kaasamine“</a:t>
            </a:r>
          </a:p>
          <a:p>
            <a:pPr>
              <a:buFont typeface="Courier New" panose="02070309020205020404" pitchFamily="49" charset="0"/>
              <a:buChar char="o"/>
            </a:pPr>
            <a:r>
              <a:rPr lang="et-EE" sz="1800" dirty="0">
                <a:latin typeface="Calibri" panose="020F0502020204030204" pitchFamily="34" charset="0"/>
              </a:rPr>
              <a:t>Töörühm </a:t>
            </a:r>
            <a:r>
              <a:rPr lang="et-EE" sz="1800" b="1" dirty="0">
                <a:latin typeface="Calibri" panose="020F0502020204030204" pitchFamily="34" charset="0"/>
              </a:rPr>
              <a:t>„Puuetega inimeste õigused“</a:t>
            </a:r>
          </a:p>
          <a:p>
            <a:pPr>
              <a:buFont typeface="Courier New" panose="02070309020205020404" pitchFamily="49" charset="0"/>
              <a:buChar char="o"/>
            </a:pPr>
            <a:r>
              <a:rPr lang="et-EE" sz="1800" dirty="0">
                <a:latin typeface="Calibri" panose="020F0502020204030204" pitchFamily="34" charset="0"/>
              </a:rPr>
              <a:t>Töörühm </a:t>
            </a:r>
            <a:r>
              <a:rPr lang="et-EE" sz="1800" b="1" dirty="0">
                <a:latin typeface="Calibri" panose="020F0502020204030204" pitchFamily="34" charset="0"/>
              </a:rPr>
              <a:t>„Kestlikud toidusüsteemid“</a:t>
            </a:r>
            <a:r>
              <a:rPr lang="et-EE" sz="1800" b="1" i="0" u="none" strike="noStrike" baseline="0" dirty="0">
                <a:latin typeface="Calibri" panose="020F0502020204030204" pitchFamily="34" charset="0"/>
              </a:rPr>
              <a:t> </a:t>
            </a:r>
          </a:p>
        </p:txBody>
      </p:sp>
      <p:sp>
        <p:nvSpPr>
          <p:cNvPr id="2" name="Rectangle 1">
            <a:extLst>
              <a:ext uri="{FF2B5EF4-FFF2-40B4-BE49-F238E27FC236}">
                <a16:creationId xmlns:a16="http://schemas.microsoft.com/office/drawing/2014/main" id="{2AF179D1-C557-76CE-DD5A-5D37D0E9ACEB}"/>
              </a:ext>
            </a:extLst>
          </p:cNvPr>
          <p:cNvSpPr/>
          <p:nvPr/>
        </p:nvSpPr>
        <p:spPr>
          <a:xfrm>
            <a:off x="0"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sz="4400"/>
              <a:t>Alalised töörühmad</a:t>
            </a:r>
          </a:p>
        </p:txBody>
      </p:sp>
      <p:sp>
        <p:nvSpPr>
          <p:cNvPr id="6" name="Titre 1">
            <a:extLst>
              <a:ext uri="{FF2B5EF4-FFF2-40B4-BE49-F238E27FC236}">
                <a16:creationId xmlns:a16="http://schemas.microsoft.com/office/drawing/2014/main" id="{4C66D1A4-C100-270F-3F29-02EBE05D9EAE}"/>
              </a:ext>
            </a:extLst>
          </p:cNvPr>
          <p:cNvSpPr txBox="1">
            <a:spLocks/>
          </p:cNvSpPr>
          <p:nvPr/>
        </p:nvSpPr>
        <p:spPr>
          <a:xfrm>
            <a:off x="0" y="197280"/>
            <a:ext cx="12192000" cy="1027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altLang="fr-FR" b="1" dirty="0">
              <a:solidFill>
                <a:schemeClr val="bg1"/>
              </a:solidFill>
              <a:latin typeface="+mn-lt"/>
            </a:endParaRPr>
          </a:p>
        </p:txBody>
      </p:sp>
    </p:spTree>
    <p:extLst>
      <p:ext uri="{BB962C8B-B14F-4D97-AF65-F5344CB8AC3E}">
        <p14:creationId xmlns:p14="http://schemas.microsoft.com/office/powerpoint/2010/main" val="2403629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849707" y="3437681"/>
            <a:ext cx="7206169"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8" name="Content Placeholder 2"/>
          <p:cNvSpPr txBox="1">
            <a:spLocks/>
          </p:cNvSpPr>
          <p:nvPr/>
        </p:nvSpPr>
        <p:spPr>
          <a:xfrm>
            <a:off x="4849707" y="4520354"/>
            <a:ext cx="7206168" cy="1004993"/>
          </a:xfrm>
          <a:prstGeom prst="rect">
            <a:avLst/>
          </a:prstGeom>
        </p:spPr>
        <p:txBody>
          <a:bodyPr vert="horz" lIns="121920" tIns="60960" rIns="121920" bIns="6096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endParaRPr lang="en-GB" sz="2400" dirty="0">
              <a:solidFill>
                <a:srgbClr val="595959"/>
              </a:solidFill>
              <a:latin typeface="Calibri" panose="020F0502020204030204" pitchFamily="34" charset="0"/>
            </a:endParaRPr>
          </a:p>
        </p:txBody>
      </p:sp>
      <p:sp>
        <p:nvSpPr>
          <p:cNvPr id="6" name="Content Placeholder 2"/>
          <p:cNvSpPr>
            <a:spLocks noGrp="1"/>
          </p:cNvSpPr>
          <p:nvPr>
            <p:ph idx="1"/>
          </p:nvPr>
        </p:nvSpPr>
        <p:spPr>
          <a:xfrm>
            <a:off x="5498713" y="2550593"/>
            <a:ext cx="6557162" cy="3784162"/>
          </a:xfrm>
        </p:spPr>
        <p:txBody>
          <a:bodyPr>
            <a:normAutofit fontScale="92500" lnSpcReduction="10000"/>
          </a:bodyPr>
          <a:lstStyle/>
          <a:p>
            <a:pPr marL="0" lvl="0" indent="0" algn="ctr">
              <a:lnSpc>
                <a:spcPct val="110000"/>
              </a:lnSpc>
              <a:buNone/>
            </a:pPr>
            <a:r>
              <a:rPr lang="et-EE" sz="2600">
                <a:latin typeface="Calibri" panose="020F0502020204030204" pitchFamily="34" charset="0"/>
              </a:rPr>
              <a:t>Liikmed nimetab ametisse </a:t>
            </a:r>
            <a:r>
              <a:rPr lang="et-EE" sz="2600" b="1">
                <a:solidFill>
                  <a:srgbClr val="0060A0"/>
                </a:solidFill>
                <a:latin typeface="Calibri" panose="020F0502020204030204" pitchFamily="34" charset="0"/>
              </a:rPr>
              <a:t>nõukogu</a:t>
            </a:r>
            <a:r>
              <a:rPr lang="et-EE" sz="2600">
                <a:latin typeface="Calibri" panose="020F0502020204030204" pitchFamily="34" charset="0"/>
              </a:rPr>
              <a:t> iga liikmesriigi ettepaneku alusel. Nende </a:t>
            </a:r>
            <a:r>
              <a:rPr lang="et-EE" sz="2600" b="1">
                <a:solidFill>
                  <a:srgbClr val="0060A0"/>
                </a:solidFill>
                <a:latin typeface="Calibri" panose="020F0502020204030204" pitchFamily="34" charset="0"/>
              </a:rPr>
              <a:t>ametiaeg kestab viis aastat ja seda on võimalik pikendada</a:t>
            </a:r>
            <a:r>
              <a:rPr lang="et-EE" sz="2600">
                <a:latin typeface="Calibri" panose="020F0502020204030204" pitchFamily="34" charset="0"/>
              </a:rPr>
              <a:t>.</a:t>
            </a:r>
          </a:p>
          <a:p>
            <a:pPr marL="0" indent="0" algn="ctr">
              <a:lnSpc>
                <a:spcPct val="110000"/>
              </a:lnSpc>
              <a:buNone/>
            </a:pPr>
            <a:r>
              <a:rPr lang="et-EE" sz="2600">
                <a:latin typeface="Calibri" panose="020F0502020204030204" pitchFamily="34" charset="0"/>
              </a:rPr>
              <a:t>Liikmed on sõltumatud </a:t>
            </a:r>
            <a:r>
              <a:rPr lang="et-EE" sz="2600" b="1">
                <a:solidFill>
                  <a:srgbClr val="0060A0"/>
                </a:solidFill>
                <a:latin typeface="Calibri" panose="020F0502020204030204" pitchFamily="34" charset="0"/>
              </a:rPr>
              <a:t>(= ei kuulu fraktsioonidesse)</a:t>
            </a:r>
            <a:r>
              <a:rPr lang="et-EE" sz="2600">
                <a:latin typeface="Calibri" panose="020F0502020204030204" pitchFamily="34" charset="0"/>
              </a:rPr>
              <a:t> ja tegutsevad kõigi ELi kodanike huvides.</a:t>
            </a:r>
          </a:p>
          <a:p>
            <a:pPr marL="0" indent="0" algn="ctr">
              <a:lnSpc>
                <a:spcPct val="110000"/>
              </a:lnSpc>
              <a:buNone/>
            </a:pPr>
            <a:r>
              <a:rPr lang="et-EE" sz="2600" b="1">
                <a:solidFill>
                  <a:srgbClr val="0060A0"/>
                </a:solidFill>
                <a:latin typeface="Calibri" panose="020F0502020204030204" pitchFamily="34" charset="0"/>
              </a:rPr>
              <a:t>Liikmed ei ole pidevalt Brüsselis.</a:t>
            </a:r>
            <a:r>
              <a:rPr lang="et-EE" sz="2600">
                <a:latin typeface="Calibri" panose="020F0502020204030204" pitchFamily="34" charset="0"/>
              </a:rPr>
              <a:t> Enamik neist jätkab tööd oma koduriigi organisatsioonides. Liikmete reisi- ja majutuskulud hüvitab komitee.</a:t>
            </a:r>
          </a:p>
          <a:p>
            <a:pPr lvl="0"/>
            <a:endParaRPr lang="en-GB" sz="2200" dirty="0">
              <a:solidFill>
                <a:srgbClr val="595959"/>
              </a:solidFill>
              <a:latin typeface="Calibri" panose="020F0502020204030204" pitchFamily="34" charset="0"/>
            </a:endParaRPr>
          </a:p>
        </p:txBody>
      </p:sp>
      <p:sp>
        <p:nvSpPr>
          <p:cNvPr id="2" name="Rectangle 1">
            <a:extLst>
              <a:ext uri="{FF2B5EF4-FFF2-40B4-BE49-F238E27FC236}">
                <a16:creationId xmlns:a16="http://schemas.microsoft.com/office/drawing/2014/main" id="{D4428210-F821-B6DF-07F8-4E1709B3CA0C}"/>
              </a:ext>
            </a:extLst>
          </p:cNvPr>
          <p:cNvSpPr/>
          <p:nvPr/>
        </p:nvSpPr>
        <p:spPr>
          <a:xfrm>
            <a:off x="0" y="0"/>
            <a:ext cx="12192000" cy="1828364"/>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5EEF93FD-3C97-D521-87A7-D8F00E14E82C}"/>
              </a:ext>
            </a:extLst>
          </p:cNvPr>
          <p:cNvSpPr txBox="1"/>
          <p:nvPr/>
        </p:nvSpPr>
        <p:spPr>
          <a:xfrm>
            <a:off x="26681" y="263341"/>
            <a:ext cx="12165319" cy="2000548"/>
          </a:xfrm>
          <a:prstGeom prst="rect">
            <a:avLst/>
          </a:prstGeom>
          <a:noFill/>
        </p:spPr>
        <p:txBody>
          <a:bodyPr wrap="square" rtlCol="0">
            <a:spAutoFit/>
          </a:bodyPr>
          <a:lstStyle/>
          <a:p>
            <a:pPr algn="ctr"/>
            <a:r>
              <a:rPr lang="et-EE" sz="4000" b="1">
                <a:solidFill>
                  <a:schemeClr val="bg1"/>
                </a:solidFill>
                <a:latin typeface="Calibri" panose="020F0502020204030204" pitchFamily="34" charset="0"/>
              </a:rPr>
              <a:t>329 KOMITEE LIIGET </a:t>
            </a:r>
            <a:br>
              <a:rPr lang="et-EE" sz="4000" b="1">
                <a:solidFill>
                  <a:schemeClr val="bg1"/>
                </a:solidFill>
                <a:latin typeface="Calibri" panose="020F0502020204030204" pitchFamily="34" charset="0"/>
              </a:rPr>
            </a:br>
            <a:r>
              <a:rPr lang="et-EE" sz="4000" b="1">
                <a:solidFill>
                  <a:schemeClr val="bg1"/>
                </a:solidFill>
                <a:latin typeface="Calibri" panose="020F0502020204030204" pitchFamily="34" charset="0"/>
              </a:rPr>
              <a:t>KÕIGIST EUROOPA LIIDU LIIKMESRIIKIDEST</a:t>
            </a:r>
          </a:p>
          <a:p>
            <a:pPr algn="ctr"/>
            <a:endParaRPr lang="en-GB" sz="4400" dirty="0">
              <a:solidFill>
                <a:schemeClr val="bg1"/>
              </a:solidFill>
            </a:endParaRPr>
          </a:p>
        </p:txBody>
      </p:sp>
      <p:pic>
        <p:nvPicPr>
          <p:cNvPr id="9" name="Picture 8">
            <a:extLst>
              <a:ext uri="{FF2B5EF4-FFF2-40B4-BE49-F238E27FC236}">
                <a16:creationId xmlns:a16="http://schemas.microsoft.com/office/drawing/2014/main" id="{75B17160-1B17-46A3-8F97-93B10C2A6D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971" y="2670290"/>
            <a:ext cx="4985579" cy="3324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97007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nodePh="1">
                                  <p:stCondLst>
                                    <p:cond delay="0"/>
                                  </p:stCondLst>
                                  <p:endCondLst>
                                    <p:cond evt="begin" delay="0">
                                      <p:tn val="26"/>
                                    </p:cond>
                                  </p:end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6" grpId="0" uiExpand="1"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2530" y="1473690"/>
            <a:ext cx="12192000" cy="517313"/>
          </a:xfrm>
        </p:spPr>
        <p:txBody>
          <a:bodyPr>
            <a:normAutofit/>
          </a:bodyPr>
          <a:lstStyle/>
          <a:p>
            <a:pPr marL="0" lvl="1" indent="0" algn="ctr">
              <a:buNone/>
            </a:pPr>
            <a:r>
              <a:rPr lang="et-EE">
                <a:latin typeface="Calibri" charset="0"/>
                <a:ea typeface="MS PGothic" charset="-128"/>
              </a:rPr>
              <a:t>Mõiste hõlmab kõiki rühmi ja organisatsioone, milles </a:t>
            </a:r>
            <a:r>
              <a:rPr lang="et-EE" b="1">
                <a:solidFill>
                  <a:srgbClr val="0060A0"/>
                </a:solidFill>
                <a:latin typeface="Calibri" charset="0"/>
                <a:ea typeface="MS PGothic" charset="-128"/>
              </a:rPr>
              <a:t>inimesed teevad koostööd</a:t>
            </a:r>
            <a:r>
              <a:rPr lang="et-EE">
                <a:solidFill>
                  <a:srgbClr val="0060A0"/>
                </a:solidFill>
                <a:latin typeface="Calibri" charset="0"/>
                <a:ea typeface="MS PGothic" charset="-128"/>
              </a:rPr>
              <a:t>:</a:t>
            </a:r>
          </a:p>
        </p:txBody>
      </p:sp>
      <p:sp>
        <p:nvSpPr>
          <p:cNvPr id="13" name="Rectangle 12"/>
          <p:cNvSpPr/>
          <p:nvPr/>
        </p:nvSpPr>
        <p:spPr>
          <a:xfrm>
            <a:off x="877824" y="2196000"/>
            <a:ext cx="2926080" cy="2648597"/>
          </a:xfrm>
          <a:prstGeom prst="rect">
            <a:avLst/>
          </a:prstGeom>
          <a:solidFill>
            <a:srgbClr val="006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4" name="Rectangle 13"/>
          <p:cNvSpPr/>
          <p:nvPr/>
        </p:nvSpPr>
        <p:spPr>
          <a:xfrm>
            <a:off x="4605683" y="2196000"/>
            <a:ext cx="2926080" cy="2680340"/>
          </a:xfrm>
          <a:prstGeom prst="rect">
            <a:avLst/>
          </a:prstGeom>
          <a:solidFill>
            <a:srgbClr val="D922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p>
        </p:txBody>
      </p:sp>
      <p:sp>
        <p:nvSpPr>
          <p:cNvPr id="15" name="Rectangle 14"/>
          <p:cNvSpPr/>
          <p:nvPr/>
        </p:nvSpPr>
        <p:spPr>
          <a:xfrm>
            <a:off x="8236372" y="2196000"/>
            <a:ext cx="2926080" cy="2699870"/>
          </a:xfrm>
          <a:prstGeom prst="rect">
            <a:avLst/>
          </a:prstGeom>
          <a:solidFill>
            <a:srgbClr val="0083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a:solidFill>
                <a:srgbClr val="008342"/>
              </a:solidFill>
            </a:endParaRPr>
          </a:p>
        </p:txBody>
      </p:sp>
      <p:sp>
        <p:nvSpPr>
          <p:cNvPr id="10" name="Title 1"/>
          <p:cNvSpPr txBox="1">
            <a:spLocks/>
          </p:cNvSpPr>
          <p:nvPr/>
        </p:nvSpPr>
        <p:spPr bwMode="auto">
          <a:xfrm>
            <a:off x="87782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t-EE" sz="2533" b="1">
                <a:solidFill>
                  <a:schemeClr val="bg1"/>
                </a:solidFill>
                <a:latin typeface="Calibri" panose="020F0502020204030204" pitchFamily="34" charset="0"/>
                <a:ea typeface="+mj-ea"/>
              </a:rPr>
              <a:t>Tööandjad (107)</a:t>
            </a:r>
          </a:p>
        </p:txBody>
      </p:sp>
      <p:sp>
        <p:nvSpPr>
          <p:cNvPr id="11" name="Title 1"/>
          <p:cNvSpPr txBox="1">
            <a:spLocks/>
          </p:cNvSpPr>
          <p:nvPr/>
        </p:nvSpPr>
        <p:spPr bwMode="auto">
          <a:xfrm>
            <a:off x="4605683" y="2181775"/>
            <a:ext cx="2926080" cy="4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t-EE" sz="2533" b="1">
                <a:solidFill>
                  <a:schemeClr val="bg1"/>
                </a:solidFill>
                <a:latin typeface="Calibri" panose="020F0502020204030204" pitchFamily="34" charset="0"/>
                <a:ea typeface="+mj-ea"/>
              </a:rPr>
              <a:t>Töötajad (110)</a:t>
            </a:r>
          </a:p>
        </p:txBody>
      </p:sp>
      <p:sp>
        <p:nvSpPr>
          <p:cNvPr id="12" name="Title 1"/>
          <p:cNvSpPr txBox="1">
            <a:spLocks/>
          </p:cNvSpPr>
          <p:nvPr/>
        </p:nvSpPr>
        <p:spPr bwMode="auto">
          <a:xfrm>
            <a:off x="8236371" y="2178319"/>
            <a:ext cx="2926080" cy="78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t-EE" sz="2667" b="1">
                <a:solidFill>
                  <a:schemeClr val="bg1"/>
                </a:solidFill>
                <a:latin typeface="Calibri" panose="020F0502020204030204" pitchFamily="34" charset="0"/>
                <a:ea typeface="+mj-ea"/>
              </a:rPr>
              <a:t>Kodanikuühiskonna organisatsioonid (110)</a:t>
            </a:r>
          </a:p>
          <a:p>
            <a:pPr algn="ctr" eaLnBrk="1" hangingPunct="1">
              <a:defRPr/>
            </a:pPr>
            <a:endParaRPr lang="en-GB" sz="2667" b="1" dirty="0">
              <a:solidFill>
                <a:schemeClr val="bg1"/>
              </a:solidFill>
              <a:latin typeface="Calibri" panose="020F0502020204030204" pitchFamily="34" charset="0"/>
              <a:ea typeface="+mj-ea"/>
            </a:endParaRPr>
          </a:p>
        </p:txBody>
      </p:sp>
      <p:sp>
        <p:nvSpPr>
          <p:cNvPr id="18" name="Content Placeholder 2"/>
          <p:cNvSpPr txBox="1">
            <a:spLocks/>
          </p:cNvSpPr>
          <p:nvPr/>
        </p:nvSpPr>
        <p:spPr>
          <a:xfrm>
            <a:off x="323880" y="5151376"/>
            <a:ext cx="11489685" cy="1450764"/>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t-EE" sz="2400" b="1">
                <a:solidFill>
                  <a:srgbClr val="1F5FA0"/>
                </a:solidFill>
                <a:latin typeface="Calibri" charset="0"/>
                <a:ea typeface="MS PGothic" charset="-128"/>
              </a:rPr>
              <a:t>Nad esindavad oma rühma või kogukonna huve ja eesmärke ning tegutsevad sageli vahendajana otsustajate ja üldsuse vahel.</a:t>
            </a:r>
          </a:p>
        </p:txBody>
      </p:sp>
      <p:sp>
        <p:nvSpPr>
          <p:cNvPr id="19" name="TextBox 18">
            <a:hlinkClick r:id="rId3"/>
            <a:extLst>
              <a:ext uri="{FF2B5EF4-FFF2-40B4-BE49-F238E27FC236}">
                <a16:creationId xmlns:a16="http://schemas.microsoft.com/office/drawing/2014/main" id="{F0925021-66B6-B547-90DD-B7884B765D2F}"/>
              </a:ext>
            </a:extLst>
          </p:cNvPr>
          <p:cNvSpPr txBox="1"/>
          <p:nvPr/>
        </p:nvSpPr>
        <p:spPr>
          <a:xfrm>
            <a:off x="877823" y="3142027"/>
            <a:ext cx="2926080" cy="1241622"/>
          </a:xfrm>
          <a:prstGeom prst="rect">
            <a:avLst/>
          </a:prstGeom>
          <a:noFill/>
        </p:spPr>
        <p:txBody>
          <a:bodyPr wrap="square" rtlCol="0">
            <a:spAutoFit/>
          </a:bodyPr>
          <a:lstStyle/>
          <a:p>
            <a:pPr algn="ctr"/>
            <a:r>
              <a:rPr lang="et-EE" sz="1867">
                <a:solidFill>
                  <a:schemeClr val="bg1"/>
                </a:solidFill>
              </a:rPr>
              <a:t>Tööandjate liidud,</a:t>
            </a:r>
          </a:p>
          <a:p>
            <a:pPr algn="ctr"/>
            <a:r>
              <a:rPr lang="et-EE" sz="1867">
                <a:solidFill>
                  <a:schemeClr val="bg1"/>
                </a:solidFill>
              </a:rPr>
              <a:t>kaubanduskojad,</a:t>
            </a:r>
          </a:p>
          <a:p>
            <a:pPr algn="ctr"/>
            <a:r>
              <a:rPr lang="et-EE" sz="1867">
                <a:solidFill>
                  <a:schemeClr val="bg1"/>
                </a:solidFill>
              </a:rPr>
              <a:t>VKEde organisatsioonid </a:t>
            </a:r>
          </a:p>
          <a:p>
            <a:pPr algn="ctr"/>
            <a:endParaRPr lang="en-GB" sz="1867" dirty="0">
              <a:solidFill>
                <a:schemeClr val="bg1"/>
              </a:solidFill>
            </a:endParaRPr>
          </a:p>
        </p:txBody>
      </p:sp>
      <p:sp>
        <p:nvSpPr>
          <p:cNvPr id="20" name="TextBox 19">
            <a:hlinkClick r:id="rId4"/>
            <a:extLst>
              <a:ext uri="{FF2B5EF4-FFF2-40B4-BE49-F238E27FC236}">
                <a16:creationId xmlns:a16="http://schemas.microsoft.com/office/drawing/2014/main" id="{EA13E604-DD39-AC47-A999-ECEECC06A46F}"/>
              </a:ext>
            </a:extLst>
          </p:cNvPr>
          <p:cNvSpPr txBox="1"/>
          <p:nvPr/>
        </p:nvSpPr>
        <p:spPr>
          <a:xfrm>
            <a:off x="4617692" y="3323289"/>
            <a:ext cx="2914071" cy="379656"/>
          </a:xfrm>
          <a:prstGeom prst="rect">
            <a:avLst/>
          </a:prstGeom>
          <a:noFill/>
        </p:spPr>
        <p:txBody>
          <a:bodyPr wrap="square" rtlCol="0">
            <a:spAutoFit/>
          </a:bodyPr>
          <a:lstStyle/>
          <a:p>
            <a:pPr algn="ctr"/>
            <a:r>
              <a:rPr lang="et-EE" sz="1867">
                <a:solidFill>
                  <a:schemeClr val="bg1"/>
                </a:solidFill>
              </a:rPr>
              <a:t>Ametiühingud</a:t>
            </a:r>
          </a:p>
        </p:txBody>
      </p:sp>
      <p:sp>
        <p:nvSpPr>
          <p:cNvPr id="21" name="TextBox 20">
            <a:hlinkClick r:id="rId5"/>
            <a:extLst>
              <a:ext uri="{FF2B5EF4-FFF2-40B4-BE49-F238E27FC236}">
                <a16:creationId xmlns:a16="http://schemas.microsoft.com/office/drawing/2014/main" id="{04EA3B74-E8BC-4341-9B56-489ADABD78EE}"/>
              </a:ext>
            </a:extLst>
          </p:cNvPr>
          <p:cNvSpPr txBox="1"/>
          <p:nvPr/>
        </p:nvSpPr>
        <p:spPr>
          <a:xfrm>
            <a:off x="8236373" y="3132000"/>
            <a:ext cx="2962656" cy="1816266"/>
          </a:xfrm>
          <a:prstGeom prst="rect">
            <a:avLst/>
          </a:prstGeom>
          <a:noFill/>
        </p:spPr>
        <p:txBody>
          <a:bodyPr wrap="square" rtlCol="0">
            <a:spAutoFit/>
          </a:bodyPr>
          <a:lstStyle/>
          <a:p>
            <a:pPr algn="ctr"/>
            <a:r>
              <a:rPr lang="et-EE" sz="1867">
                <a:solidFill>
                  <a:schemeClr val="bg1"/>
                </a:solidFill>
              </a:rPr>
              <a:t>Põllumajandustootjate, tarbijate, noorte, vabade elukutsete, puuetega inimeste, akadeemiliste ringkondade, ühistute, vabaühenduste esindajad jt </a:t>
            </a:r>
          </a:p>
          <a:p>
            <a:pPr algn="ctr"/>
            <a:endParaRPr lang="en-GB" sz="1867" dirty="0">
              <a:solidFill>
                <a:schemeClr val="bg1"/>
              </a:solidFill>
            </a:endParaRPr>
          </a:p>
        </p:txBody>
      </p:sp>
      <p:sp>
        <p:nvSpPr>
          <p:cNvPr id="2" name="Rectangle 1">
            <a:extLst>
              <a:ext uri="{FF2B5EF4-FFF2-40B4-BE49-F238E27FC236}">
                <a16:creationId xmlns:a16="http://schemas.microsoft.com/office/drawing/2014/main" id="{02F707B0-4DCD-1697-44A7-0F7B11A0DBD4}"/>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bwMode="auto">
          <a:xfrm>
            <a:off x="-85060" y="161454"/>
            <a:ext cx="12277060" cy="106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defRPr/>
            </a:pPr>
            <a:r>
              <a:rPr lang="et-EE" sz="4000" b="1" dirty="0">
                <a:solidFill>
                  <a:schemeClr val="bg1"/>
                </a:solidFill>
                <a:latin typeface="Calibri" panose="020F0502020204030204" pitchFamily="34" charset="0"/>
                <a:ea typeface="+mj-ea"/>
              </a:rPr>
              <a:t>MIDA TÄHENDAB </a:t>
            </a:r>
            <a:r>
              <a:rPr lang="et-EE" sz="3600" b="1" dirty="0">
                <a:solidFill>
                  <a:schemeClr val="bg1"/>
                </a:solidFill>
                <a:latin typeface="Calibri" panose="020F0502020204030204" pitchFamily="34" charset="0"/>
                <a:ea typeface="+mj-ea"/>
              </a:rPr>
              <a:t>ORGANISEERITUD</a:t>
            </a:r>
            <a:r>
              <a:rPr lang="et-EE" sz="4000" b="1" dirty="0">
                <a:solidFill>
                  <a:schemeClr val="bg1"/>
                </a:solidFill>
                <a:latin typeface="Calibri" panose="020F0502020204030204" pitchFamily="34" charset="0"/>
                <a:ea typeface="+mj-ea"/>
              </a:rPr>
              <a:t> KODANIKUÜHISKOND?</a:t>
            </a:r>
          </a:p>
        </p:txBody>
      </p:sp>
      <p:sp>
        <p:nvSpPr>
          <p:cNvPr id="3" name="TextBox 2">
            <a:extLst>
              <a:ext uri="{FF2B5EF4-FFF2-40B4-BE49-F238E27FC236}">
                <a16:creationId xmlns:a16="http://schemas.microsoft.com/office/drawing/2014/main" id="{4FA30AEF-BFB7-4F05-8844-A746F8ECEB1D}"/>
              </a:ext>
            </a:extLst>
          </p:cNvPr>
          <p:cNvSpPr txBox="1"/>
          <p:nvPr/>
        </p:nvSpPr>
        <p:spPr>
          <a:xfrm>
            <a:off x="0" y="6437012"/>
            <a:ext cx="8544682" cy="307777"/>
          </a:xfrm>
          <a:prstGeom prst="rect">
            <a:avLst/>
          </a:prstGeom>
          <a:noFill/>
        </p:spPr>
        <p:txBody>
          <a:bodyPr wrap="square" rtlCol="0">
            <a:spAutoFit/>
          </a:bodyPr>
          <a:lstStyle/>
          <a:p>
            <a:r>
              <a:rPr lang="et-EE" sz="1400">
                <a:solidFill>
                  <a:srgbClr val="174195"/>
                </a:solidFill>
              </a:rPr>
              <a:t>* Kaks liiget ei kuulu ühtegi kolmest rühmast.</a:t>
            </a:r>
          </a:p>
        </p:txBody>
      </p:sp>
    </p:spTree>
    <p:extLst>
      <p:ext uri="{BB962C8B-B14F-4D97-AF65-F5344CB8AC3E}">
        <p14:creationId xmlns:p14="http://schemas.microsoft.com/office/powerpoint/2010/main" val="19750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P spid="14" grpId="0" animBg="1"/>
      <p:bldP spid="15" grpId="0" animBg="1"/>
      <p:bldP spid="10" grpId="0"/>
      <p:bldP spid="11" grpId="0"/>
      <p:bldP spid="12" grpId="0"/>
      <p:bldP spid="18" grpId="0"/>
      <p:bldP spid="19" grpId="0"/>
      <p:bldP spid="20" grpId="0"/>
      <p:bldP spid="21"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E81D5F-8A66-0164-9E18-EF3E967B127A}"/>
              </a:ext>
            </a:extLst>
          </p:cNvPr>
          <p:cNvSpPr/>
          <p:nvPr/>
        </p:nvSpPr>
        <p:spPr>
          <a:xfrm>
            <a:off x="0" y="-9144"/>
            <a:ext cx="7324259"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106532" y="-9144"/>
            <a:ext cx="7430791" cy="1144284"/>
          </a:xfrm>
          <a:effectLst>
            <a:outerShdw blurRad="76200" dist="12700" dir="2700000" sy="-23000" kx="-800400" algn="bl" rotWithShape="0">
              <a:prstClr val="black">
                <a:alpha val="20000"/>
              </a:prstClr>
            </a:outerShdw>
          </a:effectLst>
        </p:spPr>
        <p:txBody>
          <a:bodyPr>
            <a:noAutofit/>
          </a:bodyPr>
          <a:lstStyle/>
          <a:p>
            <a:pPr algn="ctr"/>
            <a:r>
              <a:rPr lang="et-EE" sz="4000" b="1">
                <a:solidFill>
                  <a:schemeClr val="bg1"/>
                </a:solidFill>
                <a:latin typeface="+mn-lt"/>
                <a:ea typeface="+mn-ea"/>
                <a:cs typeface="+mn-cs"/>
              </a:rPr>
              <a:t>MILLEGA KOMITEE TEGELEB?</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a:stretch/>
        </p:blipFill>
        <p:spPr>
          <a:xfrm>
            <a:off x="7324260" y="0"/>
            <a:ext cx="4875638" cy="682901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ectangle 4"/>
          <p:cNvSpPr/>
          <p:nvPr/>
        </p:nvSpPr>
        <p:spPr>
          <a:xfrm>
            <a:off x="124545" y="1144284"/>
            <a:ext cx="7105335" cy="6093976"/>
          </a:xfrm>
          <a:prstGeom prst="rect">
            <a:avLst/>
          </a:prstGeom>
        </p:spPr>
        <p:txBody>
          <a:bodyPr wrap="square">
            <a:spAutoFit/>
          </a:bodyPr>
          <a:lstStyle/>
          <a:p>
            <a:pPr algn="just"/>
            <a:r>
              <a:rPr lang="et-EE" sz="2000" b="1" dirty="0">
                <a:solidFill>
                  <a:srgbClr val="1F5FA0"/>
                </a:solidFill>
              </a:rPr>
              <a:t>Euroopa Parlament</a:t>
            </a:r>
            <a:r>
              <a:rPr lang="et-EE" sz="2000" dirty="0"/>
              <a:t>, </a:t>
            </a:r>
            <a:r>
              <a:rPr lang="et-EE" sz="2000" b="1" dirty="0">
                <a:solidFill>
                  <a:srgbClr val="1F5FA0"/>
                </a:solidFill>
              </a:rPr>
              <a:t>Euroopa Liidu Nõukogu</a:t>
            </a:r>
            <a:r>
              <a:rPr lang="et-EE" sz="2000" dirty="0"/>
              <a:t> ja </a:t>
            </a:r>
            <a:r>
              <a:rPr lang="et-EE" sz="2000" b="1" dirty="0">
                <a:solidFill>
                  <a:srgbClr val="1F5FA0"/>
                </a:solidFill>
              </a:rPr>
              <a:t>Euroopa Komisjon</a:t>
            </a:r>
            <a:r>
              <a:rPr lang="et-EE" sz="2000" dirty="0"/>
              <a:t> on </a:t>
            </a:r>
            <a:r>
              <a:rPr lang="et-EE" sz="2000" b="1" dirty="0">
                <a:solidFill>
                  <a:srgbClr val="0060A0"/>
                </a:solidFill>
              </a:rPr>
              <a:t>õiguslikult kohustatud konsulteerima komiteega</a:t>
            </a:r>
            <a:r>
              <a:rPr lang="et-EE" sz="2000" dirty="0"/>
              <a:t> uute õigusaktide väljatöötamisel. </a:t>
            </a:r>
            <a:r>
              <a:rPr lang="et-EE" sz="2000" b="1" dirty="0"/>
              <a:t>Konsulteerimine</a:t>
            </a:r>
            <a:r>
              <a:rPr lang="et-EE" sz="2000" dirty="0"/>
              <a:t> võib hõlmata mitmesuguseid teemasid. </a:t>
            </a:r>
          </a:p>
          <a:p>
            <a:pPr algn="just"/>
            <a:endParaRPr lang="en-GB" altLang="fr-FR" dirty="0">
              <a:solidFill>
                <a:srgbClr val="0060A0"/>
              </a:solidFill>
            </a:endParaRPr>
          </a:p>
          <a:p>
            <a:pPr algn="just"/>
            <a:r>
              <a:rPr lang="et-EE" sz="2000" b="1" dirty="0">
                <a:solidFill>
                  <a:srgbClr val="1F5FA0"/>
                </a:solidFill>
              </a:rPr>
              <a:t>Komitee liikmed</a:t>
            </a:r>
            <a:r>
              <a:rPr lang="et-EE" sz="2000" dirty="0"/>
              <a:t>, kes esindavad </a:t>
            </a:r>
            <a:r>
              <a:rPr lang="et-EE" sz="2000" b="1" dirty="0">
                <a:solidFill>
                  <a:srgbClr val="1F5FA0"/>
                </a:solidFill>
              </a:rPr>
              <a:t>kõiki 3 rühma, arutavad teemat, peavad nõu ja jõuavad konsensuseni. Tulemus esitatakse</a:t>
            </a:r>
            <a:r>
              <a:rPr lang="et-EE" sz="2000" dirty="0"/>
              <a:t> kavandatava õigusakti kohta </a:t>
            </a:r>
            <a:r>
              <a:rPr lang="et-EE" sz="2000" b="1" dirty="0">
                <a:solidFill>
                  <a:srgbClr val="1F5FA0"/>
                </a:solidFill>
              </a:rPr>
              <a:t>koostatud ühtses dokumendis, mida nimetatakse arvamuseks</a:t>
            </a:r>
            <a:r>
              <a:rPr lang="et-EE" sz="2000" dirty="0"/>
              <a:t>.</a:t>
            </a:r>
          </a:p>
          <a:p>
            <a:pPr algn="just"/>
            <a:endParaRPr lang="en-GB" altLang="fr-FR" dirty="0"/>
          </a:p>
          <a:p>
            <a:pPr algn="just"/>
            <a:r>
              <a:rPr lang="et-EE" sz="2000" dirty="0"/>
              <a:t>Pärast </a:t>
            </a:r>
            <a:r>
              <a:rPr lang="et-EE" sz="2000" b="1" dirty="0">
                <a:solidFill>
                  <a:srgbClr val="1F5FA0"/>
                </a:solidFill>
              </a:rPr>
              <a:t>arvamuse koostamist saadetakse see ELi institutsioonidele</a:t>
            </a:r>
            <a:r>
              <a:rPr lang="et-EE" sz="2000" dirty="0"/>
              <a:t> arutamiseks ja avaldatakse Euroopa Liidu Teatajas (24 keeles).</a:t>
            </a:r>
          </a:p>
          <a:p>
            <a:pPr algn="just"/>
            <a:endParaRPr lang="en-GB" altLang="fr-FR" dirty="0"/>
          </a:p>
          <a:p>
            <a:pPr algn="just"/>
            <a:r>
              <a:rPr lang="et-EE" sz="2000" dirty="0"/>
              <a:t>Raportöör </a:t>
            </a:r>
            <a:r>
              <a:rPr lang="et-EE" sz="2000" b="1" dirty="0">
                <a:solidFill>
                  <a:srgbClr val="1F5FA0"/>
                </a:solidFill>
              </a:rPr>
              <a:t>esitleb</a:t>
            </a:r>
            <a:r>
              <a:rPr lang="et-EE" sz="2000" dirty="0"/>
              <a:t> komitee arvamuse </a:t>
            </a:r>
            <a:r>
              <a:rPr lang="et-EE" sz="2000" b="1" dirty="0">
                <a:solidFill>
                  <a:srgbClr val="1F5FA0"/>
                </a:solidFill>
              </a:rPr>
              <a:t>põhijäreldusi</a:t>
            </a:r>
            <a:r>
              <a:rPr lang="et-EE" sz="2000" dirty="0"/>
              <a:t> ning </a:t>
            </a:r>
            <a:r>
              <a:rPr lang="et-EE" sz="2000" b="1" dirty="0">
                <a:solidFill>
                  <a:srgbClr val="1F5FA0"/>
                </a:solidFill>
              </a:rPr>
              <a:t>tutvustab</a:t>
            </a:r>
            <a:r>
              <a:rPr lang="et-EE" sz="2000" dirty="0"/>
              <a:t> seda ELi, liikmesriikide ja kohalikul tasandil.</a:t>
            </a:r>
          </a:p>
          <a:p>
            <a:pPr algn="just"/>
            <a:endParaRPr lang="en-GB" altLang="fr-FR" dirty="0"/>
          </a:p>
          <a:p>
            <a:pPr algn="just"/>
            <a:r>
              <a:rPr lang="et-EE" sz="2000" dirty="0"/>
              <a:t>Kokku koostab komitee igal aastal umbes </a:t>
            </a:r>
            <a:r>
              <a:rPr lang="et-EE" sz="2000" b="1" dirty="0">
                <a:solidFill>
                  <a:srgbClr val="1F5FA0"/>
                </a:solidFill>
              </a:rPr>
              <a:t>200 arvamust</a:t>
            </a:r>
            <a:r>
              <a:rPr lang="et-EE" sz="2000" dirty="0"/>
              <a:t>.</a:t>
            </a:r>
          </a:p>
          <a:p>
            <a:pPr algn="just"/>
            <a:endParaRPr lang="en-GB" altLang="fr-FR" sz="2000" dirty="0">
              <a:solidFill>
                <a:srgbClr val="FF0000"/>
              </a:solidFill>
            </a:endParaRPr>
          </a:p>
          <a:p>
            <a:pPr marL="285750" indent="-285750" algn="just">
              <a:buFont typeface="Arial" panose="020B0604020202020204" pitchFamily="34" charset="0"/>
              <a:buChar char="•"/>
            </a:pPr>
            <a:endParaRPr lang="en-GB" altLang="fr-FR" sz="1600" dirty="0">
              <a:solidFill>
                <a:srgbClr val="FF0000"/>
              </a:solidFill>
            </a:endParaRPr>
          </a:p>
          <a:p>
            <a:pPr marL="285750" indent="-285750" algn="just">
              <a:buFont typeface="Arial" panose="020B0604020202020204" pitchFamily="34" charset="0"/>
              <a:buChar char="•"/>
            </a:pPr>
            <a:endParaRPr lang="en-GB" sz="1600" dirty="0"/>
          </a:p>
        </p:txBody>
      </p:sp>
      <p:sp>
        <p:nvSpPr>
          <p:cNvPr id="6" name="TextBox 5">
            <a:extLst>
              <a:ext uri="{FF2B5EF4-FFF2-40B4-BE49-F238E27FC236}">
                <a16:creationId xmlns:a16="http://schemas.microsoft.com/office/drawing/2014/main" id="{D54632D7-92F4-4501-A9F6-C753A58D7CB1}"/>
              </a:ext>
            </a:extLst>
          </p:cNvPr>
          <p:cNvSpPr txBox="1"/>
          <p:nvPr/>
        </p:nvSpPr>
        <p:spPr>
          <a:xfrm>
            <a:off x="2209887" y="6164440"/>
            <a:ext cx="3254557" cy="338554"/>
          </a:xfrm>
          <a:prstGeom prst="rect">
            <a:avLst/>
          </a:prstGeom>
          <a:noFill/>
        </p:spPr>
        <p:txBody>
          <a:bodyPr wrap="square">
            <a:spAutoFit/>
          </a:bodyPr>
          <a:lstStyle/>
          <a:p>
            <a:r>
              <a:rPr lang="et-EE" sz="1600" b="1"/>
              <a:t>Skaneerige QR-kood ja lugege lähemalt!</a:t>
            </a:r>
          </a:p>
        </p:txBody>
      </p:sp>
      <p:pic>
        <p:nvPicPr>
          <p:cNvPr id="8" name="Picture 7">
            <a:extLst>
              <a:ext uri="{FF2B5EF4-FFF2-40B4-BE49-F238E27FC236}">
                <a16:creationId xmlns:a16="http://schemas.microsoft.com/office/drawing/2014/main" id="{07D93C43-DE67-4F97-97C9-04AF74DC62C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38560" y="5838417"/>
            <a:ext cx="991320" cy="990600"/>
          </a:xfrm>
          <a:prstGeom prst="rect">
            <a:avLst/>
          </a:prstGeom>
        </p:spPr>
      </p:pic>
      <p:pic>
        <p:nvPicPr>
          <p:cNvPr id="10" name="Graphic 9" descr="Right pointing backhand index with solid fill">
            <a:extLst>
              <a:ext uri="{FF2B5EF4-FFF2-40B4-BE49-F238E27FC236}">
                <a16:creationId xmlns:a16="http://schemas.microsoft.com/office/drawing/2014/main" id="{C37D202E-711E-46BB-A5CB-D0255C00B62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32957" y="6115277"/>
            <a:ext cx="436880" cy="436880"/>
          </a:xfrm>
          <a:prstGeom prst="rect">
            <a:avLst/>
          </a:prstGeom>
        </p:spPr>
      </p:pic>
      <p:pic>
        <p:nvPicPr>
          <p:cNvPr id="9" name="Content Placeholder 3">
            <a:extLst>
              <a:ext uri="{FF2B5EF4-FFF2-40B4-BE49-F238E27FC236}">
                <a16:creationId xmlns:a16="http://schemas.microsoft.com/office/drawing/2014/main" id="{BF5CB971-1885-47D6-B4B7-79AB9C3B6D9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324259" y="50495"/>
            <a:ext cx="4867741" cy="675700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335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anim calcmode="lin" valueType="num">
                                      <p:cBhvr>
                                        <p:cTn id="43" dur="500" fill="hold"/>
                                        <p:tgtEl>
                                          <p:spTgt spid="10"/>
                                        </p:tgtEl>
                                        <p:attrNameLst>
                                          <p:attrName>ppt_x</p:attrName>
                                        </p:attrNameLst>
                                      </p:cBhvr>
                                      <p:tavLst>
                                        <p:tav tm="0">
                                          <p:val>
                                            <p:strVal val="#ppt_x"/>
                                          </p:val>
                                        </p:tav>
                                        <p:tav tm="100000">
                                          <p:val>
                                            <p:strVal val="#ppt_x"/>
                                          </p:val>
                                        </p:tav>
                                      </p:tavLst>
                                    </p:anim>
                                    <p:anim calcmode="lin" valueType="num">
                                      <p:cBhvr>
                                        <p:cTn id="44" dur="500" fill="hold"/>
                                        <p:tgtEl>
                                          <p:spTgt spid="10"/>
                                        </p:tgtEl>
                                        <p:attrNameLst>
                                          <p:attrName>ppt_y</p:attrName>
                                        </p:attrNameLst>
                                      </p:cBhvr>
                                      <p:tavLst>
                                        <p:tav tm="0">
                                          <p:val>
                                            <p:strVal val="#ppt_y+.1"/>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125997" y="5038514"/>
            <a:ext cx="5553401" cy="955077"/>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endParaRPr lang="en-GB" altLang="fr-FR" sz="2133" b="1" dirty="0">
              <a:solidFill>
                <a:srgbClr val="0060A0"/>
              </a:solidFill>
              <a:latin typeface="Calibri" pitchFamily="34" charset="0"/>
            </a:endParaRPr>
          </a:p>
        </p:txBody>
      </p:sp>
      <p:sp>
        <p:nvSpPr>
          <p:cNvPr id="13" name="Title 1"/>
          <p:cNvSpPr txBox="1">
            <a:spLocks/>
          </p:cNvSpPr>
          <p:nvPr/>
        </p:nvSpPr>
        <p:spPr bwMode="auto">
          <a:xfrm>
            <a:off x="582140" y="1814155"/>
            <a:ext cx="2405449" cy="1000555"/>
          </a:xfrm>
          <a:prstGeom prst="rect">
            <a:avLst/>
          </a:prstGeom>
          <a:noFill/>
          <a:ln>
            <a:noFill/>
          </a:ln>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a:defRPr/>
            </a:pPr>
            <a:endParaRPr lang="en-GB" sz="2133" dirty="0">
              <a:solidFill>
                <a:srgbClr val="595959"/>
              </a:solidFill>
              <a:latin typeface="Calibri" panose="020F0502020204030204" pitchFamily="34" charset="0"/>
            </a:endParaRPr>
          </a:p>
        </p:txBody>
      </p:sp>
      <p:sp>
        <p:nvSpPr>
          <p:cNvPr id="11" name="TextBox 10">
            <a:extLst>
              <a:ext uri="{FF2B5EF4-FFF2-40B4-BE49-F238E27FC236}">
                <a16:creationId xmlns:a16="http://schemas.microsoft.com/office/drawing/2014/main" id="{BEE2DE31-1F83-4EF8-A9BC-495544087C12}"/>
              </a:ext>
            </a:extLst>
          </p:cNvPr>
          <p:cNvSpPr txBox="1"/>
          <p:nvPr/>
        </p:nvSpPr>
        <p:spPr>
          <a:xfrm>
            <a:off x="110512" y="3661616"/>
            <a:ext cx="11718941" cy="1221938"/>
          </a:xfrm>
          <a:prstGeom prst="rect">
            <a:avLst/>
          </a:prstGeom>
          <a:noFill/>
        </p:spPr>
        <p:txBody>
          <a:bodyPr wrap="square">
            <a:spAutoFit/>
          </a:bodyPr>
          <a:lstStyle/>
          <a:p>
            <a:pPr algn="ctr">
              <a:lnSpc>
                <a:spcPts val="2060"/>
              </a:lnSpc>
              <a:spcBef>
                <a:spcPts val="1200"/>
              </a:spcBef>
              <a:defRPr/>
            </a:pPr>
            <a:endParaRPr lang="en-GB" altLang="fr-FR" sz="2400" b="1" dirty="0">
              <a:solidFill>
                <a:srgbClr val="0060A0"/>
              </a:solidFill>
              <a:latin typeface="Calibri" pitchFamily="34" charset="0"/>
            </a:endParaRPr>
          </a:p>
          <a:p>
            <a:pPr algn="ctr">
              <a:lnSpc>
                <a:spcPts val="2060"/>
              </a:lnSpc>
              <a:spcBef>
                <a:spcPts val="1200"/>
              </a:spcBef>
              <a:defRPr/>
            </a:pPr>
            <a:endParaRPr lang="en-GB" altLang="fr-FR" sz="2400" b="1" dirty="0">
              <a:solidFill>
                <a:srgbClr val="1F5FA0"/>
              </a:solidFill>
              <a:latin typeface="Calibri" pitchFamily="34" charset="0"/>
            </a:endParaRPr>
          </a:p>
          <a:p>
            <a:pPr algn="ctr">
              <a:lnSpc>
                <a:spcPts val="2060"/>
              </a:lnSpc>
              <a:spcBef>
                <a:spcPts val="1200"/>
              </a:spcBef>
              <a:defRPr/>
            </a:pPr>
            <a:endParaRPr lang="en-GB" sz="2400" spc="50" dirty="0">
              <a:solidFill>
                <a:schemeClr val="bg2">
                  <a:lumMod val="50000"/>
                </a:schemeClr>
              </a:solidFill>
              <a:latin typeface="Calibri" panose="020F0502020204030204" pitchFamily="34" charset="0"/>
            </a:endParaRPr>
          </a:p>
        </p:txBody>
      </p:sp>
      <p:sp>
        <p:nvSpPr>
          <p:cNvPr id="12" name="TextBox 11">
            <a:extLst>
              <a:ext uri="{FF2B5EF4-FFF2-40B4-BE49-F238E27FC236}">
                <a16:creationId xmlns:a16="http://schemas.microsoft.com/office/drawing/2014/main" id="{F34828AC-9164-4F14-8519-02B5D5335800}"/>
              </a:ext>
            </a:extLst>
          </p:cNvPr>
          <p:cNvSpPr txBox="1"/>
          <p:nvPr/>
        </p:nvSpPr>
        <p:spPr>
          <a:xfrm>
            <a:off x="0" y="2161287"/>
            <a:ext cx="12192000" cy="3724096"/>
          </a:xfrm>
          <a:prstGeom prst="rect">
            <a:avLst/>
          </a:prstGeom>
          <a:noFill/>
        </p:spPr>
        <p:txBody>
          <a:bodyPr wrap="square">
            <a:spAutoFit/>
          </a:bodyPr>
          <a:lstStyle/>
          <a:p>
            <a:pPr algn="ctr">
              <a:spcBef>
                <a:spcPts val="1200"/>
              </a:spcBef>
              <a:defRPr/>
            </a:pPr>
            <a:r>
              <a:rPr lang="et-EE" sz="2400"/>
              <a:t>Komitee on ainus </a:t>
            </a:r>
            <a:r>
              <a:rPr lang="et-EE" sz="2400" b="1"/>
              <a:t>Euroopa tasandi institutsiooniline kohtumispaik ja dialoogifoorum</a:t>
            </a:r>
            <a:r>
              <a:rPr lang="et-EE" sz="2400"/>
              <a:t>, mis võimaldab saavutada </a:t>
            </a:r>
            <a:r>
              <a:rPr lang="et-EE" sz="2400" b="1">
                <a:solidFill>
                  <a:srgbClr val="1F5FA0"/>
                </a:solidFill>
              </a:rPr>
              <a:t>üksmeele</a:t>
            </a:r>
            <a:r>
              <a:rPr lang="et-EE" sz="2400"/>
              <a:t> eri huvide vahel. </a:t>
            </a:r>
            <a:r>
              <a:rPr lang="et-EE" sz="2400">
                <a:latin typeface="Calibri" pitchFamily="34" charset="0"/>
              </a:rPr>
              <a:t>Komitee on </a:t>
            </a:r>
            <a:r>
              <a:rPr lang="et-EE" sz="2400" b="1">
                <a:solidFill>
                  <a:srgbClr val="0060A0"/>
                </a:solidFill>
                <a:latin typeface="Calibri" pitchFamily="34" charset="0"/>
              </a:rPr>
              <a:t>Euroopa huvirühmade ainus</a:t>
            </a:r>
            <a:r>
              <a:rPr lang="et-EE" sz="2400">
                <a:latin typeface="Calibri" pitchFamily="34" charset="0"/>
              </a:rPr>
              <a:t> võimalus </a:t>
            </a:r>
            <a:r>
              <a:rPr lang="et-EE" sz="2400" b="1">
                <a:solidFill>
                  <a:srgbClr val="0060A0"/>
                </a:solidFill>
                <a:latin typeface="Calibri" pitchFamily="34" charset="0"/>
              </a:rPr>
              <a:t>väljendada institutsioonidevahelises raamistikus</a:t>
            </a:r>
            <a:r>
              <a:rPr lang="et-EE" sz="2400">
                <a:latin typeface="Calibri" pitchFamily="34" charset="0"/>
              </a:rPr>
              <a:t> ametlikult </a:t>
            </a:r>
            <a:r>
              <a:rPr lang="et-EE" sz="2400" b="1">
                <a:solidFill>
                  <a:srgbClr val="0060A0"/>
                </a:solidFill>
                <a:latin typeface="Calibri" pitchFamily="34" charset="0"/>
              </a:rPr>
              <a:t>arvamust ELi õigusaktide eelnõude kohta</a:t>
            </a:r>
            <a:r>
              <a:rPr lang="et-EE" sz="2400">
                <a:latin typeface="Calibri" pitchFamily="34" charset="0"/>
              </a:rPr>
              <a:t>.</a:t>
            </a:r>
          </a:p>
          <a:p>
            <a:pPr algn="ctr">
              <a:spcBef>
                <a:spcPts val="1200"/>
              </a:spcBef>
              <a:defRPr/>
            </a:pPr>
            <a:r>
              <a:rPr lang="et-EE" sz="2400">
                <a:latin typeface="Calibri" pitchFamily="34" charset="0"/>
              </a:rPr>
              <a:t>Organiseeritud kodanikuühiskonna sel viisil kaasamisega viiakse ellu üht Euroopa demokraatia alust: </a:t>
            </a:r>
            <a:r>
              <a:rPr lang="et-EE" sz="2400" b="1">
                <a:solidFill>
                  <a:srgbClr val="0060A0"/>
                </a:solidFill>
                <a:latin typeface="Calibri" pitchFamily="34" charset="0"/>
              </a:rPr>
              <a:t>osalusdemokraatiat.</a:t>
            </a:r>
          </a:p>
          <a:p>
            <a:pPr algn="ctr">
              <a:spcBef>
                <a:spcPts val="1200"/>
              </a:spcBef>
              <a:defRPr/>
            </a:pPr>
            <a:r>
              <a:rPr lang="et-EE" sz="2400">
                <a:latin typeface="Calibri" pitchFamily="34" charset="0"/>
              </a:rPr>
              <a:t>See katab paljusid </a:t>
            </a:r>
            <a:r>
              <a:rPr lang="et-EE" sz="2400" b="1">
                <a:solidFill>
                  <a:srgbClr val="0060A0"/>
                </a:solidFill>
                <a:latin typeface="Calibri" pitchFamily="34" charset="0"/>
                <a:hlinkClick r:id="rId2" action="ppaction://hlinksldjump"/>
              </a:rPr>
              <a:t>inimeste igapäevaelu puudutavaid valdkondi</a:t>
            </a:r>
            <a:r>
              <a:rPr lang="et-EE" sz="2400">
                <a:latin typeface="Calibri" pitchFamily="34" charset="0"/>
              </a:rPr>
              <a:t>: tööhõive, tervishoid, tarbijaõigused, põllumajandus, võitlus organiseeritud kuritegevusega jne.</a:t>
            </a:r>
            <a:r>
              <a:rPr lang="et-EE" sz="2400"/>
              <a:t> </a:t>
            </a:r>
          </a:p>
        </p:txBody>
      </p:sp>
      <p:sp>
        <p:nvSpPr>
          <p:cNvPr id="2" name="Rectangle 1">
            <a:extLst>
              <a:ext uri="{FF2B5EF4-FFF2-40B4-BE49-F238E27FC236}">
                <a16:creationId xmlns:a16="http://schemas.microsoft.com/office/drawing/2014/main" id="{613E6C7B-D79F-D66F-9ABD-F0309E18CBE9}"/>
              </a:ext>
            </a:extLst>
          </p:cNvPr>
          <p:cNvSpPr/>
          <p:nvPr/>
        </p:nvSpPr>
        <p:spPr>
          <a:xfrm>
            <a:off x="0" y="6787"/>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1446E272-B298-6D95-4011-CB9D10983F8F}"/>
              </a:ext>
            </a:extLst>
          </p:cNvPr>
          <p:cNvSpPr txBox="1"/>
          <p:nvPr/>
        </p:nvSpPr>
        <p:spPr>
          <a:xfrm>
            <a:off x="0" y="171911"/>
            <a:ext cx="12192000" cy="1384995"/>
          </a:xfrm>
          <a:prstGeom prst="rect">
            <a:avLst/>
          </a:prstGeom>
          <a:noFill/>
        </p:spPr>
        <p:txBody>
          <a:bodyPr wrap="square" rtlCol="0">
            <a:spAutoFit/>
          </a:bodyPr>
          <a:lstStyle/>
          <a:p>
            <a:pPr algn="ctr"/>
            <a:r>
              <a:rPr lang="et-EE" sz="4000" b="1">
                <a:solidFill>
                  <a:schemeClr val="bg1"/>
                </a:solidFill>
                <a:latin typeface="Calibri" panose="020F0502020204030204" pitchFamily="34" charset="0"/>
              </a:rPr>
              <a:t>MIKS ON KOMITEE ELi JAOKS OLULINE?</a:t>
            </a:r>
          </a:p>
          <a:p>
            <a:pPr algn="ctr"/>
            <a:endParaRPr lang="en-GB" sz="4400" dirty="0"/>
          </a:p>
        </p:txBody>
      </p:sp>
    </p:spTree>
    <p:extLst>
      <p:ext uri="{BB962C8B-B14F-4D97-AF65-F5344CB8AC3E}">
        <p14:creationId xmlns:p14="http://schemas.microsoft.com/office/powerpoint/2010/main" val="161797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3"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2E7164A5-F124-4534-AD26-38A824D92F8C}"/>
              </a:ext>
            </a:extLst>
          </p:cNvPr>
          <p:cNvSpPr/>
          <p:nvPr/>
        </p:nvSpPr>
        <p:spPr>
          <a:xfrm>
            <a:off x="8579624"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AA3375D7-9F6A-4A16-A11B-EC37BE39CD0C}"/>
              </a:ext>
            </a:extLst>
          </p:cNvPr>
          <p:cNvSpPr/>
          <p:nvPr/>
        </p:nvSpPr>
        <p:spPr>
          <a:xfrm>
            <a:off x="844940" y="1663598"/>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t-EE" sz="4000" b="1">
                <a:solidFill>
                  <a:schemeClr val="bg1"/>
                </a:solidFill>
                <a:latin typeface="Calibri" charset="0"/>
              </a:rPr>
              <a:t>TÖÖORGANID: 6 SEKTSIOONI JA 1 KOMISJON </a:t>
            </a:r>
          </a:p>
        </p:txBody>
      </p:sp>
      <p:sp>
        <p:nvSpPr>
          <p:cNvPr id="18" name="TextBox 17">
            <a:hlinkClick r:id="rId3"/>
            <a:extLst>
              <a:ext uri="{FF2B5EF4-FFF2-40B4-BE49-F238E27FC236}">
                <a16:creationId xmlns:a16="http://schemas.microsoft.com/office/drawing/2014/main" id="{77781787-22FB-4DF5-B371-8251AC1FC29A}"/>
              </a:ext>
            </a:extLst>
          </p:cNvPr>
          <p:cNvSpPr txBox="1"/>
          <p:nvPr/>
        </p:nvSpPr>
        <p:spPr>
          <a:xfrm>
            <a:off x="844940" y="1872000"/>
            <a:ext cx="2520000" cy="671915"/>
          </a:xfrm>
          <a:prstGeom prst="rect">
            <a:avLst/>
          </a:prstGeom>
          <a:noFill/>
        </p:spPr>
        <p:txBody>
          <a:bodyPr wrap="square">
            <a:spAutoFit/>
          </a:bodyPr>
          <a:lstStyle/>
          <a:p>
            <a:pPr algn="ctr">
              <a:lnSpc>
                <a:spcPct val="107000"/>
              </a:lnSpc>
              <a:spcAft>
                <a:spcPts val="800"/>
              </a:spcAft>
            </a:pPr>
            <a: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 </a:t>
            </a:r>
            <a:b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Välissuhete sektsioon</a:t>
            </a:r>
          </a:p>
        </p:txBody>
      </p:sp>
      <p:sp>
        <p:nvSpPr>
          <p:cNvPr id="20" name="TextBox 19">
            <a:hlinkClick r:id="rId4"/>
            <a:extLst>
              <a:ext uri="{FF2B5EF4-FFF2-40B4-BE49-F238E27FC236}">
                <a16:creationId xmlns:a16="http://schemas.microsoft.com/office/drawing/2014/main" id="{B29DB3C1-B40D-44F6-8013-A7C93FC80B5B}"/>
              </a:ext>
            </a:extLst>
          </p:cNvPr>
          <p:cNvSpPr txBox="1"/>
          <p:nvPr/>
        </p:nvSpPr>
        <p:spPr>
          <a:xfrm>
            <a:off x="8617061" y="1872000"/>
            <a:ext cx="2482563" cy="1264642"/>
          </a:xfrm>
          <a:prstGeom prst="rect">
            <a:avLst/>
          </a:prstGeom>
          <a:noFill/>
        </p:spPr>
        <p:txBody>
          <a:bodyPr wrap="square">
            <a:spAutoFit/>
          </a:bodyPr>
          <a:lstStyle/>
          <a:p>
            <a:pPr algn="ctr">
              <a:lnSpc>
                <a:spcPct val="107000"/>
              </a:lnSpc>
              <a:spcAft>
                <a:spcPts val="800"/>
              </a:spcAft>
            </a:pPr>
            <a:b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Põllumajanduse, maaelu arengu ja keskkonna sektsioon</a:t>
            </a:r>
          </a:p>
        </p:txBody>
      </p:sp>
      <p:sp>
        <p:nvSpPr>
          <p:cNvPr id="10" name="TextBox 9">
            <a:extLst>
              <a:ext uri="{FF2B5EF4-FFF2-40B4-BE49-F238E27FC236}">
                <a16:creationId xmlns:a16="http://schemas.microsoft.com/office/drawing/2014/main" id="{1F7CFF42-AA65-4A3D-80DD-FB8EA7BE598B}"/>
              </a:ext>
            </a:extLst>
          </p:cNvPr>
          <p:cNvSpPr txBox="1"/>
          <p:nvPr/>
        </p:nvSpPr>
        <p:spPr>
          <a:xfrm>
            <a:off x="844939" y="3204000"/>
            <a:ext cx="2519999" cy="2062103"/>
          </a:xfrm>
          <a:prstGeom prst="rect">
            <a:avLst/>
          </a:prstGeom>
          <a:noFill/>
        </p:spPr>
        <p:txBody>
          <a:bodyPr wrap="square" rtlCol="0">
            <a:spAutoFit/>
          </a:bodyPr>
          <a:lstStyle/>
          <a:p>
            <a:pPr marL="285750" indent="-285750">
              <a:buFont typeface="Courier New" panose="02070309020205020404" pitchFamily="49" charset="0"/>
              <a:buChar char="o"/>
            </a:pPr>
            <a:r>
              <a:rPr lang="et-EE" sz="1600"/>
              <a:t>Kodanikuühiskonna dialoog kolmandate riikidega</a:t>
            </a:r>
          </a:p>
          <a:p>
            <a:pPr marL="285750" indent="-285750">
              <a:buFont typeface="Courier New" panose="02070309020205020404" pitchFamily="49" charset="0"/>
              <a:buChar char="o"/>
            </a:pPr>
            <a:r>
              <a:rPr lang="et-EE" sz="1600"/>
              <a:t>Laienemine</a:t>
            </a:r>
          </a:p>
          <a:p>
            <a:pPr marL="285750" indent="-285750">
              <a:buFont typeface="Courier New" panose="02070309020205020404" pitchFamily="49" charset="0"/>
              <a:buChar char="o"/>
            </a:pPr>
            <a:r>
              <a:rPr lang="et-EE" sz="1600"/>
              <a:t>Kaubandus</a:t>
            </a:r>
          </a:p>
          <a:p>
            <a:pPr marL="285750" indent="-285750">
              <a:buFont typeface="Courier New" panose="02070309020205020404" pitchFamily="49" charset="0"/>
              <a:buChar char="o"/>
            </a:pPr>
            <a:r>
              <a:rPr lang="et-EE" sz="1600"/>
              <a:t>Suhted naaberriikidega</a:t>
            </a:r>
          </a:p>
          <a:p>
            <a:pPr marL="285750" indent="-285750">
              <a:buFont typeface="Courier New" panose="02070309020205020404" pitchFamily="49" charset="0"/>
              <a:buChar char="o"/>
            </a:pPr>
            <a:r>
              <a:rPr lang="et-EE" sz="1600"/>
              <a:t>Rahvusvaheline koostöö</a:t>
            </a:r>
          </a:p>
        </p:txBody>
      </p:sp>
      <p:sp>
        <p:nvSpPr>
          <p:cNvPr id="11" name="Rectangle: Rounded Corners 10">
            <a:extLst>
              <a:ext uri="{FF2B5EF4-FFF2-40B4-BE49-F238E27FC236}">
                <a16:creationId xmlns:a16="http://schemas.microsoft.com/office/drawing/2014/main" id="{D4868F77-80EA-4BFC-B73D-1E46877C887E}"/>
              </a:ext>
            </a:extLst>
          </p:cNvPr>
          <p:cNvSpPr/>
          <p:nvPr/>
        </p:nvSpPr>
        <p:spPr>
          <a:xfrm>
            <a:off x="4712282" y="1630030"/>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hlinkClick r:id="rId5"/>
            <a:extLst>
              <a:ext uri="{FF2B5EF4-FFF2-40B4-BE49-F238E27FC236}">
                <a16:creationId xmlns:a16="http://schemas.microsoft.com/office/drawing/2014/main" id="{3521ADB3-197C-4FB4-A013-705707097868}"/>
              </a:ext>
            </a:extLst>
          </p:cNvPr>
          <p:cNvSpPr txBox="1"/>
          <p:nvPr/>
        </p:nvSpPr>
        <p:spPr>
          <a:xfrm>
            <a:off x="4736663" y="1872000"/>
            <a:ext cx="2495619" cy="1264642"/>
          </a:xfrm>
          <a:prstGeom prst="rect">
            <a:avLst/>
          </a:prstGeom>
          <a:noFill/>
        </p:spPr>
        <p:txBody>
          <a:bodyPr wrap="square">
            <a:spAutoFit/>
          </a:bodyPr>
          <a:lstStyle/>
          <a:p>
            <a:pPr algn="ctr">
              <a:lnSpc>
                <a:spcPct val="107000"/>
              </a:lnSpc>
              <a:spcAft>
                <a:spcPts val="800"/>
              </a:spcAft>
            </a:pPr>
            <a:b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Transpordi, energeetika, infrastruktuuri ja infoühiskonna sektsioon</a:t>
            </a:r>
          </a:p>
        </p:txBody>
      </p:sp>
      <p:sp>
        <p:nvSpPr>
          <p:cNvPr id="12" name="TextBox 11">
            <a:extLst>
              <a:ext uri="{FF2B5EF4-FFF2-40B4-BE49-F238E27FC236}">
                <a16:creationId xmlns:a16="http://schemas.microsoft.com/office/drawing/2014/main" id="{046CD800-C46E-425E-AEED-1BE5BA3D26F3}"/>
              </a:ext>
            </a:extLst>
          </p:cNvPr>
          <p:cNvSpPr txBox="1"/>
          <p:nvPr/>
        </p:nvSpPr>
        <p:spPr>
          <a:xfrm>
            <a:off x="4736663" y="3204000"/>
            <a:ext cx="2520000" cy="2308324"/>
          </a:xfrm>
          <a:prstGeom prst="rect">
            <a:avLst/>
          </a:prstGeom>
          <a:noFill/>
        </p:spPr>
        <p:txBody>
          <a:bodyPr wrap="square" rtlCol="0">
            <a:spAutoFit/>
          </a:bodyPr>
          <a:lstStyle/>
          <a:p>
            <a:pPr marL="285750" indent="-285750">
              <a:buFont typeface="Courier New" panose="02070309020205020404" pitchFamily="49" charset="0"/>
              <a:buChar char="o"/>
            </a:pPr>
            <a:r>
              <a:rPr lang="et-EE" sz="1600"/>
              <a:t>Taskukohane ja puhas energia</a:t>
            </a:r>
          </a:p>
          <a:p>
            <a:pPr marL="285750" indent="-285750">
              <a:buFont typeface="Courier New" panose="02070309020205020404" pitchFamily="49" charset="0"/>
              <a:buChar char="o"/>
            </a:pPr>
            <a:r>
              <a:rPr lang="et-EE" sz="1600"/>
              <a:t>Kestlik ja arukas liikuvus</a:t>
            </a:r>
          </a:p>
          <a:p>
            <a:pPr marL="285750" indent="-285750">
              <a:buFont typeface="Courier New" panose="02070309020205020404" pitchFamily="49" charset="0"/>
              <a:buChar char="o"/>
            </a:pPr>
            <a:r>
              <a:rPr lang="et-EE" sz="1600"/>
              <a:t>Korralik, kättesaadav ja taskukohane eluase</a:t>
            </a:r>
          </a:p>
          <a:p>
            <a:pPr marL="285750" indent="-285750">
              <a:buFont typeface="Courier New" panose="02070309020205020404" pitchFamily="49" charset="0"/>
              <a:buChar char="o"/>
            </a:pPr>
            <a:r>
              <a:rPr lang="et-EE" sz="1600"/>
              <a:t>Ruumiline planeerimine üldsuse ja kodanikuühiskonna jaoks</a:t>
            </a:r>
          </a:p>
        </p:txBody>
      </p:sp>
      <p:sp>
        <p:nvSpPr>
          <p:cNvPr id="15" name="TextBox 14">
            <a:extLst>
              <a:ext uri="{FF2B5EF4-FFF2-40B4-BE49-F238E27FC236}">
                <a16:creationId xmlns:a16="http://schemas.microsoft.com/office/drawing/2014/main" id="{3C9F4A2E-F056-4947-B54D-8629BA5C27A5}"/>
              </a:ext>
            </a:extLst>
          </p:cNvPr>
          <p:cNvSpPr txBox="1"/>
          <p:nvPr/>
        </p:nvSpPr>
        <p:spPr>
          <a:xfrm>
            <a:off x="8605120" y="3204000"/>
            <a:ext cx="2520000" cy="2062103"/>
          </a:xfrm>
          <a:prstGeom prst="rect">
            <a:avLst/>
          </a:prstGeom>
          <a:noFill/>
        </p:spPr>
        <p:txBody>
          <a:bodyPr wrap="square" rtlCol="0">
            <a:spAutoFit/>
          </a:bodyPr>
          <a:lstStyle/>
          <a:p>
            <a:pPr marL="285750" indent="-285750">
              <a:buFont typeface="Courier New" panose="02070309020205020404" pitchFamily="49" charset="0"/>
              <a:buChar char="o"/>
            </a:pPr>
            <a:r>
              <a:rPr lang="et-EE" sz="1600" dirty="0"/>
              <a:t>Kestlikud toidusüsteemid</a:t>
            </a:r>
          </a:p>
          <a:p>
            <a:pPr marL="285750" indent="-285750">
              <a:buFont typeface="Courier New" panose="02070309020205020404" pitchFamily="49" charset="0"/>
              <a:buChar char="o"/>
            </a:pPr>
            <a:r>
              <a:rPr lang="et-EE" sz="1600" dirty="0"/>
              <a:t>Kliimameetmed </a:t>
            </a:r>
          </a:p>
          <a:p>
            <a:pPr marL="285750" indent="-285750">
              <a:buFont typeface="Courier New" panose="02070309020205020404" pitchFamily="49" charset="0"/>
              <a:buChar char="o"/>
            </a:pPr>
            <a:r>
              <a:rPr lang="et-EE" sz="1600" dirty="0"/>
              <a:t>Keskkond ja elurikkus</a:t>
            </a:r>
          </a:p>
          <a:p>
            <a:pPr marL="285750" indent="-285750">
              <a:buFont typeface="Courier New" panose="02070309020205020404" pitchFamily="49" charset="0"/>
              <a:buChar char="o"/>
            </a:pPr>
            <a:r>
              <a:rPr lang="et-EE" sz="1600" dirty="0"/>
              <a:t>Põllumajandus </a:t>
            </a:r>
          </a:p>
          <a:p>
            <a:pPr marL="285750" indent="-285750">
              <a:buFont typeface="Courier New" panose="02070309020205020404" pitchFamily="49" charset="0"/>
              <a:buChar char="o"/>
            </a:pPr>
            <a:r>
              <a:rPr lang="et-EE" sz="1600" dirty="0"/>
              <a:t>Kestlik areng – üldine</a:t>
            </a:r>
          </a:p>
          <a:p>
            <a:pPr marL="285750" indent="-285750">
              <a:buFont typeface="Courier New" panose="02070309020205020404" pitchFamily="49" charset="0"/>
              <a:buChar char="o"/>
            </a:pPr>
            <a:r>
              <a:rPr lang="et-EE" sz="1600" dirty="0"/>
              <a:t>Maapiirkondade ja linnade säästev areng</a:t>
            </a:r>
          </a:p>
        </p:txBody>
      </p:sp>
      <p:pic>
        <p:nvPicPr>
          <p:cNvPr id="41" name="Afbeelding 30" descr="Afbeelding met logo, cirkel, symbool, Graphics&#10;&#10;Door AI gegenereerde inhoud is mogelijk onjuist.">
            <a:extLst>
              <a:ext uri="{FF2B5EF4-FFF2-40B4-BE49-F238E27FC236}">
                <a16:creationId xmlns:a16="http://schemas.microsoft.com/office/drawing/2014/main" id="{301F7DEC-0D9A-4938-A1AA-CF9496C56D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59445" y="1188000"/>
            <a:ext cx="1080000" cy="1080000"/>
          </a:xfrm>
          <a:prstGeom prst="rect">
            <a:avLst/>
          </a:prstGeom>
        </p:spPr>
      </p:pic>
      <p:pic>
        <p:nvPicPr>
          <p:cNvPr id="42" name="Afbeelding 18" descr="Afbeelding met logo, cirkel, Graphics, symbool&#10;&#10;Door AI gegenereerde inhoud is mogelijk onjuist.">
            <a:extLst>
              <a:ext uri="{FF2B5EF4-FFF2-40B4-BE49-F238E27FC236}">
                <a16:creationId xmlns:a16="http://schemas.microsoft.com/office/drawing/2014/main" id="{69530C21-1ECA-42C0-9084-6C4C41DC7EA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2282" y="1188577"/>
            <a:ext cx="1080000" cy="1080000"/>
          </a:xfrm>
          <a:prstGeom prst="rect">
            <a:avLst/>
          </a:prstGeom>
        </p:spPr>
      </p:pic>
      <p:pic>
        <p:nvPicPr>
          <p:cNvPr id="44" name="Afbeelding 38" descr="Afbeelding met logo, cirkel, Graphics, symbool&#10;&#10;Door AI gegenereerde inhoud is mogelijk onjuist.">
            <a:extLst>
              <a:ext uri="{FF2B5EF4-FFF2-40B4-BE49-F238E27FC236}">
                <a16:creationId xmlns:a16="http://schemas.microsoft.com/office/drawing/2014/main" id="{C399C7B2-D4F3-4D47-BA15-8829E4E4ED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8784" y="1188000"/>
            <a:ext cx="1080000" cy="1080000"/>
          </a:xfrm>
          <a:prstGeom prst="rect">
            <a:avLst/>
          </a:prstGeom>
        </p:spPr>
      </p:pic>
    </p:spTree>
    <p:extLst>
      <p:ext uri="{BB962C8B-B14F-4D97-AF65-F5344CB8AC3E}">
        <p14:creationId xmlns:p14="http://schemas.microsoft.com/office/powerpoint/2010/main" val="15736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ACBBD-FAF7-9A1D-E1B7-38DB4909EBB7}"/>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B4E606E-D70F-46AF-A9C3-41FEECFFD66B}"/>
              </a:ext>
            </a:extLst>
          </p:cNvPr>
          <p:cNvSpPr/>
          <p:nvPr/>
        </p:nvSpPr>
        <p:spPr>
          <a:xfrm>
            <a:off x="9093575"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Rounded Corners 29">
            <a:extLst>
              <a:ext uri="{FF2B5EF4-FFF2-40B4-BE49-F238E27FC236}">
                <a16:creationId xmlns:a16="http://schemas.microsoft.com/office/drawing/2014/main" id="{B01B641E-09EC-43D2-962B-72A85D5FE8D7}"/>
              </a:ext>
            </a:extLst>
          </p:cNvPr>
          <p:cNvSpPr/>
          <p:nvPr/>
        </p:nvSpPr>
        <p:spPr>
          <a:xfrm>
            <a:off x="6192812"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Rounded Corners 22">
            <a:extLst>
              <a:ext uri="{FF2B5EF4-FFF2-40B4-BE49-F238E27FC236}">
                <a16:creationId xmlns:a16="http://schemas.microsoft.com/office/drawing/2014/main" id="{FA92D199-3432-4D3B-8D4C-0D9C3F85BBAF}"/>
              </a:ext>
            </a:extLst>
          </p:cNvPr>
          <p:cNvSpPr/>
          <p:nvPr/>
        </p:nvSpPr>
        <p:spPr>
          <a:xfrm>
            <a:off x="3238151" y="1658902"/>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4EEE0AED-4CD3-4F18-871C-426E4CE1D8BD}"/>
              </a:ext>
            </a:extLst>
          </p:cNvPr>
          <p:cNvSpPr/>
          <p:nvPr/>
        </p:nvSpPr>
        <p:spPr>
          <a:xfrm>
            <a:off x="241787" y="1697787"/>
            <a:ext cx="2520000" cy="43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0A288DA2-CD45-AD05-3E3F-DB61FFD22384}"/>
              </a:ext>
            </a:extLst>
          </p:cNvPr>
          <p:cNvSpPr/>
          <p:nvPr/>
        </p:nvSpPr>
        <p:spPr>
          <a:xfrm>
            <a:off x="-10018" y="0"/>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itle 1">
            <a:extLst>
              <a:ext uri="{FF2B5EF4-FFF2-40B4-BE49-F238E27FC236}">
                <a16:creationId xmlns:a16="http://schemas.microsoft.com/office/drawing/2014/main" id="{FCA431F0-5DFB-F06A-F681-0B8C3B22BD92}"/>
              </a:ext>
            </a:extLst>
          </p:cNvPr>
          <p:cNvSpPr txBox="1">
            <a:spLocks/>
          </p:cNvSpPr>
          <p:nvPr/>
        </p:nvSpPr>
        <p:spPr bwMode="auto">
          <a:xfrm>
            <a:off x="-10018" y="254727"/>
            <a:ext cx="12202018" cy="470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t-EE" sz="4000" b="1">
                <a:solidFill>
                  <a:schemeClr val="bg1"/>
                </a:solidFill>
                <a:latin typeface="Calibri" charset="0"/>
              </a:rPr>
              <a:t>TÖÖORGANID: 6 SEKTSIOONI JA 1 KOMISJON </a:t>
            </a:r>
          </a:p>
        </p:txBody>
      </p:sp>
      <p:sp>
        <p:nvSpPr>
          <p:cNvPr id="14" name="TextBox 13">
            <a:hlinkClick r:id="rId3"/>
            <a:extLst>
              <a:ext uri="{FF2B5EF4-FFF2-40B4-BE49-F238E27FC236}">
                <a16:creationId xmlns:a16="http://schemas.microsoft.com/office/drawing/2014/main" id="{0CBB3086-7F92-4A44-9ECD-2436E4CFBC67}"/>
              </a:ext>
            </a:extLst>
          </p:cNvPr>
          <p:cNvSpPr txBox="1"/>
          <p:nvPr/>
        </p:nvSpPr>
        <p:spPr>
          <a:xfrm>
            <a:off x="8988575" y="2193129"/>
            <a:ext cx="2729999" cy="646331"/>
          </a:xfrm>
          <a:prstGeom prst="rect">
            <a:avLst/>
          </a:prstGeom>
          <a:noFill/>
        </p:spPr>
        <p:txBody>
          <a:bodyPr wrap="square">
            <a:spAutoFit/>
          </a:bodyPr>
          <a:lstStyle/>
          <a:p>
            <a:pPr algn="ctr"/>
            <a: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Tööstuse muutuste nõuandekomisjon</a:t>
            </a:r>
          </a:p>
        </p:txBody>
      </p:sp>
      <p:sp>
        <p:nvSpPr>
          <p:cNvPr id="22" name="TextBox 21">
            <a:hlinkClick r:id="rId4"/>
            <a:extLst>
              <a:ext uri="{FF2B5EF4-FFF2-40B4-BE49-F238E27FC236}">
                <a16:creationId xmlns:a16="http://schemas.microsoft.com/office/drawing/2014/main" id="{51058F01-F559-4542-B6E3-5A4A7C255691}"/>
              </a:ext>
            </a:extLst>
          </p:cNvPr>
          <p:cNvSpPr txBox="1"/>
          <p:nvPr/>
        </p:nvSpPr>
        <p:spPr>
          <a:xfrm>
            <a:off x="241788" y="1872000"/>
            <a:ext cx="2532124" cy="1496115"/>
          </a:xfrm>
          <a:prstGeom prst="rect">
            <a:avLst/>
          </a:prstGeom>
          <a:noFill/>
        </p:spPr>
        <p:txBody>
          <a:bodyPr wrap="square">
            <a:spAutoFit/>
          </a:bodyPr>
          <a:lstStyle/>
          <a:p>
            <a:pPr algn="ctr">
              <a:lnSpc>
                <a:spcPct val="107000"/>
              </a:lnSpc>
              <a:spcAft>
                <a:spcPts val="800"/>
              </a:spcAft>
            </a:pPr>
            <a:br>
              <a:rPr lang="et-EE" sz="18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t-EE" sz="1700" b="1" dirty="0">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Majandus- ja rahaliidu ning majandusliku ja sotsiaalse ühtekuuluvuse sektsioon</a:t>
            </a:r>
          </a:p>
        </p:txBody>
      </p:sp>
      <p:sp>
        <p:nvSpPr>
          <p:cNvPr id="25" name="TextBox 24">
            <a:hlinkClick r:id="rId5"/>
            <a:extLst>
              <a:ext uri="{FF2B5EF4-FFF2-40B4-BE49-F238E27FC236}">
                <a16:creationId xmlns:a16="http://schemas.microsoft.com/office/drawing/2014/main" id="{7CE5F8E1-45DB-4037-A771-8DFD8B1A7562}"/>
              </a:ext>
            </a:extLst>
          </p:cNvPr>
          <p:cNvSpPr txBox="1"/>
          <p:nvPr/>
        </p:nvSpPr>
        <p:spPr>
          <a:xfrm>
            <a:off x="3238151" y="1872000"/>
            <a:ext cx="2503061" cy="968278"/>
          </a:xfrm>
          <a:prstGeom prst="rect">
            <a:avLst/>
          </a:prstGeom>
          <a:noFill/>
        </p:spPr>
        <p:txBody>
          <a:bodyPr wrap="square">
            <a:spAutoFit/>
          </a:bodyPr>
          <a:lstStyle/>
          <a:p>
            <a:pPr algn="ctr">
              <a:lnSpc>
                <a:spcPct val="107000"/>
              </a:lnSpc>
              <a:spcAft>
                <a:spcPts val="800"/>
              </a:spcAft>
            </a:pPr>
            <a:b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Tööhõive, sotsiaalküsimuste ja kodakondsuse sektsioon</a:t>
            </a:r>
          </a:p>
        </p:txBody>
      </p:sp>
      <p:sp>
        <p:nvSpPr>
          <p:cNvPr id="28" name="TextBox 27">
            <a:hlinkClick r:id="rId6"/>
            <a:extLst>
              <a:ext uri="{FF2B5EF4-FFF2-40B4-BE49-F238E27FC236}">
                <a16:creationId xmlns:a16="http://schemas.microsoft.com/office/drawing/2014/main" id="{B86FEE4C-B3B6-4F41-B379-3E68CAAC71C6}"/>
              </a:ext>
            </a:extLst>
          </p:cNvPr>
          <p:cNvSpPr txBox="1"/>
          <p:nvPr/>
        </p:nvSpPr>
        <p:spPr>
          <a:xfrm>
            <a:off x="6121975" y="1872000"/>
            <a:ext cx="2680315" cy="968278"/>
          </a:xfrm>
          <a:prstGeom prst="rect">
            <a:avLst/>
          </a:prstGeom>
          <a:noFill/>
        </p:spPr>
        <p:txBody>
          <a:bodyPr wrap="square">
            <a:spAutoFit/>
          </a:bodyPr>
          <a:lstStyle/>
          <a:p>
            <a:pPr algn="ctr">
              <a:lnSpc>
                <a:spcPct val="107000"/>
              </a:lnSpc>
              <a:spcAft>
                <a:spcPts val="800"/>
              </a:spcAft>
            </a:pPr>
            <a:b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br>
            <a:r>
              <a:rPr lang="et-EE" sz="18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Ühtse turu, tootmise ja tarbimise sektsioon</a:t>
            </a:r>
          </a:p>
        </p:txBody>
      </p:sp>
      <p:sp>
        <p:nvSpPr>
          <p:cNvPr id="21" name="TextBox 20">
            <a:extLst>
              <a:ext uri="{FF2B5EF4-FFF2-40B4-BE49-F238E27FC236}">
                <a16:creationId xmlns:a16="http://schemas.microsoft.com/office/drawing/2014/main" id="{B20070C4-B306-4DDC-9956-8B6CFFFE4038}"/>
              </a:ext>
            </a:extLst>
          </p:cNvPr>
          <p:cNvSpPr txBox="1"/>
          <p:nvPr/>
        </p:nvSpPr>
        <p:spPr>
          <a:xfrm>
            <a:off x="273877" y="3203348"/>
            <a:ext cx="2500034" cy="2554545"/>
          </a:xfrm>
          <a:prstGeom prst="rect">
            <a:avLst/>
          </a:prstGeom>
          <a:noFill/>
        </p:spPr>
        <p:txBody>
          <a:bodyPr wrap="square" rtlCol="0">
            <a:spAutoFit/>
          </a:bodyPr>
          <a:lstStyle/>
          <a:p>
            <a:pPr marL="285750" indent="-285750">
              <a:buFont typeface="Courier New" panose="02070309020205020404" pitchFamily="49" charset="0"/>
              <a:buChar char="o"/>
            </a:pPr>
            <a:r>
              <a:rPr lang="et-EE" sz="1600" dirty="0"/>
              <a:t>Majandus- ja rahaliit </a:t>
            </a:r>
          </a:p>
          <a:p>
            <a:pPr marL="285750" indent="-285750">
              <a:buFont typeface="Courier New" panose="02070309020205020404" pitchFamily="49" charset="0"/>
              <a:buChar char="o"/>
            </a:pPr>
            <a:r>
              <a:rPr lang="et-EE" sz="1600" dirty="0"/>
              <a:t>Finants- ja kapitaliturud </a:t>
            </a:r>
          </a:p>
          <a:p>
            <a:pPr marL="285750" indent="-285750">
              <a:buFont typeface="Courier New" panose="02070309020205020404" pitchFamily="49" charset="0"/>
              <a:buChar char="o"/>
            </a:pPr>
            <a:r>
              <a:rPr lang="et-EE" sz="1600" dirty="0"/>
              <a:t>Maksustamine</a:t>
            </a:r>
          </a:p>
          <a:p>
            <a:pPr marL="285750" indent="-285750">
              <a:buFont typeface="Courier New" panose="02070309020205020404" pitchFamily="49" charset="0"/>
              <a:buChar char="o"/>
            </a:pPr>
            <a:r>
              <a:rPr lang="et-EE" sz="1600" dirty="0"/>
              <a:t>ELi eelarve ja omavahendid </a:t>
            </a:r>
          </a:p>
          <a:p>
            <a:pPr marL="285750" indent="-285750">
              <a:buFont typeface="Courier New" panose="02070309020205020404" pitchFamily="49" charset="0"/>
              <a:buChar char="o"/>
            </a:pPr>
            <a:r>
              <a:rPr lang="et-EE" sz="1600" dirty="0"/>
              <a:t>Ühtekuuluvus- ja linnapoliitika</a:t>
            </a:r>
          </a:p>
          <a:p>
            <a:pPr marL="285750" indent="-285750">
              <a:buFont typeface="Courier New" panose="02070309020205020404" pitchFamily="49" charset="0"/>
              <a:buChar char="o"/>
            </a:pPr>
            <a:r>
              <a:rPr lang="et-EE" sz="1600" dirty="0"/>
              <a:t>Statistika</a:t>
            </a:r>
          </a:p>
        </p:txBody>
      </p:sp>
      <p:sp>
        <p:nvSpPr>
          <p:cNvPr id="29" name="TextBox 28">
            <a:extLst>
              <a:ext uri="{FF2B5EF4-FFF2-40B4-BE49-F238E27FC236}">
                <a16:creationId xmlns:a16="http://schemas.microsoft.com/office/drawing/2014/main" id="{EA4F6507-6536-461F-8BF4-75CE9AA6A74B}"/>
              </a:ext>
            </a:extLst>
          </p:cNvPr>
          <p:cNvSpPr txBox="1"/>
          <p:nvPr/>
        </p:nvSpPr>
        <p:spPr>
          <a:xfrm>
            <a:off x="3318135" y="3204000"/>
            <a:ext cx="2318328" cy="1323439"/>
          </a:xfrm>
          <a:prstGeom prst="rect">
            <a:avLst/>
          </a:prstGeom>
          <a:noFill/>
        </p:spPr>
        <p:txBody>
          <a:bodyPr wrap="square" rtlCol="0">
            <a:spAutoFit/>
          </a:bodyPr>
          <a:lstStyle/>
          <a:p>
            <a:pPr marL="285750" indent="-285750">
              <a:buFont typeface="Courier New" panose="02070309020205020404" pitchFamily="49" charset="0"/>
              <a:buChar char="o"/>
            </a:pPr>
            <a:r>
              <a:rPr lang="et-EE" sz="1600"/>
              <a:t>Tööhõive</a:t>
            </a:r>
          </a:p>
          <a:p>
            <a:pPr marL="285750" indent="-285750">
              <a:buFont typeface="Courier New" panose="02070309020205020404" pitchFamily="49" charset="0"/>
              <a:buChar char="o"/>
            </a:pPr>
            <a:r>
              <a:rPr lang="et-EE" sz="1600"/>
              <a:t>Sotsiaalne kaasatus</a:t>
            </a:r>
          </a:p>
          <a:p>
            <a:pPr marL="285750" indent="-285750">
              <a:buFont typeface="Courier New" panose="02070309020205020404" pitchFamily="49" charset="0"/>
              <a:buChar char="o"/>
            </a:pPr>
            <a:r>
              <a:rPr lang="et-EE" sz="1600"/>
              <a:t>Kodakondsus</a:t>
            </a:r>
          </a:p>
          <a:p>
            <a:pPr marL="285750" indent="-285750">
              <a:buFont typeface="Courier New" panose="02070309020205020404" pitchFamily="49" charset="0"/>
              <a:buChar char="o"/>
            </a:pPr>
            <a:r>
              <a:rPr lang="et-EE" sz="1600"/>
              <a:t>Sotsiaalkaitse</a:t>
            </a:r>
          </a:p>
          <a:p>
            <a:pPr marL="285750" indent="-285750">
              <a:buFont typeface="Courier New" panose="02070309020205020404" pitchFamily="49" charset="0"/>
              <a:buChar char="o"/>
            </a:pPr>
            <a:r>
              <a:rPr lang="et-EE" sz="1600"/>
              <a:t>Võrdsed võimalused</a:t>
            </a:r>
          </a:p>
        </p:txBody>
      </p:sp>
      <p:sp>
        <p:nvSpPr>
          <p:cNvPr id="32" name="TextBox 31">
            <a:extLst>
              <a:ext uri="{FF2B5EF4-FFF2-40B4-BE49-F238E27FC236}">
                <a16:creationId xmlns:a16="http://schemas.microsoft.com/office/drawing/2014/main" id="{49AE29A2-D7BD-484B-B2F9-0A3EE25A19A2}"/>
              </a:ext>
            </a:extLst>
          </p:cNvPr>
          <p:cNvSpPr txBox="1"/>
          <p:nvPr/>
        </p:nvSpPr>
        <p:spPr>
          <a:xfrm>
            <a:off x="6234514" y="3204617"/>
            <a:ext cx="2478297" cy="2062103"/>
          </a:xfrm>
          <a:prstGeom prst="rect">
            <a:avLst/>
          </a:prstGeom>
          <a:noFill/>
        </p:spPr>
        <p:txBody>
          <a:bodyPr wrap="square" rtlCol="0">
            <a:spAutoFit/>
          </a:bodyPr>
          <a:lstStyle/>
          <a:p>
            <a:pPr marL="285750" indent="-285750">
              <a:buFont typeface="Courier New" panose="02070309020205020404" pitchFamily="49" charset="0"/>
              <a:buChar char="o"/>
            </a:pPr>
            <a:r>
              <a:rPr lang="et-EE" sz="1600"/>
              <a:t>Tarbijakaitse</a:t>
            </a:r>
          </a:p>
          <a:p>
            <a:pPr marL="285750" indent="-285750">
              <a:buFont typeface="Courier New" panose="02070309020205020404" pitchFamily="49" charset="0"/>
              <a:buChar char="o"/>
            </a:pPr>
            <a:r>
              <a:rPr lang="et-EE" sz="1600"/>
              <a:t>Ühtne turg</a:t>
            </a:r>
          </a:p>
          <a:p>
            <a:pPr marL="285750" indent="-285750">
              <a:buFont typeface="Courier New" panose="02070309020205020404" pitchFamily="49" charset="0"/>
              <a:buChar char="o"/>
            </a:pPr>
            <a:r>
              <a:rPr lang="et-EE" sz="1600"/>
              <a:t>Ettevõtjad</a:t>
            </a:r>
          </a:p>
          <a:p>
            <a:pPr marL="285750" indent="-285750">
              <a:buFont typeface="Courier New" panose="02070309020205020404" pitchFamily="49" charset="0"/>
              <a:buChar char="o"/>
            </a:pPr>
            <a:r>
              <a:rPr lang="et-EE" sz="1600"/>
              <a:t>Tööstuspoliitika</a:t>
            </a:r>
          </a:p>
          <a:p>
            <a:pPr marL="285750" indent="-285750">
              <a:buFont typeface="Courier New" panose="02070309020205020404" pitchFamily="49" charset="0"/>
              <a:buChar char="o"/>
            </a:pPr>
            <a:r>
              <a:rPr lang="et-EE" sz="1600"/>
              <a:t>Finantsteenused</a:t>
            </a:r>
          </a:p>
          <a:p>
            <a:pPr marL="285750" indent="-285750">
              <a:buFont typeface="Courier New" panose="02070309020205020404" pitchFamily="49" charset="0"/>
              <a:buChar char="o"/>
            </a:pPr>
            <a:r>
              <a:rPr lang="et-EE" sz="1600"/>
              <a:t>Teadusuuringud ja innovatsioon </a:t>
            </a:r>
          </a:p>
          <a:p>
            <a:pPr marL="285750" indent="-285750" algn="ctr">
              <a:buFont typeface="Arial" panose="020B0604020202020204" pitchFamily="34" charset="0"/>
              <a:buChar char="•"/>
            </a:pPr>
            <a:endParaRPr lang="en-GB" sz="1600" i="1" dirty="0">
              <a:solidFill>
                <a:schemeClr val="tx1">
                  <a:lumMod val="75000"/>
                  <a:lumOff val="25000"/>
                </a:schemeClr>
              </a:solidFill>
            </a:endParaRPr>
          </a:p>
        </p:txBody>
      </p:sp>
      <p:sp>
        <p:nvSpPr>
          <p:cNvPr id="36" name="TextBox 35">
            <a:extLst>
              <a:ext uri="{FF2B5EF4-FFF2-40B4-BE49-F238E27FC236}">
                <a16:creationId xmlns:a16="http://schemas.microsoft.com/office/drawing/2014/main" id="{D7346E33-C314-4E5E-A590-3412D490EB9B}"/>
              </a:ext>
            </a:extLst>
          </p:cNvPr>
          <p:cNvSpPr txBox="1"/>
          <p:nvPr/>
        </p:nvSpPr>
        <p:spPr>
          <a:xfrm>
            <a:off x="9163436" y="3204000"/>
            <a:ext cx="2450139" cy="2800767"/>
          </a:xfrm>
          <a:prstGeom prst="rect">
            <a:avLst/>
          </a:prstGeom>
          <a:noFill/>
        </p:spPr>
        <p:txBody>
          <a:bodyPr wrap="square" rtlCol="0">
            <a:spAutoFit/>
          </a:bodyPr>
          <a:lstStyle/>
          <a:p>
            <a:pPr marL="285750" indent="-285750">
              <a:buFont typeface="Courier New" panose="02070309020205020404" pitchFamily="49" charset="0"/>
              <a:buChar char="o"/>
            </a:pPr>
            <a:r>
              <a:rPr lang="et-EE" sz="1600"/>
              <a:t>Valdkondlik tööstuspoliitika, nt kaitse-, vee-, tervishoiu-, energiamahukad sektorid, robootika</a:t>
            </a:r>
          </a:p>
          <a:p>
            <a:pPr marL="285750" indent="-285750">
              <a:buFont typeface="Courier New" panose="02070309020205020404" pitchFamily="49" charset="0"/>
              <a:buChar char="o"/>
            </a:pPr>
            <a:r>
              <a:rPr lang="et-EE" sz="1600"/>
              <a:t>Tööstuse ja tehnoloogia tulevikusuundade analüüs</a:t>
            </a:r>
          </a:p>
          <a:p>
            <a:pPr marL="285750" indent="-285750">
              <a:buFont typeface="Courier New" panose="02070309020205020404" pitchFamily="49" charset="0"/>
              <a:buChar char="o"/>
            </a:pPr>
            <a:r>
              <a:rPr lang="et-EE" sz="1600"/>
              <a:t>Kriitiline toore</a:t>
            </a:r>
          </a:p>
          <a:p>
            <a:pPr marL="285750" indent="-285750">
              <a:buFont typeface="Courier New" panose="02070309020205020404" pitchFamily="49" charset="0"/>
              <a:buChar char="o"/>
            </a:pPr>
            <a:r>
              <a:rPr lang="et-EE" sz="1600">
                <a:hlinkClick r:id="rId7">
                  <a:extLst>
                    <a:ext uri="{A12FA001-AC4F-418D-AE19-62706E023703}">
                      <ahyp:hlinkClr xmlns:ahyp="http://schemas.microsoft.com/office/drawing/2018/hyperlinkcolor" val="tx"/>
                    </a:ext>
                  </a:extLst>
                </a:hlinkClick>
              </a:rPr>
              <a:t>ELi sinise kokkuleppe</a:t>
            </a:r>
            <a:r>
              <a:rPr lang="et-EE" sz="1600"/>
              <a:t> koordineerimine</a:t>
            </a:r>
          </a:p>
          <a:p>
            <a:pPr marL="285750" indent="-285750">
              <a:buFont typeface="Courier New" panose="02070309020205020404" pitchFamily="49" charset="0"/>
              <a:buChar char="o"/>
            </a:pPr>
            <a:endParaRPr lang="en-GB" sz="1600" dirty="0"/>
          </a:p>
        </p:txBody>
      </p:sp>
      <p:pic>
        <p:nvPicPr>
          <p:cNvPr id="26" name="Afbeelding 10" descr="Afbeelding met logo, cirkel, Graphics, symbool&#10;&#10;Door AI gegenereerde inhoud is mogelijk onjuist.">
            <a:hlinkClick r:id="rId8" action="ppaction://hlinksldjump"/>
            <a:extLst>
              <a:ext uri="{FF2B5EF4-FFF2-40B4-BE49-F238E27FC236}">
                <a16:creationId xmlns:a16="http://schemas.microsoft.com/office/drawing/2014/main" id="{333942A7-9A68-48E3-ABDD-D91C34A3BD1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58476" y="1188051"/>
            <a:ext cx="1080000" cy="1080000"/>
          </a:xfrm>
          <a:prstGeom prst="rect">
            <a:avLst/>
          </a:prstGeom>
        </p:spPr>
      </p:pic>
      <p:pic>
        <p:nvPicPr>
          <p:cNvPr id="31" name="Afbeelding 28" descr="Afbeelding met logo, cirkel, Graphics, symbool&#10;&#10;Door AI gegenereerde inhoud is mogelijk onjuist.">
            <a:extLst>
              <a:ext uri="{FF2B5EF4-FFF2-40B4-BE49-F238E27FC236}">
                <a16:creationId xmlns:a16="http://schemas.microsoft.com/office/drawing/2014/main" id="{EFA0E532-E701-4264-BDE4-950A752D6CC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626239" y="1188000"/>
            <a:ext cx="1080000" cy="1080000"/>
          </a:xfrm>
          <a:prstGeom prst="rect">
            <a:avLst/>
          </a:prstGeom>
        </p:spPr>
      </p:pic>
      <p:pic>
        <p:nvPicPr>
          <p:cNvPr id="37" name="Afbeelding 36" descr="Afbeelding met cirkel, logo, Graphics, symbool&#10;&#10;Door AI gegenereerde inhoud is mogelijk onjuist.">
            <a:extLst>
              <a:ext uri="{FF2B5EF4-FFF2-40B4-BE49-F238E27FC236}">
                <a16:creationId xmlns:a16="http://schemas.microsoft.com/office/drawing/2014/main" id="{FEB4F562-10C3-4BC0-A468-FBD0A51196C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10382" y="1188051"/>
            <a:ext cx="1080000" cy="1080000"/>
          </a:xfrm>
          <a:prstGeom prst="rect">
            <a:avLst/>
          </a:prstGeom>
        </p:spPr>
      </p:pic>
      <p:pic>
        <p:nvPicPr>
          <p:cNvPr id="38" name="Afbeelding 40" descr="Afbeelding met logo, Graphics, cirkel, symbool&#10;&#10;Door AI gegenereerde inhoud is mogelijk onjuist.">
            <a:hlinkClick r:id="" action="ppaction://noaction"/>
            <a:extLst>
              <a:ext uri="{FF2B5EF4-FFF2-40B4-BE49-F238E27FC236}">
                <a16:creationId xmlns:a16="http://schemas.microsoft.com/office/drawing/2014/main" id="{1438C393-62CF-497D-8A2F-F4E006B49E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425035" y="1188000"/>
            <a:ext cx="1080000" cy="1080000"/>
          </a:xfrm>
          <a:prstGeom prst="rect">
            <a:avLst/>
          </a:prstGeom>
        </p:spPr>
      </p:pic>
    </p:spTree>
    <p:extLst>
      <p:ext uri="{BB962C8B-B14F-4D97-AF65-F5344CB8AC3E}">
        <p14:creationId xmlns:p14="http://schemas.microsoft.com/office/powerpoint/2010/main" val="424274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F5647776-5CFF-4771-8CFE-7AE5B43F9F31}"/>
              </a:ext>
            </a:extLst>
          </p:cNvPr>
          <p:cNvSpPr/>
          <p:nvPr/>
        </p:nvSpPr>
        <p:spPr>
          <a:xfrm>
            <a:off x="4002158" y="4090632"/>
            <a:ext cx="3991427" cy="266638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b="1">
                <a:solidFill>
                  <a:srgbClr val="174195"/>
                </a:solidFill>
              </a:rPr>
              <a:t>10 alalist töörühma</a:t>
            </a:r>
            <a:r>
              <a:rPr lang="et-EE">
                <a:solidFill>
                  <a:srgbClr val="174195"/>
                </a:solidFill>
              </a:rPr>
              <a:t>,</a:t>
            </a:r>
            <a:br>
              <a:rPr lang="et-EE">
                <a:solidFill>
                  <a:srgbClr val="174195"/>
                </a:solidFill>
              </a:rPr>
            </a:br>
            <a:r>
              <a:rPr lang="et-EE">
                <a:solidFill>
                  <a:srgbClr val="174195"/>
                </a:solidFill>
              </a:rPr>
              <a:t>mis on seotud sektsioonide tegevusega</a:t>
            </a:r>
          </a:p>
          <a:p>
            <a:pPr algn="ctr"/>
            <a:endParaRPr lang="en-GB" dirty="0"/>
          </a:p>
        </p:txBody>
      </p:sp>
      <p:sp>
        <p:nvSpPr>
          <p:cNvPr id="8" name="Rectangle: Rounded Corners 7">
            <a:extLst>
              <a:ext uri="{FF2B5EF4-FFF2-40B4-BE49-F238E27FC236}">
                <a16:creationId xmlns:a16="http://schemas.microsoft.com/office/drawing/2014/main" id="{05263D85-87E5-48B0-94CC-B7B04001C321}"/>
              </a:ext>
            </a:extLst>
          </p:cNvPr>
          <p:cNvSpPr/>
          <p:nvPr/>
        </p:nvSpPr>
        <p:spPr>
          <a:xfrm>
            <a:off x="6096000" y="1958569"/>
            <a:ext cx="5220000" cy="250756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Rounded Corners 43">
            <a:extLst>
              <a:ext uri="{FF2B5EF4-FFF2-40B4-BE49-F238E27FC236}">
                <a16:creationId xmlns:a16="http://schemas.microsoft.com/office/drawing/2014/main" id="{2C373E66-E27B-43D4-A38A-2B7F1221566E}"/>
              </a:ext>
            </a:extLst>
          </p:cNvPr>
          <p:cNvSpPr/>
          <p:nvPr/>
        </p:nvSpPr>
        <p:spPr>
          <a:xfrm>
            <a:off x="191842" y="1958571"/>
            <a:ext cx="5220000" cy="2507566"/>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p:cNvSpPr txBox="1">
            <a:spLocks/>
          </p:cNvSpPr>
          <p:nvPr/>
        </p:nvSpPr>
        <p:spPr>
          <a:xfrm>
            <a:off x="7900995" y="1965218"/>
            <a:ext cx="1828221" cy="797049"/>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sz="4267" dirty="0">
              <a:solidFill>
                <a:schemeClr val="bg1"/>
              </a:solidFill>
            </a:endParaRPr>
          </a:p>
        </p:txBody>
      </p:sp>
      <p:sp>
        <p:nvSpPr>
          <p:cNvPr id="3" name="Rectangle 2">
            <a:extLst>
              <a:ext uri="{FF2B5EF4-FFF2-40B4-BE49-F238E27FC236}">
                <a16:creationId xmlns:a16="http://schemas.microsoft.com/office/drawing/2014/main" id="{43ED6C0F-CAEA-B4C2-57B9-CB071711B1B1}"/>
              </a:ext>
            </a:extLst>
          </p:cNvPr>
          <p:cNvSpPr/>
          <p:nvPr/>
        </p:nvSpPr>
        <p:spPr>
          <a:xfrm>
            <a:off x="0" y="4509"/>
            <a:ext cx="12192000" cy="1080000"/>
          </a:xfrm>
          <a:prstGeom prst="rect">
            <a:avLst/>
          </a:prstGeom>
          <a:solidFill>
            <a:srgbClr val="17419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itle 1">
            <a:extLst>
              <a:ext uri="{FF2B5EF4-FFF2-40B4-BE49-F238E27FC236}">
                <a16:creationId xmlns:a16="http://schemas.microsoft.com/office/drawing/2014/main" id="{30D9B357-52D5-441A-981A-0388FC0314A2}"/>
              </a:ext>
            </a:extLst>
          </p:cNvPr>
          <p:cNvSpPr txBox="1">
            <a:spLocks/>
          </p:cNvSpPr>
          <p:nvPr/>
        </p:nvSpPr>
        <p:spPr bwMode="auto">
          <a:xfrm>
            <a:off x="-15581" y="252102"/>
            <a:ext cx="12191999" cy="71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eaLnBrk="1" hangingPunct="1"/>
            <a:r>
              <a:rPr lang="et-EE" sz="4000" b="1">
                <a:solidFill>
                  <a:schemeClr val="bg1"/>
                </a:solidFill>
                <a:latin typeface="Calibri" charset="0"/>
              </a:rPr>
              <a:t>MUUD TÖÖORGANID</a:t>
            </a:r>
          </a:p>
        </p:txBody>
      </p:sp>
      <p:sp>
        <p:nvSpPr>
          <p:cNvPr id="5" name="TextBox 4">
            <a:extLst>
              <a:ext uri="{FF2B5EF4-FFF2-40B4-BE49-F238E27FC236}">
                <a16:creationId xmlns:a16="http://schemas.microsoft.com/office/drawing/2014/main" id="{8D37CE55-F288-49E7-A644-DF39AA2A24F8}"/>
              </a:ext>
            </a:extLst>
          </p:cNvPr>
          <p:cNvSpPr txBox="1"/>
          <p:nvPr/>
        </p:nvSpPr>
        <p:spPr>
          <a:xfrm>
            <a:off x="8463204" y="1394702"/>
            <a:ext cx="3021650" cy="3170099"/>
          </a:xfrm>
          <a:prstGeom prst="rect">
            <a:avLst/>
          </a:prstGeom>
          <a:noFill/>
        </p:spPr>
        <p:txBody>
          <a:bodyPr wrap="square" rtlCol="0">
            <a:spAutoFit/>
          </a:bodyPr>
          <a:lstStyle/>
          <a:p>
            <a:pPr algn="ctr"/>
            <a:r>
              <a:rPr lang="et-EE" b="1">
                <a:solidFill>
                  <a:srgbClr val="174195"/>
                </a:solidFill>
              </a:rPr>
              <a:t>Ajutised töörühmad</a:t>
            </a:r>
          </a:p>
          <a:p>
            <a:pPr algn="ctr"/>
            <a:endParaRPr lang="en-GB" sz="2000" b="1" dirty="0">
              <a:solidFill>
                <a:srgbClr val="174195"/>
              </a:solidFill>
            </a:endParaRPr>
          </a:p>
          <a:p>
            <a:pPr marL="285750" indent="-285750">
              <a:buFont typeface="Courier New" panose="02070309020205020404" pitchFamily="49" charset="0"/>
              <a:buChar char="o"/>
            </a:pPr>
            <a:r>
              <a:rPr lang="et-EE">
                <a:solidFill>
                  <a:srgbClr val="174195"/>
                </a:solidFill>
              </a:rPr>
              <a:t>Töörühm </a:t>
            </a:r>
            <a:r>
              <a:rPr lang="et-EE" b="1">
                <a:solidFill>
                  <a:srgbClr val="174195"/>
                </a:solidFill>
              </a:rPr>
              <a:t>„Euroopa kodanikualgatus“</a:t>
            </a:r>
          </a:p>
          <a:p>
            <a:pPr marL="285750" indent="-285750">
              <a:buFont typeface="Wingdings" panose="05000000000000000000" pitchFamily="2" charset="2"/>
              <a:buChar char="Ø"/>
            </a:pPr>
            <a:endParaRPr lang="en-GB" dirty="0">
              <a:solidFill>
                <a:srgbClr val="174195"/>
              </a:solidFill>
            </a:endParaRPr>
          </a:p>
          <a:p>
            <a:pPr marL="342900" indent="-342900">
              <a:buFont typeface="Courier New" panose="02070309020205020404" pitchFamily="49" charset="0"/>
              <a:buChar char="o"/>
            </a:pPr>
            <a:r>
              <a:rPr lang="et-EE" b="1">
                <a:solidFill>
                  <a:srgbClr val="174195"/>
                </a:solidFill>
                <a:hlinkClick r:id="rId3">
                  <a:extLst>
                    <a:ext uri="{A12FA001-AC4F-418D-AE19-62706E023703}">
                      <ahyp:hlinkClr xmlns:ahyp="http://schemas.microsoft.com/office/drawing/2018/hyperlinkcolor" val="tx"/>
                    </a:ext>
                  </a:extLst>
                </a:hlinkClick>
              </a:rPr>
              <a:t>Komitee noorterühm</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t-EE">
                <a:solidFill>
                  <a:srgbClr val="174195"/>
                </a:solidFill>
              </a:rPr>
              <a:t>Töörühm </a:t>
            </a:r>
            <a:r>
              <a:rPr lang="et-EE" b="1">
                <a:solidFill>
                  <a:srgbClr val="174195"/>
                </a:solidFill>
              </a:rPr>
              <a:t>„Võrdõiguslikkus“</a:t>
            </a:r>
            <a:r>
              <a:rPr lang="et-EE">
                <a:solidFill>
                  <a:srgbClr val="174195"/>
                </a:solidFill>
                <a:hlinkClick r:id="rId4">
                  <a:extLst>
                    <a:ext uri="{A12FA001-AC4F-418D-AE19-62706E023703}">
                      <ahyp:hlinkClr xmlns:ahyp="http://schemas.microsoft.com/office/drawing/2018/hyperlinkcolor" val="tx"/>
                    </a:ext>
                  </a:extLst>
                </a:hlinkClick>
              </a:rPr>
              <a:t> </a:t>
            </a:r>
          </a:p>
          <a:p>
            <a:endParaRPr lang="en-GB" dirty="0">
              <a:solidFill>
                <a:srgbClr val="174195"/>
              </a:solidFill>
            </a:endParaRPr>
          </a:p>
          <a:p>
            <a:endParaRPr lang="en-GB" dirty="0">
              <a:solidFill>
                <a:srgbClr val="174195"/>
              </a:solidFill>
            </a:endParaRPr>
          </a:p>
          <a:p>
            <a:endParaRPr lang="en-GB" dirty="0">
              <a:solidFill>
                <a:srgbClr val="174195"/>
              </a:solidFill>
            </a:endParaRPr>
          </a:p>
        </p:txBody>
      </p:sp>
      <p:sp>
        <p:nvSpPr>
          <p:cNvPr id="7" name="TextBox 6">
            <a:extLst>
              <a:ext uri="{FF2B5EF4-FFF2-40B4-BE49-F238E27FC236}">
                <a16:creationId xmlns:a16="http://schemas.microsoft.com/office/drawing/2014/main" id="{3E423B7C-1CE2-4308-BAF3-8ABC12ED79AD}"/>
              </a:ext>
            </a:extLst>
          </p:cNvPr>
          <p:cNvSpPr txBox="1"/>
          <p:nvPr/>
        </p:nvSpPr>
        <p:spPr>
          <a:xfrm>
            <a:off x="707146" y="1394702"/>
            <a:ext cx="3098486" cy="3416320"/>
          </a:xfrm>
          <a:prstGeom prst="rect">
            <a:avLst/>
          </a:prstGeom>
          <a:noFill/>
          <a:ln>
            <a:noFill/>
          </a:ln>
        </p:spPr>
        <p:txBody>
          <a:bodyPr wrap="square" rtlCol="0">
            <a:spAutoFit/>
          </a:bodyPr>
          <a:lstStyle/>
          <a:p>
            <a:pPr algn="ctr"/>
            <a:r>
              <a:rPr lang="et-EE" b="1">
                <a:solidFill>
                  <a:srgbClr val="174195"/>
                </a:solidFill>
              </a:rPr>
              <a:t>Vaatlusrühmad</a:t>
            </a:r>
          </a:p>
          <a:p>
            <a:pPr marL="285750" indent="-285750">
              <a:buFont typeface="Courier New" panose="02070309020205020404" pitchFamily="49" charset="0"/>
              <a:buChar char="o"/>
            </a:pPr>
            <a:endParaRPr lang="en-GB" dirty="0">
              <a:solidFill>
                <a:srgbClr val="174195"/>
              </a:solidFill>
            </a:endParaRPr>
          </a:p>
          <a:p>
            <a:pPr marL="285750" indent="-285750">
              <a:buFont typeface="Courier New" panose="02070309020205020404" pitchFamily="49" charset="0"/>
              <a:buChar char="o"/>
            </a:pPr>
            <a:r>
              <a:rPr lang="et-EE" b="1">
                <a:solidFill>
                  <a:srgbClr val="174195"/>
                </a:solidFill>
                <a:hlinkClick r:id="rId5">
                  <a:extLst>
                    <a:ext uri="{A12FA001-AC4F-418D-AE19-62706E023703}">
                      <ahyp:hlinkClr xmlns:ahyp="http://schemas.microsoft.com/office/drawing/2018/hyperlinkcolor" val="tx"/>
                    </a:ext>
                  </a:extLst>
                </a:hlinkClick>
              </a:rPr>
              <a:t>Kestliku arengu</a:t>
            </a:r>
            <a:r>
              <a:rPr lang="et-EE">
                <a:solidFill>
                  <a:srgbClr val="174195"/>
                </a:solidFill>
              </a:rPr>
              <a:t> vaatlusrühm </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t-EE" b="1">
                <a:solidFill>
                  <a:srgbClr val="174195"/>
                </a:solidFill>
                <a:hlinkClick r:id="rId6">
                  <a:extLst>
                    <a:ext uri="{A12FA001-AC4F-418D-AE19-62706E023703}">
                      <ahyp:hlinkClr xmlns:ahyp="http://schemas.microsoft.com/office/drawing/2018/hyperlinkcolor" val="tx"/>
                    </a:ext>
                  </a:extLst>
                </a:hlinkClick>
              </a:rPr>
              <a:t>Ühtse turu normide täitmise tagamise</a:t>
            </a:r>
            <a:r>
              <a:rPr lang="et-EE">
                <a:solidFill>
                  <a:srgbClr val="174195"/>
                </a:solidFill>
              </a:rPr>
              <a:t> vaatlusrühm</a:t>
            </a:r>
          </a:p>
          <a:p>
            <a:pPr marL="285750" indent="-285750">
              <a:buFont typeface="Wingdings" panose="05000000000000000000" pitchFamily="2" charset="2"/>
              <a:buChar char="Ø"/>
            </a:pPr>
            <a:endParaRPr lang="en-GB" dirty="0">
              <a:solidFill>
                <a:srgbClr val="174195"/>
              </a:solidFill>
            </a:endParaRPr>
          </a:p>
          <a:p>
            <a:pPr marL="285750" indent="-285750">
              <a:buFont typeface="Courier New" panose="02070309020205020404" pitchFamily="49" charset="0"/>
              <a:buChar char="o"/>
            </a:pPr>
            <a:r>
              <a:rPr lang="et-EE" b="1">
                <a:solidFill>
                  <a:srgbClr val="174195"/>
                </a:solidFill>
                <a:hlinkClick r:id="rId7">
                  <a:extLst>
                    <a:ext uri="{A12FA001-AC4F-418D-AE19-62706E023703}">
                      <ahyp:hlinkClr xmlns:ahyp="http://schemas.microsoft.com/office/drawing/2018/hyperlinkcolor" val="tx"/>
                    </a:ext>
                  </a:extLst>
                </a:hlinkClick>
              </a:rPr>
              <a:t>Tööturu</a:t>
            </a:r>
            <a:r>
              <a:rPr lang="et-EE">
                <a:solidFill>
                  <a:srgbClr val="174195"/>
                </a:solidFill>
              </a:rPr>
              <a:t> vaatlusrühm</a:t>
            </a:r>
          </a:p>
          <a:p>
            <a:endParaRPr lang="en-GB" dirty="0">
              <a:solidFill>
                <a:srgbClr val="0060A0"/>
              </a:solidFill>
            </a:endParaRPr>
          </a:p>
          <a:p>
            <a:endParaRPr lang="en-GB" dirty="0"/>
          </a:p>
        </p:txBody>
      </p:sp>
      <p:pic>
        <p:nvPicPr>
          <p:cNvPr id="6" name="Picture 5">
            <a:extLst>
              <a:ext uri="{FF2B5EF4-FFF2-40B4-BE49-F238E27FC236}">
                <a16:creationId xmlns:a16="http://schemas.microsoft.com/office/drawing/2014/main" id="{08F05F2A-2048-46F7-AE99-D039DCD1979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0429" y="1671717"/>
            <a:ext cx="3098487" cy="196625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74D6336-9B48-4574-A8CC-234AA8304B9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933854" y="4480413"/>
            <a:ext cx="2280401" cy="1886824"/>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64809B19-502F-4656-A506-10F64481239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81488" y="4536078"/>
            <a:ext cx="2690325" cy="1775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3265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M Document" ma:contentTypeID="0x010100EA97B91038054C99906057A708A1480A006BB3B767F3CF4149BF520211D4A86BC0" ma:contentTypeVersion="4" ma:contentTypeDescription="Defines the documents for Document Manager V2" ma:contentTypeScope="" ma:versionID="8f2b3a3e062f062a7ee8ba210ef02323">
  <xsd:schema xmlns:xsd="http://www.w3.org/2001/XMLSchema" xmlns:xs="http://www.w3.org/2001/XMLSchema" xmlns:p="http://schemas.microsoft.com/office/2006/metadata/properties" xmlns:ns2="1a33af13-4045-4f88-9d7b-618e30f79918" xmlns:ns3="http://schemas.microsoft.com/sharepoint/v3/fields" xmlns:ns4="be3ca9a7-9286-4008-99ec-aebc20da9dc2" targetNamespace="http://schemas.microsoft.com/office/2006/metadata/properties" ma:root="true" ma:fieldsID="f021f5764e4548d9eb17bdf3b768072d" ns2:_="" ns3:_="" ns4:_="">
    <xsd:import namespace="1a33af13-4045-4f88-9d7b-618e30f79918"/>
    <xsd:import namespace="http://schemas.microsoft.com/sharepoint/v3/fields"/>
    <xsd:import namespace="be3ca9a7-9286-4008-99ec-aebc20da9dc2"/>
    <xsd:element name="properties">
      <xsd:complexType>
        <xsd:sequence>
          <xsd:element name="documentManagement">
            <xsd:complexType>
              <xsd:all>
                <xsd:element ref="ns2:_dlc_DocId" minOccurs="0"/>
                <xsd:element ref="ns2:_dlc_DocIdUrl" minOccurs="0"/>
                <xsd:element ref="ns2:_dlc_DocIdPersistId" minOccurs="0"/>
                <xsd:element ref="ns2:ProductionDate" minOccurs="0"/>
                <xsd:element ref="ns2:OriginalSender" minOccurs="0"/>
                <xsd:element ref="ns3:DocumentLanguage_0" minOccurs="0"/>
                <xsd:element ref="ns2:DossierNumber" minOccurs="0"/>
                <xsd:element ref="ns4:MeetingNumber" minOccurs="0"/>
                <xsd:element ref="ns2:Rapporteur" minOccurs="0"/>
                <xsd:element ref="ns2:AdoptionDate" minOccurs="0"/>
                <xsd:element ref="ns3:Confidentiality_0" minOccurs="0"/>
                <xsd:element ref="ns2:TaxCatchAll" minOccurs="0"/>
                <xsd:element ref="ns2:TaxCatchAllLabel" minOccurs="0"/>
                <xsd:element ref="ns3:DocumentSource_0" minOccurs="0"/>
                <xsd:element ref="ns4:DocumentNumber" minOccurs="0"/>
                <xsd:element ref="ns2:MeetingDate" minOccurs="0"/>
                <xsd:element ref="ns3:OriginalLanguage_0" minOccurs="0"/>
                <xsd:element ref="ns2:Procedure" minOccurs="0"/>
                <xsd:element ref="ns3:VersionStatus_0" minOccurs="0"/>
                <xsd:element ref="ns3:DocumentStatus_0" minOccurs="0"/>
                <xsd:element ref="ns2:DocumentYear"/>
                <xsd:element ref="ns3:DocumentType_0" minOccurs="0"/>
                <xsd:element ref="ns2:DocumentPart" minOccurs="0"/>
                <xsd:element ref="ns3:MeetingName_0" minOccurs="0"/>
                <xsd:element ref="ns3:AvailableTranslations_0" minOccurs="0"/>
                <xsd:element ref="ns2:FicheYear" minOccurs="0"/>
                <xsd:element ref="ns2:RequestingService" minOccurs="0"/>
                <xsd:element ref="ns2:FicheNumber" minOccurs="0"/>
                <xsd:element ref="ns3:DossierName_0" minOccurs="0"/>
                <xsd:element ref="ns2:Document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3af13-4045-4f88-9d7b-618e30f799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ductionDate" ma:index="12" nillable="true" ma:displayName="Production Date" ma:format="DateOnly" ma:internalName="ProductionDate">
      <xsd:simpleType>
        <xsd:restriction base="dms:DateTime"/>
      </xsd:simpleType>
    </xsd:element>
    <xsd:element name="OriginalSender" ma:index="13" nillable="true" ma:displayName="Original Sender" ma:internalName="OriginalSend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ssierNumber" ma:index="15" nillable="true" ma:displayName="Dossier Number" ma:decimals="0" ma:internalName="DossierNumber">
      <xsd:simpleType>
        <xsd:restriction base="dms:Unknown"/>
      </xsd:simpleType>
    </xsd:element>
    <xsd:element name="Rapporteur" ma:index="17" nillable="true" ma:displayName="Rapporteur" ma:internalName="Rapporteur">
      <xsd:simpleType>
        <xsd:restriction base="dms:Text"/>
      </xsd:simpleType>
    </xsd:element>
    <xsd:element name="AdoptionDate" ma:index="18" nillable="true" ma:displayName="Adoption Date" ma:format="DateOnly" ma:internalName="AdoptionDate">
      <xsd:simpleType>
        <xsd:restriction base="dms:DateTime"/>
      </xsd:simpleType>
    </xsd:element>
    <xsd:element name="TaxCatchAll" ma:index="20" nillable="true" ma:displayName="Taxonomy Catch All Column" ma:hidden="true" ma:list="{c795c8aa-ad9d-4177-b7c3-7e58e1f2dfdf}" ma:internalName="TaxCatchAll" ma:showField="CatchAllData"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c795c8aa-ad9d-4177-b7c3-7e58e1f2dfdf}" ma:internalName="TaxCatchAllLabel" ma:readOnly="true" ma:showField="CatchAllDataLabel" ma:web="1a33af13-4045-4f88-9d7b-618e30f79918">
      <xsd:complexType>
        <xsd:complexContent>
          <xsd:extension base="dms:MultiChoiceLookup">
            <xsd:sequence>
              <xsd:element name="Value" type="dms:Lookup" maxOccurs="unbounded" minOccurs="0" nillable="true"/>
            </xsd:sequence>
          </xsd:extension>
        </xsd:complexContent>
      </xsd:complexType>
    </xsd:element>
    <xsd:element name="MeetingDate" ma:index="26" nillable="true" ma:displayName="Meeting Date" ma:format="DateOnly" ma:internalName="MeetingDate">
      <xsd:simpleType>
        <xsd:restriction base="dms:DateTime"/>
      </xsd:simpleType>
    </xsd:element>
    <xsd:element name="Procedure" ma:index="29" nillable="true" ma:displayName="Procedure" ma:internalName="Procedure">
      <xsd:simpleType>
        <xsd:restriction base="dms:Text"/>
      </xsd:simpleType>
    </xsd:element>
    <xsd:element name="DocumentYear" ma:index="34" ma:displayName="Document Year" ma:decimals="0" ma:internalName="DocumentYear">
      <xsd:simpleType>
        <xsd:restriction base="dms:Unknown"/>
      </xsd:simpleType>
    </xsd:element>
    <xsd:element name="DocumentPart" ma:index="37" nillable="true" ma:displayName="Document Part" ma:decimals="0" ma:internalName="DocumentPart">
      <xsd:simpleType>
        <xsd:restriction base="dms:Unknown"/>
      </xsd:simpleType>
    </xsd:element>
    <xsd:element name="FicheYear" ma:index="42" nillable="true" ma:displayName="Fiche Year" ma:decimals="0" ma:internalName="FicheYear">
      <xsd:simpleType>
        <xsd:restriction base="dms:Unknown"/>
      </xsd:simpleType>
    </xsd:element>
    <xsd:element name="RequestingService" ma:index="43" nillable="true" ma:displayName="Requesting Service" ma:internalName="RequestingService">
      <xsd:simpleType>
        <xsd:restriction base="dms:Text"/>
      </xsd:simpleType>
    </xsd:element>
    <xsd:element name="FicheNumber" ma:index="44" nillable="true" ma:displayName="Fiche Number" ma:decimals="0" ma:internalName="FicheNumber">
      <xsd:simpleType>
        <xsd:restriction base="dms:Unknown"/>
      </xsd:simpleType>
    </xsd:element>
    <xsd:element name="DocumentVersion" ma:index="47" nillable="true" ma:displayName="Document Version" ma:decimals="0" ma:internalName="Document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ocumentLanguage_0" ma:index="14" nillable="true" ma:taxonomy="true" ma:internalName="DocumentLanguage_0" ma:taxonomyFieldName="DocumentLanguage" ma:displayName="Document Language" ma:fieldId="{ee5c55ab-e8dd-441f-8840-fdce66906fe3}"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Confidentiality_0" ma:index="19" nillable="true" ma:taxonomy="true" ma:internalName="Confidentiality_0" ma:taxonomyFieldName="Confidentiality" ma:displayName="Confidentiality" ma:fieldId="{ee5c4bfe-2b62-4831-9131-22edf8f3665c}" ma:sspId="5004ddca-ed1a-45fa-b2df-508b3c5dfc98" ma:termSetId="11d040ac-3a9a-4d4c-b9cf-922342a701d6" ma:anchorId="00000000-0000-0000-0000-000000000000" ma:open="false" ma:isKeyword="false">
      <xsd:complexType>
        <xsd:sequence>
          <xsd:element ref="pc:Terms" minOccurs="0" maxOccurs="1"/>
        </xsd:sequence>
      </xsd:complexType>
    </xsd:element>
    <xsd:element name="DocumentSource_0" ma:index="23" ma:taxonomy="true" ma:internalName="DocumentSource_0" ma:taxonomyFieldName="DocumentSource" ma:displayName="Document Source" ma:fieldId="{ee5c1c29-f257-4aae-8e5e-529c0040e17a}" ma:sspId="5004ddca-ed1a-45fa-b2df-508b3c5dfc98" ma:termSetId="ca143256-a90d-4d26-b249-02646b17c0c5" ma:anchorId="00000000-0000-0000-0000-000000000000" ma:open="false" ma:isKeyword="false">
      <xsd:complexType>
        <xsd:sequence>
          <xsd:element ref="pc:Terms" minOccurs="0" maxOccurs="1"/>
        </xsd:sequence>
      </xsd:complexType>
    </xsd:element>
    <xsd:element name="OriginalLanguage_0" ma:index="27" nillable="true" ma:taxonomy="true" ma:internalName="OriginalLanguage_0" ma:taxonomyFieldName="OriginalLanguage" ma:displayName="Original Language" ma:fieldId="{ee5ce750-ff6c-4875-8192-ef11fb51efba}"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VersionStatus_0" ma:index="30" ma:taxonomy="true" ma:internalName="VersionStatus_0" ma:taxonomyFieldName="VersionStatus" ma:displayName="Version Status" ma:indexed="true" ma:fieldId="{ee5cb94b-3df1-4df3-b49b-6e47ce2a7e87}" ma:sspId="5004ddca-ed1a-45fa-b2df-508b3c5dfc98" ma:termSetId="adeca67b-2bdd-4d0f-b3af-a690b4c6d95d" ma:anchorId="00000000-0000-0000-0000-000000000000" ma:open="false" ma:isKeyword="false">
      <xsd:complexType>
        <xsd:sequence>
          <xsd:element ref="pc:Terms" minOccurs="0" maxOccurs="1"/>
        </xsd:sequence>
      </xsd:complexType>
    </xsd:element>
    <xsd:element name="DocumentStatus_0" ma:index="32" nillable="true" ma:taxonomy="true" ma:internalName="DocumentStatus_0" ma:taxonomyFieldName="DocumentStatus" ma:displayName="Document Status" ma:fieldId="{ee5cab93-ac4d-4e2f-b298-e5342324388c}" ma:sspId="5004ddca-ed1a-45fa-b2df-508b3c5dfc98" ma:termSetId="54b85ca4-9023-4cbf-8e96-81af7735228f" ma:anchorId="00000000-0000-0000-0000-000000000000" ma:open="false" ma:isKeyword="false">
      <xsd:complexType>
        <xsd:sequence>
          <xsd:element ref="pc:Terms" minOccurs="0" maxOccurs="1"/>
        </xsd:sequence>
      </xsd:complexType>
    </xsd:element>
    <xsd:element name="DocumentType_0" ma:index="35" nillable="true" ma:taxonomy="true" ma:internalName="DocumentType_0" ma:taxonomyFieldName="DocumentType" ma:displayName="Document Type" ma:indexed="true" ma:fieldId="{ee5cf431-2d10-41e6-bd88-1b6bd5b84f5f}" ma:sspId="5004ddca-ed1a-45fa-b2df-508b3c5dfc98" ma:termSetId="67a76952-94e0-437b-9a60-5085083dde02" ma:anchorId="00000000-0000-0000-0000-000000000000" ma:open="false" ma:isKeyword="false">
      <xsd:complexType>
        <xsd:sequence>
          <xsd:element ref="pc:Terms" minOccurs="0" maxOccurs="1"/>
        </xsd:sequence>
      </xsd:complexType>
    </xsd:element>
    <xsd:element name="MeetingName_0" ma:index="38" nillable="true" ma:taxonomy="true" ma:internalName="MeetingName_0" ma:taxonomyFieldName="MeetingName" ma:displayName="Meeting Name" ma:indexed="true" ma:fieldId="{ee5c9b55-8403-4f9e-a156-b6ce5b7b9456}" ma:sspId="5004ddca-ed1a-45fa-b2df-508b3c5dfc98" ma:termSetId="a04e9634-de73-4a41-8cb5-e1efdb89060c" ma:anchorId="00000000-0000-0000-0000-000000000000" ma:open="false" ma:isKeyword="false">
      <xsd:complexType>
        <xsd:sequence>
          <xsd:element ref="pc:Terms" minOccurs="0" maxOccurs="1"/>
        </xsd:sequence>
      </xsd:complexType>
    </xsd:element>
    <xsd:element name="AvailableTranslations_0" ma:index="40" nillable="true" ma:taxonomy="true" ma:internalName="AvailableTranslations_0" ma:taxonomyFieldName="AvailableTranslations" ma:displayName="Available Translations" ma:fieldId="{ee5c7c01-1a65-4138-aa64-80e01e34d799}" ma:taxonomyMulti="true" ma:sspId="5004ddca-ed1a-45fa-b2df-508b3c5dfc98" ma:termSetId="3e8d1f59-71f7-428c-bd68-e1e655ad5441" ma:anchorId="00000000-0000-0000-0000-000000000000" ma:open="false" ma:isKeyword="false">
      <xsd:complexType>
        <xsd:sequence>
          <xsd:element ref="pc:Terms" minOccurs="0" maxOccurs="1"/>
        </xsd:sequence>
      </xsd:complexType>
    </xsd:element>
    <xsd:element name="DossierName_0" ma:index="45" nillable="true" ma:taxonomy="true" ma:internalName="DossierName_0" ma:taxonomyFieldName="DossierName" ma:displayName="Dossier Name" ma:fieldId="{ee5cf7da-503b-4593-8db2-4f0e09c901fd}" ma:sspId="5004ddca-ed1a-45fa-b2df-508b3c5dfc98" ma:termSetId="2b392f04-1222-4352-87c1-6fd60ec33b6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3ca9a7-9286-4008-99ec-aebc20da9dc2" elementFormDefault="qualified">
    <xsd:import namespace="http://schemas.microsoft.com/office/2006/documentManagement/types"/>
    <xsd:import namespace="http://schemas.microsoft.com/office/infopath/2007/PartnerControls"/>
    <xsd:element name="MeetingNumber" ma:index="16" nillable="true" ma:displayName="Meeting Number" ma:decimals="0" ma:indexed="true" ma:internalName="MeetingNumber">
      <xsd:simpleType>
        <xsd:restriction base="dms:Unknown"/>
      </xsd:simpleType>
    </xsd:element>
    <xsd:element name="DocumentNumber" ma:index="25" nillable="true" ma:displayName="Document Number" ma:decimals="0" ma:indexed="true" ma:internalName="DocumentNumber">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1a33af13-4045-4f88-9d7b-618e30f79918">A6WAAD5KZT2Q-604569563-16704</_dlc_DocId>
    <_dlc_DocIdUrl xmlns="1a33af13-4045-4f88-9d7b-618e30f79918">
      <Url>http://dm/eesc/2025/_layouts/15/DocIdRedir.aspx?ID=A6WAAD5KZT2Q-604569563-16704</Url>
      <Description>A6WAAD5KZT2Q-604569563-16704</Description>
    </_dlc_DocIdUrl>
    <DocumentType_0 xmlns="http://schemas.microsoft.com/sharepoint/v3/fields">
      <Terms xmlns="http://schemas.microsoft.com/office/infopath/2007/PartnerControls">
        <TermInfo xmlns="http://schemas.microsoft.com/office/infopath/2007/PartnerControls">
          <TermName xmlns="http://schemas.microsoft.com/office/infopath/2007/PartnerControls">INFO</TermName>
          <TermId xmlns="http://schemas.microsoft.com/office/infopath/2007/PartnerControls">d9136e7c-93a9-4c42-9d28-92b61e85f80c</TermId>
        </TermInfo>
      </Terms>
    </DocumentType_0>
    <Procedure xmlns="1a33af13-4045-4f88-9d7b-618e30f79918" xsi:nil="true"/>
    <DocumentSource_0 xmlns="http://schemas.microsoft.com/sharepoint/v3/fields">
      <Terms xmlns="http://schemas.microsoft.com/office/infopath/2007/PartnerControls">
        <TermInfo xmlns="http://schemas.microsoft.com/office/infopath/2007/PartnerControls">
          <TermName xmlns="http://schemas.microsoft.com/office/infopath/2007/PartnerControls">EESC</TermName>
          <TermId xmlns="http://schemas.microsoft.com/office/infopath/2007/PartnerControls">422833ec-8d7e-4e65-8e4e-8bed07ffb729</TermId>
        </TermInfo>
      </Terms>
    </DocumentSource_0>
    <ProductionDate xmlns="1a33af13-4045-4f88-9d7b-618e30f79918">2025-11-17T12:00:00+00:00</ProductionDate>
    <DocumentNumber xmlns="be3ca9a7-9286-4008-99ec-aebc20da9dc2">613</DocumentNumber>
    <FicheYear xmlns="1a33af13-4045-4f88-9d7b-618e30f79918" xsi:nil="true"/>
    <DossierNumber xmlns="1a33af13-4045-4f88-9d7b-618e30f79918" xsi:nil="true"/>
    <Confidentiality_0 xmlns="http://schemas.microsoft.com/sharepoint/v3/fields">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2451815e-8241-4bbf-a22e-1ab710712bf2</TermId>
        </TermInfo>
      </Terms>
    </Confidentiality_0>
    <TaxCatchAll xmlns="1a33af13-4045-4f88-9d7b-618e30f79918">
      <Value>50</Value>
      <Value>47</Value>
      <Value>46</Value>
      <Value>43</Value>
      <Value>42</Value>
      <Value>41</Value>
      <Value>40</Value>
      <Value>39</Value>
      <Value>37</Value>
      <Value>36</Value>
      <Value>35</Value>
      <Value>34</Value>
      <Value>33</Value>
      <Value>32</Value>
      <Value>31</Value>
      <Value>30</Value>
      <Value>29</Value>
      <Value>28</Value>
      <Value>27</Value>
      <Value>24</Value>
      <Value>23</Value>
      <Value>16</Value>
      <Value>13</Value>
      <Value>12</Value>
      <Value>9</Value>
      <Value>8</Value>
      <Value>6</Value>
      <Value>5</Value>
      <Value>1</Value>
    </TaxCatchAll>
    <DocumentLanguage_0 xmlns="http://schemas.microsoft.com/sharepoint/v3/fields">
      <Terms xmlns="http://schemas.microsoft.com/office/infopath/2007/PartnerControls">
        <TermInfo xmlns="http://schemas.microsoft.com/office/infopath/2007/PartnerControls">
          <TermName xmlns="http://schemas.microsoft.com/office/infopath/2007/PartnerControls">ET</TermName>
          <TermId xmlns="http://schemas.microsoft.com/office/infopath/2007/PartnerControls">ff6c3f4c-b02c-4c3c-ab07-2c37995a7a0a</TermId>
        </TermInfo>
      </Terms>
    </DocumentLanguage_0>
    <MeetingDate xmlns="1a33af13-4045-4f88-9d7b-618e30f79918" xsi:nil="true"/>
    <VersionStatus_0 xmlns="http://schemas.microsoft.com/sharepoint/v3/fields">
      <Terms xmlns="http://schemas.microsoft.com/office/infopath/2007/PartnerControls">
        <TermInfo xmlns="http://schemas.microsoft.com/office/infopath/2007/PartnerControls">
          <TermName xmlns="http://schemas.microsoft.com/office/infopath/2007/PartnerControls">Final</TermName>
          <TermId xmlns="http://schemas.microsoft.com/office/infopath/2007/PartnerControls">ea5e6674-7b27-4bac-b091-73adbb394efe</TermId>
        </TermInfo>
      </Terms>
    </VersionStatus_0>
    <Rapporteur xmlns="1a33af13-4045-4f88-9d7b-618e30f79918" xsi:nil="true"/>
    <DocumentYear xmlns="1a33af13-4045-4f88-9d7b-618e30f79918">2025</DocumentYear>
    <FicheNumber xmlns="1a33af13-4045-4f88-9d7b-618e30f79918">296272</FicheNumber>
    <OriginalSender xmlns="1a33af13-4045-4f88-9d7b-618e30f79918">
      <UserInfo>
        <DisplayName>Rosenberg Aili</DisplayName>
        <AccountId>1509</AccountId>
        <AccountType/>
      </UserInfo>
    </OriginalSender>
    <DocumentPart xmlns="1a33af13-4045-4f88-9d7b-618e30f79918">0</DocumentPart>
    <AdoptionDate xmlns="1a33af13-4045-4f88-9d7b-618e30f79918" xsi:nil="true"/>
    <RequestingService xmlns="1a33af13-4045-4f88-9d7b-618e30f79918">Visites / Publications</RequestingService>
    <MeetingName_0 xmlns="http://schemas.microsoft.com/sharepoint/v3/fields">
      <Terms xmlns="http://schemas.microsoft.com/office/infopath/2007/PartnerControls"/>
    </MeetingName_0>
    <AvailableTranslations_0 xmlns="http://schemas.microsoft.com/sharepoint/v3/fields">
      <Terms xmlns="http://schemas.microsoft.com/office/infopath/2007/PartnerControls">
        <TermInfo xmlns="http://schemas.microsoft.com/office/infopath/2007/PartnerControls">
          <TermName xmlns="http://schemas.microsoft.com/office/infopath/2007/PartnerControls">DA</TermName>
          <TermId xmlns="http://schemas.microsoft.com/office/infopath/2007/PartnerControls">5d49c027-8956-412b-aa16-e85a0f96ad0e</TermId>
        </TermInfo>
        <TermInfo xmlns="http://schemas.microsoft.com/office/infopath/2007/PartnerControls">
          <TermName xmlns="http://schemas.microsoft.com/office/infopath/2007/PartnerControls">NL</TermName>
          <TermId xmlns="http://schemas.microsoft.com/office/infopath/2007/PartnerControls">55c6556c-b4f4-441d-9acf-c498d4f838bd</TermId>
        </TermInfo>
        <TermInfo xmlns="http://schemas.microsoft.com/office/infopath/2007/PartnerControls">
          <TermName xmlns="http://schemas.microsoft.com/office/infopath/2007/PartnerControls">SL</TermName>
          <TermId xmlns="http://schemas.microsoft.com/office/infopath/2007/PartnerControls">98a412ae-eb01-49e9-ae3d-585a81724cfc</TermId>
        </TermInfo>
        <TermInfo xmlns="http://schemas.microsoft.com/office/infopath/2007/PartnerControls">
          <TermName xmlns="http://schemas.microsoft.com/office/infopath/2007/PartnerControls">ET</TermName>
          <TermId xmlns="http://schemas.microsoft.com/office/infopath/2007/PartnerControls">ff6c3f4c-b02c-4c3c-ab07-2c37995a7a0a</TermId>
        </TermInfo>
        <TermInfo xmlns="http://schemas.microsoft.com/office/infopath/2007/PartnerControls">
          <TermName xmlns="http://schemas.microsoft.com/office/infopath/2007/PartnerControls">HU</TermName>
          <TermId xmlns="http://schemas.microsoft.com/office/infopath/2007/PartnerControls">6b229040-c589-4408-b4c1-4285663d20a8</TermId>
        </TermInfo>
        <TermInfo xmlns="http://schemas.microsoft.com/office/infopath/2007/PartnerControls">
          <TermName xmlns="http://schemas.microsoft.com/office/infopath/2007/PartnerControls">EN</TermName>
          <TermId xmlns="http://schemas.microsoft.com/office/infopath/2007/PartnerControls">f2175f21-25d7-44a3-96da-d6a61b075e1b</TermId>
        </TermInfo>
        <TermInfo xmlns="http://schemas.microsoft.com/office/infopath/2007/PartnerControls">
          <TermName xmlns="http://schemas.microsoft.com/office/infopath/2007/PartnerControls">ES</TermName>
          <TermId xmlns="http://schemas.microsoft.com/office/infopath/2007/PartnerControls">e7a6b05b-ae16-40c8-add9-68b64b03aeba</TermId>
        </TermInfo>
        <TermInfo xmlns="http://schemas.microsoft.com/office/infopath/2007/PartnerControls">
          <TermName xmlns="http://schemas.microsoft.com/office/infopath/2007/PartnerControls">FI</TermName>
          <TermId xmlns="http://schemas.microsoft.com/office/infopath/2007/PartnerControls">87606a43-d45f-42d6-b8c9-e1a3457db5b7</TermId>
        </TermInfo>
        <TermInfo xmlns="http://schemas.microsoft.com/office/infopath/2007/PartnerControls">
          <TermName xmlns="http://schemas.microsoft.com/office/infopath/2007/PartnerControls">PL</TermName>
          <TermId xmlns="http://schemas.microsoft.com/office/infopath/2007/PartnerControls">1e03da61-4678-4e07-b136-b5024ca9197b</TermId>
        </TermInfo>
        <TermInfo xmlns="http://schemas.microsoft.com/office/infopath/2007/PartnerControls">
          <TermName xmlns="http://schemas.microsoft.com/office/infopath/2007/PartnerControls">RO</TermName>
          <TermId xmlns="http://schemas.microsoft.com/office/infopath/2007/PartnerControls">feb747a2-64cd-4299-af12-4833ddc30497</TermId>
        </TermInfo>
        <TermInfo xmlns="http://schemas.microsoft.com/office/infopath/2007/PartnerControls">
          <TermName xmlns="http://schemas.microsoft.com/office/infopath/2007/PartnerControls">GA</TermName>
          <TermId xmlns="http://schemas.microsoft.com/office/infopath/2007/PartnerControls">762d2456-c427-4ecb-b312-af3dad8e258c</TermId>
        </TermInfo>
        <TermInfo xmlns="http://schemas.microsoft.com/office/infopath/2007/PartnerControls">
          <TermName xmlns="http://schemas.microsoft.com/office/infopath/2007/PartnerControls">SK</TermName>
          <TermId xmlns="http://schemas.microsoft.com/office/infopath/2007/PartnerControls">46d9fce0-ef79-4f71-b89b-cd6aa82426b8</TermId>
        </TermInfo>
        <TermInfo xmlns="http://schemas.microsoft.com/office/infopath/2007/PartnerControls">
          <TermName xmlns="http://schemas.microsoft.com/office/infopath/2007/PartnerControls">LV</TermName>
          <TermId xmlns="http://schemas.microsoft.com/office/infopath/2007/PartnerControls">46f7e311-5d9f-4663-b433-18aeccb7ace7</TermId>
        </TermInfo>
        <TermInfo xmlns="http://schemas.microsoft.com/office/infopath/2007/PartnerControls">
          <TermName xmlns="http://schemas.microsoft.com/office/infopath/2007/PartnerControls">HR</TermName>
          <TermId xmlns="http://schemas.microsoft.com/office/infopath/2007/PartnerControls">2f555653-ed1a-4fe6-8362-9082d95989e5</TermId>
        </TermInfo>
        <TermInfo xmlns="http://schemas.microsoft.com/office/infopath/2007/PartnerControls">
          <TermName xmlns="http://schemas.microsoft.com/office/infopath/2007/PartnerControls">MT</TermName>
          <TermId xmlns="http://schemas.microsoft.com/office/infopath/2007/PartnerControls">7df99101-6854-4a26-b53a-b88c0da02c26</TermId>
        </TermInfo>
        <TermInfo xmlns="http://schemas.microsoft.com/office/infopath/2007/PartnerControls">
          <TermName xmlns="http://schemas.microsoft.com/office/infopath/2007/PartnerControls">LT</TermName>
          <TermId xmlns="http://schemas.microsoft.com/office/infopath/2007/PartnerControls">a7ff5ce7-6123-4f68-865a-a57c31810414</TermId>
        </TermInfo>
        <TermInfo xmlns="http://schemas.microsoft.com/office/infopath/2007/PartnerControls">
          <TermName xmlns="http://schemas.microsoft.com/office/infopath/2007/PartnerControls">SV</TermName>
          <TermId xmlns="http://schemas.microsoft.com/office/infopath/2007/PartnerControls">c2ed69e7-a339-43d7-8f22-d93680a92aa0</TermId>
        </TermInfo>
        <TermInfo xmlns="http://schemas.microsoft.com/office/infopath/2007/PartnerControls">
          <TermName xmlns="http://schemas.microsoft.com/office/infopath/2007/PartnerControls">CS</TermName>
          <TermId xmlns="http://schemas.microsoft.com/office/infopath/2007/PartnerControls">72f9705b-0217-4fd3-bea2-cbc7ed80e26e</TermId>
        </TermInfo>
        <TermInfo xmlns="http://schemas.microsoft.com/office/infopath/2007/PartnerControls">
          <TermName xmlns="http://schemas.microsoft.com/office/infopath/2007/PartnerControls">DE</TermName>
          <TermId xmlns="http://schemas.microsoft.com/office/infopath/2007/PartnerControls">f6b31e5a-26fa-4935-b661-318e46daf27e</TermId>
        </TermInfo>
        <TermInfo xmlns="http://schemas.microsoft.com/office/infopath/2007/PartnerControls">
          <TermName xmlns="http://schemas.microsoft.com/office/infopath/2007/PartnerControls">PT</TermName>
          <TermId xmlns="http://schemas.microsoft.com/office/infopath/2007/PartnerControls">50ccc04a-eadd-42ae-a0cb-acaf45f812ba</TermId>
        </TermInfo>
        <TermInfo xmlns="http://schemas.microsoft.com/office/infopath/2007/PartnerControls">
          <TermName xmlns="http://schemas.microsoft.com/office/infopath/2007/PartnerControls">EL</TermName>
          <TermId xmlns="http://schemas.microsoft.com/office/infopath/2007/PartnerControls">6d4f4d51-af9b-4650-94b4-4276bee85c91</TermId>
        </TermInfo>
        <TermInfo xmlns="http://schemas.microsoft.com/office/infopath/2007/PartnerControls">
          <TermName xmlns="http://schemas.microsoft.com/office/infopath/2007/PartnerControls">FR</TermName>
          <TermId xmlns="http://schemas.microsoft.com/office/infopath/2007/PartnerControls">d2afafd3-4c81-4f60-8f52-ee33f2f54ff3</TermId>
        </TermInfo>
        <TermInfo xmlns="http://schemas.microsoft.com/office/infopath/2007/PartnerControls">
          <TermName xmlns="http://schemas.microsoft.com/office/infopath/2007/PartnerControls">IT</TermName>
          <TermId xmlns="http://schemas.microsoft.com/office/infopath/2007/PartnerControls">0774613c-01ed-4e5d-a25d-11d2388de825</TermId>
        </TermInfo>
        <TermInfo xmlns="http://schemas.microsoft.com/office/infopath/2007/PartnerControls">
          <TermName xmlns="http://schemas.microsoft.com/office/infopath/2007/PartnerControls">BG</TermName>
          <TermId xmlns="http://schemas.microsoft.com/office/infopath/2007/PartnerControls">1a1b3951-7821-4e6a-85f5-5673fc08bd2c</TermId>
        </TermInfo>
      </Terms>
    </AvailableTranslations_0>
    <DocumentStatus_0 xmlns="http://schemas.microsoft.com/sharepoint/v3/fields">
      <Terms xmlns="http://schemas.microsoft.com/office/infopath/2007/PartnerControls">
        <TermInfo xmlns="http://schemas.microsoft.com/office/infopath/2007/PartnerControls">
          <TermName xmlns="http://schemas.microsoft.com/office/infopath/2007/PartnerControls">TRA</TermName>
          <TermId xmlns="http://schemas.microsoft.com/office/infopath/2007/PartnerControls">150d2a88-1431-44e6-a8ca-0bb753ab8672</TermId>
        </TermInfo>
      </Terms>
    </DocumentStatus_0>
    <OriginalLanguage_0 xmlns="http://schemas.microsoft.com/sharepoint/v3/fields">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f2175f21-25d7-44a3-96da-d6a61b075e1b</TermId>
        </TermInfo>
      </Terms>
    </OriginalLanguage_0>
    <MeetingNumber xmlns="be3ca9a7-9286-4008-99ec-aebc20da9dc2" xsi:nil="true"/>
    <DossierName_0 xmlns="http://schemas.microsoft.com/sharepoint/v3/fields">
      <Terms xmlns="http://schemas.microsoft.com/office/infopath/2007/PartnerControls"/>
    </DossierName_0>
    <DocumentVersion xmlns="1a33af13-4045-4f88-9d7b-618e30f79918">4</DocumentVersion>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5B498-6265-474C-9119-E34B63320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3af13-4045-4f88-9d7b-618e30f79918"/>
    <ds:schemaRef ds:uri="http://schemas.microsoft.com/sharepoint/v3/fields"/>
    <ds:schemaRef ds:uri="be3ca9a7-9286-4008-99ec-aebc20da9d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319CCD-C155-421F-9AE4-1C52F2E13363}">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be3ca9a7-9286-4008-99ec-aebc20da9dc2"/>
    <ds:schemaRef ds:uri="http://purl.org/dc/dcmitype/"/>
    <ds:schemaRef ds:uri="http://schemas.microsoft.com/sharepoint/v3/fields"/>
    <ds:schemaRef ds:uri="1a33af13-4045-4f88-9d7b-618e30f79918"/>
    <ds:schemaRef ds:uri="http://www.w3.org/XML/1998/namespace"/>
  </ds:schemaRefs>
</ds:datastoreItem>
</file>

<file path=customXml/itemProps3.xml><?xml version="1.0" encoding="utf-8"?>
<ds:datastoreItem xmlns:ds="http://schemas.openxmlformats.org/officeDocument/2006/customXml" ds:itemID="{5BB213E8-3885-4FCB-9125-64F9419E3F57}">
  <ds:schemaRefs>
    <ds:schemaRef ds:uri="http://schemas.microsoft.com/sharepoint/events"/>
  </ds:schemaRefs>
</ds:datastoreItem>
</file>

<file path=customXml/itemProps4.xml><?xml version="1.0" encoding="utf-8"?>
<ds:datastoreItem xmlns:ds="http://schemas.openxmlformats.org/officeDocument/2006/customXml" ds:itemID="{F135D837-2201-456A-B999-EC0EB5B41A7C}">
  <ds:schemaRefs>
    <ds:schemaRef ds:uri="http://schemas.microsoft.com/sharepoint/v3/contenttype/forms"/>
  </ds:schemaRefs>
</ds:datastoreItem>
</file>

<file path=docMetadata/LabelInfo.xml><?xml version="1.0" encoding="utf-8"?>
<clbl:labelList xmlns:clbl="http://schemas.microsoft.com/office/2020/mipLabelMetadata">
  <clbl:label id="{01a4edc0-c130-4e09-bfd4-7b7de34700e6}" enabled="0" method="" siteId="{01a4edc0-c130-4e09-bfd4-7b7de34700e6}" removed="1"/>
</clbl:labelList>
</file>

<file path=docProps/app.xml><?xml version="1.0" encoding="utf-8"?>
<Properties xmlns="http://schemas.openxmlformats.org/officeDocument/2006/extended-properties" xmlns:vt="http://schemas.openxmlformats.org/officeDocument/2006/docPropsVTypes">
  <TotalTime>1</TotalTime>
  <Words>1955</Words>
  <Application>Microsoft Macintosh PowerPoint</Application>
  <PresentationFormat>Grand écran</PresentationFormat>
  <Paragraphs>266</Paragraphs>
  <Slides>20</Slides>
  <Notes>5</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20</vt:i4>
      </vt:variant>
    </vt:vector>
  </HeadingPairs>
  <TitlesOfParts>
    <vt:vector size="33" baseType="lpstr">
      <vt:lpstr>MS PGothic</vt:lpstr>
      <vt:lpstr>MS PGothic</vt:lpstr>
      <vt:lpstr>游ゴシック</vt:lpstr>
      <vt:lpstr>Arial</vt:lpstr>
      <vt:lpstr>Calibri</vt:lpstr>
      <vt:lpstr>Calibri (MS)</vt:lpstr>
      <vt:lpstr>Calibri (MS) Bold</vt:lpstr>
      <vt:lpstr>Calibri Light</vt:lpstr>
      <vt:lpstr>Courier New</vt:lpstr>
      <vt:lpstr>Open Sans Bold</vt:lpstr>
      <vt:lpstr>Times New Roman</vt:lpstr>
      <vt:lpstr>Wingdings</vt:lpstr>
      <vt:lpstr>Office Theme</vt:lpstr>
      <vt:lpstr>Présentation PowerPoint</vt:lpstr>
      <vt:lpstr>Euroopa Majandus- ja Sotsiaalkomitee on  organiseeritud kodanikuühiskonda  esindav nõuandev organ. </vt:lpstr>
      <vt:lpstr>Présentation PowerPoint</vt:lpstr>
      <vt:lpstr>Présentation PowerPoint</vt:lpstr>
      <vt:lpstr>MILLEGA KOMITEE TEGELEB?</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MIDA PAKUB EL NOORTELE?</vt:lpstr>
      <vt:lpstr>KOMITEE NOORTEALGATUSED </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for Visitors - EESC</dc:title>
  <dc:subject>Information document</dc:subject>
  <dc:creator>Andrejczuk Emilia</dc:creator>
  <cp:keywords>EESC-2025-00613-00-01-INFO-TRA-EN</cp:keywords>
  <dc:description>Rapporteur: -  Original language: - EN Date of document: - 03/03/2025 Date of meeting: -  External documents: -  Administrator responsible: -  ANDREJCZUK EMILIA</dc:description>
  <cp:lastModifiedBy>Utilisateur Microsoft Office</cp:lastModifiedBy>
  <cp:revision>300</cp:revision>
  <cp:lastPrinted>2025-10-21T13:38:22Z</cp:lastPrinted>
  <dcterms:created xsi:type="dcterms:W3CDTF">2024-07-17T07:57:29Z</dcterms:created>
  <dcterms:modified xsi:type="dcterms:W3CDTF">2025-12-02T09:53:30Z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0x010100EA97B91038054C99906057A708A1480A006BB3B767F3CF4149BF520211D4A86BC0</vt:lpwstr>
  </property>
  <property fmtid="{D5CDD505-2E9C-101B-9397-08002B2CF9AE}" pid="3" name="_dlc_DocIdItemGuid">
    <vt:lpwstr>37ddede1-5f3d-4fb7-95d6-362779bad085</vt:lpwstr>
  </property>
  <property fmtid="{D5CDD505-2E9C-101B-9397-08002B2CF9AE}" pid="4" name="AvailableTranslations">
    <vt:lpwstr>40;#DA|5d49c027-8956-412b-aa16-e85a0f96ad0e;#27;#NL|55c6556c-b4f4-441d-9acf-c498d4f838bd;#31;#SL|98a412ae-eb01-49e9-ae3d-585a81724cfc;#41;#ET|ff6c3f4c-b02c-4c3c-ab07-2c37995a7a0a;#37;#HU|6b229040-c589-4408-b4c1-4285663d20a8;#5;#EN|f2175f21-25d7-44a3-96da-</vt:lpwstr>
  </property>
  <property fmtid="{D5CDD505-2E9C-101B-9397-08002B2CF9AE}" pid="5" name="DocumentType_0">
    <vt:lpwstr>INFO|d9136e7c-93a9-4c42-9d28-92b61e85f80c</vt:lpwstr>
  </property>
  <property fmtid="{D5CDD505-2E9C-101B-9397-08002B2CF9AE}" pid="6" name="DossierName_0">
    <vt:lpwstr/>
  </property>
  <property fmtid="{D5CDD505-2E9C-101B-9397-08002B2CF9AE}" pid="7" name="DocumentSource_0">
    <vt:lpwstr>EESC|422833ec-8d7e-4e65-8e4e-8bed07ffb729</vt:lpwstr>
  </property>
  <property fmtid="{D5CDD505-2E9C-101B-9397-08002B2CF9AE}" pid="8" name="DocumentNumber">
    <vt:i4>613</vt:i4>
  </property>
  <property fmtid="{D5CDD505-2E9C-101B-9397-08002B2CF9AE}" pid="9" name="FicheYear">
    <vt:i4>2025</vt:i4>
  </property>
  <property fmtid="{D5CDD505-2E9C-101B-9397-08002B2CF9AE}" pid="10" name="DocumentVersion">
    <vt:i4>4</vt:i4>
  </property>
  <property fmtid="{D5CDD505-2E9C-101B-9397-08002B2CF9AE}" pid="11" name="DocumentStatus">
    <vt:lpwstr>13;#TRA|150d2a88-1431-44e6-a8ca-0bb753ab8672</vt:lpwstr>
  </property>
  <property fmtid="{D5CDD505-2E9C-101B-9397-08002B2CF9AE}" pid="12" name="DocumentPart">
    <vt:i4>0</vt:i4>
  </property>
  <property fmtid="{D5CDD505-2E9C-101B-9397-08002B2CF9AE}" pid="13" name="DossierName">
    <vt:lpwstr/>
  </property>
  <property fmtid="{D5CDD505-2E9C-101B-9397-08002B2CF9AE}" pid="14" name="DocumentSource">
    <vt:lpwstr>1;#EESC|422833ec-8d7e-4e65-8e4e-8bed07ffb729</vt:lpwstr>
  </property>
  <property fmtid="{D5CDD505-2E9C-101B-9397-08002B2CF9AE}" pid="15" name="DocumentType">
    <vt:lpwstr>9;#INFO|d9136e7c-93a9-4c42-9d28-92b61e85f80c</vt:lpwstr>
  </property>
  <property fmtid="{D5CDD505-2E9C-101B-9397-08002B2CF9AE}" pid="16" name="RequestingService">
    <vt:lpwstr>Visites / Publications</vt:lpwstr>
  </property>
  <property fmtid="{D5CDD505-2E9C-101B-9397-08002B2CF9AE}" pid="17" name="Confidentiality">
    <vt:lpwstr>6;#Internal|2451815e-8241-4bbf-a22e-1ab710712bf2</vt:lpwstr>
  </property>
  <property fmtid="{D5CDD505-2E9C-101B-9397-08002B2CF9AE}" pid="18" name="MeetingName_0">
    <vt:lpwstr/>
  </property>
  <property fmtid="{D5CDD505-2E9C-101B-9397-08002B2CF9AE}" pid="19" name="Confidentiality_0">
    <vt:lpwstr>Internal|2451815e-8241-4bbf-a22e-1ab710712bf2</vt:lpwstr>
  </property>
  <property fmtid="{D5CDD505-2E9C-101B-9397-08002B2CF9AE}" pid="20" name="OriginalLanguage">
    <vt:lpwstr>5;#EN|f2175f21-25d7-44a3-96da-d6a61b075e1b</vt:lpwstr>
  </property>
  <property fmtid="{D5CDD505-2E9C-101B-9397-08002B2CF9AE}" pid="21" name="MeetingName">
    <vt:lpwstr/>
  </property>
  <property fmtid="{D5CDD505-2E9C-101B-9397-08002B2CF9AE}" pid="22" name="AvailableTranslations_0">
    <vt:lpwstr>EN|f2175f21-25d7-44a3-96da-d6a61b075e1b;MT|7df99101-6854-4a26-b53a-b88c0da02c26</vt:lpwstr>
  </property>
  <property fmtid="{D5CDD505-2E9C-101B-9397-08002B2CF9AE}" pid="23" name="DocumentStatus_0">
    <vt:lpwstr>TRA|150d2a88-1431-44e6-a8ca-0bb753ab8672</vt:lpwstr>
  </property>
  <property fmtid="{D5CDD505-2E9C-101B-9397-08002B2CF9AE}" pid="24" name="OriginalLanguage_0">
    <vt:lpwstr>EN|f2175f21-25d7-44a3-96da-d6a61b075e1b</vt:lpwstr>
  </property>
  <property fmtid="{D5CDD505-2E9C-101B-9397-08002B2CF9AE}" pid="25" name="TaxCatchAll">
    <vt:lpwstr>32;#MT|7df99101-6854-4a26-b53a-b88c0da02c26;#13;#TRA|150d2a88-1431-44e6-a8ca-0bb753ab8672;#9;#INFO|d9136e7c-93a9-4c42-9d28-92b61e85f80c;#8;#Final|ea5e6674-7b27-4bac-b091-73adbb394efe;#6;#Internal|2451815e-8241-4bbf-a22e-1ab710712bf2;#5;#EN|f2175f21-25d7-4</vt:lpwstr>
  </property>
  <property fmtid="{D5CDD505-2E9C-101B-9397-08002B2CF9AE}" pid="26" name="VersionStatus_0">
    <vt:lpwstr>Final|ea5e6674-7b27-4bac-b091-73adbb394efe</vt:lpwstr>
  </property>
  <property fmtid="{D5CDD505-2E9C-101B-9397-08002B2CF9AE}" pid="27" name="VersionStatus">
    <vt:lpwstr>8;#Final|ea5e6674-7b27-4bac-b091-73adbb394efe</vt:lpwstr>
  </property>
  <property fmtid="{D5CDD505-2E9C-101B-9397-08002B2CF9AE}" pid="28" name="DocumentYear">
    <vt:i4>2025</vt:i4>
  </property>
  <property fmtid="{D5CDD505-2E9C-101B-9397-08002B2CF9AE}" pid="29" name="FicheNumber">
    <vt:i4>296272</vt:i4>
  </property>
  <property fmtid="{D5CDD505-2E9C-101B-9397-08002B2CF9AE}" pid="30" name="DocumentLanguage">
    <vt:lpwstr>41;#ET|ff6c3f4c-b02c-4c3c-ab07-2c37995a7a0a</vt:lpwstr>
  </property>
  <property fmtid="{D5CDD505-2E9C-101B-9397-08002B2CF9AE}" pid="31" name="_docset_NoMedatataSyncRequired">
    <vt:lpwstr>False</vt:lpwstr>
  </property>
  <property fmtid="{D5CDD505-2E9C-101B-9397-08002B2CF9AE}" pid="32" name="DocumentLanguage_0">
    <vt:lpwstr>EN|f2175f21-25d7-44a3-96da-d6a61b075e1b</vt:lpwstr>
  </property>
</Properties>
</file>