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296"/>
  </p:normalViewPr>
  <p:slideViewPr>
    <p:cSldViewPr snapToGrid="0">
      <p:cViewPr varScale="1">
        <p:scale>
          <a:sx n="155" d="100"/>
          <a:sy n="155" d="100"/>
        </p:scale>
        <p:origin x="21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en/news-media/articles/integrating-young-voices-eu-decision-making" TargetMode="External"/><Relationship Id="rId3" Type="http://schemas.openxmlformats.org/officeDocument/2006/relationships/hyperlink" Target="https://www.eesc.europa.eu/en/our-work/publications-other-work/publications/recent-eesc-achievements" TargetMode="External"/><Relationship Id="rId7" Type="http://schemas.openxmlformats.org/officeDocument/2006/relationships/hyperlink" Target="https://www.eesc.europa.eu/en/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3A%7E%3Atext%3DJust%20Transition%20Pathways-%2CThe%20First%20Dialogue%20under%20the%20United%20Arab%20Emirates%20Just%20Transition%2CJune%200800%20to%201200%20CEST" TargetMode="External"/><Relationship Id="rId11" Type="http://schemas.openxmlformats.org/officeDocument/2006/relationships/hyperlink" Target="https://www.eesc.europa.eu/sites/default/files/2024-12/qe-01-24-022-en-n.pdf"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en/our-work/opinions-information-reports/opinions/eu-youth-test" TargetMode="External"/><Relationship Id="rId4" Type="http://schemas.openxmlformats.org/officeDocument/2006/relationships/hyperlink" Target="https://www.eesc.europa.eu/en" TargetMode="External"/><Relationship Id="rId9" Type="http://schemas.openxmlformats.org/officeDocument/2006/relationships/hyperlink" Target="https://www.eesc.europa.eu/sites/default/files/2024-12/qe-01-24-017-en-n.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en/work-with-us/traineeships" TargetMode="External"/><Relationship Id="rId3" Type="http://schemas.openxmlformats.org/officeDocument/2006/relationships/hyperlink" Target="https://www.eesc.europa.eu/en/our-work/opinions-information-reports/follow-opinions" TargetMode="External"/><Relationship Id="rId7" Type="http://schemas.openxmlformats.org/officeDocument/2006/relationships/hyperlink" Target="https://www.eesc.europa.eu/en/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en/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 TargetMode="External"/><Relationship Id="rId9" Type="http://schemas.openxmlformats.org/officeDocument/2006/relationships/hyperlink" Target="https://www.eesc.europa.eu/en/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esc.europa.eu/en/sections-other-bodies/other/eesc-youth-group" TargetMode="External"/><Relationship Id="rId7" Type="http://schemas.openxmlformats.org/officeDocument/2006/relationships/hyperlink" Target="https://www.eesc.europa.eu/en/initiatives/eesc-youth-delegate" TargetMode="External"/><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en/initiatives/youth-climate-and-sustainability-round-tables" TargetMode="External"/><Relationship Id="rId11" Type="http://schemas.openxmlformats.org/officeDocument/2006/relationships/image" Target="../media/image38.png"/><Relationship Id="rId5" Type="http://schemas.openxmlformats.org/officeDocument/2006/relationships/hyperlink" Target="https://www.eesc.europa.eu/en/our-work/opinions-information-reports/opinions/eu-youth-test" TargetMode="External"/><Relationship Id="rId10" Type="http://schemas.openxmlformats.org/officeDocument/2006/relationships/image" Target="../media/image37.png"/><Relationship Id="rId4" Type="http://schemas.openxmlformats.org/officeDocument/2006/relationships/hyperlink" Target="https://www.eesc.europa.eu/en/initiatives/your-europe-your-say"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esc.europa.eu/?i=portal.en.group-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esc.europa.eu/?i=portal.en.group-3" TargetMode="External"/><Relationship Id="rId4" Type="http://schemas.openxmlformats.org/officeDocument/2006/relationships/hyperlink" Target="http://www.eesc.europa.eu/?i=portal.en.group-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en/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en/sections-other-bodies/sections-commission/economic-and-monetary-union-and-economic-and-social-cohesion-eco" TargetMode="External"/><Relationship Id="rId4" Type="http://schemas.openxmlformats.org/officeDocument/2006/relationships/hyperlink" Target="https://www.eesc.europa.eu/en/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en/sections-other-bodies/sections-commission/consultative-commission-industrial-change-ccmi" TargetMode="External"/><Relationship Id="rId7" Type="http://schemas.openxmlformats.org/officeDocument/2006/relationships/hyperlink" Target="https://www.eesc.europa.eu/en/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en/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en/sections-other-bodies/sections-commission/section-employment-social-affairs-and-citizenship-soc" TargetMode="External"/><Relationship Id="rId10" Type="http://schemas.openxmlformats.org/officeDocument/2006/relationships/image" Target="../media/image12.png"/><Relationship Id="rId4" Type="http://schemas.openxmlformats.org/officeDocument/2006/relationships/hyperlink" Target="https://www.eesc.europa.eu/en/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eesc.europa.eu/en/sections-other-bodies/observatories/labour-market-observatory" TargetMode="External"/><Relationship Id="rId3" Type="http://schemas.openxmlformats.org/officeDocument/2006/relationships/slide" Target="slide20.xml"/><Relationship Id="rId7" Type="http://schemas.openxmlformats.org/officeDocument/2006/relationships/hyperlink" Target="https://www.eesc.europa.eu/en/sections-other-bodies/observatories/observatory-digital-transition-and-single-mark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en/sections-other-bodies/observatories/sustainable-development-observatory" TargetMode="External"/><Relationship Id="rId11" Type="http://schemas.openxmlformats.org/officeDocument/2006/relationships/image" Target="../media/image17.png"/><Relationship Id="rId5" Type="http://schemas.openxmlformats.org/officeDocument/2006/relationships/hyperlink" Target="https://www.eesc.europa.eu/en/sections-other-bodies/other/ad-hoc-group-equality" TargetMode="External"/><Relationship Id="rId10" Type="http://schemas.openxmlformats.org/officeDocument/2006/relationships/image" Target="../media/image16.png"/><Relationship Id="rId4" Type="http://schemas.openxmlformats.org/officeDocument/2006/relationships/hyperlink" Target="https://www.eesc.europa.eu/en/sections-other-bodies/other/eesc-youth-group"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en-US" sz="9600" b="1" dirty="0">
                <a:solidFill>
                  <a:prstClr val="white"/>
                </a:solidFill>
                <a:effectLst>
                  <a:outerShdw blurRad="127000" dist="38100" dir="2700000" algn="tl" rotWithShape="0">
                    <a:prstClr val="black">
                      <a:alpha val="40000"/>
                    </a:prstClr>
                  </a:outerShdw>
                </a:effectLst>
              </a:rPr>
              <a:t>WELCOME</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99394" y="4320000"/>
            <a:ext cx="3780000" cy="1800000"/>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8000"/>
            <a:ext cx="3780000" cy="1800000"/>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8000"/>
            <a:ext cx="3779999" cy="1800000"/>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200" y="4320000"/>
            <a:ext cx="3779999" cy="1800000"/>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02249" y="4458348"/>
            <a:ext cx="3314920" cy="551305"/>
          </a:xfrm>
          <a:prstGeom prst="rect">
            <a:avLst/>
          </a:prstGeom>
        </p:spPr>
        <p:txBody>
          <a:bodyPr wrap="square" lIns="0" tIns="0" rIns="0" bIns="0" rtlCol="0" anchor="t">
            <a:spAutoFit/>
          </a:bodyPr>
          <a:lstStyle/>
          <a:p>
            <a:pPr algn="ctr">
              <a:lnSpc>
                <a:spcPts val="2239"/>
              </a:lnSpc>
            </a:pPr>
            <a:r>
              <a:rPr lang="en-GB" sz="1600" b="1" dirty="0">
                <a:solidFill>
                  <a:srgbClr val="3C4C59"/>
                </a:solidFill>
                <a:ea typeface="Calibri (MS) Bold"/>
                <a:cs typeface="Calibri (MS) Bold"/>
                <a:sym typeface="Calibri (MS) Bold"/>
                <a:hlinkClick r:id="rId2" tooltip="https://www.eesc.europa.eu/sites/default/files/2024-12/qe-01-24-021-en-n.pdf"/>
              </a:rPr>
              <a:t>Upholding </a:t>
            </a:r>
            <a:r>
              <a:rPr lang="en-GB" sz="1600" b="1" u="sng" dirty="0">
                <a:solidFill>
                  <a:srgbClr val="3C4C59"/>
                </a:solidFill>
                <a:ea typeface="Calibri (MS) Bold"/>
                <a:cs typeface="Calibri (MS) Bold"/>
                <a:sym typeface="Calibri (MS) Bold"/>
                <a:hlinkClick r:id="rId2" tooltip="https://www.eesc.europa.eu/sites/default/files/2024-12/qe-01-24-021-en-n.pdf"/>
              </a:rPr>
              <a:t>the</a:t>
            </a:r>
            <a:r>
              <a:rPr lang="en-GB" sz="1600" b="1" dirty="0">
                <a:solidFill>
                  <a:srgbClr val="3C4C59"/>
                </a:solidFill>
                <a:ea typeface="Calibri (MS) Bold"/>
                <a:cs typeface="Calibri (MS) Bold"/>
                <a:sym typeface="Calibri (MS) Bold"/>
                <a:hlinkClick r:id="rId2" tooltip="https://www.eesc.europa.eu/sites/default/files/2024-12/qe-01-24-021-en-n.pdf"/>
              </a:rPr>
              <a:t> right to affordable energy for everyone</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142000"/>
            <a:ext cx="3544170" cy="977861"/>
            <a:chOff x="0" y="-374723"/>
            <a:chExt cx="7088341"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1365682" y="-374723"/>
              <a:ext cx="5722659" cy="1057725"/>
            </a:xfrm>
            <a:prstGeom prst="rect">
              <a:avLst/>
            </a:prstGeom>
          </p:spPr>
          <p:txBody>
            <a:bodyPr wrap="square" lIns="0" tIns="0" rIns="0" bIns="0" rtlCol="0" anchor="t">
              <a:spAutoFit/>
            </a:bodyPr>
            <a:lstStyle/>
            <a:p>
              <a:pPr algn="ctr">
                <a:lnSpc>
                  <a:spcPts val="2147"/>
                </a:lnSpc>
              </a:pPr>
              <a:r>
                <a:rPr lang="en-GB" sz="1600" b="1" u="sng" dirty="0">
                  <a:solidFill>
                    <a:srgbClr val="3C4C59"/>
                  </a:solidFill>
                  <a:ea typeface="Calibri (MS) Bold"/>
                  <a:cs typeface="Calibri (MS) Bold"/>
                  <a:sym typeface="Calibri (MS) Bold"/>
                  <a:hlinkClick r:id="rId3" tooltip="https://www.eesc.europa.eu/sites/default/files/2024-12/qe-01-24-023-en-n_0.pdf"/>
                </a:rPr>
                <a:t>Ensuring that trade agreements benefit all sections of society</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en-GB" sz="1600" b="1" u="sng" dirty="0">
                  <a:solidFill>
                    <a:srgbClr val="3C4C59"/>
                  </a:solidFill>
                  <a:ea typeface="Calibri (MS) Bold"/>
                  <a:cs typeface="Calibri (MS) Bold"/>
                  <a:sym typeface="Calibri (MS) Bold"/>
                  <a:hlinkClick r:id="rId4" tooltip="https://www.eesc.europa.eu/sites/default/files/2024-12/qe-01-24-020-en-n.pdf"/>
                </a:rPr>
                <a:t>Calling for an EU action plan</a:t>
              </a:r>
            </a:p>
            <a:p>
              <a:pPr algn="ctr">
                <a:lnSpc>
                  <a:spcPts val="2239"/>
                </a:lnSpc>
              </a:pPr>
              <a:r>
                <a:rPr lang="en-GB" sz="1600" b="1" u="sng" dirty="0">
                  <a:solidFill>
                    <a:srgbClr val="3C4C59"/>
                  </a:solidFill>
                  <a:ea typeface="Calibri (MS) Bold"/>
                  <a:cs typeface="Calibri (MS) Bold"/>
                  <a:sym typeface="Calibri (MS) Bold"/>
                  <a:hlinkClick r:id="rId4" tooltip="https://www.eesc.europa.eu/sites/default/files/2024-12/qe-01-24-020-en-n.pdf"/>
                </a:rPr>
                <a:t>on rare diseases</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212084"/>
            <a:ext cx="3515474" cy="552202"/>
            <a:chOff x="-317932" y="-212527"/>
            <a:chExt cx="7030947" cy="2211782"/>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212527"/>
              <a:ext cx="7030947" cy="1064287"/>
            </a:xfrm>
            <a:prstGeom prst="rect">
              <a:avLst/>
            </a:prstGeom>
          </p:spPr>
          <p:txBody>
            <a:bodyPr wrap="square" lIns="0" tIns="0" rIns="0" bIns="0" rtlCol="0" anchor="t">
              <a:spAutoFit/>
            </a:bodyPr>
            <a:lstStyle/>
            <a:p>
              <a:pPr algn="ctr">
                <a:lnSpc>
                  <a:spcPts val="2239"/>
                </a:lnSpc>
              </a:pPr>
              <a:r>
                <a:rPr lang="en-GB" sz="1600" b="1" u="sng" dirty="0">
                  <a:solidFill>
                    <a:srgbClr val="3C4C59"/>
                  </a:solidFill>
                  <a:ea typeface="Calibri (MS) Bold"/>
                  <a:cs typeface="Calibri (MS) Bold"/>
                  <a:sym typeface="Calibri (MS) Bold"/>
                  <a:hlinkClick r:id="rId5" tooltip="https://www.eesc.europa.eu/sites/default/files/2024-12/qe-01-24-016-en-n.pdf"/>
                </a:rPr>
                <a:t>Leading the call for an EU Water Strategy</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en-GB" sz="1066" dirty="0">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184247" y="5134875"/>
            <a:ext cx="3733364" cy="646908"/>
          </a:xfrm>
          <a:prstGeom prst="rect">
            <a:avLst/>
          </a:prstGeom>
        </p:spPr>
        <p:txBody>
          <a:bodyPr wrap="square" lIns="0" tIns="0" rIns="0" bIns="0" rtlCol="0" anchor="t">
            <a:spAutoFit/>
          </a:bodyPr>
          <a:lstStyle/>
          <a:p>
            <a:pPr algn="just">
              <a:lnSpc>
                <a:spcPts val="1680"/>
              </a:lnSpc>
              <a:spcBef>
                <a:spcPct val="0"/>
              </a:spcBef>
            </a:pPr>
            <a:r>
              <a:rPr lang="en-GB" sz="1400" dirty="0">
                <a:ea typeface="Calibri (MS)"/>
                <a:cs typeface="Calibri (MS)"/>
                <a:sym typeface="Calibri (MS)"/>
              </a:rPr>
              <a:t>The EESC’s recommendation for a European Poverty Observatory led the European Commission to create the Energy Poverty Advisory Hub (EPAH).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en-GB" sz="4000" b="1" spc="102" dirty="0">
                <a:solidFill>
                  <a:schemeClr val="bg1"/>
                </a:solidFill>
                <a:ea typeface="Calibri (MS) Bold"/>
                <a:cs typeface="Calibri (MS) Bold"/>
                <a:sym typeface="Calibri (MS) Bold"/>
              </a:rPr>
              <a:t>RECENT SUCCESS STORIES</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257703" y="5166192"/>
            <a:ext cx="3623431" cy="769441"/>
          </a:xfrm>
          <a:prstGeom prst="rect">
            <a:avLst/>
          </a:prstGeom>
        </p:spPr>
        <p:txBody>
          <a:bodyPr wrap="square" lIns="0" tIns="0" rIns="0" bIns="0" rtlCol="0" anchor="t">
            <a:spAutoFit/>
          </a:bodyPr>
          <a:lstStyle/>
          <a:p>
            <a:pPr algn="just">
              <a:lnSpc>
                <a:spcPts val="1493"/>
              </a:lnSpc>
              <a:spcBef>
                <a:spcPct val="0"/>
              </a:spcBef>
            </a:pPr>
            <a:r>
              <a:rPr lang="en-GB" sz="1400" dirty="0">
                <a:ea typeface="Calibri (MS)"/>
                <a:cs typeface="Calibri (MS)"/>
                <a:sym typeface="Calibri (MS)"/>
              </a:rPr>
              <a:t>In 2023, the Commission submitted the legislative proposal on the ‘Right to repair’ as part of the New Consumer Agenda. It addresses obstacles that deter consumers from repairing products.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869309"/>
            <a:ext cx="3602182" cy="861774"/>
          </a:xfrm>
          <a:prstGeom prst="rect">
            <a:avLst/>
          </a:prstGeom>
        </p:spPr>
        <p:txBody>
          <a:bodyPr wrap="square" lIns="0" tIns="0" rIns="0" bIns="0" rtlCol="0" anchor="t">
            <a:spAutoFit/>
          </a:bodyPr>
          <a:lstStyle/>
          <a:p>
            <a:pPr algn="just">
              <a:spcBef>
                <a:spcPct val="0"/>
              </a:spcBef>
            </a:pPr>
            <a:r>
              <a:rPr lang="en-GB" sz="1400" dirty="0">
                <a:ea typeface="Calibri (MS)"/>
                <a:cs typeface="Calibri (MS)"/>
                <a:sym typeface="Calibri (MS)"/>
              </a:rPr>
              <a:t>The EESC’s demands shaped the </a:t>
            </a:r>
            <a:r>
              <a:rPr lang="en-GB" sz="1400" u="sng" dirty="0">
                <a:solidFill>
                  <a:srgbClr val="545454"/>
                </a:solidFill>
                <a:ea typeface="Calibri (MS)"/>
                <a:cs typeface="Calibri (MS)"/>
                <a:sym typeface="Calibri (MS)"/>
                <a:hlinkClick r:id="rId6" tooltip="https://wayback.archive-it.org/12710/20241019021126/https:/belgian-presidency.consilium.europa.eu/en/news/liege-declaration-towards-affordable-decent-and-sustainable-housing-for-all/"/>
              </a:rPr>
              <a:t>Liège Declaration</a:t>
            </a:r>
            <a:r>
              <a:rPr lang="en-GB" sz="1400" dirty="0">
                <a:solidFill>
                  <a:srgbClr val="545454"/>
                </a:solidFill>
                <a:ea typeface="Calibri (MS)"/>
                <a:cs typeface="Calibri (MS)"/>
                <a:sym typeface="Calibri (MS)"/>
              </a:rPr>
              <a:t> </a:t>
            </a:r>
            <a:r>
              <a:rPr lang="en-GB" sz="1400" dirty="0">
                <a:ea typeface="Calibri (MS)"/>
                <a:cs typeface="Calibri (MS)"/>
                <a:sym typeface="Calibri (MS)"/>
              </a:rPr>
              <a:t>of March 2024, adopted at the European Conference of Housing Ministers under the Belgian Presidency of the Council.</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368104" y="2802729"/>
            <a:ext cx="3670380" cy="864917"/>
          </a:xfrm>
          <a:prstGeom prst="rect">
            <a:avLst/>
          </a:prstGeom>
        </p:spPr>
        <p:txBody>
          <a:bodyPr wrap="square" lIns="0" tIns="0" rIns="0" bIns="0" rtlCol="0" anchor="t">
            <a:spAutoFit/>
          </a:bodyPr>
          <a:lstStyle/>
          <a:p>
            <a:pPr algn="just">
              <a:lnSpc>
                <a:spcPts val="1680"/>
              </a:lnSpc>
              <a:spcBef>
                <a:spcPct val="0"/>
              </a:spcBef>
            </a:pPr>
            <a:r>
              <a:rPr lang="en-GB" sz="1400" dirty="0">
                <a:ea typeface="Calibri (MS)"/>
                <a:cs typeface="Calibri (MS)"/>
                <a:sym typeface="Calibri (MS)"/>
              </a:rPr>
              <a:t>The EESC was appointed by the European Commission as the secretariat for all the EU’s Domestic Advisory Groups (DAGs), led by chief coordinator Tanja Buzek, EESC member.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296635" y="2792776"/>
            <a:ext cx="3669609" cy="1025922"/>
          </a:xfrm>
          <a:prstGeom prst="rect">
            <a:avLst/>
          </a:prstGeom>
        </p:spPr>
        <p:txBody>
          <a:bodyPr wrap="square" lIns="0" tIns="0" rIns="0" bIns="0" rtlCol="0" anchor="t">
            <a:spAutoFit/>
          </a:bodyPr>
          <a:lstStyle/>
          <a:p>
            <a:pPr algn="just">
              <a:lnSpc>
                <a:spcPts val="1586"/>
              </a:lnSpc>
              <a:spcBef>
                <a:spcPct val="0"/>
              </a:spcBef>
            </a:pPr>
            <a:r>
              <a:rPr lang="en-GB" sz="1400" dirty="0">
                <a:ea typeface="Calibri (MS)"/>
                <a:cs typeface="Calibri (MS)"/>
                <a:sym typeface="Calibri (MS)"/>
              </a:rPr>
              <a:t>In 2023, the EESC launched the EU Blue Deal – the first major call for a unified EU water policy. This initiative not only identifies Europe’s water issues, but also delivers a clear and concrete roadmap for tackling them.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62578" y="5070716"/>
            <a:ext cx="3681431" cy="864917"/>
          </a:xfrm>
          <a:prstGeom prst="rect">
            <a:avLst/>
          </a:prstGeom>
        </p:spPr>
        <p:txBody>
          <a:bodyPr wrap="square" lIns="0" tIns="0" rIns="0" bIns="0" rtlCol="0" anchor="t">
            <a:spAutoFit/>
          </a:bodyPr>
          <a:lstStyle/>
          <a:p>
            <a:pPr algn="just">
              <a:lnSpc>
                <a:spcPts val="1679"/>
              </a:lnSpc>
              <a:spcBef>
                <a:spcPct val="0"/>
              </a:spcBef>
            </a:pPr>
            <a:r>
              <a:rPr lang="en-GB" sz="1400" dirty="0">
                <a:ea typeface="Calibri (MS)"/>
                <a:cs typeface="Calibri (MS)"/>
                <a:sym typeface="Calibri (MS)"/>
              </a:rPr>
              <a:t>Through a series of recommendations and conferences, the EESC has pushed to ensure that an EU action plan on rare diseases is included in the next Commission’s work programme.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1811"/>
            <a:ext cx="3741191" cy="547842"/>
          </a:xfrm>
          <a:prstGeom prst="rect">
            <a:avLst/>
          </a:prstGeom>
        </p:spPr>
        <p:txBody>
          <a:bodyPr wrap="square" lIns="0" tIns="0" rIns="0" bIns="0" rtlCol="0" anchor="t">
            <a:spAutoFit/>
          </a:bodyPr>
          <a:lstStyle/>
          <a:p>
            <a:pPr algn="ctr">
              <a:lnSpc>
                <a:spcPts val="2239"/>
              </a:lnSpc>
              <a:spcBef>
                <a:spcPct val="0"/>
              </a:spcBef>
            </a:pPr>
            <a:r>
              <a:rPr lang="en-GB" sz="1600" b="1" dirty="0">
                <a:solidFill>
                  <a:srgbClr val="3C4C59"/>
                </a:solidFill>
                <a:ea typeface="Calibri (MS) Bold"/>
                <a:cs typeface="Calibri (MS) Bold"/>
                <a:sym typeface="Calibri (MS) Bold"/>
                <a:hlinkClick r:id="rId7"/>
              </a:rPr>
              <a:t>Placing the right to repair</a:t>
            </a:r>
            <a:r>
              <a:rPr lang="en-GB" sz="1600" b="1" dirty="0">
                <a:solidFill>
                  <a:srgbClr val="3C4C59"/>
                </a:solidFill>
                <a:ea typeface="Calibri (MS) Bold"/>
                <a:cs typeface="Calibri (MS) Bold"/>
                <a:sym typeface="Calibri (MS)"/>
                <a:hlinkClick r:id="rId7"/>
              </a:rPr>
              <a:t> </a:t>
            </a:r>
            <a:r>
              <a:rPr lang="en-GB" sz="1600" b="1" dirty="0">
                <a:solidFill>
                  <a:srgbClr val="3C4C59"/>
                </a:solidFill>
                <a:ea typeface="Calibri (MS) Bold"/>
                <a:cs typeface="Calibri (MS) Bold"/>
                <a:sym typeface="Calibri (MS) Bold"/>
                <a:hlinkClick r:id="rId7"/>
              </a:rPr>
              <a:t>at the core of the EU’s consumer protection policy</a:t>
            </a:r>
            <a:endParaRPr lang="en-GB" sz="1600" b="1" dirty="0">
              <a:solidFill>
                <a:srgbClr val="3C4C59"/>
              </a:solidFill>
              <a:ea typeface="Calibri (MS) Bold"/>
              <a:cs typeface="Calibri (MS) Bold"/>
              <a:sym typeface="Calibri (MS) Bold"/>
              <a:hlinkClick r:id="rId7" tooltip="https://www.eesc.europa.eu/sites/default/files/2024-12/qe-01-24-017-en-n.pdf">
                <a:extLst>
                  <a:ext uri="{A12FA001-AC4F-418D-AE19-62706E023703}">
                    <ahyp:hlinkClr xmlns:ahyp="http://schemas.microsoft.com/office/drawing/2018/hyperlinkcolor" val="tx"/>
                  </a:ext>
                </a:extLst>
              </a:hlinkClick>
            </a:endParaRP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554639"/>
          </a:xfrm>
          <a:prstGeom prst="rect">
            <a:avLst/>
          </a:prstGeom>
        </p:spPr>
        <p:txBody>
          <a:bodyPr wrap="square" lIns="0" tIns="0" rIns="0" bIns="0" rtlCol="0" anchor="t">
            <a:spAutoFit/>
          </a:bodyPr>
          <a:lstStyle/>
          <a:p>
            <a:pPr algn="ctr">
              <a:lnSpc>
                <a:spcPts val="2239"/>
              </a:lnSpc>
            </a:pPr>
            <a:r>
              <a:rPr lang="en-GB" sz="1600" b="1" dirty="0">
                <a:solidFill>
                  <a:srgbClr val="3C4C59"/>
                </a:solidFill>
                <a:ea typeface="Calibri (MS) Bold"/>
                <a:cs typeface="Calibri (MS) Bold"/>
                <a:sym typeface="Calibri (MS) Bold"/>
                <a:hlinkClick r:id="rId8"/>
              </a:rPr>
              <a:t>Calling for secure access to social and affordable housing for all</a:t>
            </a:r>
            <a:endParaRPr lang="en-GB" sz="1600" b="1" dirty="0">
              <a:solidFill>
                <a:srgbClr val="3C4C59"/>
              </a:solidFill>
              <a:ea typeface="Calibri (MS) Bold"/>
              <a:cs typeface="Calibri (MS) Bold"/>
              <a:sym typeface="Calibri (MS) Bold"/>
              <a:hlinkClick r:id="rId8" tooltip="https://www.eesc.europa.eu/sites/default/files/2024-12/qe-01-24-018-en-n.pdf">
                <a:extLst>
                  <a:ext uri="{A12FA001-AC4F-418D-AE19-62706E023703}">
                    <ahyp:hlinkClr xmlns:ahyp="http://schemas.microsoft.com/office/drawing/2018/hyperlinkcolor" val="tx"/>
                  </a:ext>
                </a:extLst>
              </a:hlinkClick>
            </a:endParaRPr>
          </a:p>
        </p:txBody>
      </p:sp>
      <p:sp>
        <p:nvSpPr>
          <p:cNvPr id="2" name="TextBox 1">
            <a:extLst>
              <a:ext uri="{FF2B5EF4-FFF2-40B4-BE49-F238E27FC236}">
                <a16:creationId xmlns:a16="http://schemas.microsoft.com/office/drawing/2014/main" id="{CAD65887-BC2E-4CDE-AECD-FBD7CCDBAC68}"/>
              </a:ext>
            </a:extLst>
          </p:cNvPr>
          <p:cNvSpPr txBox="1"/>
          <p:nvPr/>
        </p:nvSpPr>
        <p:spPr>
          <a:xfrm>
            <a:off x="609600" y="1228436"/>
            <a:ext cx="11442615" cy="646331"/>
          </a:xfrm>
          <a:prstGeom prst="rect">
            <a:avLst/>
          </a:prstGeom>
          <a:noFill/>
        </p:spPr>
        <p:txBody>
          <a:bodyPr wrap="square" rtlCol="0">
            <a:spAutoFit/>
          </a:bodyPr>
          <a:lstStyle/>
          <a:p>
            <a:pPr algn="ctr"/>
            <a:r>
              <a:rPr lang="en-GB" b="1" dirty="0">
                <a:solidFill>
                  <a:srgbClr val="174195"/>
                </a:solidFill>
              </a:rPr>
              <a:t>This series of recent success stories aims to show the EESC’s impact on EU legislation, where we have brought essential civil society issues to the EU and where we have established ourselves as key players</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800" y="2088000"/>
            <a:ext cx="3780000" cy="1800000"/>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9" y="4320000"/>
            <a:ext cx="3780000" cy="1800000"/>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92018" y="4147827"/>
            <a:ext cx="3780000" cy="1860129"/>
            <a:chOff x="-4427" y="-140187"/>
            <a:chExt cx="6942027" cy="3440131"/>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942027" cy="1534952"/>
            </a:xfrm>
            <a:prstGeom prst="rect">
              <a:avLst/>
            </a:prstGeom>
          </p:spPr>
          <p:txBody>
            <a:bodyPr wrap="square" lIns="0" tIns="0" rIns="0" bIns="0" rtlCol="0" anchor="t">
              <a:spAutoFit/>
            </a:bodyPr>
            <a:lstStyle/>
            <a:p>
              <a:pPr algn="ctr">
                <a:lnSpc>
                  <a:spcPts val="2239"/>
                </a:lnSpc>
              </a:pPr>
              <a:r>
                <a:rPr lang="en-US" sz="1600" b="1" dirty="0">
                  <a:solidFill>
                    <a:srgbClr val="3C4C59"/>
                  </a:solidFill>
                  <a:ea typeface="Calibri (MS) Bold"/>
                  <a:cs typeface="Calibri (MS) Bold"/>
                  <a:sym typeface="Calibri (MS) Bold"/>
                  <a:hlinkClick r:id="rId2" tooltip="https://www.eesc.europa.eu/sites/default/files/2024-12/qe-01-24-013-en-n.pdf"/>
                </a:rPr>
                <a:t>Driving the future of sustainability with the European Circular Economy Stakeholder Platform</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1806" y="1534084"/>
              <a:ext cx="6758285" cy="1128943"/>
            </a:xfrm>
            <a:prstGeom prst="rect">
              <a:avLst/>
            </a:prstGeom>
          </p:spPr>
          <p:txBody>
            <a:bodyPr wrap="square" lIns="0" tIns="0" rIns="0" bIns="0" rtlCol="0" anchor="t">
              <a:spAutoFit/>
            </a:bodyPr>
            <a:lstStyle/>
            <a:p>
              <a:pPr algn="just">
                <a:lnSpc>
                  <a:spcPts val="1586"/>
                </a:lnSpc>
                <a:spcBef>
                  <a:spcPct val="0"/>
                </a:spcBef>
              </a:pPr>
              <a:r>
                <a:rPr lang="en-GB" sz="1400" dirty="0">
                  <a:ea typeface="Calibri (MS)"/>
                  <a:cs typeface="Calibri (MS)"/>
                  <a:sym typeface="Calibri (MS)"/>
                </a:rPr>
                <a:t>In 2017, in partnership with the European Commission, the EESC launched the European Circular Economy Stakeholder Platform (ECESP).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4146" y="4039437"/>
            <a:ext cx="3780000" cy="1799999"/>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en-US" sz="1600" b="1" dirty="0">
                  <a:solidFill>
                    <a:srgbClr val="3C4C59"/>
                  </a:solidFill>
                  <a:ea typeface="Calibri (MS) Bold"/>
                  <a:cs typeface="Calibri (MS) Bold"/>
                  <a:sym typeface="Calibri (MS) Bold"/>
                  <a:hlinkClick r:id="rId3" tooltip="https://www.eesc.europa.eu/en/our-work/publications-other-work/publications/recent-eesc-achievements"/>
                </a:rPr>
                <a:t>... and many more!</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en-US" sz="1400" dirty="0">
                  <a:ea typeface="Calibri (MS)"/>
                  <a:cs typeface="Calibri (MS)"/>
                  <a:sym typeface="Calibri (MS)"/>
                </a:rPr>
                <a:t>Check out other recent achievements at </a:t>
              </a:r>
              <a:r>
                <a:rPr lang="en-US" sz="1400" u="sng" dirty="0">
                  <a:solidFill>
                    <a:srgbClr val="545454"/>
                  </a:solidFill>
                  <a:ea typeface="Calibri (MS)"/>
                  <a:cs typeface="Calibri (MS)"/>
                  <a:sym typeface="Calibri (MS)"/>
                  <a:hlinkClick r:id="rId4" tooltip="https://www.eesc.europa.eu/en"/>
                </a:rPr>
                <a:t>eesc.europa.eu</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en-US" sz="4000" b="1" spc="102"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RECENT SUCCESS STORIES</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5"/>
            <a:ext cx="3794763" cy="1800000"/>
            <a:chOff x="85838" y="0"/>
            <a:chExt cx="7589526" cy="3096500"/>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6" y="100499"/>
              <a:ext cx="7311278" cy="1367113"/>
            </a:xfrm>
            <a:prstGeom prst="rect">
              <a:avLst/>
            </a:prstGeom>
          </p:spPr>
          <p:txBody>
            <a:bodyPr wrap="square" lIns="0" tIns="0" rIns="0" bIns="0" rtlCol="0" anchor="t">
              <a:spAutoFit/>
            </a:bodyPr>
            <a:lstStyle/>
            <a:p>
              <a:pPr algn="ctr">
                <a:lnSpc>
                  <a:spcPts val="2147"/>
                </a:lnSpc>
              </a:pPr>
              <a:r>
                <a:rPr lang="en-US" sz="1600" b="1" u="sng" dirty="0">
                  <a:solidFill>
                    <a:srgbClr val="3C4C59"/>
                  </a:solidFill>
                  <a:ea typeface="Calibri (MS) Bold"/>
                  <a:cs typeface="Calibri (MS) Bold"/>
                  <a:sym typeface="Calibri (MS) Bold"/>
                  <a:hlinkClick r:id="rId5" tooltip="https://www.eesc.europa.eu/sites/default/files/2024-12/qe-01-24-019-en-n.pdf"/>
                </a:rPr>
                <a:t>Making it mandatory to consult civil society on necessary economic reforms</a:t>
              </a:r>
            </a:p>
            <a:p>
              <a:pPr algn="ctr">
                <a:lnSpc>
                  <a:spcPts val="2147"/>
                </a:lnSpc>
              </a:pPr>
              <a:endParaRPr lang="en-US" sz="1600" b="1" u="sng" dirty="0">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210198" y="1158943"/>
              <a:ext cx="7311278" cy="1857417"/>
            </a:xfrm>
            <a:prstGeom prst="rect">
              <a:avLst/>
            </a:prstGeom>
          </p:spPr>
          <p:txBody>
            <a:bodyPr wrap="square" lIns="0" tIns="0" rIns="0" bIns="0" rtlCol="0" anchor="t">
              <a:spAutoFit/>
            </a:bodyPr>
            <a:lstStyle/>
            <a:p>
              <a:pPr algn="just">
                <a:lnSpc>
                  <a:spcPts val="1400"/>
                </a:lnSpc>
                <a:spcBef>
                  <a:spcPct val="0"/>
                </a:spcBef>
              </a:pPr>
              <a:r>
                <a:rPr lang="en-GB" sz="1400" dirty="0">
                  <a:ea typeface="Calibri (MS)"/>
                  <a:cs typeface="Calibri (MS)"/>
                  <a:sym typeface="Calibri (MS)"/>
                </a:rPr>
                <a:t>In 2023, the European Commission submitted a proposal to reform the EU’s economic governance framework in order to address today’s economic challenges. The EESC had issued pivotal recommendations which significantly shaped the final legislative package.</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237302" y="4054759"/>
            <a:ext cx="3780000" cy="1800000"/>
            <a:chOff x="557502" y="0"/>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859152" y="730803"/>
              <a:ext cx="7338545" cy="2237367"/>
            </a:xfrm>
            <a:prstGeom prst="rect">
              <a:avLst/>
            </a:prstGeom>
          </p:spPr>
          <p:txBody>
            <a:bodyPr wrap="square" lIns="0" tIns="0" rIns="0" bIns="0" rtlCol="0" anchor="t">
              <a:spAutoFit/>
            </a:bodyPr>
            <a:lstStyle/>
            <a:p>
              <a:pPr algn="just">
                <a:lnSpc>
                  <a:spcPts val="1586"/>
                </a:lnSpc>
                <a:spcBef>
                  <a:spcPct val="0"/>
                </a:spcBef>
              </a:pPr>
              <a:r>
                <a:rPr lang="en-GB" sz="1400" dirty="0">
                  <a:ea typeface="Calibri (MS)"/>
                  <a:cs typeface="Calibri (MS)"/>
                  <a:sym typeface="Calibri (MS)"/>
                </a:rPr>
                <a:t>In 2023, the EESC’s ad hoc group on the UN Framework Convention on Climate Change (UNFCCC) contributed to the </a:t>
              </a:r>
              <a:r>
                <a:rPr lang="en-GB" sz="1400" u="sng" dirty="0">
                  <a:solidFill>
                    <a:srgbClr val="545454"/>
                  </a:solidFill>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Just Transition Work Programme</a:t>
              </a:r>
              <a:r>
                <a:rPr lang="en-GB" sz="1400" dirty="0">
                  <a:solidFill>
                    <a:srgbClr val="545454"/>
                  </a:solidFill>
                  <a:ea typeface="Calibri (MS)"/>
                  <a:cs typeface="Calibri (MS)"/>
                  <a:sym typeface="Calibri (MS)"/>
                </a:rPr>
                <a:t> </a:t>
              </a:r>
              <a:r>
                <a:rPr lang="en-GB" sz="1400" dirty="0">
                  <a:ea typeface="Calibri (MS)"/>
                  <a:cs typeface="Calibri (MS)"/>
                  <a:sym typeface="Calibri (MS)"/>
                </a:rPr>
                <a:t>(JTWP) by directly influencing the positions of EU Member States and the Commission.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en-US" sz="1600" b="1" dirty="0">
                  <a:solidFill>
                    <a:srgbClr val="3C4C59"/>
                  </a:solidFill>
                  <a:ea typeface="Calibri (MS)"/>
                  <a:cs typeface="Calibri (MS)"/>
                  <a:sym typeface="Calibri (MS)"/>
                </a:rPr>
                <a:t> </a:t>
              </a:r>
              <a:r>
                <a:rPr lang="en-US" sz="1600" b="1" u="sng" dirty="0">
                  <a:solidFill>
                    <a:srgbClr val="3C4C59"/>
                  </a:solidFill>
                  <a:ea typeface="Calibri (MS) Bold"/>
                  <a:cs typeface="Calibri (MS) Bold"/>
                  <a:sym typeface="Calibri (MS) Bold"/>
                  <a:hlinkClick r:id="rId7" tooltip="https://www.eesc.europa.eu/en/news-media/articles/leading-way-just-transition"/>
                </a:rPr>
                <a:t>Leading the way in just transition</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4"/>
            <a:ext cx="3780000" cy="1800000"/>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en-US" sz="1600" b="1" dirty="0">
                  <a:solidFill>
                    <a:srgbClr val="3C4C59"/>
                  </a:solidFill>
                  <a:ea typeface="Calibri (MS) Bold"/>
                  <a:cs typeface="Calibri (MS) Bold"/>
                  <a:sym typeface="Calibri (MS) Bold"/>
                  <a:hlinkClick r:id="rId8" tooltip="https://www.eesc.europa.eu/sites/default/files/2024-12/qe-01-24-017-en-n.pdf"/>
                </a:rPr>
                <a:t>Incorporating young people’s views </a:t>
              </a:r>
            </a:p>
            <a:p>
              <a:pPr algn="ctr">
                <a:lnSpc>
                  <a:spcPts val="2239"/>
                </a:lnSpc>
              </a:pPr>
              <a:r>
                <a:rPr lang="en-US" sz="1600" b="1" dirty="0">
                  <a:solidFill>
                    <a:srgbClr val="3C4C59"/>
                  </a:solidFill>
                  <a:ea typeface="Calibri (MS) Bold"/>
                  <a:cs typeface="Calibri (MS) Bold"/>
                  <a:sym typeface="Calibri (MS) Bold"/>
                  <a:hlinkClick r:id="rId8" tooltip="https://www.eesc.europa.eu/sites/default/files/2024-12/qe-01-24-017-en-n.pdf"/>
                </a:rPr>
                <a:t>in EU decision-making</a:t>
              </a:r>
              <a:endParaRPr lang="en-US" sz="1600" b="1" dirty="0">
                <a:solidFill>
                  <a:srgbClr val="3C4C59"/>
                </a:solidFill>
                <a:ea typeface="Calibri (MS) Bold"/>
                <a:cs typeface="Calibri (MS) Bold"/>
                <a:sym typeface="Calibri (MS) Bold"/>
                <a:hlinkClick r:id="rId9" tooltip="https://www.eesc.europa.eu/sites/default/files/2024-12/qe-01-24-017-en-n.pdf"/>
              </a:endParaRPr>
            </a:p>
          </p:txBody>
        </p:sp>
        <p:sp>
          <p:nvSpPr>
            <p:cNvPr id="49" name="TextBox 48">
              <a:extLst>
                <a:ext uri="{FF2B5EF4-FFF2-40B4-BE49-F238E27FC236}">
                  <a16:creationId xmlns:a16="http://schemas.microsoft.com/office/drawing/2014/main" id="{55288387-1E9D-562B-18E7-3247F86689DA}"/>
                </a:ext>
              </a:extLst>
            </p:cNvPr>
            <p:cNvSpPr txBox="1"/>
            <p:nvPr/>
          </p:nvSpPr>
          <p:spPr>
            <a:xfrm>
              <a:off x="305825" y="1231886"/>
              <a:ext cx="6621880" cy="1461423"/>
            </a:xfrm>
            <a:prstGeom prst="rect">
              <a:avLst/>
            </a:prstGeom>
          </p:spPr>
          <p:txBody>
            <a:bodyPr wrap="square" lIns="0" tIns="0" rIns="0" bIns="0" rtlCol="0" anchor="t">
              <a:spAutoFit/>
            </a:bodyPr>
            <a:lstStyle/>
            <a:p>
              <a:pPr algn="just">
                <a:lnSpc>
                  <a:spcPts val="1586"/>
                </a:lnSpc>
                <a:spcBef>
                  <a:spcPct val="0"/>
                </a:spcBef>
              </a:pPr>
              <a:r>
                <a:rPr lang="en-GB" sz="1400" dirty="0">
                  <a:ea typeface="Calibri (MS)"/>
                  <a:cs typeface="Calibri (MS)"/>
                  <a:sym typeface="Calibri (MS)"/>
                </a:rPr>
                <a:t>In 2022, the EESC became the first EU institution to commit to the </a:t>
              </a:r>
              <a:r>
                <a:rPr lang="en-GB" sz="1400" u="sng" dirty="0">
                  <a:solidFill>
                    <a:srgbClr val="545454"/>
                  </a:solidFill>
                  <a:ea typeface="Calibri (MS)"/>
                  <a:cs typeface="Calibri (MS)"/>
                  <a:sym typeface="Calibri (MS)"/>
                  <a:hlinkClick r:id="rId10" tooltip="https://www.eesc.europa.eu/en/our-work/opinions-information-reports/opinions/eu-youth-test"/>
                </a:rPr>
                <a:t>EU Youth Test</a:t>
              </a:r>
              <a:r>
                <a:rPr lang="en-GB" sz="1400" dirty="0">
                  <a:ea typeface="Calibri (MS)"/>
                  <a:cs typeface="Calibri (MS)"/>
                  <a:sym typeface="Calibri (MS)"/>
                </a:rPr>
                <a:t>, a pioneering tool to mainstream youth participation in policy-making.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56558" y="1661763"/>
            <a:ext cx="3780000" cy="1800000"/>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531428"/>
            </a:xfrm>
            <a:prstGeom prst="rect">
              <a:avLst/>
            </a:prstGeom>
          </p:spPr>
          <p:txBody>
            <a:bodyPr wrap="square" lIns="0" tIns="0" rIns="0" bIns="0" rtlCol="0" anchor="t">
              <a:spAutoFit/>
            </a:bodyPr>
            <a:lstStyle/>
            <a:p>
              <a:pPr algn="ctr">
                <a:lnSpc>
                  <a:spcPts val="2239"/>
                </a:lnSpc>
              </a:pPr>
              <a:r>
                <a:rPr lang="en-US" sz="1600" b="1" dirty="0">
                  <a:solidFill>
                    <a:srgbClr val="3C4C59"/>
                  </a:solidFill>
                  <a:ea typeface="Calibri (MS) Bold"/>
                  <a:cs typeface="Calibri (MS) Bold"/>
                  <a:sym typeface="Calibri (MS) Bold"/>
                  <a:hlinkClick r:id="rId11" tooltip="https://www.eesc.europa.eu/sites/default/files/2024-12/qe-01-24-022-en-n.pdf"/>
                </a:rPr>
                <a:t>Bringing food policy to the EU table</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82349" y="1234382"/>
              <a:ext cx="7133138" cy="2051844"/>
            </a:xfrm>
            <a:prstGeom prst="rect">
              <a:avLst/>
            </a:prstGeom>
          </p:spPr>
          <p:txBody>
            <a:bodyPr wrap="square" lIns="0" tIns="0" rIns="0" bIns="0" rtlCol="0" anchor="t">
              <a:spAutoFit/>
            </a:bodyPr>
            <a:lstStyle/>
            <a:p>
              <a:pPr algn="just">
                <a:lnSpc>
                  <a:spcPts val="1586"/>
                </a:lnSpc>
                <a:spcBef>
                  <a:spcPct val="0"/>
                </a:spcBef>
              </a:pPr>
              <a:r>
                <a:rPr lang="en-GB" sz="1400" dirty="0">
                  <a:ea typeface="Calibri (MS)"/>
                  <a:cs typeface="Calibri (MS)"/>
                  <a:sym typeface="Calibri (MS)"/>
                </a:rPr>
                <a:t>In 2024, the EESC adopted recommendations for the post-2027 common agricultural policy, pushing for more sustainable food options that are both accessible to EU consumers and affordable for socially vulnerable groups</a:t>
              </a:r>
              <a:r>
                <a:rPr lang="en-GB" sz="1333" dirty="0">
                  <a:ea typeface="Calibri (MS)"/>
                  <a:cs typeface="Calibri (MS)"/>
                  <a:sym typeface="Calibri (MS)"/>
                </a:rPr>
                <a:t>.</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6"/>
            <a:ext cx="3780000" cy="1800000"/>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1" y="1903498"/>
            <a:ext cx="12191907" cy="861774"/>
          </a:xfrm>
          <a:prstGeom prst="rect">
            <a:avLst/>
          </a:prstGeom>
          <a:noFill/>
        </p:spPr>
        <p:txBody>
          <a:bodyPr wrap="square">
            <a:spAutoFit/>
          </a:bodyPr>
          <a:lstStyle/>
          <a:p>
            <a:pPr algn="ctr">
              <a:spcBef>
                <a:spcPts val="1200"/>
              </a:spcBef>
              <a:defRPr/>
            </a:pPr>
            <a:r>
              <a:rPr lang="en-GB" sz="2000" b="0" i="0" u="none" strike="noStrike" dirty="0">
                <a:solidFill>
                  <a:srgbClr val="000000"/>
                </a:solidFill>
                <a:effectLst/>
              </a:rPr>
              <a:t>We deeply value and actively promote the use of all</a:t>
            </a:r>
            <a:r>
              <a:rPr lang="en-GB" sz="2000" b="1" i="0" u="none" strike="noStrike" dirty="0">
                <a:solidFill>
                  <a:srgbClr val="0E5D9E"/>
                </a:solidFill>
                <a:effectLst/>
              </a:rPr>
              <a:t> </a:t>
            </a:r>
            <a:r>
              <a:rPr lang="en-GB" sz="2000" b="1" i="0" u="none" strike="noStrike" dirty="0">
                <a:solidFill>
                  <a:srgbClr val="1F5FA0"/>
                </a:solidFill>
                <a:effectLst/>
              </a:rPr>
              <a:t>24</a:t>
            </a:r>
            <a:r>
              <a:rPr lang="en-GB" sz="2000" dirty="0">
                <a:solidFill>
                  <a:srgbClr val="1F5FA0"/>
                </a:solidFill>
              </a:rPr>
              <a:t> </a:t>
            </a:r>
            <a:r>
              <a:rPr lang="en-GB" sz="2000" b="1" i="0" u="none" strike="noStrike" dirty="0">
                <a:solidFill>
                  <a:srgbClr val="1F5FA0"/>
                </a:solidFill>
                <a:effectLst/>
              </a:rPr>
              <a:t>official EU languages</a:t>
            </a:r>
            <a:r>
              <a:rPr lang="en-GB" sz="2000" b="0" i="0" u="none" strike="noStrike" dirty="0">
                <a:solidFill>
                  <a:srgbClr val="000000"/>
                </a:solidFill>
                <a:effectLst/>
              </a:rPr>
              <a:t>. </a:t>
            </a:r>
          </a:p>
          <a:p>
            <a:pPr algn="ctr">
              <a:spcBef>
                <a:spcPts val="1200"/>
              </a:spcBef>
              <a:defRPr/>
            </a:pPr>
            <a:r>
              <a:rPr lang="en-GB" sz="2000" b="0" i="0" u="none" strike="noStrike" dirty="0">
                <a:solidFill>
                  <a:srgbClr val="000000"/>
                </a:solidFill>
                <a:effectLst/>
              </a:rPr>
              <a:t>To support this, our members have the right to </a:t>
            </a:r>
            <a:r>
              <a:rPr lang="en-GB" sz="2000" dirty="0">
                <a:solidFill>
                  <a:srgbClr val="000000"/>
                </a:solidFill>
              </a:rPr>
              <a:t>work in their own language, both in speech and in writing</a:t>
            </a:r>
            <a:r>
              <a:rPr lang="en-GB" sz="2000" b="0" i="0" u="none" strike="noStrike" dirty="0">
                <a:solidFill>
                  <a:srgbClr val="000000"/>
                </a:solidFill>
                <a:effectLst/>
              </a:rPr>
              <a:t>.</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en-US" sz="2000" b="0" i="0" u="none" strike="noStrike" dirty="0">
                <a:solidFill>
                  <a:srgbClr val="000000"/>
                </a:solidFill>
                <a:effectLst/>
              </a:rPr>
              <a:t>The EU’s motto - </a:t>
            </a:r>
            <a:r>
              <a:rPr lang="en-US" sz="2000" b="1" i="1" u="none" strike="noStrike" dirty="0">
                <a:solidFill>
                  <a:srgbClr val="1F5FA0"/>
                </a:solidFill>
                <a:effectLst/>
              </a:rPr>
              <a:t>United in Diversity -</a:t>
            </a:r>
            <a:r>
              <a:rPr lang="en-US" sz="2000" b="0" i="0" u="none" strike="noStrike" dirty="0">
                <a:solidFill>
                  <a:srgbClr val="1F5FA0"/>
                </a:solidFill>
                <a:effectLst/>
              </a:rPr>
              <a:t> </a:t>
            </a:r>
            <a:r>
              <a:rPr lang="en-US" sz="2000" b="0" i="0" u="none" strike="noStrike" dirty="0">
                <a:solidFill>
                  <a:srgbClr val="000000"/>
                </a:solidFill>
                <a:effectLst/>
              </a:rPr>
              <a:t>truly comes to life in multilingualism at the EESC. </a:t>
            </a:r>
            <a:endParaRPr lang="en-US" sz="2000" dirty="0">
              <a:solidFill>
                <a:schemeClr val="tx2"/>
              </a:solidFill>
            </a:endParaRP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707886"/>
          </a:xfrm>
          <a:prstGeom prst="rect">
            <a:avLst/>
          </a:prstGeom>
          <a:noFill/>
        </p:spPr>
        <p:txBody>
          <a:bodyPr wrap="square">
            <a:spAutoFit/>
          </a:bodyPr>
          <a:lstStyle/>
          <a:p>
            <a:pPr algn="ctr"/>
            <a:r>
              <a:rPr lang="en-GB" sz="2000" b="0" i="0" u="none" strike="noStrike" dirty="0">
                <a:solidFill>
                  <a:srgbClr val="000000"/>
                </a:solidFill>
                <a:effectLst/>
              </a:rPr>
              <a:t>All EESC opinions, official documents and most digital content are made </a:t>
            </a:r>
            <a:r>
              <a:rPr lang="en-GB" sz="2000" b="1" i="0" u="none" strike="noStrike" dirty="0">
                <a:solidFill>
                  <a:srgbClr val="1F5FA0"/>
                </a:solidFill>
                <a:effectLst/>
              </a:rPr>
              <a:t>available in every</a:t>
            </a:r>
            <a:r>
              <a:rPr lang="en-GB" sz="2000" dirty="0">
                <a:solidFill>
                  <a:srgbClr val="1F5FA0"/>
                </a:solidFill>
              </a:rPr>
              <a:t> </a:t>
            </a:r>
            <a:r>
              <a:rPr lang="en-GB" sz="2000" b="1" i="0" u="none" strike="noStrike" dirty="0">
                <a:solidFill>
                  <a:srgbClr val="1F5FA0"/>
                </a:solidFill>
                <a:effectLst/>
              </a:rPr>
              <a:t>language</a:t>
            </a:r>
            <a:r>
              <a:rPr lang="en-GB" sz="2000" b="0" i="0" u="none" strike="noStrike" dirty="0">
                <a:solidFill>
                  <a:srgbClr val="000000"/>
                </a:solidFill>
                <a:effectLst/>
              </a:rPr>
              <a:t>, thanks to the </a:t>
            </a:r>
            <a:r>
              <a:rPr lang="en-GB" sz="2000" dirty="0">
                <a:solidFill>
                  <a:srgbClr val="000000"/>
                </a:solidFill>
              </a:rPr>
              <a:t>work and dedication of our Directorate</a:t>
            </a:r>
            <a:r>
              <a:rPr lang="en-GB" sz="2000" b="0" i="0" u="none" strike="noStrike" dirty="0">
                <a:solidFill>
                  <a:srgbClr val="000000"/>
                </a:solidFill>
                <a:effectLst/>
              </a:rPr>
              <a:t> for Translation.</a:t>
            </a:r>
            <a:endParaRPr lang="en-GB" sz="2000" dirty="0"/>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en-GB" sz="4000" b="1" dirty="0">
                <a:solidFill>
                  <a:schemeClr val="bg1"/>
                </a:solidFill>
                <a:latin typeface="Calibri" panose="020F0502020204030204" pitchFamily="34" charset="0"/>
              </a:rPr>
              <a:t>MULTILINGUALISM AT THE COMMITTEE</a:t>
            </a:r>
          </a:p>
          <a:p>
            <a:pPr algn="ctr"/>
            <a:r>
              <a:rPr lang="en-GB" sz="4400" dirty="0"/>
              <a:t> </a:t>
            </a:r>
            <a:endParaRPr lang="LID4096" sz="4400" dirty="0"/>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620512" y="1737599"/>
            <a:ext cx="4163969" cy="400110"/>
          </a:xfrm>
          <a:prstGeom prst="rect">
            <a:avLst/>
          </a:prstGeom>
          <a:noFill/>
        </p:spPr>
        <p:txBody>
          <a:bodyPr wrap="square" rtlCol="0">
            <a:spAutoFit/>
          </a:bodyPr>
          <a:lstStyle/>
          <a:p>
            <a:pPr algn="ctr"/>
            <a:r>
              <a:rPr lang="en-US" sz="2000" b="1" dirty="0"/>
              <a:t>Scan the QR for the evaluation form</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1" y="2441414"/>
            <a:ext cx="3396371" cy="707886"/>
          </a:xfrm>
          <a:prstGeom prst="rect">
            <a:avLst/>
          </a:prstGeom>
          <a:noFill/>
        </p:spPr>
        <p:txBody>
          <a:bodyPr wrap="square" rtlCol="0">
            <a:spAutoFit/>
          </a:bodyPr>
          <a:lstStyle/>
          <a:p>
            <a:pPr algn="ctr"/>
            <a:r>
              <a:rPr lang="en-US" sz="2000" dirty="0"/>
              <a:t>Want to reach out? Email us at </a:t>
            </a:r>
            <a:r>
              <a:rPr lang="en-GB" altLang="fr-FR" sz="2000" b="1" dirty="0">
                <a:solidFill>
                  <a:srgbClr val="0563C1"/>
                </a:solidFill>
                <a:hlinkClick r:id="rId2"/>
              </a:rPr>
              <a:t>visitEESC@eesc.europa.eu</a:t>
            </a:r>
            <a:endParaRPr lang="en-GB" altLang="fr-FR" sz="2000" b="1" dirty="0">
              <a:solidFill>
                <a:schemeClr val="accent1"/>
              </a:solidFill>
            </a:endParaRPr>
          </a:p>
        </p:txBody>
      </p:sp>
      <p:sp>
        <p:nvSpPr>
          <p:cNvPr id="9" name="TextBox 8">
            <a:extLst>
              <a:ext uri="{FF2B5EF4-FFF2-40B4-BE49-F238E27FC236}">
                <a16:creationId xmlns:a16="http://schemas.microsoft.com/office/drawing/2014/main" id="{60FF77A7-4E1F-0497-1341-B646CAAAB633}"/>
              </a:ext>
            </a:extLst>
          </p:cNvPr>
          <p:cNvSpPr txBox="1"/>
          <p:nvPr/>
        </p:nvSpPr>
        <p:spPr>
          <a:xfrm>
            <a:off x="7615197" y="3938448"/>
            <a:ext cx="2876550" cy="400110"/>
          </a:xfrm>
          <a:prstGeom prst="rect">
            <a:avLst/>
          </a:prstGeom>
          <a:noFill/>
        </p:spPr>
        <p:txBody>
          <a:bodyPr wrap="square" rtlCol="0">
            <a:spAutoFit/>
          </a:bodyPr>
          <a:lstStyle/>
          <a:p>
            <a:pPr algn="just"/>
            <a:r>
              <a:rPr lang="en-GB" sz="2000" b="1" dirty="0"/>
              <a:t>Follow us for more:</a:t>
            </a:r>
            <a:endParaRPr lang="en-GB" sz="2000" b="1" dirty="0">
              <a:ea typeface="Calibri" panose="020F0502020204030204" pitchFamily="34" charset="0"/>
              <a:cs typeface="Times New Roman" panose="02020603050405020304" pitchFamily="18" charset="0"/>
            </a:endParaRP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en-GB" sz="4000" b="1" dirty="0">
                <a:solidFill>
                  <a:schemeClr val="bg1"/>
                </a:solidFill>
                <a:latin typeface="+mn-lt"/>
              </a:rPr>
              <a:t>DO YOU HAVE ANY QUESTIONS?</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fr-FR" sz="3600" b="1" dirty="0">
                <a:solidFill>
                  <a:srgbClr val="0060A0"/>
                </a:solidFill>
                <a:latin typeface="+mn-lt"/>
              </a:rPr>
              <a:t>Keep in touch!</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dirty="0">
              <a:ln>
                <a:noFill/>
              </a:ln>
              <a:solidFill>
                <a:schemeClr val="tx1"/>
              </a:solidFill>
              <a:effectLst/>
              <a:latin typeface="Arial" panose="020B0604020202020204" pitchFamily="34" charset="0"/>
            </a:endParaRP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dirty="0">
              <a:ln>
                <a:noFill/>
              </a:ln>
              <a:solidFill>
                <a:schemeClr val="tx1"/>
              </a:solidFill>
              <a:effectLst/>
              <a:latin typeface="Arial" panose="020B0604020202020204" pitchFamily="34" charset="0"/>
            </a:endParaRP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800" b="0" i="0" u="none" strike="noStrike" cap="none" normalizeH="0" baseline="0">
                <a:ln>
                  <a:noFill/>
                </a:ln>
                <a:solidFill>
                  <a:schemeClr val="tx1"/>
                </a:solidFill>
                <a:effectLst/>
                <a:latin typeface="Arial" panose="020B060402020202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702498" y="5692865"/>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702497" y="606972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702497" y="6506804"/>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707666" y="4446428"/>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704749" y="484217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76145" y="5256454"/>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533043"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800" b="0" i="0" u="none" strike="noStrike" cap="none" normalizeH="0" baseline="0">
                <a:ln>
                  <a:noFill/>
                </a:ln>
                <a:solidFill>
                  <a:schemeClr val="tx1"/>
                </a:solidFill>
                <a:effectLst/>
                <a:latin typeface="Arial" panose="020B0604020202020204" pitchFamily="34" charset="0"/>
              </a:rPr>
              <a:t> </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5" name="TextBox 34">
            <a:extLst>
              <a:ext uri="{FF2B5EF4-FFF2-40B4-BE49-F238E27FC236}">
                <a16:creationId xmlns:a16="http://schemas.microsoft.com/office/drawing/2014/main" id="{856C192C-767A-8349-18FA-88FA2C72BBDA}"/>
              </a:ext>
            </a:extLst>
          </p:cNvPr>
          <p:cNvSpPr txBox="1"/>
          <p:nvPr/>
        </p:nvSpPr>
        <p:spPr>
          <a:xfrm>
            <a:off x="8176952" y="4456379"/>
            <a:ext cx="3641669" cy="323165"/>
          </a:xfrm>
          <a:prstGeom prst="rect">
            <a:avLst/>
          </a:prstGeom>
          <a:noFill/>
        </p:spPr>
        <p:txBody>
          <a:bodyPr wrap="square" rtlCol="0">
            <a:spAutoFit/>
          </a:bodyPr>
          <a:lstStyle/>
          <a:p>
            <a:r>
              <a:rPr lang="en-US" sz="1500" i="0" dirty="0">
                <a:effectLst/>
                <a:hlinkClick r:id="rId17"/>
              </a:rPr>
              <a:t>European Economic and Social Committee</a:t>
            </a:r>
            <a:endParaRPr lang="en-US" sz="1500" i="0" dirty="0">
              <a:effectLst/>
            </a:endParaRPr>
          </a:p>
        </p:txBody>
      </p:sp>
      <p:sp>
        <p:nvSpPr>
          <p:cNvPr id="36" name="TextBox 35">
            <a:extLst>
              <a:ext uri="{FF2B5EF4-FFF2-40B4-BE49-F238E27FC236}">
                <a16:creationId xmlns:a16="http://schemas.microsoft.com/office/drawing/2014/main" id="{D40BD118-7C63-B4A8-2032-A640D30E7B32}"/>
              </a:ext>
            </a:extLst>
          </p:cNvPr>
          <p:cNvSpPr txBox="1"/>
          <p:nvPr/>
        </p:nvSpPr>
        <p:spPr>
          <a:xfrm>
            <a:off x="8176953" y="4849988"/>
            <a:ext cx="3641669" cy="323165"/>
          </a:xfrm>
          <a:prstGeom prst="rect">
            <a:avLst/>
          </a:prstGeom>
          <a:noFill/>
        </p:spPr>
        <p:txBody>
          <a:bodyPr wrap="square" rtlCol="0">
            <a:spAutoFit/>
          </a:bodyPr>
          <a:lstStyle/>
          <a:p>
            <a:r>
              <a:rPr lang="en-US" sz="1500" i="0" dirty="0">
                <a:effectLst/>
                <a:hlinkClick r:id="rId18"/>
              </a:rPr>
              <a:t>@eu_civilsociety</a:t>
            </a:r>
            <a:endParaRPr lang="en-US" sz="1500" i="0" dirty="0">
              <a:effectLst/>
            </a:endParaRPr>
          </a:p>
        </p:txBody>
      </p:sp>
      <p:sp>
        <p:nvSpPr>
          <p:cNvPr id="37" name="TextBox 36">
            <a:extLst>
              <a:ext uri="{FF2B5EF4-FFF2-40B4-BE49-F238E27FC236}">
                <a16:creationId xmlns:a16="http://schemas.microsoft.com/office/drawing/2014/main" id="{9E799CD4-21F0-A204-55A3-594F307616DF}"/>
              </a:ext>
            </a:extLst>
          </p:cNvPr>
          <p:cNvSpPr txBox="1"/>
          <p:nvPr/>
        </p:nvSpPr>
        <p:spPr>
          <a:xfrm>
            <a:off x="8176954" y="5265372"/>
            <a:ext cx="3641669" cy="323165"/>
          </a:xfrm>
          <a:prstGeom prst="rect">
            <a:avLst/>
          </a:prstGeom>
          <a:noFill/>
        </p:spPr>
        <p:txBody>
          <a:bodyPr wrap="square" rtlCol="0">
            <a:spAutoFit/>
          </a:bodyPr>
          <a:lstStyle/>
          <a:p>
            <a:r>
              <a:rPr lang="en-US" sz="1500" i="0" dirty="0">
                <a:effectLst/>
                <a:hlinkClick r:id="rId19"/>
              </a:rPr>
              <a:t>@eesc.bsky.social</a:t>
            </a:r>
            <a:endParaRPr lang="en-US" sz="1500" i="0" dirty="0">
              <a:effectLst/>
            </a:endParaRPr>
          </a:p>
        </p:txBody>
      </p:sp>
      <p:sp>
        <p:nvSpPr>
          <p:cNvPr id="38" name="TextBox 37">
            <a:extLst>
              <a:ext uri="{FF2B5EF4-FFF2-40B4-BE49-F238E27FC236}">
                <a16:creationId xmlns:a16="http://schemas.microsoft.com/office/drawing/2014/main" id="{6F1CE994-DD97-8A8B-909E-147E196BE805}"/>
              </a:ext>
            </a:extLst>
          </p:cNvPr>
          <p:cNvSpPr txBox="1"/>
          <p:nvPr/>
        </p:nvSpPr>
        <p:spPr>
          <a:xfrm>
            <a:off x="8176955" y="5662325"/>
            <a:ext cx="4327426" cy="323165"/>
          </a:xfrm>
          <a:prstGeom prst="rect">
            <a:avLst/>
          </a:prstGeom>
          <a:noFill/>
        </p:spPr>
        <p:txBody>
          <a:bodyPr wrap="square" rtlCol="0">
            <a:spAutoFit/>
          </a:bodyPr>
          <a:lstStyle/>
          <a:p>
            <a:r>
              <a:rPr lang="en-US" sz="1500" i="0" dirty="0">
                <a:effectLst/>
                <a:hlinkClick r:id="rId20"/>
              </a:rPr>
              <a:t>EESC - European Economic and Social Committee</a:t>
            </a:r>
            <a:endParaRPr lang="en-US" sz="1500" i="0" dirty="0">
              <a:effectLst/>
            </a:endParaRPr>
          </a:p>
        </p:txBody>
      </p:sp>
      <p:sp>
        <p:nvSpPr>
          <p:cNvPr id="39" name="TextBox 38">
            <a:extLst>
              <a:ext uri="{FF2B5EF4-FFF2-40B4-BE49-F238E27FC236}">
                <a16:creationId xmlns:a16="http://schemas.microsoft.com/office/drawing/2014/main" id="{3AFF144C-BDFC-7497-3DCA-A8C76B6EC0A8}"/>
              </a:ext>
            </a:extLst>
          </p:cNvPr>
          <p:cNvSpPr txBox="1"/>
          <p:nvPr/>
        </p:nvSpPr>
        <p:spPr>
          <a:xfrm>
            <a:off x="8176955" y="6055022"/>
            <a:ext cx="3641669" cy="323165"/>
          </a:xfrm>
          <a:prstGeom prst="rect">
            <a:avLst/>
          </a:prstGeom>
          <a:noFill/>
        </p:spPr>
        <p:txBody>
          <a:bodyPr wrap="square" rtlCol="0">
            <a:spAutoFit/>
          </a:bodyPr>
          <a:lstStyle/>
          <a:p>
            <a:r>
              <a:rPr lang="en-US" sz="1500" i="0" dirty="0">
                <a:effectLst/>
                <a:hlinkClick r:id="rId21"/>
              </a:rPr>
              <a:t>@EU_EESC</a:t>
            </a:r>
            <a:endParaRPr lang="en-US" sz="1500" i="0" dirty="0">
              <a:effectLst/>
            </a:endParaRPr>
          </a:p>
        </p:txBody>
      </p:sp>
      <p:sp>
        <p:nvSpPr>
          <p:cNvPr id="40" name="TextBox 39">
            <a:extLst>
              <a:ext uri="{FF2B5EF4-FFF2-40B4-BE49-F238E27FC236}">
                <a16:creationId xmlns:a16="http://schemas.microsoft.com/office/drawing/2014/main" id="{20FC0D27-8966-AF98-53FF-71427157F622}"/>
              </a:ext>
            </a:extLst>
          </p:cNvPr>
          <p:cNvSpPr txBox="1"/>
          <p:nvPr/>
        </p:nvSpPr>
        <p:spPr>
          <a:xfrm>
            <a:off x="8176954" y="6474280"/>
            <a:ext cx="3641669" cy="323165"/>
          </a:xfrm>
          <a:prstGeom prst="rect">
            <a:avLst/>
          </a:prstGeom>
          <a:noFill/>
        </p:spPr>
        <p:txBody>
          <a:bodyPr wrap="square" rtlCol="0">
            <a:spAutoFit/>
          </a:bodyPr>
          <a:lstStyle/>
          <a:p>
            <a:r>
              <a:rPr lang="en-US" sz="1500" i="0" dirty="0">
                <a:effectLst/>
                <a:hlinkClick r:id="rId22"/>
              </a:rPr>
              <a:t>@EurEcoSocCommittee</a:t>
            </a:r>
            <a:endParaRPr lang="en-US" sz="1500" i="0" dirty="0">
              <a:effectLst/>
            </a:endParaRP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en-US" sz="3600" b="1" dirty="0">
                <a:solidFill>
                  <a:schemeClr val="bg1"/>
                </a:solidFill>
                <a:ea typeface="Calibri" panose="020F0502020204030204" pitchFamily="34" charset="0"/>
                <a:cs typeface="Calibri" panose="020F0502020204030204" pitchFamily="34" charset="0"/>
                <a:sym typeface="Open Sans Bold"/>
              </a:rPr>
              <a:t>ANNEX: </a:t>
            </a:r>
          </a:p>
          <a:p>
            <a:pPr algn="ctr">
              <a:lnSpc>
                <a:spcPts val="3125"/>
              </a:lnSpc>
            </a:pPr>
            <a:r>
              <a:rPr lang="en-US" sz="3600" b="1" dirty="0">
                <a:solidFill>
                  <a:schemeClr val="bg1"/>
                </a:solidFill>
                <a:ea typeface="Calibri" panose="020F0502020204030204" pitchFamily="34" charset="0"/>
                <a:cs typeface="Calibri" panose="020F0502020204030204" pitchFamily="34" charset="0"/>
                <a:sym typeface="Open Sans Bold"/>
              </a:rPr>
              <a:t>ADDITIONAL INFORMATION</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589199" y="429118"/>
            <a:ext cx="2135175" cy="565026"/>
          </a:xfrm>
          <a:prstGeom prst="rect">
            <a:avLst/>
          </a:prstGeom>
        </p:spPr>
        <p:txBody>
          <a:bodyPr wrap="square" lIns="0" tIns="0" rIns="0" bIns="0" rtlCol="0" anchor="t">
            <a:spAutoFit/>
          </a:bodyPr>
          <a:lstStyle/>
          <a:p>
            <a:pPr>
              <a:lnSpc>
                <a:spcPts val="2427"/>
              </a:lnSpc>
            </a:pPr>
            <a:r>
              <a:rPr lang="en-US" sz="2400" b="1" u="sng" dirty="0">
                <a:solidFill>
                  <a:srgbClr val="2C4390"/>
                </a:solidFill>
                <a:ea typeface="Open Sans Bold"/>
                <a:cs typeface="Open Sans Bold"/>
                <a:sym typeface="Open Sans Bold"/>
                <a:hlinkClick r:id="rId2" tooltip="https://memberspage.eesc.europa.eu/members"/>
              </a:rPr>
              <a:t>Members</a:t>
            </a:r>
            <a:r>
              <a:rPr lang="en-US" sz="2200" b="1" u="sng" dirty="0">
                <a:solidFill>
                  <a:srgbClr val="2C4390"/>
                </a:solidFill>
                <a:ea typeface="Open Sans Bold"/>
                <a:cs typeface="Open Sans Bold"/>
                <a:sym typeface="Open Sans Bold"/>
                <a:hlinkClick r:id="rId2" tooltip="https://memberspage.eesc.europa.eu/members"/>
              </a:rPr>
              <a:t> </a:t>
            </a:r>
            <a:r>
              <a:rPr lang="en-US" sz="2400" b="1" u="sng" dirty="0">
                <a:solidFill>
                  <a:srgbClr val="2C4390"/>
                </a:solidFill>
                <a:ea typeface="Open Sans Bold"/>
                <a:cs typeface="Open Sans Bold"/>
                <a:sym typeface="Open Sans Bold"/>
                <a:hlinkClick r:id="rId2" tooltip="https://memberspage.eesc.europa.eu/members"/>
              </a:rPr>
              <a:t>Page</a:t>
            </a:r>
          </a:p>
          <a:p>
            <a:pP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8129807" y="437677"/>
            <a:ext cx="2933693" cy="571760"/>
          </a:xfrm>
          <a:prstGeom prst="rect">
            <a:avLst/>
          </a:prstGeom>
        </p:spPr>
        <p:txBody>
          <a:bodyPr wrap="square" lIns="0" tIns="0" rIns="0" bIns="0" rtlCol="0" anchor="t">
            <a:spAutoFit/>
          </a:bodyPr>
          <a:lstStyle/>
          <a:p>
            <a:pPr algn="r">
              <a:lnSpc>
                <a:spcPts val="2427"/>
              </a:lnSpc>
            </a:pPr>
            <a:r>
              <a:rPr lang="en-US" sz="2400" b="1" u="sng" dirty="0">
                <a:solidFill>
                  <a:srgbClr val="2C4390"/>
                </a:solidFill>
                <a:ea typeface="Open Sans Bold"/>
                <a:cs typeface="Open Sans Bold"/>
                <a:sym typeface="Open Sans Bold"/>
                <a:hlinkClick r:id="rId3" tooltip="https://www.eesc.europa.eu/en/our-work/opinions-information-reports/follow-opinions"/>
              </a:rPr>
              <a:t>Follow-up on Opinions </a:t>
            </a:r>
            <a:endParaRPr lang="en-US" sz="2400" b="1" dirty="0">
              <a:solidFill>
                <a:srgbClr val="2C4390"/>
              </a:solidFill>
              <a:ea typeface="Open Sans Bold"/>
              <a:cs typeface="Open Sans Bold"/>
              <a:sym typeface="Open Sans Bold"/>
            </a:endParaRP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4413347" y="5465763"/>
            <a:ext cx="3260245" cy="312073"/>
          </a:xfrm>
          <a:prstGeom prst="rect">
            <a:avLst/>
          </a:prstGeom>
        </p:spPr>
        <p:txBody>
          <a:bodyPr wrap="square" lIns="0" tIns="0" rIns="0" bIns="0" rtlCol="0" anchor="t">
            <a:spAutoFit/>
          </a:bodyPr>
          <a:lstStyle/>
          <a:p>
            <a:pPr algn="r">
              <a:lnSpc>
                <a:spcPts val="2427"/>
              </a:lnSpc>
            </a:pPr>
            <a:r>
              <a:rPr lang="en-US" sz="2400" b="1" u="sng" dirty="0">
                <a:solidFill>
                  <a:srgbClr val="2C4390"/>
                </a:solidFill>
                <a:ea typeface="Open Sans Bold"/>
                <a:cs typeface="Open Sans Bold"/>
                <a:sym typeface="Open Sans Bold"/>
                <a:hlinkClick r:id="rId4" tooltip="https://what-europe-does-for-me.europarl.europa.eu"/>
              </a:rPr>
              <a:t>What Europe does for me</a:t>
            </a:r>
          </a:p>
        </p:txBody>
      </p:sp>
      <p:sp>
        <p:nvSpPr>
          <p:cNvPr id="36" name="TextBox 36"/>
          <p:cNvSpPr txBox="1"/>
          <p:nvPr/>
        </p:nvSpPr>
        <p:spPr>
          <a:xfrm>
            <a:off x="1463433" y="795261"/>
            <a:ext cx="2121391" cy="738664"/>
          </a:xfrm>
          <a:prstGeom prst="rect">
            <a:avLst/>
          </a:prstGeom>
        </p:spPr>
        <p:txBody>
          <a:bodyPr lIns="0" tIns="0" rIns="0" bIns="0" rtlCol="0" anchor="t">
            <a:spAutoFit/>
          </a:bodyPr>
          <a:lstStyle/>
          <a:p>
            <a:pPr marR="0" lvl="0" algn="ctr" defTabSz="914400" rtl="0" eaLnBrk="1" fontAlgn="auto" latinLnBrk="0" hangingPunct="1">
              <a:spcBef>
                <a:spcPts val="0"/>
              </a:spcBef>
              <a:spcAft>
                <a:spcPts val="0"/>
              </a:spcAft>
              <a:buClrTx/>
              <a:buSzTx/>
              <a:tabLst/>
              <a:defRPr/>
            </a:pPr>
            <a:r>
              <a:rPr kumimoji="0" lang="en-US" sz="1600" b="0" i="0" u="none" strike="noStrike" kern="1200" cap="none" spc="0" normalizeH="0" baseline="0" noProof="0" dirty="0">
                <a:ln>
                  <a:noFill/>
                </a:ln>
                <a:solidFill>
                  <a:schemeClr val="bg2">
                    <a:lumMod val="25000"/>
                  </a:schemeClr>
                </a:solidFill>
                <a:effectLst/>
                <a:uLnTx/>
                <a:uFillTx/>
                <a:ea typeface="+mn-ea"/>
                <a:cs typeface="+mn-cs"/>
              </a:rPr>
              <a:t>Full list of current EESC </a:t>
            </a:r>
            <a:r>
              <a:rPr lang="en-US" sz="1600" dirty="0">
                <a:solidFill>
                  <a:schemeClr val="bg2">
                    <a:lumMod val="25000"/>
                  </a:schemeClr>
                </a:solidFill>
              </a:rPr>
              <a:t>Members </a:t>
            </a:r>
            <a:r>
              <a:rPr kumimoji="0" lang="en-US" sz="1600" b="0" i="0" u="none" strike="noStrike" kern="1200" cap="none" spc="0" normalizeH="0" baseline="0" noProof="0" dirty="0">
                <a:ln>
                  <a:noFill/>
                </a:ln>
                <a:solidFill>
                  <a:schemeClr val="bg2">
                    <a:lumMod val="25000"/>
                  </a:schemeClr>
                </a:solidFill>
                <a:effectLst/>
                <a:uLnTx/>
                <a:uFillTx/>
                <a:ea typeface="+mn-ea"/>
                <a:cs typeface="+mn-cs"/>
              </a:rPr>
              <a:t>and CCMI delegates</a:t>
            </a:r>
          </a:p>
        </p:txBody>
      </p:sp>
      <p:sp>
        <p:nvSpPr>
          <p:cNvPr id="37" name="TextBox 37"/>
          <p:cNvSpPr txBox="1"/>
          <p:nvPr/>
        </p:nvSpPr>
        <p:spPr>
          <a:xfrm>
            <a:off x="8622164" y="838782"/>
            <a:ext cx="1980637" cy="487313"/>
          </a:xfrm>
          <a:prstGeom prst="rect">
            <a:avLst/>
          </a:prstGeom>
        </p:spPr>
        <p:txBody>
          <a:bodyPr lIns="0" tIns="0" rIns="0" bIns="0" rtlCol="0" anchor="t">
            <a:spAutoFit/>
          </a:bodyPr>
          <a:lstStyle/>
          <a:p>
            <a:pPr algn="ctr">
              <a:lnSpc>
                <a:spcPts val="1867"/>
              </a:lnSpc>
            </a:pPr>
            <a:r>
              <a:rPr lang="en-US" sz="1600" dirty="0">
                <a:solidFill>
                  <a:srgbClr val="4F4F59"/>
                </a:solidFill>
                <a:ea typeface="Calibri (MS)"/>
                <a:cs typeface="Calibri (MS)"/>
                <a:sym typeface="Calibri (MS)"/>
              </a:rPr>
              <a:t>Action taken on EESC opinions </a:t>
            </a:r>
          </a:p>
        </p:txBody>
      </p:sp>
      <p:sp>
        <p:nvSpPr>
          <p:cNvPr id="38" name="TextBox 38"/>
          <p:cNvSpPr txBox="1"/>
          <p:nvPr/>
        </p:nvSpPr>
        <p:spPr>
          <a:xfrm>
            <a:off x="5318864" y="5884374"/>
            <a:ext cx="2572069" cy="487313"/>
          </a:xfrm>
          <a:prstGeom prst="rect">
            <a:avLst/>
          </a:prstGeom>
        </p:spPr>
        <p:txBody>
          <a:bodyPr wrap="square" lIns="0" tIns="0" rIns="0" bIns="0" rtlCol="0" anchor="t">
            <a:spAutoFit/>
          </a:bodyPr>
          <a:lstStyle/>
          <a:p>
            <a:pPr algn="ctr">
              <a:lnSpc>
                <a:spcPts val="1867"/>
              </a:lnSpc>
            </a:pPr>
            <a:r>
              <a:rPr lang="en-US" sz="1600" dirty="0">
                <a:solidFill>
                  <a:srgbClr val="4F4F59"/>
                </a:solidFill>
                <a:ea typeface="Calibri (MS)"/>
                <a:cs typeface="Calibri (MS)"/>
                <a:sym typeface="Calibri (MS)"/>
              </a:rPr>
              <a:t>Impact of the EU’s actions on the everyday life of Europeans</a:t>
            </a:r>
          </a:p>
        </p:txBody>
      </p:sp>
      <p:sp>
        <p:nvSpPr>
          <p:cNvPr id="43" name="TextBox 43"/>
          <p:cNvSpPr txBox="1"/>
          <p:nvPr/>
        </p:nvSpPr>
        <p:spPr>
          <a:xfrm>
            <a:off x="1167736" y="2119904"/>
            <a:ext cx="1843153" cy="571760"/>
          </a:xfrm>
          <a:prstGeom prst="rect">
            <a:avLst/>
          </a:prstGeom>
        </p:spPr>
        <p:txBody>
          <a:bodyPr wrap="square" lIns="0" tIns="0" rIns="0" bIns="0" rtlCol="0" anchor="t">
            <a:spAutoFit/>
          </a:bodyPr>
          <a:lstStyle/>
          <a:p>
            <a:pPr>
              <a:lnSpc>
                <a:spcPts val="2427"/>
              </a:lnSpc>
            </a:pPr>
            <a:r>
              <a:rPr lang="en-US" sz="2400" b="1" u="sng" dirty="0">
                <a:solidFill>
                  <a:srgbClr val="2C4390"/>
                </a:solidFill>
                <a:ea typeface="Open Sans Bold"/>
                <a:cs typeface="Open Sans Bold"/>
                <a:sym typeface="Open Sans Bold"/>
                <a:hlinkClick r:id="rId5" tooltip="https://www.eesc.europa.eu/en/our-work/opinions-information-reports/in-the-spotlight"/>
              </a:rPr>
              <a:t>EESC Opinions</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42203" y="2453791"/>
            <a:ext cx="1980637" cy="487313"/>
          </a:xfrm>
          <a:prstGeom prst="rect">
            <a:avLst/>
          </a:prstGeom>
        </p:spPr>
        <p:txBody>
          <a:bodyPr lIns="0" tIns="0" rIns="0" bIns="0" rtlCol="0" anchor="t">
            <a:spAutoFit/>
          </a:bodyPr>
          <a:lstStyle/>
          <a:p>
            <a:pPr algn="ctr">
              <a:lnSpc>
                <a:spcPts val="1867"/>
              </a:lnSpc>
            </a:pPr>
            <a:r>
              <a:rPr lang="en-US" sz="1600" dirty="0">
                <a:solidFill>
                  <a:srgbClr val="4F4F59"/>
                </a:solidFill>
                <a:ea typeface="Calibri (MS)"/>
                <a:cs typeface="Calibri (MS)"/>
                <a:sym typeface="Calibri (MS)"/>
              </a:rPr>
              <a:t>Opinions currently in the spotlight </a:t>
            </a:r>
          </a:p>
        </p:txBody>
      </p:sp>
      <p:sp>
        <p:nvSpPr>
          <p:cNvPr id="45" name="TextBox 45"/>
          <p:cNvSpPr txBox="1"/>
          <p:nvPr/>
        </p:nvSpPr>
        <p:spPr>
          <a:xfrm>
            <a:off x="9937763" y="5465763"/>
            <a:ext cx="976429" cy="312073"/>
          </a:xfrm>
          <a:prstGeom prst="rect">
            <a:avLst/>
          </a:prstGeom>
        </p:spPr>
        <p:txBody>
          <a:bodyPr lIns="0" tIns="0" rIns="0" bIns="0" rtlCol="0" anchor="t">
            <a:spAutoFit/>
          </a:bodyPr>
          <a:lstStyle/>
          <a:p>
            <a:pPr algn="r">
              <a:lnSpc>
                <a:spcPts val="2427"/>
              </a:lnSpc>
            </a:pPr>
            <a:r>
              <a:rPr lang="en-US" sz="2400" b="1" u="sng" dirty="0">
                <a:solidFill>
                  <a:srgbClr val="2C4390"/>
                </a:solidFill>
                <a:ea typeface="Open Sans Bold"/>
                <a:cs typeface="Open Sans Bold"/>
                <a:sym typeface="Open Sans Bold"/>
                <a:hlinkClick r:id="rId6" tooltip="https://www.eesc.europa.eu/ceslink/en"/>
              </a:rPr>
              <a:t>CESlink</a:t>
            </a:r>
            <a:r>
              <a:rPr lang="en-US" sz="2400" u="sng" dirty="0">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557802" cy="571760"/>
          </a:xfrm>
          <a:prstGeom prst="rect">
            <a:avLst/>
          </a:prstGeom>
        </p:spPr>
        <p:txBody>
          <a:bodyPr wrap="square" lIns="0" tIns="0" rIns="0" bIns="0" rtlCol="0" anchor="t">
            <a:spAutoFit/>
          </a:bodyPr>
          <a:lstStyle/>
          <a:p>
            <a:pPr>
              <a:lnSpc>
                <a:spcPts val="2427"/>
              </a:lnSpc>
            </a:pPr>
            <a:r>
              <a:rPr lang="en-US" sz="2400" b="1" u="sng" dirty="0">
                <a:solidFill>
                  <a:srgbClr val="2C4390"/>
                </a:solidFill>
                <a:ea typeface="Open Sans Bold"/>
                <a:cs typeface="Open Sans Bold"/>
                <a:sym typeface="Open Sans Bold"/>
                <a:hlinkClick r:id="rId7" tooltip="https://www.eesc.europa.eu/en/news-media/videos/lifecycle-opinion"/>
              </a:rPr>
              <a:t>The lifecycle of an opinion</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en-US" sz="1600" dirty="0">
                <a:solidFill>
                  <a:srgbClr val="4F4F59"/>
                </a:solidFill>
                <a:ea typeface="Calibri (MS)"/>
                <a:cs typeface="Calibri (MS)"/>
                <a:sym typeface="Calibri (MS)"/>
              </a:rPr>
              <a:t>How EESC opinions are drafted (video)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en-US" sz="1600" dirty="0">
                <a:solidFill>
                  <a:srgbClr val="4F4F59"/>
                </a:solidFill>
                <a:ea typeface="Calibri (MS)"/>
                <a:cs typeface="Calibri (MS)"/>
                <a:sym typeface="Calibri (MS)"/>
              </a:rPr>
              <a:t>Online community of national Economic and Social Councils</a:t>
            </a:r>
          </a:p>
        </p:txBody>
      </p:sp>
      <p:sp>
        <p:nvSpPr>
          <p:cNvPr id="53" name="TextBox 53"/>
          <p:cNvSpPr txBox="1"/>
          <p:nvPr/>
        </p:nvSpPr>
        <p:spPr>
          <a:xfrm>
            <a:off x="1138621" y="3776380"/>
            <a:ext cx="1881883" cy="571760"/>
          </a:xfrm>
          <a:prstGeom prst="rect">
            <a:avLst/>
          </a:prstGeom>
        </p:spPr>
        <p:txBody>
          <a:bodyPr wrap="square" lIns="0" tIns="0" rIns="0" bIns="0" rtlCol="0" anchor="t">
            <a:spAutoFit/>
          </a:bodyPr>
          <a:lstStyle/>
          <a:p>
            <a:pPr>
              <a:lnSpc>
                <a:spcPts val="2427"/>
              </a:lnSpc>
            </a:pPr>
            <a:r>
              <a:rPr lang="en-US" sz="2400" b="1" u="sng" dirty="0">
                <a:solidFill>
                  <a:srgbClr val="2C4390"/>
                </a:solidFill>
                <a:ea typeface="Open Sans Bold"/>
                <a:cs typeface="Open Sans Bold"/>
                <a:sym typeface="Open Sans Bold"/>
                <a:hlinkClick r:id="rId8" tooltip="https://www.eesc.europa.eu/en/work-with-us/traineeships"/>
              </a:rPr>
              <a:t> Work with us!</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9313975" y="2261137"/>
            <a:ext cx="2224007" cy="571760"/>
          </a:xfrm>
          <a:prstGeom prst="rect">
            <a:avLst/>
          </a:prstGeom>
        </p:spPr>
        <p:txBody>
          <a:bodyPr wrap="square" lIns="0" tIns="0" rIns="0" bIns="0" rtlCol="0" anchor="t">
            <a:spAutoFit/>
          </a:bodyPr>
          <a:lstStyle/>
          <a:p>
            <a:pPr algn="r">
              <a:lnSpc>
                <a:spcPts val="2427"/>
              </a:lnSpc>
            </a:pPr>
            <a:r>
              <a:rPr lang="en-US" sz="2400" b="1" u="sng" dirty="0">
                <a:solidFill>
                  <a:srgbClr val="2C4390"/>
                </a:solidFill>
                <a:ea typeface="Open Sans Bold"/>
                <a:cs typeface="Open Sans Bold"/>
                <a:sym typeface="Open Sans Bold"/>
                <a:hlinkClick r:id="rId9" tooltip="https://www.eesc.europa.eu/en/agenda/plenary-sessions"/>
              </a:rPr>
              <a:t>Plenary sessions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166546"/>
            <a:ext cx="2789865" cy="730969"/>
          </a:xfrm>
          <a:prstGeom prst="rect">
            <a:avLst/>
          </a:prstGeom>
        </p:spPr>
        <p:txBody>
          <a:bodyPr wrap="square" lIns="0" tIns="0" rIns="0" bIns="0" rtlCol="0" anchor="t">
            <a:spAutoFit/>
          </a:bodyPr>
          <a:lstStyle/>
          <a:p>
            <a:pPr algn="ctr">
              <a:lnSpc>
                <a:spcPts val="1867"/>
              </a:lnSpc>
            </a:pPr>
            <a:r>
              <a:rPr lang="en-US" sz="1600" dirty="0">
                <a:solidFill>
                  <a:srgbClr val="4F4F59"/>
                </a:solidFill>
                <a:ea typeface="Calibri (MS)"/>
                <a:cs typeface="Calibri (MS)"/>
                <a:sym typeface="Calibri (MS)"/>
              </a:rPr>
              <a:t>Twice a year, the EESC offers 5-month paid </a:t>
            </a:r>
            <a:r>
              <a:rPr lang="en-US" sz="1600" b="1" dirty="0">
                <a:solidFill>
                  <a:srgbClr val="4F4F59"/>
                </a:solidFill>
                <a:ea typeface="Calibri (MS)"/>
                <a:cs typeface="Calibri (MS)"/>
                <a:sym typeface="Calibri (MS)"/>
              </a:rPr>
              <a:t>traineeships</a:t>
            </a:r>
            <a:r>
              <a:rPr lang="en-US" sz="1600" dirty="0">
                <a:solidFill>
                  <a:srgbClr val="4F4F59"/>
                </a:solidFill>
                <a:ea typeface="Calibri (MS)"/>
                <a:cs typeface="Calibri (MS)"/>
                <a:sym typeface="Calibri (MS)"/>
              </a:rPr>
              <a:t> in various fields </a:t>
            </a:r>
          </a:p>
        </p:txBody>
      </p:sp>
      <p:sp>
        <p:nvSpPr>
          <p:cNvPr id="56" name="TextBox 56"/>
          <p:cNvSpPr txBox="1"/>
          <p:nvPr/>
        </p:nvSpPr>
        <p:spPr>
          <a:xfrm>
            <a:off x="9596654" y="2556117"/>
            <a:ext cx="1980637" cy="487313"/>
          </a:xfrm>
          <a:prstGeom prst="rect">
            <a:avLst/>
          </a:prstGeom>
        </p:spPr>
        <p:txBody>
          <a:bodyPr lIns="0" tIns="0" rIns="0" bIns="0" rtlCol="0" anchor="t">
            <a:spAutoFit/>
          </a:bodyPr>
          <a:lstStyle/>
          <a:p>
            <a:pPr algn="ctr">
              <a:lnSpc>
                <a:spcPts val="1867"/>
              </a:lnSpc>
            </a:pPr>
            <a:r>
              <a:rPr lang="en-US" sz="1600" dirty="0">
                <a:solidFill>
                  <a:srgbClr val="4F4F59"/>
                </a:solidFill>
                <a:ea typeface="Calibri (MS)"/>
                <a:cs typeface="Calibri (MS)"/>
                <a:sym typeface="Calibri (MS)"/>
              </a:rPr>
              <a:t>How to follow an EESC Plenary Session</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55010" y="3043430"/>
            <a:ext cx="2463927" cy="1587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5604"/>
            <a:ext cx="4508492" cy="3722969"/>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168427" y="3632516"/>
            <a:ext cx="6015371"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434113" y="4532516"/>
            <a:ext cx="5483998" cy="2246769"/>
          </a:xfrm>
          <a:prstGeom prst="rect">
            <a:avLst/>
          </a:prstGeom>
          <a:noFill/>
        </p:spPr>
        <p:txBody>
          <a:bodyPr wrap="square" rtlCol="0">
            <a:spAutoFit/>
          </a:bodyPr>
          <a:lstStyle/>
          <a:p>
            <a:pPr algn="just"/>
            <a:r>
              <a:rPr lang="en-US" sz="2000" dirty="0"/>
              <a:t>The EESC's 2025-2030 term of office will have the </a:t>
            </a:r>
            <a:r>
              <a:rPr lang="en-US" sz="2000" b="1" dirty="0">
                <a:solidFill>
                  <a:srgbClr val="0CAFAD"/>
                </a:solidFill>
              </a:rPr>
              <a:t>highest number of female members </a:t>
            </a:r>
            <a:r>
              <a:rPr lang="en-US" sz="2000" dirty="0"/>
              <a:t>since statistics on membership began in 2010. </a:t>
            </a:r>
          </a:p>
          <a:p>
            <a:pPr algn="just"/>
            <a:endParaRPr lang="en-US" sz="2000" dirty="0"/>
          </a:p>
          <a:p>
            <a:pPr algn="just"/>
            <a:r>
              <a:rPr lang="en-US" sz="2000" dirty="0"/>
              <a:t>There is a higher percentage of women at the Committee than ever before: </a:t>
            </a:r>
            <a:r>
              <a:rPr lang="en-US" sz="2000" b="1" dirty="0">
                <a:solidFill>
                  <a:srgbClr val="0CAFAD"/>
                </a:solidFill>
              </a:rPr>
              <a:t>39%</a:t>
            </a:r>
            <a:r>
              <a:rPr lang="en-US" sz="2000" dirty="0"/>
              <a:t>, compared to 33% in 2020 and 28% in 2015 – an upward trend!</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554545"/>
          </a:xfrm>
          <a:prstGeom prst="rect">
            <a:avLst/>
          </a:prstGeom>
          <a:noFill/>
        </p:spPr>
        <p:txBody>
          <a:bodyPr wrap="square" rtlCol="0">
            <a:spAutoFit/>
          </a:bodyPr>
          <a:lstStyle/>
          <a:p>
            <a:pPr algn="just"/>
            <a:r>
              <a:rPr lang="en-US" sz="2000" dirty="0"/>
              <a:t>As with other European institutions, the EESC’s </a:t>
            </a:r>
            <a:r>
              <a:rPr lang="en-US" sz="2000" b="1" dirty="0">
                <a:solidFill>
                  <a:srgbClr val="0CAFAD"/>
                </a:solidFill>
              </a:rPr>
              <a:t>geographical representation is proportional</a:t>
            </a:r>
            <a:r>
              <a:rPr lang="en-US" sz="2000" dirty="0"/>
              <a:t>, meaning that more populous countries are allocated a greater number of members to represent them. </a:t>
            </a:r>
          </a:p>
          <a:p>
            <a:pPr algn="just"/>
            <a:endParaRPr lang="en-US" sz="2000" dirty="0"/>
          </a:p>
          <a:p>
            <a:pPr algn="just"/>
            <a:r>
              <a:rPr lang="en-US" sz="2000" dirty="0"/>
              <a:t>So </a:t>
            </a:r>
            <a:r>
              <a:rPr lang="en-US" sz="2000" b="1" dirty="0">
                <a:solidFill>
                  <a:srgbClr val="0CAFAD"/>
                </a:solidFill>
              </a:rPr>
              <a:t>France, Germany and Italy </a:t>
            </a:r>
            <a:r>
              <a:rPr lang="en-US" sz="2000" dirty="0"/>
              <a:t>have the most members (</a:t>
            </a:r>
            <a:r>
              <a:rPr lang="en-US" sz="2000" b="1" dirty="0">
                <a:solidFill>
                  <a:srgbClr val="0CAFAD"/>
                </a:solidFill>
              </a:rPr>
              <a:t>24</a:t>
            </a:r>
            <a:r>
              <a:rPr lang="en-US" sz="2000" dirty="0"/>
              <a:t>), while</a:t>
            </a:r>
            <a:r>
              <a:rPr lang="en-US" sz="2000" b="1" dirty="0">
                <a:solidFill>
                  <a:srgbClr val="0CAFAD"/>
                </a:solidFill>
              </a:rPr>
              <a:t> Malta </a:t>
            </a:r>
            <a:r>
              <a:rPr lang="en-US" sz="2000" dirty="0"/>
              <a:t>has the fewest (</a:t>
            </a:r>
            <a:r>
              <a:rPr lang="en-US" sz="2000" b="1" dirty="0">
                <a:solidFill>
                  <a:srgbClr val="0CAFAD"/>
                </a:solidFill>
              </a:rPr>
              <a:t>5</a:t>
            </a:r>
            <a:r>
              <a:rPr lang="en-US" sz="2000" dirty="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en-GB" sz="4000" b="1" dirty="0">
                <a:solidFill>
                  <a:schemeClr val="bg1"/>
                </a:solidFill>
              </a:rPr>
              <a:t>GENDER BALANCE</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4000" b="1" dirty="0">
                <a:solidFill>
                  <a:schemeClr val="bg1"/>
                </a:solidFill>
                <a:latin typeface="+mn-lt"/>
              </a:rPr>
              <a:t>MEMBERS BY COUNTRY</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en-GB" b="1" dirty="0">
                <a:solidFill>
                  <a:srgbClr val="1F5FA0"/>
                </a:solidFill>
              </a:rPr>
              <a:t>Explore</a:t>
            </a:r>
          </a:p>
          <a:p>
            <a:pPr algn="just"/>
            <a:r>
              <a:rPr lang="en-GB" sz="1400" dirty="0"/>
              <a:t>Thinking about a job in the EU institutions or another EU country? </a:t>
            </a:r>
          </a:p>
          <a:p>
            <a:pPr algn="just"/>
            <a:r>
              <a:rPr lang="en-GB" sz="1400" dirty="0"/>
              <a:t>Each year, the EU offers paid traineeships to </a:t>
            </a:r>
            <a:r>
              <a:rPr lang="en-GB" sz="1400" b="1" dirty="0">
                <a:solidFill>
                  <a:srgbClr val="0CAFAD"/>
                </a:solidFill>
              </a:rPr>
              <a:t>young</a:t>
            </a:r>
            <a:r>
              <a:rPr lang="en-GB" sz="1400" dirty="0">
                <a:solidFill>
                  <a:srgbClr val="0CAFAD"/>
                </a:solidFill>
              </a:rPr>
              <a:t> </a:t>
            </a:r>
            <a:r>
              <a:rPr lang="en-GB" sz="1400" b="1" dirty="0">
                <a:solidFill>
                  <a:srgbClr val="0CAFAD"/>
                </a:solidFill>
              </a:rPr>
              <a:t>university graduates</a:t>
            </a:r>
            <a:r>
              <a:rPr lang="en-GB" sz="1400" dirty="0"/>
              <a:t>.</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446550"/>
          </a:xfrm>
          <a:prstGeom prst="rect">
            <a:avLst/>
          </a:prstGeom>
          <a:noFill/>
        </p:spPr>
        <p:txBody>
          <a:bodyPr wrap="square" rtlCol="0">
            <a:spAutoFit/>
          </a:bodyPr>
          <a:lstStyle/>
          <a:p>
            <a:pPr algn="ctr"/>
            <a:r>
              <a:rPr lang="en-GB" b="1" dirty="0">
                <a:solidFill>
                  <a:srgbClr val="1F5FA0"/>
                </a:solidFill>
              </a:rPr>
              <a:t>Study</a:t>
            </a:r>
          </a:p>
          <a:p>
            <a:pPr algn="just"/>
            <a:r>
              <a:rPr lang="en-GB" sz="1400" dirty="0"/>
              <a:t>You are entitled to study at any EU university under the same conditions as nationals of that country. </a:t>
            </a:r>
          </a:p>
          <a:p>
            <a:pPr algn="just"/>
            <a:r>
              <a:rPr lang="en-GB" sz="1400" dirty="0"/>
              <a:t>The </a:t>
            </a:r>
            <a:r>
              <a:rPr lang="en-GB" sz="1400" b="1" dirty="0">
                <a:solidFill>
                  <a:srgbClr val="0CAFAD"/>
                </a:solidFill>
              </a:rPr>
              <a:t>ERASMUS</a:t>
            </a:r>
            <a:r>
              <a:rPr lang="en-GB" sz="1400" dirty="0"/>
              <a:t> programme allows you to do part of your university studies abroad.</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en-GB" b="1" dirty="0">
                <a:solidFill>
                  <a:srgbClr val="1F5FA0"/>
                </a:solidFill>
              </a:rPr>
              <a:t>Speak</a:t>
            </a:r>
          </a:p>
          <a:p>
            <a:pPr algn="just"/>
            <a:r>
              <a:rPr lang="en-GB" sz="1400" dirty="0"/>
              <a:t>You can take part in youth events like the EU Youth Dialogue, the European Parliament's European Youth Event (EYE), and </a:t>
            </a:r>
            <a:r>
              <a:rPr lang="en-GB" sz="1400" b="1" i="1" dirty="0">
                <a:solidFill>
                  <a:srgbClr val="0CAFAD"/>
                </a:solidFill>
              </a:rPr>
              <a:t>Your Europe, Your Say! </a:t>
            </a:r>
            <a:r>
              <a:rPr lang="en-GB" sz="1400" dirty="0"/>
              <a:t>here at the European Economic and Social Committee. </a:t>
            </a:r>
          </a:p>
          <a:p>
            <a:pPr algn="just"/>
            <a:r>
              <a:rPr lang="en-GB" sz="1400" dirty="0"/>
              <a:t>You can make your voice heard!</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en-GB" b="1" dirty="0">
                <a:solidFill>
                  <a:srgbClr val="1F5FA0"/>
                </a:solidFill>
              </a:rPr>
              <a:t>Work</a:t>
            </a:r>
          </a:p>
          <a:p>
            <a:pPr algn="just"/>
            <a:r>
              <a:rPr lang="en-GB" sz="1400" dirty="0"/>
              <a:t>You can apply for jobs anywhere in the European Union as of the age of 18. The</a:t>
            </a:r>
            <a:r>
              <a:rPr lang="en-GB" sz="1400" dirty="0">
                <a:solidFill>
                  <a:schemeClr val="accent1">
                    <a:lumMod val="75000"/>
                  </a:schemeClr>
                </a:solidFill>
              </a:rPr>
              <a:t> </a:t>
            </a:r>
            <a:r>
              <a:rPr lang="en-GB" sz="1400" b="1" dirty="0">
                <a:solidFill>
                  <a:srgbClr val="0CAFAD"/>
                </a:solidFill>
              </a:rPr>
              <a:t>EURES</a:t>
            </a:r>
            <a:r>
              <a:rPr lang="en-GB" sz="1400" dirty="0">
                <a:solidFill>
                  <a:schemeClr val="accent1">
                    <a:lumMod val="75000"/>
                  </a:schemeClr>
                </a:solidFill>
              </a:rPr>
              <a:t> </a:t>
            </a:r>
            <a:r>
              <a:rPr lang="en-GB" sz="1400" dirty="0"/>
              <a:t>scheme connects you with employers across the EU, Norway and Iceland.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en-GB" b="1" dirty="0">
                <a:solidFill>
                  <a:srgbClr val="1F5FA0"/>
                </a:solidFill>
              </a:rPr>
              <a:t>Travel</a:t>
            </a:r>
          </a:p>
          <a:p>
            <a:pPr algn="just"/>
            <a:r>
              <a:rPr lang="en-GB" sz="1400" dirty="0"/>
              <a:t>The border-free Schengen Area gives 400 million EU citizens free movement between countries. For instance, the </a:t>
            </a:r>
            <a:r>
              <a:rPr lang="en-GB" sz="1400" b="1" dirty="0">
                <a:solidFill>
                  <a:srgbClr val="0CAFAD"/>
                </a:solidFill>
              </a:rPr>
              <a:t>INTERRAIL</a:t>
            </a:r>
            <a:r>
              <a:rPr lang="en-GB" sz="1400" dirty="0"/>
              <a:t> train pass allows you to reach over 40 000 destinations in 30 countries.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fr-BE" sz="4000" b="1" dirty="0">
                <a:solidFill>
                  <a:schemeClr val="bg1"/>
                </a:solidFill>
                <a:latin typeface="+mn-lt"/>
              </a:rPr>
              <a:t>WHAT DOES THE EU DO FOR YOUNG PEOPLE?</a:t>
            </a:r>
            <a:endParaRPr lang="en-US" sz="4000" b="1" dirty="0">
              <a:solidFill>
                <a:schemeClr val="bg1"/>
              </a:solidFill>
              <a:latin typeface="+mn-lt"/>
            </a:endParaRP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95" y="3269887"/>
            <a:ext cx="4198210" cy="235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123949" y="1134845"/>
            <a:ext cx="2592000" cy="2592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endParaRPr>
          </a:p>
        </p:txBody>
      </p:sp>
      <p:sp>
        <p:nvSpPr>
          <p:cNvPr id="16" name="Content Placeholder 2"/>
          <p:cNvSpPr txBox="1">
            <a:spLocks/>
          </p:cNvSpPr>
          <p:nvPr/>
        </p:nvSpPr>
        <p:spPr>
          <a:xfrm>
            <a:off x="483378" y="1288888"/>
            <a:ext cx="1895441" cy="4864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altLang="fr-FR" sz="1600" b="1" dirty="0">
                <a:solidFill>
                  <a:schemeClr val="bg1"/>
                </a:solidFill>
                <a:latin typeface="Calibri" pitchFamily="34" charset="0"/>
              </a:rPr>
              <a:t>EESC Youth Group</a:t>
            </a:r>
          </a:p>
        </p:txBody>
      </p:sp>
      <p:sp>
        <p:nvSpPr>
          <p:cNvPr id="17" name="Oval 16">
            <a:hlinkClick r:id="rId4"/>
          </p:cNvPr>
          <p:cNvSpPr/>
          <p:nvPr/>
        </p:nvSpPr>
        <p:spPr>
          <a:xfrm>
            <a:off x="3751945" y="1134438"/>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19665" y="1392500"/>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altLang="fr-FR" sz="1600" b="1" dirty="0">
                <a:solidFill>
                  <a:schemeClr val="bg1"/>
                </a:solidFill>
                <a:latin typeface="Calibri" pitchFamily="34" charset="0"/>
              </a:rPr>
              <a:t>Your Europe, Your Say!</a:t>
            </a:r>
          </a:p>
        </p:txBody>
      </p:sp>
      <p:sp>
        <p:nvSpPr>
          <p:cNvPr id="19" name="Oval 18">
            <a:hlinkClick r:id="rId5"/>
          </p:cNvPr>
          <p:cNvSpPr/>
          <p:nvPr/>
        </p:nvSpPr>
        <p:spPr>
          <a:xfrm>
            <a:off x="9019746" y="1151966"/>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9403559" y="1564705"/>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altLang="fr-FR" sz="1600" b="1" dirty="0">
                <a:solidFill>
                  <a:schemeClr val="bg1"/>
                </a:solidFill>
                <a:latin typeface="Calibri"/>
                <a:ea typeface="Calibri"/>
                <a:cs typeface="Calibri"/>
              </a:rPr>
              <a:t>EU Youth Test at the EESC</a:t>
            </a:r>
            <a:endParaRPr lang="en-GB" altLang="fr-FR" sz="1600" b="1" dirty="0">
              <a:solidFill>
                <a:schemeClr val="bg1"/>
              </a:solidFill>
              <a:latin typeface="Calibri" pitchFamily="34" charset="0"/>
            </a:endParaRPr>
          </a:p>
        </p:txBody>
      </p:sp>
      <p:sp>
        <p:nvSpPr>
          <p:cNvPr id="21" name="Oval 20"/>
          <p:cNvSpPr/>
          <p:nvPr/>
        </p:nvSpPr>
        <p:spPr>
          <a:xfrm>
            <a:off x="7449940"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7546921" y="1412685"/>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altLang="fr-FR" sz="1600" b="1" dirty="0">
                <a:solidFill>
                  <a:schemeClr val="bg1"/>
                </a:solidFill>
                <a:latin typeface="Calibri"/>
                <a:ea typeface="Calibri"/>
                <a:cs typeface="Calibri"/>
              </a:rPr>
              <a:t>Study on youth participation at various levels</a:t>
            </a:r>
            <a:endParaRPr lang="en-US" b="1" dirty="0">
              <a:solidFill>
                <a:schemeClr val="bg1"/>
              </a:solidFill>
            </a:endParaRPr>
          </a:p>
        </p:txBody>
      </p:sp>
      <p:sp>
        <p:nvSpPr>
          <p:cNvPr id="15" name="Oval 14">
            <a:hlinkClick r:id="rId6"/>
          </p:cNvPr>
          <p:cNvSpPr/>
          <p:nvPr/>
        </p:nvSpPr>
        <p:spPr>
          <a:xfrm>
            <a:off x="6400622" y="3230113"/>
            <a:ext cx="3240000" cy="324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644418" y="3498076"/>
            <a:ext cx="2812419"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altLang="fr-FR" sz="1600" b="1" dirty="0">
                <a:solidFill>
                  <a:schemeClr val="bg1"/>
                </a:solidFill>
                <a:latin typeface="Calibri" pitchFamily="34" charset="0"/>
              </a:rPr>
              <a:t>Youth Climate and</a:t>
            </a:r>
            <a:br>
              <a:rPr lang="en-GB" altLang="fr-FR" sz="1600" b="1" dirty="0">
                <a:solidFill>
                  <a:schemeClr val="bg1"/>
                </a:solidFill>
                <a:latin typeface="Calibri" pitchFamily="34" charset="0"/>
              </a:rPr>
            </a:br>
            <a:r>
              <a:rPr lang="en-GB" altLang="fr-FR" sz="1600" b="1" dirty="0">
                <a:solidFill>
                  <a:schemeClr val="bg1"/>
                </a:solidFill>
                <a:latin typeface="Calibri" pitchFamily="34" charset="0"/>
              </a:rPr>
              <a:t>Sustainability Round Tables</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1277183" y="3489235"/>
            <a:ext cx="3384000" cy="3384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Calibri"/>
                <a:ea typeface="Calibri"/>
                <a:cs typeface="Calibri"/>
              </a:rPr>
              <a:t>​</a:t>
            </a:r>
            <a:endParaRPr lang="en-GB" dirty="0"/>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en-GB" altLang="fr-FR" sz="4800" b="1" dirty="0">
                <a:solidFill>
                  <a:schemeClr val="bg1"/>
                </a:solidFill>
                <a:latin typeface="+mn-lt"/>
              </a:rPr>
              <a:t>EESC YOUTH INITIATIVES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21127" y="1180189"/>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259315" y="1869627"/>
            <a:ext cx="2760862" cy="1938992"/>
          </a:xfrm>
          <a:prstGeom prst="rect">
            <a:avLst/>
          </a:prstGeom>
          <a:noFill/>
        </p:spPr>
        <p:txBody>
          <a:bodyPr wrap="square" rtlCol="0">
            <a:spAutoFit/>
          </a:bodyPr>
          <a:lstStyle/>
          <a:p>
            <a:pPr algn="just"/>
            <a:r>
              <a:rPr lang="en-GB" sz="1200" i="0" dirty="0">
                <a:solidFill>
                  <a:schemeClr val="bg1"/>
                </a:solidFill>
                <a:effectLst/>
              </a:rPr>
              <a:t>The EU Youth Test is a tool aimed at ensuring that young people participate more in policy-making. At the EESC, this means for example involving youth representatives in opinions. If an organisation expresses interest in an opinion, other involvement could be foreseen as well, such as providing input on the topic via email, a meeting with EESC members, etc.</a:t>
            </a:r>
            <a:endParaRPr lang="en-GB" sz="1200" dirty="0">
              <a:solidFill>
                <a:schemeClr val="bg1"/>
              </a:solidFill>
            </a:endParaRPr>
          </a:p>
        </p:txBody>
      </p:sp>
      <p:sp>
        <p:nvSpPr>
          <p:cNvPr id="32" name="TextBox 31">
            <a:extLst>
              <a:ext uri="{FF2B5EF4-FFF2-40B4-BE49-F238E27FC236}">
                <a16:creationId xmlns:a16="http://schemas.microsoft.com/office/drawing/2014/main" id="{499DF70F-B6A1-4E77-A85C-27EA21993E7C}"/>
              </a:ext>
            </a:extLst>
          </p:cNvPr>
          <p:cNvSpPr txBox="1"/>
          <p:nvPr/>
        </p:nvSpPr>
        <p:spPr>
          <a:xfrm>
            <a:off x="466447" y="1523261"/>
            <a:ext cx="1963440" cy="1938992"/>
          </a:xfrm>
          <a:prstGeom prst="rect">
            <a:avLst/>
          </a:prstGeom>
          <a:noFill/>
        </p:spPr>
        <p:txBody>
          <a:bodyPr wrap="square" rtlCol="0">
            <a:spAutoFit/>
          </a:bodyPr>
          <a:lstStyle/>
          <a:p>
            <a:pPr algn="just"/>
            <a:r>
              <a:rPr lang="en-GB" sz="1200" dirty="0">
                <a:solidFill>
                  <a:schemeClr val="bg1"/>
                </a:solidFill>
              </a:rPr>
              <a:t>Created in 2023 to boost youth participation in EU policy-making, it brings together EESC members and youth organisations in order to take on board young people’s views, apply the EU Youth Test (→), and coordinate youth-related initiatives.</a:t>
            </a:r>
            <a:endParaRPr lang="en-GB" sz="1200" b="1" dirty="0">
              <a:solidFill>
                <a:schemeClr val="bg1"/>
              </a:solidFill>
            </a:endParaRPr>
          </a:p>
        </p:txBody>
      </p:sp>
      <p:sp>
        <p:nvSpPr>
          <p:cNvPr id="36" name="TextBox 35">
            <a:extLst>
              <a:ext uri="{FF2B5EF4-FFF2-40B4-BE49-F238E27FC236}">
                <a16:creationId xmlns:a16="http://schemas.microsoft.com/office/drawing/2014/main" id="{1B2D2801-B429-4E42-BC37-1964632292B1}"/>
              </a:ext>
            </a:extLst>
          </p:cNvPr>
          <p:cNvSpPr txBox="1"/>
          <p:nvPr/>
        </p:nvSpPr>
        <p:spPr>
          <a:xfrm>
            <a:off x="4088993" y="1496278"/>
            <a:ext cx="2376376" cy="2390398"/>
          </a:xfrm>
          <a:prstGeom prst="rect">
            <a:avLst/>
          </a:prstGeom>
          <a:noFill/>
        </p:spPr>
        <p:txBody>
          <a:bodyPr wrap="square" rtlCol="0">
            <a:spAutoFit/>
          </a:bodyPr>
          <a:lstStyle/>
          <a:p>
            <a:pPr algn="just"/>
            <a:br>
              <a:rPr lang="en-GB" sz="1400" dirty="0">
                <a:solidFill>
                  <a:schemeClr val="bg1"/>
                </a:solidFill>
              </a:rPr>
            </a:br>
            <a:r>
              <a:rPr lang="en-GB" sz="1200" dirty="0">
                <a:solidFill>
                  <a:schemeClr val="bg1"/>
                </a:solidFill>
              </a:rPr>
              <a:t>YEYS is the EESC’s annual youth event that brings together students from all EU Member States and candidate countries to engage with the European Union. Since 2010, young participants have come to Brussels to debate, exchange ideas, and draft resolutions reflecting their vision for Europe’s future, which are then shared with EU institutions.</a:t>
            </a:r>
            <a:endParaRPr lang="fr-BE" sz="1200" dirty="0">
              <a:solidFill>
                <a:schemeClr val="bg1"/>
              </a:solidFill>
            </a:endParaRPr>
          </a:p>
        </p:txBody>
      </p:sp>
      <p:sp>
        <p:nvSpPr>
          <p:cNvPr id="37" name="TextBox 36">
            <a:extLst>
              <a:ext uri="{FF2B5EF4-FFF2-40B4-BE49-F238E27FC236}">
                <a16:creationId xmlns:a16="http://schemas.microsoft.com/office/drawing/2014/main" id="{07CD62D4-50EC-4C06-8B06-F83B68EA12E7}"/>
              </a:ext>
            </a:extLst>
          </p:cNvPr>
          <p:cNvSpPr txBox="1"/>
          <p:nvPr/>
        </p:nvSpPr>
        <p:spPr>
          <a:xfrm>
            <a:off x="6703328" y="4161009"/>
            <a:ext cx="2619380" cy="1595643"/>
          </a:xfrm>
          <a:prstGeom prst="rect">
            <a:avLst/>
          </a:prstGeom>
          <a:noFill/>
        </p:spPr>
        <p:txBody>
          <a:bodyPr wrap="square" rtlCol="0">
            <a:spAutoFit/>
          </a:bodyPr>
          <a:lstStyle/>
          <a:p>
            <a:pPr algn="just"/>
            <a:r>
              <a:rPr lang="en-GB" sz="1200" dirty="0">
                <a:solidFill>
                  <a:schemeClr val="bg1"/>
                </a:solidFill>
              </a:rPr>
              <a:t>An EESC initiative held twice a year to foster dialogue between young people and EU decision-makers on climate and sustainability. Organised with the European Commission and youth networks, these meetings ensure that young people’s proposals are heard and are given concrete follow-up.</a:t>
            </a:r>
            <a:endParaRPr lang="fr-BE" sz="1200" dirty="0">
              <a:solidFill>
                <a:schemeClr val="bg1"/>
              </a:solidFill>
            </a:endParaRP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0340" y="4295941"/>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792471" y="3800241"/>
            <a:ext cx="2436094" cy="369332"/>
          </a:xfrm>
          <a:prstGeom prst="rect">
            <a:avLst/>
          </a:prstGeom>
          <a:noFill/>
        </p:spPr>
        <p:txBody>
          <a:bodyPr wrap="square" rtlCol="0">
            <a:spAutoFit/>
          </a:bodyPr>
          <a:lstStyle/>
          <a:p>
            <a:r>
              <a:rPr lang="en-GB" sz="1800" b="1" dirty="0">
                <a:solidFill>
                  <a:srgbClr val="FFFFFF"/>
                </a:solidFill>
                <a:latin typeface="Calibri"/>
              </a:rPr>
              <a:t>Youth Delegate to COP</a:t>
            </a:r>
            <a:endParaRPr lang="fr-BE" b="1" dirty="0"/>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37271" y="4497177"/>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618984" y="4088685"/>
            <a:ext cx="2776324" cy="2308324"/>
          </a:xfrm>
          <a:prstGeom prst="rect">
            <a:avLst/>
          </a:prstGeom>
          <a:noFill/>
        </p:spPr>
        <p:txBody>
          <a:bodyPr wrap="square" rtlCol="0">
            <a:spAutoFit/>
          </a:bodyPr>
          <a:lstStyle/>
          <a:p>
            <a:pPr algn="just"/>
            <a:r>
              <a:rPr lang="en-GB" sz="1200" dirty="0">
                <a:solidFill>
                  <a:schemeClr val="bg1"/>
                </a:solidFill>
              </a:rPr>
              <a:t>An EESC initiative that involves a young representative joining the EU delegation to UN climate and biodiversity conferences. The youth delegate, selected through an open process every two years with the European Youth Forum and Generation Climate Europe, contributes to EESC work on climate policy before, during and after COP meetings, ensuring that young people’s views are heard in international climate and sustainability discussions.</a:t>
            </a:r>
            <a:endParaRPr lang="fr-BE" sz="1200" dirty="0">
              <a:solidFill>
                <a:schemeClr val="bg1"/>
              </a:solidFill>
            </a:endParaRP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12584" y="2099776"/>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BF3539-DBE0-FAB4-A055-E7B5A3EB24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43052" y="1946229"/>
            <a:ext cx="6448948" cy="3460750"/>
          </a:xfrm>
        </p:spPr>
      </p:pic>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4000" b="1" dirty="0">
                <a:solidFill>
                  <a:schemeClr val="bg1"/>
                </a:solidFill>
                <a:latin typeface="+mn-lt"/>
              </a:rPr>
              <a:t>THE EU YOUTH TEST AT THE EESC</a:t>
            </a:r>
            <a:r>
              <a:rPr lang="en-GB" altLang="fr-FR" sz="4000" b="1" dirty="0">
                <a:solidFill>
                  <a:schemeClr val="bg1"/>
                </a:solidFill>
                <a:latin typeface="+mn-lt"/>
              </a:rPr>
              <a:t>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2862322"/>
          </a:xfrm>
          <a:prstGeom prst="rect">
            <a:avLst/>
          </a:prstGeom>
          <a:noFill/>
        </p:spPr>
        <p:txBody>
          <a:bodyPr wrap="square" rtlCol="0">
            <a:spAutoFit/>
          </a:bodyPr>
          <a:lstStyle/>
          <a:p>
            <a:pPr algn="just"/>
            <a:r>
              <a:rPr lang="en-US" sz="2000" dirty="0">
                <a:solidFill>
                  <a:schemeClr val="tx1">
                    <a:lumMod val="75000"/>
                    <a:lumOff val="25000"/>
                  </a:schemeClr>
                </a:solidFill>
              </a:rPr>
              <a:t>The Youth Test is a tool designed to </a:t>
            </a:r>
            <a:r>
              <a:rPr lang="en-US" sz="2000" b="1" dirty="0">
                <a:solidFill>
                  <a:srgbClr val="0CAFAD"/>
                </a:solidFill>
              </a:rPr>
              <a:t>strengthen youth participation and youth mainstreaming in policy-making</a:t>
            </a:r>
            <a:r>
              <a:rPr lang="en-US" sz="2000" dirty="0"/>
              <a:t>. </a:t>
            </a:r>
            <a:r>
              <a:rPr lang="en-US" sz="2000" dirty="0">
                <a:solidFill>
                  <a:schemeClr val="tx1">
                    <a:lumMod val="75000"/>
                    <a:lumOff val="25000"/>
                  </a:schemeClr>
                </a:solidFill>
              </a:rPr>
              <a:t>This means that, at the EESC,  young people’s representatives can be involved in preparing the EESC’s policy recommendations: </a:t>
            </a:r>
          </a:p>
          <a:p>
            <a:pPr algn="just"/>
            <a:endParaRPr lang="en-US" sz="2000" dirty="0"/>
          </a:p>
          <a:p>
            <a:pPr algn="just"/>
            <a:r>
              <a:rPr lang="en-US" sz="2000" dirty="0">
                <a:solidFill>
                  <a:schemeClr val="tx1">
                    <a:lumMod val="75000"/>
                    <a:lumOff val="25000"/>
                  </a:schemeClr>
                </a:solidFill>
              </a:rPr>
              <a:t>    Participating in meetings and hearings </a:t>
            </a:r>
          </a:p>
          <a:p>
            <a:pPr algn="just"/>
            <a:r>
              <a:rPr lang="en-US" sz="2000" dirty="0">
                <a:solidFill>
                  <a:schemeClr val="tx1">
                    <a:lumMod val="75000"/>
                    <a:lumOff val="25000"/>
                  </a:schemeClr>
                </a:solidFill>
              </a:rPr>
              <a:t>    Providing written contributions </a:t>
            </a:r>
          </a:p>
          <a:p>
            <a:pPr algn="just"/>
            <a:r>
              <a:rPr lang="en-US" sz="2000" dirty="0">
                <a:solidFill>
                  <a:schemeClr val="tx1">
                    <a:lumMod val="75000"/>
                    <a:lumOff val="25000"/>
                  </a:schemeClr>
                </a:solidFill>
              </a:rPr>
              <a:t>    Monitoring the follow-up to the opinion</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310113"/>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575192"/>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2" y="4873339"/>
            <a:ext cx="265079" cy="265079"/>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en-GB" sz="2400" dirty="0">
                <a:solidFill>
                  <a:srgbClr val="0060A0"/>
                </a:solidFill>
                <a:latin typeface="+mn-lt"/>
              </a:rPr>
              <a:t>The </a:t>
            </a:r>
            <a:r>
              <a:rPr lang="en-GB" sz="2400" b="1" dirty="0">
                <a:solidFill>
                  <a:srgbClr val="0060A0"/>
                </a:solidFill>
                <a:latin typeface="+mn-lt"/>
              </a:rPr>
              <a:t>European Parliament</a:t>
            </a:r>
            <a:r>
              <a:rPr lang="en-GB" sz="2400" dirty="0">
                <a:solidFill>
                  <a:srgbClr val="0060A0"/>
                </a:solidFill>
                <a:latin typeface="+mn-lt"/>
              </a:rPr>
              <a:t>, the </a:t>
            </a:r>
            <a:r>
              <a:rPr lang="en-GB" sz="2400" b="1" dirty="0">
                <a:solidFill>
                  <a:srgbClr val="0060A0"/>
                </a:solidFill>
                <a:latin typeface="+mn-lt"/>
              </a:rPr>
              <a:t>Council of the EU</a:t>
            </a:r>
            <a:r>
              <a:rPr lang="en-GB" sz="2400" dirty="0">
                <a:solidFill>
                  <a:srgbClr val="0060A0"/>
                </a:solidFill>
                <a:latin typeface="+mn-lt"/>
              </a:rPr>
              <a:t> and the </a:t>
            </a:r>
            <a:r>
              <a:rPr lang="en-GB" sz="2400" b="1" dirty="0">
                <a:solidFill>
                  <a:srgbClr val="0060A0"/>
                </a:solidFill>
                <a:latin typeface="+mn-lt"/>
              </a:rPr>
              <a:t>European Commission</a:t>
            </a:r>
            <a:r>
              <a:rPr lang="en-GB" sz="2400" dirty="0">
                <a:solidFill>
                  <a:srgbClr val="0060A0"/>
                </a:solidFill>
                <a:latin typeface="+mn-lt"/>
              </a:rPr>
              <a:t> are legally obliged to consult </a:t>
            </a:r>
            <a:r>
              <a:rPr lang="en-GB" sz="2400" b="1" dirty="0">
                <a:solidFill>
                  <a:srgbClr val="0060A0"/>
                </a:solidFill>
                <a:latin typeface="+mn-lt"/>
              </a:rPr>
              <a:t>the EESC </a:t>
            </a:r>
            <a:r>
              <a:rPr lang="en-GB" sz="2400" dirty="0">
                <a:solidFill>
                  <a:srgbClr val="0060A0"/>
                </a:solidFill>
                <a:latin typeface="+mn-lt"/>
              </a:rPr>
              <a:t>when passing new laws on a wide range of topics in the following domains:</a:t>
            </a:r>
          </a:p>
          <a:p>
            <a:pPr algn="ctr"/>
            <a:endParaRPr lang="en-GB" sz="24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t>AT THE HEART OF EU DECISION-MAKING</a:t>
            </a:r>
            <a:endParaRPr lang="LID4096" sz="4000" b="1" dirty="0"/>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1320924500"/>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Agriculture and fisheries</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Common rules of competition, taxation and approximation of laws</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Consumer protection</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Economic, social and territorial cohesion</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Education, vocational training, youth and sport</a:t>
                      </a:r>
                      <a:endParaRPr lang="en-GB" sz="1200" b="0" kern="1200" noProof="0" dirty="0">
                        <a:solidFill>
                          <a:schemeClr val="tx1"/>
                        </a:solidFill>
                        <a:effectLst/>
                      </a:endParaRP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800" b="0" kern="1200" noProof="0" dirty="0">
                          <a:solidFill>
                            <a:schemeClr val="tx1"/>
                          </a:solidFill>
                          <a:effectLst/>
                        </a:rPr>
                        <a:t>Employment</a:t>
                      </a:r>
                    </a:p>
                    <a:p>
                      <a:pPr marL="342900" lvl="0" indent="-342900">
                        <a:buFont typeface="Courier New" panose="02070309020205020404" pitchFamily="49" charset="0"/>
                        <a:buChar char="o"/>
                      </a:pPr>
                      <a:r>
                        <a:rPr lang="en-GB" sz="1800" b="0" kern="1200" noProof="0" dirty="0">
                          <a:solidFill>
                            <a:schemeClr val="tx1"/>
                          </a:solidFill>
                          <a:effectLst/>
                        </a:rPr>
                        <a:t>Energy</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Environment</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European Social Fund</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Free movement of persons, </a:t>
                      </a:r>
                      <a:br>
                        <a:rPr lang="en-GB" sz="1800" b="0" kern="1200" noProof="0" dirty="0">
                          <a:solidFill>
                            <a:schemeClr val="tx1"/>
                          </a:solidFill>
                          <a:effectLst/>
                        </a:rPr>
                      </a:br>
                      <a:r>
                        <a:rPr lang="en-GB" sz="1800" b="0" kern="1200" noProof="0" dirty="0">
                          <a:solidFill>
                            <a:schemeClr val="tx1"/>
                          </a:solidFill>
                          <a:effectLst/>
                        </a:rPr>
                        <a:t>services and capital </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Health and Safety</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Industry</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Investment</a:t>
                      </a:r>
                      <a:endParaRPr lang="en-GB" sz="1200" b="0" noProof="0" dirty="0">
                        <a:solidFill>
                          <a:schemeClr val="tx1"/>
                        </a:solidFill>
                        <a:effectLst/>
                      </a:endParaRPr>
                    </a:p>
                  </a:txBody>
                  <a:tcPr marL="68580" marR="68580" marT="0" marB="0">
                    <a:solidFill>
                      <a:schemeClr val="bg1"/>
                    </a:solidFill>
                  </a:tcPr>
                </a:tc>
                <a:tc>
                  <a:txBody>
                    <a:bodyPr/>
                    <a:lstStyle/>
                    <a:p>
                      <a:pPr marL="342900" lvl="0" indent="-34290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800" b="0" kern="1200" noProof="0" dirty="0">
                          <a:solidFill>
                            <a:schemeClr val="tx1"/>
                          </a:solidFill>
                          <a:effectLst/>
                        </a:rPr>
                        <a:t>Non-discrimination and citizenship of the Union</a:t>
                      </a:r>
                    </a:p>
                    <a:p>
                      <a:pPr marL="342900" lvl="0" indent="-342900">
                        <a:buFont typeface="Courier New" panose="02070309020205020404" pitchFamily="49" charset="0"/>
                        <a:buChar char="o"/>
                      </a:pPr>
                      <a:r>
                        <a:rPr lang="en-GB" sz="1800" b="0" kern="1200" noProof="0" dirty="0">
                          <a:solidFill>
                            <a:schemeClr val="tx1"/>
                          </a:solidFill>
                          <a:effectLst/>
                        </a:rPr>
                        <a:t>Nuclear common market</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Public health</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Research and technological development and space</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Social Policy</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Trans-European Networks</a:t>
                      </a:r>
                      <a:endParaRPr lang="en-GB" sz="1200" b="0" noProof="0" dirty="0">
                        <a:solidFill>
                          <a:schemeClr val="tx1"/>
                        </a:solidFill>
                        <a:effectLst/>
                      </a:endParaRPr>
                    </a:p>
                    <a:p>
                      <a:pPr marL="342900" lvl="0" indent="-342900">
                        <a:buFont typeface="Courier New" panose="02070309020205020404" pitchFamily="49" charset="0"/>
                        <a:buChar char="o"/>
                      </a:pPr>
                      <a:r>
                        <a:rPr lang="en-GB" sz="1800" b="0" kern="1200" noProof="0" dirty="0">
                          <a:solidFill>
                            <a:schemeClr val="tx1"/>
                          </a:solidFill>
                          <a:effectLst/>
                        </a:rPr>
                        <a:t>Transport</a:t>
                      </a:r>
                      <a:endParaRPr lang="en-GB" sz="1200" b="0" noProof="0" dirty="0">
                        <a:solidFill>
                          <a:schemeClr val="tx1"/>
                        </a:solidFill>
                        <a:effectLst/>
                        <a:latin typeface="Times New Roman" panose="02020603050405020304" pitchFamily="18" charset="0"/>
                        <a:ea typeface="ＭＳ Ｐゴシック"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en-GB" sz="4000" dirty="0">
                <a:solidFill>
                  <a:schemeClr val="bg1"/>
                </a:solidFill>
                <a:effectLst>
                  <a:outerShdw blurRad="127000" dist="38100" dir="2700000" algn="tl" rotWithShape="0">
                    <a:prstClr val="black">
                      <a:alpha val="40000"/>
                    </a:prstClr>
                  </a:outerShdw>
                </a:effectLst>
                <a:latin typeface="Calibri" panose="020F0502020204030204" pitchFamily="34" charset="0"/>
              </a:rPr>
              <a:t>The European Economic and Social Committee is</a:t>
            </a:r>
            <a:br>
              <a:rPr lang="en-GB" sz="4000" dirty="0">
                <a:solidFill>
                  <a:schemeClr val="bg1"/>
                </a:solidFill>
                <a:effectLst>
                  <a:outerShdw blurRad="127000" dist="38100" dir="2700000" algn="tl" rotWithShape="0">
                    <a:prstClr val="black">
                      <a:alpha val="40000"/>
                    </a:prstClr>
                  </a:outerShdw>
                </a:effectLst>
                <a:latin typeface="Calibri" panose="020F0502020204030204" pitchFamily="34" charset="0"/>
              </a:rPr>
            </a:br>
            <a:r>
              <a:rPr lang="en-GB" sz="4000" dirty="0">
                <a:solidFill>
                  <a:schemeClr val="bg1"/>
                </a:solidFill>
                <a:effectLst>
                  <a:outerShdw blurRad="127000" dist="38100" dir="2700000" algn="tl" rotWithShape="0">
                    <a:prstClr val="black">
                      <a:alpha val="40000"/>
                    </a:prstClr>
                  </a:outerShdw>
                </a:effectLst>
                <a:latin typeface="Calibri" panose="020F0502020204030204" pitchFamily="34" charset="0"/>
              </a:rPr>
              <a:t>a consultative body that represents </a:t>
            </a:r>
            <a:br>
              <a:rPr lang="en-GB" sz="4000" dirty="0">
                <a:solidFill>
                  <a:schemeClr val="bg1"/>
                </a:solidFill>
                <a:effectLst>
                  <a:outerShdw blurRad="127000" dist="38100" dir="2700000" algn="tl" rotWithShape="0">
                    <a:prstClr val="black">
                      <a:alpha val="40000"/>
                    </a:prstClr>
                  </a:outerShdw>
                </a:effectLst>
                <a:latin typeface="Calibri" panose="020F0502020204030204" pitchFamily="34" charset="0"/>
              </a:rPr>
            </a:br>
            <a:r>
              <a:rPr lang="en-GB" sz="4000" b="1" dirty="0">
                <a:solidFill>
                  <a:schemeClr val="bg1"/>
                </a:solidFill>
                <a:effectLst>
                  <a:outerShdw blurRad="127000" dist="38100" dir="2700000" algn="tl" rotWithShape="0">
                    <a:prstClr val="black">
                      <a:alpha val="40000"/>
                    </a:prstClr>
                  </a:outerShdw>
                </a:effectLst>
                <a:latin typeface="Calibri" panose="020F0502020204030204" pitchFamily="34" charset="0"/>
              </a:rPr>
              <a:t>organised civil society.</a:t>
            </a:r>
            <a:br>
              <a:rPr lang="en-GB" sz="4267" b="1" spc="67" dirty="0">
                <a:solidFill>
                  <a:schemeClr val="bg1"/>
                </a:solidFill>
                <a:latin typeface="Calibri" panose="020F0502020204030204" pitchFamily="34" charset="0"/>
                <a:ea typeface="MS PGothic" charset="0"/>
              </a:rPr>
            </a:br>
            <a:endParaRPr lang="en-GB" sz="4267" dirty="0">
              <a:solidFill>
                <a:schemeClr val="bg1"/>
              </a:solidFill>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en-GB" altLang="en-US" dirty="0">
                <a:solidFill>
                  <a:schemeClr val="tx1"/>
                </a:solidFill>
                <a:latin typeface="Calibri" panose="020F0502020204030204" pitchFamily="34" charset="0"/>
                <a:ea typeface="+mn-ea"/>
              </a:rPr>
              <a:t>“</a:t>
            </a:r>
            <a:r>
              <a:rPr lang="en-GB" altLang="ja-JP" dirty="0">
                <a:solidFill>
                  <a:schemeClr val="tx1"/>
                </a:solidFill>
                <a:latin typeface="Calibri" panose="020F0502020204030204" pitchFamily="34" charset="0"/>
                <a:ea typeface="+mn-ea"/>
              </a:rPr>
              <a:t>The European Parliament, the Council </a:t>
            </a:r>
          </a:p>
          <a:p>
            <a:pPr algn="ctr" eaLnBrk="1" hangingPunct="1">
              <a:lnSpc>
                <a:spcPct val="110000"/>
              </a:lnSpc>
              <a:spcBef>
                <a:spcPts val="1000"/>
              </a:spcBef>
              <a:buNone/>
            </a:pPr>
            <a:r>
              <a:rPr lang="en-GB" altLang="ja-JP" dirty="0">
                <a:solidFill>
                  <a:schemeClr val="tx1"/>
                </a:solidFill>
                <a:latin typeface="Calibri" panose="020F0502020204030204" pitchFamily="34" charset="0"/>
                <a:ea typeface="+mn-ea"/>
              </a:rPr>
              <a:t>and the Commission shall be </a:t>
            </a:r>
            <a:r>
              <a:rPr lang="en-GB" altLang="ja-JP" b="1" dirty="0">
                <a:solidFill>
                  <a:srgbClr val="174195"/>
                </a:solidFill>
                <a:latin typeface="Calibri" panose="020F0502020204030204" pitchFamily="34" charset="0"/>
                <a:ea typeface="+mn-ea"/>
              </a:rPr>
              <a:t>assisted by </a:t>
            </a:r>
          </a:p>
          <a:p>
            <a:pPr algn="ctr" eaLnBrk="1" hangingPunct="1">
              <a:lnSpc>
                <a:spcPct val="110000"/>
              </a:lnSpc>
              <a:spcBef>
                <a:spcPts val="1000"/>
              </a:spcBef>
              <a:buNone/>
            </a:pPr>
            <a:r>
              <a:rPr lang="en-GB" altLang="ja-JP" b="1" dirty="0">
                <a:solidFill>
                  <a:srgbClr val="174195"/>
                </a:solidFill>
                <a:latin typeface="Calibri" panose="020F0502020204030204" pitchFamily="34" charset="0"/>
                <a:ea typeface="+mn-ea"/>
              </a:rPr>
              <a:t>an Economic and Social Committee </a:t>
            </a:r>
          </a:p>
          <a:p>
            <a:pPr algn="ctr" eaLnBrk="1" hangingPunct="1">
              <a:lnSpc>
                <a:spcPct val="110000"/>
              </a:lnSpc>
              <a:spcBef>
                <a:spcPts val="1000"/>
              </a:spcBef>
              <a:buNone/>
            </a:pPr>
            <a:r>
              <a:rPr lang="en-GB" altLang="ja-JP" dirty="0">
                <a:solidFill>
                  <a:schemeClr val="tx1"/>
                </a:solidFill>
                <a:latin typeface="Calibri" panose="020F0502020204030204" pitchFamily="34" charset="0"/>
                <a:ea typeface="+mn-ea"/>
              </a:rPr>
              <a:t>and a Committee of the Regions acting </a:t>
            </a:r>
          </a:p>
          <a:p>
            <a:pPr algn="ctr" eaLnBrk="1" hangingPunct="1">
              <a:lnSpc>
                <a:spcPct val="110000"/>
              </a:lnSpc>
              <a:spcBef>
                <a:spcPts val="1000"/>
              </a:spcBef>
              <a:buNone/>
            </a:pPr>
            <a:r>
              <a:rPr lang="en-GB" altLang="ja-JP" dirty="0">
                <a:solidFill>
                  <a:schemeClr val="tx1"/>
                </a:solidFill>
                <a:latin typeface="Calibri" panose="020F0502020204030204" pitchFamily="34" charset="0"/>
                <a:ea typeface="+mn-ea"/>
              </a:rPr>
              <a:t>in </a:t>
            </a:r>
            <a:r>
              <a:rPr lang="en-GB" altLang="ja-JP" b="1" dirty="0">
                <a:solidFill>
                  <a:srgbClr val="174195"/>
                </a:solidFill>
                <a:latin typeface="Calibri" panose="020F0502020204030204" pitchFamily="34" charset="0"/>
                <a:ea typeface="+mn-ea"/>
              </a:rPr>
              <a:t>an advisory capacity.</a:t>
            </a:r>
            <a:r>
              <a:rPr lang="en-GB" altLang="en-US" b="1" dirty="0">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en-GB" altLang="fr-FR" b="1" dirty="0">
                <a:solidFill>
                  <a:schemeClr val="tx1"/>
                </a:solidFill>
                <a:latin typeface="Calibri" panose="020F0502020204030204" pitchFamily="34" charset="0"/>
                <a:ea typeface="+mn-ea"/>
              </a:rPr>
              <a:t>Treaty on European Union, Article 13</a:t>
            </a:r>
          </a:p>
        </p:txBody>
      </p:sp>
      <p:pic>
        <p:nvPicPr>
          <p:cNvPr id="2" name="Picture 1">
            <a:extLst>
              <a:ext uri="{FF2B5EF4-FFF2-40B4-BE49-F238E27FC236}">
                <a16:creationId xmlns:a16="http://schemas.microsoft.com/office/drawing/2014/main" id="{9CF75D38-9BB0-753E-7664-8EA882E820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8116" y="1851082"/>
            <a:ext cx="5233883" cy="5006918"/>
          </a:xfrm>
          <a:prstGeom prst="rect">
            <a:avLst/>
          </a:prstGeom>
          <a:ln>
            <a:no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a:bodyPr>
          <a:lstStyle/>
          <a:p>
            <a:pPr>
              <a:buFont typeface="Courier New" panose="02070309020205020404" pitchFamily="49" charset="0"/>
              <a:buChar char="o"/>
            </a:pPr>
            <a:r>
              <a:rPr lang="en-GB" sz="1800">
                <a:latin typeface="Calibri" panose="020F0502020204030204" pitchFamily="34" charset="0"/>
              </a:rPr>
              <a:t>G</a:t>
            </a:r>
            <a:r>
              <a:rPr lang="en-GB" sz="1800" b="0" i="0" u="none" strike="noStrike" baseline="0">
                <a:latin typeface="Calibri" panose="020F0502020204030204" pitchFamily="34" charset="0"/>
              </a:rPr>
              <a:t>roup </a:t>
            </a:r>
            <a:r>
              <a:rPr lang="en-GB" sz="1800" b="0" i="0" u="none" strike="noStrike" baseline="0" dirty="0">
                <a:latin typeface="Calibri" panose="020F0502020204030204" pitchFamily="34" charset="0"/>
              </a:rPr>
              <a:t>on </a:t>
            </a:r>
            <a:r>
              <a:rPr lang="en-GB" sz="1800" b="1" i="0" u="none" strike="noStrike" baseline="0" dirty="0">
                <a:latin typeface="Calibri" panose="020F0502020204030204" pitchFamily="34" charset="0"/>
              </a:rPr>
              <a:t>Fundamental Rights and the Rule of Law</a:t>
            </a:r>
          </a:p>
          <a:p>
            <a:pPr>
              <a:buFont typeface="Courier New" panose="02070309020205020404" pitchFamily="49" charset="0"/>
              <a:buChar char="o"/>
            </a:pPr>
            <a:r>
              <a:rPr lang="en-GB" sz="1800" b="0" i="0" u="none" strike="noStrike" baseline="0" dirty="0">
                <a:latin typeface="Calibri" panose="020F0502020204030204" pitchFamily="34" charset="0"/>
              </a:rPr>
              <a:t>Group on the </a:t>
            </a:r>
            <a:r>
              <a:rPr lang="en-GB" sz="1800" b="1" i="0" u="none" strike="noStrike" baseline="0" dirty="0">
                <a:latin typeface="Calibri" panose="020F0502020204030204" pitchFamily="34" charset="0"/>
              </a:rPr>
              <a:t>European Semester</a:t>
            </a:r>
          </a:p>
          <a:p>
            <a:pPr>
              <a:buFont typeface="Courier New" panose="02070309020205020404" pitchFamily="49" charset="0"/>
              <a:buChar char="o"/>
            </a:pPr>
            <a:r>
              <a:rPr lang="en-GB" sz="1800" b="0" i="0" u="none" strike="noStrike" baseline="0" dirty="0">
                <a:latin typeface="Calibri" panose="020F0502020204030204" pitchFamily="34" charset="0"/>
              </a:rPr>
              <a:t>Group on the </a:t>
            </a:r>
            <a:r>
              <a:rPr lang="en-GB" sz="1800" b="1" i="0" u="none" strike="noStrike" baseline="0" dirty="0">
                <a:latin typeface="Calibri" panose="020F0502020204030204" pitchFamily="34" charset="0"/>
              </a:rPr>
              <a:t>Conference of the Parties to the United Nations Framework Convention on Climate Change</a:t>
            </a:r>
          </a:p>
          <a:p>
            <a:pPr>
              <a:buFont typeface="Courier New" panose="02070309020205020404" pitchFamily="49" charset="0"/>
              <a:buChar char="o"/>
            </a:pPr>
            <a:r>
              <a:rPr lang="en-GB" sz="1800" b="0" i="0" u="none" strike="noStrike" baseline="0" dirty="0">
                <a:latin typeface="Calibri" panose="020F0502020204030204" pitchFamily="34" charset="0"/>
              </a:rPr>
              <a:t>Group on </a:t>
            </a:r>
            <a:r>
              <a:rPr lang="en-GB" sz="1800" b="1" i="0" u="none" strike="noStrike" baseline="0" dirty="0">
                <a:latin typeface="Calibri" panose="020F0502020204030204" pitchFamily="34" charset="0"/>
              </a:rPr>
              <a:t>Services of General Interest</a:t>
            </a:r>
          </a:p>
          <a:p>
            <a:pPr>
              <a:buFont typeface="Courier New" panose="02070309020205020404" pitchFamily="49" charset="0"/>
              <a:buChar char="o"/>
            </a:pPr>
            <a:r>
              <a:rPr lang="en-GB" sz="1800" b="0" i="0" u="none" strike="noStrike" baseline="0" dirty="0">
                <a:latin typeface="Calibri" panose="020F0502020204030204" pitchFamily="34" charset="0"/>
              </a:rPr>
              <a:t>Group on </a:t>
            </a:r>
            <a:r>
              <a:rPr lang="en-GB" sz="1800" b="1" i="0" u="none" strike="noStrike" baseline="0" dirty="0">
                <a:latin typeface="Calibri" panose="020F0502020204030204" pitchFamily="34" charset="0"/>
              </a:rPr>
              <a:t>Energy</a:t>
            </a:r>
          </a:p>
          <a:p>
            <a:pPr>
              <a:buFont typeface="Courier New" panose="02070309020205020404" pitchFamily="49" charset="0"/>
              <a:buChar char="o"/>
            </a:pPr>
            <a:r>
              <a:rPr lang="en-GB" sz="1800" dirty="0">
                <a:latin typeface="Calibri" panose="020F0502020204030204" pitchFamily="34" charset="0"/>
              </a:rPr>
              <a:t>G</a:t>
            </a:r>
            <a:r>
              <a:rPr lang="en-GB" sz="1800" b="0" i="0" u="none" strike="noStrike" baseline="0" dirty="0">
                <a:latin typeface="Calibri" panose="020F0502020204030204" pitchFamily="34" charset="0"/>
              </a:rPr>
              <a:t>roup on </a:t>
            </a:r>
            <a:r>
              <a:rPr lang="en-GB" sz="1800" b="1" i="0" u="none" strike="noStrike" baseline="0" dirty="0">
                <a:latin typeface="Calibri" panose="020F0502020204030204" pitchFamily="34" charset="0"/>
              </a:rPr>
              <a:t>Transport</a:t>
            </a:r>
          </a:p>
          <a:p>
            <a:pPr>
              <a:buFont typeface="Courier New" panose="02070309020205020404" pitchFamily="49" charset="0"/>
              <a:buChar char="o"/>
            </a:pPr>
            <a:r>
              <a:rPr lang="en-GB" sz="1800" dirty="0">
                <a:latin typeface="Calibri" panose="020F0502020204030204" pitchFamily="34" charset="0"/>
              </a:rPr>
              <a:t>Group on </a:t>
            </a:r>
            <a:r>
              <a:rPr lang="en-GB" sz="1800" b="1" dirty="0">
                <a:latin typeface="Calibri" panose="020F0502020204030204" pitchFamily="34" charset="0"/>
              </a:rPr>
              <a:t>Immigration and Integration</a:t>
            </a:r>
            <a:endParaRPr lang="en-GB" sz="1800" b="1" i="0" u="none" strike="noStrike" baseline="0" dirty="0">
              <a:latin typeface="Calibri" panose="020F0502020204030204" pitchFamily="34" charset="0"/>
            </a:endParaRPr>
          </a:p>
          <a:p>
            <a:pPr>
              <a:buFont typeface="Courier New" panose="02070309020205020404" pitchFamily="49" charset="0"/>
              <a:buChar char="o"/>
            </a:pPr>
            <a:r>
              <a:rPr lang="en-GB" sz="1800" b="0" i="0" u="none" strike="noStrike" baseline="0" dirty="0">
                <a:latin typeface="Calibri" panose="020F0502020204030204" pitchFamily="34" charset="0"/>
              </a:rPr>
              <a:t>Group on </a:t>
            </a:r>
            <a:r>
              <a:rPr lang="en-GB" sz="1800" b="1" i="0" u="none" strike="noStrike" baseline="0" dirty="0">
                <a:latin typeface="Calibri" panose="020F0502020204030204" pitchFamily="34" charset="0"/>
              </a:rPr>
              <a:t>Inclusion of the Roma</a:t>
            </a:r>
          </a:p>
          <a:p>
            <a:pPr>
              <a:buFont typeface="Courier New" panose="02070309020205020404" pitchFamily="49" charset="0"/>
              <a:buChar char="o"/>
            </a:pPr>
            <a:r>
              <a:rPr lang="en-GB" sz="1800" dirty="0">
                <a:latin typeface="Calibri" panose="020F0502020204030204" pitchFamily="34" charset="0"/>
              </a:rPr>
              <a:t>Group on </a:t>
            </a:r>
            <a:r>
              <a:rPr lang="en-GB" sz="1800" b="1" dirty="0">
                <a:latin typeface="Calibri" panose="020F0502020204030204" pitchFamily="34" charset="0"/>
              </a:rPr>
              <a:t>Disability Rights</a:t>
            </a:r>
          </a:p>
          <a:p>
            <a:pPr>
              <a:buFont typeface="Courier New" panose="02070309020205020404" pitchFamily="49" charset="0"/>
              <a:buChar char="o"/>
            </a:pPr>
            <a:r>
              <a:rPr lang="en-GB" sz="1800" b="0" i="0" u="none" strike="noStrike" baseline="0" dirty="0">
                <a:latin typeface="Calibri" panose="020F0502020204030204" pitchFamily="34" charset="0"/>
              </a:rPr>
              <a:t>Group on </a:t>
            </a:r>
            <a:r>
              <a:rPr lang="en-GB" sz="1800" b="1" i="0" u="none" strike="noStrike" baseline="0" dirty="0">
                <a:latin typeface="Calibri" panose="020F0502020204030204" pitchFamily="34" charset="0"/>
              </a:rPr>
              <a:t>Sustainable </a:t>
            </a:r>
            <a:r>
              <a:rPr lang="en-GB" sz="1800" b="1" dirty="0">
                <a:latin typeface="Calibri" panose="020F0502020204030204" pitchFamily="34" charset="0"/>
              </a:rPr>
              <a:t>F</a:t>
            </a:r>
            <a:r>
              <a:rPr lang="en-GB" sz="1800" b="1" i="0" u="none" strike="noStrike" baseline="0" dirty="0">
                <a:latin typeface="Calibri" panose="020F0502020204030204" pitchFamily="34" charset="0"/>
              </a:rPr>
              <a:t>ood Systems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400" dirty="0"/>
              <a:t>Groups</a:t>
            </a:r>
            <a:endParaRPr lang="LID4096" sz="4400" dirty="0"/>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784162"/>
          </a:xfrm>
        </p:spPr>
        <p:txBody>
          <a:bodyPr>
            <a:normAutofit fontScale="92500"/>
          </a:bodyPr>
          <a:lstStyle/>
          <a:p>
            <a:pPr marL="0" lvl="0" indent="0" algn="ctr">
              <a:lnSpc>
                <a:spcPct val="110000"/>
              </a:lnSpc>
              <a:buNone/>
            </a:pPr>
            <a:r>
              <a:rPr lang="en-GB" sz="2600" dirty="0">
                <a:latin typeface="Calibri" panose="020F0502020204030204" pitchFamily="34" charset="0"/>
              </a:rPr>
              <a:t>Appointed for </a:t>
            </a:r>
            <a:r>
              <a:rPr lang="en-GB" sz="2600" b="1" dirty="0">
                <a:solidFill>
                  <a:srgbClr val="0060A0"/>
                </a:solidFill>
                <a:latin typeface="Calibri" panose="020F0502020204030204" pitchFamily="34" charset="0"/>
              </a:rPr>
              <a:t>a renewable five-year term by the Council</a:t>
            </a:r>
            <a:r>
              <a:rPr lang="en-GB" sz="2600" dirty="0">
                <a:solidFill>
                  <a:srgbClr val="0060A0"/>
                </a:solidFill>
                <a:latin typeface="Calibri" panose="020F0502020204030204" pitchFamily="34" charset="0"/>
              </a:rPr>
              <a:t> </a:t>
            </a:r>
            <a:r>
              <a:rPr lang="en-GB" sz="2600" dirty="0">
                <a:latin typeface="Calibri" panose="020F0502020204030204" pitchFamily="34" charset="0"/>
              </a:rPr>
              <a:t>on a proposal from each Member State.</a:t>
            </a:r>
          </a:p>
          <a:p>
            <a:pPr marL="0" indent="0" algn="ctr">
              <a:lnSpc>
                <a:spcPct val="110000"/>
              </a:lnSpc>
              <a:buNone/>
            </a:pPr>
            <a:r>
              <a:rPr lang="en-GB" sz="2600" dirty="0">
                <a:latin typeface="Calibri" panose="020F0502020204030204" pitchFamily="34" charset="0"/>
              </a:rPr>
              <a:t>Independent </a:t>
            </a:r>
            <a:r>
              <a:rPr lang="en-GB" sz="2600" b="1" dirty="0">
                <a:solidFill>
                  <a:srgbClr val="0060A0"/>
                </a:solidFill>
                <a:latin typeface="Calibri" panose="020F0502020204030204" pitchFamily="34" charset="0"/>
              </a:rPr>
              <a:t>(= not politically affiliated) </a:t>
            </a:r>
            <a:r>
              <a:rPr lang="en-GB" sz="2600" dirty="0">
                <a:latin typeface="Calibri" panose="020F0502020204030204" pitchFamily="34" charset="0"/>
              </a:rPr>
              <a:t>and acting in the interests of all EU citizens.</a:t>
            </a:r>
          </a:p>
          <a:p>
            <a:pPr marL="0" indent="0" algn="ctr">
              <a:lnSpc>
                <a:spcPct val="110000"/>
              </a:lnSpc>
              <a:buNone/>
            </a:pPr>
            <a:r>
              <a:rPr lang="en-GB" sz="2600" b="1" dirty="0">
                <a:solidFill>
                  <a:srgbClr val="0060A0"/>
                </a:solidFill>
                <a:latin typeface="Calibri" panose="020F0502020204030204" pitchFamily="34" charset="0"/>
              </a:rPr>
              <a:t>Not based full-time in Brussels</a:t>
            </a:r>
            <a:r>
              <a:rPr lang="en-GB" sz="2600" dirty="0">
                <a:latin typeface="Calibri" panose="020F0502020204030204" pitchFamily="34" charset="0"/>
              </a:rPr>
              <a:t>: most continue working for their home organisations in their country of origin. Their</a:t>
            </a:r>
            <a:r>
              <a:rPr lang="en-GB" sz="2600" b="1" dirty="0">
                <a:latin typeface="Calibri" panose="020F0502020204030204" pitchFamily="34" charset="0"/>
              </a:rPr>
              <a:t> </a:t>
            </a:r>
            <a:r>
              <a:rPr lang="en-GB" sz="2600" dirty="0">
                <a:latin typeface="Calibri" panose="020F0502020204030204" pitchFamily="34" charset="0"/>
              </a:rPr>
              <a:t>travel and accommodation costs are covered by the EESC.</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26681" y="263341"/>
            <a:ext cx="12165319" cy="2000548"/>
          </a:xfrm>
          <a:prstGeom prst="rect">
            <a:avLst/>
          </a:prstGeom>
          <a:noFill/>
        </p:spPr>
        <p:txBody>
          <a:bodyPr wrap="square" rtlCol="0">
            <a:spAutoFit/>
          </a:bodyPr>
          <a:lstStyle/>
          <a:p>
            <a:pPr algn="ctr"/>
            <a:r>
              <a:rPr lang="en-GB" sz="4000" b="1" dirty="0">
                <a:solidFill>
                  <a:schemeClr val="bg1"/>
                </a:solidFill>
                <a:latin typeface="Calibri" panose="020F0502020204030204" pitchFamily="34" charset="0"/>
              </a:rPr>
              <a:t>AN ASSEMBLY OF 329 MEMBERS FROM</a:t>
            </a:r>
            <a:br>
              <a:rPr lang="en-GB" sz="4000" b="1" dirty="0">
                <a:solidFill>
                  <a:schemeClr val="bg1"/>
                </a:solidFill>
                <a:latin typeface="Calibri" panose="020F0502020204030204" pitchFamily="34" charset="0"/>
              </a:rPr>
            </a:br>
            <a:r>
              <a:rPr lang="en-GB" sz="4000" b="1" dirty="0">
                <a:solidFill>
                  <a:schemeClr val="bg1"/>
                </a:solidFill>
                <a:latin typeface="Calibri" panose="020F0502020204030204" pitchFamily="34" charset="0"/>
              </a:rPr>
              <a:t>ALL MEMBER STATES OF THE EUROPEAN UNION</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a:bodyPr>
          <a:lstStyle/>
          <a:p>
            <a:pPr marL="0" lvl="1" indent="0" algn="ctr">
              <a:buNone/>
            </a:pPr>
            <a:r>
              <a:rPr lang="en-GB" altLang="fr-FR" dirty="0">
                <a:latin typeface="Calibri" charset="0"/>
                <a:ea typeface="MS PGothic" charset="-128"/>
              </a:rPr>
              <a:t>It comprises all the groups and organisations in which </a:t>
            </a:r>
            <a:r>
              <a:rPr lang="en-GB" altLang="fr-FR" b="1" dirty="0">
                <a:solidFill>
                  <a:srgbClr val="0060A0"/>
                </a:solidFill>
                <a:latin typeface="Calibri" charset="0"/>
                <a:ea typeface="MS PGothic" charset="-128"/>
              </a:rPr>
              <a:t>people work collaboratively</a:t>
            </a:r>
            <a:r>
              <a:rPr lang="en-GB" altLang="fr-FR" dirty="0">
                <a:solidFill>
                  <a:srgbClr val="0060A0"/>
                </a:solidFill>
                <a:latin typeface="Calibri" charset="0"/>
                <a:ea typeface="MS PGothic" charset="-128"/>
              </a:rPr>
              <a:t>:</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n-GB" sz="2533" b="1" dirty="0">
                <a:solidFill>
                  <a:schemeClr val="bg1"/>
                </a:solidFill>
                <a:latin typeface="Calibri" panose="020F0502020204030204" pitchFamily="34" charset="0"/>
                <a:ea typeface="+mj-ea"/>
              </a:rPr>
              <a:t>Employers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n-GB" sz="2533" b="1" dirty="0">
                <a:solidFill>
                  <a:schemeClr val="bg1"/>
                </a:solidFill>
                <a:latin typeface="Calibri" panose="020F0502020204030204" pitchFamily="34" charset="0"/>
                <a:ea typeface="+mj-ea"/>
              </a:rPr>
              <a:t>Workers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n-GB" sz="2667" b="1" dirty="0">
                <a:solidFill>
                  <a:schemeClr val="bg1"/>
                </a:solidFill>
                <a:latin typeface="Calibri" panose="020F0502020204030204" pitchFamily="34" charset="0"/>
                <a:ea typeface="+mj-ea"/>
              </a:rPr>
              <a:t>Civil Society Organisations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GB" altLang="fr-FR" sz="2400" b="1" dirty="0">
                <a:solidFill>
                  <a:srgbClr val="1F5FA0"/>
                </a:solidFill>
                <a:latin typeface="Calibri" charset="0"/>
                <a:ea typeface="MS PGothic" charset="-128"/>
              </a:rPr>
              <a:t>They are committed to defending their groups’ (or their communities’) interests and causes, and often act as intermediaries between decision-makers and the general public.</a:t>
            </a:r>
            <a:endParaRPr lang="en-GB" altLang="fr-FR" sz="2400" dirty="0">
              <a:solidFill>
                <a:srgbClr val="595959"/>
              </a:solidFill>
              <a:latin typeface="Calibri" charset="0"/>
              <a:ea typeface="MS PGothic" charset="-128"/>
            </a:endParaRP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en-GB" sz="1867" dirty="0">
                <a:solidFill>
                  <a:schemeClr val="bg1"/>
                </a:solidFill>
              </a:rPr>
              <a:t>Employers’ federations,</a:t>
            </a:r>
          </a:p>
          <a:p>
            <a:pPr algn="ctr"/>
            <a:r>
              <a:rPr lang="en-GB" sz="1867" dirty="0">
                <a:solidFill>
                  <a:schemeClr val="bg1"/>
                </a:solidFill>
              </a:rPr>
              <a:t>Chambers of Commerce,</a:t>
            </a:r>
          </a:p>
          <a:p>
            <a:pPr algn="ctr"/>
            <a:r>
              <a:rPr lang="en-GB" sz="1867" dirty="0">
                <a:solidFill>
                  <a:schemeClr val="bg1"/>
                </a:solidFill>
              </a:rPr>
              <a:t>SMEs’ organisations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en-GB" sz="1867" dirty="0">
                <a:solidFill>
                  <a:schemeClr val="bg1"/>
                </a:solidFill>
              </a:rPr>
              <a:t>Trade Unions</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3" y="3132000"/>
            <a:ext cx="2962656" cy="1816266"/>
          </a:xfrm>
          <a:prstGeom prst="rect">
            <a:avLst/>
          </a:prstGeom>
          <a:noFill/>
        </p:spPr>
        <p:txBody>
          <a:bodyPr wrap="square" rtlCol="0">
            <a:spAutoFit/>
          </a:bodyPr>
          <a:lstStyle/>
          <a:p>
            <a:pPr algn="ctr"/>
            <a:r>
              <a:rPr lang="en-GB" sz="1867" dirty="0">
                <a:solidFill>
                  <a:schemeClr val="bg1"/>
                </a:solidFill>
              </a:rPr>
              <a:t>Representing Farmers, Consumers, Young people, the Professions, Disabled people, Academics, Cooperatives, NGOs, … </a:t>
            </a:r>
          </a:p>
          <a:p>
            <a:pPr algn="ctr"/>
            <a:endParaRPr lang="en-GB" sz="1867" dirty="0">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n-GB" sz="4000" b="1" dirty="0">
                <a:solidFill>
                  <a:schemeClr val="bg1"/>
                </a:solidFill>
                <a:latin typeface="Calibri" panose="020F0502020204030204" pitchFamily="34" charset="0"/>
                <a:ea typeface="+mj-ea"/>
              </a:rPr>
              <a:t>WHAT DOES ORGANISED CIVIL SOCIETY MEAN?</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en-GB" sz="1400" dirty="0">
                <a:solidFill>
                  <a:srgbClr val="174195"/>
                </a:solidFill>
              </a:rPr>
              <a:t>* Two members are not affiliated to any of the three groups</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24259"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en-GB" sz="4000" b="1" dirty="0">
                <a:solidFill>
                  <a:schemeClr val="bg1"/>
                </a:solidFill>
                <a:latin typeface="+mn-lt"/>
                <a:ea typeface="+mn-ea"/>
                <a:cs typeface="+mn-cs"/>
              </a:rPr>
              <a:t>WHAT DOES THE EESC DO?</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7324260" y="0"/>
            <a:ext cx="4875638" cy="682901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124545" y="1144284"/>
            <a:ext cx="7105335" cy="5509200"/>
          </a:xfrm>
          <a:prstGeom prst="rect">
            <a:avLst/>
          </a:prstGeom>
        </p:spPr>
        <p:txBody>
          <a:bodyPr wrap="square">
            <a:spAutoFit/>
          </a:bodyPr>
          <a:lstStyle/>
          <a:p>
            <a:pPr algn="just"/>
            <a:r>
              <a:rPr lang="en-GB" sz="2000" dirty="0"/>
              <a:t>The</a:t>
            </a:r>
            <a:r>
              <a:rPr lang="en-GB" sz="2000" dirty="0">
                <a:solidFill>
                  <a:srgbClr val="0060A0"/>
                </a:solidFill>
              </a:rPr>
              <a:t> </a:t>
            </a:r>
            <a:r>
              <a:rPr lang="en-GB" sz="2000" b="1" dirty="0">
                <a:solidFill>
                  <a:srgbClr val="1F5FA0"/>
                </a:solidFill>
              </a:rPr>
              <a:t>European Parliament</a:t>
            </a:r>
            <a:r>
              <a:rPr lang="en-GB" sz="2000" dirty="0">
                <a:solidFill>
                  <a:srgbClr val="0060A0"/>
                </a:solidFill>
              </a:rPr>
              <a:t>, </a:t>
            </a:r>
            <a:r>
              <a:rPr lang="en-GB" sz="2000" dirty="0"/>
              <a:t>the</a:t>
            </a:r>
            <a:r>
              <a:rPr lang="en-GB" sz="2000" dirty="0">
                <a:solidFill>
                  <a:srgbClr val="0060A0"/>
                </a:solidFill>
              </a:rPr>
              <a:t> </a:t>
            </a:r>
            <a:r>
              <a:rPr lang="en-GB" sz="2000" b="1" dirty="0">
                <a:solidFill>
                  <a:srgbClr val="1F5FA0"/>
                </a:solidFill>
              </a:rPr>
              <a:t>Council of the EU</a:t>
            </a:r>
            <a:r>
              <a:rPr lang="en-GB" sz="2000" dirty="0">
                <a:solidFill>
                  <a:srgbClr val="1F5FA0"/>
                </a:solidFill>
              </a:rPr>
              <a:t> </a:t>
            </a:r>
            <a:r>
              <a:rPr lang="en-GB" sz="2000" dirty="0"/>
              <a:t>and the </a:t>
            </a:r>
            <a:r>
              <a:rPr lang="en-GB" sz="2000" b="1" dirty="0">
                <a:solidFill>
                  <a:srgbClr val="1F5FA0"/>
                </a:solidFill>
              </a:rPr>
              <a:t>European Commission</a:t>
            </a:r>
            <a:r>
              <a:rPr lang="en-GB" sz="2000" dirty="0">
                <a:solidFill>
                  <a:srgbClr val="1F5FA0"/>
                </a:solidFill>
              </a:rPr>
              <a:t> </a:t>
            </a:r>
            <a:r>
              <a:rPr lang="en-GB" sz="2000" dirty="0"/>
              <a:t>are </a:t>
            </a:r>
            <a:r>
              <a:rPr lang="en-GB" sz="2000" b="1" dirty="0">
                <a:solidFill>
                  <a:srgbClr val="0060A0"/>
                </a:solidFill>
              </a:rPr>
              <a:t>legally obliged to consult the EESC </a:t>
            </a:r>
            <a:r>
              <a:rPr lang="en-GB" sz="2000" dirty="0"/>
              <a:t>when passing new laws. </a:t>
            </a:r>
            <a:r>
              <a:rPr lang="en-GB" sz="2000" b="1" dirty="0"/>
              <a:t>Consultation</a:t>
            </a:r>
            <a:r>
              <a:rPr lang="en-GB" sz="2000" dirty="0"/>
              <a:t> can cover a wide range of topics. </a:t>
            </a:r>
          </a:p>
          <a:p>
            <a:pPr algn="just"/>
            <a:endParaRPr lang="en-GB" altLang="fr-FR" sz="2000" dirty="0">
              <a:solidFill>
                <a:srgbClr val="0060A0"/>
              </a:solidFill>
            </a:endParaRPr>
          </a:p>
          <a:p>
            <a:pPr algn="just"/>
            <a:r>
              <a:rPr lang="en-GB" altLang="fr-FR" sz="2000" b="1" dirty="0">
                <a:solidFill>
                  <a:srgbClr val="1F5FA0"/>
                </a:solidFill>
              </a:rPr>
              <a:t>EESC members</a:t>
            </a:r>
            <a:r>
              <a:rPr lang="en-GB" altLang="fr-FR" sz="2000" dirty="0">
                <a:solidFill>
                  <a:srgbClr val="0060A0"/>
                </a:solidFill>
              </a:rPr>
              <a:t>, </a:t>
            </a:r>
            <a:r>
              <a:rPr lang="en-GB" altLang="fr-FR" sz="2000" dirty="0"/>
              <a:t>representing</a:t>
            </a:r>
            <a:r>
              <a:rPr lang="en-GB" altLang="fr-FR" sz="2000" b="1" dirty="0"/>
              <a:t> </a:t>
            </a:r>
            <a:r>
              <a:rPr lang="en-GB" altLang="fr-FR" sz="2000" b="1" dirty="0">
                <a:solidFill>
                  <a:srgbClr val="0060A0"/>
                </a:solidFill>
              </a:rPr>
              <a:t>all three Groups, debate, consult and reach a consensus, set out in a</a:t>
            </a:r>
            <a:r>
              <a:rPr lang="en-GB" altLang="fr-FR" sz="2000" dirty="0"/>
              <a:t> </a:t>
            </a:r>
            <a:r>
              <a:rPr lang="en-GB" altLang="fr-FR" sz="2000" b="1" dirty="0">
                <a:solidFill>
                  <a:srgbClr val="1F5FA0"/>
                </a:solidFill>
              </a:rPr>
              <a:t>single document called an “opinion”</a:t>
            </a:r>
            <a:r>
              <a:rPr lang="en-GB" altLang="fr-FR" sz="2000" dirty="0"/>
              <a:t>,</a:t>
            </a:r>
            <a:r>
              <a:rPr lang="en-GB" altLang="fr-FR" sz="2000" dirty="0">
                <a:solidFill>
                  <a:srgbClr val="0060A0"/>
                </a:solidFill>
              </a:rPr>
              <a:t> </a:t>
            </a:r>
            <a:r>
              <a:rPr lang="en-GB" altLang="fr-FR" sz="2000" dirty="0"/>
              <a:t>on the proposed legislation.</a:t>
            </a:r>
          </a:p>
          <a:p>
            <a:pPr algn="just"/>
            <a:endParaRPr lang="en-GB" altLang="fr-FR" sz="2000" dirty="0"/>
          </a:p>
          <a:p>
            <a:pPr algn="just"/>
            <a:r>
              <a:rPr lang="en-GB" altLang="fr-FR" sz="2000" dirty="0"/>
              <a:t>After an </a:t>
            </a:r>
            <a:r>
              <a:rPr lang="en-GB" altLang="fr-FR" sz="2000" b="1" dirty="0">
                <a:solidFill>
                  <a:srgbClr val="1F5FA0"/>
                </a:solidFill>
              </a:rPr>
              <a:t>opinion is adopted</a:t>
            </a:r>
            <a:r>
              <a:rPr lang="en-GB" altLang="fr-FR" sz="2000" dirty="0">
                <a:solidFill>
                  <a:srgbClr val="1F5FA0"/>
                </a:solidFill>
              </a:rPr>
              <a:t>, </a:t>
            </a:r>
            <a:r>
              <a:rPr lang="en-GB" altLang="fr-FR" sz="2000" b="1" dirty="0">
                <a:solidFill>
                  <a:srgbClr val="1F5FA0"/>
                </a:solidFill>
              </a:rPr>
              <a:t>it is sent to the EU institutions</a:t>
            </a:r>
            <a:r>
              <a:rPr lang="en-GB" altLang="fr-FR" sz="2000" dirty="0">
                <a:solidFill>
                  <a:srgbClr val="0060A0"/>
                </a:solidFill>
              </a:rPr>
              <a:t> </a:t>
            </a:r>
            <a:r>
              <a:rPr lang="en-GB" altLang="fr-FR" sz="2000" dirty="0"/>
              <a:t>to be discussed and published in the EU’s Official Journal (24 languages).</a:t>
            </a:r>
          </a:p>
          <a:p>
            <a:pPr algn="just"/>
            <a:endParaRPr lang="en-GB" altLang="fr-FR" sz="2000" dirty="0"/>
          </a:p>
          <a:p>
            <a:pPr algn="just"/>
            <a:r>
              <a:rPr lang="en-GB" altLang="fr-FR" sz="2000" dirty="0"/>
              <a:t>The rapporteur </a:t>
            </a:r>
            <a:r>
              <a:rPr lang="en-GB" altLang="fr-FR" sz="2000" b="1" dirty="0">
                <a:solidFill>
                  <a:srgbClr val="1F5FA0"/>
                </a:solidFill>
              </a:rPr>
              <a:t>presents</a:t>
            </a:r>
            <a:r>
              <a:rPr lang="en-GB" altLang="fr-FR" sz="2000" dirty="0">
                <a:solidFill>
                  <a:srgbClr val="0060A0"/>
                </a:solidFill>
              </a:rPr>
              <a:t> </a:t>
            </a:r>
            <a:r>
              <a:rPr lang="en-GB" altLang="fr-FR" sz="2000" dirty="0"/>
              <a:t>the EESC opinion’s </a:t>
            </a:r>
            <a:r>
              <a:rPr lang="en-GB" altLang="fr-FR" sz="2000" b="1" dirty="0">
                <a:solidFill>
                  <a:srgbClr val="1F5FA0"/>
                </a:solidFill>
              </a:rPr>
              <a:t>key findings </a:t>
            </a:r>
            <a:r>
              <a:rPr lang="en-GB" altLang="fr-FR" sz="2000" dirty="0"/>
              <a:t>and </a:t>
            </a:r>
            <a:r>
              <a:rPr lang="en-GB" altLang="fr-FR" sz="2000" b="1" dirty="0">
                <a:solidFill>
                  <a:srgbClr val="1F5FA0"/>
                </a:solidFill>
              </a:rPr>
              <a:t>promotes</a:t>
            </a:r>
            <a:r>
              <a:rPr lang="en-GB" altLang="fr-FR" sz="2000" dirty="0">
                <a:solidFill>
                  <a:srgbClr val="0060A0"/>
                </a:solidFill>
              </a:rPr>
              <a:t> </a:t>
            </a:r>
            <a:r>
              <a:rPr lang="en-GB" altLang="fr-FR" sz="2000" dirty="0"/>
              <a:t>it</a:t>
            </a:r>
            <a:r>
              <a:rPr lang="en-GB" altLang="fr-FR" sz="2000" dirty="0">
                <a:solidFill>
                  <a:srgbClr val="0060A0"/>
                </a:solidFill>
              </a:rPr>
              <a:t> </a:t>
            </a:r>
            <a:r>
              <a:rPr lang="en-GB" altLang="fr-FR" sz="2000" dirty="0"/>
              <a:t>at EU, Member State and local level.</a:t>
            </a:r>
          </a:p>
          <a:p>
            <a:pPr algn="just"/>
            <a:endParaRPr lang="en-GB" altLang="fr-FR" sz="2000" dirty="0"/>
          </a:p>
          <a:p>
            <a:pPr algn="just"/>
            <a:r>
              <a:rPr lang="en-GB" sz="2000" dirty="0"/>
              <a:t>In total, the EESC issues around</a:t>
            </a:r>
            <a:r>
              <a:rPr lang="en-GB" sz="2000" dirty="0">
                <a:solidFill>
                  <a:srgbClr val="0060A0"/>
                </a:solidFill>
              </a:rPr>
              <a:t> </a:t>
            </a:r>
            <a:r>
              <a:rPr lang="en-GB" sz="2000" b="1" dirty="0">
                <a:solidFill>
                  <a:srgbClr val="1F5FA0"/>
                </a:solidFill>
              </a:rPr>
              <a:t>200 opinions </a:t>
            </a:r>
            <a:r>
              <a:rPr lang="en-GB" sz="2000" dirty="0"/>
              <a:t>every year.</a:t>
            </a:r>
          </a:p>
          <a:p>
            <a:pPr algn="just"/>
            <a:endParaRPr lang="en-GB" altLang="fr-FR" sz="2000" dirty="0">
              <a:solidFill>
                <a:srgbClr val="FF0000"/>
              </a:solidFill>
            </a:endParaRPr>
          </a:p>
          <a:p>
            <a:pPr marL="285750" indent="-285750" algn="just">
              <a:buFont typeface="Arial" panose="020B0604020202020204" pitchFamily="34" charset="0"/>
              <a:buChar char="•"/>
            </a:pPr>
            <a:endParaRPr lang="en-GB" altLang="fr-FR" sz="1600" dirty="0">
              <a:solidFill>
                <a:srgbClr val="FF0000"/>
              </a:solidFill>
            </a:endParaRPr>
          </a:p>
          <a:p>
            <a:pPr marL="285750" indent="-285750" algn="just">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2209887" y="6164440"/>
            <a:ext cx="3254557" cy="338554"/>
          </a:xfrm>
          <a:prstGeom prst="rect">
            <a:avLst/>
          </a:prstGeom>
          <a:noFill/>
        </p:spPr>
        <p:txBody>
          <a:bodyPr wrap="square">
            <a:spAutoFit/>
          </a:bodyPr>
          <a:lstStyle/>
          <a:p>
            <a:r>
              <a:rPr lang="en-GB" altLang="fr-FR" sz="1600" b="1" dirty="0"/>
              <a:t>Scan the QR code to find out more!</a:t>
            </a:r>
            <a:endParaRPr lang="en-GB" altLang="fr-FR" sz="1600" b="1" dirty="0">
              <a:solidFill>
                <a:srgbClr val="FF0000"/>
              </a:solidFill>
            </a:endParaRP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32957" y="6115277"/>
            <a:ext cx="436880" cy="436880"/>
          </a:xfrm>
          <a:prstGeom prst="rect">
            <a:avLst/>
          </a:prstGeom>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3724096"/>
          </a:xfrm>
          <a:prstGeom prst="rect">
            <a:avLst/>
          </a:prstGeom>
          <a:noFill/>
        </p:spPr>
        <p:txBody>
          <a:bodyPr wrap="square">
            <a:spAutoFit/>
          </a:bodyPr>
          <a:lstStyle/>
          <a:p>
            <a:pPr algn="ctr">
              <a:spcBef>
                <a:spcPts val="1200"/>
              </a:spcBef>
              <a:defRPr/>
            </a:pPr>
            <a:r>
              <a:rPr lang="en-GB" sz="2400" dirty="0"/>
              <a:t>The Committee is the only </a:t>
            </a:r>
            <a:r>
              <a:rPr lang="en-GB" sz="2400" b="1" dirty="0"/>
              <a:t>institutional meeting place and forum for dialogue at European level </a:t>
            </a:r>
            <a:r>
              <a:rPr lang="en-GB" sz="2400" dirty="0"/>
              <a:t>that enables </a:t>
            </a:r>
            <a:r>
              <a:rPr lang="en-GB" sz="2400" b="1" dirty="0">
                <a:solidFill>
                  <a:srgbClr val="0060A0"/>
                </a:solidFill>
              </a:rPr>
              <a:t>consensus</a:t>
            </a:r>
            <a:r>
              <a:rPr lang="en-GB" sz="2400" b="1" dirty="0">
                <a:solidFill>
                  <a:schemeClr val="tx2"/>
                </a:solidFill>
              </a:rPr>
              <a:t> </a:t>
            </a:r>
            <a:r>
              <a:rPr lang="en-GB" sz="2400" dirty="0"/>
              <a:t>to be reached between diverse interests. </a:t>
            </a:r>
            <a:r>
              <a:rPr lang="en-GB" altLang="fr-FR" sz="2400" dirty="0">
                <a:latin typeface="Calibri" pitchFamily="34" charset="0"/>
              </a:rPr>
              <a:t>It is the only way for </a:t>
            </a:r>
            <a:r>
              <a:rPr lang="en-GB" altLang="fr-FR" sz="2400" b="1" dirty="0">
                <a:solidFill>
                  <a:srgbClr val="0060A0"/>
                </a:solidFill>
              </a:rPr>
              <a:t>Europe</a:t>
            </a:r>
            <a:r>
              <a:rPr lang="en-GB" altLang="en-US" sz="2400" b="1" dirty="0">
                <a:solidFill>
                  <a:srgbClr val="0060A0"/>
                </a:solidFill>
              </a:rPr>
              <a:t>’</a:t>
            </a:r>
            <a:r>
              <a:rPr lang="en-GB" altLang="fr-FR" sz="2400" b="1" dirty="0">
                <a:solidFill>
                  <a:srgbClr val="0060A0"/>
                </a:solidFill>
              </a:rPr>
              <a:t>s interest groups </a:t>
            </a:r>
            <a:r>
              <a:rPr lang="en-GB" altLang="fr-FR" sz="2400" dirty="0"/>
              <a:t>to</a:t>
            </a:r>
            <a:r>
              <a:rPr lang="en-GB" altLang="fr-FR" sz="2400" b="1" dirty="0">
                <a:solidFill>
                  <a:srgbClr val="0060A0"/>
                </a:solidFill>
              </a:rPr>
              <a:t> have a</a:t>
            </a:r>
            <a:r>
              <a:rPr lang="en-GB" altLang="fr-FR" sz="2400" dirty="0">
                <a:latin typeface="Calibri" pitchFamily="34" charset="0"/>
              </a:rPr>
              <a:t> formal </a:t>
            </a:r>
            <a:r>
              <a:rPr lang="en-GB" altLang="fr-FR" sz="2400" b="1" dirty="0">
                <a:solidFill>
                  <a:srgbClr val="0060A0"/>
                </a:solidFill>
                <a:latin typeface="Calibri" pitchFamily="34" charset="0"/>
              </a:rPr>
              <a:t>say in draft EU legislation within an interinstitutional framework</a:t>
            </a:r>
            <a:r>
              <a:rPr lang="en-GB" altLang="fr-FR" sz="2400" dirty="0"/>
              <a:t>.</a:t>
            </a:r>
          </a:p>
          <a:p>
            <a:pPr algn="ctr">
              <a:spcBef>
                <a:spcPts val="1200"/>
              </a:spcBef>
              <a:defRPr/>
            </a:pPr>
            <a:r>
              <a:rPr lang="en-GB" altLang="fr-FR" sz="2400" dirty="0">
                <a:latin typeface="Calibri" pitchFamily="34" charset="0"/>
              </a:rPr>
              <a:t>This participation by civil society organisations is a fundamental element of European democracy:</a:t>
            </a:r>
            <a:br>
              <a:rPr lang="en-GB" altLang="fr-FR" sz="2400" dirty="0">
                <a:latin typeface="Calibri" pitchFamily="34" charset="0"/>
              </a:rPr>
            </a:br>
            <a:r>
              <a:rPr lang="en-GB" altLang="fr-FR" sz="2400" b="1" dirty="0">
                <a:solidFill>
                  <a:srgbClr val="0060A0"/>
                </a:solidFill>
                <a:latin typeface="Calibri" pitchFamily="34" charset="0"/>
              </a:rPr>
              <a:t>participatory democracy</a:t>
            </a:r>
            <a:r>
              <a:rPr lang="en-GB" altLang="fr-FR" sz="2400" dirty="0">
                <a:latin typeface="Calibri" pitchFamily="34" charset="0"/>
              </a:rPr>
              <a:t>.</a:t>
            </a:r>
          </a:p>
          <a:p>
            <a:pPr algn="ctr">
              <a:spcBef>
                <a:spcPts val="1200"/>
              </a:spcBef>
              <a:defRPr/>
            </a:pPr>
            <a:r>
              <a:rPr lang="en-GB" altLang="fr-FR" sz="2400" dirty="0">
                <a:latin typeface="Calibri" pitchFamily="34" charset="0"/>
              </a:rPr>
              <a:t>Many</a:t>
            </a:r>
            <a:r>
              <a:rPr lang="en-GB" altLang="fr-FR" sz="2400" dirty="0">
                <a:solidFill>
                  <a:srgbClr val="595959"/>
                </a:solidFill>
                <a:latin typeface="Calibri" pitchFamily="34" charset="0"/>
              </a:rPr>
              <a:t> </a:t>
            </a:r>
            <a:r>
              <a:rPr lang="en-GB" altLang="fr-FR" sz="2400" b="1" dirty="0">
                <a:solidFill>
                  <a:srgbClr val="0060A0"/>
                </a:solidFill>
                <a:latin typeface="Calibri" pitchFamily="34" charset="0"/>
                <a:hlinkClick r:id="rId2" action="ppaction://hlinksldjump"/>
              </a:rPr>
              <a:t>topics affecting people</a:t>
            </a:r>
            <a:r>
              <a:rPr lang="en-GB" altLang="en-US" sz="2400" b="1" dirty="0">
                <a:solidFill>
                  <a:srgbClr val="0060A0"/>
                </a:solidFill>
                <a:latin typeface="Calibri" pitchFamily="34" charset="0"/>
                <a:hlinkClick r:id="rId2" action="ppaction://hlinksldjump"/>
              </a:rPr>
              <a:t>’</a:t>
            </a:r>
            <a:r>
              <a:rPr lang="en-GB" altLang="fr-FR" sz="2400" b="1" dirty="0">
                <a:solidFill>
                  <a:srgbClr val="0060A0"/>
                </a:solidFill>
                <a:latin typeface="Calibri" pitchFamily="34" charset="0"/>
                <a:hlinkClick r:id="rId2" action="ppaction://hlinksldjump"/>
              </a:rPr>
              <a:t>s daily lives</a:t>
            </a:r>
            <a:r>
              <a:rPr lang="en-GB" altLang="fr-FR" sz="2400" b="1" dirty="0">
                <a:solidFill>
                  <a:srgbClr val="0060A0"/>
                </a:solidFill>
                <a:latin typeface="Calibri" pitchFamily="34" charset="0"/>
              </a:rPr>
              <a:t> </a:t>
            </a:r>
            <a:r>
              <a:rPr lang="en-GB" altLang="fr-FR" sz="2400" dirty="0">
                <a:latin typeface="Calibri" pitchFamily="34" charset="0"/>
              </a:rPr>
              <a:t>are covered: employment, health, consumer rights, farming, the fight against organised crime, etc.</a:t>
            </a:r>
            <a:r>
              <a:rPr lang="en-GB" sz="2400" dirty="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en-GB" sz="4000" b="1" dirty="0">
                <a:solidFill>
                  <a:schemeClr val="bg1"/>
                </a:solidFill>
                <a:latin typeface="Calibri" panose="020F0502020204030204" pitchFamily="34" charset="0"/>
              </a:rPr>
              <a:t>WHY IS THE EESC IMPORTANT FOR THE EU?</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n-GB" altLang="fr-FR" sz="4000" b="1" dirty="0">
                <a:solidFill>
                  <a:schemeClr val="bg1"/>
                </a:solidFill>
                <a:latin typeface="Calibri" charset="0"/>
              </a:rPr>
              <a:t>WORKING BODIES: 6 SECTIONS &amp; 1 COMMISSION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External Relations</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Agriculture, Rural Development and the Environment</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2062103"/>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Civil Society dialogue with third countries</a:t>
            </a:r>
          </a:p>
          <a:p>
            <a:pPr marL="285750" indent="-285750">
              <a:buFont typeface="Courier New" panose="02070309020205020404" pitchFamily="49" charset="0"/>
              <a:buChar char="o"/>
            </a:pPr>
            <a:r>
              <a:rPr lang="en-GB" sz="1600" dirty="0"/>
              <a:t>Enlargement</a:t>
            </a:r>
          </a:p>
          <a:p>
            <a:pPr marL="285750" indent="-285750">
              <a:buFont typeface="Courier New" panose="02070309020205020404" pitchFamily="49" charset="0"/>
              <a:buChar char="o"/>
            </a:pPr>
            <a:r>
              <a:rPr lang="en-GB" sz="1600" dirty="0"/>
              <a:t>Trade</a:t>
            </a:r>
          </a:p>
          <a:p>
            <a:pPr marL="285750" indent="-285750">
              <a:buFont typeface="Courier New" panose="02070309020205020404" pitchFamily="49" charset="0"/>
              <a:buChar char="o"/>
            </a:pPr>
            <a:r>
              <a:rPr lang="en-GB" sz="1600" dirty="0"/>
              <a:t>Neighbourhood relations</a:t>
            </a:r>
          </a:p>
          <a:p>
            <a:pPr marL="285750" indent="-285750">
              <a:buFont typeface="Courier New" panose="02070309020205020404" pitchFamily="49" charset="0"/>
              <a:buChar char="o"/>
            </a:pPr>
            <a:r>
              <a:rPr lang="en-GB" sz="1600" dirty="0"/>
              <a:t>International cooperation</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Transport, Energy, Infrastructure and the Information Society</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3"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Affordable and clean energy</a:t>
            </a:r>
          </a:p>
          <a:p>
            <a:pPr marL="285750" indent="-285750">
              <a:buFont typeface="Courier New" panose="02070309020205020404" pitchFamily="49" charset="0"/>
              <a:buChar char="o"/>
            </a:pPr>
            <a:r>
              <a:rPr lang="en-GB" sz="1600" dirty="0"/>
              <a:t>Sustainable and smart transport</a:t>
            </a:r>
          </a:p>
          <a:p>
            <a:pPr marL="285750" indent="-285750">
              <a:buFont typeface="Courier New" panose="02070309020205020404" pitchFamily="49" charset="0"/>
              <a:buChar char="o"/>
            </a:pPr>
            <a:r>
              <a:rPr lang="en-GB" sz="1600" dirty="0"/>
              <a:t>Decent, accessible and affordable housing</a:t>
            </a:r>
          </a:p>
          <a:p>
            <a:pPr marL="285750" indent="-285750">
              <a:buFont typeface="Courier New" panose="02070309020205020404" pitchFamily="49" charset="0"/>
              <a:buChar char="o"/>
            </a:pPr>
            <a:r>
              <a:rPr lang="en-GB" sz="1600" dirty="0"/>
              <a:t>Spatial planning for the general public and civil society</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Sustainable food system</a:t>
            </a:r>
          </a:p>
          <a:p>
            <a:pPr marL="285750" indent="-285750">
              <a:buFont typeface="Courier New" panose="02070309020205020404" pitchFamily="49" charset="0"/>
              <a:buChar char="o"/>
            </a:pPr>
            <a:r>
              <a:rPr lang="en-GB" sz="1600" dirty="0"/>
              <a:t>Climate action</a:t>
            </a:r>
          </a:p>
          <a:p>
            <a:pPr marL="285750" indent="-285750">
              <a:buFont typeface="Courier New" panose="02070309020205020404" pitchFamily="49" charset="0"/>
              <a:buChar char="o"/>
            </a:pPr>
            <a:r>
              <a:rPr lang="en-GB" sz="1600" dirty="0"/>
              <a:t>Environment and biodiversity</a:t>
            </a:r>
          </a:p>
          <a:p>
            <a:pPr marL="285750" indent="-285750">
              <a:buFont typeface="Courier New" panose="02070309020205020404" pitchFamily="49" charset="0"/>
              <a:buChar char="o"/>
            </a:pPr>
            <a:r>
              <a:rPr lang="en-GB" sz="1600" dirty="0"/>
              <a:t>Agriculture </a:t>
            </a:r>
          </a:p>
          <a:p>
            <a:pPr marL="285750" indent="-285750">
              <a:buFont typeface="Courier New" panose="02070309020205020404" pitchFamily="49" charset="0"/>
              <a:buChar char="o"/>
            </a:pPr>
            <a:r>
              <a:rPr lang="en-GB" sz="1600" dirty="0"/>
              <a:t>Sustainable development - general</a:t>
            </a:r>
          </a:p>
          <a:p>
            <a:pPr marL="285750" indent="-285750">
              <a:buFont typeface="Courier New" panose="02070309020205020404" pitchFamily="49" charset="0"/>
              <a:buChar char="o"/>
            </a:pPr>
            <a:r>
              <a:rPr lang="en-GB" sz="1600" dirty="0"/>
              <a:t>Sustainable rural and urban development</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n-GB" altLang="fr-FR" sz="4000" b="1" dirty="0">
                <a:solidFill>
                  <a:schemeClr val="bg1"/>
                </a:solidFill>
                <a:latin typeface="Calibri" charset="0"/>
              </a:rPr>
              <a:t>WORKING BODIES: 6 SECTIONS &amp; 1 COMMISSION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646331"/>
          </a:xfrm>
          <a:prstGeom prst="rect">
            <a:avLst/>
          </a:prstGeom>
          <a:noFill/>
        </p:spPr>
        <p:txBody>
          <a:bodyPr wrap="square">
            <a:spAutoFit/>
          </a:bodyPr>
          <a:lstStyle/>
          <a:p>
            <a:pPr algn="ct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Consultative Commission on Industrial Change</a:t>
            </a:r>
            <a:endParaRPr lang="en-GB" b="1" dirty="0">
              <a:solidFill>
                <a:srgbClr val="174195"/>
              </a:solidFill>
            </a:endParaRP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264642"/>
          </a:xfrm>
          <a:prstGeom prst="rect">
            <a:avLst/>
          </a:prstGeom>
          <a:noFill/>
        </p:spPr>
        <p:txBody>
          <a:bodyPr wrap="square">
            <a:spAutoFit/>
          </a:bodyPr>
          <a:lstStyle/>
          <a:p>
            <a:pPr algn="ctr">
              <a:lnSpc>
                <a:spcPct val="107000"/>
              </a:lnSpc>
              <a:spcAft>
                <a:spcPts val="800"/>
              </a:spcAft>
            </a:pPr>
            <a:b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Economic and Monetary Union and Economic and Social Cohesion</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968278"/>
          </a:xfrm>
          <a:prstGeom prst="rect">
            <a:avLst/>
          </a:prstGeom>
          <a:noFill/>
        </p:spPr>
        <p:txBody>
          <a:bodyPr wrap="square">
            <a:spAutoFit/>
          </a:bodyPr>
          <a:lstStyle/>
          <a:p>
            <a:pPr algn="ctr">
              <a:lnSpc>
                <a:spcPct val="107000"/>
              </a:lnSpc>
              <a:spcAft>
                <a:spcPts val="800"/>
              </a:spcAft>
            </a:pPr>
            <a:b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Employment, Social Affairs and Citizenship</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68278"/>
          </a:xfrm>
          <a:prstGeom prst="rect">
            <a:avLst/>
          </a:prstGeom>
          <a:noFill/>
        </p:spPr>
        <p:txBody>
          <a:bodyPr wrap="square">
            <a:spAutoFit/>
          </a:bodyPr>
          <a:lstStyle/>
          <a:p>
            <a:pPr algn="ctr">
              <a:lnSpc>
                <a:spcPct val="107000"/>
              </a:lnSpc>
              <a:spcAft>
                <a:spcPts val="800"/>
              </a:spcAft>
            </a:pPr>
            <a:b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Single Market, Production and Consumption</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554545"/>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Economic and Monetary Union </a:t>
            </a:r>
          </a:p>
          <a:p>
            <a:pPr marL="285750" indent="-285750">
              <a:buFont typeface="Courier New" panose="02070309020205020404" pitchFamily="49" charset="0"/>
              <a:buChar char="o"/>
            </a:pPr>
            <a:r>
              <a:rPr lang="en-GB" sz="1600" dirty="0"/>
              <a:t>Financial and capital markets </a:t>
            </a:r>
          </a:p>
          <a:p>
            <a:pPr marL="285750" indent="-285750">
              <a:buFont typeface="Courier New" panose="02070309020205020404" pitchFamily="49" charset="0"/>
              <a:buChar char="o"/>
            </a:pPr>
            <a:r>
              <a:rPr lang="en-GB" sz="1600" dirty="0"/>
              <a:t>Taxation</a:t>
            </a:r>
          </a:p>
          <a:p>
            <a:pPr marL="285750" indent="-285750">
              <a:buFont typeface="Courier New" panose="02070309020205020404" pitchFamily="49" charset="0"/>
              <a:buChar char="o"/>
            </a:pPr>
            <a:r>
              <a:rPr lang="en-GB" sz="1600" dirty="0"/>
              <a:t>EU budget and own resources </a:t>
            </a:r>
          </a:p>
          <a:p>
            <a:pPr marL="285750" indent="-285750">
              <a:buFont typeface="Courier New" panose="02070309020205020404" pitchFamily="49" charset="0"/>
              <a:buChar char="o"/>
            </a:pPr>
            <a:r>
              <a:rPr lang="en-GB" sz="1600" dirty="0"/>
              <a:t>Cohesion and urban policy</a:t>
            </a:r>
          </a:p>
          <a:p>
            <a:pPr marL="285750" indent="-285750">
              <a:buFont typeface="Courier New" panose="02070309020205020404" pitchFamily="49" charset="0"/>
              <a:buChar char="o"/>
            </a:pPr>
            <a:r>
              <a:rPr lang="en-GB" sz="1600" dirty="0"/>
              <a:t>Statistics</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Employment</a:t>
            </a:r>
          </a:p>
          <a:p>
            <a:pPr marL="285750" indent="-285750">
              <a:buFont typeface="Courier New" panose="02070309020205020404" pitchFamily="49" charset="0"/>
              <a:buChar char="o"/>
            </a:pPr>
            <a:r>
              <a:rPr lang="en-GB" sz="1600" dirty="0"/>
              <a:t>Social inclusion</a:t>
            </a:r>
          </a:p>
          <a:p>
            <a:pPr marL="285750" indent="-285750">
              <a:buFont typeface="Courier New" panose="02070309020205020404" pitchFamily="49" charset="0"/>
              <a:buChar char="o"/>
            </a:pPr>
            <a:r>
              <a:rPr lang="en-GB" sz="1600" dirty="0"/>
              <a:t>Citizenship</a:t>
            </a:r>
          </a:p>
          <a:p>
            <a:pPr marL="285750" indent="-285750">
              <a:buFont typeface="Courier New" panose="02070309020205020404" pitchFamily="49" charset="0"/>
              <a:buChar char="o"/>
            </a:pPr>
            <a:r>
              <a:rPr lang="en-GB" sz="1600" dirty="0"/>
              <a:t>Social protection</a:t>
            </a:r>
          </a:p>
          <a:p>
            <a:pPr marL="285750" indent="-285750">
              <a:buFont typeface="Courier New" panose="02070309020205020404" pitchFamily="49" charset="0"/>
              <a:buChar char="o"/>
            </a:pPr>
            <a:r>
              <a:rPr lang="en-GB" sz="1600" dirty="0"/>
              <a:t>Equal opportunities</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Consumer protection</a:t>
            </a:r>
          </a:p>
          <a:p>
            <a:pPr marL="285750" indent="-285750">
              <a:buFont typeface="Courier New" panose="02070309020205020404" pitchFamily="49" charset="0"/>
              <a:buChar char="o"/>
            </a:pPr>
            <a:r>
              <a:rPr lang="en-GB" sz="1600" dirty="0"/>
              <a:t>Single Market</a:t>
            </a:r>
          </a:p>
          <a:p>
            <a:pPr marL="285750" indent="-285750">
              <a:buFont typeface="Courier New" panose="02070309020205020404" pitchFamily="49" charset="0"/>
              <a:buChar char="o"/>
            </a:pPr>
            <a:r>
              <a:rPr lang="en-GB" sz="1600" dirty="0"/>
              <a:t>Enterprises</a:t>
            </a:r>
          </a:p>
          <a:p>
            <a:pPr marL="285750" indent="-285750">
              <a:buFont typeface="Courier New" panose="02070309020205020404" pitchFamily="49" charset="0"/>
              <a:buChar char="o"/>
            </a:pPr>
            <a:r>
              <a:rPr lang="en-GB" sz="1600" dirty="0"/>
              <a:t>Industrial policy</a:t>
            </a:r>
          </a:p>
          <a:p>
            <a:pPr marL="285750" indent="-285750">
              <a:buFont typeface="Courier New" panose="02070309020205020404" pitchFamily="49" charset="0"/>
              <a:buChar char="o"/>
            </a:pPr>
            <a:r>
              <a:rPr lang="en-GB" sz="1600" dirty="0"/>
              <a:t>Financial services</a:t>
            </a:r>
          </a:p>
          <a:p>
            <a:pPr marL="285750" indent="-285750">
              <a:buFont typeface="Courier New" panose="02070309020205020404" pitchFamily="49" charset="0"/>
              <a:buChar char="o"/>
            </a:pPr>
            <a:r>
              <a:rPr lang="en-GB" sz="1600" dirty="0"/>
              <a:t>Research and innovation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204000"/>
            <a:ext cx="2450139" cy="2800767"/>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Sectoral industrial policies, e.g.  defence, water, health, energy-intensive industries, robotics</a:t>
            </a:r>
          </a:p>
          <a:p>
            <a:pPr marL="285750" indent="-285750">
              <a:buFont typeface="Courier New" panose="02070309020205020404" pitchFamily="49" charset="0"/>
              <a:buChar char="o"/>
            </a:pPr>
            <a:r>
              <a:rPr lang="en-GB" sz="1600" dirty="0"/>
              <a:t>Industrial &amp; technological foresight</a:t>
            </a:r>
          </a:p>
          <a:p>
            <a:pPr marL="285750" indent="-285750">
              <a:buFont typeface="Courier New" panose="02070309020205020404" pitchFamily="49" charset="0"/>
              <a:buChar char="o"/>
            </a:pPr>
            <a:r>
              <a:rPr lang="en-GB" sz="1600" dirty="0"/>
              <a:t>Critical raw materials</a:t>
            </a:r>
          </a:p>
          <a:p>
            <a:pPr marL="285750" indent="-285750">
              <a:buFont typeface="Courier New" panose="02070309020205020404" pitchFamily="49" charset="0"/>
              <a:buChar char="o"/>
            </a:pPr>
            <a:r>
              <a:rPr lang="en-GB" sz="1600" dirty="0">
                <a:hlinkClick r:id="rId7">
                  <a:extLst>
                    <a:ext uri="{A12FA001-AC4F-418D-AE19-62706E023703}">
                      <ahyp:hlinkClr xmlns:ahyp="http://schemas.microsoft.com/office/drawing/2018/hyperlinkcolor" val="tx"/>
                    </a:ext>
                  </a:extLst>
                </a:hlinkClick>
              </a:rPr>
              <a:t>EU Blue deal</a:t>
            </a:r>
            <a:r>
              <a:rPr lang="en-GB" sz="1600" dirty="0"/>
              <a:t> coordination</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74195"/>
                </a:solidFill>
                <a:hlinkClick r:id="rId3" action="ppaction://hlinksldjump">
                  <a:extLst>
                    <a:ext uri="{A12FA001-AC4F-418D-AE19-62706E023703}">
                      <ahyp:hlinkClr xmlns:ahyp="http://schemas.microsoft.com/office/drawing/2018/hyperlinkcolor" val="tx"/>
                    </a:ext>
                  </a:extLst>
                </a:hlinkClick>
              </a:rPr>
              <a:t>10 Permanent Groups</a:t>
            </a:r>
            <a:br>
              <a:rPr lang="en-GB" b="1" dirty="0">
                <a:solidFill>
                  <a:srgbClr val="174195"/>
                </a:solidFill>
              </a:rPr>
            </a:br>
            <a:r>
              <a:rPr lang="en-GB" dirty="0">
                <a:solidFill>
                  <a:srgbClr val="174195"/>
                </a:solidFill>
              </a:rPr>
              <a:t>connected</a:t>
            </a:r>
            <a:r>
              <a:rPr lang="en-GB" b="1" dirty="0">
                <a:solidFill>
                  <a:srgbClr val="174195"/>
                </a:solidFill>
              </a:rPr>
              <a:t> </a:t>
            </a:r>
            <a:r>
              <a:rPr lang="en-GB" dirty="0">
                <a:solidFill>
                  <a:srgbClr val="174195"/>
                </a:solidFill>
              </a:rPr>
              <a:t>to the sections’ activities</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n-GB" altLang="fr-FR" sz="4000" b="1" dirty="0">
                <a:solidFill>
                  <a:schemeClr val="bg1"/>
                </a:solidFill>
                <a:latin typeface="Calibri" charset="0"/>
              </a:rPr>
              <a:t>OTHER WORKING BODIES</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3170099"/>
          </a:xfrm>
          <a:prstGeom prst="rect">
            <a:avLst/>
          </a:prstGeom>
          <a:noFill/>
        </p:spPr>
        <p:txBody>
          <a:bodyPr wrap="square" rtlCol="0">
            <a:spAutoFit/>
          </a:bodyPr>
          <a:lstStyle/>
          <a:p>
            <a:pPr algn="ctr"/>
            <a:r>
              <a:rPr lang="en-GB" b="1" dirty="0">
                <a:solidFill>
                  <a:srgbClr val="174195"/>
                </a:solidFill>
              </a:rPr>
              <a:t>Ad-hoc Groups</a:t>
            </a:r>
          </a:p>
          <a:p>
            <a:pPr algn="ctr"/>
            <a:endParaRPr lang="en-GB" sz="2000" b="1" dirty="0">
              <a:solidFill>
                <a:srgbClr val="174195"/>
              </a:solidFill>
            </a:endParaRPr>
          </a:p>
          <a:p>
            <a:pPr marL="285750" indent="-285750">
              <a:buFont typeface="Courier New" panose="02070309020205020404" pitchFamily="49" charset="0"/>
              <a:buChar char="o"/>
            </a:pPr>
            <a:r>
              <a:rPr lang="en-GB" dirty="0">
                <a:solidFill>
                  <a:srgbClr val="174195"/>
                </a:solidFill>
              </a:rPr>
              <a:t>Group on the </a:t>
            </a:r>
            <a:r>
              <a:rPr lang="en-GB" b="1" dirty="0">
                <a:solidFill>
                  <a:srgbClr val="174195"/>
                </a:solidFill>
              </a:rPr>
              <a:t>European Citizen’s Initiative</a:t>
            </a:r>
          </a:p>
          <a:p>
            <a:pPr marL="285750" indent="-285750">
              <a:buFont typeface="Wingdings" panose="05000000000000000000" pitchFamily="2" charset="2"/>
              <a:buChar char="Ø"/>
            </a:pPr>
            <a:endParaRPr lang="en-GB" dirty="0">
              <a:solidFill>
                <a:srgbClr val="174195"/>
              </a:solidFill>
            </a:endParaRPr>
          </a:p>
          <a:p>
            <a:pPr marL="342900" indent="-342900">
              <a:buFont typeface="Courier New" panose="02070309020205020404" pitchFamily="49" charset="0"/>
              <a:buChar char="o"/>
            </a:pPr>
            <a:r>
              <a:rPr lang="en-GB" b="1" dirty="0">
                <a:solidFill>
                  <a:srgbClr val="174195"/>
                </a:solidFill>
                <a:hlinkClick r:id="rId4">
                  <a:extLst>
                    <a:ext uri="{A12FA001-AC4F-418D-AE19-62706E023703}">
                      <ahyp:hlinkClr xmlns:ahyp="http://schemas.microsoft.com/office/drawing/2018/hyperlinkcolor" val="tx"/>
                    </a:ext>
                  </a:extLst>
                </a:hlinkClick>
              </a:rPr>
              <a:t>EESC Youth</a:t>
            </a:r>
            <a:r>
              <a:rPr lang="en-GB" dirty="0">
                <a:solidFill>
                  <a:srgbClr val="174195"/>
                </a:solidFill>
              </a:rPr>
              <a:t> Group</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n-GB" dirty="0">
                <a:solidFill>
                  <a:srgbClr val="174195"/>
                </a:solidFill>
              </a:rPr>
              <a:t>Group on </a:t>
            </a:r>
            <a:r>
              <a:rPr lang="en-GB" b="1" dirty="0">
                <a:solidFill>
                  <a:srgbClr val="174195"/>
                </a:solidFill>
                <a:hlinkClick r:id="rId5">
                  <a:extLst>
                    <a:ext uri="{A12FA001-AC4F-418D-AE19-62706E023703}">
                      <ahyp:hlinkClr xmlns:ahyp="http://schemas.microsoft.com/office/drawing/2018/hyperlinkcolor" val="tx"/>
                    </a:ext>
                  </a:extLst>
                </a:hlinkClick>
              </a:rPr>
              <a:t>Equality</a:t>
            </a:r>
            <a:r>
              <a:rPr lang="en-GB" dirty="0">
                <a:solidFill>
                  <a:srgbClr val="174195"/>
                </a:solidFill>
                <a:hlinkClick r:id="rId5">
                  <a:extLst>
                    <a:ext uri="{A12FA001-AC4F-418D-AE19-62706E023703}">
                      <ahyp:hlinkClr xmlns:ahyp="http://schemas.microsoft.com/office/drawing/2018/hyperlinkcolor" val="tx"/>
                    </a:ext>
                  </a:extLst>
                </a:hlinkClick>
              </a:rPr>
              <a:t> </a:t>
            </a:r>
            <a:endParaRPr lang="en-GB" dirty="0">
              <a:solidFill>
                <a:srgbClr val="174195"/>
              </a:solidFill>
            </a:endParaRP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707146" y="1394702"/>
            <a:ext cx="3098486" cy="3416320"/>
          </a:xfrm>
          <a:prstGeom prst="rect">
            <a:avLst/>
          </a:prstGeom>
          <a:noFill/>
          <a:ln>
            <a:noFill/>
          </a:ln>
        </p:spPr>
        <p:txBody>
          <a:bodyPr wrap="square" rtlCol="0">
            <a:spAutoFit/>
          </a:bodyPr>
          <a:lstStyle/>
          <a:p>
            <a:pPr algn="ctr"/>
            <a:r>
              <a:rPr lang="en-GB" b="1" dirty="0">
                <a:solidFill>
                  <a:srgbClr val="174195"/>
                </a:solidFill>
              </a:rPr>
              <a:t>Observatories</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en-GB" b="1" dirty="0">
                <a:solidFill>
                  <a:srgbClr val="174195"/>
                </a:solidFill>
                <a:hlinkClick r:id="rId6">
                  <a:extLst>
                    <a:ext uri="{A12FA001-AC4F-418D-AE19-62706E023703}">
                      <ahyp:hlinkClr xmlns:ahyp="http://schemas.microsoft.com/office/drawing/2018/hyperlinkcolor" val="tx"/>
                    </a:ext>
                  </a:extLst>
                </a:hlinkClick>
              </a:rPr>
              <a:t>Sustainable Development </a:t>
            </a:r>
            <a:r>
              <a:rPr lang="en-GB" dirty="0">
                <a:solidFill>
                  <a:srgbClr val="174195"/>
                </a:solidFill>
              </a:rPr>
              <a:t>Observatory (SDO) </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n-GB" b="1" dirty="0">
                <a:solidFill>
                  <a:srgbClr val="174195"/>
                </a:solidFill>
                <a:hlinkClick r:id="rId7">
                  <a:extLst>
                    <a:ext uri="{A12FA001-AC4F-418D-AE19-62706E023703}">
                      <ahyp:hlinkClr xmlns:ahyp="http://schemas.microsoft.com/office/drawing/2018/hyperlinkcolor" val="tx"/>
                    </a:ext>
                  </a:extLst>
                </a:hlinkClick>
              </a:rPr>
              <a:t>Single Market Enforcement </a:t>
            </a:r>
            <a:r>
              <a:rPr lang="en-GB" dirty="0">
                <a:solidFill>
                  <a:srgbClr val="174195"/>
                </a:solidFill>
              </a:rPr>
              <a:t>Observatory  (SMEO)</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n-GB" b="1" dirty="0">
                <a:solidFill>
                  <a:srgbClr val="174195"/>
                </a:solidFill>
                <a:hlinkClick r:id="rId8">
                  <a:extLst>
                    <a:ext uri="{A12FA001-AC4F-418D-AE19-62706E023703}">
                      <ahyp:hlinkClr xmlns:ahyp="http://schemas.microsoft.com/office/drawing/2018/hyperlinkcolor" val="tx"/>
                    </a:ext>
                  </a:extLst>
                </a:hlinkClick>
              </a:rPr>
              <a:t>Labour Market </a:t>
            </a:r>
            <a:r>
              <a:rPr lang="en-GB" b="1" dirty="0">
                <a:solidFill>
                  <a:srgbClr val="174195"/>
                </a:solidFill>
              </a:rPr>
              <a:t> </a:t>
            </a:r>
            <a:r>
              <a:rPr lang="en-GB" dirty="0">
                <a:solidFill>
                  <a:srgbClr val="174195"/>
                </a:solidFill>
              </a:rPr>
              <a:t>Observatory (LMO)</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33854" y="4480413"/>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1488" y="4536078"/>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A6WAAD5KZT2Q-604569563-16673</_dlc_DocId>
    <_dlc_DocIdUrl xmlns="1a33af13-4045-4f88-9d7b-618e30f79918">
      <Url>http://dm/eesc/2025/_layouts/15/DocIdRedir.aspx?ID=A6WAAD5KZT2Q-604569563-16673</Url>
      <Description>A6WAAD5KZT2Q-604569563-16673</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2025-11-10T12:00:00+00:00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TDriveSVCUserProd</DisplayName>
        <AccountId>1358</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3.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B213E8-3885-4FCB-9125-64F9419E3F57}">
  <ds:schemaRefs>
    <ds:schemaRef ds:uri="http://schemas.microsoft.com/sharepoint/events"/>
  </ds:schemaRefs>
</ds:datastoreItem>
</file>

<file path=customXml/itemProps2.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customXml/itemProps3.xml><?xml version="1.0" encoding="utf-8"?>
<ds:datastoreItem xmlns:ds="http://schemas.openxmlformats.org/officeDocument/2006/customXml" ds:itemID="{BA257125-C29F-45C5-9B52-F35947607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135D837-2201-456A-B999-EC0EB5B41A7C}">
  <ds:schemaRefs>
    <ds:schemaRef ds:uri="http://schemas.microsoft.com/sharepoint/v3/contenttype/forms"/>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1</TotalTime>
  <Words>2402</Words>
  <Application>Microsoft Macintosh PowerPoint</Application>
  <PresentationFormat>Grand écran</PresentationFormat>
  <Paragraphs>266</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The European Economic and Social Committee is a consultative body that represents  organised civil society. </vt:lpstr>
      <vt:lpstr>Présentation PowerPoint</vt:lpstr>
      <vt:lpstr>Présentation PowerPoint</vt:lpstr>
      <vt:lpstr>WHAT DOES THE EESC DO?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WHAT DOES THE EU DO FOR YOUNG PEOPLE?</vt:lpstr>
      <vt:lpstr>EESC YOUTH INITIATIVES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Visitors - EESC</dc:title>
  <dc:subject>Information document</dc:subject>
  <dc:creator>Andrejczuk Emilia</dc:creator>
  <cp:keywords>EESC-2025-00613-00-04-INFO-TRA-EN</cp:keywords>
  <dc:description>Rapporteur: -  Original language: - EN Date of document: - 10/11/2025 Date of meeting: -  External documents: -  Administrator responsible: -  ANDREJCZUK EMILIA</dc:description>
  <cp:lastModifiedBy>Utilisateur Microsoft Office</cp:lastModifiedBy>
  <cp:revision>278</cp:revision>
  <cp:lastPrinted>2025-10-21T13:38:22Z</cp:lastPrinted>
  <dcterms:created xsi:type="dcterms:W3CDTF">2024-07-17T07:57:29Z</dcterms:created>
  <dcterms:modified xsi:type="dcterms:W3CDTF">2025-12-02T09:52:28Z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fe13b59c-a2f1-4ce7-88a9-570ac1b6de6b</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13;#TRA|150d2a88-1431-44e6-a8ca-0bb753ab8672;#9;#INFO|d9136e7c-93a9-4c42-9d28-92b61e85f80c;#8;#Final|ea5e6674-7b27-4bac-b091-73adbb394efe;#6;#Internal|2451815e-8241-4bbf-a22e-1ab710712bf2;#5;#EN|f2175f21-25d7-44a3-96da-d6a61b075e1b;#1;#EESC|422833ec-8d7e-</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10626</vt:i4>
  </property>
  <property fmtid="{D5CDD505-2E9C-101B-9397-08002B2CF9AE}" pid="30" name="DocumentLanguage">
    <vt:lpwstr>5;#EN|f2175f21-25d7-44a3-96da-d6a61b075e1b</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