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sldIdLst>
    <p:sldId id="303" r:id="rId6"/>
    <p:sldId id="365" r:id="rId7"/>
    <p:sldId id="263" r:id="rId8"/>
    <p:sldId id="356" r:id="rId9"/>
    <p:sldId id="279" r:id="rId10"/>
    <p:sldId id="274" r:id="rId11"/>
    <p:sldId id="387" r:id="rId12"/>
    <p:sldId id="388" r:id="rId13"/>
    <p:sldId id="384" r:id="rId14"/>
    <p:sldId id="377" r:id="rId15"/>
    <p:sldId id="378" r:id="rId16"/>
    <p:sldId id="368" r:id="rId17"/>
    <p:sldId id="381" r:id="rId18"/>
    <p:sldId id="256" r:id="rId19"/>
    <p:sldId id="389" r:id="rId20"/>
    <p:sldId id="355" r:id="rId21"/>
    <p:sldId id="343" r:id="rId22"/>
    <p:sldId id="379" r:id="rId23"/>
    <p:sldId id="363" r:id="rId24"/>
    <p:sldId id="386" r:id="rId25"/>
  </p:sldIdLst>
  <p:sldSz cx="12192000" cy="6858000"/>
  <p:notesSz cx="6724650" cy="97742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F832C1-3299-41B0-9386-CA92DFCADE95}">
          <p14:sldIdLst>
            <p14:sldId id="303"/>
            <p14:sldId id="365"/>
            <p14:sldId id="263"/>
            <p14:sldId id="356"/>
            <p14:sldId id="279"/>
            <p14:sldId id="274"/>
            <p14:sldId id="387"/>
            <p14:sldId id="388"/>
            <p14:sldId id="384"/>
            <p14:sldId id="377"/>
            <p14:sldId id="378"/>
            <p14:sldId id="368"/>
            <p14:sldId id="381"/>
            <p14:sldId id="256"/>
            <p14:sldId id="389"/>
            <p14:sldId id="355"/>
            <p14:sldId id="343"/>
            <p14:sldId id="379"/>
            <p14:sldId id="363"/>
            <p14:sldId id="38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riz Porres" initials="bpor" lastIdx="1" clrIdx="0">
    <p:extLst>
      <p:ext uri="{19B8F6BF-5375-455C-9EA6-DF929625EA0E}">
        <p15:presenceInfo xmlns:p15="http://schemas.microsoft.com/office/powerpoint/2012/main" userId="Beatriz Porres" providerId="None"/>
      </p:ext>
    </p:extLst>
  </p:cmAuthor>
  <p:cmAuthor id="2" name="Kokkini Chrysanthi" initials="KC" lastIdx="51" clrIdx="1">
    <p:extLst>
      <p:ext uri="{19B8F6BF-5375-455C-9EA6-DF929625EA0E}">
        <p15:presenceInfo xmlns:p15="http://schemas.microsoft.com/office/powerpoint/2012/main" userId="S::Chrysanthi.Kokkini@eesc.europa.eu::1dbed518-65dc-46b7-ab53-cc0b2795357f" providerId="AD"/>
      </p:ext>
    </p:extLst>
  </p:cmAuthor>
  <p:cmAuthor id="3" name="Andrejczuk Emilia" initials="AE" lastIdx="26" clrIdx="2">
    <p:extLst>
      <p:ext uri="{19B8F6BF-5375-455C-9EA6-DF929625EA0E}">
        <p15:presenceInfo xmlns:p15="http://schemas.microsoft.com/office/powerpoint/2012/main" userId="S::Emilia.Andrejczuk@eesc.europa.eu::737fdaaa-6a72-4ebd-94a8-b97b30311213" providerId="AD"/>
      </p:ext>
    </p:extLst>
  </p:cmAuthor>
  <p:cmAuthor id="4" name="Boukhenfouf Nadia" initials="BN" lastIdx="2" clrIdx="3">
    <p:extLst>
      <p:ext uri="{19B8F6BF-5375-455C-9EA6-DF929625EA0E}">
        <p15:presenceInfo xmlns:p15="http://schemas.microsoft.com/office/powerpoint/2012/main" userId="S::Nadia.Boukhenfouf@eesc.europa.eu::080b0764-1748-423f-8ab2-3f229873f2cd" providerId="AD"/>
      </p:ext>
    </p:extLst>
  </p:cmAuthor>
  <p:cmAuthor id="5" name="Williams Stephanie" initials="WS" lastIdx="5" clrIdx="4">
    <p:extLst>
      <p:ext uri="{19B8F6BF-5375-455C-9EA6-DF929625EA0E}">
        <p15:presenceInfo xmlns:p15="http://schemas.microsoft.com/office/powerpoint/2012/main" userId="S::stephanie.williams@eesc.europa.eu::ba695c79-144c-49de-ac92-966cddeb6e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CAFAD"/>
    <a:srgbClr val="174195"/>
    <a:srgbClr val="0060A0"/>
    <a:srgbClr val="4F9B2B"/>
    <a:srgbClr val="1F5FA0"/>
    <a:srgbClr val="07A1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3" autoAdjust="0"/>
    <p:restoredTop sz="96025" autoAdjust="0"/>
  </p:normalViewPr>
  <p:slideViewPr>
    <p:cSldViewPr snapToGrid="0">
      <p:cViewPr varScale="1">
        <p:scale>
          <a:sx n="155" d="100"/>
          <a:sy n="155" d="100"/>
        </p:scale>
        <p:origin x="216" y="9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Sheet1!$F$4</c:f>
              <c:strCache>
                <c:ptCount val="1"/>
                <c:pt idx="0">
                  <c:v>&lt;cf&gt;♀&lt;/cf&gt;</c:v>
                </c:pt>
              </c:strCache>
            </c:strRef>
          </c:tx>
          <c:spPr>
            <a:solidFill>
              <a:schemeClr val="accent2"/>
            </a:solidFill>
            <a:ln>
              <a:noFill/>
            </a:ln>
            <a:effectLst/>
          </c:spPr>
          <c:invertIfNegative val="0"/>
          <c:cat>
            <c:strRef>
              <c:f>Sheet1!$B$5:$B$31</c:f>
              <c:strCache>
                <c:ptCount val="27"/>
                <c:pt idx="0">
                  <c:v>EE</c:v>
                </c:pt>
                <c:pt idx="1">
                  <c:v>CZ</c:v>
                </c:pt>
                <c:pt idx="2">
                  <c:v>HR</c:v>
                </c:pt>
                <c:pt idx="3">
                  <c:v>HU</c:v>
                </c:pt>
                <c:pt idx="4">
                  <c:v>LV</c:v>
                </c:pt>
                <c:pt idx="5">
                  <c:v>LT</c:v>
                </c:pt>
                <c:pt idx="6">
                  <c:v>FR</c:v>
                </c:pt>
                <c:pt idx="7">
                  <c:v>SE</c:v>
                </c:pt>
                <c:pt idx="8">
                  <c:v>DK</c:v>
                </c:pt>
                <c:pt idx="9">
                  <c:v>FI</c:v>
                </c:pt>
                <c:pt idx="10">
                  <c:v>SI</c:v>
                </c:pt>
                <c:pt idx="11">
                  <c:v>NL</c:v>
                </c:pt>
                <c:pt idx="12">
                  <c:v>LU</c:v>
                </c:pt>
                <c:pt idx="13">
                  <c:v>DE</c:v>
                </c:pt>
                <c:pt idx="14">
                  <c:v>ES</c:v>
                </c:pt>
                <c:pt idx="15">
                  <c:v>AT</c:v>
                </c:pt>
                <c:pt idx="16">
                  <c:v>BG</c:v>
                </c:pt>
                <c:pt idx="17">
                  <c:v>IE</c:v>
                </c:pt>
                <c:pt idx="18">
                  <c:v>IT</c:v>
                </c:pt>
                <c:pt idx="19">
                  <c:v>MT</c:v>
                </c:pt>
                <c:pt idx="20">
                  <c:v>EL</c:v>
                </c:pt>
                <c:pt idx="21">
                  <c:v>PL</c:v>
                </c:pt>
                <c:pt idx="22">
                  <c:v>SK</c:v>
                </c:pt>
                <c:pt idx="23">
                  <c:v>BE</c:v>
                </c:pt>
                <c:pt idx="24">
                  <c:v>RO</c:v>
                </c:pt>
                <c:pt idx="25">
                  <c:v>PT</c:v>
                </c:pt>
                <c:pt idx="26">
                  <c:v>CY</c:v>
                </c:pt>
              </c:strCache>
            </c:strRef>
          </c:cat>
          <c:val>
            <c:numRef>
              <c:f>Sheet1!$F$5:$F$31</c:f>
              <c:numCache>
                <c:formatCode>0%</c:formatCode>
                <c:ptCount val="27"/>
                <c:pt idx="0">
                  <c:v>0.8571428571428571</c:v>
                </c:pt>
                <c:pt idx="1">
                  <c:v>0.58333333333333337</c:v>
                </c:pt>
                <c:pt idx="2">
                  <c:v>0.77777777777777779</c:v>
                </c:pt>
                <c:pt idx="3">
                  <c:v>0.41666666666666669</c:v>
                </c:pt>
                <c:pt idx="4">
                  <c:v>0.5714285714285714</c:v>
                </c:pt>
                <c:pt idx="5">
                  <c:v>0.55555555555555558</c:v>
                </c:pt>
                <c:pt idx="6">
                  <c:v>0.5</c:v>
                </c:pt>
                <c:pt idx="7">
                  <c:v>0.5</c:v>
                </c:pt>
                <c:pt idx="8">
                  <c:v>0.66666666666666663</c:v>
                </c:pt>
                <c:pt idx="9">
                  <c:v>0.44444444444444442</c:v>
                </c:pt>
                <c:pt idx="10">
                  <c:v>0.2857142857142857</c:v>
                </c:pt>
                <c:pt idx="11">
                  <c:v>0.5</c:v>
                </c:pt>
                <c:pt idx="12">
                  <c:v>0.5</c:v>
                </c:pt>
                <c:pt idx="13">
                  <c:v>0.58333333333333337</c:v>
                </c:pt>
                <c:pt idx="14">
                  <c:v>0.38095238095238093</c:v>
                </c:pt>
                <c:pt idx="15">
                  <c:v>0.25</c:v>
                </c:pt>
                <c:pt idx="16">
                  <c:v>0.5</c:v>
                </c:pt>
                <c:pt idx="17">
                  <c:v>0.1111111111111111</c:v>
                </c:pt>
                <c:pt idx="18">
                  <c:v>0.16666666666666666</c:v>
                </c:pt>
                <c:pt idx="19">
                  <c:v>0.4</c:v>
                </c:pt>
                <c:pt idx="20">
                  <c:v>0.16666666666666666</c:v>
                </c:pt>
                <c:pt idx="21">
                  <c:v>0.2857142857142857</c:v>
                </c:pt>
                <c:pt idx="22">
                  <c:v>0.22222222222222221</c:v>
                </c:pt>
                <c:pt idx="23">
                  <c:v>8.3333333333333329E-2</c:v>
                </c:pt>
                <c:pt idx="24">
                  <c:v>0.33333333333333331</c:v>
                </c:pt>
                <c:pt idx="25">
                  <c:v>8.3333333333333329E-2</c:v>
                </c:pt>
                <c:pt idx="26">
                  <c:v>0</c:v>
                </c:pt>
              </c:numCache>
            </c:numRef>
          </c:val>
          <c:extLst>
            <c:ext xmlns:c16="http://schemas.microsoft.com/office/drawing/2014/chart" uri="{C3380CC4-5D6E-409C-BE32-E72D297353CC}">
              <c16:uniqueId val="{00000000-F334-4C72-B9F9-050BF7B4874A}"/>
            </c:ext>
          </c:extLst>
        </c:ser>
        <c:ser>
          <c:idx val="1"/>
          <c:order val="1"/>
          <c:tx>
            <c:strRef>
              <c:f>Sheet1!$G$4</c:f>
              <c:strCache>
                <c:ptCount val="1"/>
                <c:pt idx="0">
                  <c:v>&lt;cf&gt;♂&lt;/cf&gt;</c:v>
                </c:pt>
              </c:strCache>
            </c:strRef>
          </c:tx>
          <c:spPr>
            <a:solidFill>
              <a:srgbClr val="00B0F0"/>
            </a:solidFill>
            <a:ln>
              <a:noFill/>
            </a:ln>
            <a:effectLst/>
          </c:spPr>
          <c:invertIfNegative val="0"/>
          <c:cat>
            <c:strRef>
              <c:f>Sheet1!$B$5:$B$31</c:f>
              <c:strCache>
                <c:ptCount val="27"/>
                <c:pt idx="0">
                  <c:v>EE</c:v>
                </c:pt>
                <c:pt idx="1">
                  <c:v>CZ</c:v>
                </c:pt>
                <c:pt idx="2">
                  <c:v>HR</c:v>
                </c:pt>
                <c:pt idx="3">
                  <c:v>HU</c:v>
                </c:pt>
                <c:pt idx="4">
                  <c:v>LV</c:v>
                </c:pt>
                <c:pt idx="5">
                  <c:v>LT</c:v>
                </c:pt>
                <c:pt idx="6">
                  <c:v>FR</c:v>
                </c:pt>
                <c:pt idx="7">
                  <c:v>SE</c:v>
                </c:pt>
                <c:pt idx="8">
                  <c:v>DK</c:v>
                </c:pt>
                <c:pt idx="9">
                  <c:v>FI</c:v>
                </c:pt>
                <c:pt idx="10">
                  <c:v>SI</c:v>
                </c:pt>
                <c:pt idx="11">
                  <c:v>NL</c:v>
                </c:pt>
                <c:pt idx="12">
                  <c:v>LU</c:v>
                </c:pt>
                <c:pt idx="13">
                  <c:v>DE</c:v>
                </c:pt>
                <c:pt idx="14">
                  <c:v>ES</c:v>
                </c:pt>
                <c:pt idx="15">
                  <c:v>AT</c:v>
                </c:pt>
                <c:pt idx="16">
                  <c:v>BG</c:v>
                </c:pt>
                <c:pt idx="17">
                  <c:v>IE</c:v>
                </c:pt>
                <c:pt idx="18">
                  <c:v>IT</c:v>
                </c:pt>
                <c:pt idx="19">
                  <c:v>MT</c:v>
                </c:pt>
                <c:pt idx="20">
                  <c:v>EL</c:v>
                </c:pt>
                <c:pt idx="21">
                  <c:v>PL</c:v>
                </c:pt>
                <c:pt idx="22">
                  <c:v>SK</c:v>
                </c:pt>
                <c:pt idx="23">
                  <c:v>BE</c:v>
                </c:pt>
                <c:pt idx="24">
                  <c:v>RO</c:v>
                </c:pt>
                <c:pt idx="25">
                  <c:v>PT</c:v>
                </c:pt>
                <c:pt idx="26">
                  <c:v>CY</c:v>
                </c:pt>
              </c:strCache>
            </c:strRef>
          </c:cat>
          <c:val>
            <c:numRef>
              <c:f>Sheet1!$G$5:$G$31</c:f>
              <c:numCache>
                <c:formatCode>0%</c:formatCode>
                <c:ptCount val="27"/>
                <c:pt idx="0">
                  <c:v>0.14285714285714285</c:v>
                </c:pt>
                <c:pt idx="1">
                  <c:v>0.41666666666666669</c:v>
                </c:pt>
                <c:pt idx="2">
                  <c:v>0.22222222222222221</c:v>
                </c:pt>
                <c:pt idx="3">
                  <c:v>0.58333333333333337</c:v>
                </c:pt>
                <c:pt idx="4">
                  <c:v>0.42857142857142855</c:v>
                </c:pt>
                <c:pt idx="5">
                  <c:v>0.44444444444444442</c:v>
                </c:pt>
                <c:pt idx="6">
                  <c:v>0.5</c:v>
                </c:pt>
                <c:pt idx="7">
                  <c:v>0.5</c:v>
                </c:pt>
                <c:pt idx="8">
                  <c:v>0.33333333333333331</c:v>
                </c:pt>
                <c:pt idx="9">
                  <c:v>0.55555555555555558</c:v>
                </c:pt>
                <c:pt idx="10">
                  <c:v>0.7142857142857143</c:v>
                </c:pt>
                <c:pt idx="11">
                  <c:v>0.5</c:v>
                </c:pt>
                <c:pt idx="12">
                  <c:v>0.5</c:v>
                </c:pt>
                <c:pt idx="13">
                  <c:v>0.41666666666666669</c:v>
                </c:pt>
                <c:pt idx="14">
                  <c:v>0.61904761904761907</c:v>
                </c:pt>
                <c:pt idx="15">
                  <c:v>0.75</c:v>
                </c:pt>
                <c:pt idx="16">
                  <c:v>0.5</c:v>
                </c:pt>
                <c:pt idx="17">
                  <c:v>0.88888888888888884</c:v>
                </c:pt>
                <c:pt idx="18">
                  <c:v>0.83333333333333337</c:v>
                </c:pt>
                <c:pt idx="19">
                  <c:v>0.6</c:v>
                </c:pt>
                <c:pt idx="20">
                  <c:v>0.83333333333333337</c:v>
                </c:pt>
                <c:pt idx="21">
                  <c:v>0.7142857142857143</c:v>
                </c:pt>
                <c:pt idx="22">
                  <c:v>0.77777777777777779</c:v>
                </c:pt>
                <c:pt idx="23">
                  <c:v>0.91666666666666663</c:v>
                </c:pt>
                <c:pt idx="24">
                  <c:v>0.66666666666666663</c:v>
                </c:pt>
                <c:pt idx="25">
                  <c:v>0.91666666666666663</c:v>
                </c:pt>
                <c:pt idx="26">
                  <c:v>1</c:v>
                </c:pt>
              </c:numCache>
            </c:numRef>
          </c:val>
          <c:extLst>
            <c:ext xmlns:c16="http://schemas.microsoft.com/office/drawing/2014/chart" uri="{C3380CC4-5D6E-409C-BE32-E72D297353CC}">
              <c16:uniqueId val="{00000001-F334-4C72-B9F9-050BF7B4874A}"/>
            </c:ext>
          </c:extLst>
        </c:ser>
        <c:dLbls>
          <c:showLegendKey val="0"/>
          <c:showVal val="0"/>
          <c:showCatName val="0"/>
          <c:showSerName val="0"/>
          <c:showPercent val="0"/>
          <c:showBubbleSize val="0"/>
        </c:dLbls>
        <c:gapWidth val="219"/>
        <c:overlap val="-27"/>
        <c:axId val="1484350128"/>
        <c:axId val="1484351568"/>
      </c:barChart>
      <c:catAx>
        <c:axId val="148435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84351568"/>
        <c:crosses val="autoZero"/>
        <c:auto val="1"/>
        <c:lblAlgn val="ctr"/>
        <c:lblOffset val="100"/>
        <c:noMultiLvlLbl val="0"/>
      </c:catAx>
      <c:valAx>
        <c:axId val="14843515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84350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09"/>
          </a:xfrm>
          <a:prstGeom prst="rect">
            <a:avLst/>
          </a:prstGeom>
        </p:spPr>
        <p:txBody>
          <a:bodyPr vert="horz" lIns="91861" tIns="45930" rIns="91861" bIns="45930" rtlCol="0"/>
          <a:lstStyle>
            <a:lvl1pPr algn="l">
              <a:defRPr sz="1200"/>
            </a:lvl1pPr>
          </a:lstStyle>
          <a:p>
            <a:endParaRPr lang="fr-BE" dirty="0"/>
          </a:p>
        </p:txBody>
      </p:sp>
      <p:sp>
        <p:nvSpPr>
          <p:cNvPr id="3" name="Date Placeholder 2"/>
          <p:cNvSpPr>
            <a:spLocks noGrp="1"/>
          </p:cNvSpPr>
          <p:nvPr>
            <p:ph type="dt" idx="1"/>
          </p:nvPr>
        </p:nvSpPr>
        <p:spPr>
          <a:xfrm>
            <a:off x="3809079" y="0"/>
            <a:ext cx="2914015" cy="490409"/>
          </a:xfrm>
          <a:prstGeom prst="rect">
            <a:avLst/>
          </a:prstGeom>
        </p:spPr>
        <p:txBody>
          <a:bodyPr vert="horz" lIns="91861" tIns="45930" rIns="91861" bIns="45930" rtlCol="0"/>
          <a:lstStyle>
            <a:lvl1pPr algn="r">
              <a:defRPr sz="1200"/>
            </a:lvl1pPr>
          </a:lstStyle>
          <a:p>
            <a:fld id="{0F803BF0-E97C-469C-AF60-F17B5FF059B5}" type="datetimeFigureOut">
              <a:rPr lang="fr-BE" smtClean="0"/>
              <a:t>2/12/25</a:t>
            </a:fld>
            <a:endParaRPr lang="fr-BE" dirty="0"/>
          </a:p>
        </p:txBody>
      </p:sp>
      <p:sp>
        <p:nvSpPr>
          <p:cNvPr id="4" name="Slide Image Placeholder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861" tIns="45930" rIns="91861" bIns="45930" rtlCol="0" anchor="ctr"/>
          <a:lstStyle/>
          <a:p>
            <a:endParaRPr lang="fr-BE" dirty="0"/>
          </a:p>
        </p:txBody>
      </p:sp>
      <p:sp>
        <p:nvSpPr>
          <p:cNvPr id="5" name="Notes Placeholder 4"/>
          <p:cNvSpPr>
            <a:spLocks noGrp="1"/>
          </p:cNvSpPr>
          <p:nvPr>
            <p:ph type="body" sz="quarter" idx="3"/>
          </p:nvPr>
        </p:nvSpPr>
        <p:spPr>
          <a:xfrm>
            <a:off x="672465" y="4703852"/>
            <a:ext cx="5379720" cy="3848606"/>
          </a:xfrm>
          <a:prstGeom prst="rect">
            <a:avLst/>
          </a:prstGeom>
        </p:spPr>
        <p:txBody>
          <a:bodyPr vert="horz" lIns="91861" tIns="45930" rIns="91861" bIns="459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9283831"/>
            <a:ext cx="2914015" cy="490408"/>
          </a:xfrm>
          <a:prstGeom prst="rect">
            <a:avLst/>
          </a:prstGeom>
        </p:spPr>
        <p:txBody>
          <a:bodyPr vert="horz" lIns="91861" tIns="45930" rIns="91861" bIns="45930" rtlCol="0" anchor="b"/>
          <a:lstStyle>
            <a:lvl1pPr algn="l">
              <a:defRPr sz="1200"/>
            </a:lvl1pPr>
          </a:lstStyle>
          <a:p>
            <a:endParaRPr lang="fr-BE" dirty="0"/>
          </a:p>
        </p:txBody>
      </p:sp>
      <p:sp>
        <p:nvSpPr>
          <p:cNvPr id="7" name="Slide Number Placeholder 6"/>
          <p:cNvSpPr>
            <a:spLocks noGrp="1"/>
          </p:cNvSpPr>
          <p:nvPr>
            <p:ph type="sldNum" sz="quarter" idx="5"/>
          </p:nvPr>
        </p:nvSpPr>
        <p:spPr>
          <a:xfrm>
            <a:off x="3809079" y="9283831"/>
            <a:ext cx="2914015" cy="490408"/>
          </a:xfrm>
          <a:prstGeom prst="rect">
            <a:avLst/>
          </a:prstGeom>
        </p:spPr>
        <p:txBody>
          <a:bodyPr vert="horz" lIns="91861" tIns="45930" rIns="91861" bIns="45930" rtlCol="0" anchor="b"/>
          <a:lstStyle>
            <a:lvl1pPr algn="r">
              <a:defRPr sz="1200"/>
            </a:lvl1pPr>
          </a:lstStyle>
          <a:p>
            <a:fld id="{1CACB815-C936-4E99-8363-076A4EF2A191}" type="slidenum">
              <a:rPr lang="fr-BE" smtClean="0"/>
              <a:t>‹N°›</a:t>
            </a:fld>
            <a:endParaRPr lang="fr-BE" dirty="0"/>
          </a:p>
        </p:txBody>
      </p:sp>
    </p:spTree>
    <p:extLst>
      <p:ext uri="{BB962C8B-B14F-4D97-AF65-F5344CB8AC3E}">
        <p14:creationId xmlns:p14="http://schemas.microsoft.com/office/powerpoint/2010/main" val="44035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D621B-A482-9F46-974E-D63789982922}" type="slidenum">
              <a:rPr lang="en-US" smtClean="0"/>
              <a:t>4</a:t>
            </a:fld>
            <a:endParaRPr lang="en-US" dirty="0"/>
          </a:p>
        </p:txBody>
      </p:sp>
    </p:spTree>
    <p:extLst>
      <p:ext uri="{BB962C8B-B14F-4D97-AF65-F5344CB8AC3E}">
        <p14:creationId xmlns:p14="http://schemas.microsoft.com/office/powerpoint/2010/main" val="203895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32650-2A0E-3513-BB81-E191EC716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157BD-0924-79D0-4C2E-A4960C28B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7B311-8600-7614-10CE-9A07172824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0C101E-89CE-AF55-9CC8-A054C8C268CF}"/>
              </a:ext>
            </a:extLst>
          </p:cNvPr>
          <p:cNvSpPr>
            <a:spLocks noGrp="1"/>
          </p:cNvSpPr>
          <p:nvPr>
            <p:ph type="sldNum" sz="quarter" idx="10"/>
          </p:nvPr>
        </p:nvSpPr>
        <p:spPr/>
        <p:txBody>
          <a:bodyPr/>
          <a:lstStyle/>
          <a:p>
            <a:fld id="{822D621B-A482-9F46-974E-D63789982922}" type="slidenum">
              <a:rPr lang="en-US" smtClean="0"/>
              <a:t>7</a:t>
            </a:fld>
            <a:endParaRPr lang="en-US" dirty="0"/>
          </a:p>
        </p:txBody>
      </p:sp>
    </p:spTree>
    <p:extLst>
      <p:ext uri="{BB962C8B-B14F-4D97-AF65-F5344CB8AC3E}">
        <p14:creationId xmlns:p14="http://schemas.microsoft.com/office/powerpoint/2010/main" val="1497258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32650-2A0E-3513-BB81-E191EC716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157BD-0924-79D0-4C2E-A4960C28B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7B311-8600-7614-10CE-9A07172824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0C101E-89CE-AF55-9CC8-A054C8C268CF}"/>
              </a:ext>
            </a:extLst>
          </p:cNvPr>
          <p:cNvSpPr>
            <a:spLocks noGrp="1"/>
          </p:cNvSpPr>
          <p:nvPr>
            <p:ph type="sldNum" sz="quarter" idx="10"/>
          </p:nvPr>
        </p:nvSpPr>
        <p:spPr/>
        <p:txBody>
          <a:bodyPr/>
          <a:lstStyle/>
          <a:p>
            <a:fld id="{822D621B-A482-9F46-974E-D63789982922}" type="slidenum">
              <a:rPr lang="en-US" smtClean="0"/>
              <a:t>8</a:t>
            </a:fld>
            <a:endParaRPr lang="en-US" dirty="0"/>
          </a:p>
        </p:txBody>
      </p:sp>
    </p:spTree>
    <p:extLst>
      <p:ext uri="{BB962C8B-B14F-4D97-AF65-F5344CB8AC3E}">
        <p14:creationId xmlns:p14="http://schemas.microsoft.com/office/powerpoint/2010/main" val="275790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D621B-A482-9F46-974E-D63789982922}" type="slidenum">
              <a:rPr lang="en-US" smtClean="0"/>
              <a:t>9</a:t>
            </a:fld>
            <a:endParaRPr lang="en-US" dirty="0"/>
          </a:p>
        </p:txBody>
      </p:sp>
    </p:spTree>
    <p:extLst>
      <p:ext uri="{BB962C8B-B14F-4D97-AF65-F5344CB8AC3E}">
        <p14:creationId xmlns:p14="http://schemas.microsoft.com/office/powerpoint/2010/main" val="243610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 years now, the EESC has been working on how to better integrate the voice of young Europeans in its work and in the EU decision-making process in a structured and meaningful way</a:t>
            </a:r>
            <a:endParaRPr lang="en-GB" dirty="0"/>
          </a:p>
        </p:txBody>
      </p:sp>
      <p:sp>
        <p:nvSpPr>
          <p:cNvPr id="4" name="Slide Number Placeholder 3"/>
          <p:cNvSpPr>
            <a:spLocks noGrp="1"/>
          </p:cNvSpPr>
          <p:nvPr>
            <p:ph type="sldNum" sz="quarter" idx="10"/>
          </p:nvPr>
        </p:nvSpPr>
        <p:spPr/>
        <p:txBody>
          <a:bodyPr/>
          <a:lstStyle/>
          <a:p>
            <a:fld id="{822D621B-A482-9F46-974E-D63789982922}" type="slidenum">
              <a:rPr lang="en-US" smtClean="0"/>
              <a:t>17</a:t>
            </a:fld>
            <a:endParaRPr lang="en-US" dirty="0"/>
          </a:p>
        </p:txBody>
      </p:sp>
    </p:spTree>
    <p:extLst>
      <p:ext uri="{BB962C8B-B14F-4D97-AF65-F5344CB8AC3E}">
        <p14:creationId xmlns:p14="http://schemas.microsoft.com/office/powerpoint/2010/main" val="4052082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8BCB-1AA3-47DD-B0AF-D1BE25486D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a:extLst>
              <a:ext uri="{FF2B5EF4-FFF2-40B4-BE49-F238E27FC236}">
                <a16:creationId xmlns:a16="http://schemas.microsoft.com/office/drawing/2014/main" id="{9DD851D8-243B-4A0B-8E39-98F5968E57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a:extLst>
              <a:ext uri="{FF2B5EF4-FFF2-40B4-BE49-F238E27FC236}">
                <a16:creationId xmlns:a16="http://schemas.microsoft.com/office/drawing/2014/main" id="{DC9E29BE-A65B-48EA-8300-9735CC06B6EC}"/>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63BA849F-5162-4368-9740-634FA7F5CD4F}"/>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5ECA7076-24AC-4AA4-9CF5-B5513FC08E99}"/>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60210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4A06C-040C-4402-9537-0B7B072B34EC}"/>
              </a:ext>
            </a:extLst>
          </p:cNvPr>
          <p:cNvSpPr>
            <a:spLocks noGrp="1"/>
          </p:cNvSpPr>
          <p:nvPr>
            <p:ph type="title"/>
          </p:nvPr>
        </p:nvSpPr>
        <p:spPr/>
        <p:txBody>
          <a:bodyPr/>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0EBD9FFC-57CA-4AD9-9DF0-AE3DE1E545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FF4CF21E-F473-41F6-A590-BE48ECDCE15A}"/>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0B2003BA-DEF5-45CF-86FA-93D7EECBE90D}"/>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E164BF19-61AE-43EB-8960-904786533609}"/>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2951663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D4914D-68CD-432E-A2B8-8A8079EAF2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5D3885EE-813E-44B5-9613-0163F4FC5F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91627BEE-BF15-4715-BC32-719A9C8FF832}"/>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0CDD9E59-D43E-41F4-AEAE-FC07DA1DA996}"/>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8E80100E-F2BB-4D9A-915B-A2C04EBBFCA2}"/>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232794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1E2CB-3271-45A1-9EC5-90242F094D30}"/>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DEA86207-EC44-4C3D-94FF-693E17667D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03C666B3-0D3F-4438-A96D-83301C2A129A}"/>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2722C06E-535A-46C3-A3F3-24F27759C505}"/>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955931B2-ECEC-499C-A336-D4F733EBD342}"/>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1305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1190F-78FA-4AAE-9FB3-B9FFE71699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a:extLst>
              <a:ext uri="{FF2B5EF4-FFF2-40B4-BE49-F238E27FC236}">
                <a16:creationId xmlns:a16="http://schemas.microsoft.com/office/drawing/2014/main" id="{90E706FF-9B57-4C18-8B91-5E6C65C90D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C8E82A-39FB-4EC0-A6AD-91F4BD78792E}"/>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FE8E1FF3-76A5-42EB-A32E-B4CF5CD4101D}"/>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5918E69F-2385-4097-B656-95A26E76AB72}"/>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573339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12D6-F440-4124-9E9A-DB59061D1597}"/>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3109D97F-69C5-45C6-83F2-F7F04FEB15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a:extLst>
              <a:ext uri="{FF2B5EF4-FFF2-40B4-BE49-F238E27FC236}">
                <a16:creationId xmlns:a16="http://schemas.microsoft.com/office/drawing/2014/main" id="{CD5975D1-8BD1-49F2-95C3-7A12230AF6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a:extLst>
              <a:ext uri="{FF2B5EF4-FFF2-40B4-BE49-F238E27FC236}">
                <a16:creationId xmlns:a16="http://schemas.microsoft.com/office/drawing/2014/main" id="{F9D5DE11-4BDA-4175-B042-6B243D4BFE44}"/>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6" name="Footer Placeholder 5">
            <a:extLst>
              <a:ext uri="{FF2B5EF4-FFF2-40B4-BE49-F238E27FC236}">
                <a16:creationId xmlns:a16="http://schemas.microsoft.com/office/drawing/2014/main" id="{F4834AE0-D5A1-4B77-8554-F3164B38776B}"/>
              </a:ext>
            </a:extLst>
          </p:cNvPr>
          <p:cNvSpPr>
            <a:spLocks noGrp="1"/>
          </p:cNvSpPr>
          <p:nvPr>
            <p:ph type="ftr" sz="quarter" idx="11"/>
          </p:nvPr>
        </p:nvSpPr>
        <p:spPr/>
        <p:txBody>
          <a:bodyPr/>
          <a:lstStyle/>
          <a:p>
            <a:endParaRPr lang="fr-BE" dirty="0"/>
          </a:p>
        </p:txBody>
      </p:sp>
      <p:sp>
        <p:nvSpPr>
          <p:cNvPr id="7" name="Slide Number Placeholder 6">
            <a:extLst>
              <a:ext uri="{FF2B5EF4-FFF2-40B4-BE49-F238E27FC236}">
                <a16:creationId xmlns:a16="http://schemas.microsoft.com/office/drawing/2014/main" id="{AC7B5477-AD78-4F97-9584-E21957B6EE06}"/>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2278756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F1013-E172-4291-99C6-2886E5ABCCBE}"/>
              </a:ext>
            </a:extLst>
          </p:cNvPr>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a:extLst>
              <a:ext uri="{FF2B5EF4-FFF2-40B4-BE49-F238E27FC236}">
                <a16:creationId xmlns:a16="http://schemas.microsoft.com/office/drawing/2014/main" id="{E0FD7858-620A-49AE-A6CF-FDEA41F2C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27198F-87F3-4712-8BA2-A78EA40A65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a:extLst>
              <a:ext uri="{FF2B5EF4-FFF2-40B4-BE49-F238E27FC236}">
                <a16:creationId xmlns:a16="http://schemas.microsoft.com/office/drawing/2014/main" id="{8B5620C0-BDEA-4A00-B69D-1E9350A0BE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8718F9-713D-4361-BE54-B0BA4CDADB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a:extLst>
              <a:ext uri="{FF2B5EF4-FFF2-40B4-BE49-F238E27FC236}">
                <a16:creationId xmlns:a16="http://schemas.microsoft.com/office/drawing/2014/main" id="{74505A7E-026E-40B8-8063-F6E028641881}"/>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8" name="Footer Placeholder 7">
            <a:extLst>
              <a:ext uri="{FF2B5EF4-FFF2-40B4-BE49-F238E27FC236}">
                <a16:creationId xmlns:a16="http://schemas.microsoft.com/office/drawing/2014/main" id="{3EE2493D-0050-4A49-ADD5-173C02CCD315}"/>
              </a:ext>
            </a:extLst>
          </p:cNvPr>
          <p:cNvSpPr>
            <a:spLocks noGrp="1"/>
          </p:cNvSpPr>
          <p:nvPr>
            <p:ph type="ftr" sz="quarter" idx="11"/>
          </p:nvPr>
        </p:nvSpPr>
        <p:spPr/>
        <p:txBody>
          <a:bodyPr/>
          <a:lstStyle/>
          <a:p>
            <a:endParaRPr lang="fr-BE" dirty="0"/>
          </a:p>
        </p:txBody>
      </p:sp>
      <p:sp>
        <p:nvSpPr>
          <p:cNvPr id="9" name="Slide Number Placeholder 8">
            <a:extLst>
              <a:ext uri="{FF2B5EF4-FFF2-40B4-BE49-F238E27FC236}">
                <a16:creationId xmlns:a16="http://schemas.microsoft.com/office/drawing/2014/main" id="{1F837541-2C90-431B-A1BF-C6770B288667}"/>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869497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95325-D07A-4E81-A588-93D3F35C1263}"/>
              </a:ext>
            </a:extLst>
          </p:cNvPr>
          <p:cNvSpPr>
            <a:spLocks noGrp="1"/>
          </p:cNvSpPr>
          <p:nvPr>
            <p:ph type="title"/>
          </p:nvPr>
        </p:nvSpPr>
        <p:spPr/>
        <p:txBody>
          <a:bodyPr/>
          <a:lstStyle/>
          <a:p>
            <a:r>
              <a:rPr lang="en-US"/>
              <a:t>Click to edit Master title style</a:t>
            </a:r>
            <a:endParaRPr lang="fr-BE"/>
          </a:p>
        </p:txBody>
      </p:sp>
      <p:sp>
        <p:nvSpPr>
          <p:cNvPr id="3" name="Date Placeholder 2">
            <a:extLst>
              <a:ext uri="{FF2B5EF4-FFF2-40B4-BE49-F238E27FC236}">
                <a16:creationId xmlns:a16="http://schemas.microsoft.com/office/drawing/2014/main" id="{7D87C8E9-875C-40B7-8897-5EA56BF462A8}"/>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4" name="Footer Placeholder 3">
            <a:extLst>
              <a:ext uri="{FF2B5EF4-FFF2-40B4-BE49-F238E27FC236}">
                <a16:creationId xmlns:a16="http://schemas.microsoft.com/office/drawing/2014/main" id="{0CEC260E-325C-441A-A2B0-0775E18A6582}"/>
              </a:ext>
            </a:extLst>
          </p:cNvPr>
          <p:cNvSpPr>
            <a:spLocks noGrp="1"/>
          </p:cNvSpPr>
          <p:nvPr>
            <p:ph type="ftr" sz="quarter" idx="11"/>
          </p:nvPr>
        </p:nvSpPr>
        <p:spPr/>
        <p:txBody>
          <a:bodyPr/>
          <a:lstStyle/>
          <a:p>
            <a:endParaRPr lang="fr-BE" dirty="0"/>
          </a:p>
        </p:txBody>
      </p:sp>
      <p:sp>
        <p:nvSpPr>
          <p:cNvPr id="5" name="Slide Number Placeholder 4">
            <a:extLst>
              <a:ext uri="{FF2B5EF4-FFF2-40B4-BE49-F238E27FC236}">
                <a16:creationId xmlns:a16="http://schemas.microsoft.com/office/drawing/2014/main" id="{D7C19B9B-43DE-45C7-839F-553A5B2B651C}"/>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93536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5A11C6-2785-4D57-B651-A7087E129C70}"/>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3" name="Footer Placeholder 2">
            <a:extLst>
              <a:ext uri="{FF2B5EF4-FFF2-40B4-BE49-F238E27FC236}">
                <a16:creationId xmlns:a16="http://schemas.microsoft.com/office/drawing/2014/main" id="{2B0D4B91-D563-427D-9B42-583ED73AE654}"/>
              </a:ext>
            </a:extLst>
          </p:cNvPr>
          <p:cNvSpPr>
            <a:spLocks noGrp="1"/>
          </p:cNvSpPr>
          <p:nvPr>
            <p:ph type="ftr" sz="quarter" idx="11"/>
          </p:nvPr>
        </p:nvSpPr>
        <p:spPr/>
        <p:txBody>
          <a:bodyPr/>
          <a:lstStyle/>
          <a:p>
            <a:endParaRPr lang="fr-BE" dirty="0"/>
          </a:p>
        </p:txBody>
      </p:sp>
      <p:sp>
        <p:nvSpPr>
          <p:cNvPr id="4" name="Slide Number Placeholder 3">
            <a:extLst>
              <a:ext uri="{FF2B5EF4-FFF2-40B4-BE49-F238E27FC236}">
                <a16:creationId xmlns:a16="http://schemas.microsoft.com/office/drawing/2014/main" id="{1A27F2D0-5989-496C-828E-51D0CF9F0AAC}"/>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43415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F027-8B70-4278-90EC-E0C382E483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a:extLst>
              <a:ext uri="{FF2B5EF4-FFF2-40B4-BE49-F238E27FC236}">
                <a16:creationId xmlns:a16="http://schemas.microsoft.com/office/drawing/2014/main" id="{1689FD22-648F-46D4-9DB5-0B07D43DA9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a:extLst>
              <a:ext uri="{FF2B5EF4-FFF2-40B4-BE49-F238E27FC236}">
                <a16:creationId xmlns:a16="http://schemas.microsoft.com/office/drawing/2014/main" id="{E093A660-7AC0-407E-BC4B-12BC1252C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F2883C-6A78-4623-8A67-C8C352243768}"/>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6" name="Footer Placeholder 5">
            <a:extLst>
              <a:ext uri="{FF2B5EF4-FFF2-40B4-BE49-F238E27FC236}">
                <a16:creationId xmlns:a16="http://schemas.microsoft.com/office/drawing/2014/main" id="{0525E2FF-9A4B-4B49-9BF6-DB4A614A3135}"/>
              </a:ext>
            </a:extLst>
          </p:cNvPr>
          <p:cNvSpPr>
            <a:spLocks noGrp="1"/>
          </p:cNvSpPr>
          <p:nvPr>
            <p:ph type="ftr" sz="quarter" idx="11"/>
          </p:nvPr>
        </p:nvSpPr>
        <p:spPr/>
        <p:txBody>
          <a:bodyPr/>
          <a:lstStyle/>
          <a:p>
            <a:endParaRPr lang="fr-BE" dirty="0"/>
          </a:p>
        </p:txBody>
      </p:sp>
      <p:sp>
        <p:nvSpPr>
          <p:cNvPr id="7" name="Slide Number Placeholder 6">
            <a:extLst>
              <a:ext uri="{FF2B5EF4-FFF2-40B4-BE49-F238E27FC236}">
                <a16:creationId xmlns:a16="http://schemas.microsoft.com/office/drawing/2014/main" id="{5BCAFF41-67BA-49B7-AF66-C45284C8240B}"/>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87759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A77D4-06AC-4739-9108-2FFD6D6ED2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a:extLst>
              <a:ext uri="{FF2B5EF4-FFF2-40B4-BE49-F238E27FC236}">
                <a16:creationId xmlns:a16="http://schemas.microsoft.com/office/drawing/2014/main" id="{28C16E47-723C-495F-B9E1-B19D455EA3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Text Placeholder 3">
            <a:extLst>
              <a:ext uri="{FF2B5EF4-FFF2-40B4-BE49-F238E27FC236}">
                <a16:creationId xmlns:a16="http://schemas.microsoft.com/office/drawing/2014/main" id="{1AEA9B44-BFE9-4D11-8CEA-36B9D3A9A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D65FD-C32B-40B7-B987-5323347FC4D3}"/>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6" name="Footer Placeholder 5">
            <a:extLst>
              <a:ext uri="{FF2B5EF4-FFF2-40B4-BE49-F238E27FC236}">
                <a16:creationId xmlns:a16="http://schemas.microsoft.com/office/drawing/2014/main" id="{A56783F4-5F11-436D-92FA-3C5F9EB3A225}"/>
              </a:ext>
            </a:extLst>
          </p:cNvPr>
          <p:cNvSpPr>
            <a:spLocks noGrp="1"/>
          </p:cNvSpPr>
          <p:nvPr>
            <p:ph type="ftr" sz="quarter" idx="11"/>
          </p:nvPr>
        </p:nvSpPr>
        <p:spPr/>
        <p:txBody>
          <a:bodyPr/>
          <a:lstStyle/>
          <a:p>
            <a:endParaRPr lang="fr-BE" dirty="0"/>
          </a:p>
        </p:txBody>
      </p:sp>
      <p:sp>
        <p:nvSpPr>
          <p:cNvPr id="7" name="Slide Number Placeholder 6">
            <a:extLst>
              <a:ext uri="{FF2B5EF4-FFF2-40B4-BE49-F238E27FC236}">
                <a16:creationId xmlns:a16="http://schemas.microsoft.com/office/drawing/2014/main" id="{2E8D8AFE-C5EA-4BD3-9D9E-DF99E824106B}"/>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3306876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5F36FF-66B9-4B49-AD27-F9288542F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a:extLst>
              <a:ext uri="{FF2B5EF4-FFF2-40B4-BE49-F238E27FC236}">
                <a16:creationId xmlns:a16="http://schemas.microsoft.com/office/drawing/2014/main" id="{7C2EF2DC-0EB2-4371-925B-2ACCADA40E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1C3B89D4-5AD6-4115-9B19-72902174A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C57C7755-FA5A-4F03-A13A-3C157AB73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Slide Number Placeholder 5">
            <a:extLst>
              <a:ext uri="{FF2B5EF4-FFF2-40B4-BE49-F238E27FC236}">
                <a16:creationId xmlns:a16="http://schemas.microsoft.com/office/drawing/2014/main" id="{18D6746E-51BA-4A03-A63D-1520E27BBF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404F1-E730-4DE8-A095-6F63BB718036}" type="slidenum">
              <a:rPr lang="fr-BE" smtClean="0"/>
              <a:t>‹N°›</a:t>
            </a:fld>
            <a:endParaRPr lang="fr-BE" dirty="0"/>
          </a:p>
        </p:txBody>
      </p:sp>
    </p:spTree>
    <p:extLst>
      <p:ext uri="{BB962C8B-B14F-4D97-AF65-F5344CB8AC3E}">
        <p14:creationId xmlns:p14="http://schemas.microsoft.com/office/powerpoint/2010/main" val="683837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eesc.europa.eu/sites/default/files/2024-12/qe-01-24-018-en-n.pdf" TargetMode="External"/><Relationship Id="rId3" Type="http://schemas.openxmlformats.org/officeDocument/2006/relationships/hyperlink" Target="https://www.eesc.europa.eu/sites/default/files/2024-12/qe-01-24-023-en-n_0.pdf" TargetMode="External"/><Relationship Id="rId7" Type="http://schemas.openxmlformats.org/officeDocument/2006/relationships/hyperlink" Target="https://www.eesc.europa.eu/sites/default/files/2024-12/qe-01-24-017-en-n.pdf" TargetMode="External"/><Relationship Id="rId2" Type="http://schemas.openxmlformats.org/officeDocument/2006/relationships/hyperlink" Target="https://www.eesc.europa.eu/sites/default/files/2024-12/qe-01-24-021-en-n.pdf" TargetMode="External"/><Relationship Id="rId1" Type="http://schemas.openxmlformats.org/officeDocument/2006/relationships/slideLayout" Target="../slideLayouts/slideLayout2.xml"/><Relationship Id="rId6" Type="http://schemas.openxmlformats.org/officeDocument/2006/relationships/hyperlink" Target="https://wayback.archive-it.org/12710/20241019021126/https:/belgian-presidency.consilium.europa.eu/en/news/liege-declaration-towards-affordable-decent-and-sustainable-housing-for-all/" TargetMode="External"/><Relationship Id="rId5" Type="http://schemas.openxmlformats.org/officeDocument/2006/relationships/hyperlink" Target="https://www.eesc.europa.eu/sites/default/files/2024-12/qe-01-24-016-en-n.pdf" TargetMode="External"/><Relationship Id="rId4" Type="http://schemas.openxmlformats.org/officeDocument/2006/relationships/hyperlink" Target="https://www.eesc.europa.eu/sites/default/files/2024-12/qe-01-24-020-en-n.pd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eesc.europa.eu/da/news-media/articles/integrating-young-voices-eu-decision-making" TargetMode="External"/><Relationship Id="rId3" Type="http://schemas.openxmlformats.org/officeDocument/2006/relationships/hyperlink" Target="https://www.eesc.europa.eu/da/our-work/publications-other-work/publications/recent-eesc-achievements" TargetMode="External"/><Relationship Id="rId7" Type="http://schemas.openxmlformats.org/officeDocument/2006/relationships/hyperlink" Target="https://www.eesc.europa.eu/da/news-media/articles/leading-way-just-transition" TargetMode="External"/><Relationship Id="rId2" Type="http://schemas.openxmlformats.org/officeDocument/2006/relationships/hyperlink" Target="https://www.eesc.europa.eu/sites/default/files/2024-12/qe-01-24-013-en-n.pdf" TargetMode="External"/><Relationship Id="rId1" Type="http://schemas.openxmlformats.org/officeDocument/2006/relationships/slideLayout" Target="../slideLayouts/slideLayout2.xml"/><Relationship Id="rId6" Type="http://schemas.openxmlformats.org/officeDocument/2006/relationships/hyperlink" Target="https://unfccc.int/topics/just-transition/united-arab-emirates-just-transition-work-programme%23%3A%7E%3Atext%3DJust%20Transition%20Pathways-%2CThe%20First%20Dialogue%20under%20the%20United%20Arab%20Emirates%20Just%20Transition%2CJune%200800%20to%201200%20CEST" TargetMode="External"/><Relationship Id="rId5" Type="http://schemas.openxmlformats.org/officeDocument/2006/relationships/hyperlink" Target="https://www.eesc.europa.eu/sites/default/files/2024-12/qe-01-24-019-en-n.pdf" TargetMode="External"/><Relationship Id="rId10" Type="http://schemas.openxmlformats.org/officeDocument/2006/relationships/hyperlink" Target="https://www.eesc.europa.eu/sites/default/files/2024-12/qe-01-24-022-en-n.pdf" TargetMode="External"/><Relationship Id="rId4" Type="http://schemas.openxmlformats.org/officeDocument/2006/relationships/hyperlink" Target="https://www.eesc.europa.eu/da" TargetMode="External"/><Relationship Id="rId9" Type="http://schemas.openxmlformats.org/officeDocument/2006/relationships/hyperlink" Target="https://www.eesc.europa.eu/da/our-work/opinions-information-reports/opinions/eu-youth-tes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cid:image003.png@01DB9EFF.F664ECA0" TargetMode="External"/><Relationship Id="rId13" Type="http://schemas.openxmlformats.org/officeDocument/2006/relationships/image" Target="../media/image25.png"/><Relationship Id="rId18" Type="http://schemas.openxmlformats.org/officeDocument/2006/relationships/hyperlink" Target="https://www.instagram.com/eu_civilsociety/" TargetMode="External"/><Relationship Id="rId26" Type="http://schemas.openxmlformats.org/officeDocument/2006/relationships/image" Target="../media/image30.png"/><Relationship Id="rId3" Type="http://schemas.openxmlformats.org/officeDocument/2006/relationships/image" Target="../media/image19.png"/><Relationship Id="rId21" Type="http://schemas.openxmlformats.org/officeDocument/2006/relationships/hyperlink" Target="https://x.com/EU_EESC" TargetMode="External"/><Relationship Id="rId7" Type="http://schemas.openxmlformats.org/officeDocument/2006/relationships/image" Target="../media/image22.png"/><Relationship Id="rId12" Type="http://schemas.openxmlformats.org/officeDocument/2006/relationships/image" Target="cid:image005.png@01DB9EFF.F664ECA0" TargetMode="External"/><Relationship Id="rId17" Type="http://schemas.openxmlformats.org/officeDocument/2006/relationships/hyperlink" Target="https://www.linkedin.com/company/european-economic-social-committee/posts/?feedView=all" TargetMode="External"/><Relationship Id="rId25" Type="http://schemas.openxmlformats.org/officeDocument/2006/relationships/image" Target="../media/image29.jpeg"/><Relationship Id="rId2" Type="http://schemas.openxmlformats.org/officeDocument/2006/relationships/hyperlink" Target="mailto:visitEESC@eesc.europa.eu" TargetMode="External"/><Relationship Id="rId16" Type="http://schemas.openxmlformats.org/officeDocument/2006/relationships/image" Target="cid:image007.png@01DB9EFF.F664ECA0" TargetMode="External"/><Relationship Id="rId20" Type="http://schemas.openxmlformats.org/officeDocument/2006/relationships/hyperlink" Target="https://www.facebook.com/EuropeanEconomicAndSocialCommittee/" TargetMode="External"/><Relationship Id="rId1" Type="http://schemas.openxmlformats.org/officeDocument/2006/relationships/slideLayout" Target="../slideLayouts/slideLayout2.xml"/><Relationship Id="rId6" Type="http://schemas.openxmlformats.org/officeDocument/2006/relationships/image" Target="cid:image002.png@01DB9EFF.F664ECA0" TargetMode="External"/><Relationship Id="rId11" Type="http://schemas.openxmlformats.org/officeDocument/2006/relationships/image" Target="../media/image24.png"/><Relationship Id="rId24" Type="http://schemas.openxmlformats.org/officeDocument/2006/relationships/image" Target="../media/image28.png"/><Relationship Id="rId5" Type="http://schemas.openxmlformats.org/officeDocument/2006/relationships/image" Target="../media/image21.png"/><Relationship Id="rId15" Type="http://schemas.openxmlformats.org/officeDocument/2006/relationships/image" Target="../media/image26.gif"/><Relationship Id="rId23" Type="http://schemas.openxmlformats.org/officeDocument/2006/relationships/image" Target="../media/image27.jpeg"/><Relationship Id="rId10" Type="http://schemas.openxmlformats.org/officeDocument/2006/relationships/image" Target="cid:image004.png@01DB9EFF.F664ECA0" TargetMode="External"/><Relationship Id="rId19" Type="http://schemas.openxmlformats.org/officeDocument/2006/relationships/hyperlink" Target="https://bsky.app/profile/eesc.bsky.social" TargetMode="External"/><Relationship Id="rId4" Type="http://schemas.openxmlformats.org/officeDocument/2006/relationships/image" Target="../media/image20.svg"/><Relationship Id="rId9" Type="http://schemas.openxmlformats.org/officeDocument/2006/relationships/image" Target="../media/image23.png"/><Relationship Id="rId14" Type="http://schemas.openxmlformats.org/officeDocument/2006/relationships/image" Target="cid:image006.png@01DB9EFF.F664ECA0" TargetMode="External"/><Relationship Id="rId22" Type="http://schemas.openxmlformats.org/officeDocument/2006/relationships/hyperlink" Target="https://www.youtube.com/EurEcoSocCommitte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eesc.europa.eu/da/work-with-us/traineeships" TargetMode="External"/><Relationship Id="rId3" Type="http://schemas.openxmlformats.org/officeDocument/2006/relationships/hyperlink" Target="https://www.eesc.europa.eu/da/our-work/opinions-information-reports/follow-opinions" TargetMode="External"/><Relationship Id="rId7" Type="http://schemas.openxmlformats.org/officeDocument/2006/relationships/hyperlink" Target="https://www.eesc.europa.eu/da/news-media/videos/lifecycle-opinion" TargetMode="External"/><Relationship Id="rId2" Type="http://schemas.openxmlformats.org/officeDocument/2006/relationships/hyperlink" Target="https://memberspage.eesc.europa.eu/members" TargetMode="External"/><Relationship Id="rId1" Type="http://schemas.openxmlformats.org/officeDocument/2006/relationships/slideLayout" Target="../slideLayouts/slideLayout7.xml"/><Relationship Id="rId6" Type="http://schemas.openxmlformats.org/officeDocument/2006/relationships/hyperlink" Target="https://www.eesc.europa.eu/ceslink/en" TargetMode="External"/><Relationship Id="rId11" Type="http://schemas.openxmlformats.org/officeDocument/2006/relationships/image" Target="../media/image32.png"/><Relationship Id="rId5" Type="http://schemas.openxmlformats.org/officeDocument/2006/relationships/hyperlink" Target="https://www.eesc.europa.eu/da/our-work/opinions-information-reports/in-the-spotlight" TargetMode="External"/><Relationship Id="rId10" Type="http://schemas.openxmlformats.org/officeDocument/2006/relationships/image" Target="../media/image31.png"/><Relationship Id="rId4" Type="http://schemas.openxmlformats.org/officeDocument/2006/relationships/hyperlink" Target="https://what-europe-does-for-me.europarl.europa.eu/da/home" TargetMode="External"/><Relationship Id="rId9" Type="http://schemas.openxmlformats.org/officeDocument/2006/relationships/hyperlink" Target="https://www.eesc.europa.eu/da/agenda/plenary-sessions"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eesc.europa.eu/da/sections-other-bodies/other/eesc-youth-group" TargetMode="External"/><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eesc.europa.eu/da/initiatives/youth-climate-and-sustainability-round-tables" TargetMode="External"/><Relationship Id="rId11" Type="http://schemas.openxmlformats.org/officeDocument/2006/relationships/image" Target="../media/image39.jpeg"/><Relationship Id="rId5" Type="http://schemas.openxmlformats.org/officeDocument/2006/relationships/hyperlink" Target="https://www.eesc.europa.eu/da/our-work/opinions-information-reports/opinions/eu-youth-test" TargetMode="External"/><Relationship Id="rId10" Type="http://schemas.openxmlformats.org/officeDocument/2006/relationships/image" Target="../media/image38.png"/><Relationship Id="rId4" Type="http://schemas.openxmlformats.org/officeDocument/2006/relationships/hyperlink" Target="https://www.eesc.europa.eu/da/initiatives/your-europe-your-say" TargetMode="External"/><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sv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esc.europa.eu/da/members-groups/groups/employers-grou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eesc.europa.eu/da/members-groups/groups/civil-society-organisations-group" TargetMode="External"/><Relationship Id="rId4" Type="http://schemas.openxmlformats.org/officeDocument/2006/relationships/hyperlink" Target="https://www.eesc.europa.eu/da/members-groups/groups/workers-grou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eesc.europa.eu/da/sections-other-bodies/sections-commission/external-relations-section-rex" TargetMode="Externa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eesc.europa.eu/da/sections-other-bodies/sections-commission/transport-energy-infrastructure-and-information-society-ten" TargetMode="External"/><Relationship Id="rId4" Type="http://schemas.openxmlformats.org/officeDocument/2006/relationships/hyperlink" Target="https://www.eesc.europa.eu/da/sections-other-bodies/sections-commission/agriculture-rural-development-and-environment-nat" TargetMode="External"/></Relationships>
</file>

<file path=ppt/slides/_rels/slide8.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hyperlink" Target="https://www.eesc.europa.eu/da/sections-other-bodies/sections-commission/consultative-commission-industrial-change-ccmi" TargetMode="External"/><Relationship Id="rId7" Type="http://schemas.openxmlformats.org/officeDocument/2006/relationships/hyperlink" Target="https://www.eesc.europa.eu/da/initiatives/eu-blue-deal" TargetMode="External"/><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eesc.europa.eu/da/sections-other-bodies/sections-commission/single-market-production-and-consumption-int" TargetMode="External"/><Relationship Id="rId11" Type="http://schemas.openxmlformats.org/officeDocument/2006/relationships/image" Target="../media/image13.png"/><Relationship Id="rId5" Type="http://schemas.openxmlformats.org/officeDocument/2006/relationships/hyperlink" Target="https://www.eesc.europa.eu/da/sections-other-bodies/sections-commission/section-employment-social-affairs-and-citizenship-soc" TargetMode="External"/><Relationship Id="rId10" Type="http://schemas.openxmlformats.org/officeDocument/2006/relationships/image" Target="../media/image12.png"/><Relationship Id="rId4" Type="http://schemas.openxmlformats.org/officeDocument/2006/relationships/hyperlink" Target="https://www.eesc.europa.eu/da/sections-other-bodies/sections-commission/economic-and-monetary-union-and-economic-and-social-cohesion-eco" TargetMode="Externa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hyperlink" Target="https://www.eesc.europa.eu/da/sections-other-bodies/observatories/labour-market-observatory" TargetMode="External"/><Relationship Id="rId3" Type="http://schemas.openxmlformats.org/officeDocument/2006/relationships/slide" Target="slide20.xml"/><Relationship Id="rId7" Type="http://schemas.openxmlformats.org/officeDocument/2006/relationships/hyperlink" Target="https://www.eesc.europa.eu/da/sections-other-bodies/observatories/observatory-digital-transition-and-single-mark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eesc.europa.eu/da/sections-other-bodies/observatories/sustainable-development-observatory" TargetMode="External"/><Relationship Id="rId11" Type="http://schemas.openxmlformats.org/officeDocument/2006/relationships/image" Target="../media/image17.png"/><Relationship Id="rId5" Type="http://schemas.openxmlformats.org/officeDocument/2006/relationships/hyperlink" Target="https://www.eesc.europa.eu/da/sections-other-bodies/other/ad-hoc-group-equality" TargetMode="External"/><Relationship Id="rId10" Type="http://schemas.openxmlformats.org/officeDocument/2006/relationships/image" Target="../media/image16.png"/><Relationship Id="rId4" Type="http://schemas.openxmlformats.org/officeDocument/2006/relationships/hyperlink" Target="https://www.eesc.europa.eu/da/sections-other-bodies/other/eesc-youth-group" TargetMode="Externa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419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750BBB-6078-460B-B9E5-B88E7EB456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0576" y="-2298452"/>
            <a:ext cx="13729447" cy="9156452"/>
          </a:xfrm>
          <a:prstGeom prst="rect">
            <a:avLst/>
          </a:prstGeom>
        </p:spPr>
      </p:pic>
      <p:sp>
        <p:nvSpPr>
          <p:cNvPr id="9" name="TextBox 8"/>
          <p:cNvSpPr txBox="1"/>
          <p:nvPr/>
        </p:nvSpPr>
        <p:spPr>
          <a:xfrm>
            <a:off x="2370219" y="165311"/>
            <a:ext cx="10617200" cy="1569660"/>
          </a:xfrm>
          <a:prstGeom prst="rect">
            <a:avLst/>
          </a:prstGeom>
          <a:noFill/>
        </p:spPr>
        <p:txBody>
          <a:bodyPr wrap="square" rtlCol="0">
            <a:spAutoFit/>
          </a:bodyPr>
          <a:lstStyle/>
          <a:p>
            <a:pPr algn="ctr"/>
            <a:r>
              <a:rPr lang="da-DK" sz="9600" b="1">
                <a:solidFill>
                  <a:prstClr val="white"/>
                </a:solidFill>
                <a:effectLst>
                  <a:outerShdw blurRad="127000" dist="38100" dir="2700000" algn="tl" rotWithShape="0">
                    <a:prstClr val="black">
                      <a:alpha val="40000"/>
                    </a:prstClr>
                  </a:outerShdw>
                </a:effectLst>
              </a:rPr>
              <a:t>VELKOMMEN</a:t>
            </a:r>
          </a:p>
        </p:txBody>
      </p:sp>
    </p:spTree>
    <p:extLst>
      <p:ext uri="{BB962C8B-B14F-4D97-AF65-F5344CB8AC3E}">
        <p14:creationId xmlns:p14="http://schemas.microsoft.com/office/powerpoint/2010/main" val="309040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42">
            <a:extLst>
              <a:ext uri="{FF2B5EF4-FFF2-40B4-BE49-F238E27FC236}">
                <a16:creationId xmlns:a16="http://schemas.microsoft.com/office/drawing/2014/main" id="{ADDC99CD-DA21-6490-AE64-12838C690144}"/>
              </a:ext>
            </a:extLst>
          </p:cNvPr>
          <p:cNvGrpSpPr/>
          <p:nvPr/>
        </p:nvGrpSpPr>
        <p:grpSpPr>
          <a:xfrm>
            <a:off x="8299394" y="4320000"/>
            <a:ext cx="3780000" cy="1800000"/>
            <a:chOff x="0" y="0"/>
            <a:chExt cx="1592202" cy="1135747"/>
          </a:xfrm>
          <a:noFill/>
        </p:grpSpPr>
        <p:sp>
          <p:nvSpPr>
            <p:cNvPr id="64" name="Freeform 43">
              <a:extLst>
                <a:ext uri="{FF2B5EF4-FFF2-40B4-BE49-F238E27FC236}">
                  <a16:creationId xmlns:a16="http://schemas.microsoft.com/office/drawing/2014/main" id="{A3C51FC8-FD68-311F-06AB-8E22B0E3D2AD}"/>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sp>
        <p:nvSpPr>
          <p:cNvPr id="62" name="Rectangle 61">
            <a:extLst>
              <a:ext uri="{FF2B5EF4-FFF2-40B4-BE49-F238E27FC236}">
                <a16:creationId xmlns:a16="http://schemas.microsoft.com/office/drawing/2014/main" id="{79CEF58B-5C8A-DFA7-FB76-0AD2DFC9AA72}"/>
              </a:ext>
            </a:extLst>
          </p:cNvPr>
          <p:cNvSpPr/>
          <p:nvPr/>
        </p:nvSpPr>
        <p:spPr>
          <a:xfrm>
            <a:off x="0" y="4509"/>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a:t> </a:t>
            </a:r>
          </a:p>
        </p:txBody>
      </p:sp>
      <p:grpSp>
        <p:nvGrpSpPr>
          <p:cNvPr id="4" name="Group 2">
            <a:extLst>
              <a:ext uri="{FF2B5EF4-FFF2-40B4-BE49-F238E27FC236}">
                <a16:creationId xmlns:a16="http://schemas.microsoft.com/office/drawing/2014/main" id="{A001FE9B-1937-8217-BFEC-60C354B71C4E}"/>
              </a:ext>
            </a:extLst>
          </p:cNvPr>
          <p:cNvGrpSpPr/>
          <p:nvPr/>
        </p:nvGrpSpPr>
        <p:grpSpPr>
          <a:xfrm>
            <a:off x="169709" y="2088000"/>
            <a:ext cx="3780000" cy="1800000"/>
            <a:chOff x="0" y="0"/>
            <a:chExt cx="1592202" cy="1135747"/>
          </a:xfrm>
          <a:noFill/>
        </p:grpSpPr>
        <p:sp>
          <p:nvSpPr>
            <p:cNvPr id="5" name="Freeform 3">
              <a:extLst>
                <a:ext uri="{FF2B5EF4-FFF2-40B4-BE49-F238E27FC236}">
                  <a16:creationId xmlns:a16="http://schemas.microsoft.com/office/drawing/2014/main" id="{6E31C329-DA8C-4270-57D1-6058BCF56598}"/>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grpSp>
        <p:nvGrpSpPr>
          <p:cNvPr id="6" name="Group 4">
            <a:extLst>
              <a:ext uri="{FF2B5EF4-FFF2-40B4-BE49-F238E27FC236}">
                <a16:creationId xmlns:a16="http://schemas.microsoft.com/office/drawing/2014/main" id="{7F1613FA-0CDF-DF4F-FD1C-5BC724B95039}"/>
              </a:ext>
            </a:extLst>
          </p:cNvPr>
          <p:cNvGrpSpPr/>
          <p:nvPr/>
        </p:nvGrpSpPr>
        <p:grpSpPr>
          <a:xfrm>
            <a:off x="8305069" y="2088000"/>
            <a:ext cx="3779999" cy="1800000"/>
            <a:chOff x="0" y="0"/>
            <a:chExt cx="2156708" cy="992181"/>
          </a:xfrm>
          <a:noFill/>
        </p:grpSpPr>
        <p:sp>
          <p:nvSpPr>
            <p:cNvPr id="7" name="Freeform 5">
              <a:extLst>
                <a:ext uri="{FF2B5EF4-FFF2-40B4-BE49-F238E27FC236}">
                  <a16:creationId xmlns:a16="http://schemas.microsoft.com/office/drawing/2014/main" id="{128A9A11-0154-A5A8-766B-BB50F8E075FF}"/>
                </a:ext>
              </a:extLst>
            </p:cNvPr>
            <p:cNvSpPr/>
            <p:nvPr/>
          </p:nvSpPr>
          <p:spPr>
            <a:xfrm>
              <a:off x="0" y="0"/>
              <a:ext cx="2156708" cy="992181"/>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grpSp>
        <p:nvGrpSpPr>
          <p:cNvPr id="10" name="Group 11">
            <a:extLst>
              <a:ext uri="{FF2B5EF4-FFF2-40B4-BE49-F238E27FC236}">
                <a16:creationId xmlns:a16="http://schemas.microsoft.com/office/drawing/2014/main" id="{F4E166ED-8B9F-D225-01E8-5F1577E9C37F}"/>
              </a:ext>
            </a:extLst>
          </p:cNvPr>
          <p:cNvGrpSpPr/>
          <p:nvPr/>
        </p:nvGrpSpPr>
        <p:grpSpPr>
          <a:xfrm>
            <a:off x="8542368" y="4399410"/>
            <a:ext cx="3375970" cy="1668702"/>
            <a:chOff x="0" y="0"/>
            <a:chExt cx="1592202" cy="1135747"/>
          </a:xfrm>
          <a:noFill/>
        </p:grpSpPr>
        <p:sp>
          <p:nvSpPr>
            <p:cNvPr id="11" name="Freeform 12">
              <a:extLst>
                <a:ext uri="{FF2B5EF4-FFF2-40B4-BE49-F238E27FC236}">
                  <a16:creationId xmlns:a16="http://schemas.microsoft.com/office/drawing/2014/main" id="{84623C86-4C1A-1C76-31D7-8CD644A74040}"/>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p:spPr>
          <p:txBody>
            <a:bodyPr/>
            <a:lstStyle/>
            <a:p>
              <a:endParaRPr lang="en-GB" dirty="0"/>
            </a:p>
          </p:txBody>
        </p:sp>
      </p:grpSp>
      <p:grpSp>
        <p:nvGrpSpPr>
          <p:cNvPr id="12" name="Group 13">
            <a:extLst>
              <a:ext uri="{FF2B5EF4-FFF2-40B4-BE49-F238E27FC236}">
                <a16:creationId xmlns:a16="http://schemas.microsoft.com/office/drawing/2014/main" id="{CDDD465E-4DA3-B6EE-CAF5-88AC0094F9B3}"/>
              </a:ext>
            </a:extLst>
          </p:cNvPr>
          <p:cNvGrpSpPr/>
          <p:nvPr/>
        </p:nvGrpSpPr>
        <p:grpSpPr>
          <a:xfrm>
            <a:off x="8246932" y="4823737"/>
            <a:ext cx="2461561" cy="1755640"/>
            <a:chOff x="0" y="0"/>
            <a:chExt cx="1404462" cy="1001694"/>
          </a:xfrm>
          <a:noFill/>
        </p:grpSpPr>
        <p:sp>
          <p:nvSpPr>
            <p:cNvPr id="13" name="Freeform 14">
              <a:extLst>
                <a:ext uri="{FF2B5EF4-FFF2-40B4-BE49-F238E27FC236}">
                  <a16:creationId xmlns:a16="http://schemas.microsoft.com/office/drawing/2014/main" id="{0572B1CD-05A7-D222-6DA2-49F6C22A0BB4}"/>
                </a:ext>
              </a:extLst>
            </p:cNvPr>
            <p:cNvSpPr/>
            <p:nvPr/>
          </p:nvSpPr>
          <p:spPr>
            <a:xfrm>
              <a:off x="0" y="0"/>
              <a:ext cx="1404463" cy="1001694"/>
            </a:xfrm>
            <a:custGeom>
              <a:avLst/>
              <a:gdLst/>
              <a:ahLst/>
              <a:cxnLst/>
              <a:rect l="l" t="t" r="r" b="b"/>
              <a:pathLst>
                <a:path w="1404463" h="1001694">
                  <a:moveTo>
                    <a:pt x="1280002" y="1001694"/>
                  </a:moveTo>
                  <a:lnTo>
                    <a:pt x="124460" y="1001694"/>
                  </a:lnTo>
                  <a:cubicBezTo>
                    <a:pt x="55880" y="1001694"/>
                    <a:pt x="0" y="945814"/>
                    <a:pt x="0" y="877234"/>
                  </a:cubicBezTo>
                  <a:lnTo>
                    <a:pt x="0" y="124460"/>
                  </a:lnTo>
                  <a:cubicBezTo>
                    <a:pt x="0" y="55880"/>
                    <a:pt x="55880" y="0"/>
                    <a:pt x="124460" y="0"/>
                  </a:cubicBezTo>
                  <a:lnTo>
                    <a:pt x="1280002" y="0"/>
                  </a:lnTo>
                  <a:cubicBezTo>
                    <a:pt x="1348582" y="0"/>
                    <a:pt x="1404463" y="55880"/>
                    <a:pt x="1404463" y="124460"/>
                  </a:cubicBezTo>
                  <a:lnTo>
                    <a:pt x="1404463" y="877234"/>
                  </a:lnTo>
                  <a:cubicBezTo>
                    <a:pt x="1404463" y="945814"/>
                    <a:pt x="1348582" y="1001694"/>
                    <a:pt x="1280002" y="1001694"/>
                  </a:cubicBezTo>
                  <a:close/>
                </a:path>
              </a:pathLst>
            </a:custGeom>
            <a:grpFill/>
          </p:spPr>
          <p:txBody>
            <a:bodyPr/>
            <a:lstStyle/>
            <a:p>
              <a:endParaRPr lang="en-GB" dirty="0"/>
            </a:p>
          </p:txBody>
        </p:sp>
      </p:grpSp>
      <p:grpSp>
        <p:nvGrpSpPr>
          <p:cNvPr id="14" name="Group 17">
            <a:extLst>
              <a:ext uri="{FF2B5EF4-FFF2-40B4-BE49-F238E27FC236}">
                <a16:creationId xmlns:a16="http://schemas.microsoft.com/office/drawing/2014/main" id="{3580B6EA-AE95-DC30-53DF-0CF01CF67DBD}"/>
              </a:ext>
            </a:extLst>
          </p:cNvPr>
          <p:cNvGrpSpPr/>
          <p:nvPr/>
        </p:nvGrpSpPr>
        <p:grpSpPr>
          <a:xfrm>
            <a:off x="169200" y="4320000"/>
            <a:ext cx="3779999" cy="1800000"/>
            <a:chOff x="0" y="0"/>
            <a:chExt cx="1902819" cy="905691"/>
          </a:xfrm>
          <a:noFill/>
        </p:grpSpPr>
        <p:sp>
          <p:nvSpPr>
            <p:cNvPr id="15" name="Freeform 18">
              <a:extLst>
                <a:ext uri="{FF2B5EF4-FFF2-40B4-BE49-F238E27FC236}">
                  <a16:creationId xmlns:a16="http://schemas.microsoft.com/office/drawing/2014/main" id="{483368BD-4E20-CF26-9FDA-9874B2327515}"/>
                </a:ext>
              </a:extLst>
            </p:cNvPr>
            <p:cNvSpPr/>
            <p:nvPr/>
          </p:nvSpPr>
          <p:spPr>
            <a:xfrm>
              <a:off x="0" y="0"/>
              <a:ext cx="1902819" cy="905691"/>
            </a:xfrm>
            <a:custGeom>
              <a:avLst/>
              <a:gdLst/>
              <a:ahLst/>
              <a:cxnLst/>
              <a:rect l="l" t="t" r="r" b="b"/>
              <a:pathLst>
                <a:path w="1404463" h="1001694">
                  <a:moveTo>
                    <a:pt x="1280002" y="1001694"/>
                  </a:moveTo>
                  <a:lnTo>
                    <a:pt x="124460" y="1001694"/>
                  </a:lnTo>
                  <a:cubicBezTo>
                    <a:pt x="55880" y="1001694"/>
                    <a:pt x="0" y="945814"/>
                    <a:pt x="0" y="877234"/>
                  </a:cubicBezTo>
                  <a:lnTo>
                    <a:pt x="0" y="124460"/>
                  </a:lnTo>
                  <a:cubicBezTo>
                    <a:pt x="0" y="55880"/>
                    <a:pt x="55880" y="0"/>
                    <a:pt x="124460" y="0"/>
                  </a:cubicBezTo>
                  <a:lnTo>
                    <a:pt x="1280002" y="0"/>
                  </a:lnTo>
                  <a:cubicBezTo>
                    <a:pt x="1348582" y="0"/>
                    <a:pt x="1404463" y="55880"/>
                    <a:pt x="1404463" y="124460"/>
                  </a:cubicBezTo>
                  <a:lnTo>
                    <a:pt x="1404463" y="877234"/>
                  </a:lnTo>
                  <a:cubicBezTo>
                    <a:pt x="1404463" y="945814"/>
                    <a:pt x="1348582" y="1001694"/>
                    <a:pt x="1280002" y="1001694"/>
                  </a:cubicBezTo>
                  <a:close/>
                </a:path>
              </a:pathLst>
            </a:custGeom>
            <a:grpFill/>
            <a:ln>
              <a:solidFill>
                <a:srgbClr val="174195"/>
              </a:solidFill>
            </a:ln>
          </p:spPr>
          <p:txBody>
            <a:bodyPr/>
            <a:lstStyle/>
            <a:p>
              <a:endParaRPr lang="en-GB" dirty="0"/>
            </a:p>
          </p:txBody>
        </p:sp>
      </p:grpSp>
      <p:sp>
        <p:nvSpPr>
          <p:cNvPr id="16" name="TextBox 19">
            <a:extLst>
              <a:ext uri="{FF2B5EF4-FFF2-40B4-BE49-F238E27FC236}">
                <a16:creationId xmlns:a16="http://schemas.microsoft.com/office/drawing/2014/main" id="{2CE23239-3AB5-49C7-88DD-4840039C9524}"/>
              </a:ext>
            </a:extLst>
          </p:cNvPr>
          <p:cNvSpPr txBox="1"/>
          <p:nvPr/>
        </p:nvSpPr>
        <p:spPr>
          <a:xfrm>
            <a:off x="402249" y="4458348"/>
            <a:ext cx="3314920" cy="551305"/>
          </a:xfrm>
          <a:prstGeom prst="rect">
            <a:avLst/>
          </a:prstGeom>
        </p:spPr>
        <p:txBody>
          <a:bodyPr wrap="square" lIns="0" tIns="0" rIns="0" bIns="0" rtlCol="0" anchor="t">
            <a:spAutoFit/>
          </a:bodyPr>
          <a:lstStyle/>
          <a:p>
            <a:pPr algn="ctr">
              <a:lnSpc>
                <a:spcPts val="2239"/>
              </a:lnSpc>
            </a:pPr>
            <a:r>
              <a:rPr lang="da-DK" sz="1600" b="1">
                <a:solidFill>
                  <a:srgbClr val="3C4C59"/>
                </a:solidFill>
                <a:ea typeface="Calibri (MS) Bold"/>
                <a:cs typeface="Calibri (MS) Bold"/>
                <a:sym typeface="Calibri (MS) Bold"/>
                <a:hlinkClick r:id="rId2" tooltip="https://www.eesc.europa.eu/sites/default/files/2024-12/qe-01-24-021-en-n.pdf"/>
              </a:rPr>
              <a:t>Retten til økonomisk overkommelig energi for alle</a:t>
            </a:r>
          </a:p>
        </p:txBody>
      </p:sp>
      <p:grpSp>
        <p:nvGrpSpPr>
          <p:cNvPr id="20" name="Group 23">
            <a:extLst>
              <a:ext uri="{FF2B5EF4-FFF2-40B4-BE49-F238E27FC236}">
                <a16:creationId xmlns:a16="http://schemas.microsoft.com/office/drawing/2014/main" id="{238F9ECA-9DC3-7734-A468-BCA6DDE639D3}"/>
              </a:ext>
            </a:extLst>
          </p:cNvPr>
          <p:cNvGrpSpPr/>
          <p:nvPr/>
        </p:nvGrpSpPr>
        <p:grpSpPr>
          <a:xfrm>
            <a:off x="4259395" y="2018529"/>
            <a:ext cx="2790606" cy="2056161"/>
            <a:chOff x="0" y="0"/>
            <a:chExt cx="1592202" cy="1135747"/>
          </a:xfrm>
          <a:noFill/>
        </p:grpSpPr>
        <p:sp>
          <p:nvSpPr>
            <p:cNvPr id="21" name="Freeform 24">
              <a:extLst>
                <a:ext uri="{FF2B5EF4-FFF2-40B4-BE49-F238E27FC236}">
                  <a16:creationId xmlns:a16="http://schemas.microsoft.com/office/drawing/2014/main" id="{F3E62A8F-558A-3180-3723-7144F479F47F}"/>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p:spPr>
          <p:txBody>
            <a:bodyPr/>
            <a:lstStyle/>
            <a:p>
              <a:endParaRPr lang="en-GB" dirty="0"/>
            </a:p>
          </p:txBody>
        </p:sp>
      </p:grpSp>
      <p:grpSp>
        <p:nvGrpSpPr>
          <p:cNvPr id="29" name="Group 33">
            <a:extLst>
              <a:ext uri="{FF2B5EF4-FFF2-40B4-BE49-F238E27FC236}">
                <a16:creationId xmlns:a16="http://schemas.microsoft.com/office/drawing/2014/main" id="{ABFCB4E6-FF31-C8BF-71DF-1F98D93B0794}"/>
              </a:ext>
            </a:extLst>
          </p:cNvPr>
          <p:cNvGrpSpPr/>
          <p:nvPr/>
        </p:nvGrpSpPr>
        <p:grpSpPr>
          <a:xfrm>
            <a:off x="8089787" y="2142000"/>
            <a:ext cx="3544170" cy="977861"/>
            <a:chOff x="0" y="-374723"/>
            <a:chExt cx="7088341" cy="1955721"/>
          </a:xfrm>
        </p:grpSpPr>
        <p:sp>
          <p:nvSpPr>
            <p:cNvPr id="30" name="TextBox 34">
              <a:extLst>
                <a:ext uri="{FF2B5EF4-FFF2-40B4-BE49-F238E27FC236}">
                  <a16:creationId xmlns:a16="http://schemas.microsoft.com/office/drawing/2014/main" id="{F2A9B6F1-703E-54DB-4A69-B7759CDA6F19}"/>
                </a:ext>
              </a:extLst>
            </p:cNvPr>
            <p:cNvSpPr txBox="1"/>
            <p:nvPr/>
          </p:nvSpPr>
          <p:spPr>
            <a:xfrm>
              <a:off x="1365682" y="-374723"/>
              <a:ext cx="5722659" cy="1057725"/>
            </a:xfrm>
            <a:prstGeom prst="rect">
              <a:avLst/>
            </a:prstGeom>
          </p:spPr>
          <p:txBody>
            <a:bodyPr wrap="square" lIns="0" tIns="0" rIns="0" bIns="0" rtlCol="0" anchor="t">
              <a:spAutoFit/>
            </a:bodyPr>
            <a:lstStyle/>
            <a:p>
              <a:pPr algn="ctr">
                <a:lnSpc>
                  <a:spcPts val="2147"/>
                </a:lnSpc>
              </a:pPr>
              <a:r>
                <a:rPr lang="da-DK" sz="1600" b="1" u="sng">
                  <a:solidFill>
                    <a:srgbClr val="3C4C59"/>
                  </a:solidFill>
                  <a:ea typeface="Calibri (MS) Bold"/>
                  <a:cs typeface="Calibri (MS) Bold"/>
                  <a:sym typeface="Calibri (MS) Bold"/>
                  <a:hlinkClick r:id="rId3" tooltip="https://www.eesc.europa.eu/sites/default/files/2024-12/qe-01-24-023-en-n_0.pdf"/>
                </a:rPr>
                <a:t>Handelsaftaler, der gavner alle dele af samfundet</a:t>
              </a:r>
            </a:p>
          </p:txBody>
        </p:sp>
        <p:sp>
          <p:nvSpPr>
            <p:cNvPr id="31" name="TextBox 35">
              <a:extLst>
                <a:ext uri="{FF2B5EF4-FFF2-40B4-BE49-F238E27FC236}">
                  <a16:creationId xmlns:a16="http://schemas.microsoft.com/office/drawing/2014/main" id="{44754F6E-191F-B8E2-0435-B31FE5931CB4}"/>
                </a:ext>
              </a:extLst>
            </p:cNvPr>
            <p:cNvSpPr txBox="1"/>
            <p:nvPr/>
          </p:nvSpPr>
          <p:spPr>
            <a:xfrm>
              <a:off x="0" y="1211154"/>
              <a:ext cx="5481579" cy="369844"/>
            </a:xfrm>
            <a:prstGeom prst="rect">
              <a:avLst/>
            </a:prstGeom>
          </p:spPr>
          <p:txBody>
            <a:bodyPr lIns="0" tIns="0" rIns="0" bIns="0" rtlCol="0" anchor="t">
              <a:spAutoFit/>
            </a:bodyPr>
            <a:lstStyle/>
            <a:p>
              <a:pPr algn="ctr">
                <a:lnSpc>
                  <a:spcPts val="1493"/>
                </a:lnSpc>
                <a:spcBef>
                  <a:spcPct val="0"/>
                </a:spcBef>
              </a:pPr>
              <a:endParaRPr lang="en-GB" sz="1200" dirty="0"/>
            </a:p>
          </p:txBody>
        </p:sp>
      </p:grpSp>
      <p:grpSp>
        <p:nvGrpSpPr>
          <p:cNvPr id="32" name="Group 36">
            <a:extLst>
              <a:ext uri="{FF2B5EF4-FFF2-40B4-BE49-F238E27FC236}">
                <a16:creationId xmlns:a16="http://schemas.microsoft.com/office/drawing/2014/main" id="{F1813BD5-87AD-7724-3BF4-1EEEB1C2D948}"/>
              </a:ext>
            </a:extLst>
          </p:cNvPr>
          <p:cNvGrpSpPr/>
          <p:nvPr/>
        </p:nvGrpSpPr>
        <p:grpSpPr>
          <a:xfrm>
            <a:off x="7612592" y="4460400"/>
            <a:ext cx="4498604" cy="547842"/>
            <a:chOff x="0" y="-738349"/>
            <a:chExt cx="6479565" cy="3407268"/>
          </a:xfrm>
        </p:grpSpPr>
        <p:sp>
          <p:nvSpPr>
            <p:cNvPr id="33" name="TextBox 38">
              <a:extLst>
                <a:ext uri="{FF2B5EF4-FFF2-40B4-BE49-F238E27FC236}">
                  <a16:creationId xmlns:a16="http://schemas.microsoft.com/office/drawing/2014/main" id="{DB59B2C4-7545-7473-08BC-3CDE1E6791A8}"/>
                </a:ext>
              </a:extLst>
            </p:cNvPr>
            <p:cNvSpPr txBox="1"/>
            <p:nvPr/>
          </p:nvSpPr>
          <p:spPr>
            <a:xfrm>
              <a:off x="0" y="1258569"/>
              <a:ext cx="5303512" cy="1150110"/>
            </a:xfrm>
            <a:prstGeom prst="rect">
              <a:avLst/>
            </a:prstGeom>
          </p:spPr>
          <p:txBody>
            <a:bodyPr lIns="0" tIns="0" rIns="0" bIns="0" rtlCol="0" anchor="t">
              <a:spAutoFit/>
            </a:bodyPr>
            <a:lstStyle/>
            <a:p>
              <a:pPr algn="ctr">
                <a:lnSpc>
                  <a:spcPts val="1493"/>
                </a:lnSpc>
                <a:spcBef>
                  <a:spcPct val="0"/>
                </a:spcBef>
              </a:pPr>
              <a:endParaRPr lang="en-GB" sz="1200" dirty="0"/>
            </a:p>
          </p:txBody>
        </p:sp>
        <p:sp>
          <p:nvSpPr>
            <p:cNvPr id="34" name="TextBox 37">
              <a:extLst>
                <a:ext uri="{FF2B5EF4-FFF2-40B4-BE49-F238E27FC236}">
                  <a16:creationId xmlns:a16="http://schemas.microsoft.com/office/drawing/2014/main" id="{BC90BE21-1179-1B5A-4917-08FD3E5A7076}"/>
                </a:ext>
              </a:extLst>
            </p:cNvPr>
            <p:cNvSpPr txBox="1"/>
            <p:nvPr/>
          </p:nvSpPr>
          <p:spPr>
            <a:xfrm>
              <a:off x="983464" y="-738349"/>
              <a:ext cx="5496101" cy="3407268"/>
            </a:xfrm>
            <a:prstGeom prst="rect">
              <a:avLst/>
            </a:prstGeom>
          </p:spPr>
          <p:txBody>
            <a:bodyPr wrap="square" lIns="0" tIns="0" rIns="0" bIns="0" rtlCol="0" anchor="t">
              <a:spAutoFit/>
            </a:bodyPr>
            <a:lstStyle/>
            <a:p>
              <a:pPr algn="ctr">
                <a:lnSpc>
                  <a:spcPts val="2239"/>
                </a:lnSpc>
              </a:pPr>
              <a:r>
                <a:rPr lang="da-DK" sz="1600" b="1" u="sng">
                  <a:solidFill>
                    <a:srgbClr val="3C4C59"/>
                  </a:solidFill>
                  <a:ea typeface="Calibri (MS) Bold"/>
                  <a:cs typeface="Calibri (MS) Bold"/>
                  <a:sym typeface="Calibri (MS) Bold"/>
                  <a:hlinkClick r:id="rId4" tooltip="https://www.eesc.europa.eu/sites/default/files/2024-12/qe-01-24-020-en-n.pdf"/>
                </a:rPr>
                <a:t>Efterlysning af en EU-handlingsplan</a:t>
              </a:r>
            </a:p>
            <a:p>
              <a:pPr algn="ctr">
                <a:lnSpc>
                  <a:spcPts val="2239"/>
                </a:lnSpc>
              </a:pPr>
              <a:r>
                <a:rPr lang="da-DK" sz="1600" b="1" u="sng">
                  <a:solidFill>
                    <a:srgbClr val="3C4C59"/>
                  </a:solidFill>
                  <a:ea typeface="Calibri (MS) Bold"/>
                  <a:cs typeface="Calibri (MS) Bold"/>
                  <a:sym typeface="Calibri (MS) Bold"/>
                  <a:hlinkClick r:id="rId4" tooltip="https://www.eesc.europa.eu/sites/default/files/2024-12/qe-01-24-020-en-n.pdf"/>
                </a:rPr>
                <a:t>for sjældne sygdomme</a:t>
              </a:r>
            </a:p>
          </p:txBody>
        </p:sp>
      </p:grpSp>
      <p:grpSp>
        <p:nvGrpSpPr>
          <p:cNvPr id="35" name="Group 39">
            <a:extLst>
              <a:ext uri="{FF2B5EF4-FFF2-40B4-BE49-F238E27FC236}">
                <a16:creationId xmlns:a16="http://schemas.microsoft.com/office/drawing/2014/main" id="{A4247363-A503-C95D-77A5-E3D0A082FD0F}"/>
              </a:ext>
            </a:extLst>
          </p:cNvPr>
          <p:cNvGrpSpPr/>
          <p:nvPr/>
        </p:nvGrpSpPr>
        <p:grpSpPr>
          <a:xfrm>
            <a:off x="4365660" y="2212084"/>
            <a:ext cx="3515474" cy="552202"/>
            <a:chOff x="-317932" y="-212527"/>
            <a:chExt cx="7030947" cy="2211782"/>
          </a:xfrm>
        </p:grpSpPr>
        <p:sp>
          <p:nvSpPr>
            <p:cNvPr id="36" name="TextBox 40">
              <a:extLst>
                <a:ext uri="{FF2B5EF4-FFF2-40B4-BE49-F238E27FC236}">
                  <a16:creationId xmlns:a16="http://schemas.microsoft.com/office/drawing/2014/main" id="{41DB221D-9AA7-C57D-DDF0-F7C5A9D7AEC4}"/>
                </a:ext>
              </a:extLst>
            </p:cNvPr>
            <p:cNvSpPr txBox="1"/>
            <p:nvPr/>
          </p:nvSpPr>
          <p:spPr>
            <a:xfrm>
              <a:off x="-317932" y="-212527"/>
              <a:ext cx="7030947" cy="1064287"/>
            </a:xfrm>
            <a:prstGeom prst="rect">
              <a:avLst/>
            </a:prstGeom>
          </p:spPr>
          <p:txBody>
            <a:bodyPr wrap="square" lIns="0" tIns="0" rIns="0" bIns="0" rtlCol="0" anchor="t">
              <a:spAutoFit/>
            </a:bodyPr>
            <a:lstStyle/>
            <a:p>
              <a:pPr algn="ctr">
                <a:lnSpc>
                  <a:spcPts val="2239"/>
                </a:lnSpc>
              </a:pPr>
              <a:r>
                <a:rPr lang="da-DK" sz="1600" b="1" u="sng">
                  <a:solidFill>
                    <a:srgbClr val="3C4C59"/>
                  </a:solidFill>
                  <a:ea typeface="Calibri (MS) Bold"/>
                  <a:cs typeface="Calibri (MS) Bold"/>
                  <a:sym typeface="Calibri (MS) Bold"/>
                  <a:hlinkClick r:id="rId5" tooltip="https://www.eesc.europa.eu/sites/default/files/2024-12/qe-01-24-016-en-n.pdf"/>
                </a:rPr>
                <a:t>Først med opfordringen til en EU-vandstrategi</a:t>
              </a:r>
            </a:p>
          </p:txBody>
        </p:sp>
        <p:sp>
          <p:nvSpPr>
            <p:cNvPr id="37" name="TextBox 41">
              <a:extLst>
                <a:ext uri="{FF2B5EF4-FFF2-40B4-BE49-F238E27FC236}">
                  <a16:creationId xmlns:a16="http://schemas.microsoft.com/office/drawing/2014/main" id="{A914F9A9-7DC4-853A-EB64-1F307D7EC146}"/>
                </a:ext>
              </a:extLst>
            </p:cNvPr>
            <p:cNvSpPr txBox="1"/>
            <p:nvPr/>
          </p:nvSpPr>
          <p:spPr>
            <a:xfrm>
              <a:off x="2" y="1258571"/>
              <a:ext cx="5197743" cy="740684"/>
            </a:xfrm>
            <a:prstGeom prst="rect">
              <a:avLst/>
            </a:prstGeom>
          </p:spPr>
          <p:txBody>
            <a:bodyPr lIns="0" tIns="0" rIns="0" bIns="0" rtlCol="0" anchor="t">
              <a:spAutoFit/>
            </a:bodyPr>
            <a:lstStyle/>
            <a:p>
              <a:pPr algn="ctr">
                <a:lnSpc>
                  <a:spcPts val="1493"/>
                </a:lnSpc>
                <a:spcBef>
                  <a:spcPct val="0"/>
                </a:spcBef>
              </a:pPr>
              <a:endParaRPr lang="en-GB" sz="1200" dirty="0"/>
            </a:p>
          </p:txBody>
        </p:sp>
      </p:grpSp>
      <p:sp>
        <p:nvSpPr>
          <p:cNvPr id="45" name="TextBox 54">
            <a:extLst>
              <a:ext uri="{FF2B5EF4-FFF2-40B4-BE49-F238E27FC236}">
                <a16:creationId xmlns:a16="http://schemas.microsoft.com/office/drawing/2014/main" id="{F4686873-2794-D33C-9102-D52280CA528C}"/>
              </a:ext>
            </a:extLst>
          </p:cNvPr>
          <p:cNvSpPr txBox="1"/>
          <p:nvPr/>
        </p:nvSpPr>
        <p:spPr>
          <a:xfrm>
            <a:off x="1025948" y="6054536"/>
            <a:ext cx="2464446" cy="180370"/>
          </a:xfrm>
          <a:prstGeom prst="rect">
            <a:avLst/>
          </a:prstGeom>
        </p:spPr>
        <p:txBody>
          <a:bodyPr lIns="0" tIns="0" rIns="0" bIns="0" rtlCol="0" anchor="t">
            <a:spAutoFit/>
          </a:bodyPr>
          <a:lstStyle/>
          <a:p>
            <a:pPr algn="ctr">
              <a:lnSpc>
                <a:spcPts val="1493"/>
              </a:lnSpc>
              <a:spcBef>
                <a:spcPct val="0"/>
              </a:spcBef>
            </a:pPr>
            <a:r>
              <a:rPr lang="da-DK" sz="1066">
                <a:solidFill>
                  <a:srgbClr val="545454"/>
                </a:solidFill>
                <a:ea typeface="Calibri (MS)"/>
                <a:cs typeface="Calibri (MS)"/>
                <a:sym typeface="Calibri (MS)"/>
              </a:rPr>
              <a:t> </a:t>
            </a:r>
          </a:p>
        </p:txBody>
      </p:sp>
      <p:sp>
        <p:nvSpPr>
          <p:cNvPr id="46" name="TextBox 55">
            <a:extLst>
              <a:ext uri="{FF2B5EF4-FFF2-40B4-BE49-F238E27FC236}">
                <a16:creationId xmlns:a16="http://schemas.microsoft.com/office/drawing/2014/main" id="{8943E300-3DA3-38C9-BFF6-70548B0F8443}"/>
              </a:ext>
            </a:extLst>
          </p:cNvPr>
          <p:cNvSpPr txBox="1"/>
          <p:nvPr/>
        </p:nvSpPr>
        <p:spPr>
          <a:xfrm>
            <a:off x="258618" y="5134875"/>
            <a:ext cx="3633286" cy="864917"/>
          </a:xfrm>
          <a:prstGeom prst="rect">
            <a:avLst/>
          </a:prstGeom>
        </p:spPr>
        <p:txBody>
          <a:bodyPr wrap="square" lIns="0" tIns="0" rIns="0" bIns="0" rtlCol="0" anchor="t">
            <a:spAutoFit/>
          </a:bodyPr>
          <a:lstStyle/>
          <a:p>
            <a:pPr algn="just">
              <a:lnSpc>
                <a:spcPts val="1680"/>
              </a:lnSpc>
              <a:spcBef>
                <a:spcPct val="0"/>
              </a:spcBef>
            </a:pPr>
            <a:r>
              <a:rPr lang="da-DK" sz="1400" dirty="0" err="1">
                <a:ea typeface="Calibri (MS)"/>
                <a:cs typeface="Calibri (MS)"/>
                <a:sym typeface="Calibri (MS)"/>
              </a:rPr>
              <a:t>EØSU's</a:t>
            </a:r>
            <a:r>
              <a:rPr lang="da-DK" sz="1400" dirty="0">
                <a:ea typeface="Calibri (MS)"/>
                <a:cs typeface="Calibri (MS)"/>
                <a:sym typeface="Calibri (MS)"/>
              </a:rPr>
              <a:t> anbefaling om et europæisk observatorium for energifattigdom fik Kommissionen til at oprette et rådgivningscenter for energifattigdom. </a:t>
            </a:r>
          </a:p>
        </p:txBody>
      </p:sp>
      <p:sp>
        <p:nvSpPr>
          <p:cNvPr id="47" name="TextBox 56">
            <a:extLst>
              <a:ext uri="{FF2B5EF4-FFF2-40B4-BE49-F238E27FC236}">
                <a16:creationId xmlns:a16="http://schemas.microsoft.com/office/drawing/2014/main" id="{78B07D24-BE58-8FDF-DB67-624443542F1B}"/>
              </a:ext>
            </a:extLst>
          </p:cNvPr>
          <p:cNvSpPr txBox="1"/>
          <p:nvPr/>
        </p:nvSpPr>
        <p:spPr>
          <a:xfrm>
            <a:off x="-1" y="468000"/>
            <a:ext cx="12191999" cy="466346"/>
          </a:xfrm>
          <a:prstGeom prst="rect">
            <a:avLst/>
          </a:prstGeom>
        </p:spPr>
        <p:txBody>
          <a:bodyPr wrap="square" lIns="0" tIns="0" rIns="0" bIns="0" rtlCol="0" anchor="t">
            <a:spAutoFit/>
          </a:bodyPr>
          <a:lstStyle/>
          <a:p>
            <a:pPr algn="ctr">
              <a:lnSpc>
                <a:spcPts val="3296"/>
              </a:lnSpc>
            </a:pPr>
            <a:r>
              <a:rPr lang="da-DK" sz="4000" b="1">
                <a:solidFill>
                  <a:schemeClr val="bg1"/>
                </a:solidFill>
                <a:ea typeface="Calibri (MS) Bold"/>
                <a:cs typeface="Calibri (MS) Bold"/>
                <a:sym typeface="Calibri (MS) Bold"/>
              </a:rPr>
              <a:t>NYLIGE SUCCESHISTORIER</a:t>
            </a:r>
          </a:p>
        </p:txBody>
      </p:sp>
      <p:sp>
        <p:nvSpPr>
          <p:cNvPr id="48" name="TextBox 57">
            <a:extLst>
              <a:ext uri="{FF2B5EF4-FFF2-40B4-BE49-F238E27FC236}">
                <a16:creationId xmlns:a16="http://schemas.microsoft.com/office/drawing/2014/main" id="{E37A11B2-94A2-5EAA-30A2-1FA7EF5C71A0}"/>
              </a:ext>
            </a:extLst>
          </p:cNvPr>
          <p:cNvSpPr txBox="1"/>
          <p:nvPr/>
        </p:nvSpPr>
        <p:spPr>
          <a:xfrm>
            <a:off x="4257703" y="5118453"/>
            <a:ext cx="3665205" cy="961802"/>
          </a:xfrm>
          <a:prstGeom prst="rect">
            <a:avLst/>
          </a:prstGeom>
        </p:spPr>
        <p:txBody>
          <a:bodyPr wrap="square" lIns="0" tIns="0" rIns="0" bIns="0" rtlCol="0" anchor="t">
            <a:spAutoFit/>
          </a:bodyPr>
          <a:lstStyle/>
          <a:p>
            <a:pPr algn="just">
              <a:lnSpc>
                <a:spcPts val="1493"/>
              </a:lnSpc>
              <a:spcBef>
                <a:spcPct val="0"/>
              </a:spcBef>
            </a:pPr>
            <a:r>
              <a:rPr lang="da-DK" sz="1400" dirty="0">
                <a:ea typeface="Calibri (MS)"/>
                <a:cs typeface="Calibri (MS)"/>
                <a:sym typeface="Calibri (MS)"/>
              </a:rPr>
              <a:t>I 2023 fremlagde Kommissionen lovforslaget "Ret til reparation" som led i den nye forbrugerdagsorden. Det omhandler de hindringer, som afholder forbrugerne fra at reparere produkter. </a:t>
            </a:r>
          </a:p>
        </p:txBody>
      </p:sp>
      <p:sp>
        <p:nvSpPr>
          <p:cNvPr id="49" name="TextBox 58">
            <a:extLst>
              <a:ext uri="{FF2B5EF4-FFF2-40B4-BE49-F238E27FC236}">
                <a16:creationId xmlns:a16="http://schemas.microsoft.com/office/drawing/2014/main" id="{4E858E3F-C117-307B-056B-F2A8573C1AD4}"/>
              </a:ext>
            </a:extLst>
          </p:cNvPr>
          <p:cNvSpPr txBox="1"/>
          <p:nvPr/>
        </p:nvSpPr>
        <p:spPr>
          <a:xfrm>
            <a:off x="258618" y="2869309"/>
            <a:ext cx="3602182" cy="861774"/>
          </a:xfrm>
          <a:prstGeom prst="rect">
            <a:avLst/>
          </a:prstGeom>
        </p:spPr>
        <p:txBody>
          <a:bodyPr wrap="square" lIns="0" tIns="0" rIns="0" bIns="0" rtlCol="0" anchor="t">
            <a:spAutoFit/>
          </a:bodyPr>
          <a:lstStyle/>
          <a:p>
            <a:pPr algn="just">
              <a:spcBef>
                <a:spcPct val="0"/>
              </a:spcBef>
            </a:pPr>
            <a:r>
              <a:rPr lang="da-DK" sz="1400" dirty="0" err="1">
                <a:ea typeface="Calibri (MS)"/>
                <a:cs typeface="Calibri (MS)"/>
                <a:sym typeface="Calibri (MS)"/>
              </a:rPr>
              <a:t>EØSU's</a:t>
            </a:r>
            <a:r>
              <a:rPr lang="da-DK" sz="1400" dirty="0">
                <a:ea typeface="Calibri (MS)"/>
                <a:cs typeface="Calibri (MS)"/>
                <a:sym typeface="Calibri (MS)"/>
              </a:rPr>
              <a:t> krav bidrog til </a:t>
            </a:r>
            <a:r>
              <a:rPr lang="da-DK" sz="1400" u="sng" dirty="0">
                <a:ea typeface="Calibri (MS)"/>
                <a:cs typeface="Calibri (MS)"/>
                <a:sym typeface="Calibri (MS)"/>
                <a:hlinkClick r:id="rId6" tooltip="https://wayback.archive-it.org/12710/20241019021126/https:/belgian-presidency.consilium.europa.eu/en/news/liege-declaration-towards-affordable-decent-and-sustainable-housing-for-all/"/>
              </a:rPr>
              <a:t>Liègeerklæringen</a:t>
            </a:r>
            <a:r>
              <a:rPr lang="da-DK" sz="1400" dirty="0">
                <a:ea typeface="Calibri (MS)"/>
                <a:cs typeface="Calibri (MS)"/>
                <a:sym typeface="Calibri (MS)"/>
              </a:rPr>
              <a:t> fra </a:t>
            </a:r>
            <a:br>
              <a:rPr lang="da-DK" sz="1400" dirty="0">
                <a:ea typeface="Calibri (MS)"/>
                <a:cs typeface="Calibri (MS)"/>
                <a:sym typeface="Calibri (MS)"/>
              </a:rPr>
            </a:br>
            <a:r>
              <a:rPr lang="da-DK" sz="1400" dirty="0">
                <a:ea typeface="Calibri (MS)"/>
                <a:cs typeface="Calibri (MS)"/>
                <a:sym typeface="Calibri (MS)"/>
              </a:rPr>
              <a:t>marts 2024, som blev vedtaget på den europæiske boligministerkonference under det belgiske rådsformandskab.</a:t>
            </a:r>
          </a:p>
        </p:txBody>
      </p:sp>
      <p:sp>
        <p:nvSpPr>
          <p:cNvPr id="50" name="TextBox 59">
            <a:extLst>
              <a:ext uri="{FF2B5EF4-FFF2-40B4-BE49-F238E27FC236}">
                <a16:creationId xmlns:a16="http://schemas.microsoft.com/office/drawing/2014/main" id="{A7D6516B-89A6-830A-3C93-8257DDE9889E}"/>
              </a:ext>
            </a:extLst>
          </p:cNvPr>
          <p:cNvSpPr txBox="1"/>
          <p:nvPr/>
        </p:nvSpPr>
        <p:spPr>
          <a:xfrm>
            <a:off x="8368104" y="2802729"/>
            <a:ext cx="3670380" cy="864917"/>
          </a:xfrm>
          <a:prstGeom prst="rect">
            <a:avLst/>
          </a:prstGeom>
        </p:spPr>
        <p:txBody>
          <a:bodyPr wrap="square" lIns="0" tIns="0" rIns="0" bIns="0" rtlCol="0" anchor="t">
            <a:spAutoFit/>
          </a:bodyPr>
          <a:lstStyle/>
          <a:p>
            <a:pPr algn="just">
              <a:lnSpc>
                <a:spcPts val="1680"/>
              </a:lnSpc>
              <a:spcBef>
                <a:spcPct val="0"/>
              </a:spcBef>
            </a:pPr>
            <a:r>
              <a:rPr lang="da-DK" sz="1400">
                <a:ea typeface="Calibri (MS)"/>
                <a:cs typeface="Calibri (MS)"/>
                <a:sym typeface="Calibri (MS)"/>
              </a:rPr>
              <a:t>EØSU blev af Kommissionen udpeget til sekretariat for alle EU's interne rådgivende grupper med EØSU-medlem Tanja Buzek som hovedkoordinator. </a:t>
            </a:r>
          </a:p>
        </p:txBody>
      </p:sp>
      <p:sp>
        <p:nvSpPr>
          <p:cNvPr id="51" name="TextBox 60">
            <a:extLst>
              <a:ext uri="{FF2B5EF4-FFF2-40B4-BE49-F238E27FC236}">
                <a16:creationId xmlns:a16="http://schemas.microsoft.com/office/drawing/2014/main" id="{580341AE-6B8D-5757-020E-BA96A63C9169}"/>
              </a:ext>
            </a:extLst>
          </p:cNvPr>
          <p:cNvSpPr txBox="1"/>
          <p:nvPr/>
        </p:nvSpPr>
        <p:spPr>
          <a:xfrm>
            <a:off x="4269978" y="2792776"/>
            <a:ext cx="3652930" cy="1025922"/>
          </a:xfrm>
          <a:prstGeom prst="rect">
            <a:avLst/>
          </a:prstGeom>
        </p:spPr>
        <p:txBody>
          <a:bodyPr wrap="square" lIns="0" tIns="0" rIns="0" bIns="0" rtlCol="0" anchor="t">
            <a:spAutoFit/>
          </a:bodyPr>
          <a:lstStyle/>
          <a:p>
            <a:pPr algn="just">
              <a:lnSpc>
                <a:spcPts val="1586"/>
              </a:lnSpc>
              <a:spcBef>
                <a:spcPct val="0"/>
              </a:spcBef>
            </a:pPr>
            <a:r>
              <a:rPr lang="da-DK" sz="1400" dirty="0">
                <a:ea typeface="Calibri (MS)"/>
                <a:cs typeface="Calibri (MS)"/>
                <a:sym typeface="Calibri (MS)"/>
              </a:rPr>
              <a:t>I 2023 lancerede EØSU den blå EU-pagt – den første større opfordring til en fælles </a:t>
            </a:r>
            <a:br>
              <a:rPr lang="da-DK" sz="1400" dirty="0">
                <a:ea typeface="Calibri (MS)"/>
                <a:cs typeface="Calibri (MS)"/>
                <a:sym typeface="Calibri (MS)"/>
              </a:rPr>
            </a:br>
            <a:r>
              <a:rPr lang="da-DK" sz="1400" dirty="0">
                <a:ea typeface="Calibri (MS)"/>
                <a:cs typeface="Calibri (MS)"/>
                <a:sym typeface="Calibri (MS)"/>
              </a:rPr>
              <a:t>EU-vandpolitik. Initiativet kortlægger ikke blot Europas vandproblemer, men udstikker også en klar og konkret køreplan for håndteringen af dem. </a:t>
            </a:r>
          </a:p>
        </p:txBody>
      </p:sp>
      <p:sp>
        <p:nvSpPr>
          <p:cNvPr id="52" name="TextBox 61">
            <a:extLst>
              <a:ext uri="{FF2B5EF4-FFF2-40B4-BE49-F238E27FC236}">
                <a16:creationId xmlns:a16="http://schemas.microsoft.com/office/drawing/2014/main" id="{7CFE9865-C951-DCC9-6C12-0A9763949C40}"/>
              </a:ext>
            </a:extLst>
          </p:cNvPr>
          <p:cNvSpPr txBox="1"/>
          <p:nvPr/>
        </p:nvSpPr>
        <p:spPr>
          <a:xfrm>
            <a:off x="8362578" y="5070716"/>
            <a:ext cx="3681431" cy="864917"/>
          </a:xfrm>
          <a:prstGeom prst="rect">
            <a:avLst/>
          </a:prstGeom>
        </p:spPr>
        <p:txBody>
          <a:bodyPr wrap="square" lIns="0" tIns="0" rIns="0" bIns="0" rtlCol="0" anchor="t">
            <a:spAutoFit/>
          </a:bodyPr>
          <a:lstStyle/>
          <a:p>
            <a:pPr algn="just">
              <a:lnSpc>
                <a:spcPts val="1679"/>
              </a:lnSpc>
              <a:spcBef>
                <a:spcPct val="0"/>
              </a:spcBef>
            </a:pPr>
            <a:r>
              <a:rPr lang="da-DK" sz="1400" dirty="0">
                <a:ea typeface="Calibri (MS)"/>
                <a:cs typeface="Calibri (MS)"/>
                <a:sym typeface="Calibri (MS)"/>
              </a:rPr>
              <a:t>Med en række anbefalinger og konferencer har EØSU presset på for at sikre, at en </a:t>
            </a:r>
            <a:br>
              <a:rPr lang="da-DK" sz="1400" dirty="0">
                <a:ea typeface="Calibri (MS)"/>
                <a:cs typeface="Calibri (MS)"/>
                <a:sym typeface="Calibri (MS)"/>
              </a:rPr>
            </a:br>
            <a:r>
              <a:rPr lang="da-DK" sz="1400" dirty="0">
                <a:ea typeface="Calibri (MS)"/>
                <a:cs typeface="Calibri (MS)"/>
                <a:sym typeface="Calibri (MS)"/>
              </a:rPr>
              <a:t>EU-handlingsplan for sjældne sygdomme indgår i Kommissionens næste arbejdsprogram. </a:t>
            </a:r>
          </a:p>
        </p:txBody>
      </p:sp>
      <p:sp>
        <p:nvSpPr>
          <p:cNvPr id="53" name="TextBox 62">
            <a:extLst>
              <a:ext uri="{FF2B5EF4-FFF2-40B4-BE49-F238E27FC236}">
                <a16:creationId xmlns:a16="http://schemas.microsoft.com/office/drawing/2014/main" id="{382D50AD-0DCC-097D-3C03-6C5A85784EF9}"/>
              </a:ext>
            </a:extLst>
          </p:cNvPr>
          <p:cNvSpPr txBox="1"/>
          <p:nvPr/>
        </p:nvSpPr>
        <p:spPr>
          <a:xfrm>
            <a:off x="4225053" y="4460400"/>
            <a:ext cx="3741191" cy="547842"/>
          </a:xfrm>
          <a:prstGeom prst="rect">
            <a:avLst/>
          </a:prstGeom>
        </p:spPr>
        <p:txBody>
          <a:bodyPr wrap="square" lIns="0" tIns="0" rIns="0" bIns="0" rtlCol="0" anchor="t">
            <a:spAutoFit/>
          </a:bodyPr>
          <a:lstStyle/>
          <a:p>
            <a:pPr algn="ctr">
              <a:lnSpc>
                <a:spcPts val="2239"/>
              </a:lnSpc>
              <a:spcBef>
                <a:spcPct val="0"/>
              </a:spcBef>
            </a:pPr>
            <a:r>
              <a:rPr lang="da-DK" sz="1600" b="1" dirty="0">
                <a:solidFill>
                  <a:srgbClr val="3C4C59"/>
                </a:solidFill>
                <a:ea typeface="Calibri (MS) Bold"/>
                <a:cs typeface="Calibri (MS) Bold"/>
                <a:sym typeface="Calibri (MS) Bold"/>
                <a:hlinkClick r:id="rId7"/>
              </a:rPr>
              <a:t>Retten til reparation i centrum for EU's forbrugerbeskyttelsespolitik</a:t>
            </a:r>
          </a:p>
        </p:txBody>
      </p:sp>
      <p:sp>
        <p:nvSpPr>
          <p:cNvPr id="54" name="Arrow: Right 53">
            <a:extLst>
              <a:ext uri="{FF2B5EF4-FFF2-40B4-BE49-F238E27FC236}">
                <a16:creationId xmlns:a16="http://schemas.microsoft.com/office/drawing/2014/main" id="{F29A9B8C-B0EE-0A45-C711-133F2C9ADBE2}"/>
              </a:ext>
            </a:extLst>
          </p:cNvPr>
          <p:cNvSpPr/>
          <p:nvPr/>
        </p:nvSpPr>
        <p:spPr>
          <a:xfrm>
            <a:off x="11166051" y="6488483"/>
            <a:ext cx="886164" cy="2284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ln>
                <a:solidFill>
                  <a:schemeClr val="tx2"/>
                </a:solidFill>
              </a:ln>
              <a:solidFill>
                <a:schemeClr val="tx2"/>
              </a:solidFill>
            </a:endParaRPr>
          </a:p>
        </p:txBody>
      </p:sp>
      <p:sp>
        <p:nvSpPr>
          <p:cNvPr id="67" name="TextBox 9">
            <a:extLst>
              <a:ext uri="{FF2B5EF4-FFF2-40B4-BE49-F238E27FC236}">
                <a16:creationId xmlns:a16="http://schemas.microsoft.com/office/drawing/2014/main" id="{50E07AF2-8E11-7391-87CB-0FA28FD2EDAE}"/>
              </a:ext>
            </a:extLst>
          </p:cNvPr>
          <p:cNvSpPr txBox="1"/>
          <p:nvPr/>
        </p:nvSpPr>
        <p:spPr>
          <a:xfrm>
            <a:off x="204380" y="2211210"/>
            <a:ext cx="3693099" cy="554639"/>
          </a:xfrm>
          <a:prstGeom prst="rect">
            <a:avLst/>
          </a:prstGeom>
        </p:spPr>
        <p:txBody>
          <a:bodyPr wrap="square" lIns="0" tIns="0" rIns="0" bIns="0" rtlCol="0" anchor="t">
            <a:spAutoFit/>
          </a:bodyPr>
          <a:lstStyle/>
          <a:p>
            <a:pPr algn="ctr">
              <a:lnSpc>
                <a:spcPts val="2239"/>
              </a:lnSpc>
            </a:pPr>
            <a:r>
              <a:rPr lang="da-DK" sz="1600" b="1">
                <a:solidFill>
                  <a:srgbClr val="3C4C59"/>
                </a:solidFill>
                <a:ea typeface="Calibri (MS) Bold"/>
                <a:cs typeface="Calibri (MS) Bold"/>
                <a:sym typeface="Calibri (MS) Bold"/>
                <a:hlinkClick r:id="rId8"/>
              </a:rPr>
              <a:t>Sikker adgang for alle til sociale og økonomisk overkommelige boliger</a:t>
            </a:r>
          </a:p>
        </p:txBody>
      </p:sp>
      <p:sp>
        <p:nvSpPr>
          <p:cNvPr id="2" name="TextBox 1">
            <a:extLst>
              <a:ext uri="{FF2B5EF4-FFF2-40B4-BE49-F238E27FC236}">
                <a16:creationId xmlns:a16="http://schemas.microsoft.com/office/drawing/2014/main" id="{CAD65887-BC2E-4CDE-AECD-FBD7CCDBAC68}"/>
              </a:ext>
            </a:extLst>
          </p:cNvPr>
          <p:cNvSpPr txBox="1"/>
          <p:nvPr/>
        </p:nvSpPr>
        <p:spPr>
          <a:xfrm>
            <a:off x="368997" y="1244666"/>
            <a:ext cx="11442615" cy="646331"/>
          </a:xfrm>
          <a:prstGeom prst="rect">
            <a:avLst/>
          </a:prstGeom>
          <a:noFill/>
        </p:spPr>
        <p:txBody>
          <a:bodyPr wrap="square" rtlCol="0">
            <a:spAutoFit/>
          </a:bodyPr>
          <a:lstStyle/>
          <a:p>
            <a:pPr algn="ctr"/>
            <a:r>
              <a:rPr lang="da-DK" b="1" dirty="0">
                <a:solidFill>
                  <a:srgbClr val="174195"/>
                </a:solidFill>
              </a:rPr>
              <a:t>Disse nylige succeshistorier viser </a:t>
            </a:r>
            <a:r>
              <a:rPr lang="da-DK" b="1" dirty="0" err="1">
                <a:solidFill>
                  <a:srgbClr val="174195"/>
                </a:solidFill>
              </a:rPr>
              <a:t>EØSU's</a:t>
            </a:r>
            <a:r>
              <a:rPr lang="da-DK" b="1" dirty="0">
                <a:solidFill>
                  <a:srgbClr val="174195"/>
                </a:solidFill>
              </a:rPr>
              <a:t> indflydelse på EU-lovgivningen og er eksempler på, at udvalget har skabt opmærksomhed i EU om spørgsmål af væsentlig betydning for civilsamfundet og etableret sig som en vigtig aktør.</a:t>
            </a:r>
          </a:p>
        </p:txBody>
      </p:sp>
      <p:grpSp>
        <p:nvGrpSpPr>
          <p:cNvPr id="65" name="Group 2">
            <a:extLst>
              <a:ext uri="{FF2B5EF4-FFF2-40B4-BE49-F238E27FC236}">
                <a16:creationId xmlns:a16="http://schemas.microsoft.com/office/drawing/2014/main" id="{A7EE0B47-9393-4F4D-8F3A-332D0D1F17E9}"/>
              </a:ext>
            </a:extLst>
          </p:cNvPr>
          <p:cNvGrpSpPr/>
          <p:nvPr/>
        </p:nvGrpSpPr>
        <p:grpSpPr>
          <a:xfrm>
            <a:off x="4204800" y="2088000"/>
            <a:ext cx="3780000" cy="1800000"/>
            <a:chOff x="0" y="0"/>
            <a:chExt cx="2157177" cy="991422"/>
          </a:xfrm>
          <a:noFill/>
        </p:grpSpPr>
        <p:sp>
          <p:nvSpPr>
            <p:cNvPr id="66" name="Freeform 3">
              <a:extLst>
                <a:ext uri="{FF2B5EF4-FFF2-40B4-BE49-F238E27FC236}">
                  <a16:creationId xmlns:a16="http://schemas.microsoft.com/office/drawing/2014/main" id="{152821CC-B790-441D-B8E6-CC1251E6DAF5}"/>
                </a:ext>
              </a:extLst>
            </p:cNvPr>
            <p:cNvSpPr/>
            <p:nvPr/>
          </p:nvSpPr>
          <p:spPr>
            <a:xfrm>
              <a:off x="0" y="0"/>
              <a:ext cx="2157177" cy="991422"/>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grpSp>
        <p:nvGrpSpPr>
          <p:cNvPr id="68" name="Group 42">
            <a:extLst>
              <a:ext uri="{FF2B5EF4-FFF2-40B4-BE49-F238E27FC236}">
                <a16:creationId xmlns:a16="http://schemas.microsoft.com/office/drawing/2014/main" id="{F6918B68-2298-46FC-A530-911A2884632E}"/>
              </a:ext>
            </a:extLst>
          </p:cNvPr>
          <p:cNvGrpSpPr/>
          <p:nvPr/>
        </p:nvGrpSpPr>
        <p:grpSpPr>
          <a:xfrm>
            <a:off x="4205649" y="4320000"/>
            <a:ext cx="3780000" cy="1800000"/>
            <a:chOff x="0" y="0"/>
            <a:chExt cx="1592202" cy="1135747"/>
          </a:xfrm>
          <a:noFill/>
        </p:grpSpPr>
        <p:sp>
          <p:nvSpPr>
            <p:cNvPr id="69" name="Freeform 43">
              <a:extLst>
                <a:ext uri="{FF2B5EF4-FFF2-40B4-BE49-F238E27FC236}">
                  <a16:creationId xmlns:a16="http://schemas.microsoft.com/office/drawing/2014/main" id="{308D879B-FCCA-434D-89F6-A4D0E3C65DCF}"/>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spTree>
    <p:extLst>
      <p:ext uri="{BB962C8B-B14F-4D97-AF65-F5344CB8AC3E}">
        <p14:creationId xmlns:p14="http://schemas.microsoft.com/office/powerpoint/2010/main" val="295870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fill="hold"/>
                                        <p:tgtEl>
                                          <p:spTgt spid="32"/>
                                        </p:tgtEl>
                                        <p:attrNameLst>
                                          <p:attrName>ppt_x</p:attrName>
                                        </p:attrNameLst>
                                      </p:cBhvr>
                                      <p:tavLst>
                                        <p:tav tm="0">
                                          <p:val>
                                            <p:strVal val="#ppt_x"/>
                                          </p:val>
                                        </p:tav>
                                        <p:tav tm="100000">
                                          <p:val>
                                            <p:strVal val="#ppt_x"/>
                                          </p:val>
                                        </p:tav>
                                      </p:tavLst>
                                    </p:anim>
                                    <p:anim calcmode="lin" valueType="num">
                                      <p:cBhvr additive="base">
                                        <p:cTn id="45" dur="500" fill="hold"/>
                                        <p:tgtEl>
                                          <p:spTgt spid="32"/>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ppt_x"/>
                                          </p:val>
                                        </p:tav>
                                        <p:tav tm="100000">
                                          <p:val>
                                            <p:strVal val="#ppt_x"/>
                                          </p:val>
                                        </p:tav>
                                      </p:tavLst>
                                    </p:anim>
                                    <p:anim calcmode="lin" valueType="num">
                                      <p:cBhvr additive="base">
                                        <p:cTn id="49" dur="500" fill="hold"/>
                                        <p:tgtEl>
                                          <p:spTgt spid="3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500" fill="hold"/>
                                        <p:tgtEl>
                                          <p:spTgt spid="45"/>
                                        </p:tgtEl>
                                        <p:attrNameLst>
                                          <p:attrName>ppt_x</p:attrName>
                                        </p:attrNameLst>
                                      </p:cBhvr>
                                      <p:tavLst>
                                        <p:tav tm="0">
                                          <p:val>
                                            <p:strVal val="#ppt_x"/>
                                          </p:val>
                                        </p:tav>
                                        <p:tav tm="100000">
                                          <p:val>
                                            <p:strVal val="#ppt_x"/>
                                          </p:val>
                                        </p:tav>
                                      </p:tavLst>
                                    </p:anim>
                                    <p:anim calcmode="lin" valueType="num">
                                      <p:cBhvr additive="base">
                                        <p:cTn id="53" dur="500" fill="hold"/>
                                        <p:tgtEl>
                                          <p:spTgt spid="4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500" fill="hold"/>
                                        <p:tgtEl>
                                          <p:spTgt spid="46"/>
                                        </p:tgtEl>
                                        <p:attrNameLst>
                                          <p:attrName>ppt_x</p:attrName>
                                        </p:attrNameLst>
                                      </p:cBhvr>
                                      <p:tavLst>
                                        <p:tav tm="0">
                                          <p:val>
                                            <p:strVal val="#ppt_x"/>
                                          </p:val>
                                        </p:tav>
                                        <p:tav tm="100000">
                                          <p:val>
                                            <p:strVal val="#ppt_x"/>
                                          </p:val>
                                        </p:tav>
                                      </p:tavLst>
                                    </p:anim>
                                    <p:anim calcmode="lin" valueType="num">
                                      <p:cBhvr additive="base">
                                        <p:cTn id="57" dur="500" fill="hold"/>
                                        <p:tgtEl>
                                          <p:spTgt spid="4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additive="base">
                                        <p:cTn id="60" dur="500" fill="hold"/>
                                        <p:tgtEl>
                                          <p:spTgt spid="48"/>
                                        </p:tgtEl>
                                        <p:attrNameLst>
                                          <p:attrName>ppt_x</p:attrName>
                                        </p:attrNameLst>
                                      </p:cBhvr>
                                      <p:tavLst>
                                        <p:tav tm="0">
                                          <p:val>
                                            <p:strVal val="#ppt_x"/>
                                          </p:val>
                                        </p:tav>
                                        <p:tav tm="100000">
                                          <p:val>
                                            <p:strVal val="#ppt_x"/>
                                          </p:val>
                                        </p:tav>
                                      </p:tavLst>
                                    </p:anim>
                                    <p:anim calcmode="lin" valueType="num">
                                      <p:cBhvr additive="base">
                                        <p:cTn id="61" dur="500" fill="hold"/>
                                        <p:tgtEl>
                                          <p:spTgt spid="48"/>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additive="base">
                                        <p:cTn id="64" dur="500" fill="hold"/>
                                        <p:tgtEl>
                                          <p:spTgt spid="49"/>
                                        </p:tgtEl>
                                        <p:attrNameLst>
                                          <p:attrName>ppt_x</p:attrName>
                                        </p:attrNameLst>
                                      </p:cBhvr>
                                      <p:tavLst>
                                        <p:tav tm="0">
                                          <p:val>
                                            <p:strVal val="#ppt_x"/>
                                          </p:val>
                                        </p:tav>
                                        <p:tav tm="100000">
                                          <p:val>
                                            <p:strVal val="#ppt_x"/>
                                          </p:val>
                                        </p:tav>
                                      </p:tavLst>
                                    </p:anim>
                                    <p:anim calcmode="lin" valueType="num">
                                      <p:cBhvr additive="base">
                                        <p:cTn id="65" dur="500" fill="hold"/>
                                        <p:tgtEl>
                                          <p:spTgt spid="4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50"/>
                                        </p:tgtEl>
                                        <p:attrNameLst>
                                          <p:attrName>style.visibility</p:attrName>
                                        </p:attrNameLst>
                                      </p:cBhvr>
                                      <p:to>
                                        <p:strVal val="visible"/>
                                      </p:to>
                                    </p:set>
                                    <p:anim calcmode="lin" valueType="num">
                                      <p:cBhvr additive="base">
                                        <p:cTn id="68" dur="500" fill="hold"/>
                                        <p:tgtEl>
                                          <p:spTgt spid="50"/>
                                        </p:tgtEl>
                                        <p:attrNameLst>
                                          <p:attrName>ppt_x</p:attrName>
                                        </p:attrNameLst>
                                      </p:cBhvr>
                                      <p:tavLst>
                                        <p:tav tm="0">
                                          <p:val>
                                            <p:strVal val="#ppt_x"/>
                                          </p:val>
                                        </p:tav>
                                        <p:tav tm="100000">
                                          <p:val>
                                            <p:strVal val="#ppt_x"/>
                                          </p:val>
                                        </p:tav>
                                      </p:tavLst>
                                    </p:anim>
                                    <p:anim calcmode="lin" valueType="num">
                                      <p:cBhvr additive="base">
                                        <p:cTn id="69" dur="500" fill="hold"/>
                                        <p:tgtEl>
                                          <p:spTgt spid="50"/>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additive="base">
                                        <p:cTn id="72" dur="500" fill="hold"/>
                                        <p:tgtEl>
                                          <p:spTgt spid="51"/>
                                        </p:tgtEl>
                                        <p:attrNameLst>
                                          <p:attrName>ppt_x</p:attrName>
                                        </p:attrNameLst>
                                      </p:cBhvr>
                                      <p:tavLst>
                                        <p:tav tm="0">
                                          <p:val>
                                            <p:strVal val="#ppt_x"/>
                                          </p:val>
                                        </p:tav>
                                        <p:tav tm="100000">
                                          <p:val>
                                            <p:strVal val="#ppt_x"/>
                                          </p:val>
                                        </p:tav>
                                      </p:tavLst>
                                    </p:anim>
                                    <p:anim calcmode="lin" valueType="num">
                                      <p:cBhvr additive="base">
                                        <p:cTn id="73" dur="500" fill="hold"/>
                                        <p:tgtEl>
                                          <p:spTgt spid="51"/>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additive="base">
                                        <p:cTn id="76" dur="500" fill="hold"/>
                                        <p:tgtEl>
                                          <p:spTgt spid="52"/>
                                        </p:tgtEl>
                                        <p:attrNameLst>
                                          <p:attrName>ppt_x</p:attrName>
                                        </p:attrNameLst>
                                      </p:cBhvr>
                                      <p:tavLst>
                                        <p:tav tm="0">
                                          <p:val>
                                            <p:strVal val="#ppt_x"/>
                                          </p:val>
                                        </p:tav>
                                        <p:tav tm="100000">
                                          <p:val>
                                            <p:strVal val="#ppt_x"/>
                                          </p:val>
                                        </p:tav>
                                      </p:tavLst>
                                    </p:anim>
                                    <p:anim calcmode="lin" valueType="num">
                                      <p:cBhvr additive="base">
                                        <p:cTn id="77" dur="500" fill="hold"/>
                                        <p:tgtEl>
                                          <p:spTgt spid="52"/>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additive="base">
                                        <p:cTn id="80" dur="500" fill="hold"/>
                                        <p:tgtEl>
                                          <p:spTgt spid="53"/>
                                        </p:tgtEl>
                                        <p:attrNameLst>
                                          <p:attrName>ppt_x</p:attrName>
                                        </p:attrNameLst>
                                      </p:cBhvr>
                                      <p:tavLst>
                                        <p:tav tm="0">
                                          <p:val>
                                            <p:strVal val="#ppt_x"/>
                                          </p:val>
                                        </p:tav>
                                        <p:tav tm="100000">
                                          <p:val>
                                            <p:strVal val="#ppt_x"/>
                                          </p:val>
                                        </p:tav>
                                      </p:tavLst>
                                    </p:anim>
                                    <p:anim calcmode="lin" valueType="num">
                                      <p:cBhvr additive="base">
                                        <p:cTn id="81" dur="500" fill="hold"/>
                                        <p:tgtEl>
                                          <p:spTgt spid="53"/>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63"/>
                                        </p:tgtEl>
                                        <p:attrNameLst>
                                          <p:attrName>style.visibility</p:attrName>
                                        </p:attrNameLst>
                                      </p:cBhvr>
                                      <p:to>
                                        <p:strVal val="visible"/>
                                      </p:to>
                                    </p:set>
                                    <p:anim calcmode="lin" valueType="num">
                                      <p:cBhvr additive="base">
                                        <p:cTn id="84" dur="500" fill="hold"/>
                                        <p:tgtEl>
                                          <p:spTgt spid="63"/>
                                        </p:tgtEl>
                                        <p:attrNameLst>
                                          <p:attrName>ppt_x</p:attrName>
                                        </p:attrNameLst>
                                      </p:cBhvr>
                                      <p:tavLst>
                                        <p:tav tm="0">
                                          <p:val>
                                            <p:strVal val="#ppt_x"/>
                                          </p:val>
                                        </p:tav>
                                        <p:tav tm="100000">
                                          <p:val>
                                            <p:strVal val="#ppt_x"/>
                                          </p:val>
                                        </p:tav>
                                      </p:tavLst>
                                    </p:anim>
                                    <p:anim calcmode="lin" valueType="num">
                                      <p:cBhvr additive="base">
                                        <p:cTn id="85" dur="500" fill="hold"/>
                                        <p:tgtEl>
                                          <p:spTgt spid="63"/>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67"/>
                                        </p:tgtEl>
                                        <p:attrNameLst>
                                          <p:attrName>style.visibility</p:attrName>
                                        </p:attrNameLst>
                                      </p:cBhvr>
                                      <p:to>
                                        <p:strVal val="visible"/>
                                      </p:to>
                                    </p:set>
                                    <p:anim calcmode="lin" valueType="num">
                                      <p:cBhvr additive="base">
                                        <p:cTn id="88" dur="500" fill="hold"/>
                                        <p:tgtEl>
                                          <p:spTgt spid="67"/>
                                        </p:tgtEl>
                                        <p:attrNameLst>
                                          <p:attrName>ppt_x</p:attrName>
                                        </p:attrNameLst>
                                      </p:cBhvr>
                                      <p:tavLst>
                                        <p:tav tm="0">
                                          <p:val>
                                            <p:strVal val="#ppt_x"/>
                                          </p:val>
                                        </p:tav>
                                        <p:tav tm="100000">
                                          <p:val>
                                            <p:strVal val="#ppt_x"/>
                                          </p:val>
                                        </p:tav>
                                      </p:tavLst>
                                    </p:anim>
                                    <p:anim calcmode="lin" valueType="num">
                                      <p:cBhvr additive="base">
                                        <p:cTn id="89" dur="500" fill="hold"/>
                                        <p:tgtEl>
                                          <p:spTgt spid="67"/>
                                        </p:tgtEl>
                                        <p:attrNameLst>
                                          <p:attrName>ppt_y</p:attrName>
                                        </p:attrNameLst>
                                      </p:cBhvr>
                                      <p:tavLst>
                                        <p:tav tm="0">
                                          <p:val>
                                            <p:strVal val="1+#ppt_h/2"/>
                                          </p:val>
                                        </p:tav>
                                        <p:tav tm="100000">
                                          <p:val>
                                            <p:strVal val="#ppt_y"/>
                                          </p:val>
                                        </p:tav>
                                      </p:tavLst>
                                    </p:anim>
                                  </p:childTnLst>
                                </p:cTn>
                              </p:par>
                            </p:childTnLst>
                          </p:cTn>
                        </p:par>
                        <p:par>
                          <p:cTn id="90" fill="hold">
                            <p:stCondLst>
                              <p:cond delay="1000"/>
                            </p:stCondLst>
                            <p:childTnLst>
                              <p:par>
                                <p:cTn id="91" presetID="2" presetClass="entr" presetSubtype="4"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additive="base">
                                        <p:cTn id="93" dur="500" fill="hold"/>
                                        <p:tgtEl>
                                          <p:spTgt spid="54"/>
                                        </p:tgtEl>
                                        <p:attrNameLst>
                                          <p:attrName>ppt_x</p:attrName>
                                        </p:attrNameLst>
                                      </p:cBhvr>
                                      <p:tavLst>
                                        <p:tav tm="0">
                                          <p:val>
                                            <p:strVal val="#ppt_x"/>
                                          </p:val>
                                        </p:tav>
                                        <p:tav tm="100000">
                                          <p:val>
                                            <p:strVal val="#ppt_x"/>
                                          </p:val>
                                        </p:tav>
                                      </p:tavLst>
                                    </p:anim>
                                    <p:anim calcmode="lin" valueType="num">
                                      <p:cBhvr additive="base">
                                        <p:cTn id="94" dur="500" fill="hold"/>
                                        <p:tgtEl>
                                          <p:spTgt spid="54"/>
                                        </p:tgtEl>
                                        <p:attrNameLst>
                                          <p:attrName>ppt_y</p:attrName>
                                        </p:attrNameLst>
                                      </p:cBhvr>
                                      <p:tavLst>
                                        <p:tav tm="0">
                                          <p:val>
                                            <p:strVal val="1+#ppt_h/2"/>
                                          </p:val>
                                        </p:tav>
                                        <p:tav tm="100000">
                                          <p:val>
                                            <p:strVal val="#ppt_y"/>
                                          </p:val>
                                        </p:tav>
                                      </p:tavLst>
                                    </p:anim>
                                  </p:childTnLst>
                                </p:cTn>
                              </p:par>
                            </p:childTnLst>
                          </p:cTn>
                        </p:par>
                        <p:par>
                          <p:cTn id="95" fill="hold">
                            <p:stCondLst>
                              <p:cond delay="1500"/>
                            </p:stCondLst>
                            <p:childTnLst>
                              <p:par>
                                <p:cTn id="96" presetID="2" presetClass="entr" presetSubtype="4" fill="hold" nodeType="afterEffect">
                                  <p:stCondLst>
                                    <p:cond delay="0"/>
                                  </p:stCondLst>
                                  <p:childTnLst>
                                    <p:set>
                                      <p:cBhvr>
                                        <p:cTn id="97" dur="1" fill="hold">
                                          <p:stCondLst>
                                            <p:cond delay="0"/>
                                          </p:stCondLst>
                                        </p:cTn>
                                        <p:tgtEl>
                                          <p:spTgt spid="65"/>
                                        </p:tgtEl>
                                        <p:attrNameLst>
                                          <p:attrName>style.visibility</p:attrName>
                                        </p:attrNameLst>
                                      </p:cBhvr>
                                      <p:to>
                                        <p:strVal val="visible"/>
                                      </p:to>
                                    </p:set>
                                    <p:anim calcmode="lin" valueType="num">
                                      <p:cBhvr additive="base">
                                        <p:cTn id="98" dur="500" fill="hold"/>
                                        <p:tgtEl>
                                          <p:spTgt spid="65"/>
                                        </p:tgtEl>
                                        <p:attrNameLst>
                                          <p:attrName>ppt_x</p:attrName>
                                        </p:attrNameLst>
                                      </p:cBhvr>
                                      <p:tavLst>
                                        <p:tav tm="0">
                                          <p:val>
                                            <p:strVal val="#ppt_x"/>
                                          </p:val>
                                        </p:tav>
                                        <p:tav tm="100000">
                                          <p:val>
                                            <p:strVal val="#ppt_x"/>
                                          </p:val>
                                        </p:tav>
                                      </p:tavLst>
                                    </p:anim>
                                    <p:anim calcmode="lin" valueType="num">
                                      <p:cBhvr additive="base">
                                        <p:cTn id="99" dur="500" fill="hold"/>
                                        <p:tgtEl>
                                          <p:spTgt spid="65"/>
                                        </p:tgtEl>
                                        <p:attrNameLst>
                                          <p:attrName>ppt_y</p:attrName>
                                        </p:attrNameLst>
                                      </p:cBhvr>
                                      <p:tavLst>
                                        <p:tav tm="0">
                                          <p:val>
                                            <p:strVal val="1+#ppt_h/2"/>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68"/>
                                        </p:tgtEl>
                                        <p:attrNameLst>
                                          <p:attrName>style.visibility</p:attrName>
                                        </p:attrNameLst>
                                      </p:cBhvr>
                                      <p:to>
                                        <p:strVal val="visible"/>
                                      </p:to>
                                    </p:set>
                                    <p:anim calcmode="lin" valueType="num">
                                      <p:cBhvr additive="base">
                                        <p:cTn id="102" dur="500" fill="hold"/>
                                        <p:tgtEl>
                                          <p:spTgt spid="68"/>
                                        </p:tgtEl>
                                        <p:attrNameLst>
                                          <p:attrName>ppt_x</p:attrName>
                                        </p:attrNameLst>
                                      </p:cBhvr>
                                      <p:tavLst>
                                        <p:tav tm="0">
                                          <p:val>
                                            <p:strVal val="#ppt_x"/>
                                          </p:val>
                                        </p:tav>
                                        <p:tav tm="100000">
                                          <p:val>
                                            <p:strVal val="#ppt_x"/>
                                          </p:val>
                                        </p:tav>
                                      </p:tavLst>
                                    </p:anim>
                                    <p:anim calcmode="lin" valueType="num">
                                      <p:cBhvr additive="base">
                                        <p:cTn id="103"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5" grpId="0"/>
      <p:bldP spid="46" grpId="0"/>
      <p:bldP spid="47" grpId="0"/>
      <p:bldP spid="48" grpId="0"/>
      <p:bldP spid="49" grpId="0"/>
      <p:bldP spid="50" grpId="0"/>
      <p:bldP spid="51" grpId="0"/>
      <p:bldP spid="52" grpId="0"/>
      <p:bldP spid="53" grpId="0"/>
      <p:bldP spid="54" grpId="0" animBg="1"/>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023DDE5C-767E-601B-C833-2E05EA404C38}"/>
              </a:ext>
            </a:extLst>
          </p:cNvPr>
          <p:cNvSpPr/>
          <p:nvPr/>
        </p:nvSpPr>
        <p:spPr>
          <a:xfrm>
            <a:off x="0" y="4509"/>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grpSp>
        <p:nvGrpSpPr>
          <p:cNvPr id="6" name="Group 4">
            <a:extLst>
              <a:ext uri="{FF2B5EF4-FFF2-40B4-BE49-F238E27FC236}">
                <a16:creationId xmlns:a16="http://schemas.microsoft.com/office/drawing/2014/main" id="{C2F6ECA0-A0F2-3E25-DBAE-2697660A8000}"/>
              </a:ext>
            </a:extLst>
          </p:cNvPr>
          <p:cNvGrpSpPr/>
          <p:nvPr/>
        </p:nvGrpSpPr>
        <p:grpSpPr>
          <a:xfrm rot="-7974226">
            <a:off x="6329367" y="1427194"/>
            <a:ext cx="777756" cy="1227855"/>
            <a:chOff x="0" y="0"/>
            <a:chExt cx="298953" cy="471961"/>
          </a:xfrm>
        </p:grpSpPr>
        <p:sp>
          <p:nvSpPr>
            <p:cNvPr id="7" name="Freeform 5">
              <a:extLst>
                <a:ext uri="{FF2B5EF4-FFF2-40B4-BE49-F238E27FC236}">
                  <a16:creationId xmlns:a16="http://schemas.microsoft.com/office/drawing/2014/main" id="{1F7E26BE-4C5A-55AF-EBA2-FF13332DEBAC}"/>
                </a:ext>
              </a:extLst>
            </p:cNvPr>
            <p:cNvSpPr/>
            <p:nvPr/>
          </p:nvSpPr>
          <p:spPr>
            <a:xfrm>
              <a:off x="0" y="0"/>
              <a:ext cx="298953" cy="471961"/>
            </a:xfrm>
            <a:custGeom>
              <a:avLst/>
              <a:gdLst/>
              <a:ahLst/>
              <a:cxnLst/>
              <a:rect l="l" t="t" r="r" b="b"/>
              <a:pathLst>
                <a:path w="298953" h="471961">
                  <a:moveTo>
                    <a:pt x="0" y="0"/>
                  </a:moveTo>
                  <a:lnTo>
                    <a:pt x="298953" y="0"/>
                  </a:lnTo>
                  <a:lnTo>
                    <a:pt x="298953" y="471961"/>
                  </a:lnTo>
                  <a:lnTo>
                    <a:pt x="0" y="471961"/>
                  </a:lnTo>
                  <a:close/>
                </a:path>
              </a:pathLst>
            </a:custGeom>
            <a:solidFill>
              <a:srgbClr val="FFFFFF"/>
            </a:solidFill>
          </p:spPr>
          <p:txBody>
            <a:bodyPr/>
            <a:lstStyle/>
            <a:p>
              <a:endParaRPr lang="LID4096"/>
            </a:p>
          </p:txBody>
        </p:sp>
        <p:sp>
          <p:nvSpPr>
            <p:cNvPr id="8" name="TextBox 6">
              <a:extLst>
                <a:ext uri="{FF2B5EF4-FFF2-40B4-BE49-F238E27FC236}">
                  <a16:creationId xmlns:a16="http://schemas.microsoft.com/office/drawing/2014/main" id="{09BB1E94-3F28-210C-0654-700FF1EEFD7A}"/>
                </a:ext>
              </a:extLst>
            </p:cNvPr>
            <p:cNvSpPr txBox="1"/>
            <p:nvPr/>
          </p:nvSpPr>
          <p:spPr>
            <a:xfrm>
              <a:off x="0" y="-57150"/>
              <a:ext cx="298953" cy="529111"/>
            </a:xfrm>
            <a:prstGeom prst="rect">
              <a:avLst/>
            </a:prstGeom>
          </p:spPr>
          <p:txBody>
            <a:bodyPr lIns="34808" tIns="34808" rIns="34808" bIns="34808" rtlCol="0" anchor="ctr"/>
            <a:lstStyle/>
            <a:p>
              <a:pPr algn="ctr">
                <a:lnSpc>
                  <a:spcPts val="2239"/>
                </a:lnSpc>
              </a:pPr>
              <a:endParaRPr sz="1200" dirty="0"/>
            </a:p>
          </p:txBody>
        </p:sp>
      </p:grpSp>
      <p:grpSp>
        <p:nvGrpSpPr>
          <p:cNvPr id="9" name="Group 10">
            <a:extLst>
              <a:ext uri="{FF2B5EF4-FFF2-40B4-BE49-F238E27FC236}">
                <a16:creationId xmlns:a16="http://schemas.microsoft.com/office/drawing/2014/main" id="{F82C9A27-F203-ACB4-CFAF-A60F73A8B88B}"/>
              </a:ext>
            </a:extLst>
          </p:cNvPr>
          <p:cNvGrpSpPr/>
          <p:nvPr/>
        </p:nvGrpSpPr>
        <p:grpSpPr>
          <a:xfrm rot="-10216402">
            <a:off x="5905186" y="1288099"/>
            <a:ext cx="777756" cy="1227855"/>
            <a:chOff x="0" y="0"/>
            <a:chExt cx="298953" cy="471961"/>
          </a:xfrm>
        </p:grpSpPr>
        <p:sp>
          <p:nvSpPr>
            <p:cNvPr id="10" name="Freeform 11">
              <a:extLst>
                <a:ext uri="{FF2B5EF4-FFF2-40B4-BE49-F238E27FC236}">
                  <a16:creationId xmlns:a16="http://schemas.microsoft.com/office/drawing/2014/main" id="{24A83653-2ADC-A124-B7F2-59A2EB312FAE}"/>
                </a:ext>
              </a:extLst>
            </p:cNvPr>
            <p:cNvSpPr/>
            <p:nvPr/>
          </p:nvSpPr>
          <p:spPr>
            <a:xfrm>
              <a:off x="0" y="0"/>
              <a:ext cx="298953" cy="471961"/>
            </a:xfrm>
            <a:custGeom>
              <a:avLst/>
              <a:gdLst/>
              <a:ahLst/>
              <a:cxnLst/>
              <a:rect l="l" t="t" r="r" b="b"/>
              <a:pathLst>
                <a:path w="298953" h="471961">
                  <a:moveTo>
                    <a:pt x="0" y="0"/>
                  </a:moveTo>
                  <a:lnTo>
                    <a:pt x="298953" y="0"/>
                  </a:lnTo>
                  <a:lnTo>
                    <a:pt x="298953" y="471961"/>
                  </a:lnTo>
                  <a:lnTo>
                    <a:pt x="0" y="471961"/>
                  </a:lnTo>
                  <a:close/>
                </a:path>
              </a:pathLst>
            </a:custGeom>
            <a:solidFill>
              <a:srgbClr val="FFFFFF"/>
            </a:solidFill>
          </p:spPr>
          <p:txBody>
            <a:bodyPr/>
            <a:lstStyle/>
            <a:p>
              <a:endParaRPr lang="LID4096"/>
            </a:p>
          </p:txBody>
        </p:sp>
        <p:sp>
          <p:nvSpPr>
            <p:cNvPr id="11" name="TextBox 12">
              <a:extLst>
                <a:ext uri="{FF2B5EF4-FFF2-40B4-BE49-F238E27FC236}">
                  <a16:creationId xmlns:a16="http://schemas.microsoft.com/office/drawing/2014/main" id="{191294AB-E868-442F-DACE-A0A886B1E58B}"/>
                </a:ext>
              </a:extLst>
            </p:cNvPr>
            <p:cNvSpPr txBox="1"/>
            <p:nvPr/>
          </p:nvSpPr>
          <p:spPr>
            <a:xfrm>
              <a:off x="0" y="-57150"/>
              <a:ext cx="298953" cy="529111"/>
            </a:xfrm>
            <a:prstGeom prst="rect">
              <a:avLst/>
            </a:prstGeom>
          </p:spPr>
          <p:txBody>
            <a:bodyPr lIns="34808" tIns="34808" rIns="34808" bIns="34808" rtlCol="0" anchor="ctr"/>
            <a:lstStyle/>
            <a:p>
              <a:pPr algn="ctr">
                <a:lnSpc>
                  <a:spcPts val="2239"/>
                </a:lnSpc>
              </a:pPr>
              <a:endParaRPr sz="1200" dirty="0"/>
            </a:p>
          </p:txBody>
        </p:sp>
      </p:grpSp>
      <p:grpSp>
        <p:nvGrpSpPr>
          <p:cNvPr id="12" name="Group 7">
            <a:extLst>
              <a:ext uri="{FF2B5EF4-FFF2-40B4-BE49-F238E27FC236}">
                <a16:creationId xmlns:a16="http://schemas.microsoft.com/office/drawing/2014/main" id="{D42B167F-E121-C49F-DAA0-DDB41E123507}"/>
              </a:ext>
            </a:extLst>
          </p:cNvPr>
          <p:cNvGrpSpPr/>
          <p:nvPr/>
        </p:nvGrpSpPr>
        <p:grpSpPr>
          <a:xfrm rot="10468371">
            <a:off x="5252509" y="1228879"/>
            <a:ext cx="777756" cy="1227855"/>
            <a:chOff x="0" y="0"/>
            <a:chExt cx="298953" cy="471961"/>
          </a:xfrm>
        </p:grpSpPr>
        <p:sp>
          <p:nvSpPr>
            <p:cNvPr id="13" name="Freeform 8">
              <a:extLst>
                <a:ext uri="{FF2B5EF4-FFF2-40B4-BE49-F238E27FC236}">
                  <a16:creationId xmlns:a16="http://schemas.microsoft.com/office/drawing/2014/main" id="{1B612942-0A84-EEC6-8C2C-C655C13C59D6}"/>
                </a:ext>
              </a:extLst>
            </p:cNvPr>
            <p:cNvSpPr/>
            <p:nvPr/>
          </p:nvSpPr>
          <p:spPr>
            <a:xfrm>
              <a:off x="0" y="0"/>
              <a:ext cx="298953" cy="471961"/>
            </a:xfrm>
            <a:custGeom>
              <a:avLst/>
              <a:gdLst/>
              <a:ahLst/>
              <a:cxnLst/>
              <a:rect l="l" t="t" r="r" b="b"/>
              <a:pathLst>
                <a:path w="298953" h="471961">
                  <a:moveTo>
                    <a:pt x="0" y="0"/>
                  </a:moveTo>
                  <a:lnTo>
                    <a:pt x="298953" y="0"/>
                  </a:lnTo>
                  <a:lnTo>
                    <a:pt x="298953" y="471961"/>
                  </a:lnTo>
                  <a:lnTo>
                    <a:pt x="0" y="471961"/>
                  </a:lnTo>
                  <a:close/>
                </a:path>
              </a:pathLst>
            </a:custGeom>
            <a:solidFill>
              <a:srgbClr val="FFFFFF"/>
            </a:solidFill>
          </p:spPr>
          <p:txBody>
            <a:bodyPr/>
            <a:lstStyle/>
            <a:p>
              <a:endParaRPr lang="LID4096"/>
            </a:p>
          </p:txBody>
        </p:sp>
        <p:sp>
          <p:nvSpPr>
            <p:cNvPr id="14" name="TextBox 9">
              <a:extLst>
                <a:ext uri="{FF2B5EF4-FFF2-40B4-BE49-F238E27FC236}">
                  <a16:creationId xmlns:a16="http://schemas.microsoft.com/office/drawing/2014/main" id="{AA4C2185-D7AA-4E64-2BE3-7F33148607B5}"/>
                </a:ext>
              </a:extLst>
            </p:cNvPr>
            <p:cNvSpPr txBox="1"/>
            <p:nvPr/>
          </p:nvSpPr>
          <p:spPr>
            <a:xfrm>
              <a:off x="0" y="-57150"/>
              <a:ext cx="298953" cy="529111"/>
            </a:xfrm>
            <a:prstGeom prst="rect">
              <a:avLst/>
            </a:prstGeom>
          </p:spPr>
          <p:txBody>
            <a:bodyPr lIns="34808" tIns="34808" rIns="34808" bIns="34808" rtlCol="0" anchor="ctr"/>
            <a:lstStyle/>
            <a:p>
              <a:pPr algn="ctr">
                <a:lnSpc>
                  <a:spcPts val="2239"/>
                </a:lnSpc>
              </a:pPr>
              <a:endParaRPr sz="1200" dirty="0"/>
            </a:p>
          </p:txBody>
        </p:sp>
      </p:grpSp>
      <p:grpSp>
        <p:nvGrpSpPr>
          <p:cNvPr id="25" name="Group 23">
            <a:extLst>
              <a:ext uri="{FF2B5EF4-FFF2-40B4-BE49-F238E27FC236}">
                <a16:creationId xmlns:a16="http://schemas.microsoft.com/office/drawing/2014/main" id="{8A1B774D-76E8-2FB1-12AB-34911EE3C4E6}"/>
              </a:ext>
            </a:extLst>
          </p:cNvPr>
          <p:cNvGrpSpPr/>
          <p:nvPr/>
        </p:nvGrpSpPr>
        <p:grpSpPr>
          <a:xfrm>
            <a:off x="292018" y="4147827"/>
            <a:ext cx="3704452" cy="1860129"/>
            <a:chOff x="-4427" y="-140187"/>
            <a:chExt cx="6852037" cy="3440131"/>
          </a:xfrm>
        </p:grpSpPr>
        <p:grpSp>
          <p:nvGrpSpPr>
            <p:cNvPr id="26" name="Group 24">
              <a:extLst>
                <a:ext uri="{FF2B5EF4-FFF2-40B4-BE49-F238E27FC236}">
                  <a16:creationId xmlns:a16="http://schemas.microsoft.com/office/drawing/2014/main" id="{98863719-0978-5D1D-85F3-6D3C4685FBA7}"/>
                </a:ext>
              </a:extLst>
            </p:cNvPr>
            <p:cNvGrpSpPr/>
            <p:nvPr/>
          </p:nvGrpSpPr>
          <p:grpSpPr>
            <a:xfrm>
              <a:off x="89746" y="41618"/>
              <a:ext cx="6517092" cy="3258326"/>
              <a:chOff x="-3436" y="11873"/>
              <a:chExt cx="1859189" cy="929531"/>
            </a:xfrm>
          </p:grpSpPr>
          <p:sp>
            <p:nvSpPr>
              <p:cNvPr id="29" name="Freeform 25">
                <a:extLst>
                  <a:ext uri="{FF2B5EF4-FFF2-40B4-BE49-F238E27FC236}">
                    <a16:creationId xmlns:a16="http://schemas.microsoft.com/office/drawing/2014/main" id="{9B1B890F-3BB8-4772-F044-D75C0BEE0BD4}"/>
                  </a:ext>
                </a:extLst>
              </p:cNvPr>
              <p:cNvSpPr/>
              <p:nvPr/>
            </p:nvSpPr>
            <p:spPr>
              <a:xfrm>
                <a:off x="-3436" y="11873"/>
                <a:ext cx="1859189" cy="929531"/>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p:spPr>
            <p:txBody>
              <a:bodyPr/>
              <a:lstStyle/>
              <a:p>
                <a:endParaRPr lang="LID4096"/>
              </a:p>
            </p:txBody>
          </p:sp>
        </p:grpSp>
        <p:sp>
          <p:nvSpPr>
            <p:cNvPr id="27" name="TextBox 26">
              <a:extLst>
                <a:ext uri="{FF2B5EF4-FFF2-40B4-BE49-F238E27FC236}">
                  <a16:creationId xmlns:a16="http://schemas.microsoft.com/office/drawing/2014/main" id="{A97EFC7E-89F1-1D93-1EE6-3F0BCD9B6AED}"/>
                </a:ext>
              </a:extLst>
            </p:cNvPr>
            <p:cNvSpPr txBox="1"/>
            <p:nvPr/>
          </p:nvSpPr>
          <p:spPr>
            <a:xfrm>
              <a:off x="-4427" y="-140187"/>
              <a:ext cx="6852037" cy="1534952"/>
            </a:xfrm>
            <a:prstGeom prst="rect">
              <a:avLst/>
            </a:prstGeom>
          </p:spPr>
          <p:txBody>
            <a:bodyPr wrap="square" lIns="0" tIns="0" rIns="0" bIns="0" rtlCol="0" anchor="t">
              <a:spAutoFit/>
            </a:bodyPr>
            <a:lstStyle/>
            <a:p>
              <a:pPr algn="ctr">
                <a:lnSpc>
                  <a:spcPts val="2239"/>
                </a:lnSpc>
              </a:pPr>
              <a:r>
                <a:rPr lang="da-DK" sz="1600" b="1" dirty="0">
                  <a:solidFill>
                    <a:srgbClr val="3C4C59"/>
                  </a:solidFill>
                  <a:ea typeface="Calibri (MS) Bold"/>
                  <a:cs typeface="Calibri (MS) Bold"/>
                  <a:sym typeface="Calibri (MS) Bold"/>
                  <a:hlinkClick r:id="rId2" tooltip="https://www.eesc.europa.eu/sites/default/files/2024-12/qe-01-24-013-en-n.pdf"/>
                </a:rPr>
                <a:t>For en bæredygtig fremtid via den europæiske interessentplatform for cirkulær økonomi</a:t>
              </a:r>
            </a:p>
          </p:txBody>
        </p:sp>
        <p:sp>
          <p:nvSpPr>
            <p:cNvPr id="28" name="TextBox 27">
              <a:extLst>
                <a:ext uri="{FF2B5EF4-FFF2-40B4-BE49-F238E27FC236}">
                  <a16:creationId xmlns:a16="http://schemas.microsoft.com/office/drawing/2014/main" id="{8C00D836-69DC-AF5E-20F4-A533D516D84C}"/>
                </a:ext>
              </a:extLst>
            </p:cNvPr>
            <p:cNvSpPr txBox="1"/>
            <p:nvPr/>
          </p:nvSpPr>
          <p:spPr>
            <a:xfrm>
              <a:off x="21805" y="1534084"/>
              <a:ext cx="6632410" cy="1128943"/>
            </a:xfrm>
            <a:prstGeom prst="rect">
              <a:avLst/>
            </a:prstGeom>
          </p:spPr>
          <p:txBody>
            <a:bodyPr wrap="square" lIns="0" tIns="0" rIns="0" bIns="0" rtlCol="0" anchor="t">
              <a:spAutoFit/>
            </a:bodyPr>
            <a:lstStyle/>
            <a:p>
              <a:pPr algn="just">
                <a:lnSpc>
                  <a:spcPts val="1586"/>
                </a:lnSpc>
                <a:spcBef>
                  <a:spcPct val="0"/>
                </a:spcBef>
              </a:pPr>
              <a:r>
                <a:rPr lang="da-DK" sz="1400" dirty="0">
                  <a:ea typeface="Calibri (MS)"/>
                  <a:cs typeface="Calibri (MS)"/>
                  <a:sym typeface="Calibri (MS)"/>
                </a:rPr>
                <a:t>I 2017 lancerede EØSU i samarbejde med </a:t>
              </a:r>
              <a:br>
                <a:rPr lang="da-DK" sz="1400" dirty="0">
                  <a:ea typeface="Calibri (MS)"/>
                  <a:cs typeface="Calibri (MS)"/>
                  <a:sym typeface="Calibri (MS)"/>
                </a:rPr>
              </a:br>
              <a:r>
                <a:rPr lang="da-DK" sz="1400" dirty="0">
                  <a:ea typeface="Calibri (MS)"/>
                  <a:cs typeface="Calibri (MS)"/>
                  <a:sym typeface="Calibri (MS)"/>
                </a:rPr>
                <a:t>Europa-Kommissionen den europæiske interessentplatform for cirkulær økonomi. </a:t>
              </a:r>
            </a:p>
          </p:txBody>
        </p:sp>
      </p:grpSp>
      <p:grpSp>
        <p:nvGrpSpPr>
          <p:cNvPr id="30" name="Group 28">
            <a:extLst>
              <a:ext uri="{FF2B5EF4-FFF2-40B4-BE49-F238E27FC236}">
                <a16:creationId xmlns:a16="http://schemas.microsoft.com/office/drawing/2014/main" id="{BF63E51D-57EF-CAB7-837C-95AC847150BB}"/>
              </a:ext>
            </a:extLst>
          </p:cNvPr>
          <p:cNvGrpSpPr/>
          <p:nvPr/>
        </p:nvGrpSpPr>
        <p:grpSpPr>
          <a:xfrm>
            <a:off x="8197592" y="4039017"/>
            <a:ext cx="3780000" cy="1799999"/>
            <a:chOff x="-4" y="-4"/>
            <a:chExt cx="7560000" cy="3600000"/>
          </a:xfrm>
        </p:grpSpPr>
        <p:grpSp>
          <p:nvGrpSpPr>
            <p:cNvPr id="31" name="Group 29">
              <a:extLst>
                <a:ext uri="{FF2B5EF4-FFF2-40B4-BE49-F238E27FC236}">
                  <a16:creationId xmlns:a16="http://schemas.microsoft.com/office/drawing/2014/main" id="{793D78AE-0ED1-7221-A624-4256CAF947C5}"/>
                </a:ext>
              </a:extLst>
            </p:cNvPr>
            <p:cNvGrpSpPr/>
            <p:nvPr/>
          </p:nvGrpSpPr>
          <p:grpSpPr>
            <a:xfrm>
              <a:off x="-4" y="-4"/>
              <a:ext cx="7560000" cy="3600000"/>
              <a:chOff x="-1" y="-1"/>
              <a:chExt cx="2156708" cy="1027003"/>
            </a:xfrm>
          </p:grpSpPr>
          <p:sp>
            <p:nvSpPr>
              <p:cNvPr id="34" name="Freeform 30">
                <a:extLst>
                  <a:ext uri="{FF2B5EF4-FFF2-40B4-BE49-F238E27FC236}">
                    <a16:creationId xmlns:a16="http://schemas.microsoft.com/office/drawing/2014/main" id="{67B27AF3-910E-81A6-F9E3-8D201D0D17B0}"/>
                  </a:ext>
                </a:extLst>
              </p:cNvPr>
              <p:cNvSpPr/>
              <p:nvPr/>
            </p:nvSpPr>
            <p:spPr>
              <a:xfrm>
                <a:off x="-1" y="-1"/>
                <a:ext cx="2156708" cy="1027003"/>
              </a:xfrm>
              <a:custGeom>
                <a:avLst/>
                <a:gdLst/>
                <a:ahLst/>
                <a:cxnLst/>
                <a:rect l="l" t="t" r="r" b="b"/>
                <a:pathLst>
                  <a:path w="1801111" h="948315">
                    <a:moveTo>
                      <a:pt x="1676651" y="948314"/>
                    </a:moveTo>
                    <a:lnTo>
                      <a:pt x="124460" y="948314"/>
                    </a:lnTo>
                    <a:cubicBezTo>
                      <a:pt x="55880" y="948314"/>
                      <a:pt x="0" y="892434"/>
                      <a:pt x="0" y="823854"/>
                    </a:cubicBezTo>
                    <a:lnTo>
                      <a:pt x="0" y="124460"/>
                    </a:lnTo>
                    <a:cubicBezTo>
                      <a:pt x="0" y="55880"/>
                      <a:pt x="55880" y="0"/>
                      <a:pt x="124460" y="0"/>
                    </a:cubicBezTo>
                    <a:lnTo>
                      <a:pt x="1676651" y="0"/>
                    </a:lnTo>
                    <a:cubicBezTo>
                      <a:pt x="1745231" y="0"/>
                      <a:pt x="1801111" y="55880"/>
                      <a:pt x="1801111" y="124460"/>
                    </a:cubicBezTo>
                    <a:lnTo>
                      <a:pt x="1801111" y="823855"/>
                    </a:lnTo>
                    <a:cubicBezTo>
                      <a:pt x="1801111" y="892434"/>
                      <a:pt x="1745231" y="948315"/>
                      <a:pt x="1676651" y="948315"/>
                    </a:cubicBezTo>
                    <a:close/>
                  </a:path>
                </a:pathLst>
              </a:custGeom>
              <a:noFill/>
              <a:ln>
                <a:solidFill>
                  <a:srgbClr val="174195"/>
                </a:solidFill>
              </a:ln>
            </p:spPr>
            <p:txBody>
              <a:bodyPr/>
              <a:lstStyle/>
              <a:p>
                <a:endParaRPr lang="LID4096"/>
              </a:p>
            </p:txBody>
          </p:sp>
        </p:grpSp>
        <p:sp>
          <p:nvSpPr>
            <p:cNvPr id="32" name="TextBox 31">
              <a:extLst>
                <a:ext uri="{FF2B5EF4-FFF2-40B4-BE49-F238E27FC236}">
                  <a16:creationId xmlns:a16="http://schemas.microsoft.com/office/drawing/2014/main" id="{833E454B-67BD-BF06-3CE1-A139341400A0}"/>
                </a:ext>
              </a:extLst>
            </p:cNvPr>
            <p:cNvSpPr txBox="1"/>
            <p:nvPr/>
          </p:nvSpPr>
          <p:spPr>
            <a:xfrm>
              <a:off x="1731284" y="255906"/>
              <a:ext cx="4187072" cy="545020"/>
            </a:xfrm>
            <a:prstGeom prst="rect">
              <a:avLst/>
            </a:prstGeom>
          </p:spPr>
          <p:txBody>
            <a:bodyPr lIns="0" tIns="0" rIns="0" bIns="0" rtlCol="0" anchor="t">
              <a:spAutoFit/>
            </a:bodyPr>
            <a:lstStyle/>
            <a:p>
              <a:pPr algn="ctr">
                <a:lnSpc>
                  <a:spcPts val="2239"/>
                </a:lnSpc>
              </a:pPr>
              <a:r>
                <a:rPr lang="da-DK" sz="1600" b="1">
                  <a:solidFill>
                    <a:srgbClr val="3C4C59"/>
                  </a:solidFill>
                  <a:ea typeface="Calibri (MS) Bold"/>
                  <a:cs typeface="Calibri (MS) Bold"/>
                  <a:sym typeface="Calibri (MS) Bold"/>
                  <a:hlinkClick r:id="rId3" tooltip="https://www.eesc.europa.eu/da/our-work/publications-other-work/publications/recent-eesc-achievements"/>
                </a:rPr>
                <a:t>... og mange flere!</a:t>
              </a:r>
            </a:p>
          </p:txBody>
        </p:sp>
        <p:sp>
          <p:nvSpPr>
            <p:cNvPr id="33" name="TextBox 32">
              <a:extLst>
                <a:ext uri="{FF2B5EF4-FFF2-40B4-BE49-F238E27FC236}">
                  <a16:creationId xmlns:a16="http://schemas.microsoft.com/office/drawing/2014/main" id="{51DC9EBA-0D52-DCDE-0253-ED98E649660E}"/>
                </a:ext>
              </a:extLst>
            </p:cNvPr>
            <p:cNvSpPr txBox="1"/>
            <p:nvPr/>
          </p:nvSpPr>
          <p:spPr>
            <a:xfrm>
              <a:off x="1341276" y="1615609"/>
              <a:ext cx="4877440" cy="853310"/>
            </a:xfrm>
            <a:prstGeom prst="rect">
              <a:avLst/>
            </a:prstGeom>
          </p:spPr>
          <p:txBody>
            <a:bodyPr wrap="square" lIns="0" tIns="0" rIns="0" bIns="0" rtlCol="0" anchor="t">
              <a:spAutoFit/>
            </a:bodyPr>
            <a:lstStyle/>
            <a:p>
              <a:pPr algn="ctr">
                <a:lnSpc>
                  <a:spcPts val="1679"/>
                </a:lnSpc>
                <a:spcBef>
                  <a:spcPct val="0"/>
                </a:spcBef>
              </a:pPr>
              <a:r>
                <a:rPr lang="da-DK" sz="1400">
                  <a:ea typeface="Calibri (MS)"/>
                  <a:cs typeface="Calibri (MS)"/>
                  <a:sym typeface="Calibri (MS)"/>
                </a:rPr>
                <a:t>Tjek de seneste resultater på </a:t>
              </a:r>
              <a:r>
                <a:rPr lang="da-DK" sz="1400" u="sng">
                  <a:solidFill>
                    <a:srgbClr val="545454"/>
                  </a:solidFill>
                  <a:ea typeface="Calibri (MS)"/>
                  <a:cs typeface="Calibri (MS)"/>
                  <a:sym typeface="Calibri (MS)"/>
                  <a:hlinkClick r:id="rId4" tooltip="https://www.eesc.europa.eu/da"/>
                </a:rPr>
                <a:t>eesc.europa.eu</a:t>
              </a:r>
            </a:p>
          </p:txBody>
        </p:sp>
      </p:grpSp>
      <p:sp>
        <p:nvSpPr>
          <p:cNvPr id="35" name="TextBox 33">
            <a:extLst>
              <a:ext uri="{FF2B5EF4-FFF2-40B4-BE49-F238E27FC236}">
                <a16:creationId xmlns:a16="http://schemas.microsoft.com/office/drawing/2014/main" id="{3576F82C-0DE9-41C7-C9EB-FCCEEFDD6965}"/>
              </a:ext>
            </a:extLst>
          </p:cNvPr>
          <p:cNvSpPr txBox="1"/>
          <p:nvPr/>
        </p:nvSpPr>
        <p:spPr>
          <a:xfrm>
            <a:off x="2579163" y="371638"/>
            <a:ext cx="6840000" cy="452816"/>
          </a:xfrm>
          <a:prstGeom prst="rect">
            <a:avLst/>
          </a:prstGeom>
        </p:spPr>
        <p:txBody>
          <a:bodyPr wrap="square" lIns="0" tIns="0" rIns="0" bIns="0" rtlCol="0" anchor="t">
            <a:spAutoFit/>
          </a:bodyPr>
          <a:lstStyle/>
          <a:p>
            <a:pPr algn="ctr">
              <a:lnSpc>
                <a:spcPts val="3296"/>
              </a:lnSpc>
            </a:pPr>
            <a:r>
              <a:rPr lang="da-DK" sz="4000" b="1">
                <a:solidFill>
                  <a:schemeClr val="bg1"/>
                </a:solidFill>
                <a:latin typeface="Calibri" panose="020F0502020204030204" pitchFamily="34" charset="0"/>
                <a:ea typeface="Calibri" panose="020F0502020204030204" pitchFamily="34" charset="0"/>
                <a:cs typeface="Calibri" panose="020F0502020204030204" pitchFamily="34" charset="0"/>
                <a:sym typeface="Calibri (MS) Bold"/>
              </a:rPr>
              <a:t>NYLIGE SUCCESHISTORIER</a:t>
            </a:r>
          </a:p>
        </p:txBody>
      </p:sp>
      <p:grpSp>
        <p:nvGrpSpPr>
          <p:cNvPr id="36" name="Group 34">
            <a:extLst>
              <a:ext uri="{FF2B5EF4-FFF2-40B4-BE49-F238E27FC236}">
                <a16:creationId xmlns:a16="http://schemas.microsoft.com/office/drawing/2014/main" id="{17545F31-9F8A-3236-6B01-8EA15E7B5AE2}"/>
              </a:ext>
            </a:extLst>
          </p:cNvPr>
          <p:cNvGrpSpPr/>
          <p:nvPr/>
        </p:nvGrpSpPr>
        <p:grpSpPr>
          <a:xfrm>
            <a:off x="4207031" y="1641944"/>
            <a:ext cx="3794763" cy="1800000"/>
            <a:chOff x="85838" y="0"/>
            <a:chExt cx="7589526" cy="3096500"/>
          </a:xfrm>
        </p:grpSpPr>
        <p:grpSp>
          <p:nvGrpSpPr>
            <p:cNvPr id="37" name="Group 35">
              <a:extLst>
                <a:ext uri="{FF2B5EF4-FFF2-40B4-BE49-F238E27FC236}">
                  <a16:creationId xmlns:a16="http://schemas.microsoft.com/office/drawing/2014/main" id="{1FAA3B16-C985-E6B9-4309-72787002DAEB}"/>
                </a:ext>
              </a:extLst>
            </p:cNvPr>
            <p:cNvGrpSpPr/>
            <p:nvPr/>
          </p:nvGrpSpPr>
          <p:grpSpPr>
            <a:xfrm>
              <a:off x="85838" y="0"/>
              <a:ext cx="7560000" cy="3096500"/>
              <a:chOff x="-1" y="0"/>
              <a:chExt cx="2156707" cy="883365"/>
            </a:xfrm>
          </p:grpSpPr>
          <p:sp>
            <p:nvSpPr>
              <p:cNvPr id="40" name="Freeform 36">
                <a:extLst>
                  <a:ext uri="{FF2B5EF4-FFF2-40B4-BE49-F238E27FC236}">
                    <a16:creationId xmlns:a16="http://schemas.microsoft.com/office/drawing/2014/main" id="{7891F94C-4DCF-F201-1EB7-7F3D7A6E4140}"/>
                  </a:ext>
                </a:extLst>
              </p:cNvPr>
              <p:cNvSpPr/>
              <p:nvPr/>
            </p:nvSpPr>
            <p:spPr>
              <a:xfrm>
                <a:off x="-1" y="0"/>
                <a:ext cx="2156707" cy="883365"/>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a:ln>
                <a:solidFill>
                  <a:srgbClr val="174195"/>
                </a:solidFill>
              </a:ln>
            </p:spPr>
            <p:txBody>
              <a:bodyPr/>
              <a:lstStyle/>
              <a:p>
                <a:endParaRPr lang="LID4096"/>
              </a:p>
            </p:txBody>
          </p:sp>
        </p:grpSp>
        <p:sp>
          <p:nvSpPr>
            <p:cNvPr id="38" name="TextBox 37">
              <a:extLst>
                <a:ext uri="{FF2B5EF4-FFF2-40B4-BE49-F238E27FC236}">
                  <a16:creationId xmlns:a16="http://schemas.microsoft.com/office/drawing/2014/main" id="{1B2E26E6-4E9A-BD6D-DD16-5F4E592941ED}"/>
                </a:ext>
              </a:extLst>
            </p:cNvPr>
            <p:cNvSpPr txBox="1"/>
            <p:nvPr/>
          </p:nvSpPr>
          <p:spPr>
            <a:xfrm>
              <a:off x="364086" y="100499"/>
              <a:ext cx="7311278" cy="1367113"/>
            </a:xfrm>
            <a:prstGeom prst="rect">
              <a:avLst/>
            </a:prstGeom>
          </p:spPr>
          <p:txBody>
            <a:bodyPr wrap="square" lIns="0" tIns="0" rIns="0" bIns="0" rtlCol="0" anchor="t">
              <a:spAutoFit/>
            </a:bodyPr>
            <a:lstStyle/>
            <a:p>
              <a:pPr algn="ctr">
                <a:lnSpc>
                  <a:spcPts val="2147"/>
                </a:lnSpc>
              </a:pPr>
              <a:r>
                <a:rPr lang="da-DK" sz="1600" b="1" u="sng">
                  <a:solidFill>
                    <a:srgbClr val="3C4C59"/>
                  </a:solidFill>
                  <a:ea typeface="Calibri (MS) Bold"/>
                  <a:cs typeface="Calibri (MS) Bold"/>
                  <a:sym typeface="Calibri (MS) Bold"/>
                  <a:hlinkClick r:id="rId5" tooltip="https://www.eesc.europa.eu/sites/default/files/2024-12/qe-01-24-019-en-n.pdf"/>
                </a:rPr>
                <a:t>Obligatorisk høring af civilsamfundet om nødvendige økonomiske reformer</a:t>
              </a:r>
            </a:p>
            <a:p>
              <a:pPr algn="ctr">
                <a:lnSpc>
                  <a:spcPts val="2147"/>
                </a:lnSpc>
              </a:pPr>
              <a:endParaRPr lang="en-US" sz="1600" b="1" u="sng" dirty="0">
                <a:solidFill>
                  <a:srgbClr val="3C4C59"/>
                </a:solidFill>
                <a:ea typeface="Calibri (MS) Bold"/>
                <a:cs typeface="Calibri (MS) Bold"/>
                <a:sym typeface="Calibri (MS) Bold"/>
                <a:hlinkClick r:id="rId5" tooltip="https://www.eesc.europa.eu/sites/default/files/2024-12/qe-01-24-019-en-n.pdf"/>
              </a:endParaRPr>
            </a:p>
          </p:txBody>
        </p:sp>
        <p:sp>
          <p:nvSpPr>
            <p:cNvPr id="39" name="TextBox 38">
              <a:extLst>
                <a:ext uri="{FF2B5EF4-FFF2-40B4-BE49-F238E27FC236}">
                  <a16:creationId xmlns:a16="http://schemas.microsoft.com/office/drawing/2014/main" id="{C7050D15-5BC0-F0D6-E3DD-79A2AB5198E7}"/>
                </a:ext>
              </a:extLst>
            </p:cNvPr>
            <p:cNvSpPr txBox="1"/>
            <p:nvPr/>
          </p:nvSpPr>
          <p:spPr>
            <a:xfrm>
              <a:off x="210198" y="1158943"/>
              <a:ext cx="7311278" cy="1857417"/>
            </a:xfrm>
            <a:prstGeom prst="rect">
              <a:avLst/>
            </a:prstGeom>
          </p:spPr>
          <p:txBody>
            <a:bodyPr wrap="square" lIns="0" tIns="0" rIns="0" bIns="0" rtlCol="0" anchor="t">
              <a:spAutoFit/>
            </a:bodyPr>
            <a:lstStyle/>
            <a:p>
              <a:pPr algn="just">
                <a:lnSpc>
                  <a:spcPts val="1400"/>
                </a:lnSpc>
                <a:spcBef>
                  <a:spcPct val="0"/>
                </a:spcBef>
              </a:pPr>
              <a:r>
                <a:rPr lang="da-DK" sz="1400" dirty="0">
                  <a:ea typeface="Calibri (MS)"/>
                  <a:cs typeface="Calibri (MS)"/>
                  <a:sym typeface="Calibri (MS)"/>
                </a:rPr>
                <a:t>I 2023 fremsatte Europa-Kommissionen et forslag om at reformere EU's ramme for økonomisk styring for at tage hånd om aktuelle økonomiske udfordringer. Inden havde EØSU fremsat centrale anbefalinger, som fik stor indflydelse på den endelige lovpakke.</a:t>
              </a:r>
            </a:p>
          </p:txBody>
        </p:sp>
      </p:grpSp>
      <p:grpSp>
        <p:nvGrpSpPr>
          <p:cNvPr id="41" name="Group 39">
            <a:extLst>
              <a:ext uri="{FF2B5EF4-FFF2-40B4-BE49-F238E27FC236}">
                <a16:creationId xmlns:a16="http://schemas.microsoft.com/office/drawing/2014/main" id="{26FC770D-82CF-77B1-5035-B659D5B36A14}"/>
              </a:ext>
            </a:extLst>
          </p:cNvPr>
          <p:cNvGrpSpPr/>
          <p:nvPr/>
        </p:nvGrpSpPr>
        <p:grpSpPr>
          <a:xfrm>
            <a:off x="4207031" y="4047819"/>
            <a:ext cx="3780000" cy="1800000"/>
            <a:chOff x="636916" y="-3428"/>
            <a:chExt cx="7898417" cy="3229340"/>
          </a:xfrm>
        </p:grpSpPr>
        <p:grpSp>
          <p:nvGrpSpPr>
            <p:cNvPr id="42" name="Group 40">
              <a:extLst>
                <a:ext uri="{FF2B5EF4-FFF2-40B4-BE49-F238E27FC236}">
                  <a16:creationId xmlns:a16="http://schemas.microsoft.com/office/drawing/2014/main" id="{A246A19B-65B5-7324-E2C7-6C9AFE3A618F}"/>
                </a:ext>
              </a:extLst>
            </p:cNvPr>
            <p:cNvGrpSpPr/>
            <p:nvPr/>
          </p:nvGrpSpPr>
          <p:grpSpPr>
            <a:xfrm>
              <a:off x="636916" y="-3428"/>
              <a:ext cx="7898417" cy="3229340"/>
              <a:chOff x="22646" y="-978"/>
              <a:chExt cx="2253251" cy="921262"/>
            </a:xfrm>
          </p:grpSpPr>
          <p:sp>
            <p:nvSpPr>
              <p:cNvPr id="45" name="Freeform 41">
                <a:extLst>
                  <a:ext uri="{FF2B5EF4-FFF2-40B4-BE49-F238E27FC236}">
                    <a16:creationId xmlns:a16="http://schemas.microsoft.com/office/drawing/2014/main" id="{53A9270D-AC83-BDA2-CEE6-F393C97AAEBA}"/>
                  </a:ext>
                </a:extLst>
              </p:cNvPr>
              <p:cNvSpPr/>
              <p:nvPr/>
            </p:nvSpPr>
            <p:spPr>
              <a:xfrm>
                <a:off x="22646" y="-978"/>
                <a:ext cx="2253251" cy="921262"/>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a:ln>
                <a:solidFill>
                  <a:srgbClr val="174195"/>
                </a:solidFill>
              </a:ln>
            </p:spPr>
            <p:txBody>
              <a:bodyPr/>
              <a:lstStyle/>
              <a:p>
                <a:endParaRPr lang="LID4096" dirty="0"/>
              </a:p>
            </p:txBody>
          </p:sp>
        </p:grpSp>
        <p:sp>
          <p:nvSpPr>
            <p:cNvPr id="43" name="TextBox 42">
              <a:extLst>
                <a:ext uri="{FF2B5EF4-FFF2-40B4-BE49-F238E27FC236}">
                  <a16:creationId xmlns:a16="http://schemas.microsoft.com/office/drawing/2014/main" id="{6424B72D-E809-C33E-B314-4A03E24A1255}"/>
                </a:ext>
              </a:extLst>
            </p:cNvPr>
            <p:cNvSpPr txBox="1"/>
            <p:nvPr/>
          </p:nvSpPr>
          <p:spPr>
            <a:xfrm>
              <a:off x="754624" y="730803"/>
              <a:ext cx="7551524" cy="2237367"/>
            </a:xfrm>
            <a:prstGeom prst="rect">
              <a:avLst/>
            </a:prstGeom>
          </p:spPr>
          <p:txBody>
            <a:bodyPr wrap="square" lIns="0" tIns="0" rIns="0" bIns="0" rtlCol="0" anchor="t">
              <a:spAutoFit/>
            </a:bodyPr>
            <a:lstStyle/>
            <a:p>
              <a:pPr algn="just">
                <a:lnSpc>
                  <a:spcPts val="1586"/>
                </a:lnSpc>
                <a:spcBef>
                  <a:spcPct val="0"/>
                </a:spcBef>
              </a:pPr>
              <a:r>
                <a:rPr lang="da-DK" sz="1400" dirty="0">
                  <a:ea typeface="Calibri (MS)"/>
                  <a:cs typeface="Calibri (MS)"/>
                  <a:sym typeface="Calibri (MS)"/>
                </a:rPr>
                <a:t>I 2023 bidrog </a:t>
              </a:r>
              <a:r>
                <a:rPr lang="da-DK" sz="1400" dirty="0" err="1">
                  <a:ea typeface="Calibri (MS)"/>
                  <a:cs typeface="Calibri (MS)"/>
                  <a:sym typeface="Calibri (MS)"/>
                </a:rPr>
                <a:t>EØSU's</a:t>
              </a:r>
              <a:r>
                <a:rPr lang="da-DK" sz="1400" dirty="0">
                  <a:ea typeface="Calibri (MS)"/>
                  <a:cs typeface="Calibri (MS)"/>
                  <a:sym typeface="Calibri (MS)"/>
                </a:rPr>
                <a:t> ad hoc-gruppe om FN's rammekonvention om klimaændringer (UNFCCC) til </a:t>
              </a:r>
              <a:r>
                <a:rPr lang="da-DK" sz="1400" u="sng" dirty="0">
                  <a:ea typeface="Calibri (MS)"/>
                  <a:cs typeface="Calibri (MS)"/>
                  <a:sym typeface="Calibri (MS)"/>
                  <a:hlinkClick r:id="rId6" tooltip="https://unfccc.int/topics/just-transition/united-arab-emirates-just-transition-work-programme#%3A%7E%3Atext%3DJust%20Transition%20Pathways-%2CThe%20First%20Dialogue%20under%20the%20United%20Arab%20Emirates%20Just%20Transition%2CJune%200800%20to%201200%20CEST"/>
                </a:rPr>
                <a:t>arbejdsprogrammet for retfærdig omstilling</a:t>
              </a:r>
              <a:r>
                <a:rPr lang="da-DK" sz="1400" dirty="0">
                  <a:ea typeface="Calibri (MS)"/>
                  <a:cs typeface="Calibri (MS)"/>
                  <a:sym typeface="Calibri (MS)"/>
                </a:rPr>
                <a:t> gennem direkte påvirkning af </a:t>
              </a:r>
              <a:br>
                <a:rPr lang="da-DK" sz="1400" dirty="0">
                  <a:ea typeface="Calibri (MS)"/>
                  <a:cs typeface="Calibri (MS)"/>
                  <a:sym typeface="Calibri (MS)"/>
                </a:rPr>
              </a:br>
              <a:r>
                <a:rPr lang="da-DK" sz="1400" dirty="0">
                  <a:ea typeface="Calibri (MS)"/>
                  <a:cs typeface="Calibri (MS)"/>
                  <a:sym typeface="Calibri (MS)"/>
                </a:rPr>
                <a:t>EU-medlemsstaternes og Europa-Kommissionens holdninger. </a:t>
              </a:r>
            </a:p>
          </p:txBody>
        </p:sp>
        <p:sp>
          <p:nvSpPr>
            <p:cNvPr id="44" name="TextBox 43">
              <a:extLst>
                <a:ext uri="{FF2B5EF4-FFF2-40B4-BE49-F238E27FC236}">
                  <a16:creationId xmlns:a16="http://schemas.microsoft.com/office/drawing/2014/main" id="{FF0A4B9F-F0E4-3E00-3846-1D3645EFDF55}"/>
                </a:ext>
              </a:extLst>
            </p:cNvPr>
            <p:cNvSpPr txBox="1"/>
            <p:nvPr/>
          </p:nvSpPr>
          <p:spPr>
            <a:xfrm>
              <a:off x="770289" y="127046"/>
              <a:ext cx="7284064" cy="476712"/>
            </a:xfrm>
            <a:prstGeom prst="rect">
              <a:avLst/>
            </a:prstGeom>
          </p:spPr>
          <p:txBody>
            <a:bodyPr lIns="0" tIns="0" rIns="0" bIns="0" rtlCol="0" anchor="t">
              <a:spAutoFit/>
            </a:bodyPr>
            <a:lstStyle/>
            <a:p>
              <a:pPr algn="ctr">
                <a:lnSpc>
                  <a:spcPts val="2239"/>
                </a:lnSpc>
              </a:pPr>
              <a:r>
                <a:rPr lang="da-DK" sz="1600" b="1" dirty="0">
                  <a:solidFill>
                    <a:srgbClr val="3C4C59"/>
                  </a:solidFill>
                  <a:ea typeface="Calibri (MS)"/>
                  <a:cs typeface="Calibri (MS)"/>
                  <a:sym typeface="Calibri (MS)"/>
                </a:rPr>
                <a:t> </a:t>
              </a:r>
              <a:r>
                <a:rPr lang="da-DK" sz="1600" b="1" u="sng" dirty="0">
                  <a:solidFill>
                    <a:srgbClr val="3C4C59"/>
                  </a:solidFill>
                  <a:ea typeface="Calibri (MS) Bold"/>
                  <a:cs typeface="Calibri (MS) Bold"/>
                  <a:sym typeface="Calibri (MS) Bold"/>
                  <a:hlinkClick r:id="rId7" tooltip="https://www.eesc.europa.eu/da/news-media/articles/leading-way-just-transition"/>
                </a:rPr>
                <a:t>I spidsen for en retfærdig omstilling</a:t>
              </a:r>
            </a:p>
          </p:txBody>
        </p:sp>
      </p:grpSp>
      <p:grpSp>
        <p:nvGrpSpPr>
          <p:cNvPr id="46" name="Group 44">
            <a:extLst>
              <a:ext uri="{FF2B5EF4-FFF2-40B4-BE49-F238E27FC236}">
                <a16:creationId xmlns:a16="http://schemas.microsoft.com/office/drawing/2014/main" id="{0E25C975-7987-4332-BA94-CD77A51A6F01}"/>
              </a:ext>
            </a:extLst>
          </p:cNvPr>
          <p:cNvGrpSpPr/>
          <p:nvPr/>
        </p:nvGrpSpPr>
        <p:grpSpPr>
          <a:xfrm>
            <a:off x="208822" y="1641944"/>
            <a:ext cx="3780000" cy="1800000"/>
            <a:chOff x="-36647" y="23223"/>
            <a:chExt cx="7074988" cy="3229340"/>
          </a:xfrm>
        </p:grpSpPr>
        <p:grpSp>
          <p:nvGrpSpPr>
            <p:cNvPr id="47" name="Group 45">
              <a:extLst>
                <a:ext uri="{FF2B5EF4-FFF2-40B4-BE49-F238E27FC236}">
                  <a16:creationId xmlns:a16="http://schemas.microsoft.com/office/drawing/2014/main" id="{E4B38566-C606-EBCD-49AB-DE9FD2546F2B}"/>
                </a:ext>
              </a:extLst>
            </p:cNvPr>
            <p:cNvGrpSpPr/>
            <p:nvPr/>
          </p:nvGrpSpPr>
          <p:grpSpPr>
            <a:xfrm>
              <a:off x="-36647" y="23223"/>
              <a:ext cx="7074988" cy="3229340"/>
              <a:chOff x="-71804" y="6625"/>
              <a:chExt cx="2018344" cy="921262"/>
            </a:xfrm>
          </p:grpSpPr>
          <p:sp>
            <p:nvSpPr>
              <p:cNvPr id="50" name="Freeform 46">
                <a:extLst>
                  <a:ext uri="{FF2B5EF4-FFF2-40B4-BE49-F238E27FC236}">
                    <a16:creationId xmlns:a16="http://schemas.microsoft.com/office/drawing/2014/main" id="{5DFC718E-A7FD-7007-1881-2606D3192786}"/>
                  </a:ext>
                </a:extLst>
              </p:cNvPr>
              <p:cNvSpPr/>
              <p:nvPr/>
            </p:nvSpPr>
            <p:spPr>
              <a:xfrm>
                <a:off x="-71804" y="6625"/>
                <a:ext cx="2018344" cy="921262"/>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solidFill>
                <a:schemeClr val="bg1"/>
              </a:solidFill>
              <a:ln>
                <a:solidFill>
                  <a:srgbClr val="174195"/>
                </a:solidFill>
              </a:ln>
            </p:spPr>
            <p:txBody>
              <a:bodyPr/>
              <a:lstStyle/>
              <a:p>
                <a:endParaRPr lang="LID4096"/>
              </a:p>
            </p:txBody>
          </p:sp>
        </p:grpSp>
        <p:sp>
          <p:nvSpPr>
            <p:cNvPr id="48" name="TextBox 47">
              <a:extLst>
                <a:ext uri="{FF2B5EF4-FFF2-40B4-BE49-F238E27FC236}">
                  <a16:creationId xmlns:a16="http://schemas.microsoft.com/office/drawing/2014/main" id="{AC9D2163-5701-0C90-66B8-FA464E928351}"/>
                </a:ext>
              </a:extLst>
            </p:cNvPr>
            <p:cNvSpPr txBox="1"/>
            <p:nvPr/>
          </p:nvSpPr>
          <p:spPr>
            <a:xfrm>
              <a:off x="41135" y="122864"/>
              <a:ext cx="6815824" cy="982871"/>
            </a:xfrm>
            <a:prstGeom prst="rect">
              <a:avLst/>
            </a:prstGeom>
          </p:spPr>
          <p:txBody>
            <a:bodyPr wrap="square" lIns="0" tIns="0" rIns="0" bIns="0" rtlCol="0" anchor="t">
              <a:spAutoFit/>
            </a:bodyPr>
            <a:lstStyle/>
            <a:p>
              <a:pPr algn="ctr">
                <a:lnSpc>
                  <a:spcPts val="2239"/>
                </a:lnSpc>
              </a:pPr>
              <a:r>
                <a:rPr lang="da-DK" sz="1600" b="1">
                  <a:solidFill>
                    <a:srgbClr val="3C4C59"/>
                  </a:solidFill>
                  <a:ea typeface="Calibri (MS) Bold"/>
                  <a:cs typeface="Calibri (MS) Bold"/>
                  <a:sym typeface="Calibri (MS) Bold"/>
                  <a:hlinkClick r:id="rId8" tooltip="https://www.eesc.europa.eu/sites/default/files/2024-12/qe-01-24-017-en-n.pdf"/>
                </a:rPr>
                <a:t>Medtagelse af de unges synspunkter </a:t>
              </a:r>
            </a:p>
            <a:p>
              <a:pPr algn="ctr">
                <a:lnSpc>
                  <a:spcPts val="2239"/>
                </a:lnSpc>
              </a:pPr>
              <a:r>
                <a:rPr lang="da-DK" sz="1600" b="1">
                  <a:solidFill>
                    <a:srgbClr val="3C4C59"/>
                  </a:solidFill>
                  <a:ea typeface="Calibri (MS) Bold"/>
                  <a:cs typeface="Calibri (MS) Bold"/>
                  <a:sym typeface="Calibri (MS) Bold"/>
                  <a:hlinkClick r:id="rId8" tooltip="https://www.eesc.europa.eu/sites/default/files/2024-12/qe-01-24-017-en-n.pdf"/>
                </a:rPr>
                <a:t>i EU's beslutningstagning</a:t>
              </a:r>
            </a:p>
          </p:txBody>
        </p:sp>
        <p:sp>
          <p:nvSpPr>
            <p:cNvPr id="49" name="TextBox 48">
              <a:extLst>
                <a:ext uri="{FF2B5EF4-FFF2-40B4-BE49-F238E27FC236}">
                  <a16:creationId xmlns:a16="http://schemas.microsoft.com/office/drawing/2014/main" id="{55288387-1E9D-562B-18E7-3247F86689DA}"/>
                </a:ext>
              </a:extLst>
            </p:cNvPr>
            <p:cNvSpPr txBox="1"/>
            <p:nvPr/>
          </p:nvSpPr>
          <p:spPr>
            <a:xfrm>
              <a:off x="189906" y="1249400"/>
              <a:ext cx="6621880" cy="1461423"/>
            </a:xfrm>
            <a:prstGeom prst="rect">
              <a:avLst/>
            </a:prstGeom>
          </p:spPr>
          <p:txBody>
            <a:bodyPr wrap="square" lIns="0" tIns="0" rIns="0" bIns="0" rtlCol="0" anchor="t">
              <a:spAutoFit/>
            </a:bodyPr>
            <a:lstStyle/>
            <a:p>
              <a:pPr algn="just">
                <a:lnSpc>
                  <a:spcPts val="1586"/>
                </a:lnSpc>
                <a:spcBef>
                  <a:spcPct val="0"/>
                </a:spcBef>
              </a:pPr>
              <a:r>
                <a:rPr lang="da-DK" sz="1400" dirty="0">
                  <a:ea typeface="Calibri (MS)"/>
                  <a:cs typeface="Calibri (MS)"/>
                  <a:sym typeface="Calibri (MS)"/>
                </a:rPr>
                <a:t>I 2022 forpligtede EØSU sig som den første </a:t>
              </a:r>
              <a:br>
                <a:rPr lang="da-DK" sz="1400" dirty="0">
                  <a:ea typeface="Calibri (MS)"/>
                  <a:cs typeface="Calibri (MS)"/>
                  <a:sym typeface="Calibri (MS)"/>
                </a:rPr>
              </a:br>
              <a:r>
                <a:rPr lang="da-DK" sz="1400" dirty="0">
                  <a:ea typeface="Calibri (MS)"/>
                  <a:cs typeface="Calibri (MS)"/>
                  <a:sym typeface="Calibri (MS)"/>
                </a:rPr>
                <a:t>EU-institution til </a:t>
              </a:r>
              <a:r>
                <a:rPr lang="da-DK" sz="1400" u="sng" dirty="0">
                  <a:solidFill>
                    <a:srgbClr val="545454"/>
                  </a:solidFill>
                  <a:ea typeface="Calibri (MS)"/>
                  <a:cs typeface="Calibri (MS)"/>
                  <a:sym typeface="Calibri (MS)"/>
                  <a:hlinkClick r:id="rId9" tooltip="https://www.eesc.europa.eu/da/our-work/opinions-information-reports/opinions/eu-youth-test"/>
                </a:rPr>
                <a:t>EU's ungdomstest</a:t>
              </a:r>
              <a:r>
                <a:rPr lang="da-DK" sz="1400" dirty="0">
                  <a:ea typeface="Calibri (MS)"/>
                  <a:cs typeface="Calibri (MS)"/>
                  <a:sym typeface="Calibri (MS)"/>
                </a:rPr>
                <a:t>, et banebrydende værktøj til at integrere unges deltagelse i den politiske beslutningsproces. </a:t>
              </a:r>
            </a:p>
          </p:txBody>
        </p:sp>
      </p:grpSp>
      <p:grpSp>
        <p:nvGrpSpPr>
          <p:cNvPr id="51" name="Group 49">
            <a:extLst>
              <a:ext uri="{FF2B5EF4-FFF2-40B4-BE49-F238E27FC236}">
                <a16:creationId xmlns:a16="http://schemas.microsoft.com/office/drawing/2014/main" id="{1A4D3F95-10F4-1142-2155-08E8F162C8D6}"/>
              </a:ext>
            </a:extLst>
          </p:cNvPr>
          <p:cNvGrpSpPr/>
          <p:nvPr/>
        </p:nvGrpSpPr>
        <p:grpSpPr>
          <a:xfrm>
            <a:off x="8220004" y="1641944"/>
            <a:ext cx="3780000" cy="1800000"/>
            <a:chOff x="568919" y="0"/>
            <a:chExt cx="7560000" cy="3600000"/>
          </a:xfrm>
        </p:grpSpPr>
        <p:grpSp>
          <p:nvGrpSpPr>
            <p:cNvPr id="52" name="Group 50">
              <a:extLst>
                <a:ext uri="{FF2B5EF4-FFF2-40B4-BE49-F238E27FC236}">
                  <a16:creationId xmlns:a16="http://schemas.microsoft.com/office/drawing/2014/main" id="{5EB9092F-AC25-93A9-DB81-0FD543ABB9C7}"/>
                </a:ext>
              </a:extLst>
            </p:cNvPr>
            <p:cNvGrpSpPr/>
            <p:nvPr/>
          </p:nvGrpSpPr>
          <p:grpSpPr>
            <a:xfrm>
              <a:off x="568919" y="0"/>
              <a:ext cx="7560000" cy="3600000"/>
              <a:chOff x="-1" y="0"/>
              <a:chExt cx="2156707" cy="1027003"/>
            </a:xfrm>
          </p:grpSpPr>
          <p:sp>
            <p:nvSpPr>
              <p:cNvPr id="55" name="Freeform 51">
                <a:extLst>
                  <a:ext uri="{FF2B5EF4-FFF2-40B4-BE49-F238E27FC236}">
                    <a16:creationId xmlns:a16="http://schemas.microsoft.com/office/drawing/2014/main" id="{E42ECDFA-2E83-07C1-18CE-143474C3DCB5}"/>
                  </a:ext>
                </a:extLst>
              </p:cNvPr>
              <p:cNvSpPr/>
              <p:nvPr/>
            </p:nvSpPr>
            <p:spPr>
              <a:xfrm>
                <a:off x="-1" y="0"/>
                <a:ext cx="2156707" cy="1027003"/>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a:ln>
                <a:solidFill>
                  <a:srgbClr val="174195"/>
                </a:solidFill>
              </a:ln>
            </p:spPr>
            <p:txBody>
              <a:bodyPr/>
              <a:lstStyle/>
              <a:p>
                <a:endParaRPr lang="LID4096"/>
              </a:p>
            </p:txBody>
          </p:sp>
        </p:grpSp>
        <p:sp>
          <p:nvSpPr>
            <p:cNvPr id="53" name="TextBox 52">
              <a:extLst>
                <a:ext uri="{FF2B5EF4-FFF2-40B4-BE49-F238E27FC236}">
                  <a16:creationId xmlns:a16="http://schemas.microsoft.com/office/drawing/2014/main" id="{37EE8766-432E-CB66-AB0C-29714EDF048B}"/>
                </a:ext>
              </a:extLst>
            </p:cNvPr>
            <p:cNvSpPr txBox="1"/>
            <p:nvPr/>
          </p:nvSpPr>
          <p:spPr>
            <a:xfrm>
              <a:off x="598443" y="181080"/>
              <a:ext cx="7223714" cy="531428"/>
            </a:xfrm>
            <a:prstGeom prst="rect">
              <a:avLst/>
            </a:prstGeom>
          </p:spPr>
          <p:txBody>
            <a:bodyPr wrap="square" lIns="0" tIns="0" rIns="0" bIns="0" rtlCol="0" anchor="t">
              <a:spAutoFit/>
            </a:bodyPr>
            <a:lstStyle/>
            <a:p>
              <a:pPr algn="ctr">
                <a:lnSpc>
                  <a:spcPts val="2239"/>
                </a:lnSpc>
              </a:pPr>
              <a:r>
                <a:rPr lang="da-DK" sz="1600" b="1">
                  <a:solidFill>
                    <a:srgbClr val="3C4C59"/>
                  </a:solidFill>
                  <a:ea typeface="Calibri (MS) Bold"/>
                  <a:cs typeface="Calibri (MS) Bold"/>
                  <a:sym typeface="Calibri (MS) Bold"/>
                  <a:hlinkClick r:id="rId10" tooltip="https://www.eesc.europa.eu/sites/default/files/2024-12/qe-01-24-022-en-n.pdf"/>
                </a:rPr>
                <a:t>Fødevarepolitikken på bordet i EU</a:t>
              </a:r>
            </a:p>
          </p:txBody>
        </p:sp>
        <p:sp>
          <p:nvSpPr>
            <p:cNvPr id="54" name="TextBox 53">
              <a:extLst>
                <a:ext uri="{FF2B5EF4-FFF2-40B4-BE49-F238E27FC236}">
                  <a16:creationId xmlns:a16="http://schemas.microsoft.com/office/drawing/2014/main" id="{357D6752-9DD2-D3A2-DFCC-2DD26140A479}"/>
                </a:ext>
              </a:extLst>
            </p:cNvPr>
            <p:cNvSpPr txBox="1"/>
            <p:nvPr/>
          </p:nvSpPr>
          <p:spPr>
            <a:xfrm>
              <a:off x="727719" y="1240008"/>
              <a:ext cx="7133138" cy="2051844"/>
            </a:xfrm>
            <a:prstGeom prst="rect">
              <a:avLst/>
            </a:prstGeom>
          </p:spPr>
          <p:txBody>
            <a:bodyPr wrap="square" lIns="0" tIns="0" rIns="0" bIns="0" rtlCol="0" anchor="t">
              <a:spAutoFit/>
            </a:bodyPr>
            <a:lstStyle/>
            <a:p>
              <a:pPr algn="just">
                <a:lnSpc>
                  <a:spcPts val="1586"/>
                </a:lnSpc>
                <a:spcBef>
                  <a:spcPct val="0"/>
                </a:spcBef>
              </a:pPr>
              <a:r>
                <a:rPr lang="da-DK" sz="1400" dirty="0">
                  <a:ea typeface="Calibri (MS)"/>
                  <a:cs typeface="Calibri (MS)"/>
                  <a:sym typeface="Calibri (MS)"/>
                </a:rPr>
                <a:t>I 2024 fremlagde EØSU anbefalinger til den fælles landbrugspolitik efter 2027 og pressede på for, at forbrugerne i EU skulle have adgang til mere bæredygtige fødevarealternativer, som også socialt sårbare grupper har råd til.</a:t>
              </a:r>
            </a:p>
          </p:txBody>
        </p:sp>
      </p:grpSp>
      <p:sp>
        <p:nvSpPr>
          <p:cNvPr id="2" name="Rectangle: Rounded Corners 1">
            <a:extLst>
              <a:ext uri="{FF2B5EF4-FFF2-40B4-BE49-F238E27FC236}">
                <a16:creationId xmlns:a16="http://schemas.microsoft.com/office/drawing/2014/main" id="{46E66D71-54AA-4CC1-86A7-511A3B6276DF}"/>
              </a:ext>
            </a:extLst>
          </p:cNvPr>
          <p:cNvSpPr/>
          <p:nvPr/>
        </p:nvSpPr>
        <p:spPr>
          <a:xfrm>
            <a:off x="256278" y="4039436"/>
            <a:ext cx="3732544" cy="1800000"/>
          </a:xfrm>
          <a:prstGeom prst="roundRect">
            <a:avLst/>
          </a:prstGeom>
          <a:noFill/>
          <a:ln>
            <a:solidFill>
              <a:srgbClr val="174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64677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ppt_x"/>
                                          </p:val>
                                        </p:tav>
                                        <p:tav tm="100000">
                                          <p:val>
                                            <p:strVal val="#ppt_x"/>
                                          </p:val>
                                        </p:tav>
                                      </p:tavLst>
                                    </p:anim>
                                    <p:anim calcmode="lin" valueType="num">
                                      <p:cBhvr additive="base">
                                        <p:cTn id="21" dur="500" fill="hold"/>
                                        <p:tgtEl>
                                          <p:spTgt spid="4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ppt_x"/>
                                          </p:val>
                                        </p:tav>
                                        <p:tav tm="100000">
                                          <p:val>
                                            <p:strVal val="#ppt_x"/>
                                          </p:val>
                                        </p:tav>
                                      </p:tavLst>
                                    </p:anim>
                                    <p:anim calcmode="lin" valueType="num">
                                      <p:cBhvr additive="base">
                                        <p:cTn id="29" dur="500" fill="hold"/>
                                        <p:tgtEl>
                                          <p:spTgt spid="3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500" fill="hold"/>
                                        <p:tgtEl>
                                          <p:spTgt spid="51"/>
                                        </p:tgtEl>
                                        <p:attrNameLst>
                                          <p:attrName>ppt_x</p:attrName>
                                        </p:attrNameLst>
                                      </p:cBhvr>
                                      <p:tavLst>
                                        <p:tav tm="0">
                                          <p:val>
                                            <p:strVal val="#ppt_x"/>
                                          </p:val>
                                        </p:tav>
                                        <p:tav tm="100000">
                                          <p:val>
                                            <p:strVal val="#ppt_x"/>
                                          </p:val>
                                        </p:tav>
                                      </p:tavLst>
                                    </p:anim>
                                    <p:anim calcmode="lin" valueType="num">
                                      <p:cBhvr additive="base">
                                        <p:cTn id="33"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194A1-59E8-E3F7-BD09-10B1B35DB06C}"/>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71124901-5540-338D-C8FD-8A704A9788F3}"/>
              </a:ext>
            </a:extLst>
          </p:cNvPr>
          <p:cNvSpPr txBox="1">
            <a:spLocks/>
          </p:cNvSpPr>
          <p:nvPr/>
        </p:nvSpPr>
        <p:spPr>
          <a:xfrm>
            <a:off x="1125997" y="5038514"/>
            <a:ext cx="5553401" cy="95507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b="1" dirty="0">
              <a:solidFill>
                <a:srgbClr val="0060A0"/>
              </a:solidFill>
              <a:latin typeface="Calibri" pitchFamily="34" charset="0"/>
            </a:endParaRPr>
          </a:p>
        </p:txBody>
      </p:sp>
      <p:sp>
        <p:nvSpPr>
          <p:cNvPr id="10" name="Content Placeholder 2">
            <a:extLst>
              <a:ext uri="{FF2B5EF4-FFF2-40B4-BE49-F238E27FC236}">
                <a16:creationId xmlns:a16="http://schemas.microsoft.com/office/drawing/2014/main" id="{7770BB3E-15AC-DF0F-77A3-C3F5A6140E72}"/>
              </a:ext>
            </a:extLst>
          </p:cNvPr>
          <p:cNvSpPr txBox="1">
            <a:spLocks/>
          </p:cNvSpPr>
          <p:nvPr/>
        </p:nvSpPr>
        <p:spPr>
          <a:xfrm>
            <a:off x="6381578" y="5041761"/>
            <a:ext cx="5553401" cy="144985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dirty="0">
              <a:solidFill>
                <a:srgbClr val="595959"/>
              </a:solidFill>
              <a:latin typeface="Calibri" pitchFamily="34" charset="0"/>
            </a:endParaRPr>
          </a:p>
        </p:txBody>
      </p:sp>
      <p:sp>
        <p:nvSpPr>
          <p:cNvPr id="11" name="TextBox 10">
            <a:extLst>
              <a:ext uri="{FF2B5EF4-FFF2-40B4-BE49-F238E27FC236}">
                <a16:creationId xmlns:a16="http://schemas.microsoft.com/office/drawing/2014/main" id="{E2149419-DA22-3A7B-C04A-6545F1CFC8C0}"/>
              </a:ext>
            </a:extLst>
          </p:cNvPr>
          <p:cNvSpPr txBox="1"/>
          <p:nvPr/>
        </p:nvSpPr>
        <p:spPr>
          <a:xfrm>
            <a:off x="-1" y="1903498"/>
            <a:ext cx="12191907" cy="861774"/>
          </a:xfrm>
          <a:prstGeom prst="rect">
            <a:avLst/>
          </a:prstGeom>
          <a:noFill/>
        </p:spPr>
        <p:txBody>
          <a:bodyPr wrap="square">
            <a:spAutoFit/>
          </a:bodyPr>
          <a:lstStyle/>
          <a:p>
            <a:pPr algn="ctr">
              <a:spcBef>
                <a:spcPts val="1200"/>
              </a:spcBef>
              <a:defRPr/>
            </a:pPr>
            <a:r>
              <a:rPr lang="da-DK" sz="2000"/>
              <a:t>Vi værdsætter og fremmer aktivt brugen af alle </a:t>
            </a:r>
            <a:r>
              <a:rPr lang="da-DK" sz="2000" b="1">
                <a:solidFill>
                  <a:srgbClr val="1F5FA0"/>
                </a:solidFill>
              </a:rPr>
              <a:t>24 officielle EU-sprog</a:t>
            </a:r>
            <a:r>
              <a:rPr lang="da-DK" sz="2000"/>
              <a:t>.</a:t>
            </a:r>
            <a:r>
              <a:rPr lang="da-DK" sz="2000" b="0" i="0" u="none" strike="noStrike">
                <a:solidFill>
                  <a:srgbClr val="000000"/>
                </a:solidFill>
                <a:effectLst/>
              </a:rPr>
              <a:t> </a:t>
            </a:r>
          </a:p>
          <a:p>
            <a:pPr algn="ctr">
              <a:spcBef>
                <a:spcPts val="1200"/>
              </a:spcBef>
              <a:defRPr/>
            </a:pPr>
            <a:r>
              <a:rPr lang="da-DK" sz="2000">
                <a:solidFill>
                  <a:srgbClr val="000000"/>
                </a:solidFill>
              </a:rPr>
              <a:t>Derfor kan vores medlemmer arbejde på deres eget sprog, både mundtligt og skriftligt.</a:t>
            </a:r>
          </a:p>
        </p:txBody>
      </p:sp>
      <p:sp>
        <p:nvSpPr>
          <p:cNvPr id="12" name="TextBox 11">
            <a:extLst>
              <a:ext uri="{FF2B5EF4-FFF2-40B4-BE49-F238E27FC236}">
                <a16:creationId xmlns:a16="http://schemas.microsoft.com/office/drawing/2014/main" id="{00E059EE-0AAE-0B28-6B25-445590624A8A}"/>
              </a:ext>
            </a:extLst>
          </p:cNvPr>
          <p:cNvSpPr txBox="1"/>
          <p:nvPr/>
        </p:nvSpPr>
        <p:spPr>
          <a:xfrm>
            <a:off x="0" y="1264310"/>
            <a:ext cx="12191908" cy="400110"/>
          </a:xfrm>
          <a:prstGeom prst="rect">
            <a:avLst/>
          </a:prstGeom>
          <a:noFill/>
        </p:spPr>
        <p:txBody>
          <a:bodyPr wrap="square">
            <a:spAutoFit/>
          </a:bodyPr>
          <a:lstStyle/>
          <a:p>
            <a:pPr algn="ctr"/>
            <a:r>
              <a:rPr lang="da-DK" sz="2000" b="0" i="0" u="none" strike="noStrike">
                <a:solidFill>
                  <a:srgbClr val="000000"/>
                </a:solidFill>
                <a:effectLst/>
              </a:rPr>
              <a:t>EU's motto </a:t>
            </a:r>
            <a:r>
              <a:rPr lang="da-DK" sz="2000" b="1" i="1" u="none" strike="noStrike">
                <a:solidFill>
                  <a:srgbClr val="1F5FA0"/>
                </a:solidFill>
                <a:effectLst/>
              </a:rPr>
              <a:t>Forenet i mangfoldighed</a:t>
            </a:r>
            <a:r>
              <a:rPr lang="da-DK" sz="2000" u="none" strike="noStrike">
                <a:effectLst/>
              </a:rPr>
              <a:t> </a:t>
            </a:r>
            <a:r>
              <a:rPr lang="da-DK" sz="2000" b="0" i="0" u="none" strike="noStrike">
                <a:solidFill>
                  <a:srgbClr val="000000"/>
                </a:solidFill>
                <a:effectLst/>
              </a:rPr>
              <a:t>kommer til udtryk i EØSU's flersprogethed. </a:t>
            </a:r>
          </a:p>
        </p:txBody>
      </p:sp>
      <p:sp>
        <p:nvSpPr>
          <p:cNvPr id="3" name="TextBox 2">
            <a:extLst>
              <a:ext uri="{FF2B5EF4-FFF2-40B4-BE49-F238E27FC236}">
                <a16:creationId xmlns:a16="http://schemas.microsoft.com/office/drawing/2014/main" id="{2687FEEC-7D31-3FEA-F177-B62958830CEA}"/>
              </a:ext>
            </a:extLst>
          </p:cNvPr>
          <p:cNvSpPr txBox="1"/>
          <p:nvPr/>
        </p:nvSpPr>
        <p:spPr>
          <a:xfrm>
            <a:off x="0" y="5592666"/>
            <a:ext cx="12192000" cy="707886"/>
          </a:xfrm>
          <a:prstGeom prst="rect">
            <a:avLst/>
          </a:prstGeom>
          <a:noFill/>
        </p:spPr>
        <p:txBody>
          <a:bodyPr wrap="square">
            <a:spAutoFit/>
          </a:bodyPr>
          <a:lstStyle/>
          <a:p>
            <a:pPr algn="ctr"/>
            <a:r>
              <a:rPr lang="da-DK" sz="2000"/>
              <a:t>Alle EØSU's udtalelser og officielle dokumenter samt</a:t>
            </a:r>
            <a:br>
              <a:rPr lang="da-DK" sz="2000"/>
            </a:br>
            <a:r>
              <a:rPr lang="da-DK" sz="2000"/>
              <a:t>det meste digitale indhold </a:t>
            </a:r>
            <a:r>
              <a:rPr lang="da-DK" sz="2000" b="1" i="0" u="none" strike="noStrike">
                <a:effectLst/>
              </a:rPr>
              <a:t>findes på alle sprog</a:t>
            </a:r>
            <a:r>
              <a:rPr lang="da-DK" sz="2000"/>
              <a:t> takket være arbejdet og engagementet i</a:t>
            </a:r>
            <a:br>
              <a:rPr lang="da-DK" sz="2000"/>
            </a:br>
            <a:r>
              <a:rPr lang="da-DK" sz="2000"/>
              <a:t>Direktoratet for Oversættelse</a:t>
            </a:r>
          </a:p>
        </p:txBody>
      </p:sp>
      <p:sp>
        <p:nvSpPr>
          <p:cNvPr id="2" name="Rectangle 1">
            <a:extLst>
              <a:ext uri="{FF2B5EF4-FFF2-40B4-BE49-F238E27FC236}">
                <a16:creationId xmlns:a16="http://schemas.microsoft.com/office/drawing/2014/main" id="{299C308A-81A7-2F8E-9E3C-175D7B96F2E6}"/>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4" name="TextBox 3">
            <a:extLst>
              <a:ext uri="{FF2B5EF4-FFF2-40B4-BE49-F238E27FC236}">
                <a16:creationId xmlns:a16="http://schemas.microsoft.com/office/drawing/2014/main" id="{4E2D924C-B7FB-C163-B58C-0B5235F1F51B}"/>
              </a:ext>
            </a:extLst>
          </p:cNvPr>
          <p:cNvSpPr txBox="1"/>
          <p:nvPr/>
        </p:nvSpPr>
        <p:spPr>
          <a:xfrm>
            <a:off x="-92" y="114757"/>
            <a:ext cx="12192000" cy="1384995"/>
          </a:xfrm>
          <a:prstGeom prst="rect">
            <a:avLst/>
          </a:prstGeom>
          <a:noFill/>
        </p:spPr>
        <p:txBody>
          <a:bodyPr wrap="square" rtlCol="0">
            <a:spAutoFit/>
          </a:bodyPr>
          <a:lstStyle/>
          <a:p>
            <a:pPr algn="ctr"/>
            <a:r>
              <a:rPr lang="da-DK" sz="4000" b="1">
                <a:solidFill>
                  <a:schemeClr val="bg1"/>
                </a:solidFill>
                <a:latin typeface="Calibri" panose="020F0502020204030204" pitchFamily="34" charset="0"/>
              </a:rPr>
              <a:t>FLERSPROGETHED I UDVALGET</a:t>
            </a:r>
          </a:p>
          <a:p>
            <a:pPr algn="ctr"/>
            <a:r>
              <a:rPr lang="da-DK" sz="4400"/>
              <a:t> </a:t>
            </a:r>
          </a:p>
        </p:txBody>
      </p:sp>
      <p:pic>
        <p:nvPicPr>
          <p:cNvPr id="7" name="Picture 6">
            <a:extLst>
              <a:ext uri="{FF2B5EF4-FFF2-40B4-BE49-F238E27FC236}">
                <a16:creationId xmlns:a16="http://schemas.microsoft.com/office/drawing/2014/main" id="{F199BEBD-7050-4138-B762-CF18F63036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95436" y="2863464"/>
            <a:ext cx="7600943" cy="26525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55802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1" grpId="0"/>
      <p:bldP spid="1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200B034-008E-AA79-CB04-CA350C5C94BE}"/>
              </a:ext>
            </a:extLst>
          </p:cNvPr>
          <p:cNvSpPr txBox="1">
            <a:spLocks/>
          </p:cNvSpPr>
          <p:nvPr/>
        </p:nvSpPr>
        <p:spPr>
          <a:xfrm>
            <a:off x="1125997" y="5038514"/>
            <a:ext cx="5553401" cy="95507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b="1" dirty="0">
              <a:solidFill>
                <a:srgbClr val="0060A0"/>
              </a:solidFill>
              <a:latin typeface="Calibri" pitchFamily="34" charset="0"/>
            </a:endParaRPr>
          </a:p>
        </p:txBody>
      </p:sp>
      <p:sp>
        <p:nvSpPr>
          <p:cNvPr id="5" name="Rectangle 4">
            <a:extLst>
              <a:ext uri="{FF2B5EF4-FFF2-40B4-BE49-F238E27FC236}">
                <a16:creationId xmlns:a16="http://schemas.microsoft.com/office/drawing/2014/main" id="{881FB109-F2AD-765F-EB65-1D97E6C29BD5}"/>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7" name="TextBox 6">
            <a:extLst>
              <a:ext uri="{FF2B5EF4-FFF2-40B4-BE49-F238E27FC236}">
                <a16:creationId xmlns:a16="http://schemas.microsoft.com/office/drawing/2014/main" id="{9CC790BF-8CB3-E8E7-7C5E-7B8B3B024515}"/>
              </a:ext>
            </a:extLst>
          </p:cNvPr>
          <p:cNvSpPr txBox="1"/>
          <p:nvPr/>
        </p:nvSpPr>
        <p:spPr>
          <a:xfrm>
            <a:off x="5620512" y="1737599"/>
            <a:ext cx="4163969" cy="400110"/>
          </a:xfrm>
          <a:prstGeom prst="rect">
            <a:avLst/>
          </a:prstGeom>
          <a:noFill/>
        </p:spPr>
        <p:txBody>
          <a:bodyPr wrap="square" rtlCol="0">
            <a:spAutoFit/>
          </a:bodyPr>
          <a:lstStyle/>
          <a:p>
            <a:pPr algn="ctr"/>
            <a:r>
              <a:rPr lang="da-DK" sz="2000" b="1"/>
              <a:t>Scan QR-koden og giv din evaluering</a:t>
            </a:r>
          </a:p>
        </p:txBody>
      </p:sp>
      <p:sp>
        <p:nvSpPr>
          <p:cNvPr id="8" name="TextBox 7">
            <a:extLst>
              <a:ext uri="{FF2B5EF4-FFF2-40B4-BE49-F238E27FC236}">
                <a16:creationId xmlns:a16="http://schemas.microsoft.com/office/drawing/2014/main" id="{BF4BD99E-8E46-4F5B-92AB-EA92CB301976}"/>
              </a:ext>
            </a:extLst>
          </p:cNvPr>
          <p:cNvSpPr txBox="1"/>
          <p:nvPr/>
        </p:nvSpPr>
        <p:spPr>
          <a:xfrm>
            <a:off x="5737321" y="2441414"/>
            <a:ext cx="3396371" cy="707886"/>
          </a:xfrm>
          <a:prstGeom prst="rect">
            <a:avLst/>
          </a:prstGeom>
          <a:noFill/>
        </p:spPr>
        <p:txBody>
          <a:bodyPr wrap="square" rtlCol="0">
            <a:spAutoFit/>
          </a:bodyPr>
          <a:lstStyle/>
          <a:p>
            <a:pPr algn="ctr"/>
            <a:r>
              <a:rPr lang="da-DK" sz="2000"/>
              <a:t>Vil du kontakte os? Så send en e-mail til </a:t>
            </a:r>
            <a:r>
              <a:rPr lang="da-DK" sz="2000" b="1">
                <a:solidFill>
                  <a:srgbClr val="0563C1"/>
                </a:solidFill>
                <a:hlinkClick r:id="rId2"/>
              </a:rPr>
              <a:t>visitEESC@eesc.europa.eu</a:t>
            </a:r>
          </a:p>
        </p:txBody>
      </p:sp>
      <p:sp>
        <p:nvSpPr>
          <p:cNvPr id="9" name="TextBox 8">
            <a:extLst>
              <a:ext uri="{FF2B5EF4-FFF2-40B4-BE49-F238E27FC236}">
                <a16:creationId xmlns:a16="http://schemas.microsoft.com/office/drawing/2014/main" id="{60FF77A7-4E1F-0497-1341-B646CAAAB633}"/>
              </a:ext>
            </a:extLst>
          </p:cNvPr>
          <p:cNvSpPr txBox="1"/>
          <p:nvPr/>
        </p:nvSpPr>
        <p:spPr>
          <a:xfrm>
            <a:off x="7188393" y="3962125"/>
            <a:ext cx="2876550" cy="400110"/>
          </a:xfrm>
          <a:prstGeom prst="rect">
            <a:avLst/>
          </a:prstGeom>
          <a:noFill/>
        </p:spPr>
        <p:txBody>
          <a:bodyPr wrap="square" rtlCol="0">
            <a:spAutoFit/>
          </a:bodyPr>
          <a:lstStyle/>
          <a:p>
            <a:pPr algn="just"/>
            <a:r>
              <a:rPr lang="da-DK" sz="2000" b="1" dirty="0"/>
              <a:t>Følg os her:</a:t>
            </a:r>
          </a:p>
        </p:txBody>
      </p:sp>
      <p:pic>
        <p:nvPicPr>
          <p:cNvPr id="10" name="Graphic 9" descr="Back with solid fill">
            <a:extLst>
              <a:ext uri="{FF2B5EF4-FFF2-40B4-BE49-F238E27FC236}">
                <a16:creationId xmlns:a16="http://schemas.microsoft.com/office/drawing/2014/main" id="{E8A52E70-1AE9-F708-868B-412DF753BAB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0086639">
            <a:off x="4877942" y="1828331"/>
            <a:ext cx="737413" cy="737413"/>
          </a:xfrm>
          <a:prstGeom prst="rect">
            <a:avLst/>
          </a:prstGeom>
        </p:spPr>
      </p:pic>
      <p:sp>
        <p:nvSpPr>
          <p:cNvPr id="13" name="TextBox 12">
            <a:extLst>
              <a:ext uri="{FF2B5EF4-FFF2-40B4-BE49-F238E27FC236}">
                <a16:creationId xmlns:a16="http://schemas.microsoft.com/office/drawing/2014/main" id="{2A1ACF76-BD5E-6C7C-7489-6541A2296A90}"/>
              </a:ext>
            </a:extLst>
          </p:cNvPr>
          <p:cNvSpPr txBox="1"/>
          <p:nvPr/>
        </p:nvSpPr>
        <p:spPr>
          <a:xfrm>
            <a:off x="-98219" y="28831"/>
            <a:ext cx="12351155" cy="1384995"/>
          </a:xfrm>
          <a:prstGeom prst="rect">
            <a:avLst/>
          </a:prstGeom>
          <a:noFill/>
        </p:spPr>
        <p:txBody>
          <a:bodyPr wrap="square" rtlCol="0">
            <a:spAutoFit/>
          </a:bodyPr>
          <a:lstStyle/>
          <a:p>
            <a:pPr algn="ctr"/>
            <a:r>
              <a:rPr lang="da-DK" sz="4000" b="1">
                <a:solidFill>
                  <a:schemeClr val="bg1"/>
                </a:solidFill>
                <a:latin typeface="+mn-lt"/>
              </a:rPr>
              <a:t>HAR DU SPØRGSMÅL?</a:t>
            </a:r>
          </a:p>
          <a:p>
            <a:pPr algn="ctr"/>
            <a:endParaRPr lang="LID4096" sz="4400" dirty="0">
              <a:solidFill>
                <a:schemeClr val="bg1"/>
              </a:solidFill>
            </a:endParaRPr>
          </a:p>
        </p:txBody>
      </p:sp>
      <p:sp>
        <p:nvSpPr>
          <p:cNvPr id="14" name="Title 1">
            <a:extLst>
              <a:ext uri="{FF2B5EF4-FFF2-40B4-BE49-F238E27FC236}">
                <a16:creationId xmlns:a16="http://schemas.microsoft.com/office/drawing/2014/main" id="{A469B072-99FA-C94F-B4D7-3B3507EA7BF6}"/>
              </a:ext>
            </a:extLst>
          </p:cNvPr>
          <p:cNvSpPr txBox="1">
            <a:spLocks/>
          </p:cNvSpPr>
          <p:nvPr/>
        </p:nvSpPr>
        <p:spPr>
          <a:xfrm>
            <a:off x="3861241" y="5588537"/>
            <a:ext cx="2815602" cy="7374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3600" b="1" dirty="0">
                <a:solidFill>
                  <a:srgbClr val="0060A0"/>
                </a:solidFill>
                <a:latin typeface="+mn-lt"/>
              </a:rPr>
              <a:t>Vi høres ved!</a:t>
            </a:r>
          </a:p>
        </p:txBody>
      </p:sp>
      <p:sp>
        <p:nvSpPr>
          <p:cNvPr id="15" name="Rectangle 20">
            <a:extLst>
              <a:ext uri="{FF2B5EF4-FFF2-40B4-BE49-F238E27FC236}">
                <a16:creationId xmlns:a16="http://schemas.microsoft.com/office/drawing/2014/main" id="{14AE1126-F8D2-4BC1-887A-FF9C17EC4603}"/>
              </a:ext>
            </a:extLst>
          </p:cNvPr>
          <p:cNvSpPr>
            <a:spLocks noChangeArrowheads="1"/>
          </p:cNvSpPr>
          <p:nvPr/>
        </p:nvSpPr>
        <p:spPr bwMode="auto">
          <a:xfrm>
            <a:off x="60937" y="57161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ID4096"/>
          </a:p>
        </p:txBody>
      </p:sp>
      <p:sp>
        <p:nvSpPr>
          <p:cNvPr id="16" name="Rectangle 21">
            <a:extLst>
              <a:ext uri="{FF2B5EF4-FFF2-40B4-BE49-F238E27FC236}">
                <a16:creationId xmlns:a16="http://schemas.microsoft.com/office/drawing/2014/main" id="{BD76C1EF-8632-3FD1-B5E9-7CFD122CCC87}"/>
              </a:ext>
            </a:extLst>
          </p:cNvPr>
          <p:cNvSpPr>
            <a:spLocks noChangeArrowheads="1"/>
          </p:cNvSpPr>
          <p:nvPr/>
        </p:nvSpPr>
        <p:spPr bwMode="auto">
          <a:xfrm>
            <a:off x="60937" y="58971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17" name="Rectangle 22">
            <a:extLst>
              <a:ext uri="{FF2B5EF4-FFF2-40B4-BE49-F238E27FC236}">
                <a16:creationId xmlns:a16="http://schemas.microsoft.com/office/drawing/2014/main" id="{EF315B40-A047-AF72-66C4-1FE712721FF7}"/>
              </a:ext>
            </a:extLst>
          </p:cNvPr>
          <p:cNvSpPr>
            <a:spLocks noChangeArrowheads="1"/>
          </p:cNvSpPr>
          <p:nvPr/>
        </p:nvSpPr>
        <p:spPr bwMode="auto">
          <a:xfrm>
            <a:off x="60937" y="60780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18" name="Rectangle 23">
            <a:extLst>
              <a:ext uri="{FF2B5EF4-FFF2-40B4-BE49-F238E27FC236}">
                <a16:creationId xmlns:a16="http://schemas.microsoft.com/office/drawing/2014/main" id="{80A11013-E81B-E428-1EEF-05EEA5A58A3F}"/>
              </a:ext>
            </a:extLst>
          </p:cNvPr>
          <p:cNvSpPr>
            <a:spLocks noChangeArrowheads="1"/>
          </p:cNvSpPr>
          <p:nvPr/>
        </p:nvSpPr>
        <p:spPr bwMode="auto">
          <a:xfrm>
            <a:off x="60937" y="48730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19" name="Rectangle 24">
            <a:extLst>
              <a:ext uri="{FF2B5EF4-FFF2-40B4-BE49-F238E27FC236}">
                <a16:creationId xmlns:a16="http://schemas.microsoft.com/office/drawing/2014/main" id="{41F3A6F8-8427-FB1E-EE4B-CFFF5F780622}"/>
              </a:ext>
            </a:extLst>
          </p:cNvPr>
          <p:cNvSpPr>
            <a:spLocks noChangeArrowheads="1"/>
          </p:cNvSpPr>
          <p:nvPr/>
        </p:nvSpPr>
        <p:spPr bwMode="auto">
          <a:xfrm>
            <a:off x="60937" y="64400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20" name="Rectangle 25">
            <a:extLst>
              <a:ext uri="{FF2B5EF4-FFF2-40B4-BE49-F238E27FC236}">
                <a16:creationId xmlns:a16="http://schemas.microsoft.com/office/drawing/2014/main" id="{C7D2EBC9-61E2-4BC4-AB17-93B1957EEE56}"/>
              </a:ext>
            </a:extLst>
          </p:cNvPr>
          <p:cNvSpPr>
            <a:spLocks noChangeArrowheads="1"/>
          </p:cNvSpPr>
          <p:nvPr/>
        </p:nvSpPr>
        <p:spPr bwMode="auto">
          <a:xfrm>
            <a:off x="1152593" y="6551536"/>
            <a:ext cx="2712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21" name="Rectangle 26">
            <a:extLst>
              <a:ext uri="{FF2B5EF4-FFF2-40B4-BE49-F238E27FC236}">
                <a16:creationId xmlns:a16="http://schemas.microsoft.com/office/drawing/2014/main" id="{A358A06D-51DA-663E-4FD1-F72A9966E27D}"/>
              </a:ext>
            </a:extLst>
          </p:cNvPr>
          <p:cNvSpPr>
            <a:spLocks noChangeArrowheads="1"/>
          </p:cNvSpPr>
          <p:nvPr/>
        </p:nvSpPr>
        <p:spPr bwMode="auto">
          <a:xfrm>
            <a:off x="-3040781" y="4537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sz="800" b="0" i="0" u="none" strike="noStrike" cap="none" normalizeH="0" baseline="0">
                <a:ln>
                  <a:noFill/>
                </a:ln>
                <a:solidFill>
                  <a:schemeClr val="tx1"/>
                </a:solidFill>
                <a:effectLst/>
                <a:latin typeface="Arial" panose="020B0604020202020204" pitchFamily="34" charset="0"/>
              </a:rPr>
              <a:t> </a:t>
            </a:r>
          </a:p>
        </p:txBody>
      </p:sp>
      <p:pic>
        <p:nvPicPr>
          <p:cNvPr id="22" name="Picture 2" descr="Title: follow us on facebook">
            <a:extLst>
              <a:ext uri="{FF2B5EF4-FFF2-40B4-BE49-F238E27FC236}">
                <a16:creationId xmlns:a16="http://schemas.microsoft.com/office/drawing/2014/main" id="{CB557EFA-E2E3-282D-560B-77537E1923AE}"/>
              </a:ext>
            </a:extLst>
          </p:cNvPr>
          <p:cNvPicPr>
            <a:picLocks noChangeAspect="1" noChangeArrowheads="1"/>
          </p:cNvPicPr>
          <p:nvPr/>
        </p:nvPicPr>
        <p:blipFill>
          <a:blip r:embed="rId5" r:link="rId6">
            <a:extLst>
              <a:ext uri="{28A0092B-C50C-407E-A947-70E740481C1C}">
                <a14:useLocalDpi xmlns:a14="http://schemas.microsoft.com/office/drawing/2010/main"/>
              </a:ext>
            </a:extLst>
          </a:blip>
          <a:srcRect/>
          <a:stretch>
            <a:fillRect/>
          </a:stretch>
        </p:blipFill>
        <p:spPr bwMode="auto">
          <a:xfrm>
            <a:off x="7274026" y="5658499"/>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a:extLst>
              <a:ext uri="{FF2B5EF4-FFF2-40B4-BE49-F238E27FC236}">
                <a16:creationId xmlns:a16="http://schemas.microsoft.com/office/drawing/2014/main" id="{CE3E91C3-5C81-EB9A-B179-9487ABF910FB}"/>
              </a:ext>
            </a:extLst>
          </p:cNvPr>
          <p:cNvPicPr>
            <a:picLocks noChangeAspect="1" noChangeArrowheads="1"/>
          </p:cNvPicPr>
          <p:nvPr/>
        </p:nvPicPr>
        <p:blipFill>
          <a:blip r:embed="rId7" r:link="rId8" cstate="email">
            <a:extLst>
              <a:ext uri="{28A0092B-C50C-407E-A947-70E740481C1C}">
                <a14:useLocalDpi xmlns:a14="http://schemas.microsoft.com/office/drawing/2010/main"/>
              </a:ext>
            </a:extLst>
          </a:blip>
          <a:srcRect/>
          <a:stretch>
            <a:fillRect/>
          </a:stretch>
        </p:blipFill>
        <p:spPr bwMode="auto">
          <a:xfrm>
            <a:off x="7280753" y="6065911"/>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Title: follow us on YouTube">
            <a:extLst>
              <a:ext uri="{FF2B5EF4-FFF2-40B4-BE49-F238E27FC236}">
                <a16:creationId xmlns:a16="http://schemas.microsoft.com/office/drawing/2014/main" id="{AE83F3C9-6444-B290-9B69-9B46B9095EB0}"/>
              </a:ext>
            </a:extLst>
          </p:cNvPr>
          <p:cNvPicPr>
            <a:picLocks noChangeAspect="1" noChangeArrowheads="1"/>
          </p:cNvPicPr>
          <p:nvPr/>
        </p:nvPicPr>
        <p:blipFill>
          <a:blip r:embed="rId9" r:link="rId10">
            <a:extLst>
              <a:ext uri="{28A0092B-C50C-407E-A947-70E740481C1C}">
                <a14:useLocalDpi xmlns:a14="http://schemas.microsoft.com/office/drawing/2010/main"/>
              </a:ext>
            </a:extLst>
          </a:blip>
          <a:srcRect/>
          <a:stretch>
            <a:fillRect/>
          </a:stretch>
        </p:blipFill>
        <p:spPr bwMode="auto">
          <a:xfrm>
            <a:off x="7275512" y="6484062"/>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Title: follow us on Linkedin">
            <a:extLst>
              <a:ext uri="{FF2B5EF4-FFF2-40B4-BE49-F238E27FC236}">
                <a16:creationId xmlns:a16="http://schemas.microsoft.com/office/drawing/2014/main" id="{3FC95C23-545E-103B-0F12-CBFEA92A294C}"/>
              </a:ext>
            </a:extLst>
          </p:cNvPr>
          <p:cNvPicPr>
            <a:picLocks noChangeAspect="1" noChangeArrowheads="1"/>
          </p:cNvPicPr>
          <p:nvPr/>
        </p:nvPicPr>
        <p:blipFill>
          <a:blip r:embed="rId11" r:link="rId12">
            <a:extLst>
              <a:ext uri="{28A0092B-C50C-407E-A947-70E740481C1C}">
                <a14:useLocalDpi xmlns:a14="http://schemas.microsoft.com/office/drawing/2010/main"/>
              </a:ext>
            </a:extLst>
          </a:blip>
          <a:srcRect/>
          <a:stretch>
            <a:fillRect/>
          </a:stretch>
        </p:blipFill>
        <p:spPr bwMode="auto">
          <a:xfrm>
            <a:off x="7268684" y="4473386"/>
            <a:ext cx="333643" cy="30358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72EDEA6E-B0F7-37F5-A11B-00A771A57D77}"/>
              </a:ext>
            </a:extLst>
          </p:cNvPr>
          <p:cNvPicPr>
            <a:picLocks noChangeAspect="1" noChangeArrowheads="1"/>
          </p:cNvPicPr>
          <p:nvPr/>
        </p:nvPicPr>
        <p:blipFill>
          <a:blip r:embed="rId13" r:link="rId14">
            <a:extLst>
              <a:ext uri="{28A0092B-C50C-407E-A947-70E740481C1C}">
                <a14:useLocalDpi xmlns:a14="http://schemas.microsoft.com/office/drawing/2010/main"/>
              </a:ext>
            </a:extLst>
          </a:blip>
          <a:srcRect/>
          <a:stretch>
            <a:fillRect/>
          </a:stretch>
        </p:blipFill>
        <p:spPr bwMode="auto">
          <a:xfrm>
            <a:off x="7274026" y="4855202"/>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a:extLst>
              <a:ext uri="{FF2B5EF4-FFF2-40B4-BE49-F238E27FC236}">
                <a16:creationId xmlns:a16="http://schemas.microsoft.com/office/drawing/2014/main" id="{4253A19C-0097-B53A-0BBE-101F9F7C96C9}"/>
              </a:ext>
            </a:extLst>
          </p:cNvPr>
          <p:cNvPicPr>
            <a:picLocks noChangeAspect="1" noChangeArrowheads="1"/>
          </p:cNvPicPr>
          <p:nvPr/>
        </p:nvPicPr>
        <p:blipFill>
          <a:blip r:embed="rId15" r:link="rId16" cstate="email">
            <a:extLst>
              <a:ext uri="{28A0092B-C50C-407E-A947-70E740481C1C}">
                <a14:useLocalDpi xmlns:a14="http://schemas.microsoft.com/office/drawing/2010/main"/>
              </a:ext>
            </a:extLst>
          </a:blip>
          <a:srcRect/>
          <a:stretch>
            <a:fillRect/>
          </a:stretch>
        </p:blipFill>
        <p:spPr bwMode="auto">
          <a:xfrm>
            <a:off x="7247687" y="5259283"/>
            <a:ext cx="386323" cy="351203"/>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0">
            <a:extLst>
              <a:ext uri="{FF2B5EF4-FFF2-40B4-BE49-F238E27FC236}">
                <a16:creationId xmlns:a16="http://schemas.microsoft.com/office/drawing/2014/main" id="{D6350FDA-A982-0AA9-DB2D-AE63805B0D1D}"/>
              </a:ext>
            </a:extLst>
          </p:cNvPr>
          <p:cNvSpPr>
            <a:spLocks noChangeArrowheads="1"/>
          </p:cNvSpPr>
          <p:nvPr/>
        </p:nvSpPr>
        <p:spPr bwMode="auto">
          <a:xfrm>
            <a:off x="7533043" y="5000753"/>
            <a:ext cx="284473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ID4096"/>
          </a:p>
        </p:txBody>
      </p:sp>
      <p:sp>
        <p:nvSpPr>
          <p:cNvPr id="29" name="Rectangle 21">
            <a:extLst>
              <a:ext uri="{FF2B5EF4-FFF2-40B4-BE49-F238E27FC236}">
                <a16:creationId xmlns:a16="http://schemas.microsoft.com/office/drawing/2014/main" id="{F8DC2513-9527-6D72-3B06-2F89562A6EB3}"/>
              </a:ext>
            </a:extLst>
          </p:cNvPr>
          <p:cNvSpPr>
            <a:spLocks noChangeArrowheads="1"/>
          </p:cNvSpPr>
          <p:nvPr/>
        </p:nvSpPr>
        <p:spPr bwMode="auto">
          <a:xfrm>
            <a:off x="7533043" y="5066088"/>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0" name="Rectangle 22">
            <a:extLst>
              <a:ext uri="{FF2B5EF4-FFF2-40B4-BE49-F238E27FC236}">
                <a16:creationId xmlns:a16="http://schemas.microsoft.com/office/drawing/2014/main" id="{AD4F05B0-C22F-A01F-EC5E-E6313DF7EDEF}"/>
              </a:ext>
            </a:extLst>
          </p:cNvPr>
          <p:cNvSpPr>
            <a:spLocks noChangeArrowheads="1"/>
          </p:cNvSpPr>
          <p:nvPr/>
        </p:nvSpPr>
        <p:spPr bwMode="auto">
          <a:xfrm>
            <a:off x="7533043" y="5247063"/>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1" name="Rectangle 23">
            <a:extLst>
              <a:ext uri="{FF2B5EF4-FFF2-40B4-BE49-F238E27FC236}">
                <a16:creationId xmlns:a16="http://schemas.microsoft.com/office/drawing/2014/main" id="{5896666E-D584-B154-E229-D5576059B080}"/>
              </a:ext>
            </a:extLst>
          </p:cNvPr>
          <p:cNvSpPr>
            <a:spLocks noChangeArrowheads="1"/>
          </p:cNvSpPr>
          <p:nvPr/>
        </p:nvSpPr>
        <p:spPr bwMode="auto">
          <a:xfrm>
            <a:off x="7188393" y="5357173"/>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2" name="Rectangle 24">
            <a:extLst>
              <a:ext uri="{FF2B5EF4-FFF2-40B4-BE49-F238E27FC236}">
                <a16:creationId xmlns:a16="http://schemas.microsoft.com/office/drawing/2014/main" id="{C9F1D1E1-A518-3C9F-6953-6BB62CB7E08F}"/>
              </a:ext>
            </a:extLst>
          </p:cNvPr>
          <p:cNvSpPr>
            <a:spLocks noChangeArrowheads="1"/>
          </p:cNvSpPr>
          <p:nvPr/>
        </p:nvSpPr>
        <p:spPr bwMode="auto">
          <a:xfrm>
            <a:off x="7360718" y="5612192"/>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3" name="Rectangle 25">
            <a:extLst>
              <a:ext uri="{FF2B5EF4-FFF2-40B4-BE49-F238E27FC236}">
                <a16:creationId xmlns:a16="http://schemas.microsoft.com/office/drawing/2014/main" id="{2AFCB914-D290-6623-2B4A-57FEC848C0BF}"/>
              </a:ext>
            </a:extLst>
          </p:cNvPr>
          <p:cNvSpPr>
            <a:spLocks noChangeArrowheads="1"/>
          </p:cNvSpPr>
          <p:nvPr/>
        </p:nvSpPr>
        <p:spPr bwMode="auto">
          <a:xfrm>
            <a:off x="7253654" y="5718864"/>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4" name="Rectangle 26">
            <a:extLst>
              <a:ext uri="{FF2B5EF4-FFF2-40B4-BE49-F238E27FC236}">
                <a16:creationId xmlns:a16="http://schemas.microsoft.com/office/drawing/2014/main" id="{1713CFA0-308A-2D72-D564-D404D3F964B2}"/>
              </a:ext>
            </a:extLst>
          </p:cNvPr>
          <p:cNvSpPr>
            <a:spLocks noChangeArrowheads="1"/>
          </p:cNvSpPr>
          <p:nvPr/>
        </p:nvSpPr>
        <p:spPr bwMode="auto">
          <a:xfrm>
            <a:off x="7533043" y="6011266"/>
            <a:ext cx="2844736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sz="800" b="0" i="0" u="none" strike="noStrike" cap="none" normalizeH="0" baseline="0">
                <a:ln>
                  <a:noFill/>
                </a:ln>
                <a:solidFill>
                  <a:schemeClr val="tx1"/>
                </a:solidFill>
                <a:effectLst/>
                <a:latin typeface="Arial" panose="020B0604020202020204" pitchFamily="34" charset="0"/>
              </a:rPr>
              <a:t> </a:t>
            </a:r>
          </a:p>
        </p:txBody>
      </p:sp>
      <p:sp>
        <p:nvSpPr>
          <p:cNvPr id="35" name="TextBox 34">
            <a:extLst>
              <a:ext uri="{FF2B5EF4-FFF2-40B4-BE49-F238E27FC236}">
                <a16:creationId xmlns:a16="http://schemas.microsoft.com/office/drawing/2014/main" id="{856C192C-767A-8349-18FA-88FA2C72BBDA}"/>
              </a:ext>
            </a:extLst>
          </p:cNvPr>
          <p:cNvSpPr txBox="1"/>
          <p:nvPr/>
        </p:nvSpPr>
        <p:spPr>
          <a:xfrm>
            <a:off x="7655170" y="4457974"/>
            <a:ext cx="4028636" cy="323165"/>
          </a:xfrm>
          <a:prstGeom prst="rect">
            <a:avLst/>
          </a:prstGeom>
          <a:noFill/>
        </p:spPr>
        <p:txBody>
          <a:bodyPr wrap="square" rtlCol="0">
            <a:spAutoFit/>
          </a:bodyPr>
          <a:lstStyle/>
          <a:p>
            <a:r>
              <a:rPr lang="da-DK" sz="1500" i="0" dirty="0">
                <a:effectLst/>
                <a:hlinkClick r:id="rId17"/>
              </a:rPr>
              <a:t>Det Europæiske Økonomiske og Sociale Udvalg</a:t>
            </a:r>
          </a:p>
        </p:txBody>
      </p:sp>
      <p:sp>
        <p:nvSpPr>
          <p:cNvPr id="36" name="TextBox 35">
            <a:extLst>
              <a:ext uri="{FF2B5EF4-FFF2-40B4-BE49-F238E27FC236}">
                <a16:creationId xmlns:a16="http://schemas.microsoft.com/office/drawing/2014/main" id="{D40BD118-7C63-B4A8-2032-A640D30E7B32}"/>
              </a:ext>
            </a:extLst>
          </p:cNvPr>
          <p:cNvSpPr txBox="1"/>
          <p:nvPr/>
        </p:nvSpPr>
        <p:spPr>
          <a:xfrm>
            <a:off x="7655170" y="4855202"/>
            <a:ext cx="4028636" cy="323165"/>
          </a:xfrm>
          <a:prstGeom prst="rect">
            <a:avLst/>
          </a:prstGeom>
          <a:noFill/>
        </p:spPr>
        <p:txBody>
          <a:bodyPr wrap="square" rtlCol="0">
            <a:spAutoFit/>
          </a:bodyPr>
          <a:lstStyle/>
          <a:p>
            <a:r>
              <a:rPr lang="da-DK" sz="1500" i="0" dirty="0">
                <a:effectLst/>
                <a:hlinkClick r:id="rId18"/>
              </a:rPr>
              <a:t>@</a:t>
            </a:r>
            <a:r>
              <a:rPr lang="da-DK" sz="1500" i="0" dirty="0" err="1">
                <a:effectLst/>
                <a:hlinkClick r:id="rId18"/>
              </a:rPr>
              <a:t>eu_civilsociety</a:t>
            </a:r>
            <a:endParaRPr lang="da-DK" sz="1500" i="0" dirty="0">
              <a:effectLst/>
              <a:hlinkClick r:id="rId18"/>
            </a:endParaRPr>
          </a:p>
        </p:txBody>
      </p:sp>
      <p:sp>
        <p:nvSpPr>
          <p:cNvPr id="37" name="TextBox 36">
            <a:extLst>
              <a:ext uri="{FF2B5EF4-FFF2-40B4-BE49-F238E27FC236}">
                <a16:creationId xmlns:a16="http://schemas.microsoft.com/office/drawing/2014/main" id="{9E799CD4-21F0-A204-55A3-594F307616DF}"/>
              </a:ext>
            </a:extLst>
          </p:cNvPr>
          <p:cNvSpPr txBox="1"/>
          <p:nvPr/>
        </p:nvSpPr>
        <p:spPr>
          <a:xfrm>
            <a:off x="7655169" y="5265215"/>
            <a:ext cx="4028637" cy="323165"/>
          </a:xfrm>
          <a:prstGeom prst="rect">
            <a:avLst/>
          </a:prstGeom>
          <a:noFill/>
        </p:spPr>
        <p:txBody>
          <a:bodyPr wrap="square" rtlCol="0">
            <a:spAutoFit/>
          </a:bodyPr>
          <a:lstStyle/>
          <a:p>
            <a:r>
              <a:rPr lang="da-DK" sz="1500" i="0" dirty="0">
                <a:effectLst/>
                <a:hlinkClick r:id="rId19"/>
              </a:rPr>
              <a:t>@</a:t>
            </a:r>
            <a:r>
              <a:rPr lang="da-DK" sz="1500" i="0" dirty="0" err="1">
                <a:effectLst/>
                <a:hlinkClick r:id="rId19"/>
              </a:rPr>
              <a:t>eesc.bsky.social</a:t>
            </a:r>
            <a:endParaRPr lang="da-DK" sz="1500" i="0" dirty="0">
              <a:effectLst/>
              <a:hlinkClick r:id="rId19"/>
            </a:endParaRPr>
          </a:p>
        </p:txBody>
      </p:sp>
      <p:sp>
        <p:nvSpPr>
          <p:cNvPr id="38" name="TextBox 37">
            <a:extLst>
              <a:ext uri="{FF2B5EF4-FFF2-40B4-BE49-F238E27FC236}">
                <a16:creationId xmlns:a16="http://schemas.microsoft.com/office/drawing/2014/main" id="{6F1CE994-DD97-8A8B-909E-147E196BE805}"/>
              </a:ext>
            </a:extLst>
          </p:cNvPr>
          <p:cNvSpPr txBox="1"/>
          <p:nvPr/>
        </p:nvSpPr>
        <p:spPr>
          <a:xfrm>
            <a:off x="7655169" y="5671807"/>
            <a:ext cx="4436703" cy="323165"/>
          </a:xfrm>
          <a:prstGeom prst="rect">
            <a:avLst/>
          </a:prstGeom>
          <a:noFill/>
        </p:spPr>
        <p:txBody>
          <a:bodyPr wrap="square" rtlCol="0">
            <a:spAutoFit/>
          </a:bodyPr>
          <a:lstStyle/>
          <a:p>
            <a:r>
              <a:rPr lang="da-DK" sz="1500" i="0" dirty="0">
                <a:effectLst/>
                <a:hlinkClick r:id="rId20"/>
              </a:rPr>
              <a:t>EØSU – Det Europæiske Økonomiske og Sociale Udvalg</a:t>
            </a:r>
          </a:p>
        </p:txBody>
      </p:sp>
      <p:sp>
        <p:nvSpPr>
          <p:cNvPr id="39" name="TextBox 38">
            <a:extLst>
              <a:ext uri="{FF2B5EF4-FFF2-40B4-BE49-F238E27FC236}">
                <a16:creationId xmlns:a16="http://schemas.microsoft.com/office/drawing/2014/main" id="{3AFF144C-BDFC-7497-3DCA-A8C76B6EC0A8}"/>
              </a:ext>
            </a:extLst>
          </p:cNvPr>
          <p:cNvSpPr txBox="1"/>
          <p:nvPr/>
        </p:nvSpPr>
        <p:spPr>
          <a:xfrm>
            <a:off x="7655169" y="6065911"/>
            <a:ext cx="3641669" cy="323165"/>
          </a:xfrm>
          <a:prstGeom prst="rect">
            <a:avLst/>
          </a:prstGeom>
          <a:noFill/>
        </p:spPr>
        <p:txBody>
          <a:bodyPr wrap="square" rtlCol="0">
            <a:spAutoFit/>
          </a:bodyPr>
          <a:lstStyle/>
          <a:p>
            <a:r>
              <a:rPr lang="da-DK" sz="1500" i="0" dirty="0">
                <a:effectLst/>
                <a:hlinkClick r:id="rId21"/>
              </a:rPr>
              <a:t>@EU_EESC</a:t>
            </a:r>
          </a:p>
        </p:txBody>
      </p:sp>
      <p:sp>
        <p:nvSpPr>
          <p:cNvPr id="40" name="TextBox 39">
            <a:extLst>
              <a:ext uri="{FF2B5EF4-FFF2-40B4-BE49-F238E27FC236}">
                <a16:creationId xmlns:a16="http://schemas.microsoft.com/office/drawing/2014/main" id="{20FC0D27-8966-AF98-53FF-71427157F622}"/>
              </a:ext>
            </a:extLst>
          </p:cNvPr>
          <p:cNvSpPr txBox="1"/>
          <p:nvPr/>
        </p:nvSpPr>
        <p:spPr>
          <a:xfrm>
            <a:off x="7650665" y="6455909"/>
            <a:ext cx="3641669" cy="323165"/>
          </a:xfrm>
          <a:prstGeom prst="rect">
            <a:avLst/>
          </a:prstGeom>
          <a:noFill/>
        </p:spPr>
        <p:txBody>
          <a:bodyPr wrap="square" rtlCol="0">
            <a:spAutoFit/>
          </a:bodyPr>
          <a:lstStyle/>
          <a:p>
            <a:r>
              <a:rPr lang="da-DK" sz="1500" i="0" dirty="0">
                <a:effectLst/>
                <a:hlinkClick r:id="rId22"/>
              </a:rPr>
              <a:t>@</a:t>
            </a:r>
            <a:r>
              <a:rPr lang="da-DK" sz="1500" i="0" dirty="0" err="1">
                <a:effectLst/>
                <a:hlinkClick r:id="rId22"/>
              </a:rPr>
              <a:t>EurEcoSocCommittee</a:t>
            </a:r>
            <a:endParaRPr lang="da-DK" sz="1500" i="0" dirty="0">
              <a:effectLst/>
              <a:hlinkClick r:id="rId22"/>
            </a:endParaRPr>
          </a:p>
        </p:txBody>
      </p:sp>
      <p:pic>
        <p:nvPicPr>
          <p:cNvPr id="3" name="Picture 2" descr="A set of square icons&#10;&#10;AI-generated content may be incorrect.">
            <a:extLst>
              <a:ext uri="{FF2B5EF4-FFF2-40B4-BE49-F238E27FC236}">
                <a16:creationId xmlns:a16="http://schemas.microsoft.com/office/drawing/2014/main" id="{68199B1C-94DB-2F63-F398-6FC01C6A31C9}"/>
              </a:ext>
            </a:extLst>
          </p:cNvPr>
          <p:cNvPicPr>
            <a:picLocks noChangeAspect="1"/>
          </p:cNvPicPr>
          <p:nvPr/>
        </p:nvPicPr>
        <p:blipFill>
          <a:blip r:embed="rId23" cstate="email">
            <a:extLst>
              <a:ext uri="{28A0092B-C50C-407E-A947-70E740481C1C}">
                <a14:useLocalDpi xmlns:a14="http://schemas.microsoft.com/office/drawing/2010/main"/>
              </a:ext>
            </a:extLst>
          </a:blip>
          <a:srcRect/>
          <a:stretch>
            <a:fillRect/>
          </a:stretch>
        </p:blipFill>
        <p:spPr>
          <a:xfrm>
            <a:off x="2224142" y="1748561"/>
            <a:ext cx="2628772" cy="3012979"/>
          </a:xfrm>
          <a:prstGeom prst="rect">
            <a:avLst/>
          </a:prstGeom>
        </p:spPr>
      </p:pic>
      <p:pic>
        <p:nvPicPr>
          <p:cNvPr id="12" name="Picture 11" descr="A qr code on a white background&#10;&#10;Description automatically generated">
            <a:extLst>
              <a:ext uri="{FF2B5EF4-FFF2-40B4-BE49-F238E27FC236}">
                <a16:creationId xmlns:a16="http://schemas.microsoft.com/office/drawing/2014/main" id="{101EE5F5-883B-BE8B-D3BC-9E84D77FB035}"/>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2857830" y="2241198"/>
            <a:ext cx="1421562" cy="1426207"/>
          </a:xfrm>
          <a:prstGeom prst="rect">
            <a:avLst/>
          </a:prstGeom>
        </p:spPr>
      </p:pic>
      <p:pic>
        <p:nvPicPr>
          <p:cNvPr id="42" name="Picture 41" descr="A cell phone with a blank screen&#10;&#10;AI-generated content may be incorrect.">
            <a:extLst>
              <a:ext uri="{FF2B5EF4-FFF2-40B4-BE49-F238E27FC236}">
                <a16:creationId xmlns:a16="http://schemas.microsoft.com/office/drawing/2014/main" id="{8BA03572-1425-FB49-F6FB-4985BEAAFC64}"/>
              </a:ext>
            </a:extLst>
          </p:cNvPr>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a:xfrm>
            <a:off x="779430" y="2033894"/>
            <a:ext cx="1601817" cy="2628275"/>
          </a:xfrm>
          <a:prstGeom prst="rect">
            <a:avLst/>
          </a:prstGeom>
        </p:spPr>
      </p:pic>
      <p:pic>
        <p:nvPicPr>
          <p:cNvPr id="11" name="Picture 10">
            <a:extLst>
              <a:ext uri="{FF2B5EF4-FFF2-40B4-BE49-F238E27FC236}">
                <a16:creationId xmlns:a16="http://schemas.microsoft.com/office/drawing/2014/main" id="{7161ACAA-57F7-7BF7-B248-8E31F6974845}"/>
              </a:ext>
            </a:extLst>
          </p:cNvPr>
          <p:cNvPicPr>
            <a:picLocks noChangeAspect="1"/>
          </p:cNvPicPr>
          <p:nvPr/>
        </p:nvPicPr>
        <p:blipFill>
          <a:blip r:embed="rId26" cstate="email">
            <a:extLst>
              <a:ext uri="{28A0092B-C50C-407E-A947-70E740481C1C}">
                <a14:useLocalDpi xmlns:a14="http://schemas.microsoft.com/office/drawing/2010/main"/>
              </a:ext>
            </a:extLst>
          </a:blip>
          <a:srcRect/>
          <a:stretch/>
        </p:blipFill>
        <p:spPr>
          <a:xfrm>
            <a:off x="1112026" y="2635153"/>
            <a:ext cx="981949" cy="1251674"/>
          </a:xfrm>
          <a:prstGeom prst="rect">
            <a:avLst/>
          </a:prstGeom>
          <a:effectLst>
            <a:softEdge rad="38100"/>
          </a:effectLst>
        </p:spPr>
      </p:pic>
    </p:spTree>
    <p:extLst>
      <p:ext uri="{BB962C8B-B14F-4D97-AF65-F5344CB8AC3E}">
        <p14:creationId xmlns:p14="http://schemas.microsoft.com/office/powerpoint/2010/main" val="351337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p:bldP spid="9"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6"/>
          <p:cNvSpPr txBox="1"/>
          <p:nvPr/>
        </p:nvSpPr>
        <p:spPr>
          <a:xfrm>
            <a:off x="4068258" y="2301194"/>
            <a:ext cx="4482977" cy="1983172"/>
          </a:xfrm>
          <a:prstGeom prst="rect">
            <a:avLst/>
          </a:prstGeom>
          <a:solidFill>
            <a:srgbClr val="174195"/>
          </a:solidFill>
        </p:spPr>
        <p:txBody>
          <a:bodyPr wrap="square" lIns="0" tIns="0" rIns="0" bIns="0" rtlCol="0" anchor="t">
            <a:spAutoFit/>
          </a:bodyPr>
          <a:lstStyle/>
          <a:p>
            <a:pPr algn="ctr">
              <a:lnSpc>
                <a:spcPts val="3125"/>
              </a:lnSpc>
            </a:pPr>
            <a:endParaRPr lang="en-US" sz="3600" b="1" dirty="0">
              <a:solidFill>
                <a:srgbClr val="1F5FA0"/>
              </a:solidFill>
              <a:ea typeface="Calibri" panose="020F0502020204030204" pitchFamily="34" charset="0"/>
              <a:cs typeface="Calibri" panose="020F0502020204030204" pitchFamily="34" charset="0"/>
              <a:sym typeface="Open Sans Bold"/>
            </a:endParaRPr>
          </a:p>
          <a:p>
            <a:pPr algn="ctr">
              <a:lnSpc>
                <a:spcPts val="3125"/>
              </a:lnSpc>
            </a:pPr>
            <a:r>
              <a:rPr lang="da-DK" sz="3600" b="1">
                <a:solidFill>
                  <a:schemeClr val="bg1"/>
                </a:solidFill>
                <a:ea typeface="Calibri" panose="020F0502020204030204" pitchFamily="34" charset="0"/>
                <a:cs typeface="Calibri" panose="020F0502020204030204" pitchFamily="34" charset="0"/>
                <a:sym typeface="Open Sans Bold"/>
              </a:rPr>
              <a:t>BILAG: </a:t>
            </a:r>
          </a:p>
          <a:p>
            <a:pPr algn="ctr">
              <a:lnSpc>
                <a:spcPts val="3125"/>
              </a:lnSpc>
            </a:pPr>
            <a:r>
              <a:rPr lang="da-DK" sz="3600" b="1">
                <a:solidFill>
                  <a:schemeClr val="bg1"/>
                </a:solidFill>
                <a:ea typeface="Calibri" panose="020F0502020204030204" pitchFamily="34" charset="0"/>
                <a:cs typeface="Calibri" panose="020F0502020204030204" pitchFamily="34" charset="0"/>
                <a:sym typeface="Open Sans Bold"/>
              </a:rPr>
              <a:t>YDERLIGERE OPLYSNINGER</a:t>
            </a:r>
          </a:p>
          <a:p>
            <a:pPr algn="ctr">
              <a:lnSpc>
                <a:spcPts val="3321"/>
              </a:lnSpc>
            </a:pPr>
            <a:endParaRPr lang="en-US" sz="2233" b="1" dirty="0">
              <a:solidFill>
                <a:srgbClr val="2C4390"/>
              </a:solidFill>
              <a:ea typeface="Open Sans Bold"/>
              <a:cs typeface="Open Sans Bold"/>
              <a:sym typeface="Open Sans Bold"/>
            </a:endParaRPr>
          </a:p>
        </p:txBody>
      </p:sp>
      <p:sp>
        <p:nvSpPr>
          <p:cNvPr id="27" name="TextBox 27"/>
          <p:cNvSpPr txBox="1"/>
          <p:nvPr/>
        </p:nvSpPr>
        <p:spPr>
          <a:xfrm>
            <a:off x="1460707" y="604254"/>
            <a:ext cx="2135175" cy="565026"/>
          </a:xfrm>
          <a:prstGeom prst="rect">
            <a:avLst/>
          </a:prstGeom>
        </p:spPr>
        <p:txBody>
          <a:bodyPr wrap="square" lIns="0" tIns="0" rIns="0" bIns="0" rtlCol="0" anchor="t">
            <a:spAutoFit/>
          </a:bodyPr>
          <a:lstStyle/>
          <a:p>
            <a:pPr algn="ctr">
              <a:lnSpc>
                <a:spcPts val="2427"/>
              </a:lnSpc>
            </a:pPr>
            <a:r>
              <a:rPr lang="da-DK" sz="2400" b="1" u="sng" dirty="0">
                <a:solidFill>
                  <a:srgbClr val="2C4390"/>
                </a:solidFill>
                <a:ea typeface="Open Sans Bold"/>
                <a:cs typeface="Open Sans Bold"/>
                <a:sym typeface="Open Sans Bold"/>
                <a:hlinkClick r:id="rId2" tooltip="https://memberspage.eesc.europa.eu/members"/>
              </a:rPr>
              <a:t>Medlemmer</a:t>
            </a:r>
          </a:p>
          <a:p>
            <a:pPr algn="ctr">
              <a:lnSpc>
                <a:spcPts val="1867"/>
              </a:lnSpc>
            </a:pPr>
            <a:endParaRPr lang="en-US" sz="2200" u="sng" dirty="0">
              <a:solidFill>
                <a:srgbClr val="2C4390"/>
              </a:solidFill>
              <a:ea typeface="Open Sans Bold"/>
              <a:cs typeface="Open Sans Bold"/>
              <a:sym typeface="Open Sans Bold"/>
              <a:hlinkClick r:id="rId2" tooltip="https://memberspage.eesc.europa.eu/members"/>
            </a:endParaRPr>
          </a:p>
        </p:txBody>
      </p:sp>
      <p:sp>
        <p:nvSpPr>
          <p:cNvPr id="28" name="TextBox 28"/>
          <p:cNvSpPr txBox="1"/>
          <p:nvPr/>
        </p:nvSpPr>
        <p:spPr>
          <a:xfrm>
            <a:off x="7953239" y="604254"/>
            <a:ext cx="3172567" cy="571760"/>
          </a:xfrm>
          <a:prstGeom prst="rect">
            <a:avLst/>
          </a:prstGeom>
        </p:spPr>
        <p:txBody>
          <a:bodyPr wrap="square" lIns="0" tIns="0" rIns="0" bIns="0" rtlCol="0" anchor="t">
            <a:spAutoFit/>
          </a:bodyPr>
          <a:lstStyle/>
          <a:p>
            <a:pPr algn="ctr">
              <a:lnSpc>
                <a:spcPts val="2427"/>
              </a:lnSpc>
            </a:pPr>
            <a:r>
              <a:rPr lang="da-DK" sz="2400" b="1" u="sng" dirty="0">
                <a:solidFill>
                  <a:srgbClr val="2C4390"/>
                </a:solidFill>
                <a:ea typeface="Open Sans Bold"/>
                <a:cs typeface="Open Sans Bold"/>
                <a:sym typeface="Open Sans Bold"/>
                <a:hlinkClick r:id="rId3" tooltip="https://www.eesc.europa.eu/da/our-work/opinions-information-reports/follow-opinions"/>
              </a:rPr>
              <a:t>Opfølgning på udtalelser </a:t>
            </a:r>
          </a:p>
          <a:p>
            <a:pPr algn="r">
              <a:lnSpc>
                <a:spcPts val="1867"/>
              </a:lnSpc>
            </a:pPr>
            <a:endParaRPr lang="en-US" sz="2400" dirty="0">
              <a:solidFill>
                <a:srgbClr val="2C4390"/>
              </a:solidFill>
              <a:ea typeface="Open Sans Bold"/>
              <a:cs typeface="Open Sans Bold"/>
              <a:sym typeface="Open Sans Bold"/>
            </a:endParaRPr>
          </a:p>
        </p:txBody>
      </p:sp>
      <p:sp>
        <p:nvSpPr>
          <p:cNvPr id="29" name="TextBox 29"/>
          <p:cNvSpPr txBox="1"/>
          <p:nvPr/>
        </p:nvSpPr>
        <p:spPr>
          <a:xfrm>
            <a:off x="4413347" y="5465763"/>
            <a:ext cx="3260245" cy="312073"/>
          </a:xfrm>
          <a:prstGeom prst="rect">
            <a:avLst/>
          </a:prstGeom>
        </p:spPr>
        <p:txBody>
          <a:bodyPr wrap="square" lIns="0" tIns="0" rIns="0" bIns="0" rtlCol="0" anchor="t">
            <a:spAutoFit/>
          </a:bodyPr>
          <a:lstStyle/>
          <a:p>
            <a:pPr algn="r">
              <a:lnSpc>
                <a:spcPts val="2427"/>
              </a:lnSpc>
            </a:pPr>
            <a:r>
              <a:rPr lang="da-DK" sz="2400" b="1" u="sng" dirty="0">
                <a:solidFill>
                  <a:srgbClr val="2C4390"/>
                </a:solidFill>
                <a:ea typeface="Open Sans Bold"/>
                <a:cs typeface="Open Sans Bold"/>
                <a:sym typeface="Open Sans Bold"/>
                <a:hlinkClick r:id="rId4" tooltip="https://what-europe-does-for-me.europarl.europa.eu/da/home"/>
              </a:rPr>
              <a:t>Hvad EU gør for mig</a:t>
            </a:r>
          </a:p>
        </p:txBody>
      </p:sp>
      <p:sp>
        <p:nvSpPr>
          <p:cNvPr id="36" name="TextBox 36"/>
          <p:cNvSpPr txBox="1"/>
          <p:nvPr/>
        </p:nvSpPr>
        <p:spPr>
          <a:xfrm>
            <a:off x="887366" y="989979"/>
            <a:ext cx="3369946" cy="492443"/>
          </a:xfrm>
          <a:prstGeom prst="rect">
            <a:avLst/>
          </a:prstGeom>
        </p:spPr>
        <p:txBody>
          <a:bodyPr wrap="square" lIns="0" tIns="0" rIns="0" bIns="0" rtlCol="0" anchor="t">
            <a:spAutoFit/>
          </a:bodyPr>
          <a:lstStyle/>
          <a:p>
            <a:pPr marR="0" lvl="0" algn="ctr" defTabSz="914400" rtl="0" eaLnBrk="1" fontAlgn="auto" latinLnBrk="0" hangingPunct="1">
              <a:spcBef>
                <a:spcPts val="0"/>
              </a:spcBef>
              <a:spcAft>
                <a:spcPts val="0"/>
              </a:spcAft>
              <a:buClrTx/>
              <a:buSzTx/>
              <a:tabLst/>
              <a:defRPr/>
            </a:pPr>
            <a:r>
              <a:rPr lang="da-DK" sz="1600" dirty="0">
                <a:solidFill>
                  <a:schemeClr val="bg2">
                    <a:lumMod val="25000"/>
                  </a:schemeClr>
                </a:solidFill>
              </a:rPr>
              <a:t>Fuldstændig liste over nuværende </a:t>
            </a:r>
          </a:p>
          <a:p>
            <a:pPr marR="0" lvl="0" algn="ctr" defTabSz="914400" rtl="0" eaLnBrk="1" fontAlgn="auto" latinLnBrk="0" hangingPunct="1">
              <a:spcBef>
                <a:spcPts val="0"/>
              </a:spcBef>
              <a:spcAft>
                <a:spcPts val="0"/>
              </a:spcAft>
              <a:buClrTx/>
              <a:buSzTx/>
              <a:tabLst/>
              <a:defRPr/>
            </a:pPr>
            <a:r>
              <a:rPr lang="da-DK" sz="1600" dirty="0">
                <a:solidFill>
                  <a:schemeClr val="bg2">
                    <a:lumMod val="25000"/>
                  </a:schemeClr>
                </a:solidFill>
              </a:rPr>
              <a:t>EØSU-medlemmer og CCMI-delegerede</a:t>
            </a:r>
          </a:p>
        </p:txBody>
      </p:sp>
      <p:sp>
        <p:nvSpPr>
          <p:cNvPr id="37" name="TextBox 37"/>
          <p:cNvSpPr txBox="1"/>
          <p:nvPr/>
        </p:nvSpPr>
        <p:spPr>
          <a:xfrm>
            <a:off x="8427014" y="995109"/>
            <a:ext cx="2339277" cy="487313"/>
          </a:xfrm>
          <a:prstGeom prst="rect">
            <a:avLst/>
          </a:prstGeom>
        </p:spPr>
        <p:txBody>
          <a:bodyPr wrap="square" lIns="0" tIns="0" rIns="0" bIns="0" rtlCol="0" anchor="t">
            <a:spAutoFit/>
          </a:bodyPr>
          <a:lstStyle/>
          <a:p>
            <a:pPr algn="ctr">
              <a:lnSpc>
                <a:spcPts val="1867"/>
              </a:lnSpc>
            </a:pPr>
            <a:r>
              <a:rPr lang="da-DK" sz="1600" dirty="0">
                <a:solidFill>
                  <a:srgbClr val="4F4F59"/>
                </a:solidFill>
                <a:ea typeface="Calibri (MS)"/>
                <a:cs typeface="Calibri (MS)"/>
                <a:sym typeface="Calibri (MS)"/>
              </a:rPr>
              <a:t>Sådan er der blevet fulgt op på </a:t>
            </a:r>
            <a:r>
              <a:rPr lang="da-DK" sz="1600" dirty="0" err="1">
                <a:solidFill>
                  <a:srgbClr val="4F4F59"/>
                </a:solidFill>
                <a:ea typeface="Calibri (MS)"/>
                <a:cs typeface="Calibri (MS)"/>
                <a:sym typeface="Calibri (MS)"/>
              </a:rPr>
              <a:t>EØSU's</a:t>
            </a:r>
            <a:r>
              <a:rPr lang="da-DK" sz="1600" dirty="0">
                <a:solidFill>
                  <a:srgbClr val="4F4F59"/>
                </a:solidFill>
                <a:ea typeface="Calibri (MS)"/>
                <a:cs typeface="Calibri (MS)"/>
                <a:sym typeface="Calibri (MS)"/>
              </a:rPr>
              <a:t> udtalelser </a:t>
            </a:r>
          </a:p>
        </p:txBody>
      </p:sp>
      <p:sp>
        <p:nvSpPr>
          <p:cNvPr id="38" name="TextBox 38"/>
          <p:cNvSpPr txBox="1"/>
          <p:nvPr/>
        </p:nvSpPr>
        <p:spPr>
          <a:xfrm>
            <a:off x="5318864" y="5884374"/>
            <a:ext cx="2572069" cy="487313"/>
          </a:xfrm>
          <a:prstGeom prst="rect">
            <a:avLst/>
          </a:prstGeom>
        </p:spPr>
        <p:txBody>
          <a:bodyPr wrap="square" lIns="0" tIns="0" rIns="0" bIns="0" rtlCol="0" anchor="t">
            <a:spAutoFit/>
          </a:bodyPr>
          <a:lstStyle/>
          <a:p>
            <a:pPr algn="ctr">
              <a:lnSpc>
                <a:spcPts val="1867"/>
              </a:lnSpc>
            </a:pPr>
            <a:r>
              <a:rPr lang="da-DK" sz="1600">
                <a:solidFill>
                  <a:srgbClr val="4F4F59"/>
                </a:solidFill>
                <a:ea typeface="Calibri (MS)"/>
                <a:cs typeface="Calibri (MS)"/>
                <a:sym typeface="Calibri (MS)"/>
              </a:rPr>
              <a:t>Sådan påvirker EU's tiltag europæernes hverdag</a:t>
            </a:r>
          </a:p>
        </p:txBody>
      </p:sp>
      <p:sp>
        <p:nvSpPr>
          <p:cNvPr id="43" name="TextBox 43"/>
          <p:cNvSpPr txBox="1"/>
          <p:nvPr/>
        </p:nvSpPr>
        <p:spPr>
          <a:xfrm>
            <a:off x="931057" y="2132711"/>
            <a:ext cx="2316508" cy="571760"/>
          </a:xfrm>
          <a:prstGeom prst="rect">
            <a:avLst/>
          </a:prstGeom>
        </p:spPr>
        <p:txBody>
          <a:bodyPr wrap="square" lIns="0" tIns="0" rIns="0" bIns="0" rtlCol="0" anchor="t">
            <a:spAutoFit/>
          </a:bodyPr>
          <a:lstStyle/>
          <a:p>
            <a:pPr>
              <a:lnSpc>
                <a:spcPts val="2427"/>
              </a:lnSpc>
            </a:pPr>
            <a:r>
              <a:rPr lang="da-DK" sz="2400" b="1" u="sng" dirty="0" err="1">
                <a:solidFill>
                  <a:srgbClr val="2C4390"/>
                </a:solidFill>
                <a:ea typeface="Open Sans Bold"/>
                <a:cs typeface="Open Sans Bold"/>
                <a:sym typeface="Open Sans Bold"/>
                <a:hlinkClick r:id="rId5" tooltip="https://www.eesc.europa.eu/da/our-work/opinions-information-reports/in-the-spotlight"/>
              </a:rPr>
              <a:t>EØSU's</a:t>
            </a:r>
            <a:r>
              <a:rPr lang="da-DK" sz="2400" b="1" u="sng" dirty="0">
                <a:solidFill>
                  <a:srgbClr val="2C4390"/>
                </a:solidFill>
                <a:ea typeface="Open Sans Bold"/>
                <a:cs typeface="Open Sans Bold"/>
                <a:sym typeface="Open Sans Bold"/>
                <a:hlinkClick r:id="rId5" tooltip="https://www.eesc.europa.eu/da/our-work/opinions-information-reports/in-the-spotlight"/>
              </a:rPr>
              <a:t> udtalelser</a:t>
            </a:r>
          </a:p>
          <a:p>
            <a:pPr>
              <a:lnSpc>
                <a:spcPts val="1867"/>
              </a:lnSpc>
            </a:pPr>
            <a:endParaRPr lang="en-US" sz="2400" u="sng" dirty="0">
              <a:solidFill>
                <a:srgbClr val="2C4390"/>
              </a:solidFill>
              <a:ea typeface="Open Sans Bold"/>
              <a:cs typeface="Open Sans Bold"/>
              <a:sym typeface="Open Sans Bold"/>
              <a:hlinkClick r:id="rId5" tooltip="https://www.eesc.europa.eu/en/our-work/opinions-information-reports/in-the-spotlight"/>
            </a:endParaRPr>
          </a:p>
        </p:txBody>
      </p:sp>
      <p:sp>
        <p:nvSpPr>
          <p:cNvPr id="44" name="TextBox 44"/>
          <p:cNvSpPr txBox="1"/>
          <p:nvPr/>
        </p:nvSpPr>
        <p:spPr>
          <a:xfrm>
            <a:off x="1042202" y="2492437"/>
            <a:ext cx="1980637" cy="487313"/>
          </a:xfrm>
          <a:prstGeom prst="rect">
            <a:avLst/>
          </a:prstGeom>
        </p:spPr>
        <p:txBody>
          <a:bodyPr lIns="0" tIns="0" rIns="0" bIns="0" rtlCol="0" anchor="t">
            <a:spAutoFit/>
          </a:bodyPr>
          <a:lstStyle/>
          <a:p>
            <a:pPr algn="ctr">
              <a:lnSpc>
                <a:spcPts val="1867"/>
              </a:lnSpc>
            </a:pPr>
            <a:r>
              <a:rPr lang="da-DK" sz="1600" dirty="0">
                <a:solidFill>
                  <a:srgbClr val="4F4F59"/>
                </a:solidFill>
                <a:ea typeface="Calibri (MS)"/>
                <a:cs typeface="Calibri (MS)"/>
                <a:sym typeface="Calibri (MS)"/>
              </a:rPr>
              <a:t>Aktuelle udtalelser </a:t>
            </a:r>
          </a:p>
        </p:txBody>
      </p:sp>
      <p:sp>
        <p:nvSpPr>
          <p:cNvPr id="45" name="TextBox 45"/>
          <p:cNvSpPr txBox="1"/>
          <p:nvPr/>
        </p:nvSpPr>
        <p:spPr>
          <a:xfrm>
            <a:off x="9539523" y="5153690"/>
            <a:ext cx="976429" cy="312073"/>
          </a:xfrm>
          <a:prstGeom prst="rect">
            <a:avLst/>
          </a:prstGeom>
        </p:spPr>
        <p:txBody>
          <a:bodyPr lIns="0" tIns="0" rIns="0" bIns="0" rtlCol="0" anchor="t">
            <a:spAutoFit/>
          </a:bodyPr>
          <a:lstStyle/>
          <a:p>
            <a:pPr algn="r">
              <a:lnSpc>
                <a:spcPts val="2427"/>
              </a:lnSpc>
            </a:pPr>
            <a:r>
              <a:rPr lang="da-DK" sz="2400" b="1" u="sng" dirty="0" err="1">
                <a:solidFill>
                  <a:srgbClr val="2C4390"/>
                </a:solidFill>
                <a:ea typeface="Open Sans Bold"/>
                <a:cs typeface="Open Sans Bold"/>
                <a:sym typeface="Open Sans Bold"/>
                <a:hlinkClick r:id="rId6" tooltip="https://www.eesc.europa.eu/ceslink/en"/>
              </a:rPr>
              <a:t>CESlink</a:t>
            </a:r>
            <a:r>
              <a:rPr lang="da-DK" sz="2400" u="sng" dirty="0">
                <a:solidFill>
                  <a:srgbClr val="2C4390"/>
                </a:solidFill>
                <a:ea typeface="Open Sans Bold"/>
                <a:cs typeface="Open Sans Bold"/>
                <a:sym typeface="Open Sans Bold"/>
                <a:hlinkClick r:id="rId6" tooltip="https://www.eesc.europa.eu/ceslink/en"/>
              </a:rPr>
              <a:t> </a:t>
            </a:r>
          </a:p>
        </p:txBody>
      </p:sp>
      <p:sp>
        <p:nvSpPr>
          <p:cNvPr id="50" name="TextBox 50"/>
          <p:cNvSpPr txBox="1"/>
          <p:nvPr/>
        </p:nvSpPr>
        <p:spPr>
          <a:xfrm>
            <a:off x="582739" y="5050039"/>
            <a:ext cx="3013143" cy="571760"/>
          </a:xfrm>
          <a:prstGeom prst="rect">
            <a:avLst/>
          </a:prstGeom>
        </p:spPr>
        <p:txBody>
          <a:bodyPr wrap="square" lIns="0" tIns="0" rIns="0" bIns="0" rtlCol="0" anchor="t">
            <a:spAutoFit/>
          </a:bodyPr>
          <a:lstStyle/>
          <a:p>
            <a:pPr>
              <a:lnSpc>
                <a:spcPts val="2427"/>
              </a:lnSpc>
            </a:pPr>
            <a:r>
              <a:rPr lang="da-DK" sz="2400" b="1" u="sng" dirty="0">
                <a:solidFill>
                  <a:srgbClr val="2C4390"/>
                </a:solidFill>
                <a:ea typeface="Open Sans Bold"/>
                <a:cs typeface="Open Sans Bold"/>
                <a:sym typeface="Open Sans Bold"/>
                <a:hlinkClick r:id="rId7" tooltip="https://www.eesc.europa.eu/da/news-media/videos/lifecycle-opinion"/>
              </a:rPr>
              <a:t>En udtalelses tilblivelse</a:t>
            </a:r>
          </a:p>
          <a:p>
            <a:pPr>
              <a:lnSpc>
                <a:spcPts val="1867"/>
              </a:lnSpc>
            </a:pPr>
            <a:endParaRPr lang="en-US" sz="2400" u="sng" dirty="0">
              <a:solidFill>
                <a:srgbClr val="2C4390"/>
              </a:solidFill>
              <a:ea typeface="Open Sans Bold"/>
              <a:cs typeface="Open Sans Bold"/>
              <a:sym typeface="Open Sans Bold"/>
              <a:hlinkClick r:id="rId7" tooltip="https://www.eesc.europa.eu/en/news-media/videos/lifecycle-opinion"/>
            </a:endParaRPr>
          </a:p>
        </p:txBody>
      </p:sp>
      <p:sp>
        <p:nvSpPr>
          <p:cNvPr id="51" name="TextBox 51"/>
          <p:cNvSpPr txBox="1"/>
          <p:nvPr/>
        </p:nvSpPr>
        <p:spPr>
          <a:xfrm>
            <a:off x="811685" y="5420188"/>
            <a:ext cx="2331971" cy="487313"/>
          </a:xfrm>
          <a:prstGeom prst="rect">
            <a:avLst/>
          </a:prstGeom>
        </p:spPr>
        <p:txBody>
          <a:bodyPr lIns="0" tIns="0" rIns="0" bIns="0" rtlCol="0" anchor="t">
            <a:spAutoFit/>
          </a:bodyPr>
          <a:lstStyle/>
          <a:p>
            <a:pPr algn="ctr">
              <a:lnSpc>
                <a:spcPts val="1867"/>
              </a:lnSpc>
            </a:pPr>
            <a:r>
              <a:rPr lang="da-DK" sz="1600" dirty="0">
                <a:solidFill>
                  <a:srgbClr val="4F4F59"/>
                </a:solidFill>
                <a:ea typeface="Calibri (MS)"/>
                <a:cs typeface="Calibri (MS)"/>
                <a:sym typeface="Calibri (MS)"/>
              </a:rPr>
              <a:t>Sådan udarbejdes </a:t>
            </a:r>
            <a:r>
              <a:rPr lang="da-DK" sz="1600" dirty="0" err="1">
                <a:solidFill>
                  <a:srgbClr val="4F4F59"/>
                </a:solidFill>
                <a:ea typeface="Calibri (MS)"/>
                <a:cs typeface="Calibri (MS)"/>
                <a:sym typeface="Calibri (MS)"/>
              </a:rPr>
              <a:t>EØSU's</a:t>
            </a:r>
            <a:r>
              <a:rPr lang="da-DK" sz="1600" dirty="0">
                <a:solidFill>
                  <a:srgbClr val="4F4F59"/>
                </a:solidFill>
                <a:ea typeface="Calibri (MS)"/>
                <a:cs typeface="Calibri (MS)"/>
                <a:sym typeface="Calibri (MS)"/>
              </a:rPr>
              <a:t> udtalelser (video) </a:t>
            </a:r>
          </a:p>
        </p:txBody>
      </p:sp>
      <p:sp>
        <p:nvSpPr>
          <p:cNvPr id="52" name="TextBox 52"/>
          <p:cNvSpPr txBox="1"/>
          <p:nvPr/>
        </p:nvSpPr>
        <p:spPr>
          <a:xfrm>
            <a:off x="8667819" y="5513543"/>
            <a:ext cx="2878137" cy="487313"/>
          </a:xfrm>
          <a:prstGeom prst="rect">
            <a:avLst/>
          </a:prstGeom>
        </p:spPr>
        <p:txBody>
          <a:bodyPr wrap="square" lIns="0" tIns="0" rIns="0" bIns="0" rtlCol="0" anchor="t">
            <a:spAutoFit/>
          </a:bodyPr>
          <a:lstStyle/>
          <a:p>
            <a:pPr algn="ctr">
              <a:lnSpc>
                <a:spcPts val="1867"/>
              </a:lnSpc>
            </a:pPr>
            <a:r>
              <a:rPr lang="da-DK" sz="1600" dirty="0">
                <a:solidFill>
                  <a:srgbClr val="4F4F59"/>
                </a:solidFill>
                <a:ea typeface="Calibri (MS)"/>
                <a:cs typeface="Calibri (MS)"/>
                <a:sym typeface="Calibri (MS)"/>
              </a:rPr>
              <a:t>Onlinefællesskab for de nationale økonomiske og sociale råd</a:t>
            </a:r>
          </a:p>
        </p:txBody>
      </p:sp>
      <p:sp>
        <p:nvSpPr>
          <p:cNvPr id="53" name="TextBox 53"/>
          <p:cNvSpPr txBox="1"/>
          <p:nvPr/>
        </p:nvSpPr>
        <p:spPr>
          <a:xfrm>
            <a:off x="751021" y="3345137"/>
            <a:ext cx="2694470" cy="571760"/>
          </a:xfrm>
          <a:prstGeom prst="rect">
            <a:avLst/>
          </a:prstGeom>
        </p:spPr>
        <p:txBody>
          <a:bodyPr wrap="square" lIns="0" tIns="0" rIns="0" bIns="0" rtlCol="0" anchor="t">
            <a:spAutoFit/>
          </a:bodyPr>
          <a:lstStyle/>
          <a:p>
            <a:pPr>
              <a:lnSpc>
                <a:spcPts val="2427"/>
              </a:lnSpc>
            </a:pPr>
            <a:r>
              <a:rPr lang="da-DK" sz="2400" b="1" u="sng" dirty="0">
                <a:solidFill>
                  <a:srgbClr val="2C4390"/>
                </a:solidFill>
                <a:ea typeface="Open Sans Bold"/>
                <a:cs typeface="Open Sans Bold"/>
                <a:sym typeface="Open Sans Bold"/>
                <a:hlinkClick r:id="rId8" tooltip="https://www.eesc.europa.eu/da/work-with-us/traineeships"/>
              </a:rPr>
              <a:t> Prøv at arbejde her!</a:t>
            </a:r>
          </a:p>
          <a:p>
            <a:pPr>
              <a:lnSpc>
                <a:spcPts val="1867"/>
              </a:lnSpc>
            </a:pPr>
            <a:endParaRPr lang="en-US" sz="2400" b="1" u="sng" dirty="0">
              <a:solidFill>
                <a:srgbClr val="2C4390"/>
              </a:solidFill>
              <a:ea typeface="Open Sans Bold"/>
              <a:cs typeface="Open Sans Bold"/>
              <a:sym typeface="Open Sans Bold"/>
              <a:hlinkClick r:id="rId8" tooltip="https://www.eesc.europa.eu/en/work-with-us/traineeships"/>
            </a:endParaRPr>
          </a:p>
        </p:txBody>
      </p:sp>
      <p:sp>
        <p:nvSpPr>
          <p:cNvPr id="54" name="TextBox 54"/>
          <p:cNvSpPr txBox="1"/>
          <p:nvPr/>
        </p:nvSpPr>
        <p:spPr>
          <a:xfrm>
            <a:off x="8908685" y="2015314"/>
            <a:ext cx="2834072" cy="571760"/>
          </a:xfrm>
          <a:prstGeom prst="rect">
            <a:avLst/>
          </a:prstGeom>
        </p:spPr>
        <p:txBody>
          <a:bodyPr wrap="square" lIns="0" tIns="0" rIns="0" bIns="0" rtlCol="0" anchor="t">
            <a:spAutoFit/>
          </a:bodyPr>
          <a:lstStyle/>
          <a:p>
            <a:pPr algn="ctr">
              <a:lnSpc>
                <a:spcPts val="2427"/>
              </a:lnSpc>
            </a:pPr>
            <a:r>
              <a:rPr lang="da-DK" sz="2400" b="1" u="sng" dirty="0">
                <a:solidFill>
                  <a:srgbClr val="2C4390"/>
                </a:solidFill>
                <a:ea typeface="Open Sans Bold"/>
                <a:cs typeface="Open Sans Bold"/>
                <a:sym typeface="Open Sans Bold"/>
                <a:hlinkClick r:id="rId9" tooltip="https://www.eesc.europa.eu/da/agenda/plenary-sessions"/>
              </a:rPr>
              <a:t>Plenarforsamlinger </a:t>
            </a:r>
          </a:p>
          <a:p>
            <a:pPr algn="r">
              <a:lnSpc>
                <a:spcPts val="1867"/>
              </a:lnSpc>
            </a:pPr>
            <a:endParaRPr lang="en-US" sz="2400" u="sng" dirty="0">
              <a:solidFill>
                <a:srgbClr val="2C4390"/>
              </a:solidFill>
              <a:ea typeface="Open Sans Bold"/>
              <a:cs typeface="Open Sans Bold"/>
              <a:sym typeface="Open Sans Bold"/>
              <a:hlinkClick r:id="rId9" tooltip="https://www.eesc.europa.eu/en/agenda/plenary-sessions"/>
            </a:endParaRPr>
          </a:p>
        </p:txBody>
      </p:sp>
      <p:sp>
        <p:nvSpPr>
          <p:cNvPr id="55" name="TextBox 55"/>
          <p:cNvSpPr txBox="1"/>
          <p:nvPr/>
        </p:nvSpPr>
        <p:spPr>
          <a:xfrm>
            <a:off x="467812" y="3768511"/>
            <a:ext cx="3242996" cy="730969"/>
          </a:xfrm>
          <a:prstGeom prst="rect">
            <a:avLst/>
          </a:prstGeom>
        </p:spPr>
        <p:txBody>
          <a:bodyPr wrap="square" lIns="0" tIns="0" rIns="0" bIns="0" rtlCol="0" anchor="t">
            <a:spAutoFit/>
          </a:bodyPr>
          <a:lstStyle/>
          <a:p>
            <a:pPr algn="ctr">
              <a:lnSpc>
                <a:spcPts val="1867"/>
              </a:lnSpc>
            </a:pPr>
            <a:r>
              <a:rPr lang="da-DK" sz="1600" dirty="0">
                <a:solidFill>
                  <a:srgbClr val="4F4F59"/>
                </a:solidFill>
                <a:ea typeface="Calibri (MS)"/>
                <a:cs typeface="Calibri (MS)"/>
                <a:sym typeface="Calibri (MS)"/>
              </a:rPr>
              <a:t>To gange om året tilbyder EØSU lønnede </a:t>
            </a:r>
            <a:r>
              <a:rPr lang="da-DK" sz="1600" b="1" dirty="0">
                <a:solidFill>
                  <a:srgbClr val="4F4F59"/>
                </a:solidFill>
                <a:ea typeface="Calibri (MS)"/>
                <a:cs typeface="Calibri (MS)"/>
                <a:sym typeface="Calibri (MS)"/>
              </a:rPr>
              <a:t>praktikophold</a:t>
            </a:r>
            <a:r>
              <a:rPr lang="da-DK" sz="1600" dirty="0">
                <a:solidFill>
                  <a:srgbClr val="4F4F59"/>
                </a:solidFill>
                <a:ea typeface="Calibri (MS)"/>
                <a:cs typeface="Calibri (MS)"/>
                <a:sym typeface="Calibri (MS)"/>
              </a:rPr>
              <a:t> på fem måneder inden for forskellige områder </a:t>
            </a:r>
          </a:p>
        </p:txBody>
      </p:sp>
      <p:sp>
        <p:nvSpPr>
          <p:cNvPr id="56" name="TextBox 56"/>
          <p:cNvSpPr txBox="1"/>
          <p:nvPr/>
        </p:nvSpPr>
        <p:spPr>
          <a:xfrm>
            <a:off x="9371928" y="2376503"/>
            <a:ext cx="1980637" cy="487313"/>
          </a:xfrm>
          <a:prstGeom prst="rect">
            <a:avLst/>
          </a:prstGeom>
        </p:spPr>
        <p:txBody>
          <a:bodyPr lIns="0" tIns="0" rIns="0" bIns="0" rtlCol="0" anchor="t">
            <a:spAutoFit/>
          </a:bodyPr>
          <a:lstStyle/>
          <a:p>
            <a:pPr algn="ctr">
              <a:lnSpc>
                <a:spcPts val="1867"/>
              </a:lnSpc>
            </a:pPr>
            <a:r>
              <a:rPr lang="da-DK" sz="1600" dirty="0">
                <a:solidFill>
                  <a:srgbClr val="4F4F59"/>
                </a:solidFill>
                <a:ea typeface="Calibri (MS)"/>
                <a:cs typeface="Calibri (MS)"/>
                <a:sym typeface="Calibri (MS)"/>
              </a:rPr>
              <a:t>Sådan følger du en EØSU-plenarforsamling</a:t>
            </a:r>
          </a:p>
        </p:txBody>
      </p:sp>
      <p:pic>
        <p:nvPicPr>
          <p:cNvPr id="30" name="Picture 29">
            <a:extLst>
              <a:ext uri="{FF2B5EF4-FFF2-40B4-BE49-F238E27FC236}">
                <a16:creationId xmlns:a16="http://schemas.microsoft.com/office/drawing/2014/main" id="{B9DB77D4-F636-4950-B001-B7D4B389907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355010" y="3043430"/>
            <a:ext cx="2463927" cy="158758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4" name="Picture 33">
            <a:extLst>
              <a:ext uri="{FF2B5EF4-FFF2-40B4-BE49-F238E27FC236}">
                <a16:creationId xmlns:a16="http://schemas.microsoft.com/office/drawing/2014/main" id="{FADF0ED3-9B75-4834-8DA0-CC201E84EE7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413347" y="5884374"/>
            <a:ext cx="893810" cy="60088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5383BB-6686-455B-B375-6D163080F7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21866" y="5604"/>
            <a:ext cx="4508492" cy="3722969"/>
          </a:xfrm>
          <a:prstGeom prst="rect">
            <a:avLst/>
          </a:prstGeom>
        </p:spPr>
      </p:pic>
      <p:sp>
        <p:nvSpPr>
          <p:cNvPr id="9" name="Rectangle 8">
            <a:extLst>
              <a:ext uri="{FF2B5EF4-FFF2-40B4-BE49-F238E27FC236}">
                <a16:creationId xmlns:a16="http://schemas.microsoft.com/office/drawing/2014/main" id="{DF513D80-3C65-B4A7-65C7-5E1869E78EF0}"/>
              </a:ext>
            </a:extLst>
          </p:cNvPr>
          <p:cNvSpPr/>
          <p:nvPr/>
        </p:nvSpPr>
        <p:spPr>
          <a:xfrm>
            <a:off x="-20948" y="0"/>
            <a:ext cx="6158209" cy="683992"/>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7" name="Rectangle 6">
            <a:extLst>
              <a:ext uri="{FF2B5EF4-FFF2-40B4-BE49-F238E27FC236}">
                <a16:creationId xmlns:a16="http://schemas.microsoft.com/office/drawing/2014/main" id="{E83E1852-A23D-79E9-E18D-95013C6152E8}"/>
              </a:ext>
            </a:extLst>
          </p:cNvPr>
          <p:cNvSpPr/>
          <p:nvPr/>
        </p:nvSpPr>
        <p:spPr>
          <a:xfrm>
            <a:off x="6168427" y="3632516"/>
            <a:ext cx="6015371" cy="90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5" name="TextBox 14">
            <a:extLst>
              <a:ext uri="{FF2B5EF4-FFF2-40B4-BE49-F238E27FC236}">
                <a16:creationId xmlns:a16="http://schemas.microsoft.com/office/drawing/2014/main" id="{1FA108E3-BD6F-47E9-ADEA-D7E9A121BE86}"/>
              </a:ext>
            </a:extLst>
          </p:cNvPr>
          <p:cNvSpPr txBox="1"/>
          <p:nvPr/>
        </p:nvSpPr>
        <p:spPr>
          <a:xfrm>
            <a:off x="6434113" y="4532516"/>
            <a:ext cx="5483998" cy="2246769"/>
          </a:xfrm>
          <a:prstGeom prst="rect">
            <a:avLst/>
          </a:prstGeom>
          <a:noFill/>
        </p:spPr>
        <p:txBody>
          <a:bodyPr wrap="square" rtlCol="0">
            <a:spAutoFit/>
          </a:bodyPr>
          <a:lstStyle/>
          <a:p>
            <a:pPr algn="just"/>
            <a:r>
              <a:rPr lang="da-DK" sz="2000"/>
              <a:t>I mandatperioden 2025-2030 har EØSU det </a:t>
            </a:r>
            <a:r>
              <a:rPr lang="da-DK" sz="2000" b="1">
                <a:solidFill>
                  <a:srgbClr val="0CAFAD"/>
                </a:solidFill>
              </a:rPr>
              <a:t>højeste antal kvindelige medlemmer</a:t>
            </a:r>
            <a:r>
              <a:rPr lang="da-DK" sz="2000"/>
              <a:t>, siden de første medlemskabsstatistikker kom i 2010. </a:t>
            </a:r>
          </a:p>
          <a:p>
            <a:pPr algn="just"/>
            <a:endParaRPr lang="en-US" sz="2000" dirty="0"/>
          </a:p>
          <a:p>
            <a:pPr algn="just"/>
            <a:r>
              <a:rPr lang="da-DK" sz="2000"/>
              <a:t>Der er en større andel af kvinder i udvalget end nogensinde før: </a:t>
            </a:r>
            <a:r>
              <a:rPr lang="da-DK" sz="2000" b="1">
                <a:solidFill>
                  <a:srgbClr val="0CAFAD"/>
                </a:solidFill>
              </a:rPr>
              <a:t>39 %</a:t>
            </a:r>
            <a:r>
              <a:rPr lang="da-DK" sz="2000"/>
              <a:t> sammenlignet med 33 % i 2020 og 28 % i 2015 – en opadgående tendens!</a:t>
            </a:r>
          </a:p>
        </p:txBody>
      </p:sp>
      <p:sp>
        <p:nvSpPr>
          <p:cNvPr id="16" name="TextBox 15">
            <a:extLst>
              <a:ext uri="{FF2B5EF4-FFF2-40B4-BE49-F238E27FC236}">
                <a16:creationId xmlns:a16="http://schemas.microsoft.com/office/drawing/2014/main" id="{A8D34B5C-8782-4984-AA1F-50E3A83B4451}"/>
              </a:ext>
            </a:extLst>
          </p:cNvPr>
          <p:cNvSpPr txBox="1"/>
          <p:nvPr/>
        </p:nvSpPr>
        <p:spPr>
          <a:xfrm>
            <a:off x="561298" y="931133"/>
            <a:ext cx="5079851" cy="2554545"/>
          </a:xfrm>
          <a:prstGeom prst="rect">
            <a:avLst/>
          </a:prstGeom>
          <a:noFill/>
        </p:spPr>
        <p:txBody>
          <a:bodyPr wrap="square" rtlCol="0">
            <a:spAutoFit/>
          </a:bodyPr>
          <a:lstStyle/>
          <a:p>
            <a:pPr algn="just"/>
            <a:r>
              <a:rPr lang="da-DK" sz="2000"/>
              <a:t>Som i andre EU-institutioner er </a:t>
            </a:r>
            <a:r>
              <a:rPr lang="da-DK" sz="2000" b="1">
                <a:solidFill>
                  <a:srgbClr val="0CAFAD"/>
                </a:solidFill>
              </a:rPr>
              <a:t>den geografiske repræsentation</a:t>
            </a:r>
            <a:r>
              <a:rPr lang="da-DK" sz="2000"/>
              <a:t> i EØSU </a:t>
            </a:r>
            <a:r>
              <a:rPr lang="da-DK" sz="2000" b="1">
                <a:solidFill>
                  <a:srgbClr val="0CAFAD"/>
                </a:solidFill>
              </a:rPr>
              <a:t>proportionel</a:t>
            </a:r>
            <a:r>
              <a:rPr lang="da-DK" sz="2000"/>
              <a:t>, dvs. at lande med flere indbyggere også repræsenteres af et større antal medlemmer. </a:t>
            </a:r>
          </a:p>
          <a:p>
            <a:pPr algn="just"/>
            <a:endParaRPr lang="en-US" sz="2000" dirty="0"/>
          </a:p>
          <a:p>
            <a:pPr algn="just"/>
            <a:r>
              <a:rPr lang="da-DK" sz="2000"/>
              <a:t>Derfor har </a:t>
            </a:r>
            <a:r>
              <a:rPr lang="da-DK" sz="2000" b="1">
                <a:solidFill>
                  <a:srgbClr val="0CAFAD"/>
                </a:solidFill>
              </a:rPr>
              <a:t>Frankrig, Tyskland og Italien</a:t>
            </a:r>
            <a:r>
              <a:rPr lang="da-DK" sz="2000"/>
              <a:t> flest medlemmer (</a:t>
            </a:r>
            <a:r>
              <a:rPr lang="da-DK" sz="2000" b="1">
                <a:solidFill>
                  <a:srgbClr val="0CAFAD"/>
                </a:solidFill>
              </a:rPr>
              <a:t>24</a:t>
            </a:r>
            <a:r>
              <a:rPr lang="da-DK" sz="2000"/>
              <a:t>), mens Malta har færrest (</a:t>
            </a:r>
            <a:r>
              <a:rPr lang="da-DK" sz="2000" b="1">
                <a:solidFill>
                  <a:srgbClr val="0CAFAD"/>
                </a:solidFill>
              </a:rPr>
              <a:t>5</a:t>
            </a:r>
            <a:r>
              <a:rPr lang="da-DK" sz="2000"/>
              <a:t>).</a:t>
            </a:r>
          </a:p>
        </p:txBody>
      </p:sp>
      <p:sp>
        <p:nvSpPr>
          <p:cNvPr id="4" name="TextBox 3">
            <a:extLst>
              <a:ext uri="{FF2B5EF4-FFF2-40B4-BE49-F238E27FC236}">
                <a16:creationId xmlns:a16="http://schemas.microsoft.com/office/drawing/2014/main" id="{C66DC7FC-5C00-FEA8-D715-15429E3B238C}"/>
              </a:ext>
            </a:extLst>
          </p:cNvPr>
          <p:cNvSpPr txBox="1"/>
          <p:nvPr/>
        </p:nvSpPr>
        <p:spPr>
          <a:xfrm>
            <a:off x="6128831" y="3728573"/>
            <a:ext cx="6094562" cy="707886"/>
          </a:xfrm>
          <a:prstGeom prst="rect">
            <a:avLst/>
          </a:prstGeom>
          <a:noFill/>
        </p:spPr>
        <p:txBody>
          <a:bodyPr wrap="square">
            <a:spAutoFit/>
          </a:bodyPr>
          <a:lstStyle/>
          <a:p>
            <a:pPr algn="ctr"/>
            <a:r>
              <a:rPr lang="da-DK" sz="4000" b="1">
                <a:solidFill>
                  <a:schemeClr val="bg1"/>
                </a:solidFill>
              </a:rPr>
              <a:t>KØNSBALANCE</a:t>
            </a:r>
          </a:p>
        </p:txBody>
      </p:sp>
      <p:sp>
        <p:nvSpPr>
          <p:cNvPr id="10" name="Rectangle 9">
            <a:extLst>
              <a:ext uri="{FF2B5EF4-FFF2-40B4-BE49-F238E27FC236}">
                <a16:creationId xmlns:a16="http://schemas.microsoft.com/office/drawing/2014/main" id="{82EA4EF9-9E0A-BC94-9621-2063ABA703B1}"/>
              </a:ext>
            </a:extLst>
          </p:cNvPr>
          <p:cNvSpPr/>
          <p:nvPr/>
        </p:nvSpPr>
        <p:spPr>
          <a:xfrm>
            <a:off x="-83157" y="-6211"/>
            <a:ext cx="6251584" cy="90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8" name="Titre 1">
            <a:extLst>
              <a:ext uri="{FF2B5EF4-FFF2-40B4-BE49-F238E27FC236}">
                <a16:creationId xmlns:a16="http://schemas.microsoft.com/office/drawing/2014/main" id="{7DE53FAA-8332-42FD-9481-F3BEAB0A568E}"/>
              </a:ext>
            </a:extLst>
          </p:cNvPr>
          <p:cNvSpPr txBox="1">
            <a:spLocks/>
          </p:cNvSpPr>
          <p:nvPr/>
        </p:nvSpPr>
        <p:spPr>
          <a:xfrm>
            <a:off x="-20948" y="124885"/>
            <a:ext cx="6095999" cy="7370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4000" b="1">
                <a:solidFill>
                  <a:schemeClr val="bg1"/>
                </a:solidFill>
                <a:latin typeface="+mn-lt"/>
              </a:rPr>
              <a:t>MEDLEMMER PR. LAND</a:t>
            </a:r>
          </a:p>
        </p:txBody>
      </p:sp>
      <p:graphicFrame>
        <p:nvGraphicFramePr>
          <p:cNvPr id="3" name="Chart 2">
            <a:extLst>
              <a:ext uri="{FF2B5EF4-FFF2-40B4-BE49-F238E27FC236}">
                <a16:creationId xmlns:a16="http://schemas.microsoft.com/office/drawing/2014/main" id="{705FD67F-DB83-2792-D1D2-68488D8E5BC4}"/>
              </a:ext>
            </a:extLst>
          </p:cNvPr>
          <p:cNvGraphicFramePr>
            <a:graphicFrameLocks/>
          </p:cNvGraphicFramePr>
          <p:nvPr/>
        </p:nvGraphicFramePr>
        <p:xfrm>
          <a:off x="253963" y="3793454"/>
          <a:ext cx="5387186" cy="314074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01B7F6D1-32CE-DB30-1B66-8E6822283C13}"/>
              </a:ext>
            </a:extLst>
          </p:cNvPr>
          <p:cNvSpPr/>
          <p:nvPr/>
        </p:nvSpPr>
        <p:spPr>
          <a:xfrm>
            <a:off x="6208802" y="-6211"/>
            <a:ext cx="2679900" cy="492594"/>
          </a:xfrm>
          <a:prstGeom prst="rect">
            <a:avLst/>
          </a:prstGeom>
          <a:solidFill>
            <a:schemeClr val="bg1"/>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LID4096">
              <a:ln>
                <a:solidFill>
                  <a:schemeClr val="bg1"/>
                </a:solidFill>
              </a:ln>
              <a:solidFill>
                <a:schemeClr val="bg1"/>
              </a:solidFill>
            </a:endParaRPr>
          </a:p>
        </p:txBody>
      </p:sp>
      <p:sp>
        <p:nvSpPr>
          <p:cNvPr id="11" name="Rectangle 10">
            <a:extLst>
              <a:ext uri="{FF2B5EF4-FFF2-40B4-BE49-F238E27FC236}">
                <a16:creationId xmlns:a16="http://schemas.microsoft.com/office/drawing/2014/main" id="{EB4D2FE3-9323-4744-A3B5-5219F04F799D}"/>
              </a:ext>
            </a:extLst>
          </p:cNvPr>
          <p:cNvSpPr/>
          <p:nvPr/>
        </p:nvSpPr>
        <p:spPr>
          <a:xfrm>
            <a:off x="10347254" y="0"/>
            <a:ext cx="1836543" cy="492594"/>
          </a:xfrm>
          <a:prstGeom prst="rect">
            <a:avLst/>
          </a:prstGeom>
          <a:solidFill>
            <a:schemeClr val="bg1"/>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LID4096">
              <a:ln>
                <a:solidFill>
                  <a:schemeClr val="bg1"/>
                </a:solidFill>
              </a:ln>
              <a:solidFill>
                <a:schemeClr val="bg1"/>
              </a:solidFill>
            </a:endParaRPr>
          </a:p>
        </p:txBody>
      </p:sp>
    </p:spTree>
    <p:extLst>
      <p:ext uri="{BB962C8B-B14F-4D97-AF65-F5344CB8AC3E}">
        <p14:creationId xmlns:p14="http://schemas.microsoft.com/office/powerpoint/2010/main" val="1456113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15E5A3-585B-510D-3522-C0FBC5079AEE}"/>
              </a:ext>
            </a:extLst>
          </p:cNvPr>
          <p:cNvSpPr/>
          <p:nvPr/>
        </p:nvSpPr>
        <p:spPr>
          <a:xfrm>
            <a:off x="0" y="-1"/>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9" name="TextBox 8">
            <a:extLst>
              <a:ext uri="{FF2B5EF4-FFF2-40B4-BE49-F238E27FC236}">
                <a16:creationId xmlns:a16="http://schemas.microsoft.com/office/drawing/2014/main" id="{C981183F-F99B-1229-2A0B-31D44FCF0CE1}"/>
              </a:ext>
            </a:extLst>
          </p:cNvPr>
          <p:cNvSpPr txBox="1"/>
          <p:nvPr/>
        </p:nvSpPr>
        <p:spPr>
          <a:xfrm>
            <a:off x="338767" y="2018438"/>
            <a:ext cx="3218311" cy="1231106"/>
          </a:xfrm>
          <a:prstGeom prst="rect">
            <a:avLst/>
          </a:prstGeom>
          <a:noFill/>
        </p:spPr>
        <p:txBody>
          <a:bodyPr wrap="square" rtlCol="0">
            <a:spAutoFit/>
          </a:bodyPr>
          <a:lstStyle/>
          <a:p>
            <a:pPr algn="ctr"/>
            <a:r>
              <a:rPr lang="da-DK" b="1">
                <a:solidFill>
                  <a:srgbClr val="1F5FA0"/>
                </a:solidFill>
              </a:rPr>
              <a:t>Tag på opdagelse</a:t>
            </a:r>
          </a:p>
          <a:p>
            <a:pPr algn="just"/>
            <a:r>
              <a:rPr lang="da-DK" sz="1400"/>
              <a:t>Overvejer du et job i en EU-institution eller i et andet EU-land? </a:t>
            </a:r>
          </a:p>
          <a:p>
            <a:pPr algn="just"/>
            <a:r>
              <a:rPr lang="da-DK" sz="1400"/>
              <a:t>Hvert år tilbyder EU lønnede praktikophold til </a:t>
            </a:r>
            <a:r>
              <a:rPr lang="da-DK" sz="1400" b="1">
                <a:solidFill>
                  <a:srgbClr val="0CAFAD"/>
                </a:solidFill>
              </a:rPr>
              <a:t>unge</a:t>
            </a:r>
            <a:r>
              <a:rPr lang="da-DK" sz="1400">
                <a:solidFill>
                  <a:srgbClr val="0CAFAD"/>
                </a:solidFill>
              </a:rPr>
              <a:t> </a:t>
            </a:r>
            <a:r>
              <a:rPr lang="da-DK" sz="1400" b="1">
                <a:solidFill>
                  <a:srgbClr val="0CAFAD"/>
                </a:solidFill>
              </a:rPr>
              <a:t>med en universitetsuddannelse</a:t>
            </a:r>
            <a:r>
              <a:rPr lang="da-DK" sz="1400"/>
              <a:t>.</a:t>
            </a:r>
          </a:p>
        </p:txBody>
      </p:sp>
      <p:sp>
        <p:nvSpPr>
          <p:cNvPr id="12" name="TextBox 11">
            <a:extLst>
              <a:ext uri="{FF2B5EF4-FFF2-40B4-BE49-F238E27FC236}">
                <a16:creationId xmlns:a16="http://schemas.microsoft.com/office/drawing/2014/main" id="{BB0BE79C-EBE6-FE72-8BC1-4431D3C8482E}"/>
              </a:ext>
            </a:extLst>
          </p:cNvPr>
          <p:cNvSpPr txBox="1"/>
          <p:nvPr/>
        </p:nvSpPr>
        <p:spPr>
          <a:xfrm>
            <a:off x="364587" y="4079527"/>
            <a:ext cx="3166673" cy="1661993"/>
          </a:xfrm>
          <a:prstGeom prst="rect">
            <a:avLst/>
          </a:prstGeom>
          <a:noFill/>
        </p:spPr>
        <p:txBody>
          <a:bodyPr wrap="square" rtlCol="0">
            <a:spAutoFit/>
          </a:bodyPr>
          <a:lstStyle/>
          <a:p>
            <a:pPr algn="ctr"/>
            <a:r>
              <a:rPr lang="da-DK" b="1" dirty="0">
                <a:solidFill>
                  <a:srgbClr val="1F5FA0"/>
                </a:solidFill>
              </a:rPr>
              <a:t>Uddannelse</a:t>
            </a:r>
          </a:p>
          <a:p>
            <a:pPr algn="just"/>
            <a:r>
              <a:rPr lang="da-DK" sz="1400" dirty="0"/>
              <a:t>Du har ret til at studere på ethvert universitet i EU på samme vilkår som landets statsborgere. </a:t>
            </a:r>
          </a:p>
          <a:p>
            <a:pPr algn="just"/>
            <a:r>
              <a:rPr lang="da-DK" sz="1400" dirty="0"/>
              <a:t>Via</a:t>
            </a:r>
            <a:r>
              <a:rPr lang="da-DK" sz="1400" b="1" dirty="0">
                <a:solidFill>
                  <a:srgbClr val="0CAFAD"/>
                </a:solidFill>
              </a:rPr>
              <a:t> ERASMUS</a:t>
            </a:r>
            <a:r>
              <a:rPr lang="da-DK" sz="1400" dirty="0"/>
              <a:t>-programmet kan du tage en del af din universitetsuddannelse i udlandet.</a:t>
            </a:r>
          </a:p>
        </p:txBody>
      </p:sp>
      <p:sp>
        <p:nvSpPr>
          <p:cNvPr id="14" name="TextBox 13">
            <a:extLst>
              <a:ext uri="{FF2B5EF4-FFF2-40B4-BE49-F238E27FC236}">
                <a16:creationId xmlns:a16="http://schemas.microsoft.com/office/drawing/2014/main" id="{A22A51BA-531F-9817-AA60-BB6699C9543B}"/>
              </a:ext>
            </a:extLst>
          </p:cNvPr>
          <p:cNvSpPr txBox="1"/>
          <p:nvPr/>
        </p:nvSpPr>
        <p:spPr>
          <a:xfrm>
            <a:off x="4369167" y="1274468"/>
            <a:ext cx="3282216" cy="1661993"/>
          </a:xfrm>
          <a:prstGeom prst="rect">
            <a:avLst/>
          </a:prstGeom>
          <a:noFill/>
        </p:spPr>
        <p:txBody>
          <a:bodyPr wrap="square" rtlCol="0">
            <a:spAutoFit/>
          </a:bodyPr>
          <a:lstStyle/>
          <a:p>
            <a:pPr algn="ctr"/>
            <a:r>
              <a:rPr lang="da-DK" b="1">
                <a:solidFill>
                  <a:srgbClr val="1F5FA0"/>
                </a:solidFill>
              </a:rPr>
              <a:t>Kom til orde</a:t>
            </a:r>
          </a:p>
          <a:p>
            <a:pPr algn="just"/>
            <a:r>
              <a:rPr lang="da-DK" sz="1400"/>
              <a:t>Her i Det Europæiske Økonomiske og Sociale Udvalg kan du deltage i ungdomsarrangementer såsom EU's ungdomsdialog, Europa-Parlamentets europæiske ungdomsarrangement (EYE) og </a:t>
            </a:r>
            <a:r>
              <a:rPr lang="da-DK" sz="1400" b="1" i="1">
                <a:solidFill>
                  <a:srgbClr val="0CAFAD"/>
                </a:solidFill>
              </a:rPr>
              <a:t>Dit Europa, din mening!</a:t>
            </a:r>
            <a:r>
              <a:rPr lang="da-DK" sz="1400"/>
              <a:t> </a:t>
            </a:r>
          </a:p>
          <a:p>
            <a:pPr algn="just"/>
            <a:r>
              <a:rPr lang="da-DK" sz="1400"/>
              <a:t>Der kan du komme til orde!</a:t>
            </a:r>
          </a:p>
        </p:txBody>
      </p:sp>
      <p:sp>
        <p:nvSpPr>
          <p:cNvPr id="16" name="TextBox 15">
            <a:extLst>
              <a:ext uri="{FF2B5EF4-FFF2-40B4-BE49-F238E27FC236}">
                <a16:creationId xmlns:a16="http://schemas.microsoft.com/office/drawing/2014/main" id="{6476725B-9556-4055-0571-47B841607BE1}"/>
              </a:ext>
            </a:extLst>
          </p:cNvPr>
          <p:cNvSpPr txBox="1"/>
          <p:nvPr/>
        </p:nvSpPr>
        <p:spPr>
          <a:xfrm>
            <a:off x="8785013" y="1823337"/>
            <a:ext cx="3133485" cy="1446550"/>
          </a:xfrm>
          <a:prstGeom prst="rect">
            <a:avLst/>
          </a:prstGeom>
          <a:noFill/>
        </p:spPr>
        <p:txBody>
          <a:bodyPr wrap="square" rtlCol="0">
            <a:spAutoFit/>
          </a:bodyPr>
          <a:lstStyle/>
          <a:p>
            <a:pPr algn="ctr"/>
            <a:r>
              <a:rPr lang="da-DK" b="1">
                <a:solidFill>
                  <a:srgbClr val="1F5FA0"/>
                </a:solidFill>
              </a:rPr>
              <a:t>Arbejde</a:t>
            </a:r>
          </a:p>
          <a:p>
            <a:pPr algn="just"/>
            <a:r>
              <a:rPr lang="da-DK" sz="1400"/>
              <a:t>Når du er fyldt 18 år, kan du søge job overalt i Den Europæiske Union. Via </a:t>
            </a:r>
            <a:r>
              <a:rPr lang="da-DK" sz="1400" b="1">
                <a:solidFill>
                  <a:srgbClr val="0CAFAD"/>
                </a:solidFill>
              </a:rPr>
              <a:t>EURES</a:t>
            </a:r>
            <a:r>
              <a:rPr lang="da-DK" sz="1400"/>
              <a:t>-ordningen kan du komme i kontakt med arbejdsgivere i hele EU samt i Norge og Island. </a:t>
            </a:r>
          </a:p>
        </p:txBody>
      </p:sp>
      <p:sp>
        <p:nvSpPr>
          <p:cNvPr id="18" name="TextBox 17">
            <a:extLst>
              <a:ext uri="{FF2B5EF4-FFF2-40B4-BE49-F238E27FC236}">
                <a16:creationId xmlns:a16="http://schemas.microsoft.com/office/drawing/2014/main" id="{B8DD7D40-02CE-00B9-06AE-4E784A4174E7}"/>
              </a:ext>
            </a:extLst>
          </p:cNvPr>
          <p:cNvSpPr txBox="1"/>
          <p:nvPr/>
        </p:nvSpPr>
        <p:spPr>
          <a:xfrm>
            <a:off x="8785013" y="3975869"/>
            <a:ext cx="3133485" cy="1446550"/>
          </a:xfrm>
          <a:prstGeom prst="rect">
            <a:avLst/>
          </a:prstGeom>
          <a:noFill/>
        </p:spPr>
        <p:txBody>
          <a:bodyPr wrap="square" rtlCol="0">
            <a:spAutoFit/>
          </a:bodyPr>
          <a:lstStyle/>
          <a:p>
            <a:pPr algn="ctr"/>
            <a:r>
              <a:rPr lang="da-DK" b="1">
                <a:solidFill>
                  <a:srgbClr val="1F5FA0"/>
                </a:solidFill>
              </a:rPr>
              <a:t>Rejse</a:t>
            </a:r>
          </a:p>
          <a:p>
            <a:pPr algn="just"/>
            <a:r>
              <a:rPr lang="da-DK" sz="1400"/>
              <a:t>Det grænsefrie Schengenområde giver 400 millioner EU-borgere fri bevægelighed mellem landene. Med en </a:t>
            </a:r>
            <a:r>
              <a:rPr lang="da-DK" sz="1400" b="1">
                <a:solidFill>
                  <a:srgbClr val="0CAFAD"/>
                </a:solidFill>
              </a:rPr>
              <a:t>INTERRAIL</a:t>
            </a:r>
            <a:r>
              <a:rPr lang="da-DK" sz="1400"/>
              <a:t>-togbillet kan du f.eks. rejse til</a:t>
            </a:r>
            <a:br>
              <a:rPr lang="da-DK" sz="1400"/>
            </a:br>
            <a:r>
              <a:rPr lang="da-DK" sz="1400"/>
              <a:t>over 40.000 rejsemål i 30 lande. </a:t>
            </a:r>
          </a:p>
        </p:txBody>
      </p:sp>
      <p:sp>
        <p:nvSpPr>
          <p:cNvPr id="19" name="Title 1">
            <a:extLst>
              <a:ext uri="{FF2B5EF4-FFF2-40B4-BE49-F238E27FC236}">
                <a16:creationId xmlns:a16="http://schemas.microsoft.com/office/drawing/2014/main" id="{1C2D3006-D358-B805-3AAE-05FF3784C3BA}"/>
              </a:ext>
            </a:extLst>
          </p:cNvPr>
          <p:cNvSpPr>
            <a:spLocks noGrp="1"/>
          </p:cNvSpPr>
          <p:nvPr>
            <p:ph type="title"/>
          </p:nvPr>
        </p:nvSpPr>
        <p:spPr>
          <a:xfrm>
            <a:off x="0" y="34932"/>
            <a:ext cx="12192000" cy="971146"/>
          </a:xfrm>
        </p:spPr>
        <p:txBody>
          <a:bodyPr>
            <a:noAutofit/>
          </a:bodyPr>
          <a:lstStyle/>
          <a:p>
            <a:pPr algn="ctr"/>
            <a:r>
              <a:rPr lang="da-DK" sz="4000" b="1">
                <a:solidFill>
                  <a:schemeClr val="bg1"/>
                </a:solidFill>
                <a:latin typeface="+mn-lt"/>
              </a:rPr>
              <a:t>HVAD GØR EU FOR DE UNGE?</a:t>
            </a:r>
          </a:p>
        </p:txBody>
      </p:sp>
      <p:pic>
        <p:nvPicPr>
          <p:cNvPr id="1026" name="image_0">
            <a:extLst>
              <a:ext uri="{FF2B5EF4-FFF2-40B4-BE49-F238E27FC236}">
                <a16:creationId xmlns:a16="http://schemas.microsoft.com/office/drawing/2014/main" id="{B86CB88E-FCFE-42CB-8303-A1A2860B50F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96895" y="3269887"/>
            <a:ext cx="4198210" cy="23560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595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1DD8EC-9067-51CA-D39E-A45419527196}"/>
              </a:ext>
            </a:extLst>
          </p:cNvPr>
          <p:cNvSpPr/>
          <p:nvPr/>
        </p:nvSpPr>
        <p:spPr>
          <a:xfrm>
            <a:off x="0" y="-18341"/>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2" name="Oval 11">
            <a:hlinkClick r:id="rId3"/>
          </p:cNvPr>
          <p:cNvSpPr/>
          <p:nvPr/>
        </p:nvSpPr>
        <p:spPr>
          <a:xfrm>
            <a:off x="70959" y="1132785"/>
            <a:ext cx="2721482" cy="2751831"/>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solidFill>
                <a:schemeClr val="tx1"/>
              </a:solidFill>
            </a:endParaRPr>
          </a:p>
        </p:txBody>
      </p:sp>
      <p:sp>
        <p:nvSpPr>
          <p:cNvPr id="16" name="Content Placeholder 2"/>
          <p:cNvSpPr txBox="1">
            <a:spLocks/>
          </p:cNvSpPr>
          <p:nvPr/>
        </p:nvSpPr>
        <p:spPr>
          <a:xfrm>
            <a:off x="338647" y="1582231"/>
            <a:ext cx="2271290" cy="4864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da-DK" sz="1600" b="1" dirty="0" err="1">
                <a:solidFill>
                  <a:schemeClr val="bg1"/>
                </a:solidFill>
                <a:latin typeface="Calibri" pitchFamily="34" charset="0"/>
              </a:rPr>
              <a:t>EØSU's</a:t>
            </a:r>
            <a:r>
              <a:rPr lang="da-DK" sz="1600" b="1" dirty="0">
                <a:solidFill>
                  <a:schemeClr val="bg1"/>
                </a:solidFill>
                <a:latin typeface="Calibri" pitchFamily="34" charset="0"/>
              </a:rPr>
              <a:t> ungdomsgruppe</a:t>
            </a:r>
          </a:p>
        </p:txBody>
      </p:sp>
      <p:sp>
        <p:nvSpPr>
          <p:cNvPr id="17" name="Oval 16">
            <a:hlinkClick r:id="rId4"/>
          </p:cNvPr>
          <p:cNvSpPr/>
          <p:nvPr/>
        </p:nvSpPr>
        <p:spPr>
          <a:xfrm>
            <a:off x="3860092" y="1113381"/>
            <a:ext cx="3096000" cy="3096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Content Placeholder 2"/>
          <p:cNvSpPr txBox="1">
            <a:spLocks/>
          </p:cNvSpPr>
          <p:nvPr/>
        </p:nvSpPr>
        <p:spPr>
          <a:xfrm>
            <a:off x="4154172" y="1471700"/>
            <a:ext cx="2376377" cy="41602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da-DK" sz="1600" b="1" dirty="0">
                <a:solidFill>
                  <a:schemeClr val="bg1"/>
                </a:solidFill>
                <a:latin typeface="Calibri" pitchFamily="34" charset="0"/>
              </a:rPr>
              <a:t>Dit Europa, din mening!</a:t>
            </a:r>
          </a:p>
        </p:txBody>
      </p:sp>
      <p:sp>
        <p:nvSpPr>
          <p:cNvPr id="19" name="Oval 18">
            <a:hlinkClick r:id="rId5"/>
          </p:cNvPr>
          <p:cNvSpPr/>
          <p:nvPr/>
        </p:nvSpPr>
        <p:spPr>
          <a:xfrm>
            <a:off x="9019746" y="1151966"/>
            <a:ext cx="3096000" cy="3096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dirty="0">
              <a:solidFill>
                <a:schemeClr val="bg1"/>
              </a:solidFill>
            </a:endParaRPr>
          </a:p>
        </p:txBody>
      </p:sp>
      <p:sp>
        <p:nvSpPr>
          <p:cNvPr id="20" name="Content Placeholder 2"/>
          <p:cNvSpPr txBox="1">
            <a:spLocks/>
          </p:cNvSpPr>
          <p:nvPr/>
        </p:nvSpPr>
        <p:spPr>
          <a:xfrm>
            <a:off x="9403559" y="1564705"/>
            <a:ext cx="2379132" cy="464509"/>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da-DK" sz="1600" b="1">
                <a:solidFill>
                  <a:schemeClr val="bg1"/>
                </a:solidFill>
                <a:latin typeface="Calibri"/>
                <a:ea typeface="Calibri"/>
                <a:cs typeface="Calibri"/>
              </a:rPr>
              <a:t>EU's ungdomstest i EØSU</a:t>
            </a:r>
          </a:p>
        </p:txBody>
      </p:sp>
      <p:sp>
        <p:nvSpPr>
          <p:cNvPr id="21" name="Oval 20"/>
          <p:cNvSpPr/>
          <p:nvPr/>
        </p:nvSpPr>
        <p:spPr>
          <a:xfrm>
            <a:off x="7449940" y="1101347"/>
            <a:ext cx="1620000" cy="1620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 name="Content Placeholder 2"/>
          <p:cNvSpPr txBox="1">
            <a:spLocks/>
          </p:cNvSpPr>
          <p:nvPr/>
        </p:nvSpPr>
        <p:spPr>
          <a:xfrm>
            <a:off x="7527399" y="1317960"/>
            <a:ext cx="1492347" cy="1139538"/>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da-DK" sz="1600" b="1" dirty="0">
                <a:solidFill>
                  <a:schemeClr val="bg1"/>
                </a:solidFill>
                <a:latin typeface="Calibri"/>
                <a:ea typeface="Calibri"/>
                <a:cs typeface="Calibri"/>
              </a:rPr>
              <a:t>Undersøgelse af de unges deltagelse på forskellige niveauer</a:t>
            </a:r>
          </a:p>
        </p:txBody>
      </p:sp>
      <p:sp>
        <p:nvSpPr>
          <p:cNvPr id="15" name="Oval 14">
            <a:hlinkClick r:id="rId6"/>
          </p:cNvPr>
          <p:cNvSpPr/>
          <p:nvPr/>
        </p:nvSpPr>
        <p:spPr>
          <a:xfrm>
            <a:off x="6400622" y="3230113"/>
            <a:ext cx="3240000" cy="3240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Content Placeholder 2"/>
          <p:cNvSpPr txBox="1">
            <a:spLocks/>
          </p:cNvSpPr>
          <p:nvPr/>
        </p:nvSpPr>
        <p:spPr>
          <a:xfrm>
            <a:off x="6644418" y="3498076"/>
            <a:ext cx="2812419" cy="78588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da-DK" sz="1600" b="1">
                <a:solidFill>
                  <a:schemeClr val="bg1"/>
                </a:solidFill>
                <a:latin typeface="Calibri" pitchFamily="34" charset="0"/>
              </a:rPr>
              <a:t>Rundbordsdiskussioner</a:t>
            </a:r>
            <a:br>
              <a:rPr lang="da-DK" sz="1600" b="1">
                <a:solidFill>
                  <a:schemeClr val="bg1"/>
                </a:solidFill>
                <a:latin typeface="Calibri" pitchFamily="34" charset="0"/>
              </a:rPr>
            </a:br>
            <a:r>
              <a:rPr lang="da-DK" sz="1600" b="1">
                <a:solidFill>
                  <a:schemeClr val="bg1"/>
                </a:solidFill>
                <a:latin typeface="Calibri" pitchFamily="34" charset="0"/>
              </a:rPr>
              <a:t>med unge om klima</a:t>
            </a:r>
            <a:br>
              <a:rPr lang="da-DK" sz="1600" b="1">
                <a:solidFill>
                  <a:schemeClr val="bg1"/>
                </a:solidFill>
                <a:latin typeface="Calibri" pitchFamily="34" charset="0"/>
              </a:rPr>
            </a:br>
            <a:r>
              <a:rPr lang="da-DK" sz="1600" b="1">
                <a:solidFill>
                  <a:schemeClr val="bg1"/>
                </a:solidFill>
                <a:latin typeface="Calibri" pitchFamily="34" charset="0"/>
              </a:rPr>
              <a:t>og bæredygtighed</a:t>
            </a:r>
          </a:p>
        </p:txBody>
      </p:sp>
      <p:sp>
        <p:nvSpPr>
          <p:cNvPr id="5" name="Oval 4">
            <a:hlinkClick r:id="rId6"/>
            <a:extLst>
              <a:ext uri="{FF2B5EF4-FFF2-40B4-BE49-F238E27FC236}">
                <a16:creationId xmlns:a16="http://schemas.microsoft.com/office/drawing/2014/main" id="{6060A246-292C-6F67-BB34-9D053AC3F69C}"/>
              </a:ext>
            </a:extLst>
          </p:cNvPr>
          <p:cNvSpPr/>
          <p:nvPr/>
        </p:nvSpPr>
        <p:spPr>
          <a:xfrm>
            <a:off x="1277183" y="3362266"/>
            <a:ext cx="3520572" cy="3510969"/>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600">
                <a:latin typeface="Calibri"/>
                <a:ea typeface="Calibri"/>
                <a:cs typeface="Calibri"/>
              </a:rPr>
              <a:t>​</a:t>
            </a:r>
          </a:p>
        </p:txBody>
      </p:sp>
      <p:sp>
        <p:nvSpPr>
          <p:cNvPr id="26" name="Titre 1">
            <a:extLst>
              <a:ext uri="{FF2B5EF4-FFF2-40B4-BE49-F238E27FC236}">
                <a16:creationId xmlns:a16="http://schemas.microsoft.com/office/drawing/2014/main" id="{C4F35FE2-1C76-4BAB-90B2-F41E8C962BEA}"/>
              </a:ext>
            </a:extLst>
          </p:cNvPr>
          <p:cNvSpPr>
            <a:spLocks noGrp="1"/>
          </p:cNvSpPr>
          <p:nvPr>
            <p:ph type="title"/>
          </p:nvPr>
        </p:nvSpPr>
        <p:spPr>
          <a:xfrm>
            <a:off x="-424873" y="0"/>
            <a:ext cx="12192000" cy="1061659"/>
          </a:xfrm>
        </p:spPr>
        <p:txBody>
          <a:bodyPr>
            <a:noAutofit/>
          </a:bodyPr>
          <a:lstStyle/>
          <a:p>
            <a:pPr algn="ctr" eaLnBrk="1" hangingPunct="1"/>
            <a:r>
              <a:rPr lang="da-DK" sz="4800" b="1">
                <a:solidFill>
                  <a:schemeClr val="bg1"/>
                </a:solidFill>
                <a:latin typeface="+mn-lt"/>
              </a:rPr>
              <a:t>EØSU'S UNGDOMSINITIATIVER </a:t>
            </a:r>
          </a:p>
        </p:txBody>
      </p:sp>
      <p:pic>
        <p:nvPicPr>
          <p:cNvPr id="31" name="Picture 30">
            <a:extLst>
              <a:ext uri="{FF2B5EF4-FFF2-40B4-BE49-F238E27FC236}">
                <a16:creationId xmlns:a16="http://schemas.microsoft.com/office/drawing/2014/main" id="{BE2D76C7-CDD1-4C84-92DB-7D0DC8B80DB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423994" y="5858313"/>
            <a:ext cx="1768006" cy="999687"/>
          </a:xfrm>
          <a:prstGeom prst="rect">
            <a:avLst/>
          </a:prstGeom>
        </p:spPr>
      </p:pic>
      <p:pic>
        <p:nvPicPr>
          <p:cNvPr id="28" name="Picture 27">
            <a:extLst>
              <a:ext uri="{FF2B5EF4-FFF2-40B4-BE49-F238E27FC236}">
                <a16:creationId xmlns:a16="http://schemas.microsoft.com/office/drawing/2014/main" id="{5EC632A7-4502-4DC7-BB9F-41DFFB997FD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37590" y="1295133"/>
            <a:ext cx="1445729" cy="706255"/>
          </a:xfrm>
          <a:prstGeom prst="rect">
            <a:avLst/>
          </a:prstGeom>
          <a:effectLst>
            <a:outerShdw blurRad="50800" dist="38100" dir="2700000" algn="tl" rotWithShape="0">
              <a:prstClr val="black">
                <a:alpha val="40000"/>
              </a:prstClr>
            </a:outerShdw>
          </a:effectLst>
        </p:spPr>
      </p:pic>
      <p:sp>
        <p:nvSpPr>
          <p:cNvPr id="30" name="TextBox 29">
            <a:extLst>
              <a:ext uri="{FF2B5EF4-FFF2-40B4-BE49-F238E27FC236}">
                <a16:creationId xmlns:a16="http://schemas.microsoft.com/office/drawing/2014/main" id="{019D8450-EA16-41F9-845B-CEFA13D43BA0}"/>
              </a:ext>
            </a:extLst>
          </p:cNvPr>
          <p:cNvSpPr txBox="1"/>
          <p:nvPr/>
        </p:nvSpPr>
        <p:spPr>
          <a:xfrm>
            <a:off x="9259315" y="1869627"/>
            <a:ext cx="2760862" cy="1938992"/>
          </a:xfrm>
          <a:prstGeom prst="rect">
            <a:avLst/>
          </a:prstGeom>
          <a:noFill/>
        </p:spPr>
        <p:txBody>
          <a:bodyPr wrap="square" rtlCol="0">
            <a:spAutoFit/>
          </a:bodyPr>
          <a:lstStyle/>
          <a:p>
            <a:pPr algn="just"/>
            <a:r>
              <a:rPr lang="da-DK" sz="1200" i="0">
                <a:solidFill>
                  <a:schemeClr val="bg1"/>
                </a:solidFill>
                <a:effectLst/>
              </a:rPr>
              <a:t>EU's ungdomstest er et redskab, der har til formål at sikre, at unge deltager mere i politikudformningen. I EØSU betyder det, at ungdomsrepræsentanter bliver inddraget i udtalelser. Hvis en organisation udtrykker interesse for en udtalelse, kan der også være tale om andre former for deltagelse, f.eks. input om et emne via e-mail, møde med EØSU-medlemmer osv.</a:t>
            </a:r>
          </a:p>
        </p:txBody>
      </p:sp>
      <p:sp>
        <p:nvSpPr>
          <p:cNvPr id="32" name="TextBox 31">
            <a:extLst>
              <a:ext uri="{FF2B5EF4-FFF2-40B4-BE49-F238E27FC236}">
                <a16:creationId xmlns:a16="http://schemas.microsoft.com/office/drawing/2014/main" id="{499DF70F-B6A1-4E77-A85C-27EA21993E7C}"/>
              </a:ext>
            </a:extLst>
          </p:cNvPr>
          <p:cNvSpPr txBox="1"/>
          <p:nvPr/>
        </p:nvSpPr>
        <p:spPr>
          <a:xfrm>
            <a:off x="380247" y="1825433"/>
            <a:ext cx="2157402" cy="1754326"/>
          </a:xfrm>
          <a:prstGeom prst="rect">
            <a:avLst/>
          </a:prstGeom>
          <a:noFill/>
        </p:spPr>
        <p:txBody>
          <a:bodyPr wrap="square" rtlCol="0">
            <a:spAutoFit/>
          </a:bodyPr>
          <a:lstStyle/>
          <a:p>
            <a:pPr algn="just"/>
            <a:r>
              <a:rPr lang="da-DK" sz="1200" dirty="0">
                <a:solidFill>
                  <a:schemeClr val="bg1"/>
                </a:solidFill>
              </a:rPr>
              <a:t>Gruppen blev oprettet i 2023 for at øge de unges deltagelse i udformningen af EU-politikker og består af EØSU-medlemmer og ungdomsorganisationer. Formålet er at lytte til de unges synspunkter, anvende EU's ungdomstest (→) og koordinere initiativer af relevans for unge.</a:t>
            </a:r>
          </a:p>
        </p:txBody>
      </p:sp>
      <p:sp>
        <p:nvSpPr>
          <p:cNvPr id="36" name="TextBox 35">
            <a:extLst>
              <a:ext uri="{FF2B5EF4-FFF2-40B4-BE49-F238E27FC236}">
                <a16:creationId xmlns:a16="http://schemas.microsoft.com/office/drawing/2014/main" id="{1B2D2801-B429-4E42-BC37-1964632292B1}"/>
              </a:ext>
            </a:extLst>
          </p:cNvPr>
          <p:cNvSpPr txBox="1"/>
          <p:nvPr/>
        </p:nvSpPr>
        <p:spPr>
          <a:xfrm>
            <a:off x="4236077" y="1484490"/>
            <a:ext cx="2453764" cy="2390398"/>
          </a:xfrm>
          <a:prstGeom prst="rect">
            <a:avLst/>
          </a:prstGeom>
          <a:noFill/>
        </p:spPr>
        <p:txBody>
          <a:bodyPr wrap="square" rtlCol="0">
            <a:spAutoFit/>
          </a:bodyPr>
          <a:lstStyle/>
          <a:p>
            <a:pPr algn="just"/>
            <a:br>
              <a:rPr lang="da-DK" sz="1400" dirty="0">
                <a:solidFill>
                  <a:schemeClr val="bg1"/>
                </a:solidFill>
              </a:rPr>
            </a:br>
            <a:r>
              <a:rPr lang="da-DK" sz="1200" dirty="0" err="1">
                <a:solidFill>
                  <a:schemeClr val="bg1"/>
                </a:solidFill>
              </a:rPr>
              <a:t>EØSU's</a:t>
            </a:r>
            <a:r>
              <a:rPr lang="da-DK" sz="1200" dirty="0">
                <a:solidFill>
                  <a:schemeClr val="bg1"/>
                </a:solidFill>
              </a:rPr>
              <a:t> årlige ungdomsarrangement, hvor elever fra alle EU's medlemsstater og kandidatlande samles for at lære Den Europæiske Union at kende. Siden 2010 er de unge deltagere kommet til Bruxelles for at debattere, udveksle idéer og udarbejde resolutioner, der afspejler deres vision for Europas fremtid, og som derefter deles med EU-institutionerne.</a:t>
            </a:r>
          </a:p>
        </p:txBody>
      </p:sp>
      <p:sp>
        <p:nvSpPr>
          <p:cNvPr id="37" name="TextBox 36">
            <a:extLst>
              <a:ext uri="{FF2B5EF4-FFF2-40B4-BE49-F238E27FC236}">
                <a16:creationId xmlns:a16="http://schemas.microsoft.com/office/drawing/2014/main" id="{07CD62D4-50EC-4C06-8B06-F83B68EA12E7}"/>
              </a:ext>
            </a:extLst>
          </p:cNvPr>
          <p:cNvSpPr txBox="1"/>
          <p:nvPr/>
        </p:nvSpPr>
        <p:spPr>
          <a:xfrm>
            <a:off x="6740937" y="4383413"/>
            <a:ext cx="2619380" cy="1595643"/>
          </a:xfrm>
          <a:prstGeom prst="rect">
            <a:avLst/>
          </a:prstGeom>
          <a:noFill/>
        </p:spPr>
        <p:txBody>
          <a:bodyPr wrap="square" rtlCol="0">
            <a:spAutoFit/>
          </a:bodyPr>
          <a:lstStyle/>
          <a:p>
            <a:pPr algn="just"/>
            <a:r>
              <a:rPr lang="da-DK" sz="1200" dirty="0">
                <a:solidFill>
                  <a:schemeClr val="bg1"/>
                </a:solidFill>
              </a:rPr>
              <a:t>Et EØSU-initiativ, der finder sted to gange om året for at fremme dialog mellem unge og beslutningstagerne i EU om klima og bæredygtighed. Møderne arrangeres sammen med Europa-Kommissionen og ungdomsnetværk og sikrer, at de unges forslag høres og følges konkret op.</a:t>
            </a:r>
          </a:p>
        </p:txBody>
      </p:sp>
      <p:pic>
        <p:nvPicPr>
          <p:cNvPr id="39" name="Picture 38">
            <a:extLst>
              <a:ext uri="{FF2B5EF4-FFF2-40B4-BE49-F238E27FC236}">
                <a16:creationId xmlns:a16="http://schemas.microsoft.com/office/drawing/2014/main" id="{EB69908D-12A7-423F-82C9-0E81BBF0019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03559" y="4434924"/>
            <a:ext cx="1632340" cy="906115"/>
          </a:xfrm>
          <a:prstGeom prst="rect">
            <a:avLst/>
          </a:prstGeom>
          <a:effectLst>
            <a:outerShdw blurRad="50800" dist="38100" dir="2700000" algn="tl" rotWithShape="0">
              <a:prstClr val="black">
                <a:alpha val="40000"/>
              </a:prstClr>
            </a:outerShdw>
          </a:effectLst>
        </p:spPr>
      </p:pic>
      <p:sp>
        <p:nvSpPr>
          <p:cNvPr id="40" name="TextBox 39">
            <a:extLst>
              <a:ext uri="{FF2B5EF4-FFF2-40B4-BE49-F238E27FC236}">
                <a16:creationId xmlns:a16="http://schemas.microsoft.com/office/drawing/2014/main" id="{82D04302-225B-4B3C-9C6A-14CBA90A674B}"/>
              </a:ext>
            </a:extLst>
          </p:cNvPr>
          <p:cNvSpPr txBox="1"/>
          <p:nvPr/>
        </p:nvSpPr>
        <p:spPr>
          <a:xfrm>
            <a:off x="1701034" y="3809886"/>
            <a:ext cx="2776324" cy="369332"/>
          </a:xfrm>
          <a:prstGeom prst="rect">
            <a:avLst/>
          </a:prstGeom>
          <a:noFill/>
        </p:spPr>
        <p:txBody>
          <a:bodyPr wrap="square" rtlCol="0">
            <a:spAutoFit/>
          </a:bodyPr>
          <a:lstStyle/>
          <a:p>
            <a:r>
              <a:rPr lang="da-DK" sz="1800" b="1" dirty="0">
                <a:solidFill>
                  <a:srgbClr val="FFFFFF"/>
                </a:solidFill>
                <a:latin typeface="Calibri"/>
              </a:rPr>
              <a:t>Ungdomsdelegeret til COP</a:t>
            </a:r>
          </a:p>
        </p:txBody>
      </p:sp>
      <p:pic>
        <p:nvPicPr>
          <p:cNvPr id="44" name="Picture 43">
            <a:extLst>
              <a:ext uri="{FF2B5EF4-FFF2-40B4-BE49-F238E27FC236}">
                <a16:creationId xmlns:a16="http://schemas.microsoft.com/office/drawing/2014/main" id="{3638617B-D986-47BD-9E0B-B1A698029D8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541605" y="4712592"/>
            <a:ext cx="1732974" cy="971326"/>
          </a:xfrm>
          <a:prstGeom prst="rect">
            <a:avLst/>
          </a:prstGeom>
          <a:effectLst>
            <a:outerShdw blurRad="50800" dist="38100" dir="2700000" algn="tl" rotWithShape="0">
              <a:prstClr val="black">
                <a:alpha val="40000"/>
              </a:prstClr>
            </a:outerShdw>
          </a:effectLst>
        </p:spPr>
      </p:pic>
      <p:sp>
        <p:nvSpPr>
          <p:cNvPr id="45" name="TextBox 44">
            <a:extLst>
              <a:ext uri="{FF2B5EF4-FFF2-40B4-BE49-F238E27FC236}">
                <a16:creationId xmlns:a16="http://schemas.microsoft.com/office/drawing/2014/main" id="{517A60C2-4080-4328-B8D3-64627590B8BA}"/>
              </a:ext>
            </a:extLst>
          </p:cNvPr>
          <p:cNvSpPr txBox="1"/>
          <p:nvPr/>
        </p:nvSpPr>
        <p:spPr>
          <a:xfrm>
            <a:off x="1679151" y="4195360"/>
            <a:ext cx="2878059" cy="2123658"/>
          </a:xfrm>
          <a:prstGeom prst="rect">
            <a:avLst/>
          </a:prstGeom>
          <a:noFill/>
        </p:spPr>
        <p:txBody>
          <a:bodyPr wrap="square" rtlCol="0">
            <a:spAutoFit/>
          </a:bodyPr>
          <a:lstStyle/>
          <a:p>
            <a:pPr algn="just"/>
            <a:r>
              <a:rPr lang="da-DK" sz="1200" dirty="0">
                <a:solidFill>
                  <a:schemeClr val="bg1"/>
                </a:solidFill>
              </a:rPr>
              <a:t>Et EØSU-initiativ, hvor en repræsentant for unge deltager i EU-delegationen til FN's konferencer om klima og biodiversitet. Den ungdomsdelegerede vælges hvert andet år efter en åben proces med Det Europæiske Ungdomsforum og Generation </a:t>
            </a:r>
            <a:r>
              <a:rPr lang="da-DK" sz="1200" dirty="0" err="1">
                <a:solidFill>
                  <a:schemeClr val="bg1"/>
                </a:solidFill>
              </a:rPr>
              <a:t>Climate</a:t>
            </a:r>
            <a:r>
              <a:rPr lang="da-DK" sz="1200" dirty="0">
                <a:solidFill>
                  <a:schemeClr val="bg1"/>
                </a:solidFill>
              </a:rPr>
              <a:t> Europe og bidrager til </a:t>
            </a:r>
            <a:r>
              <a:rPr lang="da-DK" sz="1200" dirty="0" err="1">
                <a:solidFill>
                  <a:schemeClr val="bg1"/>
                </a:solidFill>
              </a:rPr>
              <a:t>EØSU's</a:t>
            </a:r>
            <a:r>
              <a:rPr lang="da-DK" sz="1200" dirty="0">
                <a:solidFill>
                  <a:schemeClr val="bg1"/>
                </a:solidFill>
              </a:rPr>
              <a:t> arbejde med klimapolitik inden, under og efter COP-møderne og sikrer på den måde, at de unges synspunkter høres i internationale drøftelser om klima og bæredygtighed.</a:t>
            </a:r>
          </a:p>
        </p:txBody>
      </p:sp>
      <p:pic>
        <p:nvPicPr>
          <p:cNvPr id="47" name="Picture 46">
            <a:extLst>
              <a:ext uri="{FF2B5EF4-FFF2-40B4-BE49-F238E27FC236}">
                <a16:creationId xmlns:a16="http://schemas.microsoft.com/office/drawing/2014/main" id="{044DF558-5408-4332-870F-665AA9C38C7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34343" y="2129040"/>
            <a:ext cx="1064683" cy="106468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70589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0CF41-DB75-C13A-4048-22490D292ED1}"/>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5BF3539-DBE0-FAB4-A055-E7B5A3EB246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5386717" y="1995761"/>
            <a:ext cx="6805283" cy="3547434"/>
          </a:xfrm>
        </p:spPr>
      </p:pic>
      <p:sp>
        <p:nvSpPr>
          <p:cNvPr id="2" name="Rectangle 1">
            <a:extLst>
              <a:ext uri="{FF2B5EF4-FFF2-40B4-BE49-F238E27FC236}">
                <a16:creationId xmlns:a16="http://schemas.microsoft.com/office/drawing/2014/main" id="{91053C6B-53A8-1C88-DDE0-F9535392446B}"/>
              </a:ext>
            </a:extLst>
          </p:cNvPr>
          <p:cNvSpPr/>
          <p:nvPr/>
        </p:nvSpPr>
        <p:spPr>
          <a:xfrm>
            <a:off x="0" y="-1"/>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8" name="Titre 1">
            <a:extLst>
              <a:ext uri="{FF2B5EF4-FFF2-40B4-BE49-F238E27FC236}">
                <a16:creationId xmlns:a16="http://schemas.microsoft.com/office/drawing/2014/main" id="{C6CEE529-2E5C-2089-07DA-8C87BCEF72A9}"/>
              </a:ext>
            </a:extLst>
          </p:cNvPr>
          <p:cNvSpPr txBox="1">
            <a:spLocks/>
          </p:cNvSpPr>
          <p:nvPr/>
        </p:nvSpPr>
        <p:spPr>
          <a:xfrm>
            <a:off x="0" y="-40836"/>
            <a:ext cx="12192000" cy="11208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4000" b="1">
                <a:solidFill>
                  <a:schemeClr val="bg1"/>
                </a:solidFill>
                <a:latin typeface="+mn-lt"/>
              </a:rPr>
              <a:t>EU'S UNGDOMSTEST I EØSU </a:t>
            </a:r>
          </a:p>
        </p:txBody>
      </p:sp>
      <p:pic>
        <p:nvPicPr>
          <p:cNvPr id="4" name="Picture 3" descr="A blue flag with yellow stars and text&#10;&#10;Description automatically generated">
            <a:extLst>
              <a:ext uri="{FF2B5EF4-FFF2-40B4-BE49-F238E27FC236}">
                <a16:creationId xmlns:a16="http://schemas.microsoft.com/office/drawing/2014/main" id="{DD41F960-4280-18C7-6DEB-078F5385E1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6181" y="5786049"/>
            <a:ext cx="1782618" cy="874671"/>
          </a:xfrm>
          <a:prstGeom prst="rect">
            <a:avLst/>
          </a:prstGeom>
        </p:spPr>
      </p:pic>
      <p:sp>
        <p:nvSpPr>
          <p:cNvPr id="3" name="TextBox 2">
            <a:extLst>
              <a:ext uri="{FF2B5EF4-FFF2-40B4-BE49-F238E27FC236}">
                <a16:creationId xmlns:a16="http://schemas.microsoft.com/office/drawing/2014/main" id="{6FA23628-F778-7A46-EC03-B28CF7B7FE62}"/>
              </a:ext>
            </a:extLst>
          </p:cNvPr>
          <p:cNvSpPr txBox="1"/>
          <p:nvPr/>
        </p:nvSpPr>
        <p:spPr>
          <a:xfrm>
            <a:off x="264273" y="2391582"/>
            <a:ext cx="5354431" cy="2862322"/>
          </a:xfrm>
          <a:prstGeom prst="rect">
            <a:avLst/>
          </a:prstGeom>
          <a:noFill/>
        </p:spPr>
        <p:txBody>
          <a:bodyPr wrap="square" rtlCol="0">
            <a:spAutoFit/>
          </a:bodyPr>
          <a:lstStyle/>
          <a:p>
            <a:pPr algn="just"/>
            <a:r>
              <a:rPr lang="da-DK" sz="2000" dirty="0"/>
              <a:t>Ungdomstesten er et værktøj, der skal </a:t>
            </a:r>
            <a:r>
              <a:rPr lang="da-DK" sz="2000" b="1" dirty="0">
                <a:solidFill>
                  <a:srgbClr val="0CAFAD"/>
                </a:solidFill>
              </a:rPr>
              <a:t>styrke unges deltagelse og ungdomsaspektet i den politiske beslutningstagning</a:t>
            </a:r>
            <a:r>
              <a:rPr lang="da-DK" sz="2000" dirty="0"/>
              <a:t>. </a:t>
            </a:r>
            <a:r>
              <a:rPr lang="da-DK" sz="2000" dirty="0">
                <a:solidFill>
                  <a:schemeClr val="tx1">
                    <a:lumMod val="75000"/>
                    <a:lumOff val="25000"/>
                  </a:schemeClr>
                </a:solidFill>
              </a:rPr>
              <a:t>I EØSU betyder det, at repræsentanter for unge kan blive inddraget i udarbejdelsen af </a:t>
            </a:r>
            <a:r>
              <a:rPr lang="da-DK" sz="2000" dirty="0" err="1">
                <a:solidFill>
                  <a:schemeClr val="tx1">
                    <a:lumMod val="75000"/>
                    <a:lumOff val="25000"/>
                  </a:schemeClr>
                </a:solidFill>
              </a:rPr>
              <a:t>EØSU's</a:t>
            </a:r>
            <a:r>
              <a:rPr lang="da-DK" sz="2000" dirty="0">
                <a:solidFill>
                  <a:schemeClr val="tx1">
                    <a:lumMod val="75000"/>
                    <a:lumOff val="25000"/>
                  </a:schemeClr>
                </a:solidFill>
              </a:rPr>
              <a:t> politiske anbefalinger ved at: </a:t>
            </a:r>
          </a:p>
          <a:p>
            <a:pPr algn="just"/>
            <a:r>
              <a:rPr lang="en-US" sz="2000" dirty="0"/>
              <a:t>    </a:t>
            </a:r>
            <a:r>
              <a:rPr lang="da-DK" sz="2000" dirty="0">
                <a:solidFill>
                  <a:schemeClr val="tx1">
                    <a:lumMod val="75000"/>
                    <a:lumOff val="25000"/>
                  </a:schemeClr>
                </a:solidFill>
              </a:rPr>
              <a:t>deltage i møder og høringer </a:t>
            </a:r>
          </a:p>
          <a:p>
            <a:pPr algn="just"/>
            <a:r>
              <a:rPr lang="da-DK" sz="2000" dirty="0">
                <a:solidFill>
                  <a:schemeClr val="tx1">
                    <a:lumMod val="75000"/>
                    <a:lumOff val="25000"/>
                  </a:schemeClr>
                </a:solidFill>
              </a:rPr>
              <a:t>    levere skriftlige bidrag </a:t>
            </a:r>
          </a:p>
          <a:p>
            <a:pPr algn="just"/>
            <a:r>
              <a:rPr lang="da-DK" sz="2000" dirty="0">
                <a:solidFill>
                  <a:schemeClr val="tx1">
                    <a:lumMod val="75000"/>
                    <a:lumOff val="25000"/>
                  </a:schemeClr>
                </a:solidFill>
              </a:rPr>
              <a:t>    overvåge opfølgningen på udtalelsen.</a:t>
            </a:r>
          </a:p>
        </p:txBody>
      </p:sp>
      <p:pic>
        <p:nvPicPr>
          <p:cNvPr id="11" name="Graphic 10" descr="Badge Tick1 with solid fill">
            <a:extLst>
              <a:ext uri="{FF2B5EF4-FFF2-40B4-BE49-F238E27FC236}">
                <a16:creationId xmlns:a16="http://schemas.microsoft.com/office/drawing/2014/main" id="{F37049FC-94A5-F34D-E42C-BDED1E07A46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4272" y="4310113"/>
            <a:ext cx="265079" cy="265079"/>
          </a:xfrm>
          <a:prstGeom prst="rect">
            <a:avLst/>
          </a:prstGeom>
        </p:spPr>
      </p:pic>
      <p:pic>
        <p:nvPicPr>
          <p:cNvPr id="12" name="Graphic 11" descr="Badge Tick1 with solid fill">
            <a:extLst>
              <a:ext uri="{FF2B5EF4-FFF2-40B4-BE49-F238E27FC236}">
                <a16:creationId xmlns:a16="http://schemas.microsoft.com/office/drawing/2014/main" id="{15AB7506-9E5E-7578-C31C-B1595258E56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4273" y="4575192"/>
            <a:ext cx="265079" cy="265079"/>
          </a:xfrm>
          <a:prstGeom prst="rect">
            <a:avLst/>
          </a:prstGeom>
        </p:spPr>
      </p:pic>
      <p:pic>
        <p:nvPicPr>
          <p:cNvPr id="13" name="Graphic 12" descr="Badge Tick1 with solid fill">
            <a:extLst>
              <a:ext uri="{FF2B5EF4-FFF2-40B4-BE49-F238E27FC236}">
                <a16:creationId xmlns:a16="http://schemas.microsoft.com/office/drawing/2014/main" id="{4DDC578E-1098-16EA-BEB9-69BCFF892CF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4272" y="4873339"/>
            <a:ext cx="265079" cy="265079"/>
          </a:xfrm>
          <a:prstGeom prst="rect">
            <a:avLst/>
          </a:prstGeom>
        </p:spPr>
      </p:pic>
    </p:spTree>
    <p:extLst>
      <p:ext uri="{BB962C8B-B14F-4D97-AF65-F5344CB8AC3E}">
        <p14:creationId xmlns:p14="http://schemas.microsoft.com/office/powerpoint/2010/main" val="1814603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EFD0CFB-A794-4DE1-B819-B17146705585}"/>
              </a:ext>
            </a:extLst>
          </p:cNvPr>
          <p:cNvSpPr txBox="1">
            <a:spLocks/>
          </p:cNvSpPr>
          <p:nvPr/>
        </p:nvSpPr>
        <p:spPr bwMode="auto">
          <a:xfrm>
            <a:off x="0" y="1263899"/>
            <a:ext cx="12192000" cy="120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a:r>
              <a:rPr lang="da-DK" sz="2400" b="1">
                <a:solidFill>
                  <a:srgbClr val="0060A0"/>
                </a:solidFill>
                <a:latin typeface="+mn-lt"/>
              </a:rPr>
              <a:t>Europa-Parlamentet</a:t>
            </a:r>
            <a:r>
              <a:rPr lang="da-DK" sz="2400">
                <a:solidFill>
                  <a:srgbClr val="0060A0"/>
                </a:solidFill>
                <a:latin typeface="+mn-lt"/>
              </a:rPr>
              <a:t>, </a:t>
            </a:r>
            <a:r>
              <a:rPr lang="da-DK" sz="2400" b="1">
                <a:solidFill>
                  <a:srgbClr val="0060A0"/>
                </a:solidFill>
                <a:latin typeface="+mn-lt"/>
              </a:rPr>
              <a:t>EU-Rådet</a:t>
            </a:r>
            <a:r>
              <a:rPr lang="da-DK" sz="2400">
                <a:solidFill>
                  <a:srgbClr val="0060A0"/>
                </a:solidFill>
                <a:latin typeface="+mn-lt"/>
              </a:rPr>
              <a:t> og </a:t>
            </a:r>
            <a:r>
              <a:rPr lang="da-DK" sz="2400" b="1">
                <a:solidFill>
                  <a:srgbClr val="0060A0"/>
                </a:solidFill>
                <a:latin typeface="+mn-lt"/>
              </a:rPr>
              <a:t>Europa-Kommissionen</a:t>
            </a:r>
            <a:r>
              <a:rPr lang="da-DK" sz="2400">
                <a:solidFill>
                  <a:srgbClr val="0060A0"/>
                </a:solidFill>
                <a:latin typeface="+mn-lt"/>
              </a:rPr>
              <a:t> er retligt forpligtede til at høre </a:t>
            </a:r>
            <a:r>
              <a:rPr lang="da-DK" sz="2400" b="1">
                <a:solidFill>
                  <a:srgbClr val="0060A0"/>
                </a:solidFill>
                <a:latin typeface="+mn-lt"/>
              </a:rPr>
              <a:t>EØSU</a:t>
            </a:r>
            <a:r>
              <a:rPr lang="da-DK" sz="2400">
                <a:solidFill>
                  <a:srgbClr val="0060A0"/>
                </a:solidFill>
                <a:latin typeface="+mn-lt"/>
              </a:rPr>
              <a:t>, når der skal vedtages ny lovgivning om en række emner på følgende områder:</a:t>
            </a:r>
          </a:p>
          <a:p>
            <a:pPr algn="ctr"/>
            <a:endParaRPr lang="en-GB" sz="2400" dirty="0">
              <a:solidFill>
                <a:srgbClr val="0060A0"/>
              </a:solidFill>
              <a:latin typeface="+mn-lt"/>
            </a:endParaRPr>
          </a:p>
        </p:txBody>
      </p:sp>
      <p:sp>
        <p:nvSpPr>
          <p:cNvPr id="43" name="Rectangle 42">
            <a:extLst>
              <a:ext uri="{FF2B5EF4-FFF2-40B4-BE49-F238E27FC236}">
                <a16:creationId xmlns:a16="http://schemas.microsoft.com/office/drawing/2014/main" id="{A7DAC68B-1C27-F3E5-F1C3-B3ECD5F965B7}"/>
              </a:ext>
            </a:extLst>
          </p:cNvPr>
          <p:cNvSpPr/>
          <p:nvPr/>
        </p:nvSpPr>
        <p:spPr>
          <a:xfrm>
            <a:off x="0"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4000" b="1"/>
              <a:t>I centrum af EU's beslutningstagning</a:t>
            </a:r>
          </a:p>
        </p:txBody>
      </p:sp>
      <p:graphicFrame>
        <p:nvGraphicFramePr>
          <p:cNvPr id="46" name="Table 45">
            <a:extLst>
              <a:ext uri="{FF2B5EF4-FFF2-40B4-BE49-F238E27FC236}">
                <a16:creationId xmlns:a16="http://schemas.microsoft.com/office/drawing/2014/main" id="{109743E0-540C-4F10-A82F-7965258581C0}"/>
              </a:ext>
            </a:extLst>
          </p:cNvPr>
          <p:cNvGraphicFramePr>
            <a:graphicFrameLocks noGrp="1"/>
          </p:cNvGraphicFramePr>
          <p:nvPr>
            <p:extLst>
              <p:ext uri="{D42A27DB-BD31-4B8C-83A1-F6EECF244321}">
                <p14:modId xmlns:p14="http://schemas.microsoft.com/office/powerpoint/2010/main" val="1320924500"/>
              </p:ext>
            </p:extLst>
          </p:nvPr>
        </p:nvGraphicFramePr>
        <p:xfrm>
          <a:off x="457201" y="2465945"/>
          <a:ext cx="11526714" cy="4101202"/>
        </p:xfrm>
        <a:graphic>
          <a:graphicData uri="http://schemas.openxmlformats.org/drawingml/2006/table">
            <a:tbl>
              <a:tblPr firstRow="1" firstCol="1" bandRow="1">
                <a:tableStyleId>{5C22544A-7EE6-4342-B048-85BDC9FD1C3A}</a:tableStyleId>
              </a:tblPr>
              <a:tblGrid>
                <a:gridCol w="3876802">
                  <a:extLst>
                    <a:ext uri="{9D8B030D-6E8A-4147-A177-3AD203B41FA5}">
                      <a16:colId xmlns:a16="http://schemas.microsoft.com/office/drawing/2014/main" val="3982640147"/>
                    </a:ext>
                  </a:extLst>
                </a:gridCol>
                <a:gridCol w="3875062">
                  <a:extLst>
                    <a:ext uri="{9D8B030D-6E8A-4147-A177-3AD203B41FA5}">
                      <a16:colId xmlns:a16="http://schemas.microsoft.com/office/drawing/2014/main" val="3483824034"/>
                    </a:ext>
                  </a:extLst>
                </a:gridCol>
                <a:gridCol w="3774850">
                  <a:extLst>
                    <a:ext uri="{9D8B030D-6E8A-4147-A177-3AD203B41FA5}">
                      <a16:colId xmlns:a16="http://schemas.microsoft.com/office/drawing/2014/main" val="1118467247"/>
                    </a:ext>
                  </a:extLst>
                </a:gridCol>
              </a:tblGrid>
              <a:tr h="4101202">
                <a:tc>
                  <a:txBody>
                    <a:bodyPr/>
                    <a:lstStyle/>
                    <a:p>
                      <a:pPr marL="342900" lvl="0" indent="-342900" algn="l" rtl="0">
                        <a:buFont typeface="Courier New" panose="02070309020205020404" pitchFamily="49" charset="0"/>
                        <a:buChar char="o"/>
                      </a:pPr>
                      <a:endParaRPr lang="en-GB" sz="1800" b="0" kern="1200" noProof="0" dirty="0">
                        <a:solidFill>
                          <a:schemeClr val="tx1"/>
                        </a:solidFill>
                        <a:effectLst/>
                      </a:endParaRPr>
                    </a:p>
                    <a:p>
                      <a:pPr marL="342900" lvl="0" indent="-342900">
                        <a:buFont typeface="Courier New" panose="02070309020205020404" pitchFamily="49" charset="0"/>
                        <a:buChar char="o"/>
                      </a:pPr>
                      <a:r>
                        <a:rPr lang="da-DK" sz="1800" b="0" noProof="0">
                          <a:solidFill>
                            <a:schemeClr val="tx1"/>
                          </a:solidFill>
                          <a:effectLst/>
                        </a:rPr>
                        <a:t>Landbrug og fiskeri</a:t>
                      </a:r>
                    </a:p>
                    <a:p>
                      <a:pPr marL="342900" lvl="0" indent="-342900">
                        <a:buFont typeface="Courier New" panose="02070309020205020404" pitchFamily="49" charset="0"/>
                        <a:buChar char="o"/>
                      </a:pPr>
                      <a:r>
                        <a:rPr lang="da-DK" sz="1800" b="0" noProof="0">
                          <a:solidFill>
                            <a:schemeClr val="tx1"/>
                          </a:solidFill>
                          <a:effectLst/>
                        </a:rPr>
                        <a:t>Fælles regler om konkurrence, beskatning og tilnærmelse af lovgivningerne</a:t>
                      </a:r>
                    </a:p>
                    <a:p>
                      <a:pPr marL="342900" lvl="0" indent="-342900">
                        <a:buFont typeface="Courier New" panose="02070309020205020404" pitchFamily="49" charset="0"/>
                        <a:buChar char="o"/>
                      </a:pPr>
                      <a:r>
                        <a:rPr lang="da-DK" sz="1800" b="0" noProof="0">
                          <a:solidFill>
                            <a:schemeClr val="tx1"/>
                          </a:solidFill>
                          <a:effectLst/>
                        </a:rPr>
                        <a:t>Forbrugerbeskyttelse</a:t>
                      </a:r>
                    </a:p>
                    <a:p>
                      <a:pPr marL="342900" lvl="0" indent="-342900">
                        <a:buFont typeface="Courier New" panose="02070309020205020404" pitchFamily="49" charset="0"/>
                        <a:buChar char="o"/>
                      </a:pPr>
                      <a:r>
                        <a:rPr lang="da-DK" sz="1800" b="0" noProof="0">
                          <a:solidFill>
                            <a:schemeClr val="tx1"/>
                          </a:solidFill>
                          <a:effectLst/>
                        </a:rPr>
                        <a:t>Økonomisk, social og territorial samhørighed</a:t>
                      </a:r>
                    </a:p>
                    <a:p>
                      <a:pPr marL="342900" lvl="0" indent="-342900">
                        <a:buFont typeface="Courier New" panose="02070309020205020404" pitchFamily="49" charset="0"/>
                        <a:buChar char="o"/>
                      </a:pPr>
                      <a:r>
                        <a:rPr lang="da-DK" sz="1800" b="0" noProof="0">
                          <a:solidFill>
                            <a:schemeClr val="tx1"/>
                          </a:solidFill>
                          <a:effectLst/>
                        </a:rPr>
                        <a:t>Uddannelse, erhvervsuddannelse, ungdom og sport</a:t>
                      </a:r>
                    </a:p>
                  </a:txBody>
                  <a:tcPr marL="68580" marR="68580" marT="0" marB="0">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GB" sz="1800" b="0" kern="1200" noProof="0" dirty="0">
                        <a:solidFill>
                          <a:schemeClr val="tx1"/>
                        </a:solidFill>
                        <a:effectLst/>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a-DK" sz="1800" b="0" noProof="0">
                          <a:solidFill>
                            <a:schemeClr val="tx1"/>
                          </a:solidFill>
                          <a:effectLst/>
                        </a:rPr>
                        <a:t>Beskæftigelse</a:t>
                      </a:r>
                    </a:p>
                    <a:p>
                      <a:pPr marL="342900" lvl="0" indent="-342900">
                        <a:buFont typeface="Courier New" panose="02070309020205020404" pitchFamily="49" charset="0"/>
                        <a:buChar char="o"/>
                      </a:pPr>
                      <a:r>
                        <a:rPr lang="da-DK" sz="1800" b="0" noProof="0">
                          <a:solidFill>
                            <a:schemeClr val="tx1"/>
                          </a:solidFill>
                          <a:effectLst/>
                        </a:rPr>
                        <a:t>Energi</a:t>
                      </a:r>
                    </a:p>
                    <a:p>
                      <a:pPr marL="342900" lvl="0" indent="-342900">
                        <a:buFont typeface="Courier New" panose="02070309020205020404" pitchFamily="49" charset="0"/>
                        <a:buChar char="o"/>
                      </a:pPr>
                      <a:r>
                        <a:rPr lang="da-DK" sz="1800" b="0" noProof="0">
                          <a:solidFill>
                            <a:schemeClr val="tx1"/>
                          </a:solidFill>
                          <a:effectLst/>
                        </a:rPr>
                        <a:t>Miljø</a:t>
                      </a:r>
                    </a:p>
                    <a:p>
                      <a:pPr marL="342900" lvl="0" indent="-342900">
                        <a:buFont typeface="Courier New" panose="02070309020205020404" pitchFamily="49" charset="0"/>
                        <a:buChar char="o"/>
                      </a:pPr>
                      <a:r>
                        <a:rPr lang="da-DK" sz="1800" b="0" noProof="0">
                          <a:solidFill>
                            <a:schemeClr val="tx1"/>
                          </a:solidFill>
                          <a:effectLst/>
                        </a:rPr>
                        <a:t>Den Europæiske Socialfond</a:t>
                      </a:r>
                    </a:p>
                    <a:p>
                      <a:pPr marL="342900" lvl="0" indent="-342900">
                        <a:buFont typeface="Courier New" panose="02070309020205020404" pitchFamily="49" charset="0"/>
                        <a:buChar char="o"/>
                      </a:pPr>
                      <a:r>
                        <a:rPr lang="da-DK" sz="1800" b="0" noProof="0">
                          <a:solidFill>
                            <a:schemeClr val="tx1"/>
                          </a:solidFill>
                          <a:effectLst/>
                        </a:rPr>
                        <a:t>Fri bevægelighed for personer, tjenesteydelser og kapital </a:t>
                      </a:r>
                    </a:p>
                    <a:p>
                      <a:pPr marL="342900" lvl="0" indent="-342900">
                        <a:buFont typeface="Courier New" panose="02070309020205020404" pitchFamily="49" charset="0"/>
                        <a:buChar char="o"/>
                      </a:pPr>
                      <a:r>
                        <a:rPr lang="da-DK" sz="1800" b="0" noProof="0">
                          <a:solidFill>
                            <a:schemeClr val="tx1"/>
                          </a:solidFill>
                          <a:effectLst/>
                        </a:rPr>
                        <a:t>Sundhed og sikkerhed</a:t>
                      </a:r>
                    </a:p>
                    <a:p>
                      <a:pPr marL="342900" lvl="0" indent="-342900">
                        <a:buFont typeface="Courier New" panose="02070309020205020404" pitchFamily="49" charset="0"/>
                        <a:buChar char="o"/>
                      </a:pPr>
                      <a:r>
                        <a:rPr lang="da-DK" sz="1800" b="0" noProof="0">
                          <a:solidFill>
                            <a:schemeClr val="tx1"/>
                          </a:solidFill>
                          <a:effectLst/>
                        </a:rPr>
                        <a:t>Industri</a:t>
                      </a:r>
                    </a:p>
                    <a:p>
                      <a:pPr marL="342900" lvl="0" indent="-342900">
                        <a:buFont typeface="Courier New" panose="02070309020205020404" pitchFamily="49" charset="0"/>
                        <a:buChar char="o"/>
                      </a:pPr>
                      <a:r>
                        <a:rPr lang="da-DK" sz="1800" b="0" noProof="0">
                          <a:solidFill>
                            <a:schemeClr val="tx1"/>
                          </a:solidFill>
                          <a:effectLst/>
                        </a:rPr>
                        <a:t>Investeringer</a:t>
                      </a:r>
                    </a:p>
                  </a:txBody>
                  <a:tcPr marL="68580" marR="68580" marT="0" marB="0">
                    <a:solidFill>
                      <a:schemeClr val="bg1"/>
                    </a:solidFill>
                  </a:tcPr>
                </a:tc>
                <a:tc>
                  <a:txBody>
                    <a:bodyPr/>
                    <a:lstStyle/>
                    <a:p>
                      <a:pPr marL="342900" lvl="0" indent="-342900" algn="l" rtl="0">
                        <a:buFont typeface="Courier New" panose="02070309020205020404" pitchFamily="49" charset="0"/>
                        <a:buChar char="o"/>
                      </a:pPr>
                      <a:endParaRPr lang="en-GB" sz="1800" b="0" kern="1200" noProof="0" dirty="0">
                        <a:solidFill>
                          <a:schemeClr val="tx1"/>
                        </a:solidFill>
                        <a:effectLst/>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a-DK" sz="1800" b="0" noProof="0">
                          <a:solidFill>
                            <a:schemeClr val="tx1"/>
                          </a:solidFill>
                          <a:effectLst/>
                        </a:rPr>
                        <a:t>Ikkeforskelsbehandling og unionsborgerskab</a:t>
                      </a:r>
                    </a:p>
                    <a:p>
                      <a:pPr marL="342900" lvl="0" indent="-342900">
                        <a:buFont typeface="Courier New" panose="02070309020205020404" pitchFamily="49" charset="0"/>
                        <a:buChar char="o"/>
                      </a:pPr>
                      <a:r>
                        <a:rPr lang="da-DK" sz="1800" b="0" noProof="0">
                          <a:solidFill>
                            <a:schemeClr val="tx1"/>
                          </a:solidFill>
                          <a:effectLst/>
                        </a:rPr>
                        <a:t>Det nukleare fællesmarked</a:t>
                      </a:r>
                    </a:p>
                    <a:p>
                      <a:pPr marL="342900" lvl="0" indent="-342900">
                        <a:buFont typeface="Courier New" panose="02070309020205020404" pitchFamily="49" charset="0"/>
                        <a:buChar char="o"/>
                      </a:pPr>
                      <a:r>
                        <a:rPr lang="da-DK" sz="1800" b="0" noProof="0">
                          <a:solidFill>
                            <a:schemeClr val="tx1"/>
                          </a:solidFill>
                          <a:effectLst/>
                        </a:rPr>
                        <a:t>Folkesundhed</a:t>
                      </a:r>
                    </a:p>
                    <a:p>
                      <a:pPr marL="342900" lvl="0" indent="-342900">
                        <a:buFont typeface="Courier New" panose="02070309020205020404" pitchFamily="49" charset="0"/>
                        <a:buChar char="o"/>
                      </a:pPr>
                      <a:r>
                        <a:rPr lang="da-DK" sz="1800" b="0" noProof="0">
                          <a:solidFill>
                            <a:schemeClr val="tx1"/>
                          </a:solidFill>
                          <a:effectLst/>
                        </a:rPr>
                        <a:t>Forskning, teknologisk udvikling og rummet</a:t>
                      </a:r>
                    </a:p>
                    <a:p>
                      <a:pPr marL="342900" lvl="0" indent="-342900">
                        <a:buFont typeface="Courier New" panose="02070309020205020404" pitchFamily="49" charset="0"/>
                        <a:buChar char="o"/>
                      </a:pPr>
                      <a:r>
                        <a:rPr lang="da-DK" sz="1800" b="0" noProof="0">
                          <a:solidFill>
                            <a:schemeClr val="tx1"/>
                          </a:solidFill>
                          <a:effectLst/>
                        </a:rPr>
                        <a:t>Socialpolitik</a:t>
                      </a:r>
                    </a:p>
                    <a:p>
                      <a:pPr marL="342900" lvl="0" indent="-342900">
                        <a:buFont typeface="Courier New" panose="02070309020205020404" pitchFamily="49" charset="0"/>
                        <a:buChar char="o"/>
                      </a:pPr>
                      <a:r>
                        <a:rPr lang="da-DK" sz="1800" b="0" noProof="0">
                          <a:solidFill>
                            <a:schemeClr val="tx1"/>
                          </a:solidFill>
                          <a:effectLst/>
                        </a:rPr>
                        <a:t>Transeuropæiske net</a:t>
                      </a:r>
                    </a:p>
                    <a:p>
                      <a:pPr marL="342900" lvl="0" indent="-342900">
                        <a:buFont typeface="Courier New" panose="02070309020205020404" pitchFamily="49" charset="0"/>
                        <a:buChar char="o"/>
                      </a:pPr>
                      <a:r>
                        <a:rPr lang="da-DK" sz="1800" b="0" noProof="0">
                          <a:solidFill>
                            <a:schemeClr val="tx1"/>
                          </a:solidFill>
                          <a:effectLst/>
                        </a:rPr>
                        <a:t>Transport</a:t>
                      </a:r>
                    </a:p>
                  </a:txBody>
                  <a:tcPr marL="68580" marR="68580" marT="0" marB="0">
                    <a:solidFill>
                      <a:schemeClr val="bg1"/>
                    </a:solidFill>
                  </a:tcPr>
                </a:tc>
                <a:extLst>
                  <a:ext uri="{0D108BD9-81ED-4DB2-BD59-A6C34878D82A}">
                    <a16:rowId xmlns:a16="http://schemas.microsoft.com/office/drawing/2014/main" val="4112991914"/>
                  </a:ext>
                </a:extLst>
              </a:tr>
            </a:tbl>
          </a:graphicData>
        </a:graphic>
      </p:graphicFrame>
    </p:spTree>
    <p:extLst>
      <p:ext uri="{BB962C8B-B14F-4D97-AF65-F5344CB8AC3E}">
        <p14:creationId xmlns:p14="http://schemas.microsoft.com/office/powerpoint/2010/main" val="312331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F88A81-5974-5A00-1370-4E4F1464C5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2E57497-0FD6-28BB-C4D9-B73E2604356E}"/>
              </a:ext>
            </a:extLst>
          </p:cNvPr>
          <p:cNvSpPr/>
          <p:nvPr/>
        </p:nvSpPr>
        <p:spPr>
          <a:xfrm>
            <a:off x="0" y="6787"/>
            <a:ext cx="12192000" cy="1828364"/>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A8D5DE92-C780-8E78-EFDA-EE31EF28BAA3}"/>
              </a:ext>
            </a:extLst>
          </p:cNvPr>
          <p:cNvSpPr>
            <a:spLocks noGrp="1"/>
          </p:cNvSpPr>
          <p:nvPr>
            <p:ph type="title"/>
          </p:nvPr>
        </p:nvSpPr>
        <p:spPr>
          <a:xfrm>
            <a:off x="1" y="468000"/>
            <a:ext cx="12192000" cy="1659722"/>
          </a:xfrm>
        </p:spPr>
        <p:txBody>
          <a:bodyPr>
            <a:noAutofit/>
          </a:bodyPr>
          <a:lstStyle/>
          <a:p>
            <a:pPr algn="ctr"/>
            <a:r>
              <a:rPr lang="da-DK"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Det Europæiske Økonomiske og Sociale Udvalg er</a:t>
            </a:r>
            <a:br>
              <a:rPr lang="da-DK"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br>
            <a:r>
              <a:rPr lang="da-DK"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et rådgivende organ, der repræsenterer</a:t>
            </a:r>
            <a:br>
              <a:rPr lang="da-DK"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br>
            <a:r>
              <a:rPr lang="da-DK" sz="4000" b="1">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det</a:t>
            </a:r>
            <a:r>
              <a:rPr lang="da-DK"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 </a:t>
            </a:r>
            <a:r>
              <a:rPr lang="da-DK" sz="4000" b="1">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organiserede civilsamfund</a:t>
            </a:r>
            <a:br>
              <a:rPr lang="da-DK" sz="4267" b="1">
                <a:solidFill>
                  <a:schemeClr val="bg1"/>
                </a:solidFill>
                <a:latin typeface="Calibri" panose="020F0502020204030204" pitchFamily="34" charset="0"/>
                <a:ea typeface="MS PGothic" charset="0"/>
              </a:rPr>
            </a:br>
            <a:endParaRPr lang="da-DK" sz="4267" b="1">
              <a:solidFill>
                <a:schemeClr val="bg1"/>
              </a:solidFill>
              <a:latin typeface="Calibri" panose="020F0502020204030204" pitchFamily="34" charset="0"/>
              <a:ea typeface="MS PGothic" charset="0"/>
            </a:endParaRPr>
          </a:p>
        </p:txBody>
      </p:sp>
      <p:sp>
        <p:nvSpPr>
          <p:cNvPr id="7" name="Content Placeholder 2">
            <a:extLst>
              <a:ext uri="{FF2B5EF4-FFF2-40B4-BE49-F238E27FC236}">
                <a16:creationId xmlns:a16="http://schemas.microsoft.com/office/drawing/2014/main" id="{11E22556-F3F7-42C7-F2CE-887A92BC0B96}"/>
              </a:ext>
            </a:extLst>
          </p:cNvPr>
          <p:cNvSpPr txBox="1">
            <a:spLocks/>
          </p:cNvSpPr>
          <p:nvPr/>
        </p:nvSpPr>
        <p:spPr bwMode="auto">
          <a:xfrm>
            <a:off x="174674" y="2296364"/>
            <a:ext cx="6332417" cy="2732616"/>
          </a:xfrm>
          <a:prstGeom prst="rect">
            <a:avLst/>
          </a:prstGeom>
          <a:noFill/>
          <a:ln>
            <a:noFill/>
          </a:ln>
        </p:spPr>
        <p:txBody>
          <a:bodyPr/>
          <a:lstStyle>
            <a:lvl1pPr eaLnBrk="0" hangingPunct="0">
              <a:spcBef>
                <a:spcPct val="20000"/>
              </a:spcBef>
              <a:buFont typeface="Arial" charset="0"/>
              <a:buChar char="•"/>
              <a:defRPr sz="2400">
                <a:solidFill>
                  <a:srgbClr val="3477B2"/>
                </a:solidFill>
                <a:latin typeface="Arial Narrow" charset="0"/>
                <a:ea typeface="MS PGothic" charset="-128"/>
              </a:defRPr>
            </a:lvl1pPr>
            <a:lvl2pPr marL="742950" indent="-285750" eaLnBrk="0" hangingPunct="0">
              <a:spcBef>
                <a:spcPct val="20000"/>
              </a:spcBef>
              <a:buFont typeface="Arial" charset="0"/>
              <a:buChar char="–"/>
              <a:defRPr sz="2200">
                <a:solidFill>
                  <a:srgbClr val="3477B2"/>
                </a:solidFill>
                <a:latin typeface="Arial Narrow" charset="0"/>
                <a:ea typeface="MS PGothic" charset="-128"/>
              </a:defRPr>
            </a:lvl2pPr>
            <a:lvl3pPr marL="1143000" indent="-228600" eaLnBrk="0" hangingPunct="0">
              <a:spcBef>
                <a:spcPct val="20000"/>
              </a:spcBef>
              <a:buFont typeface="Arial" charset="0"/>
              <a:buChar char="•"/>
              <a:defRPr sz="2000">
                <a:solidFill>
                  <a:srgbClr val="3477B2"/>
                </a:solidFill>
                <a:latin typeface="Arial Narrow" charset="0"/>
                <a:ea typeface="MS PGothic" charset="-128"/>
              </a:defRPr>
            </a:lvl3pPr>
            <a:lvl4pPr marL="1600200" indent="-228600" eaLnBrk="0" hangingPunct="0">
              <a:spcBef>
                <a:spcPct val="20000"/>
              </a:spcBef>
              <a:buFont typeface="Arial" charset="0"/>
              <a:buChar char="–"/>
              <a:defRPr>
                <a:solidFill>
                  <a:srgbClr val="3477B2"/>
                </a:solidFill>
                <a:latin typeface="Arial Narrow" charset="0"/>
                <a:ea typeface="MS PGothic" charset="-128"/>
              </a:defRPr>
            </a:lvl4pPr>
            <a:lvl5pPr marL="2057400" indent="-228600" eaLnBrk="0" hangingPunct="0">
              <a:spcBef>
                <a:spcPct val="20000"/>
              </a:spcBef>
              <a:buFont typeface="Arial" charset="0"/>
              <a:buChar char="»"/>
              <a:defRPr sz="1600">
                <a:solidFill>
                  <a:srgbClr val="3477B2"/>
                </a:solidFill>
                <a:latin typeface="Arial Narrow" charset="0"/>
                <a:ea typeface="MS PGothic" charset="-128"/>
              </a:defRPr>
            </a:lvl5pPr>
            <a:lvl6pPr marL="25146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6pPr>
            <a:lvl7pPr marL="29718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7pPr>
            <a:lvl8pPr marL="34290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8pPr>
            <a:lvl9pPr marL="38862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9pPr>
          </a:lstStyle>
          <a:p>
            <a:pPr algn="ctr" eaLnBrk="1" hangingPunct="1">
              <a:lnSpc>
                <a:spcPct val="110000"/>
              </a:lnSpc>
              <a:spcBef>
                <a:spcPts val="1000"/>
              </a:spcBef>
              <a:buNone/>
            </a:pPr>
            <a:r>
              <a:rPr lang="da-DK">
                <a:solidFill>
                  <a:schemeClr val="tx1"/>
                </a:solidFill>
                <a:latin typeface="Calibri" panose="020F0502020204030204" pitchFamily="34" charset="0"/>
                <a:ea typeface="+mn-ea"/>
              </a:rPr>
              <a:t>"Europa-Parlamentet, Rådet </a:t>
            </a:r>
          </a:p>
          <a:p>
            <a:pPr algn="ctr" eaLnBrk="1" hangingPunct="1">
              <a:lnSpc>
                <a:spcPct val="110000"/>
              </a:lnSpc>
              <a:spcBef>
                <a:spcPts val="1000"/>
              </a:spcBef>
              <a:buNone/>
            </a:pPr>
            <a:r>
              <a:rPr lang="da-DK">
                <a:solidFill>
                  <a:schemeClr val="tx1"/>
                </a:solidFill>
                <a:latin typeface="Calibri" panose="020F0502020204030204" pitchFamily="34" charset="0"/>
                <a:ea typeface="+mn-ea"/>
              </a:rPr>
              <a:t>og Kommissionen</a:t>
            </a:r>
            <a:r>
              <a:rPr lang="da-DK">
                <a:latin typeface="Calibri" panose="020F0502020204030204" pitchFamily="34" charset="0"/>
                <a:ea typeface="+mn-ea"/>
              </a:rPr>
              <a:t> </a:t>
            </a:r>
            <a:r>
              <a:rPr lang="da-DK" b="1">
                <a:solidFill>
                  <a:srgbClr val="174195"/>
                </a:solidFill>
                <a:latin typeface="Calibri" panose="020F0502020204030204" pitchFamily="34" charset="0"/>
                <a:ea typeface="+mn-ea"/>
              </a:rPr>
              <a:t>bistås af </a:t>
            </a:r>
          </a:p>
          <a:p>
            <a:pPr algn="ctr" eaLnBrk="1" hangingPunct="1">
              <a:lnSpc>
                <a:spcPct val="110000"/>
              </a:lnSpc>
              <a:spcBef>
                <a:spcPts val="1000"/>
              </a:spcBef>
              <a:buNone/>
            </a:pPr>
            <a:r>
              <a:rPr lang="da-DK" b="1">
                <a:solidFill>
                  <a:srgbClr val="174195"/>
                </a:solidFill>
                <a:latin typeface="Calibri" panose="020F0502020204030204" pitchFamily="34" charset="0"/>
                <a:ea typeface="+mn-ea"/>
              </a:rPr>
              <a:t>et økonomisk og socialt udvalg </a:t>
            </a:r>
          </a:p>
          <a:p>
            <a:pPr algn="ctr" eaLnBrk="1" hangingPunct="1">
              <a:lnSpc>
                <a:spcPct val="110000"/>
              </a:lnSpc>
              <a:spcBef>
                <a:spcPts val="1000"/>
              </a:spcBef>
              <a:buNone/>
            </a:pPr>
            <a:r>
              <a:rPr lang="da-DK">
                <a:solidFill>
                  <a:schemeClr val="tx1"/>
                </a:solidFill>
                <a:latin typeface="Calibri" panose="020F0502020204030204" pitchFamily="34" charset="0"/>
                <a:ea typeface="+mn-ea"/>
              </a:rPr>
              <a:t>og et regionsudvalg med </a:t>
            </a:r>
          </a:p>
          <a:p>
            <a:pPr algn="ctr" eaLnBrk="1" hangingPunct="1">
              <a:lnSpc>
                <a:spcPct val="110000"/>
              </a:lnSpc>
              <a:spcBef>
                <a:spcPts val="1000"/>
              </a:spcBef>
              <a:buNone/>
            </a:pPr>
            <a:r>
              <a:rPr lang="da-DK" b="1">
                <a:solidFill>
                  <a:srgbClr val="174195"/>
                </a:solidFill>
                <a:latin typeface="Calibri" panose="020F0502020204030204" pitchFamily="34" charset="0"/>
                <a:ea typeface="+mn-ea"/>
              </a:rPr>
              <a:t>rådgivende funktioner</a:t>
            </a:r>
            <a:r>
              <a:rPr lang="da-DK">
                <a:solidFill>
                  <a:schemeClr val="tx1"/>
                </a:solidFill>
                <a:latin typeface="Calibri" panose="020F0502020204030204" pitchFamily="34" charset="0"/>
                <a:ea typeface="+mn-ea"/>
              </a:rPr>
              <a:t>."</a:t>
            </a:r>
            <a:r>
              <a:rPr lang="da-DK" b="1">
                <a:solidFill>
                  <a:srgbClr val="174195"/>
                </a:solidFill>
                <a:latin typeface="Calibri" panose="020F0502020204030204" pitchFamily="34" charset="0"/>
                <a:ea typeface="+mn-ea"/>
              </a:rPr>
              <a:t> </a:t>
            </a:r>
          </a:p>
          <a:p>
            <a:pPr algn="ctr" eaLnBrk="1" hangingPunct="1">
              <a:lnSpc>
                <a:spcPct val="110000"/>
              </a:lnSpc>
              <a:spcBef>
                <a:spcPts val="1000"/>
              </a:spcBef>
              <a:buNone/>
            </a:pPr>
            <a:endParaRPr lang="en-GB" altLang="ja-JP" dirty="0">
              <a:solidFill>
                <a:schemeClr val="tx1"/>
              </a:solidFill>
              <a:latin typeface="Calibri" panose="020F0502020204030204" pitchFamily="34" charset="0"/>
              <a:ea typeface="+mn-ea"/>
            </a:endParaRPr>
          </a:p>
          <a:p>
            <a:pPr algn="ctr" eaLnBrk="1" hangingPunct="1">
              <a:lnSpc>
                <a:spcPct val="110000"/>
              </a:lnSpc>
              <a:spcBef>
                <a:spcPts val="1000"/>
              </a:spcBef>
              <a:buNone/>
            </a:pPr>
            <a:r>
              <a:rPr lang="da-DK" b="1">
                <a:solidFill>
                  <a:schemeClr val="tx1"/>
                </a:solidFill>
                <a:latin typeface="Calibri" panose="020F0502020204030204" pitchFamily="34" charset="0"/>
                <a:ea typeface="+mn-ea"/>
              </a:rPr>
              <a:t>Traktaten om Den Europæiske Union, artikel 13</a:t>
            </a:r>
          </a:p>
        </p:txBody>
      </p:sp>
      <p:pic>
        <p:nvPicPr>
          <p:cNvPr id="2" name="Picture 1">
            <a:extLst>
              <a:ext uri="{FF2B5EF4-FFF2-40B4-BE49-F238E27FC236}">
                <a16:creationId xmlns:a16="http://schemas.microsoft.com/office/drawing/2014/main" id="{9CF75D38-9BB0-753E-7664-8EA882E8201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455063" y="1851082"/>
            <a:ext cx="4736937" cy="5006918"/>
          </a:xfrm>
          <a:prstGeom prst="rect">
            <a:avLst/>
          </a:prstGeom>
          <a:ln>
            <a:noFill/>
          </a:ln>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90750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2CC9852-1666-4AD4-8313-4308FAFFDA3D}"/>
              </a:ext>
            </a:extLst>
          </p:cNvPr>
          <p:cNvSpPr/>
          <p:nvPr/>
        </p:nvSpPr>
        <p:spPr>
          <a:xfrm>
            <a:off x="438319" y="1540595"/>
            <a:ext cx="11594592" cy="460857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5" name="Content Placeholder 2">
            <a:extLst>
              <a:ext uri="{FF2B5EF4-FFF2-40B4-BE49-F238E27FC236}">
                <a16:creationId xmlns:a16="http://schemas.microsoft.com/office/drawing/2014/main" id="{2295A32D-9921-4AAF-882E-22E6FE93A334}"/>
              </a:ext>
            </a:extLst>
          </p:cNvPr>
          <p:cNvSpPr>
            <a:spLocks noGrp="1"/>
          </p:cNvSpPr>
          <p:nvPr>
            <p:ph idx="1"/>
          </p:nvPr>
        </p:nvSpPr>
        <p:spPr>
          <a:xfrm>
            <a:off x="849746" y="1902691"/>
            <a:ext cx="11183166" cy="3894604"/>
          </a:xfrm>
        </p:spPr>
        <p:txBody>
          <a:bodyPr>
            <a:normAutofit/>
          </a:bodyPr>
          <a:lstStyle/>
          <a:p>
            <a:pPr>
              <a:buFont typeface="Courier New" panose="02070309020205020404" pitchFamily="49" charset="0"/>
              <a:buChar char="o"/>
            </a:pPr>
            <a:r>
              <a:rPr lang="da-DK" sz="1800" i="0" u="none" strike="noStrike" baseline="0" dirty="0">
                <a:latin typeface="Calibri" panose="020F0502020204030204" pitchFamily="34" charset="0"/>
              </a:rPr>
              <a:t>Gruppe om </a:t>
            </a:r>
            <a:r>
              <a:rPr lang="da-DK" sz="1800" b="1" i="0" u="none" strike="noStrike" baseline="0" dirty="0">
                <a:latin typeface="Calibri" panose="020F0502020204030204" pitchFamily="34" charset="0"/>
              </a:rPr>
              <a:t>grundlæggende rettigheder og retsstatsprincippet</a:t>
            </a:r>
          </a:p>
          <a:p>
            <a:pPr>
              <a:buFont typeface="Courier New" panose="02070309020205020404" pitchFamily="49" charset="0"/>
              <a:buChar char="o"/>
            </a:pPr>
            <a:r>
              <a:rPr lang="da-DK" sz="1800" i="0" u="none" strike="noStrike" baseline="0" dirty="0">
                <a:latin typeface="Calibri" panose="020F0502020204030204" pitchFamily="34" charset="0"/>
              </a:rPr>
              <a:t>Gruppe om </a:t>
            </a:r>
            <a:r>
              <a:rPr lang="da-DK" sz="1800" b="1" i="0" u="none" strike="noStrike" baseline="0" dirty="0">
                <a:latin typeface="Calibri" panose="020F0502020204030204" pitchFamily="34" charset="0"/>
              </a:rPr>
              <a:t>det europæiske semester</a:t>
            </a:r>
          </a:p>
          <a:p>
            <a:pPr>
              <a:buFont typeface="Courier New" panose="02070309020205020404" pitchFamily="49" charset="0"/>
              <a:buChar char="o"/>
            </a:pPr>
            <a:r>
              <a:rPr lang="da-DK" sz="1800" i="0" u="none" strike="noStrike" baseline="0" dirty="0">
                <a:latin typeface="Calibri" panose="020F0502020204030204" pitchFamily="34" charset="0"/>
              </a:rPr>
              <a:t>Gruppe om </a:t>
            </a:r>
            <a:r>
              <a:rPr lang="da-DK" sz="1800" b="1" i="0" u="none" strike="noStrike" baseline="0" dirty="0">
                <a:latin typeface="Calibri" panose="020F0502020204030204" pitchFamily="34" charset="0"/>
              </a:rPr>
              <a:t>partskonferencen under De Forenede Nationers rammekonvention om klimaændringer</a:t>
            </a:r>
          </a:p>
          <a:p>
            <a:pPr>
              <a:buFont typeface="Courier New" panose="02070309020205020404" pitchFamily="49" charset="0"/>
              <a:buChar char="o"/>
            </a:pPr>
            <a:r>
              <a:rPr lang="da-DK" sz="1800" i="0" u="none" strike="noStrike" baseline="0" dirty="0">
                <a:latin typeface="Calibri" panose="020F0502020204030204" pitchFamily="34" charset="0"/>
              </a:rPr>
              <a:t>Gruppe om </a:t>
            </a:r>
            <a:r>
              <a:rPr lang="da-DK" sz="1800" b="1" i="0" u="none" strike="noStrike" baseline="0" dirty="0">
                <a:latin typeface="Calibri" panose="020F0502020204030204" pitchFamily="34" charset="0"/>
              </a:rPr>
              <a:t>forsyningspligtydelser</a:t>
            </a:r>
          </a:p>
          <a:p>
            <a:pPr>
              <a:buFont typeface="Courier New" panose="02070309020205020404" pitchFamily="49" charset="0"/>
              <a:buChar char="o"/>
            </a:pPr>
            <a:r>
              <a:rPr lang="da-DK" sz="1800" i="0" u="none" strike="noStrike" baseline="0" dirty="0">
                <a:latin typeface="Calibri" panose="020F0502020204030204" pitchFamily="34" charset="0"/>
              </a:rPr>
              <a:t>Gruppe om </a:t>
            </a:r>
            <a:r>
              <a:rPr lang="da-DK" sz="1800" b="1" i="0" u="none" strike="noStrike" baseline="0" dirty="0">
                <a:latin typeface="Calibri" panose="020F0502020204030204" pitchFamily="34" charset="0"/>
              </a:rPr>
              <a:t>energi</a:t>
            </a:r>
          </a:p>
          <a:p>
            <a:pPr>
              <a:buFont typeface="Courier New" panose="02070309020205020404" pitchFamily="49" charset="0"/>
              <a:buChar char="o"/>
            </a:pPr>
            <a:r>
              <a:rPr lang="da-DK" sz="1800" dirty="0">
                <a:latin typeface="Calibri" panose="020F0502020204030204" pitchFamily="34" charset="0"/>
              </a:rPr>
              <a:t>Gruppe om </a:t>
            </a:r>
            <a:r>
              <a:rPr lang="da-DK" sz="1800" b="1" dirty="0">
                <a:latin typeface="Calibri" panose="020F0502020204030204" pitchFamily="34" charset="0"/>
              </a:rPr>
              <a:t>transport</a:t>
            </a:r>
          </a:p>
          <a:p>
            <a:pPr>
              <a:buFont typeface="Courier New" panose="02070309020205020404" pitchFamily="49" charset="0"/>
              <a:buChar char="o"/>
            </a:pPr>
            <a:r>
              <a:rPr lang="da-DK" sz="1800" dirty="0">
                <a:latin typeface="Calibri" panose="020F0502020204030204" pitchFamily="34" charset="0"/>
              </a:rPr>
              <a:t>Gruppe om </a:t>
            </a:r>
            <a:r>
              <a:rPr lang="da-DK" sz="1800" b="1" dirty="0">
                <a:latin typeface="Calibri" panose="020F0502020204030204" pitchFamily="34" charset="0"/>
              </a:rPr>
              <a:t>immigration og indvandring</a:t>
            </a:r>
          </a:p>
          <a:p>
            <a:pPr>
              <a:buFont typeface="Courier New" panose="02070309020205020404" pitchFamily="49" charset="0"/>
              <a:buChar char="o"/>
            </a:pPr>
            <a:r>
              <a:rPr lang="da-DK" sz="1800" i="0" u="none" strike="noStrike" baseline="0" dirty="0">
                <a:latin typeface="Calibri" panose="020F0502020204030204" pitchFamily="34" charset="0"/>
              </a:rPr>
              <a:t>Gruppe om </a:t>
            </a:r>
            <a:r>
              <a:rPr lang="da-DK" sz="1800" b="1" i="0" u="none" strike="noStrike" baseline="0" dirty="0">
                <a:latin typeface="Calibri" panose="020F0502020204030204" pitchFamily="34" charset="0"/>
              </a:rPr>
              <a:t>integration af romaer</a:t>
            </a:r>
          </a:p>
          <a:p>
            <a:pPr>
              <a:buFont typeface="Courier New" panose="02070309020205020404" pitchFamily="49" charset="0"/>
              <a:buChar char="o"/>
            </a:pPr>
            <a:r>
              <a:rPr lang="da-DK" sz="1800" dirty="0">
                <a:latin typeface="Calibri" panose="020F0502020204030204" pitchFamily="34" charset="0"/>
              </a:rPr>
              <a:t>Gruppe om </a:t>
            </a:r>
            <a:r>
              <a:rPr lang="da-DK" sz="1800" b="1" dirty="0">
                <a:latin typeface="Calibri" panose="020F0502020204030204" pitchFamily="34" charset="0"/>
              </a:rPr>
              <a:t>rettigheder for personer med handicap</a:t>
            </a:r>
          </a:p>
          <a:p>
            <a:pPr>
              <a:buFont typeface="Courier New" panose="02070309020205020404" pitchFamily="49" charset="0"/>
              <a:buChar char="o"/>
            </a:pPr>
            <a:r>
              <a:rPr lang="da-DK" sz="1800" dirty="0">
                <a:latin typeface="Calibri" panose="020F0502020204030204" pitchFamily="34" charset="0"/>
              </a:rPr>
              <a:t>Gruppe om </a:t>
            </a:r>
            <a:r>
              <a:rPr lang="da-DK" sz="1800" b="1" i="0" u="none" strike="noStrike" baseline="0" dirty="0">
                <a:latin typeface="Calibri" panose="020F0502020204030204" pitchFamily="34" charset="0"/>
              </a:rPr>
              <a:t>bæredygtige fødevaresystemer </a:t>
            </a:r>
          </a:p>
        </p:txBody>
      </p:sp>
      <p:sp>
        <p:nvSpPr>
          <p:cNvPr id="2" name="Rectangle 1">
            <a:extLst>
              <a:ext uri="{FF2B5EF4-FFF2-40B4-BE49-F238E27FC236}">
                <a16:creationId xmlns:a16="http://schemas.microsoft.com/office/drawing/2014/main" id="{2AF179D1-C557-76CE-DD5A-5D37D0E9ACEB}"/>
              </a:ext>
            </a:extLst>
          </p:cNvPr>
          <p:cNvSpPr/>
          <p:nvPr/>
        </p:nvSpPr>
        <p:spPr>
          <a:xfrm>
            <a:off x="0"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4400"/>
              <a:t>Permanente grupper</a:t>
            </a:r>
          </a:p>
        </p:txBody>
      </p:sp>
      <p:sp>
        <p:nvSpPr>
          <p:cNvPr id="6" name="Titre 1">
            <a:extLst>
              <a:ext uri="{FF2B5EF4-FFF2-40B4-BE49-F238E27FC236}">
                <a16:creationId xmlns:a16="http://schemas.microsoft.com/office/drawing/2014/main" id="{4C66D1A4-C100-270F-3F29-02EBE05D9EAE}"/>
              </a:ext>
            </a:extLst>
          </p:cNvPr>
          <p:cNvSpPr txBox="1">
            <a:spLocks/>
          </p:cNvSpPr>
          <p:nvPr/>
        </p:nvSpPr>
        <p:spPr>
          <a:xfrm>
            <a:off x="0" y="197280"/>
            <a:ext cx="12192000" cy="10277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altLang="fr-FR" b="1" dirty="0">
              <a:solidFill>
                <a:schemeClr val="bg1"/>
              </a:solidFill>
              <a:latin typeface="+mn-lt"/>
            </a:endParaRPr>
          </a:p>
        </p:txBody>
      </p:sp>
    </p:spTree>
    <p:extLst>
      <p:ext uri="{BB962C8B-B14F-4D97-AF65-F5344CB8AC3E}">
        <p14:creationId xmlns:p14="http://schemas.microsoft.com/office/powerpoint/2010/main" val="2403629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849707" y="3437681"/>
            <a:ext cx="7206169" cy="1004993"/>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endParaRPr lang="en-GB" sz="2400" dirty="0">
              <a:solidFill>
                <a:srgbClr val="595959"/>
              </a:solidFill>
              <a:latin typeface="Calibri" panose="020F0502020204030204" pitchFamily="34" charset="0"/>
            </a:endParaRPr>
          </a:p>
        </p:txBody>
      </p:sp>
      <p:sp>
        <p:nvSpPr>
          <p:cNvPr id="8" name="Content Placeholder 2"/>
          <p:cNvSpPr txBox="1">
            <a:spLocks/>
          </p:cNvSpPr>
          <p:nvPr/>
        </p:nvSpPr>
        <p:spPr>
          <a:xfrm>
            <a:off x="4849707" y="4520354"/>
            <a:ext cx="7206168" cy="1004993"/>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endParaRPr lang="en-GB" sz="2400" dirty="0">
              <a:solidFill>
                <a:srgbClr val="595959"/>
              </a:solidFill>
              <a:latin typeface="Calibri" panose="020F0502020204030204" pitchFamily="34" charset="0"/>
            </a:endParaRPr>
          </a:p>
        </p:txBody>
      </p:sp>
      <p:sp>
        <p:nvSpPr>
          <p:cNvPr id="6" name="Content Placeholder 2"/>
          <p:cNvSpPr>
            <a:spLocks noGrp="1"/>
          </p:cNvSpPr>
          <p:nvPr>
            <p:ph idx="1"/>
          </p:nvPr>
        </p:nvSpPr>
        <p:spPr>
          <a:xfrm>
            <a:off x="5498713" y="2550593"/>
            <a:ext cx="6557162" cy="3784162"/>
          </a:xfrm>
        </p:spPr>
        <p:txBody>
          <a:bodyPr>
            <a:normAutofit fontScale="92500" lnSpcReduction="10000"/>
          </a:bodyPr>
          <a:lstStyle/>
          <a:p>
            <a:pPr marL="0" lvl="0" indent="0" algn="ctr">
              <a:lnSpc>
                <a:spcPct val="110000"/>
              </a:lnSpc>
              <a:buNone/>
            </a:pPr>
            <a:r>
              <a:rPr lang="da-DK" sz="2600">
                <a:latin typeface="Calibri" panose="020F0502020204030204" pitchFamily="34" charset="0"/>
              </a:rPr>
              <a:t>De udpeges </a:t>
            </a:r>
            <a:r>
              <a:rPr lang="da-DK" sz="2600" b="1">
                <a:solidFill>
                  <a:srgbClr val="0060A0"/>
                </a:solidFill>
                <a:latin typeface="Calibri" panose="020F0502020204030204" pitchFamily="34" charset="0"/>
              </a:rPr>
              <a:t>af Rådet for en femårig mandatperiode, der kan forlænges,</a:t>
            </a:r>
            <a:r>
              <a:rPr lang="da-DK" sz="2600">
                <a:latin typeface="Calibri" panose="020F0502020204030204" pitchFamily="34" charset="0"/>
              </a:rPr>
              <a:t> efter forslag fra hver medlemsstat.</a:t>
            </a:r>
          </a:p>
          <a:p>
            <a:pPr marL="0" indent="0" algn="ctr">
              <a:lnSpc>
                <a:spcPct val="110000"/>
              </a:lnSpc>
              <a:buNone/>
            </a:pPr>
            <a:r>
              <a:rPr lang="da-DK" sz="2600">
                <a:latin typeface="Calibri" panose="020F0502020204030204" pitchFamily="34" charset="0"/>
              </a:rPr>
              <a:t>De er uafhængige </a:t>
            </a:r>
            <a:r>
              <a:rPr lang="da-DK" sz="2600" b="1">
                <a:solidFill>
                  <a:srgbClr val="0060A0"/>
                </a:solidFill>
                <a:latin typeface="Calibri" panose="020F0502020204030204" pitchFamily="34" charset="0"/>
              </a:rPr>
              <a:t>(= intet politisk tilhørsforhold)</a:t>
            </a:r>
            <a:r>
              <a:rPr lang="da-DK" sz="2600">
                <a:latin typeface="Calibri" panose="020F0502020204030204" pitchFamily="34" charset="0"/>
              </a:rPr>
              <a:t> og arbejder i alle EU-borgeres interesse.</a:t>
            </a:r>
          </a:p>
          <a:p>
            <a:pPr marL="0" indent="0" algn="ctr">
              <a:lnSpc>
                <a:spcPct val="110000"/>
              </a:lnSpc>
              <a:buNone/>
            </a:pPr>
            <a:r>
              <a:rPr lang="da-DK" sz="2600" b="1">
                <a:solidFill>
                  <a:srgbClr val="0060A0"/>
                </a:solidFill>
                <a:latin typeface="Calibri" panose="020F0502020204030204" pitchFamily="34" charset="0"/>
              </a:rPr>
              <a:t>De arbejder ikke i Bruxelles på fuld tid</a:t>
            </a:r>
            <a:r>
              <a:rPr lang="da-DK" sz="2600">
                <a:latin typeface="Calibri" panose="020F0502020204030204" pitchFamily="34" charset="0"/>
              </a:rPr>
              <a:t>: De fleste fortsætter med at arbejde for deres organisationer i hjemlandet. EØSU dækker deres rejse- og opholdsudgifter.</a:t>
            </a:r>
          </a:p>
          <a:p>
            <a:pPr lvl="0"/>
            <a:endParaRPr lang="en-GB" sz="2200" dirty="0">
              <a:solidFill>
                <a:srgbClr val="595959"/>
              </a:solidFill>
              <a:latin typeface="Calibri" panose="020F0502020204030204" pitchFamily="34" charset="0"/>
            </a:endParaRPr>
          </a:p>
        </p:txBody>
      </p:sp>
      <p:sp>
        <p:nvSpPr>
          <p:cNvPr id="2" name="Rectangle 1">
            <a:extLst>
              <a:ext uri="{FF2B5EF4-FFF2-40B4-BE49-F238E27FC236}">
                <a16:creationId xmlns:a16="http://schemas.microsoft.com/office/drawing/2014/main" id="{D4428210-F821-B6DF-07F8-4E1709B3CA0C}"/>
              </a:ext>
            </a:extLst>
          </p:cNvPr>
          <p:cNvSpPr/>
          <p:nvPr/>
        </p:nvSpPr>
        <p:spPr>
          <a:xfrm>
            <a:off x="0" y="0"/>
            <a:ext cx="12192000" cy="1828364"/>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5EEF93FD-3C97-D521-87A7-D8F00E14E82C}"/>
              </a:ext>
            </a:extLst>
          </p:cNvPr>
          <p:cNvSpPr txBox="1"/>
          <p:nvPr/>
        </p:nvSpPr>
        <p:spPr>
          <a:xfrm>
            <a:off x="26681" y="263341"/>
            <a:ext cx="12165319" cy="2000548"/>
          </a:xfrm>
          <a:prstGeom prst="rect">
            <a:avLst/>
          </a:prstGeom>
          <a:noFill/>
        </p:spPr>
        <p:txBody>
          <a:bodyPr wrap="square" rtlCol="0">
            <a:spAutoFit/>
          </a:bodyPr>
          <a:lstStyle/>
          <a:p>
            <a:pPr algn="ctr"/>
            <a:r>
              <a:rPr lang="da-DK" sz="4000" b="1">
                <a:solidFill>
                  <a:schemeClr val="bg1"/>
                </a:solidFill>
                <a:latin typeface="Calibri" panose="020F0502020204030204" pitchFamily="34" charset="0"/>
              </a:rPr>
              <a:t>EN FORSAMLING AF 329 MEDLEMMER FRA</a:t>
            </a:r>
            <a:br>
              <a:rPr lang="da-DK" sz="4000" b="1">
                <a:solidFill>
                  <a:schemeClr val="bg1"/>
                </a:solidFill>
                <a:latin typeface="Calibri" panose="020F0502020204030204" pitchFamily="34" charset="0"/>
              </a:rPr>
            </a:br>
            <a:r>
              <a:rPr lang="da-DK" sz="4000" b="1">
                <a:solidFill>
                  <a:schemeClr val="bg1"/>
                </a:solidFill>
                <a:latin typeface="Calibri" panose="020F0502020204030204" pitchFamily="34" charset="0"/>
              </a:rPr>
              <a:t>ALLE DEN EUROPÆISKE UNIONS MEDLEMSSTATER</a:t>
            </a:r>
          </a:p>
          <a:p>
            <a:pPr algn="ctr"/>
            <a:endParaRPr lang="en-GB" sz="4400" dirty="0">
              <a:solidFill>
                <a:schemeClr val="bg1"/>
              </a:solidFill>
            </a:endParaRPr>
          </a:p>
        </p:txBody>
      </p:sp>
      <p:pic>
        <p:nvPicPr>
          <p:cNvPr id="9" name="Picture 8">
            <a:extLst>
              <a:ext uri="{FF2B5EF4-FFF2-40B4-BE49-F238E27FC236}">
                <a16:creationId xmlns:a16="http://schemas.microsoft.com/office/drawing/2014/main" id="{75B17160-1B17-46A3-8F97-93B10C2A6D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971" y="2670290"/>
            <a:ext cx="4985579" cy="332438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97007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nodePh="1">
                                  <p:stCondLst>
                                    <p:cond delay="0"/>
                                  </p:stCondLst>
                                  <p:endCondLst>
                                    <p:cond evt="begin" delay="0">
                                      <p:tn val="26"/>
                                    </p:cond>
                                  </p:end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additive="base">
                                        <p:cTn id="2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nodePh="1">
                                  <p:stCondLst>
                                    <p:cond delay="0"/>
                                  </p:stCondLst>
                                  <p:endCondLst>
                                    <p:cond evt="begin" delay="0">
                                      <p:tn val="32"/>
                                    </p:cond>
                                  </p:endCondLst>
                                  <p:childTnLst>
                                    <p:set>
                                      <p:cBhvr>
                                        <p:cTn id="3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6" grpId="0" uiExpand="1"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2530" y="1473690"/>
            <a:ext cx="12192000" cy="517313"/>
          </a:xfrm>
        </p:spPr>
        <p:txBody>
          <a:bodyPr>
            <a:normAutofit/>
          </a:bodyPr>
          <a:lstStyle/>
          <a:p>
            <a:pPr marL="0" lvl="1" indent="0" algn="ctr">
              <a:buNone/>
            </a:pPr>
            <a:r>
              <a:rPr lang="da-DK">
                <a:latin typeface="Calibri" charset="0"/>
                <a:ea typeface="MS PGothic" charset="-128"/>
              </a:rPr>
              <a:t>Det omfatter alle grupper og organisationer, hvor </a:t>
            </a:r>
            <a:r>
              <a:rPr lang="da-DK" b="1">
                <a:solidFill>
                  <a:srgbClr val="0060A0"/>
                </a:solidFill>
                <a:latin typeface="Calibri" charset="0"/>
                <a:ea typeface="MS PGothic" charset="-128"/>
              </a:rPr>
              <a:t>folk arbejder sammen</a:t>
            </a:r>
            <a:r>
              <a:rPr lang="da-DK">
                <a:latin typeface="Calibri" charset="0"/>
                <a:ea typeface="MS PGothic" charset="-128"/>
              </a:rPr>
              <a:t>:</a:t>
            </a:r>
          </a:p>
        </p:txBody>
      </p:sp>
      <p:sp>
        <p:nvSpPr>
          <p:cNvPr id="13" name="Rectangle 12"/>
          <p:cNvSpPr/>
          <p:nvPr/>
        </p:nvSpPr>
        <p:spPr>
          <a:xfrm>
            <a:off x="877824" y="2196000"/>
            <a:ext cx="2926080" cy="2648597"/>
          </a:xfrm>
          <a:prstGeom prst="rect">
            <a:avLst/>
          </a:prstGeom>
          <a:solidFill>
            <a:srgbClr val="006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4" name="Rectangle 13"/>
          <p:cNvSpPr/>
          <p:nvPr/>
        </p:nvSpPr>
        <p:spPr>
          <a:xfrm>
            <a:off x="4605683" y="2196000"/>
            <a:ext cx="2926080" cy="2680340"/>
          </a:xfrm>
          <a:prstGeom prst="rect">
            <a:avLst/>
          </a:prstGeom>
          <a:solidFill>
            <a:srgbClr val="D922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5" name="Rectangle 14"/>
          <p:cNvSpPr/>
          <p:nvPr/>
        </p:nvSpPr>
        <p:spPr>
          <a:xfrm>
            <a:off x="8236372" y="2196000"/>
            <a:ext cx="2926080" cy="2699870"/>
          </a:xfrm>
          <a:prstGeom prst="rect">
            <a:avLst/>
          </a:prstGeom>
          <a:solidFill>
            <a:srgbClr val="0083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solidFill>
                <a:srgbClr val="008342"/>
              </a:solidFill>
            </a:endParaRPr>
          </a:p>
        </p:txBody>
      </p:sp>
      <p:sp>
        <p:nvSpPr>
          <p:cNvPr id="10" name="Title 1"/>
          <p:cNvSpPr txBox="1">
            <a:spLocks/>
          </p:cNvSpPr>
          <p:nvPr/>
        </p:nvSpPr>
        <p:spPr bwMode="auto">
          <a:xfrm>
            <a:off x="877823" y="2181775"/>
            <a:ext cx="2926080" cy="4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da-DK" sz="2533" b="1">
                <a:solidFill>
                  <a:schemeClr val="bg1"/>
                </a:solidFill>
                <a:latin typeface="Calibri" panose="020F0502020204030204" pitchFamily="34" charset="0"/>
                <a:ea typeface="+mj-ea"/>
              </a:rPr>
              <a:t>Arbejdsgivere (107)</a:t>
            </a:r>
          </a:p>
        </p:txBody>
      </p:sp>
      <p:sp>
        <p:nvSpPr>
          <p:cNvPr id="11" name="Title 1"/>
          <p:cNvSpPr txBox="1">
            <a:spLocks/>
          </p:cNvSpPr>
          <p:nvPr/>
        </p:nvSpPr>
        <p:spPr bwMode="auto">
          <a:xfrm>
            <a:off x="4605683" y="2181775"/>
            <a:ext cx="2926080" cy="4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da-DK" sz="2533" b="1">
                <a:solidFill>
                  <a:schemeClr val="bg1"/>
                </a:solidFill>
                <a:latin typeface="Calibri" panose="020F0502020204030204" pitchFamily="34" charset="0"/>
                <a:ea typeface="+mj-ea"/>
              </a:rPr>
              <a:t>Arbejdstagere (110)</a:t>
            </a:r>
          </a:p>
        </p:txBody>
      </p:sp>
      <p:sp>
        <p:nvSpPr>
          <p:cNvPr id="12" name="Title 1"/>
          <p:cNvSpPr txBox="1">
            <a:spLocks/>
          </p:cNvSpPr>
          <p:nvPr/>
        </p:nvSpPr>
        <p:spPr bwMode="auto">
          <a:xfrm>
            <a:off x="8236371" y="2178319"/>
            <a:ext cx="2926080" cy="78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da-DK" sz="2667" b="1">
                <a:solidFill>
                  <a:schemeClr val="bg1"/>
                </a:solidFill>
                <a:latin typeface="Calibri" panose="020F0502020204030204" pitchFamily="34" charset="0"/>
                <a:ea typeface="+mj-ea"/>
              </a:rPr>
              <a:t>Civilsamfunds-organisationer (110)</a:t>
            </a:r>
          </a:p>
          <a:p>
            <a:pPr algn="ctr" eaLnBrk="1" hangingPunct="1">
              <a:defRPr/>
            </a:pPr>
            <a:endParaRPr lang="en-GB" sz="2667" b="1" dirty="0">
              <a:solidFill>
                <a:schemeClr val="bg1"/>
              </a:solidFill>
              <a:latin typeface="Calibri" panose="020F0502020204030204" pitchFamily="34" charset="0"/>
              <a:ea typeface="+mj-ea"/>
            </a:endParaRPr>
          </a:p>
        </p:txBody>
      </p:sp>
      <p:sp>
        <p:nvSpPr>
          <p:cNvPr id="18" name="Content Placeholder 2"/>
          <p:cNvSpPr txBox="1">
            <a:spLocks/>
          </p:cNvSpPr>
          <p:nvPr/>
        </p:nvSpPr>
        <p:spPr>
          <a:xfrm>
            <a:off x="323880" y="5151376"/>
            <a:ext cx="11489685" cy="1450764"/>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da-DK" sz="2400" b="1">
                <a:solidFill>
                  <a:srgbClr val="1F5FA0"/>
                </a:solidFill>
                <a:latin typeface="Calibri" charset="0"/>
                <a:ea typeface="MS PGothic" charset="-128"/>
              </a:rPr>
              <a:t>De er dybt engageret i at forsvare deres gruppers (eller baglands) interesser og mærkesager, og de fungerer ofte som formidlere mellem beslutningstagere og befolkningen.</a:t>
            </a:r>
          </a:p>
        </p:txBody>
      </p:sp>
      <p:sp>
        <p:nvSpPr>
          <p:cNvPr id="19" name="TextBox 18">
            <a:hlinkClick r:id="rId3"/>
            <a:extLst>
              <a:ext uri="{FF2B5EF4-FFF2-40B4-BE49-F238E27FC236}">
                <a16:creationId xmlns:a16="http://schemas.microsoft.com/office/drawing/2014/main" id="{F0925021-66B6-B547-90DD-B7884B765D2F}"/>
              </a:ext>
            </a:extLst>
          </p:cNvPr>
          <p:cNvSpPr txBox="1"/>
          <p:nvPr/>
        </p:nvSpPr>
        <p:spPr>
          <a:xfrm>
            <a:off x="877823" y="3142027"/>
            <a:ext cx="2926080" cy="1241622"/>
          </a:xfrm>
          <a:prstGeom prst="rect">
            <a:avLst/>
          </a:prstGeom>
          <a:noFill/>
        </p:spPr>
        <p:txBody>
          <a:bodyPr wrap="square" rtlCol="0">
            <a:spAutoFit/>
          </a:bodyPr>
          <a:lstStyle/>
          <a:p>
            <a:pPr algn="ctr"/>
            <a:r>
              <a:rPr lang="da-DK" sz="1867">
                <a:solidFill>
                  <a:schemeClr val="bg1"/>
                </a:solidFill>
              </a:rPr>
              <a:t>Arbejdsgiver-sammenslutninger,</a:t>
            </a:r>
          </a:p>
          <a:p>
            <a:pPr algn="ctr"/>
            <a:r>
              <a:rPr lang="da-DK" sz="1867">
                <a:solidFill>
                  <a:schemeClr val="bg1"/>
                </a:solidFill>
              </a:rPr>
              <a:t>handelskamre,</a:t>
            </a:r>
          </a:p>
          <a:p>
            <a:pPr algn="ctr"/>
            <a:r>
              <a:rPr lang="da-DK" sz="1867">
                <a:solidFill>
                  <a:schemeClr val="bg1"/>
                </a:solidFill>
              </a:rPr>
              <a:t>SMV-organisationer </a:t>
            </a:r>
          </a:p>
          <a:p>
            <a:pPr algn="ctr"/>
            <a:endParaRPr lang="en-GB" sz="1867" dirty="0">
              <a:solidFill>
                <a:schemeClr val="bg1"/>
              </a:solidFill>
            </a:endParaRPr>
          </a:p>
        </p:txBody>
      </p:sp>
      <p:sp>
        <p:nvSpPr>
          <p:cNvPr id="20" name="TextBox 19">
            <a:hlinkClick r:id="rId4"/>
            <a:extLst>
              <a:ext uri="{FF2B5EF4-FFF2-40B4-BE49-F238E27FC236}">
                <a16:creationId xmlns:a16="http://schemas.microsoft.com/office/drawing/2014/main" id="{EA13E604-DD39-AC47-A999-ECEECC06A46F}"/>
              </a:ext>
            </a:extLst>
          </p:cNvPr>
          <p:cNvSpPr txBox="1"/>
          <p:nvPr/>
        </p:nvSpPr>
        <p:spPr>
          <a:xfrm>
            <a:off x="4617692" y="3323289"/>
            <a:ext cx="2914071" cy="379656"/>
          </a:xfrm>
          <a:prstGeom prst="rect">
            <a:avLst/>
          </a:prstGeom>
          <a:noFill/>
        </p:spPr>
        <p:txBody>
          <a:bodyPr wrap="square" rtlCol="0">
            <a:spAutoFit/>
          </a:bodyPr>
          <a:lstStyle/>
          <a:p>
            <a:pPr algn="ctr"/>
            <a:r>
              <a:rPr lang="da-DK" sz="1867">
                <a:solidFill>
                  <a:schemeClr val="bg1"/>
                </a:solidFill>
              </a:rPr>
              <a:t>Fagforeninger</a:t>
            </a:r>
          </a:p>
        </p:txBody>
      </p:sp>
      <p:sp>
        <p:nvSpPr>
          <p:cNvPr id="21" name="TextBox 20">
            <a:hlinkClick r:id="rId5"/>
            <a:extLst>
              <a:ext uri="{FF2B5EF4-FFF2-40B4-BE49-F238E27FC236}">
                <a16:creationId xmlns:a16="http://schemas.microsoft.com/office/drawing/2014/main" id="{04EA3B74-E8BC-4341-9B56-489ADABD78EE}"/>
              </a:ext>
            </a:extLst>
          </p:cNvPr>
          <p:cNvSpPr txBox="1"/>
          <p:nvPr/>
        </p:nvSpPr>
        <p:spPr>
          <a:xfrm>
            <a:off x="8236373" y="3132000"/>
            <a:ext cx="2962656" cy="1816266"/>
          </a:xfrm>
          <a:prstGeom prst="rect">
            <a:avLst/>
          </a:prstGeom>
          <a:noFill/>
        </p:spPr>
        <p:txBody>
          <a:bodyPr wrap="square" rtlCol="0">
            <a:spAutoFit/>
          </a:bodyPr>
          <a:lstStyle/>
          <a:p>
            <a:pPr algn="ctr"/>
            <a:r>
              <a:rPr lang="da-DK" sz="1867">
                <a:solidFill>
                  <a:schemeClr val="bg1"/>
                </a:solidFill>
              </a:rPr>
              <a:t>Repræsenterer landbrugere, forbrugere, unge, liberale erhverv, personer med handicap, akademikere, kooperativer, NGO'er m.fl. </a:t>
            </a:r>
          </a:p>
          <a:p>
            <a:pPr algn="ctr"/>
            <a:endParaRPr lang="en-GB" sz="1867" dirty="0">
              <a:solidFill>
                <a:schemeClr val="bg1"/>
              </a:solidFill>
            </a:endParaRPr>
          </a:p>
        </p:txBody>
      </p:sp>
      <p:sp>
        <p:nvSpPr>
          <p:cNvPr id="2" name="Rectangle 1">
            <a:extLst>
              <a:ext uri="{FF2B5EF4-FFF2-40B4-BE49-F238E27FC236}">
                <a16:creationId xmlns:a16="http://schemas.microsoft.com/office/drawing/2014/main" id="{02F707B0-4DCD-1697-44A7-0F7B11A0DBD4}"/>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p:cNvSpPr txBox="1">
            <a:spLocks/>
          </p:cNvSpPr>
          <p:nvPr/>
        </p:nvSpPr>
        <p:spPr bwMode="auto">
          <a:xfrm>
            <a:off x="-85060" y="161454"/>
            <a:ext cx="12277060" cy="106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da-DK" sz="4000" b="1">
                <a:solidFill>
                  <a:schemeClr val="bg1"/>
                </a:solidFill>
                <a:latin typeface="Calibri" panose="020F0502020204030204" pitchFamily="34" charset="0"/>
                <a:ea typeface="+mj-ea"/>
              </a:rPr>
              <a:t>HVAD ER DET ORGANISEREDE CIVILSAMFUND?</a:t>
            </a:r>
          </a:p>
        </p:txBody>
      </p:sp>
      <p:sp>
        <p:nvSpPr>
          <p:cNvPr id="3" name="TextBox 2">
            <a:extLst>
              <a:ext uri="{FF2B5EF4-FFF2-40B4-BE49-F238E27FC236}">
                <a16:creationId xmlns:a16="http://schemas.microsoft.com/office/drawing/2014/main" id="{4FA30AEF-BFB7-4F05-8844-A746F8ECEB1D}"/>
              </a:ext>
            </a:extLst>
          </p:cNvPr>
          <p:cNvSpPr txBox="1"/>
          <p:nvPr/>
        </p:nvSpPr>
        <p:spPr>
          <a:xfrm>
            <a:off x="0" y="6437012"/>
            <a:ext cx="8544682" cy="307777"/>
          </a:xfrm>
          <a:prstGeom prst="rect">
            <a:avLst/>
          </a:prstGeom>
          <a:noFill/>
        </p:spPr>
        <p:txBody>
          <a:bodyPr wrap="square" rtlCol="0">
            <a:spAutoFit/>
          </a:bodyPr>
          <a:lstStyle/>
          <a:p>
            <a:r>
              <a:rPr lang="da-DK" sz="1400">
                <a:solidFill>
                  <a:srgbClr val="174195"/>
                </a:solidFill>
              </a:rPr>
              <a:t>*To medlemmer er ikke tilknyttet nogen af de tre grupper</a:t>
            </a:r>
          </a:p>
        </p:txBody>
      </p:sp>
    </p:spTree>
    <p:extLst>
      <p:ext uri="{BB962C8B-B14F-4D97-AF65-F5344CB8AC3E}">
        <p14:creationId xmlns:p14="http://schemas.microsoft.com/office/powerpoint/2010/main" val="197500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par>
                          <p:cTn id="52" fill="hold">
                            <p:stCondLst>
                              <p:cond delay="2000"/>
                            </p:stCondLst>
                            <p:childTnLst>
                              <p:par>
                                <p:cTn id="53" presetID="2" presetClass="entr" presetSubtype="4"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animBg="1"/>
      <p:bldP spid="14" grpId="0" animBg="1"/>
      <p:bldP spid="15" grpId="0" animBg="1"/>
      <p:bldP spid="10" grpId="0"/>
      <p:bldP spid="11" grpId="0"/>
      <p:bldP spid="12" grpId="0"/>
      <p:bldP spid="18" grpId="0"/>
      <p:bldP spid="19" grpId="0"/>
      <p:bldP spid="20" grpId="0"/>
      <p:bldP spid="21"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E81D5F-8A66-0164-9E18-EF3E967B127A}"/>
              </a:ext>
            </a:extLst>
          </p:cNvPr>
          <p:cNvSpPr/>
          <p:nvPr/>
        </p:nvSpPr>
        <p:spPr>
          <a:xfrm>
            <a:off x="0" y="-9144"/>
            <a:ext cx="7324259"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106532" y="-9144"/>
            <a:ext cx="7430791" cy="1144284"/>
          </a:xfrm>
          <a:effectLst>
            <a:outerShdw blurRad="76200" dist="12700" dir="2700000" sy="-23000" kx="-800400" algn="bl" rotWithShape="0">
              <a:prstClr val="black">
                <a:alpha val="20000"/>
              </a:prstClr>
            </a:outerShdw>
          </a:effectLst>
        </p:spPr>
        <p:txBody>
          <a:bodyPr>
            <a:noAutofit/>
          </a:bodyPr>
          <a:lstStyle/>
          <a:p>
            <a:pPr algn="ctr"/>
            <a:r>
              <a:rPr lang="da-DK" sz="4000" b="1">
                <a:solidFill>
                  <a:schemeClr val="bg1"/>
                </a:solidFill>
                <a:latin typeface="+mn-lt"/>
                <a:ea typeface="+mn-ea"/>
                <a:cs typeface="+mn-cs"/>
              </a:rPr>
              <a:t>HVAD LAVER EØSU?</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7324260" y="24184"/>
            <a:ext cx="4875638" cy="6780649"/>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Rectangle 4"/>
          <p:cNvSpPr/>
          <p:nvPr/>
        </p:nvSpPr>
        <p:spPr>
          <a:xfrm>
            <a:off x="124545" y="1144284"/>
            <a:ext cx="7105335" cy="5509200"/>
          </a:xfrm>
          <a:prstGeom prst="rect">
            <a:avLst/>
          </a:prstGeom>
        </p:spPr>
        <p:txBody>
          <a:bodyPr wrap="square">
            <a:spAutoFit/>
          </a:bodyPr>
          <a:lstStyle/>
          <a:p>
            <a:pPr algn="just"/>
            <a:r>
              <a:rPr lang="da-DK" sz="2000" b="1" dirty="0">
                <a:solidFill>
                  <a:srgbClr val="1F5FA0"/>
                </a:solidFill>
              </a:rPr>
              <a:t>Europa-Parlamentet</a:t>
            </a:r>
            <a:r>
              <a:rPr lang="da-DK" sz="2000" dirty="0"/>
              <a:t>, </a:t>
            </a:r>
            <a:r>
              <a:rPr lang="da-DK" sz="2000" b="1" dirty="0">
                <a:solidFill>
                  <a:srgbClr val="1F5FA0"/>
                </a:solidFill>
              </a:rPr>
              <a:t>EU-Rådet</a:t>
            </a:r>
            <a:r>
              <a:rPr lang="da-DK" sz="2000" dirty="0"/>
              <a:t> og </a:t>
            </a:r>
            <a:r>
              <a:rPr lang="da-DK" sz="2000" b="1" dirty="0"/>
              <a:t>Kommissionen</a:t>
            </a:r>
            <a:r>
              <a:rPr lang="da-DK" sz="2000" dirty="0"/>
              <a:t> er </a:t>
            </a:r>
            <a:r>
              <a:rPr lang="da-DK" sz="2000" b="1" dirty="0">
                <a:solidFill>
                  <a:srgbClr val="0060A0"/>
                </a:solidFill>
              </a:rPr>
              <a:t>retligt forpligtede til at høre EØSU</a:t>
            </a:r>
            <a:r>
              <a:rPr lang="da-DK" sz="2000" dirty="0"/>
              <a:t>, når der skal vedtages ny lovgivning. Udvalget kan </a:t>
            </a:r>
            <a:r>
              <a:rPr lang="da-DK" sz="2000" b="1" dirty="0"/>
              <a:t>høres</a:t>
            </a:r>
            <a:r>
              <a:rPr lang="da-DK" sz="2000" dirty="0"/>
              <a:t> om en lang række emner. </a:t>
            </a:r>
          </a:p>
          <a:p>
            <a:pPr algn="just"/>
            <a:endParaRPr lang="en-GB" altLang="fr-FR" sz="2000" dirty="0">
              <a:solidFill>
                <a:srgbClr val="0060A0"/>
              </a:solidFill>
            </a:endParaRPr>
          </a:p>
          <a:p>
            <a:pPr algn="just"/>
            <a:r>
              <a:rPr lang="da-DK" sz="2000" b="1" dirty="0">
                <a:solidFill>
                  <a:srgbClr val="1F5FA0"/>
                </a:solidFill>
              </a:rPr>
              <a:t>EØSU-medlemmer</a:t>
            </a:r>
            <a:r>
              <a:rPr lang="da-DK" sz="2000" dirty="0"/>
              <a:t> fra </a:t>
            </a:r>
            <a:r>
              <a:rPr lang="da-DK" sz="2000" b="1" dirty="0">
                <a:solidFill>
                  <a:srgbClr val="1F5FA0"/>
                </a:solidFill>
              </a:rPr>
              <a:t>alle tre grupper drøfter, hører hinanden, når til enighed og formulerer dette i et dokument, en såkaldt “udtalelse”</a:t>
            </a:r>
            <a:r>
              <a:rPr lang="da-DK" sz="2000" dirty="0"/>
              <a:t>, om den foreslåede lovgivning.</a:t>
            </a:r>
          </a:p>
          <a:p>
            <a:pPr algn="just"/>
            <a:endParaRPr lang="en-GB" altLang="fr-FR" sz="2000" dirty="0"/>
          </a:p>
          <a:p>
            <a:pPr algn="just"/>
            <a:r>
              <a:rPr lang="da-DK" sz="2000" dirty="0"/>
              <a:t>Efter en </a:t>
            </a:r>
            <a:r>
              <a:rPr lang="da-DK" sz="2000" b="1" dirty="0">
                <a:solidFill>
                  <a:srgbClr val="1F5FA0"/>
                </a:solidFill>
              </a:rPr>
              <a:t>udtalelse er vedtaget, sendes den til EU-institutionerne</a:t>
            </a:r>
            <a:r>
              <a:rPr lang="da-DK" sz="2000" dirty="0"/>
              <a:t> til drøftelse, og den offentliggøres i EU-Tidende (på 24 sprog).</a:t>
            </a:r>
          </a:p>
          <a:p>
            <a:pPr algn="just"/>
            <a:endParaRPr lang="en-GB" altLang="fr-FR" sz="2000" dirty="0"/>
          </a:p>
          <a:p>
            <a:pPr algn="just"/>
            <a:r>
              <a:rPr lang="da-DK" sz="2000" dirty="0"/>
              <a:t>Ordføreren </a:t>
            </a:r>
            <a:r>
              <a:rPr lang="da-DK" sz="2000" b="1" dirty="0">
                <a:solidFill>
                  <a:srgbClr val="1F5FA0"/>
                </a:solidFill>
              </a:rPr>
              <a:t>fremlægger</a:t>
            </a:r>
            <a:r>
              <a:rPr lang="da-DK" sz="2000" dirty="0"/>
              <a:t> de </a:t>
            </a:r>
            <a:r>
              <a:rPr lang="da-DK" sz="2000" b="1" dirty="0">
                <a:solidFill>
                  <a:srgbClr val="1F5FA0"/>
                </a:solidFill>
              </a:rPr>
              <a:t>vigtigste punkter</a:t>
            </a:r>
            <a:r>
              <a:rPr lang="da-DK" sz="2000" dirty="0"/>
              <a:t> i EØSU-udtalelsen og </a:t>
            </a:r>
            <a:r>
              <a:rPr lang="da-DK" sz="2000" b="1" dirty="0">
                <a:solidFill>
                  <a:srgbClr val="1F5FA0"/>
                </a:solidFill>
              </a:rPr>
              <a:t>skaber opmærksomhed</a:t>
            </a:r>
            <a:r>
              <a:rPr lang="da-DK" sz="2000" dirty="0"/>
              <a:t> om den på EU-niveau og nationalt og lokalt plan.</a:t>
            </a:r>
          </a:p>
          <a:p>
            <a:pPr algn="just"/>
            <a:endParaRPr lang="en-GB" altLang="fr-FR" sz="2000" dirty="0"/>
          </a:p>
          <a:p>
            <a:pPr algn="just"/>
            <a:r>
              <a:rPr lang="da-DK" sz="2000" dirty="0"/>
              <a:t>EØSU afgiver i alt ca. </a:t>
            </a:r>
            <a:r>
              <a:rPr lang="da-DK" sz="2000" b="1" dirty="0">
                <a:solidFill>
                  <a:srgbClr val="1F5FA0"/>
                </a:solidFill>
              </a:rPr>
              <a:t>200 udtalelser</a:t>
            </a:r>
            <a:r>
              <a:rPr lang="da-DK" sz="2000" dirty="0"/>
              <a:t> hvert år.</a:t>
            </a:r>
          </a:p>
          <a:p>
            <a:pPr algn="just"/>
            <a:endParaRPr lang="en-GB" altLang="fr-FR" sz="2000" dirty="0">
              <a:solidFill>
                <a:srgbClr val="FF0000"/>
              </a:solidFill>
            </a:endParaRPr>
          </a:p>
          <a:p>
            <a:pPr marL="285750" indent="-285750" algn="just">
              <a:buFont typeface="Arial" panose="020B0604020202020204" pitchFamily="34" charset="0"/>
              <a:buChar char="•"/>
            </a:pPr>
            <a:endParaRPr lang="en-GB" altLang="fr-FR" sz="1600" dirty="0">
              <a:solidFill>
                <a:srgbClr val="FF0000"/>
              </a:solidFill>
            </a:endParaRPr>
          </a:p>
          <a:p>
            <a:pPr marL="285750" indent="-285750" algn="just">
              <a:buFont typeface="Arial" panose="020B0604020202020204" pitchFamily="34" charset="0"/>
              <a:buChar char="•"/>
            </a:pPr>
            <a:endParaRPr lang="en-GB" sz="1600" dirty="0"/>
          </a:p>
        </p:txBody>
      </p:sp>
      <p:sp>
        <p:nvSpPr>
          <p:cNvPr id="6" name="TextBox 5">
            <a:extLst>
              <a:ext uri="{FF2B5EF4-FFF2-40B4-BE49-F238E27FC236}">
                <a16:creationId xmlns:a16="http://schemas.microsoft.com/office/drawing/2014/main" id="{D54632D7-92F4-4501-A9F6-C753A58D7CB1}"/>
              </a:ext>
            </a:extLst>
          </p:cNvPr>
          <p:cNvSpPr txBox="1"/>
          <p:nvPr/>
        </p:nvSpPr>
        <p:spPr>
          <a:xfrm>
            <a:off x="2209887" y="6164440"/>
            <a:ext cx="3254557" cy="338554"/>
          </a:xfrm>
          <a:prstGeom prst="rect">
            <a:avLst/>
          </a:prstGeom>
          <a:noFill/>
        </p:spPr>
        <p:txBody>
          <a:bodyPr wrap="square">
            <a:spAutoFit/>
          </a:bodyPr>
          <a:lstStyle/>
          <a:p>
            <a:r>
              <a:rPr lang="da-DK" sz="1600" b="1"/>
              <a:t>Scan QR-koden og læs mere!</a:t>
            </a:r>
          </a:p>
        </p:txBody>
      </p:sp>
      <p:pic>
        <p:nvPicPr>
          <p:cNvPr id="8" name="Picture 7">
            <a:extLst>
              <a:ext uri="{FF2B5EF4-FFF2-40B4-BE49-F238E27FC236}">
                <a16:creationId xmlns:a16="http://schemas.microsoft.com/office/drawing/2014/main" id="{07D93C43-DE67-4F97-97C9-04AF74DC62C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238560" y="5838417"/>
            <a:ext cx="991320" cy="990600"/>
          </a:xfrm>
          <a:prstGeom prst="rect">
            <a:avLst/>
          </a:prstGeom>
        </p:spPr>
      </p:pic>
      <p:pic>
        <p:nvPicPr>
          <p:cNvPr id="10" name="Graphic 9" descr="Right pointing backhand index with solid fill">
            <a:extLst>
              <a:ext uri="{FF2B5EF4-FFF2-40B4-BE49-F238E27FC236}">
                <a16:creationId xmlns:a16="http://schemas.microsoft.com/office/drawing/2014/main" id="{C37D202E-711E-46BB-A5CB-D0255C00B62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32957" y="6115277"/>
            <a:ext cx="436880" cy="436880"/>
          </a:xfrm>
          <a:prstGeom prst="rect">
            <a:avLst/>
          </a:prstGeom>
        </p:spPr>
      </p:pic>
    </p:spTree>
    <p:extLst>
      <p:ext uri="{BB962C8B-B14F-4D97-AF65-F5344CB8AC3E}">
        <p14:creationId xmlns:p14="http://schemas.microsoft.com/office/powerpoint/2010/main" val="163354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 calcmode="lin" valueType="num">
                                      <p:cBhvr additive="base">
                                        <p:cTn id="3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anim calcmode="lin" valueType="num">
                                      <p:cBhvr>
                                        <p:cTn id="43" dur="500" fill="hold"/>
                                        <p:tgtEl>
                                          <p:spTgt spid="10"/>
                                        </p:tgtEl>
                                        <p:attrNameLst>
                                          <p:attrName>ppt_x</p:attrName>
                                        </p:attrNameLst>
                                      </p:cBhvr>
                                      <p:tavLst>
                                        <p:tav tm="0">
                                          <p:val>
                                            <p:strVal val="#ppt_x"/>
                                          </p:val>
                                        </p:tav>
                                        <p:tav tm="100000">
                                          <p:val>
                                            <p:strVal val="#ppt_x"/>
                                          </p:val>
                                        </p:tav>
                                      </p:tavLst>
                                    </p:anim>
                                    <p:anim calcmode="lin" valueType="num">
                                      <p:cBhvr>
                                        <p:cTn id="44" dur="500" fill="hold"/>
                                        <p:tgtEl>
                                          <p:spTgt spid="10"/>
                                        </p:tgtEl>
                                        <p:attrNameLst>
                                          <p:attrName>ppt_y</p:attrName>
                                        </p:attrNameLst>
                                      </p:cBhvr>
                                      <p:tavLst>
                                        <p:tav tm="0">
                                          <p:val>
                                            <p:strVal val="#ppt_y+.1"/>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125997" y="5038514"/>
            <a:ext cx="5553401" cy="95507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b="1" dirty="0">
              <a:solidFill>
                <a:srgbClr val="0060A0"/>
              </a:solidFill>
              <a:latin typeface="Calibri" pitchFamily="34" charset="0"/>
            </a:endParaRPr>
          </a:p>
        </p:txBody>
      </p:sp>
      <p:sp>
        <p:nvSpPr>
          <p:cNvPr id="13" name="Title 1"/>
          <p:cNvSpPr txBox="1">
            <a:spLocks/>
          </p:cNvSpPr>
          <p:nvPr/>
        </p:nvSpPr>
        <p:spPr bwMode="auto">
          <a:xfrm>
            <a:off x="582140" y="1814155"/>
            <a:ext cx="2405449" cy="1000555"/>
          </a:xfrm>
          <a:prstGeom prst="rect">
            <a:avLst/>
          </a:prstGeom>
          <a:noFill/>
          <a:ln>
            <a:noFill/>
          </a:ln>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a:defRPr/>
            </a:pPr>
            <a:endParaRPr lang="en-GB" sz="2133" dirty="0">
              <a:solidFill>
                <a:srgbClr val="595959"/>
              </a:solidFill>
              <a:latin typeface="Calibri" panose="020F0502020204030204" pitchFamily="34" charset="0"/>
            </a:endParaRPr>
          </a:p>
        </p:txBody>
      </p:sp>
      <p:sp>
        <p:nvSpPr>
          <p:cNvPr id="11" name="TextBox 10">
            <a:extLst>
              <a:ext uri="{FF2B5EF4-FFF2-40B4-BE49-F238E27FC236}">
                <a16:creationId xmlns:a16="http://schemas.microsoft.com/office/drawing/2014/main" id="{BEE2DE31-1F83-4EF8-A9BC-495544087C12}"/>
              </a:ext>
            </a:extLst>
          </p:cNvPr>
          <p:cNvSpPr txBox="1"/>
          <p:nvPr/>
        </p:nvSpPr>
        <p:spPr>
          <a:xfrm>
            <a:off x="110512" y="3661616"/>
            <a:ext cx="11718941" cy="1221938"/>
          </a:xfrm>
          <a:prstGeom prst="rect">
            <a:avLst/>
          </a:prstGeom>
          <a:noFill/>
        </p:spPr>
        <p:txBody>
          <a:bodyPr wrap="square">
            <a:spAutoFit/>
          </a:bodyPr>
          <a:lstStyle/>
          <a:p>
            <a:pPr algn="ctr">
              <a:lnSpc>
                <a:spcPts val="2060"/>
              </a:lnSpc>
              <a:spcBef>
                <a:spcPts val="1200"/>
              </a:spcBef>
              <a:defRPr/>
            </a:pPr>
            <a:endParaRPr lang="en-GB" altLang="fr-FR" sz="2400" b="1" dirty="0">
              <a:solidFill>
                <a:srgbClr val="0060A0"/>
              </a:solidFill>
              <a:latin typeface="Calibri" pitchFamily="34" charset="0"/>
            </a:endParaRPr>
          </a:p>
          <a:p>
            <a:pPr algn="ctr">
              <a:lnSpc>
                <a:spcPts val="2060"/>
              </a:lnSpc>
              <a:spcBef>
                <a:spcPts val="1200"/>
              </a:spcBef>
              <a:defRPr/>
            </a:pPr>
            <a:endParaRPr lang="en-GB" altLang="fr-FR" sz="2400" b="1" dirty="0">
              <a:solidFill>
                <a:srgbClr val="1F5FA0"/>
              </a:solidFill>
              <a:latin typeface="Calibri" pitchFamily="34" charset="0"/>
            </a:endParaRPr>
          </a:p>
          <a:p>
            <a:pPr algn="ctr">
              <a:lnSpc>
                <a:spcPts val="2060"/>
              </a:lnSpc>
              <a:spcBef>
                <a:spcPts val="1200"/>
              </a:spcBef>
              <a:defRPr/>
            </a:pPr>
            <a:endParaRPr lang="en-GB" sz="2400" spc="50" dirty="0">
              <a:solidFill>
                <a:schemeClr val="bg2">
                  <a:lumMod val="50000"/>
                </a:schemeClr>
              </a:solidFill>
              <a:latin typeface="Calibri" panose="020F0502020204030204" pitchFamily="34" charset="0"/>
            </a:endParaRPr>
          </a:p>
        </p:txBody>
      </p:sp>
      <p:sp>
        <p:nvSpPr>
          <p:cNvPr id="12" name="TextBox 11">
            <a:extLst>
              <a:ext uri="{FF2B5EF4-FFF2-40B4-BE49-F238E27FC236}">
                <a16:creationId xmlns:a16="http://schemas.microsoft.com/office/drawing/2014/main" id="{F34828AC-9164-4F14-8519-02B5D5335800}"/>
              </a:ext>
            </a:extLst>
          </p:cNvPr>
          <p:cNvSpPr txBox="1"/>
          <p:nvPr/>
        </p:nvSpPr>
        <p:spPr>
          <a:xfrm>
            <a:off x="249898" y="2161287"/>
            <a:ext cx="11718941" cy="3354765"/>
          </a:xfrm>
          <a:prstGeom prst="rect">
            <a:avLst/>
          </a:prstGeom>
          <a:noFill/>
        </p:spPr>
        <p:txBody>
          <a:bodyPr wrap="square">
            <a:spAutoFit/>
          </a:bodyPr>
          <a:lstStyle/>
          <a:p>
            <a:pPr algn="ctr">
              <a:spcBef>
                <a:spcPts val="1200"/>
              </a:spcBef>
              <a:defRPr/>
            </a:pPr>
            <a:r>
              <a:rPr lang="da-DK" sz="2400" dirty="0"/>
              <a:t>Udvalget er det eneste </a:t>
            </a:r>
            <a:r>
              <a:rPr lang="da-DK" sz="2400" b="1" dirty="0"/>
              <a:t>institutionelle mødested og forum for dialog på EU-niveau</a:t>
            </a:r>
            <a:r>
              <a:rPr lang="da-DK" sz="2400" dirty="0"/>
              <a:t>, som gør det muligt at opnå </a:t>
            </a:r>
            <a:r>
              <a:rPr lang="da-DK" sz="2400" b="1" dirty="0">
                <a:solidFill>
                  <a:srgbClr val="0060A0"/>
                </a:solidFill>
              </a:rPr>
              <a:t>konsensus</a:t>
            </a:r>
            <a:r>
              <a:rPr lang="da-DK" sz="2400" dirty="0"/>
              <a:t> mellem forskellige interesser. Det er </a:t>
            </a:r>
            <a:r>
              <a:rPr lang="da-DK" sz="2400" b="1" dirty="0">
                <a:solidFill>
                  <a:srgbClr val="0060A0"/>
                </a:solidFill>
              </a:rPr>
              <a:t>Europas interessegruppers</a:t>
            </a:r>
            <a:r>
              <a:rPr lang="da-DK" sz="2400" dirty="0"/>
              <a:t> eneste mulighed for formel </a:t>
            </a:r>
            <a:r>
              <a:rPr lang="da-DK" sz="2400" b="1" dirty="0">
                <a:solidFill>
                  <a:srgbClr val="0060A0"/>
                </a:solidFill>
              </a:rPr>
              <a:t>indflydelse på udkast til EU-lovgivning inden for en </a:t>
            </a:r>
            <a:r>
              <a:rPr lang="da-DK" sz="2400" b="1" dirty="0" err="1">
                <a:solidFill>
                  <a:srgbClr val="0060A0"/>
                </a:solidFill>
              </a:rPr>
              <a:t>interinstitutionel</a:t>
            </a:r>
            <a:r>
              <a:rPr lang="da-DK" sz="2400" b="1" dirty="0">
                <a:solidFill>
                  <a:srgbClr val="0060A0"/>
                </a:solidFill>
              </a:rPr>
              <a:t> ramme</a:t>
            </a:r>
            <a:r>
              <a:rPr lang="da-DK" sz="2400" dirty="0"/>
              <a:t>.</a:t>
            </a:r>
          </a:p>
          <a:p>
            <a:pPr algn="ctr">
              <a:spcBef>
                <a:spcPts val="1200"/>
              </a:spcBef>
              <a:defRPr/>
            </a:pPr>
            <a:r>
              <a:rPr lang="da-DK" sz="2400" dirty="0">
                <a:latin typeface="Calibri" pitchFamily="34" charset="0"/>
              </a:rPr>
              <a:t>Denne deltagelse af civilsamfundsorganisationer er </a:t>
            </a:r>
            <a:r>
              <a:rPr lang="da-DK" sz="2400" b="1" dirty="0">
                <a:solidFill>
                  <a:srgbClr val="0060A0"/>
                </a:solidFill>
                <a:latin typeface="Calibri" pitchFamily="34" charset="0"/>
              </a:rPr>
              <a:t>deltagelsesdemokrati</a:t>
            </a:r>
            <a:r>
              <a:rPr lang="da-DK" sz="2400" dirty="0">
                <a:latin typeface="Calibri" pitchFamily="34" charset="0"/>
              </a:rPr>
              <a:t> og et af det europæiske demokratis grundlæggende elementer.</a:t>
            </a:r>
          </a:p>
          <a:p>
            <a:pPr algn="ctr">
              <a:spcBef>
                <a:spcPts val="1200"/>
              </a:spcBef>
              <a:defRPr/>
            </a:pPr>
            <a:r>
              <a:rPr lang="da-DK" sz="2400" dirty="0">
                <a:latin typeface="Calibri" pitchFamily="34" charset="0"/>
              </a:rPr>
              <a:t>Udvalget behandler mange </a:t>
            </a:r>
            <a:r>
              <a:rPr lang="da-DK" sz="2400" b="1" dirty="0">
                <a:solidFill>
                  <a:srgbClr val="0060A0"/>
                </a:solidFill>
                <a:latin typeface="Calibri" pitchFamily="34" charset="0"/>
                <a:hlinkClick r:id="rId2" action="ppaction://hlinksldjump"/>
              </a:rPr>
              <a:t>emner, der berører folks dagligdag</a:t>
            </a:r>
            <a:r>
              <a:rPr lang="da-DK" sz="2400" dirty="0">
                <a:latin typeface="Calibri" pitchFamily="34" charset="0"/>
              </a:rPr>
              <a:t>: beskæftigelse, sundhed, forbrugerrettigheder, landbrug, bekæmpelse af organiseret kriminalitet osv.</a:t>
            </a:r>
            <a:r>
              <a:rPr lang="da-DK" sz="2400" dirty="0"/>
              <a:t> </a:t>
            </a:r>
          </a:p>
        </p:txBody>
      </p:sp>
      <p:sp>
        <p:nvSpPr>
          <p:cNvPr id="2" name="Rectangle 1">
            <a:extLst>
              <a:ext uri="{FF2B5EF4-FFF2-40B4-BE49-F238E27FC236}">
                <a16:creationId xmlns:a16="http://schemas.microsoft.com/office/drawing/2014/main" id="{613E6C7B-D79F-D66F-9ABD-F0309E18CBE9}"/>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1446E272-B298-6D95-4011-CB9D10983F8F}"/>
              </a:ext>
            </a:extLst>
          </p:cNvPr>
          <p:cNvSpPr txBox="1"/>
          <p:nvPr/>
        </p:nvSpPr>
        <p:spPr>
          <a:xfrm>
            <a:off x="0" y="171911"/>
            <a:ext cx="12192000" cy="1384995"/>
          </a:xfrm>
          <a:prstGeom prst="rect">
            <a:avLst/>
          </a:prstGeom>
          <a:noFill/>
        </p:spPr>
        <p:txBody>
          <a:bodyPr wrap="square" rtlCol="0">
            <a:spAutoFit/>
          </a:bodyPr>
          <a:lstStyle/>
          <a:p>
            <a:pPr algn="ctr"/>
            <a:r>
              <a:rPr lang="da-DK" sz="4000" b="1">
                <a:solidFill>
                  <a:schemeClr val="bg1"/>
                </a:solidFill>
                <a:latin typeface="Calibri" panose="020F0502020204030204" pitchFamily="34" charset="0"/>
              </a:rPr>
              <a:t>HVORFOR ER EØSU VIGTIGT FOR EU?</a:t>
            </a:r>
          </a:p>
          <a:p>
            <a:pPr algn="ctr"/>
            <a:endParaRPr lang="en-GB" sz="4400" dirty="0"/>
          </a:p>
        </p:txBody>
      </p:sp>
    </p:spTree>
    <p:extLst>
      <p:ext uri="{BB962C8B-B14F-4D97-AF65-F5344CB8AC3E}">
        <p14:creationId xmlns:p14="http://schemas.microsoft.com/office/powerpoint/2010/main" val="161797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nodePh="1">
                                  <p:stCondLst>
                                    <p:cond delay="0"/>
                                  </p:stCondLst>
                                  <p:endCondLst>
                                    <p:cond evt="begin" delay="0">
                                      <p:tn val="14"/>
                                    </p:cond>
                                  </p:end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 grpId="0"/>
      <p:bldP spid="1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ACBBD-FAF7-9A1D-E1B7-38DB4909EBB7}"/>
            </a:ext>
          </a:extLst>
        </p:cNvPr>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2E7164A5-F124-4534-AD26-38A824D92F8C}"/>
              </a:ext>
            </a:extLst>
          </p:cNvPr>
          <p:cNvSpPr/>
          <p:nvPr/>
        </p:nvSpPr>
        <p:spPr>
          <a:xfrm>
            <a:off x="8579624" y="1630030"/>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AA3375D7-9F6A-4A16-A11B-EC37BE39CD0C}"/>
              </a:ext>
            </a:extLst>
          </p:cNvPr>
          <p:cNvSpPr/>
          <p:nvPr/>
        </p:nvSpPr>
        <p:spPr>
          <a:xfrm>
            <a:off x="844940" y="1663598"/>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0A288DA2-CD45-AD05-3E3F-DB61FFD22384}"/>
              </a:ext>
            </a:extLst>
          </p:cNvPr>
          <p:cNvSpPr/>
          <p:nvPr/>
        </p:nvSpPr>
        <p:spPr>
          <a:xfrm>
            <a:off x="-10018"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itle 1">
            <a:extLst>
              <a:ext uri="{FF2B5EF4-FFF2-40B4-BE49-F238E27FC236}">
                <a16:creationId xmlns:a16="http://schemas.microsoft.com/office/drawing/2014/main" id="{FCA431F0-5DFB-F06A-F681-0B8C3B22BD92}"/>
              </a:ext>
            </a:extLst>
          </p:cNvPr>
          <p:cNvSpPr txBox="1">
            <a:spLocks/>
          </p:cNvSpPr>
          <p:nvPr/>
        </p:nvSpPr>
        <p:spPr bwMode="auto">
          <a:xfrm>
            <a:off x="-10018" y="254727"/>
            <a:ext cx="12202018" cy="47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da-DK" sz="4000" b="1">
                <a:solidFill>
                  <a:schemeClr val="bg1"/>
                </a:solidFill>
                <a:latin typeface="Calibri" charset="0"/>
              </a:rPr>
              <a:t>ARBEJDSORGANER: 6 SEKTIONER &amp; 1 KOMMISSION </a:t>
            </a:r>
          </a:p>
        </p:txBody>
      </p:sp>
      <p:sp>
        <p:nvSpPr>
          <p:cNvPr id="18" name="TextBox 17">
            <a:hlinkClick r:id="rId3"/>
            <a:extLst>
              <a:ext uri="{FF2B5EF4-FFF2-40B4-BE49-F238E27FC236}">
                <a16:creationId xmlns:a16="http://schemas.microsoft.com/office/drawing/2014/main" id="{77781787-22FB-4DF5-B371-8251AC1FC29A}"/>
              </a:ext>
            </a:extLst>
          </p:cNvPr>
          <p:cNvSpPr txBox="1"/>
          <p:nvPr/>
        </p:nvSpPr>
        <p:spPr>
          <a:xfrm>
            <a:off x="844940" y="1872000"/>
            <a:ext cx="2520000" cy="671915"/>
          </a:xfrm>
          <a:prstGeom prst="rect">
            <a:avLst/>
          </a:prstGeom>
          <a:noFill/>
        </p:spPr>
        <p:txBody>
          <a:bodyPr wrap="square">
            <a:spAutoFit/>
          </a:bodyPr>
          <a:lstStyle/>
          <a:p>
            <a:pPr algn="ctr">
              <a:lnSpc>
                <a:spcPct val="107000"/>
              </a:lnSpc>
              <a:spcAft>
                <a:spcPts val="800"/>
              </a:spcAft>
            </a:pPr>
            <a:r>
              <a:rPr lang="da-DK"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 </a:t>
            </a:r>
            <a:br>
              <a:rPr lang="da-DK"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da-DK"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Eksterne forbindelser</a:t>
            </a:r>
          </a:p>
        </p:txBody>
      </p:sp>
      <p:sp>
        <p:nvSpPr>
          <p:cNvPr id="20" name="TextBox 19">
            <a:hlinkClick r:id="rId4"/>
            <a:extLst>
              <a:ext uri="{FF2B5EF4-FFF2-40B4-BE49-F238E27FC236}">
                <a16:creationId xmlns:a16="http://schemas.microsoft.com/office/drawing/2014/main" id="{B29DB3C1-B40D-44F6-8013-A7C93FC80B5B}"/>
              </a:ext>
            </a:extLst>
          </p:cNvPr>
          <p:cNvSpPr txBox="1"/>
          <p:nvPr/>
        </p:nvSpPr>
        <p:spPr>
          <a:xfrm>
            <a:off x="8617061" y="1872000"/>
            <a:ext cx="2482563" cy="1264642"/>
          </a:xfrm>
          <a:prstGeom prst="rect">
            <a:avLst/>
          </a:prstGeom>
          <a:noFill/>
        </p:spPr>
        <p:txBody>
          <a:bodyPr wrap="square">
            <a:spAutoFit/>
          </a:bodyPr>
          <a:lstStyle/>
          <a:p>
            <a:pPr algn="ctr">
              <a:lnSpc>
                <a:spcPct val="107000"/>
              </a:lnSpc>
              <a:spcAft>
                <a:spcPts val="800"/>
              </a:spcAft>
            </a:pPr>
            <a:br>
              <a:rPr lang="da-DK"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da-DK"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Landbrug, Udvikling af Landdistrikterne og Miljø</a:t>
            </a:r>
          </a:p>
        </p:txBody>
      </p:sp>
      <p:sp>
        <p:nvSpPr>
          <p:cNvPr id="10" name="TextBox 9">
            <a:extLst>
              <a:ext uri="{FF2B5EF4-FFF2-40B4-BE49-F238E27FC236}">
                <a16:creationId xmlns:a16="http://schemas.microsoft.com/office/drawing/2014/main" id="{1F7CFF42-AA65-4A3D-80DD-FB8EA7BE598B}"/>
              </a:ext>
            </a:extLst>
          </p:cNvPr>
          <p:cNvSpPr txBox="1"/>
          <p:nvPr/>
        </p:nvSpPr>
        <p:spPr>
          <a:xfrm>
            <a:off x="844939" y="3204000"/>
            <a:ext cx="2519999" cy="2062103"/>
          </a:xfrm>
          <a:prstGeom prst="rect">
            <a:avLst/>
          </a:prstGeom>
          <a:noFill/>
        </p:spPr>
        <p:txBody>
          <a:bodyPr wrap="square" rtlCol="0">
            <a:spAutoFit/>
          </a:bodyPr>
          <a:lstStyle/>
          <a:p>
            <a:pPr marL="285750" indent="-285750">
              <a:buFont typeface="Courier New" panose="02070309020205020404" pitchFamily="49" charset="0"/>
              <a:buChar char="o"/>
            </a:pPr>
            <a:r>
              <a:rPr lang="da-DK" sz="1600"/>
              <a:t>Civilsamfundsdialog med tredjelande</a:t>
            </a:r>
          </a:p>
          <a:p>
            <a:pPr marL="285750" indent="-285750">
              <a:buFont typeface="Courier New" panose="02070309020205020404" pitchFamily="49" charset="0"/>
              <a:buChar char="o"/>
            </a:pPr>
            <a:r>
              <a:rPr lang="da-DK" sz="1600"/>
              <a:t>Udvidelse</a:t>
            </a:r>
          </a:p>
          <a:p>
            <a:pPr marL="285750" indent="-285750">
              <a:buFont typeface="Courier New" panose="02070309020205020404" pitchFamily="49" charset="0"/>
              <a:buChar char="o"/>
            </a:pPr>
            <a:r>
              <a:rPr lang="da-DK" sz="1600"/>
              <a:t>Handel</a:t>
            </a:r>
          </a:p>
          <a:p>
            <a:pPr marL="285750" indent="-285750">
              <a:buFont typeface="Courier New" panose="02070309020205020404" pitchFamily="49" charset="0"/>
              <a:buChar char="o"/>
            </a:pPr>
            <a:r>
              <a:rPr lang="da-DK" sz="1600"/>
              <a:t>Naboskabsforbindelser</a:t>
            </a:r>
          </a:p>
          <a:p>
            <a:pPr marL="285750" indent="-285750">
              <a:buFont typeface="Courier New" panose="02070309020205020404" pitchFamily="49" charset="0"/>
              <a:buChar char="o"/>
            </a:pPr>
            <a:r>
              <a:rPr lang="da-DK" sz="1600"/>
              <a:t>Internationalt samarbejde</a:t>
            </a:r>
          </a:p>
        </p:txBody>
      </p:sp>
      <p:sp>
        <p:nvSpPr>
          <p:cNvPr id="11" name="Rectangle: Rounded Corners 10">
            <a:extLst>
              <a:ext uri="{FF2B5EF4-FFF2-40B4-BE49-F238E27FC236}">
                <a16:creationId xmlns:a16="http://schemas.microsoft.com/office/drawing/2014/main" id="{D4868F77-80EA-4BFC-B73D-1E46877C887E}"/>
              </a:ext>
            </a:extLst>
          </p:cNvPr>
          <p:cNvSpPr/>
          <p:nvPr/>
        </p:nvSpPr>
        <p:spPr>
          <a:xfrm>
            <a:off x="4712282" y="1630030"/>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hlinkClick r:id="rId5"/>
            <a:extLst>
              <a:ext uri="{FF2B5EF4-FFF2-40B4-BE49-F238E27FC236}">
                <a16:creationId xmlns:a16="http://schemas.microsoft.com/office/drawing/2014/main" id="{3521ADB3-197C-4FB4-A013-705707097868}"/>
              </a:ext>
            </a:extLst>
          </p:cNvPr>
          <p:cNvSpPr txBox="1"/>
          <p:nvPr/>
        </p:nvSpPr>
        <p:spPr>
          <a:xfrm>
            <a:off x="4736663" y="1872000"/>
            <a:ext cx="2495619" cy="1264642"/>
          </a:xfrm>
          <a:prstGeom prst="rect">
            <a:avLst/>
          </a:prstGeom>
          <a:noFill/>
        </p:spPr>
        <p:txBody>
          <a:bodyPr wrap="square">
            <a:spAutoFit/>
          </a:bodyPr>
          <a:lstStyle/>
          <a:p>
            <a:pPr algn="ctr">
              <a:lnSpc>
                <a:spcPct val="107000"/>
              </a:lnSpc>
              <a:spcAft>
                <a:spcPts val="800"/>
              </a:spcAft>
            </a:pPr>
            <a:br>
              <a:rPr lang="da-DK"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da-DK"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Transport, Energi, Infrastruktur og Informationssamfundet</a:t>
            </a:r>
          </a:p>
        </p:txBody>
      </p:sp>
      <p:sp>
        <p:nvSpPr>
          <p:cNvPr id="12" name="TextBox 11">
            <a:extLst>
              <a:ext uri="{FF2B5EF4-FFF2-40B4-BE49-F238E27FC236}">
                <a16:creationId xmlns:a16="http://schemas.microsoft.com/office/drawing/2014/main" id="{046CD800-C46E-425E-AEED-1BE5BA3D26F3}"/>
              </a:ext>
            </a:extLst>
          </p:cNvPr>
          <p:cNvSpPr txBox="1"/>
          <p:nvPr/>
        </p:nvSpPr>
        <p:spPr>
          <a:xfrm>
            <a:off x="4736663" y="3204000"/>
            <a:ext cx="2520000" cy="2308324"/>
          </a:xfrm>
          <a:prstGeom prst="rect">
            <a:avLst/>
          </a:prstGeom>
          <a:noFill/>
        </p:spPr>
        <p:txBody>
          <a:bodyPr wrap="square" rtlCol="0">
            <a:spAutoFit/>
          </a:bodyPr>
          <a:lstStyle/>
          <a:p>
            <a:pPr marL="285750" indent="-285750">
              <a:buFont typeface="Courier New" panose="02070309020205020404" pitchFamily="49" charset="0"/>
              <a:buChar char="o"/>
            </a:pPr>
            <a:r>
              <a:rPr lang="da-DK" sz="1600" dirty="0"/>
              <a:t>Ren energi til overkommelige priser</a:t>
            </a:r>
          </a:p>
          <a:p>
            <a:pPr marL="285750" indent="-285750">
              <a:buFont typeface="Courier New" panose="02070309020205020404" pitchFamily="49" charset="0"/>
              <a:buChar char="o"/>
            </a:pPr>
            <a:r>
              <a:rPr lang="da-DK" sz="1600" dirty="0"/>
              <a:t>Bæredygtig og intelligent transport</a:t>
            </a:r>
          </a:p>
          <a:p>
            <a:pPr marL="285750" indent="-285750">
              <a:buFont typeface="Courier New" panose="02070309020205020404" pitchFamily="49" charset="0"/>
              <a:buChar char="o"/>
            </a:pPr>
            <a:r>
              <a:rPr lang="da-DK" sz="1600" dirty="0"/>
              <a:t>Anstændige og tilgængelige boliger til overkommelige priser</a:t>
            </a:r>
          </a:p>
          <a:p>
            <a:pPr marL="285750" indent="-285750">
              <a:buFont typeface="Courier New" panose="02070309020205020404" pitchFamily="49" charset="0"/>
              <a:buChar char="o"/>
            </a:pPr>
            <a:r>
              <a:rPr lang="da-DK" sz="1600" dirty="0"/>
              <a:t>Fysisk planlægning for befolkningen og civilsamfundet</a:t>
            </a:r>
          </a:p>
        </p:txBody>
      </p:sp>
      <p:sp>
        <p:nvSpPr>
          <p:cNvPr id="15" name="TextBox 14">
            <a:extLst>
              <a:ext uri="{FF2B5EF4-FFF2-40B4-BE49-F238E27FC236}">
                <a16:creationId xmlns:a16="http://schemas.microsoft.com/office/drawing/2014/main" id="{3C9F4A2E-F056-4947-B54D-8629BA5C27A5}"/>
              </a:ext>
            </a:extLst>
          </p:cNvPr>
          <p:cNvSpPr txBox="1"/>
          <p:nvPr/>
        </p:nvSpPr>
        <p:spPr>
          <a:xfrm>
            <a:off x="8605120" y="3204000"/>
            <a:ext cx="2520000" cy="2308324"/>
          </a:xfrm>
          <a:prstGeom prst="rect">
            <a:avLst/>
          </a:prstGeom>
          <a:noFill/>
        </p:spPr>
        <p:txBody>
          <a:bodyPr wrap="square" rtlCol="0">
            <a:spAutoFit/>
          </a:bodyPr>
          <a:lstStyle/>
          <a:p>
            <a:pPr marL="285750" indent="-285750">
              <a:buFont typeface="Courier New" panose="02070309020205020404" pitchFamily="49" charset="0"/>
              <a:buChar char="o"/>
            </a:pPr>
            <a:r>
              <a:rPr lang="da-DK" sz="1600"/>
              <a:t>Bæredygtige fødevaresystemer</a:t>
            </a:r>
          </a:p>
          <a:p>
            <a:pPr marL="285750" indent="-285750">
              <a:buFont typeface="Courier New" panose="02070309020205020404" pitchFamily="49" charset="0"/>
              <a:buChar char="o"/>
            </a:pPr>
            <a:r>
              <a:rPr lang="da-DK" sz="1600"/>
              <a:t>Klimaindsats</a:t>
            </a:r>
          </a:p>
          <a:p>
            <a:pPr marL="285750" indent="-285750">
              <a:buFont typeface="Courier New" panose="02070309020205020404" pitchFamily="49" charset="0"/>
              <a:buChar char="o"/>
            </a:pPr>
            <a:r>
              <a:rPr lang="da-DK" sz="1600"/>
              <a:t>Miljø og biodiversitet</a:t>
            </a:r>
          </a:p>
          <a:p>
            <a:pPr marL="285750" indent="-285750">
              <a:buFont typeface="Courier New" panose="02070309020205020404" pitchFamily="49" charset="0"/>
              <a:buChar char="o"/>
            </a:pPr>
            <a:r>
              <a:rPr lang="da-DK" sz="1600"/>
              <a:t>Landbrug </a:t>
            </a:r>
          </a:p>
          <a:p>
            <a:pPr marL="285750" indent="-285750">
              <a:buFont typeface="Courier New" panose="02070309020205020404" pitchFamily="49" charset="0"/>
              <a:buChar char="o"/>
            </a:pPr>
            <a:r>
              <a:rPr lang="da-DK" sz="1600"/>
              <a:t>Bæredygtig udvikling – generelt</a:t>
            </a:r>
          </a:p>
          <a:p>
            <a:pPr marL="285750" indent="-285750">
              <a:buFont typeface="Courier New" panose="02070309020205020404" pitchFamily="49" charset="0"/>
              <a:buChar char="o"/>
            </a:pPr>
            <a:r>
              <a:rPr lang="da-DK" sz="1600"/>
              <a:t>Bæredygtig land- og byudvikling</a:t>
            </a:r>
          </a:p>
        </p:txBody>
      </p:sp>
      <p:pic>
        <p:nvPicPr>
          <p:cNvPr id="41" name="Afbeelding 30" descr="Afbeelding met logo, cirkel, symbool, Graphics&#10;&#10;Door AI gegenereerde inhoud is mogelijk onjuist.">
            <a:extLst>
              <a:ext uri="{FF2B5EF4-FFF2-40B4-BE49-F238E27FC236}">
                <a16:creationId xmlns:a16="http://schemas.microsoft.com/office/drawing/2014/main" id="{301F7DEC-0D9A-4938-A1AA-CF9496C56D7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59445" y="1188000"/>
            <a:ext cx="1080000" cy="1080000"/>
          </a:xfrm>
          <a:prstGeom prst="rect">
            <a:avLst/>
          </a:prstGeom>
        </p:spPr>
      </p:pic>
      <p:pic>
        <p:nvPicPr>
          <p:cNvPr id="42" name="Afbeelding 18" descr="Afbeelding met logo, cirkel, Graphics, symbool&#10;&#10;Door AI gegenereerde inhoud is mogelijk onjuist.">
            <a:extLst>
              <a:ext uri="{FF2B5EF4-FFF2-40B4-BE49-F238E27FC236}">
                <a16:creationId xmlns:a16="http://schemas.microsoft.com/office/drawing/2014/main" id="{69530C21-1ECA-42C0-9084-6C4C41DC7EA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52282" y="1188577"/>
            <a:ext cx="1080000" cy="1080000"/>
          </a:xfrm>
          <a:prstGeom prst="rect">
            <a:avLst/>
          </a:prstGeom>
        </p:spPr>
      </p:pic>
      <p:pic>
        <p:nvPicPr>
          <p:cNvPr id="44" name="Afbeelding 38" descr="Afbeelding met logo, cirkel, Graphics, symbool&#10;&#10;Door AI gegenereerde inhoud is mogelijk onjuist.">
            <a:extLst>
              <a:ext uri="{FF2B5EF4-FFF2-40B4-BE49-F238E27FC236}">
                <a16:creationId xmlns:a16="http://schemas.microsoft.com/office/drawing/2014/main" id="{C399C7B2-D4F3-4D47-BA15-8829E4E4EDE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88784" y="1188000"/>
            <a:ext cx="1080000" cy="1080000"/>
          </a:xfrm>
          <a:prstGeom prst="rect">
            <a:avLst/>
          </a:prstGeom>
        </p:spPr>
      </p:pic>
    </p:spTree>
    <p:extLst>
      <p:ext uri="{BB962C8B-B14F-4D97-AF65-F5344CB8AC3E}">
        <p14:creationId xmlns:p14="http://schemas.microsoft.com/office/powerpoint/2010/main" val="157364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ACBBD-FAF7-9A1D-E1B7-38DB4909EBB7}"/>
            </a:ext>
          </a:extLst>
        </p:cNvPr>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EB4E606E-D70F-46AF-A9C3-41FEECFFD66B}"/>
              </a:ext>
            </a:extLst>
          </p:cNvPr>
          <p:cNvSpPr/>
          <p:nvPr/>
        </p:nvSpPr>
        <p:spPr>
          <a:xfrm>
            <a:off x="9093575" y="1697787"/>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Rounded Corners 29">
            <a:extLst>
              <a:ext uri="{FF2B5EF4-FFF2-40B4-BE49-F238E27FC236}">
                <a16:creationId xmlns:a16="http://schemas.microsoft.com/office/drawing/2014/main" id="{B01B641E-09EC-43D2-962B-72A85D5FE8D7}"/>
              </a:ext>
            </a:extLst>
          </p:cNvPr>
          <p:cNvSpPr/>
          <p:nvPr/>
        </p:nvSpPr>
        <p:spPr>
          <a:xfrm>
            <a:off x="6192812" y="1658902"/>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Rounded Corners 22">
            <a:extLst>
              <a:ext uri="{FF2B5EF4-FFF2-40B4-BE49-F238E27FC236}">
                <a16:creationId xmlns:a16="http://schemas.microsoft.com/office/drawing/2014/main" id="{FA92D199-3432-4D3B-8D4C-0D9C3F85BBAF}"/>
              </a:ext>
            </a:extLst>
          </p:cNvPr>
          <p:cNvSpPr/>
          <p:nvPr/>
        </p:nvSpPr>
        <p:spPr>
          <a:xfrm>
            <a:off x="3238151" y="1658902"/>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4EEE0AED-4CD3-4F18-871C-426E4CE1D8BD}"/>
              </a:ext>
            </a:extLst>
          </p:cNvPr>
          <p:cNvSpPr/>
          <p:nvPr/>
        </p:nvSpPr>
        <p:spPr>
          <a:xfrm>
            <a:off x="241787" y="1697787"/>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0A288DA2-CD45-AD05-3E3F-DB61FFD22384}"/>
              </a:ext>
            </a:extLst>
          </p:cNvPr>
          <p:cNvSpPr/>
          <p:nvPr/>
        </p:nvSpPr>
        <p:spPr>
          <a:xfrm>
            <a:off x="-10018"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itle 1">
            <a:extLst>
              <a:ext uri="{FF2B5EF4-FFF2-40B4-BE49-F238E27FC236}">
                <a16:creationId xmlns:a16="http://schemas.microsoft.com/office/drawing/2014/main" id="{FCA431F0-5DFB-F06A-F681-0B8C3B22BD92}"/>
              </a:ext>
            </a:extLst>
          </p:cNvPr>
          <p:cNvSpPr txBox="1">
            <a:spLocks/>
          </p:cNvSpPr>
          <p:nvPr/>
        </p:nvSpPr>
        <p:spPr bwMode="auto">
          <a:xfrm>
            <a:off x="-10018" y="254727"/>
            <a:ext cx="12202018" cy="47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da-DK" sz="4000" b="1">
                <a:solidFill>
                  <a:schemeClr val="bg1"/>
                </a:solidFill>
                <a:latin typeface="Calibri" charset="0"/>
              </a:rPr>
              <a:t>ARBEJDSORGANER: 6 SEKTIONER &amp; 1 KOMMISSION </a:t>
            </a:r>
          </a:p>
        </p:txBody>
      </p:sp>
      <p:sp>
        <p:nvSpPr>
          <p:cNvPr id="14" name="TextBox 13">
            <a:hlinkClick r:id="rId3"/>
            <a:extLst>
              <a:ext uri="{FF2B5EF4-FFF2-40B4-BE49-F238E27FC236}">
                <a16:creationId xmlns:a16="http://schemas.microsoft.com/office/drawing/2014/main" id="{0CBB3086-7F92-4A44-9ECD-2436E4CFBC67}"/>
              </a:ext>
            </a:extLst>
          </p:cNvPr>
          <p:cNvSpPr txBox="1"/>
          <p:nvPr/>
        </p:nvSpPr>
        <p:spPr>
          <a:xfrm>
            <a:off x="8988575" y="2193129"/>
            <a:ext cx="2729999" cy="646331"/>
          </a:xfrm>
          <a:prstGeom prst="rect">
            <a:avLst/>
          </a:prstGeom>
          <a:noFill/>
        </p:spPr>
        <p:txBody>
          <a:bodyPr wrap="square">
            <a:spAutoFit/>
          </a:bodyPr>
          <a:lstStyle/>
          <a:p>
            <a:pPr algn="ctr"/>
            <a:r>
              <a:rPr lang="da-DK"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Den Rådgivende Kommission for Industrielle Ændringer</a:t>
            </a:r>
          </a:p>
        </p:txBody>
      </p:sp>
      <p:sp>
        <p:nvSpPr>
          <p:cNvPr id="22" name="TextBox 21">
            <a:hlinkClick r:id="rId4"/>
            <a:extLst>
              <a:ext uri="{FF2B5EF4-FFF2-40B4-BE49-F238E27FC236}">
                <a16:creationId xmlns:a16="http://schemas.microsoft.com/office/drawing/2014/main" id="{51058F01-F559-4542-B6E3-5A4A7C255691}"/>
              </a:ext>
            </a:extLst>
          </p:cNvPr>
          <p:cNvSpPr txBox="1"/>
          <p:nvPr/>
        </p:nvSpPr>
        <p:spPr>
          <a:xfrm>
            <a:off x="-10017" y="1735791"/>
            <a:ext cx="2908176" cy="1561005"/>
          </a:xfrm>
          <a:prstGeom prst="rect">
            <a:avLst/>
          </a:prstGeom>
          <a:noFill/>
        </p:spPr>
        <p:txBody>
          <a:bodyPr wrap="square">
            <a:spAutoFit/>
          </a:bodyPr>
          <a:lstStyle/>
          <a:p>
            <a:pPr algn="ctr">
              <a:lnSpc>
                <a:spcPct val="107000"/>
              </a:lnSpc>
              <a:spcAft>
                <a:spcPts val="800"/>
              </a:spcAft>
            </a:pPr>
            <a:br>
              <a:rPr lang="da-DK"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da-DK"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Den Økonomiske og Monetære Union og Økonomisk og Social Samhørighed</a:t>
            </a:r>
          </a:p>
        </p:txBody>
      </p:sp>
      <p:sp>
        <p:nvSpPr>
          <p:cNvPr id="25" name="TextBox 24">
            <a:hlinkClick r:id="rId5"/>
            <a:extLst>
              <a:ext uri="{FF2B5EF4-FFF2-40B4-BE49-F238E27FC236}">
                <a16:creationId xmlns:a16="http://schemas.microsoft.com/office/drawing/2014/main" id="{7CE5F8E1-45DB-4037-A771-8DFD8B1A7562}"/>
              </a:ext>
            </a:extLst>
          </p:cNvPr>
          <p:cNvSpPr txBox="1"/>
          <p:nvPr/>
        </p:nvSpPr>
        <p:spPr>
          <a:xfrm>
            <a:off x="3238151" y="1872000"/>
            <a:ext cx="2503061" cy="968278"/>
          </a:xfrm>
          <a:prstGeom prst="rect">
            <a:avLst/>
          </a:prstGeom>
          <a:noFill/>
        </p:spPr>
        <p:txBody>
          <a:bodyPr wrap="square">
            <a:spAutoFit/>
          </a:bodyPr>
          <a:lstStyle/>
          <a:p>
            <a:pPr algn="ctr">
              <a:lnSpc>
                <a:spcPct val="107000"/>
              </a:lnSpc>
              <a:spcAft>
                <a:spcPts val="800"/>
              </a:spcAft>
            </a:pPr>
            <a:br>
              <a:rPr lang="da-DK"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da-DK"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Beskæftigelse, Sociale Spørgsmål og Unionsborgerskab</a:t>
            </a:r>
          </a:p>
        </p:txBody>
      </p:sp>
      <p:sp>
        <p:nvSpPr>
          <p:cNvPr id="28" name="TextBox 27">
            <a:hlinkClick r:id="rId6"/>
            <a:extLst>
              <a:ext uri="{FF2B5EF4-FFF2-40B4-BE49-F238E27FC236}">
                <a16:creationId xmlns:a16="http://schemas.microsoft.com/office/drawing/2014/main" id="{B86FEE4C-B3B6-4F41-B379-3E68CAAC71C6}"/>
              </a:ext>
            </a:extLst>
          </p:cNvPr>
          <p:cNvSpPr txBox="1"/>
          <p:nvPr/>
        </p:nvSpPr>
        <p:spPr>
          <a:xfrm>
            <a:off x="6121975" y="1872000"/>
            <a:ext cx="2680315" cy="968278"/>
          </a:xfrm>
          <a:prstGeom prst="rect">
            <a:avLst/>
          </a:prstGeom>
          <a:noFill/>
        </p:spPr>
        <p:txBody>
          <a:bodyPr wrap="square">
            <a:spAutoFit/>
          </a:bodyPr>
          <a:lstStyle/>
          <a:p>
            <a:pPr algn="ctr">
              <a:lnSpc>
                <a:spcPct val="107000"/>
              </a:lnSpc>
              <a:spcAft>
                <a:spcPts val="800"/>
              </a:spcAft>
            </a:pPr>
            <a:br>
              <a:rPr lang="da-DK"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da-DK"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Det Indre Marked, Produktion og Forbrug</a:t>
            </a:r>
          </a:p>
        </p:txBody>
      </p:sp>
      <p:sp>
        <p:nvSpPr>
          <p:cNvPr id="21" name="TextBox 20">
            <a:extLst>
              <a:ext uri="{FF2B5EF4-FFF2-40B4-BE49-F238E27FC236}">
                <a16:creationId xmlns:a16="http://schemas.microsoft.com/office/drawing/2014/main" id="{B20070C4-B306-4DDC-9956-8B6CFFFE4038}"/>
              </a:ext>
            </a:extLst>
          </p:cNvPr>
          <p:cNvSpPr txBox="1"/>
          <p:nvPr/>
        </p:nvSpPr>
        <p:spPr>
          <a:xfrm>
            <a:off x="273877" y="3203348"/>
            <a:ext cx="2500034" cy="2554545"/>
          </a:xfrm>
          <a:prstGeom prst="rect">
            <a:avLst/>
          </a:prstGeom>
          <a:noFill/>
        </p:spPr>
        <p:txBody>
          <a:bodyPr wrap="square" rtlCol="0">
            <a:spAutoFit/>
          </a:bodyPr>
          <a:lstStyle/>
          <a:p>
            <a:pPr marL="285750" indent="-285750">
              <a:buFont typeface="Courier New" panose="02070309020205020404" pitchFamily="49" charset="0"/>
              <a:buChar char="o"/>
            </a:pPr>
            <a:r>
              <a:rPr lang="da-DK" sz="1600" dirty="0"/>
              <a:t>Økonomisk og Monetær Union </a:t>
            </a:r>
          </a:p>
          <a:p>
            <a:pPr marL="285750" indent="-285750">
              <a:buFont typeface="Courier New" panose="02070309020205020404" pitchFamily="49" charset="0"/>
              <a:buChar char="o"/>
            </a:pPr>
            <a:r>
              <a:rPr lang="da-DK" sz="1600" dirty="0"/>
              <a:t>Finansielle tjenesteydelser og kapitalmarkeder </a:t>
            </a:r>
          </a:p>
          <a:p>
            <a:pPr marL="285750" indent="-285750">
              <a:buFont typeface="Courier New" panose="02070309020205020404" pitchFamily="49" charset="0"/>
              <a:buChar char="o"/>
            </a:pPr>
            <a:r>
              <a:rPr lang="da-DK" sz="1600" dirty="0"/>
              <a:t>Beskatning</a:t>
            </a:r>
          </a:p>
          <a:p>
            <a:pPr marL="285750" indent="-285750">
              <a:buFont typeface="Courier New" panose="02070309020205020404" pitchFamily="49" charset="0"/>
              <a:buChar char="o"/>
            </a:pPr>
            <a:r>
              <a:rPr lang="da-DK" sz="1600" dirty="0"/>
              <a:t>EU-budget og egne indtægter </a:t>
            </a:r>
          </a:p>
          <a:p>
            <a:pPr marL="285750" indent="-285750">
              <a:buFont typeface="Courier New" panose="02070309020205020404" pitchFamily="49" charset="0"/>
              <a:buChar char="o"/>
            </a:pPr>
            <a:r>
              <a:rPr lang="da-DK" sz="1600" dirty="0"/>
              <a:t>Samhørighed og bypolitik</a:t>
            </a:r>
          </a:p>
          <a:p>
            <a:pPr marL="285750" indent="-285750">
              <a:buFont typeface="Courier New" panose="02070309020205020404" pitchFamily="49" charset="0"/>
              <a:buChar char="o"/>
            </a:pPr>
            <a:r>
              <a:rPr lang="da-DK" sz="1600" dirty="0"/>
              <a:t>Statistik</a:t>
            </a:r>
          </a:p>
        </p:txBody>
      </p:sp>
      <p:sp>
        <p:nvSpPr>
          <p:cNvPr id="29" name="TextBox 28">
            <a:extLst>
              <a:ext uri="{FF2B5EF4-FFF2-40B4-BE49-F238E27FC236}">
                <a16:creationId xmlns:a16="http://schemas.microsoft.com/office/drawing/2014/main" id="{EA4F6507-6536-461F-8BF4-75CE9AA6A74B}"/>
              </a:ext>
            </a:extLst>
          </p:cNvPr>
          <p:cNvSpPr txBox="1"/>
          <p:nvPr/>
        </p:nvSpPr>
        <p:spPr>
          <a:xfrm>
            <a:off x="3318135" y="3204000"/>
            <a:ext cx="2318328" cy="1323439"/>
          </a:xfrm>
          <a:prstGeom prst="rect">
            <a:avLst/>
          </a:prstGeom>
          <a:noFill/>
        </p:spPr>
        <p:txBody>
          <a:bodyPr wrap="square" rtlCol="0">
            <a:spAutoFit/>
          </a:bodyPr>
          <a:lstStyle/>
          <a:p>
            <a:pPr marL="285750" indent="-285750">
              <a:buFont typeface="Courier New" panose="02070309020205020404" pitchFamily="49" charset="0"/>
              <a:buChar char="o"/>
            </a:pPr>
            <a:r>
              <a:rPr lang="da-DK" sz="1600" dirty="0"/>
              <a:t>Beskæftigelse</a:t>
            </a:r>
          </a:p>
          <a:p>
            <a:pPr marL="285750" indent="-285750">
              <a:buFont typeface="Courier New" panose="02070309020205020404" pitchFamily="49" charset="0"/>
              <a:buChar char="o"/>
            </a:pPr>
            <a:r>
              <a:rPr lang="da-DK" sz="1600" dirty="0"/>
              <a:t>Social inklusion</a:t>
            </a:r>
          </a:p>
          <a:p>
            <a:pPr marL="285750" indent="-285750">
              <a:buFont typeface="Courier New" panose="02070309020205020404" pitchFamily="49" charset="0"/>
              <a:buChar char="o"/>
            </a:pPr>
            <a:r>
              <a:rPr lang="da-DK" sz="1600" dirty="0"/>
              <a:t>Unionsborgerskab</a:t>
            </a:r>
          </a:p>
          <a:p>
            <a:pPr marL="285750" indent="-285750">
              <a:buFont typeface="Courier New" panose="02070309020205020404" pitchFamily="49" charset="0"/>
              <a:buChar char="o"/>
            </a:pPr>
            <a:r>
              <a:rPr lang="da-DK" sz="1600" dirty="0"/>
              <a:t>Social beskyttelse</a:t>
            </a:r>
          </a:p>
          <a:p>
            <a:pPr marL="285750" indent="-285750">
              <a:buFont typeface="Courier New" panose="02070309020205020404" pitchFamily="49" charset="0"/>
              <a:buChar char="o"/>
            </a:pPr>
            <a:r>
              <a:rPr lang="da-DK" sz="1600" dirty="0"/>
              <a:t>Lige muligheder</a:t>
            </a:r>
          </a:p>
        </p:txBody>
      </p:sp>
      <p:sp>
        <p:nvSpPr>
          <p:cNvPr id="32" name="TextBox 31">
            <a:extLst>
              <a:ext uri="{FF2B5EF4-FFF2-40B4-BE49-F238E27FC236}">
                <a16:creationId xmlns:a16="http://schemas.microsoft.com/office/drawing/2014/main" id="{49AE29A2-D7BD-484B-B2F9-0A3EE25A19A2}"/>
              </a:ext>
            </a:extLst>
          </p:cNvPr>
          <p:cNvSpPr txBox="1"/>
          <p:nvPr/>
        </p:nvSpPr>
        <p:spPr>
          <a:xfrm>
            <a:off x="6234514" y="3204617"/>
            <a:ext cx="2478297" cy="2062103"/>
          </a:xfrm>
          <a:prstGeom prst="rect">
            <a:avLst/>
          </a:prstGeom>
          <a:noFill/>
        </p:spPr>
        <p:txBody>
          <a:bodyPr wrap="square" rtlCol="0">
            <a:spAutoFit/>
          </a:bodyPr>
          <a:lstStyle/>
          <a:p>
            <a:pPr marL="285750" indent="-285750">
              <a:buFont typeface="Courier New" panose="02070309020205020404" pitchFamily="49" charset="0"/>
              <a:buChar char="o"/>
            </a:pPr>
            <a:r>
              <a:rPr lang="da-DK" sz="1600" dirty="0"/>
              <a:t>Forbrugerbeskyttelse</a:t>
            </a:r>
          </a:p>
          <a:p>
            <a:pPr marL="285750" indent="-285750">
              <a:buFont typeface="Courier New" panose="02070309020205020404" pitchFamily="49" charset="0"/>
              <a:buChar char="o"/>
            </a:pPr>
            <a:r>
              <a:rPr lang="da-DK" sz="1600" dirty="0"/>
              <a:t>Det indre marked</a:t>
            </a:r>
          </a:p>
          <a:p>
            <a:pPr marL="285750" indent="-285750">
              <a:buFont typeface="Courier New" panose="02070309020205020404" pitchFamily="49" charset="0"/>
              <a:buChar char="o"/>
            </a:pPr>
            <a:r>
              <a:rPr lang="da-DK" sz="1600" dirty="0"/>
              <a:t>Virksomheder</a:t>
            </a:r>
          </a:p>
          <a:p>
            <a:pPr marL="285750" indent="-285750">
              <a:buFont typeface="Courier New" panose="02070309020205020404" pitchFamily="49" charset="0"/>
              <a:buChar char="o"/>
            </a:pPr>
            <a:r>
              <a:rPr lang="da-DK" sz="1600" dirty="0"/>
              <a:t>Industripolitik</a:t>
            </a:r>
          </a:p>
          <a:p>
            <a:pPr marL="285750" indent="-285750">
              <a:buFont typeface="Courier New" panose="02070309020205020404" pitchFamily="49" charset="0"/>
              <a:buChar char="o"/>
            </a:pPr>
            <a:r>
              <a:rPr lang="da-DK" sz="1600" dirty="0"/>
              <a:t>Finansielle tjenesteydelser</a:t>
            </a:r>
          </a:p>
          <a:p>
            <a:pPr marL="285750" indent="-285750">
              <a:buFont typeface="Courier New" panose="02070309020205020404" pitchFamily="49" charset="0"/>
              <a:buChar char="o"/>
            </a:pPr>
            <a:r>
              <a:rPr lang="da-DK" sz="1600" dirty="0"/>
              <a:t>Forskning og innovation </a:t>
            </a:r>
          </a:p>
          <a:p>
            <a:pPr marL="285750" indent="-285750" algn="ctr">
              <a:buFont typeface="Arial" panose="020B0604020202020204" pitchFamily="34" charset="0"/>
              <a:buChar char="•"/>
            </a:pPr>
            <a:endParaRPr lang="en-GB" sz="1600" i="1" dirty="0">
              <a:solidFill>
                <a:schemeClr val="tx1">
                  <a:lumMod val="75000"/>
                  <a:lumOff val="25000"/>
                </a:schemeClr>
              </a:solidFill>
            </a:endParaRPr>
          </a:p>
        </p:txBody>
      </p:sp>
      <p:sp>
        <p:nvSpPr>
          <p:cNvPr id="36" name="TextBox 35">
            <a:extLst>
              <a:ext uri="{FF2B5EF4-FFF2-40B4-BE49-F238E27FC236}">
                <a16:creationId xmlns:a16="http://schemas.microsoft.com/office/drawing/2014/main" id="{D7346E33-C314-4E5E-A590-3412D490EB9B}"/>
              </a:ext>
            </a:extLst>
          </p:cNvPr>
          <p:cNvSpPr txBox="1"/>
          <p:nvPr/>
        </p:nvSpPr>
        <p:spPr>
          <a:xfrm>
            <a:off x="9163436" y="3204000"/>
            <a:ext cx="2450139" cy="2800767"/>
          </a:xfrm>
          <a:prstGeom prst="rect">
            <a:avLst/>
          </a:prstGeom>
          <a:noFill/>
        </p:spPr>
        <p:txBody>
          <a:bodyPr wrap="square" rtlCol="0">
            <a:spAutoFit/>
          </a:bodyPr>
          <a:lstStyle/>
          <a:p>
            <a:pPr marL="285750" indent="-285750">
              <a:buFont typeface="Courier New" panose="02070309020205020404" pitchFamily="49" charset="0"/>
              <a:buChar char="o"/>
            </a:pPr>
            <a:r>
              <a:rPr lang="da-DK" sz="1600" dirty="0"/>
              <a:t>Sektorspecifikke industripolitikker, f.eks. forsvar, vand, sundhed, energiintensive industrier, robotteknologi</a:t>
            </a:r>
          </a:p>
          <a:p>
            <a:pPr marL="285750" indent="-285750">
              <a:buFont typeface="Courier New" panose="02070309020205020404" pitchFamily="49" charset="0"/>
              <a:buChar char="o"/>
            </a:pPr>
            <a:r>
              <a:rPr lang="da-DK" sz="1600" dirty="0"/>
              <a:t>Industrielt &amp; teknologisk fremsyn</a:t>
            </a:r>
          </a:p>
          <a:p>
            <a:pPr marL="285750" indent="-285750">
              <a:buFont typeface="Courier New" panose="02070309020205020404" pitchFamily="49" charset="0"/>
              <a:buChar char="o"/>
            </a:pPr>
            <a:r>
              <a:rPr lang="da-DK" sz="1600" dirty="0"/>
              <a:t>Kritiske råstoffer</a:t>
            </a:r>
          </a:p>
          <a:p>
            <a:pPr marL="285750" indent="-285750">
              <a:buFont typeface="Courier New" panose="02070309020205020404" pitchFamily="49" charset="0"/>
              <a:buChar char="o"/>
            </a:pPr>
            <a:r>
              <a:rPr lang="da-DK" sz="1600" dirty="0"/>
              <a:t>Koordinering af den </a:t>
            </a:r>
            <a:r>
              <a:rPr lang="da-DK" sz="1600" dirty="0">
                <a:hlinkClick r:id="rId7">
                  <a:extLst>
                    <a:ext uri="{A12FA001-AC4F-418D-AE19-62706E023703}">
                      <ahyp:hlinkClr xmlns:ahyp="http://schemas.microsoft.com/office/drawing/2018/hyperlinkcolor" val="tx"/>
                    </a:ext>
                  </a:extLst>
                </a:hlinkClick>
              </a:rPr>
              <a:t>blå EU-pagt</a:t>
            </a:r>
          </a:p>
          <a:p>
            <a:pPr marL="285750" indent="-285750">
              <a:buFont typeface="Courier New" panose="02070309020205020404" pitchFamily="49" charset="0"/>
              <a:buChar char="o"/>
            </a:pPr>
            <a:endParaRPr lang="en-GB" sz="1600" dirty="0"/>
          </a:p>
        </p:txBody>
      </p:sp>
      <p:pic>
        <p:nvPicPr>
          <p:cNvPr id="26" name="Afbeelding 10" descr="Afbeelding met logo, cirkel, Graphics, symbool&#10;&#10;Door AI gegenereerde inhoud is mogelijk onjuist.">
            <a:hlinkClick r:id="rId8" action="ppaction://hlinksldjump"/>
            <a:extLst>
              <a:ext uri="{FF2B5EF4-FFF2-40B4-BE49-F238E27FC236}">
                <a16:creationId xmlns:a16="http://schemas.microsoft.com/office/drawing/2014/main" id="{333942A7-9A68-48E3-ABDD-D91C34A3BD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58476" y="1188051"/>
            <a:ext cx="1080000" cy="1080000"/>
          </a:xfrm>
          <a:prstGeom prst="rect">
            <a:avLst/>
          </a:prstGeom>
        </p:spPr>
      </p:pic>
      <p:pic>
        <p:nvPicPr>
          <p:cNvPr id="31" name="Afbeelding 28" descr="Afbeelding met logo, cirkel, Graphics, symbool&#10;&#10;Door AI gegenereerde inhoud is mogelijk onjuist.">
            <a:extLst>
              <a:ext uri="{FF2B5EF4-FFF2-40B4-BE49-F238E27FC236}">
                <a16:creationId xmlns:a16="http://schemas.microsoft.com/office/drawing/2014/main" id="{EFA0E532-E701-4264-BDE4-950A752D6CC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26239" y="1188000"/>
            <a:ext cx="1080000" cy="1080000"/>
          </a:xfrm>
          <a:prstGeom prst="rect">
            <a:avLst/>
          </a:prstGeom>
        </p:spPr>
      </p:pic>
      <p:pic>
        <p:nvPicPr>
          <p:cNvPr id="37" name="Afbeelding 36" descr="Afbeelding met cirkel, logo, Graphics, symbool&#10;&#10;Door AI gegenereerde inhoud is mogelijk onjuist.">
            <a:extLst>
              <a:ext uri="{FF2B5EF4-FFF2-40B4-BE49-F238E27FC236}">
                <a16:creationId xmlns:a16="http://schemas.microsoft.com/office/drawing/2014/main" id="{FEB4F562-10C3-4BC0-A468-FBD0A51196C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610382" y="1188051"/>
            <a:ext cx="1080000" cy="1080000"/>
          </a:xfrm>
          <a:prstGeom prst="rect">
            <a:avLst/>
          </a:prstGeom>
        </p:spPr>
      </p:pic>
      <p:pic>
        <p:nvPicPr>
          <p:cNvPr id="38" name="Afbeelding 40" descr="Afbeelding met logo, Graphics, cirkel, symbool&#10;&#10;Door AI gegenereerde inhoud is mogelijk onjuist.">
            <a:hlinkClick r:id="" action="ppaction://noaction"/>
            <a:extLst>
              <a:ext uri="{FF2B5EF4-FFF2-40B4-BE49-F238E27FC236}">
                <a16:creationId xmlns:a16="http://schemas.microsoft.com/office/drawing/2014/main" id="{1438C393-62CF-497D-8A2F-F4E006B49EB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425035" y="1188000"/>
            <a:ext cx="1080000" cy="1080000"/>
          </a:xfrm>
          <a:prstGeom prst="rect">
            <a:avLst/>
          </a:prstGeom>
        </p:spPr>
      </p:pic>
    </p:spTree>
    <p:extLst>
      <p:ext uri="{BB962C8B-B14F-4D97-AF65-F5344CB8AC3E}">
        <p14:creationId xmlns:p14="http://schemas.microsoft.com/office/powerpoint/2010/main" val="424274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F5647776-5CFF-4771-8CFE-7AE5B43F9F31}"/>
              </a:ext>
            </a:extLst>
          </p:cNvPr>
          <p:cNvSpPr/>
          <p:nvPr/>
        </p:nvSpPr>
        <p:spPr>
          <a:xfrm>
            <a:off x="4002158" y="4090632"/>
            <a:ext cx="3991427" cy="266638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a:solidFill>
                  <a:srgbClr val="174195"/>
                </a:solidFill>
                <a:hlinkClick r:id="rId3" action="ppaction://hlinksldjump">
                  <a:extLst>
                    <a:ext uri="{A12FA001-AC4F-418D-AE19-62706E023703}">
                      <ahyp:hlinkClr xmlns:ahyp="http://schemas.microsoft.com/office/drawing/2018/hyperlinkcolor" val="tx"/>
                    </a:ext>
                  </a:extLst>
                </a:hlinkClick>
              </a:rPr>
              <a:t>10 permanente grupper</a:t>
            </a:r>
            <a:br>
              <a:rPr lang="da-DK">
                <a:solidFill>
                  <a:srgbClr val="174195"/>
                </a:solidFill>
              </a:rPr>
            </a:br>
            <a:r>
              <a:rPr lang="da-DK">
                <a:solidFill>
                  <a:srgbClr val="174195"/>
                </a:solidFill>
              </a:rPr>
              <a:t>knyttet til sektionernes aktiviteter</a:t>
            </a:r>
          </a:p>
          <a:p>
            <a:pPr algn="ctr"/>
            <a:endParaRPr lang="en-GB" dirty="0"/>
          </a:p>
        </p:txBody>
      </p:sp>
      <p:sp>
        <p:nvSpPr>
          <p:cNvPr id="8" name="Rectangle: Rounded Corners 7">
            <a:extLst>
              <a:ext uri="{FF2B5EF4-FFF2-40B4-BE49-F238E27FC236}">
                <a16:creationId xmlns:a16="http://schemas.microsoft.com/office/drawing/2014/main" id="{05263D85-87E5-48B0-94CC-B7B04001C321}"/>
              </a:ext>
            </a:extLst>
          </p:cNvPr>
          <p:cNvSpPr/>
          <p:nvPr/>
        </p:nvSpPr>
        <p:spPr>
          <a:xfrm>
            <a:off x="6096000" y="1958569"/>
            <a:ext cx="5220000" cy="2507567"/>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Rounded Corners 43">
            <a:extLst>
              <a:ext uri="{FF2B5EF4-FFF2-40B4-BE49-F238E27FC236}">
                <a16:creationId xmlns:a16="http://schemas.microsoft.com/office/drawing/2014/main" id="{2C373E66-E27B-43D4-A38A-2B7F1221566E}"/>
              </a:ext>
            </a:extLst>
          </p:cNvPr>
          <p:cNvSpPr/>
          <p:nvPr/>
        </p:nvSpPr>
        <p:spPr>
          <a:xfrm>
            <a:off x="191842" y="1958571"/>
            <a:ext cx="5220000" cy="250756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p:cNvSpPr txBox="1">
            <a:spLocks/>
          </p:cNvSpPr>
          <p:nvPr/>
        </p:nvSpPr>
        <p:spPr>
          <a:xfrm>
            <a:off x="7900995" y="1965218"/>
            <a:ext cx="1828221" cy="797049"/>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sz="4267" dirty="0">
              <a:solidFill>
                <a:schemeClr val="bg1"/>
              </a:solidFill>
            </a:endParaRPr>
          </a:p>
        </p:txBody>
      </p:sp>
      <p:sp>
        <p:nvSpPr>
          <p:cNvPr id="3" name="Rectangle 2">
            <a:extLst>
              <a:ext uri="{FF2B5EF4-FFF2-40B4-BE49-F238E27FC236}">
                <a16:creationId xmlns:a16="http://schemas.microsoft.com/office/drawing/2014/main" id="{43ED6C0F-CAEA-B4C2-57B9-CB071711B1B1}"/>
              </a:ext>
            </a:extLst>
          </p:cNvPr>
          <p:cNvSpPr/>
          <p:nvPr/>
        </p:nvSpPr>
        <p:spPr>
          <a:xfrm>
            <a:off x="0" y="4509"/>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itle 1">
            <a:extLst>
              <a:ext uri="{FF2B5EF4-FFF2-40B4-BE49-F238E27FC236}">
                <a16:creationId xmlns:a16="http://schemas.microsoft.com/office/drawing/2014/main" id="{30D9B357-52D5-441A-981A-0388FC0314A2}"/>
              </a:ext>
            </a:extLst>
          </p:cNvPr>
          <p:cNvSpPr txBox="1">
            <a:spLocks/>
          </p:cNvSpPr>
          <p:nvPr/>
        </p:nvSpPr>
        <p:spPr bwMode="auto">
          <a:xfrm>
            <a:off x="-15581" y="252102"/>
            <a:ext cx="12191999" cy="71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da-DK" sz="4000" b="1">
                <a:solidFill>
                  <a:schemeClr val="bg1"/>
                </a:solidFill>
                <a:latin typeface="Calibri" charset="0"/>
              </a:rPr>
              <a:t>ANDRE ARBEJDSORGANER</a:t>
            </a:r>
          </a:p>
        </p:txBody>
      </p:sp>
      <p:sp>
        <p:nvSpPr>
          <p:cNvPr id="5" name="TextBox 4">
            <a:extLst>
              <a:ext uri="{FF2B5EF4-FFF2-40B4-BE49-F238E27FC236}">
                <a16:creationId xmlns:a16="http://schemas.microsoft.com/office/drawing/2014/main" id="{8D37CE55-F288-49E7-A644-DF39AA2A24F8}"/>
              </a:ext>
            </a:extLst>
          </p:cNvPr>
          <p:cNvSpPr txBox="1"/>
          <p:nvPr/>
        </p:nvSpPr>
        <p:spPr>
          <a:xfrm>
            <a:off x="8276938" y="1403740"/>
            <a:ext cx="3194875" cy="3170099"/>
          </a:xfrm>
          <a:prstGeom prst="rect">
            <a:avLst/>
          </a:prstGeom>
          <a:noFill/>
        </p:spPr>
        <p:txBody>
          <a:bodyPr wrap="square" rtlCol="0">
            <a:spAutoFit/>
          </a:bodyPr>
          <a:lstStyle/>
          <a:p>
            <a:pPr algn="ctr"/>
            <a:r>
              <a:rPr lang="da-DK" b="1" dirty="0">
                <a:solidFill>
                  <a:srgbClr val="174195"/>
                </a:solidFill>
              </a:rPr>
              <a:t>Ad hoc-grupper</a:t>
            </a:r>
          </a:p>
          <a:p>
            <a:pPr algn="ctr"/>
            <a:endParaRPr lang="en-GB" sz="2000" b="1" dirty="0">
              <a:solidFill>
                <a:srgbClr val="174195"/>
              </a:solidFill>
            </a:endParaRPr>
          </a:p>
          <a:p>
            <a:pPr marL="285750" indent="-285750">
              <a:buFont typeface="Courier New" panose="02070309020205020404" pitchFamily="49" charset="0"/>
              <a:buChar char="o"/>
            </a:pPr>
            <a:r>
              <a:rPr lang="da-DK" dirty="0">
                <a:solidFill>
                  <a:srgbClr val="174195"/>
                </a:solidFill>
              </a:rPr>
              <a:t>Gruppen om </a:t>
            </a:r>
            <a:r>
              <a:rPr lang="da-DK" b="1" dirty="0">
                <a:solidFill>
                  <a:srgbClr val="174195"/>
                </a:solidFill>
              </a:rPr>
              <a:t>Det Europæiske Borgerinitiativ</a:t>
            </a:r>
          </a:p>
          <a:p>
            <a:pPr marL="285750" indent="-285750">
              <a:buFont typeface="Wingdings" panose="05000000000000000000" pitchFamily="2" charset="2"/>
              <a:buChar char="Ø"/>
            </a:pPr>
            <a:endParaRPr lang="en-GB" dirty="0">
              <a:solidFill>
                <a:srgbClr val="174195"/>
              </a:solidFill>
            </a:endParaRPr>
          </a:p>
          <a:p>
            <a:pPr marL="342900" indent="-342900">
              <a:buFont typeface="Courier New" panose="02070309020205020404" pitchFamily="49" charset="0"/>
              <a:buChar char="o"/>
            </a:pPr>
            <a:r>
              <a:rPr lang="da-DK" b="1" dirty="0" err="1">
                <a:solidFill>
                  <a:srgbClr val="174195"/>
                </a:solidFill>
                <a:hlinkClick r:id="rId4">
                  <a:extLst>
                    <a:ext uri="{A12FA001-AC4F-418D-AE19-62706E023703}">
                      <ahyp:hlinkClr xmlns:ahyp="http://schemas.microsoft.com/office/drawing/2018/hyperlinkcolor" val="tx"/>
                    </a:ext>
                  </a:extLst>
                </a:hlinkClick>
              </a:rPr>
              <a:t>EØSU's</a:t>
            </a:r>
            <a:r>
              <a:rPr lang="da-DK" b="1" dirty="0">
                <a:solidFill>
                  <a:srgbClr val="174195"/>
                </a:solidFill>
                <a:hlinkClick r:id="rId4">
                  <a:extLst>
                    <a:ext uri="{A12FA001-AC4F-418D-AE19-62706E023703}">
                      <ahyp:hlinkClr xmlns:ahyp="http://schemas.microsoft.com/office/drawing/2018/hyperlinkcolor" val="tx"/>
                    </a:ext>
                  </a:extLst>
                </a:hlinkClick>
              </a:rPr>
              <a:t> ungdoms</a:t>
            </a:r>
            <a:r>
              <a:rPr lang="da-DK" dirty="0">
                <a:solidFill>
                  <a:srgbClr val="174195"/>
                </a:solidFill>
              </a:rPr>
              <a:t>gruppe</a:t>
            </a:r>
          </a:p>
          <a:p>
            <a:pPr marL="285750" indent="-285750">
              <a:buFont typeface="Wingdings" panose="05000000000000000000" pitchFamily="2" charset="2"/>
              <a:buChar char="Ø"/>
            </a:pPr>
            <a:endParaRPr lang="en-GB" dirty="0">
              <a:solidFill>
                <a:srgbClr val="174195"/>
              </a:solidFill>
            </a:endParaRPr>
          </a:p>
          <a:p>
            <a:pPr marL="285750" indent="-285750">
              <a:buFont typeface="Courier New" panose="02070309020205020404" pitchFamily="49" charset="0"/>
              <a:buChar char="o"/>
            </a:pPr>
            <a:r>
              <a:rPr lang="da-DK" dirty="0">
                <a:solidFill>
                  <a:srgbClr val="174195"/>
                </a:solidFill>
              </a:rPr>
              <a:t>Gruppen om </a:t>
            </a:r>
            <a:r>
              <a:rPr lang="da-DK" b="1" dirty="0">
                <a:solidFill>
                  <a:srgbClr val="174195"/>
                </a:solidFill>
              </a:rPr>
              <a:t>ligestilling</a:t>
            </a:r>
            <a:r>
              <a:rPr lang="da-DK" dirty="0">
                <a:solidFill>
                  <a:srgbClr val="174195"/>
                </a:solidFill>
                <a:hlinkClick r:id="rId5">
                  <a:extLst>
                    <a:ext uri="{A12FA001-AC4F-418D-AE19-62706E023703}">
                      <ahyp:hlinkClr xmlns:ahyp="http://schemas.microsoft.com/office/drawing/2018/hyperlinkcolor" val="tx"/>
                    </a:ext>
                  </a:extLst>
                </a:hlinkClick>
              </a:rPr>
              <a:t> </a:t>
            </a:r>
          </a:p>
          <a:p>
            <a:endParaRPr lang="en-GB" dirty="0">
              <a:solidFill>
                <a:srgbClr val="174195"/>
              </a:solidFill>
            </a:endParaRPr>
          </a:p>
          <a:p>
            <a:endParaRPr lang="en-GB" dirty="0">
              <a:solidFill>
                <a:srgbClr val="174195"/>
              </a:solidFill>
            </a:endParaRPr>
          </a:p>
          <a:p>
            <a:endParaRPr lang="en-GB" dirty="0">
              <a:solidFill>
                <a:srgbClr val="174195"/>
              </a:solidFill>
            </a:endParaRPr>
          </a:p>
        </p:txBody>
      </p:sp>
      <p:sp>
        <p:nvSpPr>
          <p:cNvPr id="7" name="TextBox 6">
            <a:extLst>
              <a:ext uri="{FF2B5EF4-FFF2-40B4-BE49-F238E27FC236}">
                <a16:creationId xmlns:a16="http://schemas.microsoft.com/office/drawing/2014/main" id="{3E423B7C-1CE2-4308-BAF3-8ABC12ED79AD}"/>
              </a:ext>
            </a:extLst>
          </p:cNvPr>
          <p:cNvSpPr txBox="1"/>
          <p:nvPr/>
        </p:nvSpPr>
        <p:spPr>
          <a:xfrm>
            <a:off x="502901" y="1390920"/>
            <a:ext cx="3802070" cy="3139321"/>
          </a:xfrm>
          <a:prstGeom prst="rect">
            <a:avLst/>
          </a:prstGeom>
          <a:noFill/>
          <a:ln>
            <a:noFill/>
          </a:ln>
        </p:spPr>
        <p:txBody>
          <a:bodyPr wrap="square" rtlCol="0">
            <a:spAutoFit/>
          </a:bodyPr>
          <a:lstStyle/>
          <a:p>
            <a:pPr algn="ctr"/>
            <a:r>
              <a:rPr lang="da-DK" b="1" dirty="0">
                <a:solidFill>
                  <a:srgbClr val="174195"/>
                </a:solidFill>
              </a:rPr>
              <a:t>Observatorier</a:t>
            </a:r>
          </a:p>
          <a:p>
            <a:pPr marL="285750" indent="-285750">
              <a:buFont typeface="Courier New" panose="02070309020205020404" pitchFamily="49" charset="0"/>
              <a:buChar char="o"/>
            </a:pPr>
            <a:endParaRPr lang="en-GB" dirty="0">
              <a:solidFill>
                <a:srgbClr val="174195"/>
              </a:solidFill>
            </a:endParaRPr>
          </a:p>
          <a:p>
            <a:pPr marL="285750" indent="-285750">
              <a:buFont typeface="Courier New" panose="02070309020205020404" pitchFamily="49" charset="0"/>
              <a:buChar char="o"/>
            </a:pPr>
            <a:r>
              <a:rPr lang="da-DK" dirty="0">
                <a:solidFill>
                  <a:srgbClr val="174195"/>
                </a:solidFill>
              </a:rPr>
              <a:t>Observatoriet for </a:t>
            </a:r>
            <a:r>
              <a:rPr lang="da-DK" b="1" dirty="0">
                <a:solidFill>
                  <a:srgbClr val="174195"/>
                </a:solidFill>
                <a:hlinkClick r:id="rId6">
                  <a:extLst>
                    <a:ext uri="{A12FA001-AC4F-418D-AE19-62706E023703}">
                      <ahyp:hlinkClr xmlns:ahyp="http://schemas.microsoft.com/office/drawing/2018/hyperlinkcolor" val="tx"/>
                    </a:ext>
                  </a:extLst>
                </a:hlinkClick>
              </a:rPr>
              <a:t>Bæredygtig Udvikling</a:t>
            </a:r>
            <a:r>
              <a:rPr lang="da-DK" dirty="0">
                <a:solidFill>
                  <a:srgbClr val="174195"/>
                </a:solidFill>
              </a:rPr>
              <a:t> </a:t>
            </a:r>
          </a:p>
          <a:p>
            <a:pPr marL="285750" indent="-285750">
              <a:buFont typeface="Wingdings" panose="05000000000000000000" pitchFamily="2" charset="2"/>
              <a:buChar char="Ø"/>
            </a:pPr>
            <a:endParaRPr lang="en-GB" dirty="0">
              <a:solidFill>
                <a:srgbClr val="174195"/>
              </a:solidFill>
            </a:endParaRPr>
          </a:p>
          <a:p>
            <a:pPr marL="285750" indent="-285750">
              <a:buFont typeface="Courier New" panose="02070309020205020404" pitchFamily="49" charset="0"/>
              <a:buChar char="o"/>
            </a:pPr>
            <a:r>
              <a:rPr lang="da-DK" dirty="0">
                <a:solidFill>
                  <a:srgbClr val="174195"/>
                </a:solidFill>
              </a:rPr>
              <a:t>Observatoriet for </a:t>
            </a:r>
            <a:r>
              <a:rPr lang="da-DK" b="1" dirty="0">
                <a:solidFill>
                  <a:srgbClr val="174195"/>
                </a:solidFill>
                <a:hlinkClick r:id="rId7">
                  <a:extLst>
                    <a:ext uri="{A12FA001-AC4F-418D-AE19-62706E023703}">
                      <ahyp:hlinkClr xmlns:ahyp="http://schemas.microsoft.com/office/drawing/2018/hyperlinkcolor" val="tx"/>
                    </a:ext>
                  </a:extLst>
                </a:hlinkClick>
              </a:rPr>
              <a:t>Håndhævelse af Reglerne for Det Indre Marked</a:t>
            </a:r>
          </a:p>
          <a:p>
            <a:pPr marL="285750" indent="-285750">
              <a:buFont typeface="Wingdings" panose="05000000000000000000" pitchFamily="2" charset="2"/>
              <a:buChar char="Ø"/>
            </a:pPr>
            <a:endParaRPr lang="en-GB" dirty="0">
              <a:solidFill>
                <a:srgbClr val="174195"/>
              </a:solidFill>
            </a:endParaRPr>
          </a:p>
          <a:p>
            <a:pPr marL="285750" indent="-285750">
              <a:buFont typeface="Courier New" panose="02070309020205020404" pitchFamily="49" charset="0"/>
              <a:buChar char="o"/>
            </a:pPr>
            <a:r>
              <a:rPr lang="da-DK" dirty="0">
                <a:solidFill>
                  <a:srgbClr val="174195"/>
                </a:solidFill>
              </a:rPr>
              <a:t>Observatoriet for </a:t>
            </a:r>
            <a:r>
              <a:rPr lang="da-DK" b="1" dirty="0">
                <a:solidFill>
                  <a:srgbClr val="174195"/>
                </a:solidFill>
                <a:hlinkClick r:id="rId8">
                  <a:extLst>
                    <a:ext uri="{A12FA001-AC4F-418D-AE19-62706E023703}">
                      <ahyp:hlinkClr xmlns:ahyp="http://schemas.microsoft.com/office/drawing/2018/hyperlinkcolor" val="tx"/>
                    </a:ext>
                  </a:extLst>
                </a:hlinkClick>
              </a:rPr>
              <a:t>Arbejdsmarkedet</a:t>
            </a:r>
          </a:p>
          <a:p>
            <a:endParaRPr lang="en-GB" dirty="0">
              <a:solidFill>
                <a:srgbClr val="0060A0"/>
              </a:solidFill>
            </a:endParaRPr>
          </a:p>
          <a:p>
            <a:endParaRPr lang="en-GB" dirty="0"/>
          </a:p>
        </p:txBody>
      </p:sp>
      <p:pic>
        <p:nvPicPr>
          <p:cNvPr id="6" name="Picture 5">
            <a:extLst>
              <a:ext uri="{FF2B5EF4-FFF2-40B4-BE49-F238E27FC236}">
                <a16:creationId xmlns:a16="http://schemas.microsoft.com/office/drawing/2014/main" id="{08F05F2A-2048-46F7-AE99-D039DCD1979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60429" y="1671717"/>
            <a:ext cx="3098487" cy="196625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574D6336-9B48-4574-A8CC-234AA8304B9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33854" y="4480413"/>
            <a:ext cx="2280401" cy="1886824"/>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64809B19-502F-4656-A506-10F64481239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781488" y="4536078"/>
            <a:ext cx="2690325" cy="1775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3265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M Document" ma:contentTypeID="0x010100EA97B91038054C99906057A708A1480A006BB3B767F3CF4149BF520211D4A86BC0" ma:contentTypeVersion="4" ma:contentTypeDescription="Defines the documents for Document Manager V2" ma:contentTypeScope="" ma:versionID="8f2b3a3e062f062a7ee8ba210ef02323">
  <xsd:schema xmlns:xsd="http://www.w3.org/2001/XMLSchema" xmlns:xs="http://www.w3.org/2001/XMLSchema" xmlns:p="http://schemas.microsoft.com/office/2006/metadata/properties" xmlns:ns2="1a33af13-4045-4f88-9d7b-618e30f79918" xmlns:ns3="http://schemas.microsoft.com/sharepoint/v3/fields" xmlns:ns4="be3ca9a7-9286-4008-99ec-aebc20da9dc2" targetNamespace="http://schemas.microsoft.com/office/2006/metadata/properties" ma:root="true" ma:fieldsID="f021f5764e4548d9eb17bdf3b768072d" ns2:_="" ns3:_="" ns4:_="">
    <xsd:import namespace="1a33af13-4045-4f88-9d7b-618e30f79918"/>
    <xsd:import namespace="http://schemas.microsoft.com/sharepoint/v3/fields"/>
    <xsd:import namespace="be3ca9a7-9286-4008-99ec-aebc20da9dc2"/>
    <xsd:element name="properties">
      <xsd:complexType>
        <xsd:sequence>
          <xsd:element name="documentManagement">
            <xsd:complexType>
              <xsd:all>
                <xsd:element ref="ns2:_dlc_DocId" minOccurs="0"/>
                <xsd:element ref="ns2:_dlc_DocIdUrl" minOccurs="0"/>
                <xsd:element ref="ns2:_dlc_DocIdPersistId" minOccurs="0"/>
                <xsd:element ref="ns2:ProductionDate" minOccurs="0"/>
                <xsd:element ref="ns2:OriginalSender" minOccurs="0"/>
                <xsd:element ref="ns3:DocumentLanguage_0" minOccurs="0"/>
                <xsd:element ref="ns2:DossierNumber" minOccurs="0"/>
                <xsd:element ref="ns4:MeetingNumber" minOccurs="0"/>
                <xsd:element ref="ns2:Rapporteur" minOccurs="0"/>
                <xsd:element ref="ns2:AdoptionDate" minOccurs="0"/>
                <xsd:element ref="ns3:Confidentiality_0" minOccurs="0"/>
                <xsd:element ref="ns2:TaxCatchAll" minOccurs="0"/>
                <xsd:element ref="ns2:TaxCatchAllLabel" minOccurs="0"/>
                <xsd:element ref="ns3:DocumentSource_0" minOccurs="0"/>
                <xsd:element ref="ns4:DocumentNumber" minOccurs="0"/>
                <xsd:element ref="ns2:MeetingDate" minOccurs="0"/>
                <xsd:element ref="ns3:OriginalLanguage_0" minOccurs="0"/>
                <xsd:element ref="ns2:Procedure" minOccurs="0"/>
                <xsd:element ref="ns3:VersionStatus_0" minOccurs="0"/>
                <xsd:element ref="ns3:DocumentStatus_0" minOccurs="0"/>
                <xsd:element ref="ns2:DocumentYear"/>
                <xsd:element ref="ns3:DocumentType_0" minOccurs="0"/>
                <xsd:element ref="ns2:DocumentPart" minOccurs="0"/>
                <xsd:element ref="ns3:MeetingName_0" minOccurs="0"/>
                <xsd:element ref="ns3:AvailableTranslations_0" minOccurs="0"/>
                <xsd:element ref="ns2:FicheYear" minOccurs="0"/>
                <xsd:element ref="ns2:RequestingService" minOccurs="0"/>
                <xsd:element ref="ns2:FicheNumber" minOccurs="0"/>
                <xsd:element ref="ns3:DossierName_0" minOccurs="0"/>
                <xsd:element ref="ns2:Document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33af13-4045-4f88-9d7b-618e30f799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ProductionDate" ma:index="12" nillable="true" ma:displayName="Production Date" ma:format="DateOnly" ma:internalName="ProductionDate">
      <xsd:simpleType>
        <xsd:restriction base="dms:DateTime"/>
      </xsd:simpleType>
    </xsd:element>
    <xsd:element name="OriginalSender" ma:index="13" nillable="true" ma:displayName="Original Sender" ma:internalName="OriginalSend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ssierNumber" ma:index="15" nillable="true" ma:displayName="Dossier Number" ma:decimals="0" ma:internalName="DossierNumber">
      <xsd:simpleType>
        <xsd:restriction base="dms:Unknown"/>
      </xsd:simpleType>
    </xsd:element>
    <xsd:element name="Rapporteur" ma:index="17" nillable="true" ma:displayName="Rapporteur" ma:internalName="Rapporteur">
      <xsd:simpleType>
        <xsd:restriction base="dms:Text"/>
      </xsd:simpleType>
    </xsd:element>
    <xsd:element name="AdoptionDate" ma:index="18" nillable="true" ma:displayName="Adoption Date" ma:format="DateOnly" ma:internalName="AdoptionDate">
      <xsd:simpleType>
        <xsd:restriction base="dms:DateTime"/>
      </xsd:simpleType>
    </xsd:element>
    <xsd:element name="TaxCatchAll" ma:index="20" nillable="true" ma:displayName="Taxonomy Catch All Column" ma:hidden="true" ma:list="{c795c8aa-ad9d-4177-b7c3-7e58e1f2dfdf}" ma:internalName="TaxCatchAll" ma:showField="CatchAllData" ma:web="1a33af13-4045-4f88-9d7b-618e30f79918">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c795c8aa-ad9d-4177-b7c3-7e58e1f2dfdf}" ma:internalName="TaxCatchAllLabel" ma:readOnly="true" ma:showField="CatchAllDataLabel" ma:web="1a33af13-4045-4f88-9d7b-618e30f79918">
      <xsd:complexType>
        <xsd:complexContent>
          <xsd:extension base="dms:MultiChoiceLookup">
            <xsd:sequence>
              <xsd:element name="Value" type="dms:Lookup" maxOccurs="unbounded" minOccurs="0" nillable="true"/>
            </xsd:sequence>
          </xsd:extension>
        </xsd:complexContent>
      </xsd:complexType>
    </xsd:element>
    <xsd:element name="MeetingDate" ma:index="26" nillable="true" ma:displayName="Meeting Date" ma:format="DateOnly" ma:internalName="MeetingDate">
      <xsd:simpleType>
        <xsd:restriction base="dms:DateTime"/>
      </xsd:simpleType>
    </xsd:element>
    <xsd:element name="Procedure" ma:index="29" nillable="true" ma:displayName="Procedure" ma:internalName="Procedure">
      <xsd:simpleType>
        <xsd:restriction base="dms:Text"/>
      </xsd:simpleType>
    </xsd:element>
    <xsd:element name="DocumentYear" ma:index="34" ma:displayName="Document Year" ma:decimals="0" ma:internalName="DocumentYear">
      <xsd:simpleType>
        <xsd:restriction base="dms:Unknown"/>
      </xsd:simpleType>
    </xsd:element>
    <xsd:element name="DocumentPart" ma:index="37" nillable="true" ma:displayName="Document Part" ma:decimals="0" ma:internalName="DocumentPart">
      <xsd:simpleType>
        <xsd:restriction base="dms:Unknown"/>
      </xsd:simpleType>
    </xsd:element>
    <xsd:element name="FicheYear" ma:index="42" nillable="true" ma:displayName="Fiche Year" ma:decimals="0" ma:internalName="FicheYear">
      <xsd:simpleType>
        <xsd:restriction base="dms:Unknown"/>
      </xsd:simpleType>
    </xsd:element>
    <xsd:element name="RequestingService" ma:index="43" nillable="true" ma:displayName="Requesting Service" ma:internalName="RequestingService">
      <xsd:simpleType>
        <xsd:restriction base="dms:Text"/>
      </xsd:simpleType>
    </xsd:element>
    <xsd:element name="FicheNumber" ma:index="44" nillable="true" ma:displayName="Fiche Number" ma:decimals="0" ma:internalName="FicheNumber">
      <xsd:simpleType>
        <xsd:restriction base="dms:Unknown"/>
      </xsd:simpleType>
    </xsd:element>
    <xsd:element name="DocumentVersion" ma:index="47" nillable="true" ma:displayName="Document Version" ma:decimals="0" ma:internalName="DocumentVersion">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DocumentLanguage_0" ma:index="14" nillable="true" ma:taxonomy="true" ma:internalName="DocumentLanguage_0" ma:taxonomyFieldName="DocumentLanguage" ma:displayName="Document Language" ma:fieldId="{ee5c55ab-e8dd-441f-8840-fdce66906fe3}" ma:sspId="5004ddca-ed1a-45fa-b2df-508b3c5dfc98" ma:termSetId="3e8d1f59-71f7-428c-bd68-e1e655ad5441" ma:anchorId="00000000-0000-0000-0000-000000000000" ma:open="false" ma:isKeyword="false">
      <xsd:complexType>
        <xsd:sequence>
          <xsd:element ref="pc:Terms" minOccurs="0" maxOccurs="1"/>
        </xsd:sequence>
      </xsd:complexType>
    </xsd:element>
    <xsd:element name="Confidentiality_0" ma:index="19" nillable="true" ma:taxonomy="true" ma:internalName="Confidentiality_0" ma:taxonomyFieldName="Confidentiality" ma:displayName="Confidentiality" ma:fieldId="{ee5c4bfe-2b62-4831-9131-22edf8f3665c}" ma:sspId="5004ddca-ed1a-45fa-b2df-508b3c5dfc98" ma:termSetId="11d040ac-3a9a-4d4c-b9cf-922342a701d6" ma:anchorId="00000000-0000-0000-0000-000000000000" ma:open="false" ma:isKeyword="false">
      <xsd:complexType>
        <xsd:sequence>
          <xsd:element ref="pc:Terms" minOccurs="0" maxOccurs="1"/>
        </xsd:sequence>
      </xsd:complexType>
    </xsd:element>
    <xsd:element name="DocumentSource_0" ma:index="23" ma:taxonomy="true" ma:internalName="DocumentSource_0" ma:taxonomyFieldName="DocumentSource" ma:displayName="Document Source" ma:fieldId="{ee5c1c29-f257-4aae-8e5e-529c0040e17a}" ma:sspId="5004ddca-ed1a-45fa-b2df-508b3c5dfc98" ma:termSetId="ca143256-a90d-4d26-b249-02646b17c0c5" ma:anchorId="00000000-0000-0000-0000-000000000000" ma:open="false" ma:isKeyword="false">
      <xsd:complexType>
        <xsd:sequence>
          <xsd:element ref="pc:Terms" minOccurs="0" maxOccurs="1"/>
        </xsd:sequence>
      </xsd:complexType>
    </xsd:element>
    <xsd:element name="OriginalLanguage_0" ma:index="27" nillable="true" ma:taxonomy="true" ma:internalName="OriginalLanguage_0" ma:taxonomyFieldName="OriginalLanguage" ma:displayName="Original Language" ma:fieldId="{ee5ce750-ff6c-4875-8192-ef11fb51efba}" ma:taxonomyMulti="true" ma:sspId="5004ddca-ed1a-45fa-b2df-508b3c5dfc98" ma:termSetId="3e8d1f59-71f7-428c-bd68-e1e655ad5441" ma:anchorId="00000000-0000-0000-0000-000000000000" ma:open="false" ma:isKeyword="false">
      <xsd:complexType>
        <xsd:sequence>
          <xsd:element ref="pc:Terms" minOccurs="0" maxOccurs="1"/>
        </xsd:sequence>
      </xsd:complexType>
    </xsd:element>
    <xsd:element name="VersionStatus_0" ma:index="30" ma:taxonomy="true" ma:internalName="VersionStatus_0" ma:taxonomyFieldName="VersionStatus" ma:displayName="Version Status" ma:indexed="true" ma:fieldId="{ee5cb94b-3df1-4df3-b49b-6e47ce2a7e87}" ma:sspId="5004ddca-ed1a-45fa-b2df-508b3c5dfc98" ma:termSetId="adeca67b-2bdd-4d0f-b3af-a690b4c6d95d" ma:anchorId="00000000-0000-0000-0000-000000000000" ma:open="false" ma:isKeyword="false">
      <xsd:complexType>
        <xsd:sequence>
          <xsd:element ref="pc:Terms" minOccurs="0" maxOccurs="1"/>
        </xsd:sequence>
      </xsd:complexType>
    </xsd:element>
    <xsd:element name="DocumentStatus_0" ma:index="32" nillable="true" ma:taxonomy="true" ma:internalName="DocumentStatus_0" ma:taxonomyFieldName="DocumentStatus" ma:displayName="Document Status" ma:fieldId="{ee5cab93-ac4d-4e2f-b298-e5342324388c}" ma:sspId="5004ddca-ed1a-45fa-b2df-508b3c5dfc98" ma:termSetId="54b85ca4-9023-4cbf-8e96-81af7735228f" ma:anchorId="00000000-0000-0000-0000-000000000000" ma:open="false" ma:isKeyword="false">
      <xsd:complexType>
        <xsd:sequence>
          <xsd:element ref="pc:Terms" minOccurs="0" maxOccurs="1"/>
        </xsd:sequence>
      </xsd:complexType>
    </xsd:element>
    <xsd:element name="DocumentType_0" ma:index="35" nillable="true" ma:taxonomy="true" ma:internalName="DocumentType_0" ma:taxonomyFieldName="DocumentType" ma:displayName="Document Type" ma:indexed="true" ma:fieldId="{ee5cf431-2d10-41e6-bd88-1b6bd5b84f5f}" ma:sspId="5004ddca-ed1a-45fa-b2df-508b3c5dfc98" ma:termSetId="67a76952-94e0-437b-9a60-5085083dde02" ma:anchorId="00000000-0000-0000-0000-000000000000" ma:open="false" ma:isKeyword="false">
      <xsd:complexType>
        <xsd:sequence>
          <xsd:element ref="pc:Terms" minOccurs="0" maxOccurs="1"/>
        </xsd:sequence>
      </xsd:complexType>
    </xsd:element>
    <xsd:element name="MeetingName_0" ma:index="38" nillable="true" ma:taxonomy="true" ma:internalName="MeetingName_0" ma:taxonomyFieldName="MeetingName" ma:displayName="Meeting Name" ma:indexed="true" ma:fieldId="{ee5c9b55-8403-4f9e-a156-b6ce5b7b9456}" ma:sspId="5004ddca-ed1a-45fa-b2df-508b3c5dfc98" ma:termSetId="a04e9634-de73-4a41-8cb5-e1efdb89060c" ma:anchorId="00000000-0000-0000-0000-000000000000" ma:open="false" ma:isKeyword="false">
      <xsd:complexType>
        <xsd:sequence>
          <xsd:element ref="pc:Terms" minOccurs="0" maxOccurs="1"/>
        </xsd:sequence>
      </xsd:complexType>
    </xsd:element>
    <xsd:element name="AvailableTranslations_0" ma:index="40" nillable="true" ma:taxonomy="true" ma:internalName="AvailableTranslations_0" ma:taxonomyFieldName="AvailableTranslations" ma:displayName="Available Translations" ma:fieldId="{ee5c7c01-1a65-4138-aa64-80e01e34d799}" ma:taxonomyMulti="true" ma:sspId="5004ddca-ed1a-45fa-b2df-508b3c5dfc98" ma:termSetId="3e8d1f59-71f7-428c-bd68-e1e655ad5441" ma:anchorId="00000000-0000-0000-0000-000000000000" ma:open="false" ma:isKeyword="false">
      <xsd:complexType>
        <xsd:sequence>
          <xsd:element ref="pc:Terms" minOccurs="0" maxOccurs="1"/>
        </xsd:sequence>
      </xsd:complexType>
    </xsd:element>
    <xsd:element name="DossierName_0" ma:index="45" nillable="true" ma:taxonomy="true" ma:internalName="DossierName_0" ma:taxonomyFieldName="DossierName" ma:displayName="Dossier Name" ma:fieldId="{ee5cf7da-503b-4593-8db2-4f0e09c901fd}" ma:sspId="5004ddca-ed1a-45fa-b2df-508b3c5dfc98" ma:termSetId="2b392f04-1222-4352-87c1-6fd60ec33b6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3ca9a7-9286-4008-99ec-aebc20da9dc2" elementFormDefault="qualified">
    <xsd:import namespace="http://schemas.microsoft.com/office/2006/documentManagement/types"/>
    <xsd:import namespace="http://schemas.microsoft.com/office/infopath/2007/PartnerControls"/>
    <xsd:element name="MeetingNumber" ma:index="16" nillable="true" ma:displayName="Meeting Number" ma:decimals="0" ma:indexed="true" ma:internalName="MeetingNumber">
      <xsd:simpleType>
        <xsd:restriction base="dms:Unknown"/>
      </xsd:simpleType>
    </xsd:element>
    <xsd:element name="DocumentNumber" ma:index="25" nillable="true" ma:displayName="Document Number" ma:decimals="0" ma:indexed="true" ma:internalName="DocumentNumber">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1a33af13-4045-4f88-9d7b-618e30f79918">A6WAAD5KZT2Q-604569563-16715</_dlc_DocId>
    <_dlc_DocIdUrl xmlns="1a33af13-4045-4f88-9d7b-618e30f79918">
      <Url>http://dm/eesc/2025/_layouts/15/DocIdRedir.aspx?ID=A6WAAD5KZT2Q-604569563-16715</Url>
      <Description>A6WAAD5KZT2Q-604569563-16715</Description>
    </_dlc_DocIdUrl>
    <DocumentType_0 xmlns="http://schemas.microsoft.com/sharepoint/v3/fields">
      <Terms xmlns="http://schemas.microsoft.com/office/infopath/2007/PartnerControls">
        <TermInfo xmlns="http://schemas.microsoft.com/office/infopath/2007/PartnerControls">
          <TermName xmlns="http://schemas.microsoft.com/office/infopath/2007/PartnerControls">INFO</TermName>
          <TermId xmlns="http://schemas.microsoft.com/office/infopath/2007/PartnerControls">d9136e7c-93a9-4c42-9d28-92b61e85f80c</TermId>
        </TermInfo>
      </Terms>
    </DocumentType_0>
    <Procedure xmlns="1a33af13-4045-4f88-9d7b-618e30f79918" xsi:nil="true"/>
    <DocumentSource_0 xmlns="http://schemas.microsoft.com/sharepoint/v3/fields">
      <Terms xmlns="http://schemas.microsoft.com/office/infopath/2007/PartnerControls">
        <TermInfo xmlns="http://schemas.microsoft.com/office/infopath/2007/PartnerControls">
          <TermName xmlns="http://schemas.microsoft.com/office/infopath/2007/PartnerControls">EESC</TermName>
          <TermId xmlns="http://schemas.microsoft.com/office/infopath/2007/PartnerControls">422833ec-8d7e-4e65-8e4e-8bed07ffb729</TermId>
        </TermInfo>
      </Terms>
    </DocumentSource_0>
    <ProductionDate xmlns="1a33af13-4045-4f88-9d7b-618e30f79918">2025-11-18T12:00:00+00:00</ProductionDate>
    <DocumentNumber xmlns="be3ca9a7-9286-4008-99ec-aebc20da9dc2">613</DocumentNumber>
    <FicheYear xmlns="1a33af13-4045-4f88-9d7b-618e30f79918" xsi:nil="true"/>
    <DossierNumber xmlns="1a33af13-4045-4f88-9d7b-618e30f79918" xsi:nil="true"/>
    <Confidentiality_0 xmlns="http://schemas.microsoft.com/sharepoint/v3/fields">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2451815e-8241-4bbf-a22e-1ab710712bf2</TermId>
        </TermInfo>
      </Terms>
    </Confidentiality_0>
    <TaxCatchAll xmlns="1a33af13-4045-4f88-9d7b-618e30f79918">
      <Value>50</Value>
      <Value>47</Value>
      <Value>46</Value>
      <Value>43</Value>
      <Value>42</Value>
      <Value>41</Value>
      <Value>40</Value>
      <Value>39</Value>
      <Value>37</Value>
      <Value>36</Value>
      <Value>35</Value>
      <Value>34</Value>
      <Value>33</Value>
      <Value>32</Value>
      <Value>31</Value>
      <Value>30</Value>
      <Value>29</Value>
      <Value>28</Value>
      <Value>27</Value>
      <Value>24</Value>
      <Value>23</Value>
      <Value>16</Value>
      <Value>13</Value>
      <Value>12</Value>
      <Value>9</Value>
      <Value>8</Value>
      <Value>6</Value>
      <Value>5</Value>
      <Value>1</Value>
    </TaxCatchAll>
    <DocumentLanguage_0 xmlns="http://schemas.microsoft.com/sharepoint/v3/fields">
      <Terms xmlns="http://schemas.microsoft.com/office/infopath/2007/PartnerControls">
        <TermInfo xmlns="http://schemas.microsoft.com/office/infopath/2007/PartnerControls">
          <TermName xmlns="http://schemas.microsoft.com/office/infopath/2007/PartnerControls">DA</TermName>
          <TermId xmlns="http://schemas.microsoft.com/office/infopath/2007/PartnerControls">5d49c027-8956-412b-aa16-e85a0f96ad0e</TermId>
        </TermInfo>
      </Terms>
    </DocumentLanguage_0>
    <MeetingDate xmlns="1a33af13-4045-4f88-9d7b-618e30f79918" xsi:nil="true"/>
    <VersionStatus_0 xmlns="http://schemas.microsoft.com/sharepoint/v3/fields">
      <Terms xmlns="http://schemas.microsoft.com/office/infopath/2007/PartnerControls">
        <TermInfo xmlns="http://schemas.microsoft.com/office/infopath/2007/PartnerControls">
          <TermName xmlns="http://schemas.microsoft.com/office/infopath/2007/PartnerControls">Final</TermName>
          <TermId xmlns="http://schemas.microsoft.com/office/infopath/2007/PartnerControls">ea5e6674-7b27-4bac-b091-73adbb394efe</TermId>
        </TermInfo>
      </Terms>
    </VersionStatus_0>
    <Rapporteur xmlns="1a33af13-4045-4f88-9d7b-618e30f79918" xsi:nil="true"/>
    <DocumentYear xmlns="1a33af13-4045-4f88-9d7b-618e30f79918">2025</DocumentYear>
    <FicheNumber xmlns="1a33af13-4045-4f88-9d7b-618e30f79918">296272</FicheNumber>
    <OriginalSender xmlns="1a33af13-4045-4f88-9d7b-618e30f79918">
      <UserInfo>
        <DisplayName>Rossen Jette</DisplayName>
        <AccountId>1115</AccountId>
        <AccountType/>
      </UserInfo>
    </OriginalSender>
    <DocumentPart xmlns="1a33af13-4045-4f88-9d7b-618e30f79918">0</DocumentPart>
    <AdoptionDate xmlns="1a33af13-4045-4f88-9d7b-618e30f79918" xsi:nil="true"/>
    <RequestingService xmlns="1a33af13-4045-4f88-9d7b-618e30f79918">Visites / Publications</RequestingService>
    <MeetingName_0 xmlns="http://schemas.microsoft.com/sharepoint/v3/fields">
      <Terms xmlns="http://schemas.microsoft.com/office/infopath/2007/PartnerControls"/>
    </MeetingName_0>
    <AvailableTranslations_0 xmlns="http://schemas.microsoft.com/sharepoint/v3/fields">
      <Terms xmlns="http://schemas.microsoft.com/office/infopath/2007/PartnerControls">
        <TermInfo xmlns="http://schemas.microsoft.com/office/infopath/2007/PartnerControls">
          <TermName xmlns="http://schemas.microsoft.com/office/infopath/2007/PartnerControls">DA</TermName>
          <TermId xmlns="http://schemas.microsoft.com/office/infopath/2007/PartnerControls">5d49c027-8956-412b-aa16-e85a0f96ad0e</TermId>
        </TermInfo>
        <TermInfo xmlns="http://schemas.microsoft.com/office/infopath/2007/PartnerControls">
          <TermName xmlns="http://schemas.microsoft.com/office/infopath/2007/PartnerControls">NL</TermName>
          <TermId xmlns="http://schemas.microsoft.com/office/infopath/2007/PartnerControls">55c6556c-b4f4-441d-9acf-c498d4f838bd</TermId>
        </TermInfo>
        <TermInfo xmlns="http://schemas.microsoft.com/office/infopath/2007/PartnerControls">
          <TermName xmlns="http://schemas.microsoft.com/office/infopath/2007/PartnerControls">SL</TermName>
          <TermId xmlns="http://schemas.microsoft.com/office/infopath/2007/PartnerControls">98a412ae-eb01-49e9-ae3d-585a81724cfc</TermId>
        </TermInfo>
        <TermInfo xmlns="http://schemas.microsoft.com/office/infopath/2007/PartnerControls">
          <TermName xmlns="http://schemas.microsoft.com/office/infopath/2007/PartnerControls">ET</TermName>
          <TermId xmlns="http://schemas.microsoft.com/office/infopath/2007/PartnerControls">ff6c3f4c-b02c-4c3c-ab07-2c37995a7a0a</TermId>
        </TermInfo>
        <TermInfo xmlns="http://schemas.microsoft.com/office/infopath/2007/PartnerControls">
          <TermName xmlns="http://schemas.microsoft.com/office/infopath/2007/PartnerControls">HU</TermName>
          <TermId xmlns="http://schemas.microsoft.com/office/infopath/2007/PartnerControls">6b229040-c589-4408-b4c1-4285663d20a8</TermId>
        </TermInfo>
        <TermInfo xmlns="http://schemas.microsoft.com/office/infopath/2007/PartnerControls">
          <TermName xmlns="http://schemas.microsoft.com/office/infopath/2007/PartnerControls">EN</TermName>
          <TermId xmlns="http://schemas.microsoft.com/office/infopath/2007/PartnerControls">f2175f21-25d7-44a3-96da-d6a61b075e1b</TermId>
        </TermInfo>
        <TermInfo xmlns="http://schemas.microsoft.com/office/infopath/2007/PartnerControls">
          <TermName xmlns="http://schemas.microsoft.com/office/infopath/2007/PartnerControls">ES</TermName>
          <TermId xmlns="http://schemas.microsoft.com/office/infopath/2007/PartnerControls">e7a6b05b-ae16-40c8-add9-68b64b03aeba</TermId>
        </TermInfo>
        <TermInfo xmlns="http://schemas.microsoft.com/office/infopath/2007/PartnerControls">
          <TermName xmlns="http://schemas.microsoft.com/office/infopath/2007/PartnerControls">FI</TermName>
          <TermId xmlns="http://schemas.microsoft.com/office/infopath/2007/PartnerControls">87606a43-d45f-42d6-b8c9-e1a3457db5b7</TermId>
        </TermInfo>
        <TermInfo xmlns="http://schemas.microsoft.com/office/infopath/2007/PartnerControls">
          <TermName xmlns="http://schemas.microsoft.com/office/infopath/2007/PartnerControls">PL</TermName>
          <TermId xmlns="http://schemas.microsoft.com/office/infopath/2007/PartnerControls">1e03da61-4678-4e07-b136-b5024ca9197b</TermId>
        </TermInfo>
        <TermInfo xmlns="http://schemas.microsoft.com/office/infopath/2007/PartnerControls">
          <TermName xmlns="http://schemas.microsoft.com/office/infopath/2007/PartnerControls">RO</TermName>
          <TermId xmlns="http://schemas.microsoft.com/office/infopath/2007/PartnerControls">feb747a2-64cd-4299-af12-4833ddc30497</TermId>
        </TermInfo>
        <TermInfo xmlns="http://schemas.microsoft.com/office/infopath/2007/PartnerControls">
          <TermName xmlns="http://schemas.microsoft.com/office/infopath/2007/PartnerControls">GA</TermName>
          <TermId xmlns="http://schemas.microsoft.com/office/infopath/2007/PartnerControls">762d2456-c427-4ecb-b312-af3dad8e258c</TermId>
        </TermInfo>
        <TermInfo xmlns="http://schemas.microsoft.com/office/infopath/2007/PartnerControls">
          <TermName xmlns="http://schemas.microsoft.com/office/infopath/2007/PartnerControls">SK</TermName>
          <TermId xmlns="http://schemas.microsoft.com/office/infopath/2007/PartnerControls">46d9fce0-ef79-4f71-b89b-cd6aa82426b8</TermId>
        </TermInfo>
        <TermInfo xmlns="http://schemas.microsoft.com/office/infopath/2007/PartnerControls">
          <TermName xmlns="http://schemas.microsoft.com/office/infopath/2007/PartnerControls">LV</TermName>
          <TermId xmlns="http://schemas.microsoft.com/office/infopath/2007/PartnerControls">46f7e311-5d9f-4663-b433-18aeccb7ace7</TermId>
        </TermInfo>
        <TermInfo xmlns="http://schemas.microsoft.com/office/infopath/2007/PartnerControls">
          <TermName xmlns="http://schemas.microsoft.com/office/infopath/2007/PartnerControls">HR</TermName>
          <TermId xmlns="http://schemas.microsoft.com/office/infopath/2007/PartnerControls">2f555653-ed1a-4fe6-8362-9082d95989e5</TermId>
        </TermInfo>
        <TermInfo xmlns="http://schemas.microsoft.com/office/infopath/2007/PartnerControls">
          <TermName xmlns="http://schemas.microsoft.com/office/infopath/2007/PartnerControls">MT</TermName>
          <TermId xmlns="http://schemas.microsoft.com/office/infopath/2007/PartnerControls">7df99101-6854-4a26-b53a-b88c0da02c26</TermId>
        </TermInfo>
        <TermInfo xmlns="http://schemas.microsoft.com/office/infopath/2007/PartnerControls">
          <TermName xmlns="http://schemas.microsoft.com/office/infopath/2007/PartnerControls">LT</TermName>
          <TermId xmlns="http://schemas.microsoft.com/office/infopath/2007/PartnerControls">a7ff5ce7-6123-4f68-865a-a57c31810414</TermId>
        </TermInfo>
        <TermInfo xmlns="http://schemas.microsoft.com/office/infopath/2007/PartnerControls">
          <TermName xmlns="http://schemas.microsoft.com/office/infopath/2007/PartnerControls">SV</TermName>
          <TermId xmlns="http://schemas.microsoft.com/office/infopath/2007/PartnerControls">c2ed69e7-a339-43d7-8f22-d93680a92aa0</TermId>
        </TermInfo>
        <TermInfo xmlns="http://schemas.microsoft.com/office/infopath/2007/PartnerControls">
          <TermName xmlns="http://schemas.microsoft.com/office/infopath/2007/PartnerControls">CS</TermName>
          <TermId xmlns="http://schemas.microsoft.com/office/infopath/2007/PartnerControls">72f9705b-0217-4fd3-bea2-cbc7ed80e26e</TermId>
        </TermInfo>
        <TermInfo xmlns="http://schemas.microsoft.com/office/infopath/2007/PartnerControls">
          <TermName xmlns="http://schemas.microsoft.com/office/infopath/2007/PartnerControls">DE</TermName>
          <TermId xmlns="http://schemas.microsoft.com/office/infopath/2007/PartnerControls">f6b31e5a-26fa-4935-b661-318e46daf27e</TermId>
        </TermInfo>
        <TermInfo xmlns="http://schemas.microsoft.com/office/infopath/2007/PartnerControls">
          <TermName xmlns="http://schemas.microsoft.com/office/infopath/2007/PartnerControls">PT</TermName>
          <TermId xmlns="http://schemas.microsoft.com/office/infopath/2007/PartnerControls">50ccc04a-eadd-42ae-a0cb-acaf45f812ba</TermId>
        </TermInfo>
        <TermInfo xmlns="http://schemas.microsoft.com/office/infopath/2007/PartnerControls">
          <TermName xmlns="http://schemas.microsoft.com/office/infopath/2007/PartnerControls">EL</TermName>
          <TermId xmlns="http://schemas.microsoft.com/office/infopath/2007/PartnerControls">6d4f4d51-af9b-4650-94b4-4276bee85c91</TermId>
        </TermInfo>
        <TermInfo xmlns="http://schemas.microsoft.com/office/infopath/2007/PartnerControls">
          <TermName xmlns="http://schemas.microsoft.com/office/infopath/2007/PartnerControls">FR</TermName>
          <TermId xmlns="http://schemas.microsoft.com/office/infopath/2007/PartnerControls">d2afafd3-4c81-4f60-8f52-ee33f2f54ff3</TermId>
        </TermInfo>
        <TermInfo xmlns="http://schemas.microsoft.com/office/infopath/2007/PartnerControls">
          <TermName xmlns="http://schemas.microsoft.com/office/infopath/2007/PartnerControls">IT</TermName>
          <TermId xmlns="http://schemas.microsoft.com/office/infopath/2007/PartnerControls">0774613c-01ed-4e5d-a25d-11d2388de825</TermId>
        </TermInfo>
        <TermInfo xmlns="http://schemas.microsoft.com/office/infopath/2007/PartnerControls">
          <TermName xmlns="http://schemas.microsoft.com/office/infopath/2007/PartnerControls">BG</TermName>
          <TermId xmlns="http://schemas.microsoft.com/office/infopath/2007/PartnerControls">1a1b3951-7821-4e6a-85f5-5673fc08bd2c</TermId>
        </TermInfo>
      </Terms>
    </AvailableTranslations_0>
    <DocumentStatus_0 xmlns="http://schemas.microsoft.com/sharepoint/v3/fields">
      <Terms xmlns="http://schemas.microsoft.com/office/infopath/2007/PartnerControls">
        <TermInfo xmlns="http://schemas.microsoft.com/office/infopath/2007/PartnerControls">
          <TermName xmlns="http://schemas.microsoft.com/office/infopath/2007/PartnerControls">TRA</TermName>
          <TermId xmlns="http://schemas.microsoft.com/office/infopath/2007/PartnerControls">150d2a88-1431-44e6-a8ca-0bb753ab8672</TermId>
        </TermInfo>
      </Terms>
    </DocumentStatus_0>
    <OriginalLanguage_0 xmlns="http://schemas.microsoft.com/sharepoint/v3/fields">
      <Terms xmlns="http://schemas.microsoft.com/office/infopath/2007/PartnerControls">
        <TermInfo xmlns="http://schemas.microsoft.com/office/infopath/2007/PartnerControls">
          <TermName xmlns="http://schemas.microsoft.com/office/infopath/2007/PartnerControls">EN</TermName>
          <TermId xmlns="http://schemas.microsoft.com/office/infopath/2007/PartnerControls">f2175f21-25d7-44a3-96da-d6a61b075e1b</TermId>
        </TermInfo>
      </Terms>
    </OriginalLanguage_0>
    <MeetingNumber xmlns="be3ca9a7-9286-4008-99ec-aebc20da9dc2" xsi:nil="true"/>
    <DossierName_0 xmlns="http://schemas.microsoft.com/sharepoint/v3/fields">
      <Terms xmlns="http://schemas.microsoft.com/office/infopath/2007/PartnerControls"/>
    </DossierName_0>
    <DocumentVersion xmlns="1a33af13-4045-4f88-9d7b-618e30f79918">4</DocumentVersion>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135D837-2201-456A-B999-EC0EB5B41A7C}">
  <ds:schemaRefs>
    <ds:schemaRef ds:uri="http://schemas.microsoft.com/sharepoint/v3/contenttype/forms"/>
  </ds:schemaRefs>
</ds:datastoreItem>
</file>

<file path=customXml/itemProps2.xml><?xml version="1.0" encoding="utf-8"?>
<ds:datastoreItem xmlns:ds="http://schemas.openxmlformats.org/officeDocument/2006/customXml" ds:itemID="{D78F3C2B-1D4B-4EDD-B907-78D122F206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33af13-4045-4f88-9d7b-618e30f79918"/>
    <ds:schemaRef ds:uri="http://schemas.microsoft.com/sharepoint/v3/fields"/>
    <ds:schemaRef ds:uri="be3ca9a7-9286-4008-99ec-aebc20da9d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319CCD-C155-421F-9AE4-1C52F2E13363}">
  <ds:schemaRef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be3ca9a7-9286-4008-99ec-aebc20da9dc2"/>
    <ds:schemaRef ds:uri="http://purl.org/dc/dcmitype/"/>
    <ds:schemaRef ds:uri="http://schemas.microsoft.com/sharepoint/v3/fields"/>
    <ds:schemaRef ds:uri="1a33af13-4045-4f88-9d7b-618e30f79918"/>
    <ds:schemaRef ds:uri="http://www.w3.org/XML/1998/namespace"/>
  </ds:schemaRefs>
</ds:datastoreItem>
</file>

<file path=customXml/itemProps4.xml><?xml version="1.0" encoding="utf-8"?>
<ds:datastoreItem xmlns:ds="http://schemas.openxmlformats.org/officeDocument/2006/customXml" ds:itemID="{5BB213E8-3885-4FCB-9125-64F9419E3F57}">
  <ds:schemaRefs>
    <ds:schemaRef ds:uri="http://schemas.microsoft.com/sharepoint/events"/>
  </ds:schemaRefs>
</ds:datastoreItem>
</file>

<file path=docMetadata/LabelInfo.xml><?xml version="1.0" encoding="utf-8"?>
<clbl:labelList xmlns:clbl="http://schemas.microsoft.com/office/2020/mipLabelMetadata">
  <clbl:label id="{01a4edc0-c130-4e09-bfd4-7b7de34700e6}" enabled="0" method="" siteId="{01a4edc0-c130-4e09-bfd4-7b7de34700e6}" removed="1"/>
</clbl:labelList>
</file>

<file path=docProps/app.xml><?xml version="1.0" encoding="utf-8"?>
<Properties xmlns="http://schemas.openxmlformats.org/officeDocument/2006/extended-properties" xmlns:vt="http://schemas.openxmlformats.org/officeDocument/2006/docPropsVTypes">
  <TotalTime>1</TotalTime>
  <Words>2174</Words>
  <Application>Microsoft Macintosh PowerPoint</Application>
  <PresentationFormat>Grand écran</PresentationFormat>
  <Paragraphs>266</Paragraphs>
  <Slides>20</Slides>
  <Notes>5</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20</vt:i4>
      </vt:variant>
    </vt:vector>
  </HeadingPairs>
  <TitlesOfParts>
    <vt:vector size="33" baseType="lpstr">
      <vt:lpstr>MS PGothic</vt:lpstr>
      <vt:lpstr>MS PGothic</vt:lpstr>
      <vt:lpstr>游ゴシック</vt:lpstr>
      <vt:lpstr>Arial</vt:lpstr>
      <vt:lpstr>Calibri</vt:lpstr>
      <vt:lpstr>Calibri (MS)</vt:lpstr>
      <vt:lpstr>Calibri (MS) Bold</vt:lpstr>
      <vt:lpstr>Calibri Light</vt:lpstr>
      <vt:lpstr>Courier New</vt:lpstr>
      <vt:lpstr>Open Sans Bold</vt:lpstr>
      <vt:lpstr>Times New Roman</vt:lpstr>
      <vt:lpstr>Wingdings</vt:lpstr>
      <vt:lpstr>Office Theme</vt:lpstr>
      <vt:lpstr>Présentation PowerPoint</vt:lpstr>
      <vt:lpstr>Det Europæiske Økonomiske og Sociale Udvalg er et rådgivende organ, der repræsenterer det organiserede civilsamfund </vt:lpstr>
      <vt:lpstr>Présentation PowerPoint</vt:lpstr>
      <vt:lpstr>Présentation PowerPoint</vt:lpstr>
      <vt:lpstr>HVAD LAVER EØSU?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HVAD GØR EU FOR DE UNGE?</vt:lpstr>
      <vt:lpstr>EØSU'S UNGDOMSINITIATIVER </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 for besøgsgrupper - EØSU (DA)</dc:title>
  <dc:subject>Information document</dc:subject>
  <dc:creator>Andrejczuk Emilia</dc:creator>
  <cp:keywords>EESC-2025-00613-00-01-INFO-TRA-EN</cp:keywords>
  <dc:description>Rapporteur: -  Original language: - EN Date of document: - 03/03/2025 Date of meeting: -  External documents: -  Administrator responsible: -  ANDREJCZUK EMILIA</dc:description>
  <cp:lastModifiedBy>Utilisateur Microsoft Office</cp:lastModifiedBy>
  <cp:revision>281</cp:revision>
  <cp:lastPrinted>2025-10-21T13:38:22Z</cp:lastPrinted>
  <dcterms:created xsi:type="dcterms:W3CDTF">2024-07-17T07:57:29Z</dcterms:created>
  <dcterms:modified xsi:type="dcterms:W3CDTF">2025-12-02T09:51:48Z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0x010100EA97B91038054C99906057A708A1480A006BB3B767F3CF4149BF520211D4A86BC0</vt:lpwstr>
  </property>
  <property fmtid="{D5CDD505-2E9C-101B-9397-08002B2CF9AE}" pid="3" name="_dlc_DocIdItemGuid">
    <vt:lpwstr>86759965-cd40-45b3-8a52-15084a882752</vt:lpwstr>
  </property>
  <property fmtid="{D5CDD505-2E9C-101B-9397-08002B2CF9AE}" pid="4" name="AvailableTranslations">
    <vt:lpwstr>40;#DA|5d49c027-8956-412b-aa16-e85a0f96ad0e;#27;#NL|55c6556c-b4f4-441d-9acf-c498d4f838bd;#31;#SL|98a412ae-eb01-49e9-ae3d-585a81724cfc;#41;#ET|ff6c3f4c-b02c-4c3c-ab07-2c37995a7a0a;#37;#HU|6b229040-c589-4408-b4c1-4285663d20a8;#5;#EN|f2175f21-25d7-44a3-96da-</vt:lpwstr>
  </property>
  <property fmtid="{D5CDD505-2E9C-101B-9397-08002B2CF9AE}" pid="5" name="DocumentType_0">
    <vt:lpwstr>INFO|d9136e7c-93a9-4c42-9d28-92b61e85f80c</vt:lpwstr>
  </property>
  <property fmtid="{D5CDD505-2E9C-101B-9397-08002B2CF9AE}" pid="6" name="DossierName_0">
    <vt:lpwstr/>
  </property>
  <property fmtid="{D5CDD505-2E9C-101B-9397-08002B2CF9AE}" pid="7" name="DocumentSource_0">
    <vt:lpwstr>EESC|422833ec-8d7e-4e65-8e4e-8bed07ffb729</vt:lpwstr>
  </property>
  <property fmtid="{D5CDD505-2E9C-101B-9397-08002B2CF9AE}" pid="8" name="DocumentNumber">
    <vt:i4>613</vt:i4>
  </property>
  <property fmtid="{D5CDD505-2E9C-101B-9397-08002B2CF9AE}" pid="9" name="FicheYear">
    <vt:i4>2025</vt:i4>
  </property>
  <property fmtid="{D5CDD505-2E9C-101B-9397-08002B2CF9AE}" pid="10" name="DocumentVersion">
    <vt:i4>4</vt:i4>
  </property>
  <property fmtid="{D5CDD505-2E9C-101B-9397-08002B2CF9AE}" pid="11" name="DocumentStatus">
    <vt:lpwstr>13;#TRA|150d2a88-1431-44e6-a8ca-0bb753ab8672</vt:lpwstr>
  </property>
  <property fmtid="{D5CDD505-2E9C-101B-9397-08002B2CF9AE}" pid="12" name="DocumentPart">
    <vt:i4>0</vt:i4>
  </property>
  <property fmtid="{D5CDD505-2E9C-101B-9397-08002B2CF9AE}" pid="13" name="DossierName">
    <vt:lpwstr/>
  </property>
  <property fmtid="{D5CDD505-2E9C-101B-9397-08002B2CF9AE}" pid="14" name="DocumentSource">
    <vt:lpwstr>1;#EESC|422833ec-8d7e-4e65-8e4e-8bed07ffb729</vt:lpwstr>
  </property>
  <property fmtid="{D5CDD505-2E9C-101B-9397-08002B2CF9AE}" pid="15" name="DocumentType">
    <vt:lpwstr>9;#INFO|d9136e7c-93a9-4c42-9d28-92b61e85f80c</vt:lpwstr>
  </property>
  <property fmtid="{D5CDD505-2E9C-101B-9397-08002B2CF9AE}" pid="16" name="RequestingService">
    <vt:lpwstr>Visites / Publications</vt:lpwstr>
  </property>
  <property fmtid="{D5CDD505-2E9C-101B-9397-08002B2CF9AE}" pid="17" name="Confidentiality">
    <vt:lpwstr>6;#Internal|2451815e-8241-4bbf-a22e-1ab710712bf2</vt:lpwstr>
  </property>
  <property fmtid="{D5CDD505-2E9C-101B-9397-08002B2CF9AE}" pid="18" name="MeetingName_0">
    <vt:lpwstr/>
  </property>
  <property fmtid="{D5CDD505-2E9C-101B-9397-08002B2CF9AE}" pid="19" name="Confidentiality_0">
    <vt:lpwstr>Internal|2451815e-8241-4bbf-a22e-1ab710712bf2</vt:lpwstr>
  </property>
  <property fmtid="{D5CDD505-2E9C-101B-9397-08002B2CF9AE}" pid="20" name="OriginalLanguage">
    <vt:lpwstr>5;#EN|f2175f21-25d7-44a3-96da-d6a61b075e1b</vt:lpwstr>
  </property>
  <property fmtid="{D5CDD505-2E9C-101B-9397-08002B2CF9AE}" pid="21" name="MeetingName">
    <vt:lpwstr/>
  </property>
  <property fmtid="{D5CDD505-2E9C-101B-9397-08002B2CF9AE}" pid="22" name="AvailableTranslations_0">
    <vt:lpwstr>ET|ff6c3f4c-b02c-4c3c-ab07-2c37995a7a0a;HU|6b229040-c589-4408-b4c1-4285663d20a8;EN|f2175f21-25d7-44a3-96da-d6a61b075e1b;FI|87606a43-d45f-42d6-b8c9-e1a3457db5b7;PL|1e03da61-4678-4e07-b136-b5024ca9197b;RO|feb747a2-64cd-4299-af12-4833ddc30497;GA|762d2456-c42</vt:lpwstr>
  </property>
  <property fmtid="{D5CDD505-2E9C-101B-9397-08002B2CF9AE}" pid="23" name="DocumentStatus_0">
    <vt:lpwstr>TRA|150d2a88-1431-44e6-a8ca-0bb753ab8672</vt:lpwstr>
  </property>
  <property fmtid="{D5CDD505-2E9C-101B-9397-08002B2CF9AE}" pid="24" name="OriginalLanguage_0">
    <vt:lpwstr>EN|f2175f21-25d7-44a3-96da-d6a61b075e1b</vt:lpwstr>
  </property>
  <property fmtid="{D5CDD505-2E9C-101B-9397-08002B2CF9AE}" pid="25" name="TaxCatchAll">
    <vt:lpwstr>36;#RO|feb747a2-64cd-4299-af12-4833ddc30497;#35;#FI|87606a43-d45f-42d6-b8c9-e1a3457db5b7;#32;#MT|7df99101-6854-4a26-b53a-b88c0da02c26;#43;#GA|762d2456-c427-4ecb-b312-af3dad8e258c;#12;#FR|d2afafd3-4c81-4f60-8f52-ee33f2f54ff3;#24;#PL|1e03da61-4678-4e07-b136</vt:lpwstr>
  </property>
  <property fmtid="{D5CDD505-2E9C-101B-9397-08002B2CF9AE}" pid="26" name="VersionStatus_0">
    <vt:lpwstr>Final|ea5e6674-7b27-4bac-b091-73adbb394efe</vt:lpwstr>
  </property>
  <property fmtid="{D5CDD505-2E9C-101B-9397-08002B2CF9AE}" pid="27" name="VersionStatus">
    <vt:lpwstr>8;#Final|ea5e6674-7b27-4bac-b091-73adbb394efe</vt:lpwstr>
  </property>
  <property fmtid="{D5CDD505-2E9C-101B-9397-08002B2CF9AE}" pid="28" name="DocumentYear">
    <vt:i4>2025</vt:i4>
  </property>
  <property fmtid="{D5CDD505-2E9C-101B-9397-08002B2CF9AE}" pid="29" name="FicheNumber">
    <vt:i4>296272</vt:i4>
  </property>
  <property fmtid="{D5CDD505-2E9C-101B-9397-08002B2CF9AE}" pid="30" name="DocumentLanguage">
    <vt:lpwstr>40;#DA|5d49c027-8956-412b-aa16-e85a0f96ad0e</vt:lpwstr>
  </property>
  <property fmtid="{D5CDD505-2E9C-101B-9397-08002B2CF9AE}" pid="31" name="_docset_NoMedatataSyncRequired">
    <vt:lpwstr>False</vt:lpwstr>
  </property>
  <property fmtid="{D5CDD505-2E9C-101B-9397-08002B2CF9AE}" pid="32" name="DocumentLanguage_0">
    <vt:lpwstr>EN|f2175f21-25d7-44a3-96da-d6a61b075e1b</vt:lpwstr>
  </property>
</Properties>
</file>