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44.xml" ContentType="application/vnd.openxmlformats-officedocument.presentationml.tags+xml"/>
  <Override PartName="/ppt/notesSlides/notesSlide2.xml" ContentType="application/vnd.openxmlformats-officedocument.presentationml.notesSlide+xml"/>
  <Override PartName="/ppt/tags/tag45.xml" ContentType="application/vnd.openxmlformats-officedocument.presentationml.tags+xml"/>
  <Override PartName="/ppt/notesSlides/notesSlide3.xml" ContentType="application/vnd.openxmlformats-officedocument.presentationml.notesSlide+xml"/>
  <Override PartName="/ppt/tags/tag46.xml" ContentType="application/vnd.openxmlformats-officedocument.presentationml.tags+xml"/>
  <Override PartName="/ppt/notesSlides/notesSlide4.xml" ContentType="application/vnd.openxmlformats-officedocument.presentationml.notesSlide+xml"/>
  <Override PartName="/ppt/tags/tag47.xml" ContentType="application/vnd.openxmlformats-officedocument.presentationml.tags+xml"/>
  <Override PartName="/ppt/notesSlides/notesSlide5.xml" ContentType="application/vnd.openxmlformats-officedocument.presentationml.notesSlide+xml"/>
  <Override PartName="/ppt/tags/tag48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  <p:sldMasterId id="2147486318" r:id="rId2"/>
  </p:sldMasterIdLst>
  <p:notesMasterIdLst>
    <p:notesMasterId r:id="rId10"/>
  </p:notesMasterIdLst>
  <p:handoutMasterIdLst>
    <p:handoutMasterId r:id="rId11"/>
  </p:handoutMasterIdLst>
  <p:sldIdLst>
    <p:sldId id="330" r:id="rId3"/>
    <p:sldId id="2142533894" r:id="rId4"/>
    <p:sldId id="2142533892" r:id="rId5"/>
    <p:sldId id="2142533900" r:id="rId6"/>
    <p:sldId id="2142533906" r:id="rId7"/>
    <p:sldId id="2142533907" r:id="rId8"/>
    <p:sldId id="2142533858" r:id="rId9"/>
  </p:sldIdLst>
  <p:sldSz cx="9144000" cy="5143500" type="screen16x9"/>
  <p:notesSz cx="9944100" cy="68056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67EB06B6-99A0-4D47-805E-F78F6D4F2187}">
          <p14:sldIdLst>
            <p14:sldId id="330"/>
            <p14:sldId id="2142533894"/>
            <p14:sldId id="2142533892"/>
            <p14:sldId id="2142533900"/>
            <p14:sldId id="2142533906"/>
            <p14:sldId id="2142533907"/>
          </p14:sldIdLst>
        </p14:section>
        <p14:section name="Untitled Section" id="{31976D30-6224-41DF-A7B6-966006E689CE}">
          <p14:sldIdLst>
            <p14:sldId id="21425338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45" userDrawn="1">
          <p15:clr>
            <a:srgbClr val="A4A3A4"/>
          </p15:clr>
        </p15:guide>
        <p15:guide id="2" orient="horz" pos="327">
          <p15:clr>
            <a:srgbClr val="A4A3A4"/>
          </p15:clr>
        </p15:guide>
        <p15:guide id="3" orient="horz" pos="2796">
          <p15:clr>
            <a:srgbClr val="A4A3A4"/>
          </p15:clr>
        </p15:guide>
        <p15:guide id="4" orient="horz" pos="3083">
          <p15:clr>
            <a:srgbClr val="A4A3A4"/>
          </p15:clr>
        </p15:guide>
        <p15:guide id="5" orient="horz" pos="673">
          <p15:clr>
            <a:srgbClr val="A4A3A4"/>
          </p15:clr>
        </p15:guide>
        <p15:guide id="6" orient="horz" pos="872">
          <p15:clr>
            <a:srgbClr val="A4A3A4"/>
          </p15:clr>
        </p15:guide>
        <p15:guide id="7" orient="horz" pos="1772">
          <p15:clr>
            <a:srgbClr val="A4A3A4"/>
          </p15:clr>
        </p15:guide>
        <p15:guide id="8" pos="5602">
          <p15:clr>
            <a:srgbClr val="A4A3A4"/>
          </p15:clr>
        </p15:guide>
        <p15:guide id="9" pos="176">
          <p15:clr>
            <a:srgbClr val="A4A3A4"/>
          </p15:clr>
        </p15:guide>
        <p15:guide id="10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 userDrawn="1">
          <p15:clr>
            <a:srgbClr val="A4A3A4"/>
          </p15:clr>
        </p15:guide>
        <p15:guide id="2" pos="313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4A712B-F7A9-A4BD-2DA4-D746E5AA2EBA}" name="Leiner_Killinger, Nadine" initials="LN" userId="S::nadine.leiner-killinger@ecb.europa.eu::55caf605-4ab7-4373-8cd9-7102ca02a0a2" providerId="AD"/>
  <p188:author id="{03463650-5926-9C3C-7FA1-7ABE4EBD44E0}" name="Kapp, Daniel" initials="KD" userId="S::Daniel.Kapp@ecb.europa.eu::48f49f0f-0efc-450e-80d5-092ba85a3c13" providerId="AD"/>
  <p188:author id="{CF19FE61-EDDA-B153-1C9E-671FA82F54EE}" name="Hsieh, Robin" initials="HR" userId="S::robin.hsieh@ecb.europa.eu::09810e98-b284-4012-a4a5-0f3a6ac9392d" providerId="AD"/>
  <p188:author id="{9F1AE077-A753-0889-1E79-4601A733237B}" name="Haroutunian, Stephan" initials="HS" userId="S::Stephan.Haroutunian@ecb.europa.eu::ddf69976-be25-4880-8a88-19c976b4d383" providerId="AD"/>
  <p188:author id="{64C6108A-7D6E-7116-9A58-F750E97AB838}" name="Pires, Fatima" initials="PF" userId="S::Fatima.Pires@ecb.europa.eu::37b91a8b-759a-435d-be77-4d5190c21de9" providerId="AD"/>
  <p188:author id="{C864C4A7-D566-79A6-5755-9B8E80BDA4A9}" name="Momferatou, Daphne" initials="MD" userId="S::daphne.momferatou@ecb.europa.eu::c47759cb-74d6-4ba8-a507-26b2bd8d4a47" providerId="AD"/>
  <p188:author id="{1DBF95BB-2868-3412-5AAF-CD29D7AC9EDE}" name="Vinci, Francesca Romana" initials="VFR" userId="S::francesca_romana.vinci@ecb.europa.eu::cb9de70d-a41a-4c15-a0e2-d5734f64b0f0" providerId="AD"/>
  <p188:author id="{05F6F2CA-83AA-A337-2A0B-9E06D865A460}" name="O'Connell, Marguerite" initials="OM" userId="S::Marguerite.Connell@ecb.europa.eu::ab56796e-9f8f-44cd-80c7-2a18cb7f43da" providerId="AD"/>
  <p188:author id="{143E24D3-3036-E7B9-F141-F8C32EF6A020}" name="Sondermann, David" initials="SD" userId="S::David.Sondermann@ecb.europa.eu::a4e67174-7a76-41ef-9087-c1892656fa5e" providerId="AD"/>
  <p188:author id="{9E4ECCDB-7F6D-01BC-207E-C6076A29EBFD}" name="Nickel, Christiane" initials="NC" userId="S::christiane.nickel@ecb.europa.eu::b86a3ae5-bd51-44b4-915e-0d552afae7ec" providerId="AD"/>
  <p188:author id="{6AD731F8-6729-694A-EF64-5EA94E57C911}" name="Zorell, Nico" initials="ZN" userId="S::nico_benjamin.zorell@ecb.europa.eu::bd851c0f-6de3-456b-b2bb-0b89765c608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zcinska, Agnieszka" initials="TA" lastIdx="1" clrIdx="0">
    <p:extLst>
      <p:ext uri="{19B8F6BF-5375-455C-9EA6-DF929625EA0E}">
        <p15:presenceInfo xmlns:p15="http://schemas.microsoft.com/office/powerpoint/2012/main" userId="S-1-5-21-2117862466-1261245850-1031210941-59506" providerId="AD"/>
      </p:ext>
    </p:extLst>
  </p:cmAuthor>
  <p:cmAuthor id="2" name="Haroutunian, Stephan" initials="HS" lastIdx="12" clrIdx="1">
    <p:extLst>
      <p:ext uri="{19B8F6BF-5375-455C-9EA6-DF929625EA0E}">
        <p15:presenceInfo xmlns:p15="http://schemas.microsoft.com/office/powerpoint/2012/main" userId="S::Stephan.Haroutunian@ecb.europa.eu::ddf69976-be25-4880-8a88-19c976b4d383" providerId="AD"/>
      </p:ext>
    </p:extLst>
  </p:cmAuthor>
  <p:cmAuthor id="3" name="Leiner_Killinger, Nadine" initials="LN" lastIdx="46" clrIdx="2">
    <p:extLst>
      <p:ext uri="{19B8F6BF-5375-455C-9EA6-DF929625EA0E}">
        <p15:presenceInfo xmlns:p15="http://schemas.microsoft.com/office/powerpoint/2012/main" userId="S::nadine.leiner-killinger@ecb.europa.eu::55caf605-4ab7-4373-8cd9-7102ca02a0a2" providerId="AD"/>
      </p:ext>
    </p:extLst>
  </p:cmAuthor>
  <p:cmAuthor id="4" name="Rouveyrol, Clément" initials="RC" lastIdx="25" clrIdx="3">
    <p:extLst>
      <p:ext uri="{19B8F6BF-5375-455C-9EA6-DF929625EA0E}">
        <p15:presenceInfo xmlns:p15="http://schemas.microsoft.com/office/powerpoint/2012/main" userId="S::clement.rouveyrol@ecb.europa.eu::6c124b6f-2a5b-4a0f-8f02-8a589014d2db" providerId="AD"/>
      </p:ext>
    </p:extLst>
  </p:cmAuthor>
  <p:cmAuthor id="5" name="Bischl, Johannes Simeon" initials="BJS" lastIdx="7" clrIdx="4">
    <p:extLst>
      <p:ext uri="{19B8F6BF-5375-455C-9EA6-DF929625EA0E}">
        <p15:presenceInfo xmlns:p15="http://schemas.microsoft.com/office/powerpoint/2012/main" userId="S::johannes_simeon.bischl@ecb.europa.eu::b83413e0-44fb-40af-b63a-9bb23f2451b7" providerId="AD"/>
      </p:ext>
    </p:extLst>
  </p:cmAuthor>
  <p:cmAuthor id="6" name="Pires, Fatima" initials="PF" lastIdx="36" clrIdx="5">
    <p:extLst>
      <p:ext uri="{19B8F6BF-5375-455C-9EA6-DF929625EA0E}">
        <p15:presenceInfo xmlns:p15="http://schemas.microsoft.com/office/powerpoint/2012/main" userId="S::Fatima.Pires@ecb.europa.eu::37b91a8b-759a-435d-be77-4d5190c21de9" providerId="AD"/>
      </p:ext>
    </p:extLst>
  </p:cmAuthor>
  <p:cmAuthor id="7" name="Nickel, Christiane" initials="NC" lastIdx="16" clrIdx="6">
    <p:extLst>
      <p:ext uri="{19B8F6BF-5375-455C-9EA6-DF929625EA0E}">
        <p15:presenceInfo xmlns:p15="http://schemas.microsoft.com/office/powerpoint/2012/main" userId="S::christiane.nickel@ecb.europa.eu::b86a3ae5-bd51-44b4-915e-0d552afae7ec" providerId="AD"/>
      </p:ext>
    </p:extLst>
  </p:cmAuthor>
  <p:cmAuthor id="8" name="Delgado Téllez, Mar" initials="DTM" lastIdx="1" clrIdx="7">
    <p:extLst>
      <p:ext uri="{19B8F6BF-5375-455C-9EA6-DF929625EA0E}">
        <p15:presenceInfo xmlns:p15="http://schemas.microsoft.com/office/powerpoint/2012/main" userId="S::mar.delgado_tellez@ecb.europa.eu::6bbd7071-88ed-4f10-8cf2-a58634c07519" providerId="AD"/>
      </p:ext>
    </p:extLst>
  </p:cmAuthor>
  <p:cmAuthor id="9" name="Zorell, Nico" initials="ZN" lastIdx="3" clrIdx="8">
    <p:extLst>
      <p:ext uri="{19B8F6BF-5375-455C-9EA6-DF929625EA0E}">
        <p15:presenceInfo xmlns:p15="http://schemas.microsoft.com/office/powerpoint/2012/main" userId="S::nico_benjamin.zorell@ecb.europa.eu::bd851c0f-6de3-456b-b2bb-0b89765c6085" providerId="AD"/>
      </p:ext>
    </p:extLst>
  </p:cmAuthor>
  <p:cmAuthor id="10" name="Modery, Wolfgang" initials="MW" lastIdx="8" clrIdx="9">
    <p:extLst>
      <p:ext uri="{19B8F6BF-5375-455C-9EA6-DF929625EA0E}">
        <p15:presenceInfo xmlns:p15="http://schemas.microsoft.com/office/powerpoint/2012/main" userId="S::wolfgang.modery@ecb.europa.eu::4c4c04d4-5d03-47bc-8e0a-52da71017c9e" providerId="AD"/>
      </p:ext>
    </p:extLst>
  </p:cmAuthor>
  <p:cmAuthor id="11" name="Arruga Oleaga, Iñigo" initials="AOI" lastIdx="3" clrIdx="10">
    <p:extLst>
      <p:ext uri="{19B8F6BF-5375-455C-9EA6-DF929625EA0E}">
        <p15:presenceInfo xmlns:p15="http://schemas.microsoft.com/office/powerpoint/2012/main" userId="S::inigo.arruga@ecb.europa.eu::1cfb7699-845d-4880-9526-3e498ecd2de5" providerId="AD"/>
      </p:ext>
    </p:extLst>
  </p:cmAuthor>
  <p:cmAuthor id="12" name="Dorrucci, Ettore" initials="DE" lastIdx="6" clrIdx="11">
    <p:extLst>
      <p:ext uri="{19B8F6BF-5375-455C-9EA6-DF929625EA0E}">
        <p15:presenceInfo xmlns:p15="http://schemas.microsoft.com/office/powerpoint/2012/main" userId="S::ettore.dorrucci@ecb.europa.eu::e47a256e-d2ee-43c7-94ec-570efd1fa6ef" providerId="AD"/>
      </p:ext>
    </p:extLst>
  </p:cmAuthor>
  <p:cmAuthor id="13" name="Momferatou, Daphne" initials="MD" lastIdx="3" clrIdx="12">
    <p:extLst>
      <p:ext uri="{19B8F6BF-5375-455C-9EA6-DF929625EA0E}">
        <p15:presenceInfo xmlns:p15="http://schemas.microsoft.com/office/powerpoint/2012/main" userId="S::daphne.momferatou@ecb.europa.eu::c47759cb-74d6-4ba8-a507-26b2bd8d4a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C2C"/>
    <a:srgbClr val="003299"/>
    <a:srgbClr val="328DD2"/>
    <a:srgbClr val="42B057"/>
    <a:srgbClr val="FD6353"/>
    <a:srgbClr val="F9F9F9"/>
    <a:srgbClr val="FFFFCC"/>
    <a:srgbClr val="F2F2F3"/>
    <a:srgbClr val="FF33CC"/>
    <a:srgbClr val="40A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21" autoAdjust="0"/>
    <p:restoredTop sz="94384" autoAdjust="0"/>
  </p:normalViewPr>
  <p:slideViewPr>
    <p:cSldViewPr snapToGrid="0">
      <p:cViewPr varScale="1">
        <p:scale>
          <a:sx n="160" d="100"/>
          <a:sy n="160" d="100"/>
        </p:scale>
        <p:origin x="592" y="168"/>
      </p:cViewPr>
      <p:guideLst>
        <p:guide orient="horz" pos="645"/>
        <p:guide orient="horz" pos="327"/>
        <p:guide orient="horz" pos="2796"/>
        <p:guide orient="horz" pos="3083"/>
        <p:guide orient="horz" pos="673"/>
        <p:guide orient="horz" pos="872"/>
        <p:guide orient="horz" pos="1772"/>
        <p:guide pos="5602"/>
        <p:guide pos="176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322" y="-96"/>
      </p:cViewPr>
      <p:guideLst>
        <p:guide orient="horz" pos="2144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264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AB7FC4A-625A-4997-845F-B4C665339F19}" type="datetimeFigureOut">
              <a:rPr lang="en-GB"/>
              <a:pPr>
                <a:defRPr/>
              </a:pPr>
              <a:t>11/12/2025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63757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264" y="6463757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70A9823-B0A4-4CFF-8BC2-549B802A5C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76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264" y="0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E00F59-3AAD-4389-AAA8-78C8B1295C93}" type="datetimeFigureOut">
              <a:rPr lang="en-GB"/>
              <a:pPr>
                <a:defRPr/>
              </a:pPr>
              <a:t>11/12/2025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5100" y="511175"/>
            <a:ext cx="45339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410" y="3232666"/>
            <a:ext cx="7955280" cy="3062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3757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264" y="6463757"/>
            <a:ext cx="4309110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89E48D-882E-48E9-AC90-458C8EC613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127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768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C281C-6729-4C99-96FF-16AC63E420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19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C281C-6729-4C99-96FF-16AC63E420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1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C281C-6729-4C99-96FF-16AC63E420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597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C281C-6729-4C99-96FF-16AC63E420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218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5C281C-6729-4C99-96FF-16AC63E4205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437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89E48D-882E-48E9-AC90-458C8EC61319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977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31.xml"/><Relationship Id="rId13" Type="http://schemas.openxmlformats.org/officeDocument/2006/relationships/tags" Target="../tags/tag36.xml"/><Relationship Id="rId18" Type="http://schemas.openxmlformats.org/officeDocument/2006/relationships/image" Target="../media/image4.png"/><Relationship Id="rId3" Type="http://schemas.openxmlformats.org/officeDocument/2006/relationships/tags" Target="../tags/tag26.xml"/><Relationship Id="rId7" Type="http://schemas.openxmlformats.org/officeDocument/2006/relationships/tags" Target="../tags/tag30.xml"/><Relationship Id="rId12" Type="http://schemas.openxmlformats.org/officeDocument/2006/relationships/tags" Target="../tags/tag35.xml"/><Relationship Id="rId17" Type="http://schemas.openxmlformats.org/officeDocument/2006/relationships/slideMaster" Target="../slideMasters/slideMaster2.xml"/><Relationship Id="rId2" Type="http://schemas.openxmlformats.org/officeDocument/2006/relationships/tags" Target="../tags/tag25.xml"/><Relationship Id="rId16" Type="http://schemas.openxmlformats.org/officeDocument/2006/relationships/tags" Target="../tags/tag39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11" Type="http://schemas.openxmlformats.org/officeDocument/2006/relationships/tags" Target="../tags/tag34.xml"/><Relationship Id="rId5" Type="http://schemas.openxmlformats.org/officeDocument/2006/relationships/tags" Target="../tags/tag28.xml"/><Relationship Id="rId15" Type="http://schemas.openxmlformats.org/officeDocument/2006/relationships/tags" Target="../tags/tag38.xml"/><Relationship Id="rId10" Type="http://schemas.openxmlformats.org/officeDocument/2006/relationships/tags" Target="../tags/tag33.xml"/><Relationship Id="rId4" Type="http://schemas.openxmlformats.org/officeDocument/2006/relationships/tags" Target="../tags/tag27.xml"/><Relationship Id="rId9" Type="http://schemas.openxmlformats.org/officeDocument/2006/relationships/tags" Target="../tags/tag32.xml"/><Relationship Id="rId14" Type="http://schemas.openxmlformats.org/officeDocument/2006/relationships/tags" Target="../tags/tag37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image" Target="../media/image8.png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18" Type="http://schemas.openxmlformats.org/officeDocument/2006/relationships/image" Target="../media/image4.png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image" Target="../media/image8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0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370263" y="0"/>
            <a:ext cx="5773737" cy="4340224"/>
          </a:xfrm>
          <a:custGeom>
            <a:avLst/>
            <a:gdLst/>
            <a:ahLst/>
            <a:cxnLst/>
            <a:rect l="l" t="t" r="r" b="b"/>
            <a:pathLst>
              <a:path w="5773737" h="4340224">
                <a:moveTo>
                  <a:pt x="1200952" y="0"/>
                </a:moveTo>
                <a:lnTo>
                  <a:pt x="5773737" y="0"/>
                </a:lnTo>
                <a:lnTo>
                  <a:pt x="5773737" y="4330018"/>
                </a:lnTo>
                <a:lnTo>
                  <a:pt x="5770913" y="4340224"/>
                </a:lnTo>
                <a:lnTo>
                  <a:pt x="0" y="4340224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177413" y="4931439"/>
            <a:ext cx="384493" cy="1447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09D98C6-26D6-459A-841A-186F99F43B1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04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ages &amp; Text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4022725" y="3706813"/>
            <a:ext cx="4572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800" dirty="0"/>
              <a:t>Use this type of slide to combine text information with an additional picture.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1800" dirty="0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5"/>
          </p:nvPr>
        </p:nvSpPr>
        <p:spPr>
          <a:xfrm>
            <a:off x="0" y="1081088"/>
            <a:ext cx="4281488" cy="3651168"/>
          </a:xfrm>
          <a:custGeom>
            <a:avLst/>
            <a:gdLst/>
            <a:ahLst/>
            <a:cxnLst/>
            <a:rect l="l" t="t" r="r" b="b"/>
            <a:pathLst>
              <a:path w="4281488" h="3668712">
                <a:moveTo>
                  <a:pt x="0" y="0"/>
                </a:moveTo>
                <a:lnTo>
                  <a:pt x="4281488" y="0"/>
                </a:lnTo>
                <a:lnTo>
                  <a:pt x="3270391" y="3668712"/>
                </a:lnTo>
                <a:lnTo>
                  <a:pt x="0" y="3668712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6"/>
          </p:nvPr>
        </p:nvSpPr>
        <p:spPr>
          <a:xfrm>
            <a:off x="3667125" y="1081088"/>
            <a:ext cx="3319463" cy="2225675"/>
          </a:xfrm>
          <a:custGeom>
            <a:avLst/>
            <a:gdLst/>
            <a:ahLst/>
            <a:cxnLst/>
            <a:rect l="l" t="t" r="r" b="b"/>
            <a:pathLst>
              <a:path w="3319463" h="2225675">
                <a:moveTo>
                  <a:pt x="611660" y="0"/>
                </a:moveTo>
                <a:lnTo>
                  <a:pt x="3319463" y="0"/>
                </a:lnTo>
                <a:lnTo>
                  <a:pt x="2707803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27"/>
          </p:nvPr>
        </p:nvSpPr>
        <p:spPr>
          <a:xfrm>
            <a:off x="6372226" y="1081088"/>
            <a:ext cx="2771775" cy="2225675"/>
          </a:xfrm>
          <a:custGeom>
            <a:avLst/>
            <a:gdLst/>
            <a:ahLst/>
            <a:cxnLst/>
            <a:rect l="l" t="t" r="r" b="b"/>
            <a:pathLst>
              <a:path w="2771775" h="2225675">
                <a:moveTo>
                  <a:pt x="601377" y="0"/>
                </a:moveTo>
                <a:lnTo>
                  <a:pt x="2771775" y="0"/>
                </a:lnTo>
                <a:lnTo>
                  <a:pt x="2771775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A03BAC3-5655-4B19-B6D0-8045C16EFFF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249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 &amp; 2 Tex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 userDrawn="1"/>
        </p:nvGrpSpPr>
        <p:grpSpPr bwMode="auto">
          <a:xfrm>
            <a:off x="69850" y="1304925"/>
            <a:ext cx="4718050" cy="2789238"/>
            <a:chOff x="683589" y="1495330"/>
            <a:chExt cx="3582384" cy="2731752"/>
          </a:xfrm>
        </p:grpSpPr>
        <p:sp>
          <p:nvSpPr>
            <p:cNvPr id="8" name="Parallelogram 7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0" name="Group 13"/>
          <p:cNvGrpSpPr>
            <a:grpSpLocks/>
          </p:cNvGrpSpPr>
          <p:nvPr userDrawn="1"/>
        </p:nvGrpSpPr>
        <p:grpSpPr bwMode="auto">
          <a:xfrm>
            <a:off x="4321175" y="1304925"/>
            <a:ext cx="4718050" cy="2789238"/>
            <a:chOff x="683589" y="1495330"/>
            <a:chExt cx="3582384" cy="2731752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2" name="Parallelogram 11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798513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5049838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233363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4463256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9CD2E2F-F92A-4B02-9BE7-CCF47B525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3842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ages &amp; 6 Tex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3"/>
          <p:cNvGrpSpPr>
            <a:grpSpLocks/>
          </p:cNvGrpSpPr>
          <p:nvPr userDrawn="1"/>
        </p:nvGrpSpPr>
        <p:grpSpPr bwMode="auto">
          <a:xfrm>
            <a:off x="5697538" y="2898775"/>
            <a:ext cx="2992437" cy="1770063"/>
            <a:chOff x="683589" y="1495330"/>
            <a:chExt cx="3582384" cy="2731752"/>
          </a:xfrm>
        </p:grpSpPr>
        <p:sp>
          <p:nvSpPr>
            <p:cNvPr id="16" name="Parallelogram 15"/>
            <p:cNvSpPr/>
            <p:nvPr/>
          </p:nvSpPr>
          <p:spPr bwMode="auto">
            <a:xfrm>
              <a:off x="733001" y="1495330"/>
              <a:ext cx="3532972" cy="2513701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7" name="Parallelogram 16"/>
            <p:cNvSpPr/>
            <p:nvPr/>
          </p:nvSpPr>
          <p:spPr bwMode="auto">
            <a:xfrm>
              <a:off x="683589" y="3788531"/>
              <a:ext cx="3164281" cy="438551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8" name="Group 13"/>
          <p:cNvGrpSpPr>
            <a:grpSpLocks/>
          </p:cNvGrpSpPr>
          <p:nvPr userDrawn="1"/>
        </p:nvGrpSpPr>
        <p:grpSpPr bwMode="auto">
          <a:xfrm>
            <a:off x="2927350" y="2905125"/>
            <a:ext cx="2992438" cy="1768475"/>
            <a:chOff x="683589" y="1495330"/>
            <a:chExt cx="3582384" cy="2731752"/>
          </a:xfrm>
        </p:grpSpPr>
        <p:sp>
          <p:nvSpPr>
            <p:cNvPr id="19" name="Parallelogram 18"/>
            <p:cNvSpPr/>
            <p:nvPr/>
          </p:nvSpPr>
          <p:spPr bwMode="auto">
            <a:xfrm>
              <a:off x="733001" y="1495330"/>
              <a:ext cx="3532972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0" name="Parallelogram 19"/>
            <p:cNvSpPr/>
            <p:nvPr/>
          </p:nvSpPr>
          <p:spPr bwMode="auto">
            <a:xfrm>
              <a:off x="683589" y="3788139"/>
              <a:ext cx="3164281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1" name="Group 13"/>
          <p:cNvGrpSpPr>
            <a:grpSpLocks/>
          </p:cNvGrpSpPr>
          <p:nvPr userDrawn="1"/>
        </p:nvGrpSpPr>
        <p:grpSpPr bwMode="auto">
          <a:xfrm>
            <a:off x="157163" y="2905125"/>
            <a:ext cx="2994025" cy="1768475"/>
            <a:chOff x="683589" y="1495330"/>
            <a:chExt cx="3582384" cy="2731752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732975" y="1495330"/>
              <a:ext cx="3532998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3" name="Parallelogram 22"/>
            <p:cNvSpPr/>
            <p:nvPr/>
          </p:nvSpPr>
          <p:spPr bwMode="auto">
            <a:xfrm>
              <a:off x="683589" y="3788139"/>
              <a:ext cx="3164503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4" name="Group 13"/>
          <p:cNvGrpSpPr>
            <a:grpSpLocks/>
          </p:cNvGrpSpPr>
          <p:nvPr userDrawn="1"/>
        </p:nvGrpSpPr>
        <p:grpSpPr bwMode="auto">
          <a:xfrm>
            <a:off x="5913438" y="1106488"/>
            <a:ext cx="2994025" cy="1770062"/>
            <a:chOff x="683589" y="1495330"/>
            <a:chExt cx="3582384" cy="2731752"/>
          </a:xfrm>
        </p:grpSpPr>
        <p:sp>
          <p:nvSpPr>
            <p:cNvPr id="25" name="Parallelogram 24"/>
            <p:cNvSpPr/>
            <p:nvPr/>
          </p:nvSpPr>
          <p:spPr bwMode="auto">
            <a:xfrm>
              <a:off x="732975" y="1495330"/>
              <a:ext cx="3532998" cy="2513703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6" name="Parallelogram 25"/>
            <p:cNvSpPr/>
            <p:nvPr/>
          </p:nvSpPr>
          <p:spPr bwMode="auto">
            <a:xfrm>
              <a:off x="683589" y="3788532"/>
              <a:ext cx="3164503" cy="438550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7" name="Group 13"/>
          <p:cNvGrpSpPr>
            <a:grpSpLocks/>
          </p:cNvGrpSpPr>
          <p:nvPr userDrawn="1"/>
        </p:nvGrpSpPr>
        <p:grpSpPr bwMode="auto">
          <a:xfrm>
            <a:off x="3143250" y="1112838"/>
            <a:ext cx="2994025" cy="1768475"/>
            <a:chOff x="683589" y="1495330"/>
            <a:chExt cx="3582384" cy="2731752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9" name="Parallelogram 28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30" name="Group 13"/>
          <p:cNvGrpSpPr>
            <a:grpSpLocks/>
          </p:cNvGrpSpPr>
          <p:nvPr userDrawn="1"/>
        </p:nvGrpSpPr>
        <p:grpSpPr bwMode="auto">
          <a:xfrm>
            <a:off x="373063" y="1112838"/>
            <a:ext cx="2994025" cy="1768475"/>
            <a:chOff x="683589" y="1495330"/>
            <a:chExt cx="3582384" cy="2731752"/>
          </a:xfrm>
        </p:grpSpPr>
        <p:sp>
          <p:nvSpPr>
            <p:cNvPr id="31" name="Parallelogram 30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32" name="Parallelogram 31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3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589757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3367088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6137276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4" name="Text Placeholder 42"/>
          <p:cNvSpPr>
            <a:spLocks noGrp="1"/>
          </p:cNvSpPr>
          <p:nvPr>
            <p:ph type="body" sz="quarter" idx="25"/>
          </p:nvPr>
        </p:nvSpPr>
        <p:spPr>
          <a:xfrm>
            <a:off x="3348319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42"/>
          <p:cNvSpPr>
            <a:spLocks noGrp="1"/>
          </p:cNvSpPr>
          <p:nvPr>
            <p:ph type="body" sz="quarter" idx="26"/>
          </p:nvPr>
        </p:nvSpPr>
        <p:spPr>
          <a:xfrm>
            <a:off x="6054725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27"/>
          </p:nvPr>
        </p:nvSpPr>
        <p:spPr>
          <a:xfrm>
            <a:off x="298450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2"/>
          <p:cNvSpPr>
            <a:spLocks noGrp="1"/>
          </p:cNvSpPr>
          <p:nvPr>
            <p:ph type="body" sz="quarter" idx="28"/>
          </p:nvPr>
        </p:nvSpPr>
        <p:spPr>
          <a:xfrm>
            <a:off x="3081619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2"/>
          <p:cNvSpPr>
            <a:spLocks noGrp="1"/>
          </p:cNvSpPr>
          <p:nvPr>
            <p:ph type="body" sz="quarter" idx="29"/>
          </p:nvPr>
        </p:nvSpPr>
        <p:spPr>
          <a:xfrm>
            <a:off x="5788025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798513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0" name="Picture Placeholder 2"/>
          <p:cNvSpPr>
            <a:spLocks noGrp="1"/>
          </p:cNvSpPr>
          <p:nvPr>
            <p:ph type="pic" sz="quarter" idx="31"/>
          </p:nvPr>
        </p:nvSpPr>
        <p:spPr>
          <a:xfrm>
            <a:off x="3575844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1" name="Picture Placeholder 2"/>
          <p:cNvSpPr>
            <a:spLocks noGrp="1"/>
          </p:cNvSpPr>
          <p:nvPr>
            <p:ph type="pic" sz="quarter" idx="32"/>
          </p:nvPr>
        </p:nvSpPr>
        <p:spPr>
          <a:xfrm>
            <a:off x="6346032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52" name="Text Placeholder 42"/>
          <p:cNvSpPr>
            <a:spLocks noGrp="1"/>
          </p:cNvSpPr>
          <p:nvPr>
            <p:ph type="body" sz="quarter" idx="24"/>
          </p:nvPr>
        </p:nvSpPr>
        <p:spPr>
          <a:xfrm>
            <a:off x="565150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3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91E1AE-0C8E-4F76-9822-41893C44C1CD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8364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long headlin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1150144"/>
            <a:ext cx="8415711" cy="3351610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5788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mport Elements - FullPag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748145"/>
            <a:ext cx="8415711" cy="375360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126932"/>
            <a:ext cx="8404225" cy="40744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0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5157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Small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idx="4294967295"/>
          </p:nvPr>
        </p:nvSpPr>
        <p:spPr>
          <a:xfrm>
            <a:off x="4427538" y="2139554"/>
            <a:ext cx="4465450" cy="228361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5CF0E3E-6A53-407C-B228-D257703978F3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3058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har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466725" y="1069892"/>
            <a:ext cx="4023388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660490" y="1059916"/>
            <a:ext cx="4211992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379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65901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A8A81F-602E-4F8A-A59F-1CB8EC3665F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7949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har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"/>
          <p:cNvCxnSpPr>
            <a:cxnSpLocks noChangeShapeType="1"/>
          </p:cNvCxnSpPr>
          <p:nvPr userDrawn="1"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3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7200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4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4778188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5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457200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6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4778188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5538A09-DD14-42AD-BF95-748291479ED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5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rganization Chart or other visualization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66726" y="1071563"/>
            <a:ext cx="8397875" cy="3351610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en-GB" noProof="0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2AD3AA-77E8-4059-99E1-B20E6EF740D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97245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0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370263" y="0"/>
            <a:ext cx="5773737" cy="4340224"/>
          </a:xfrm>
          <a:custGeom>
            <a:avLst/>
            <a:gdLst/>
            <a:ahLst/>
            <a:cxnLst/>
            <a:rect l="l" t="t" r="r" b="b"/>
            <a:pathLst>
              <a:path w="5773737" h="4340224">
                <a:moveTo>
                  <a:pt x="1200952" y="0"/>
                </a:moveTo>
                <a:lnTo>
                  <a:pt x="5773737" y="0"/>
                </a:lnTo>
                <a:lnTo>
                  <a:pt x="5773737" y="4330018"/>
                </a:lnTo>
                <a:lnTo>
                  <a:pt x="5770913" y="4340224"/>
                </a:lnTo>
                <a:lnTo>
                  <a:pt x="0" y="4340224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177413" y="4931439"/>
            <a:ext cx="384493" cy="1447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09D98C6-26D6-459A-841A-186F99F43B1C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72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95FB5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ea typeface="ヒラギノ角ゴ Pro W3"/>
              <a:cs typeface="ヒラギノ角ゴ Pro W3"/>
            </a:endParaRP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ubtitle 4"/>
          <p:cNvSpPr txBox="1">
            <a:spLocks/>
          </p:cNvSpPr>
          <p:nvPr userDrawn="1"/>
        </p:nvSpPr>
        <p:spPr bwMode="auto">
          <a:xfrm>
            <a:off x="4592638" y="3227388"/>
            <a:ext cx="41910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>
              <a:solidFill>
                <a:schemeClr val="bg1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2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86275" y="1638300"/>
            <a:ext cx="4297363" cy="245745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6844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- Text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5003800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195FB5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ea typeface="ヒラギノ角ゴ Pro W3"/>
              <a:cs typeface="ヒラギノ角ゴ Pro W3"/>
            </a:endParaRPr>
          </a:p>
        </p:txBody>
      </p:sp>
      <p:pic>
        <p:nvPicPr>
          <p:cNvPr id="9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ubtitle 4"/>
          <p:cNvSpPr txBox="1">
            <a:spLocks/>
          </p:cNvSpPr>
          <p:nvPr userDrawn="1"/>
        </p:nvSpPr>
        <p:spPr bwMode="auto">
          <a:xfrm>
            <a:off x="4592638" y="3227388"/>
            <a:ext cx="4191000" cy="130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ts val="2400"/>
              </a:lnSpc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>
              <a:solidFill>
                <a:schemeClr val="bg1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68313" y="3124200"/>
            <a:ext cx="792162" cy="26988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pic>
        <p:nvPicPr>
          <p:cNvPr id="12" name="Picture 2" descr="C:\Users\kourent\Desktop\_PROJECTS_\VisualBranding_OfficeDocuments\PPT\Output\02\logo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335624"/>
            <a:ext cx="1765542" cy="76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ubtitle 4"/>
          <p:cNvSpPr>
            <a:spLocks noGrp="1"/>
          </p:cNvSpPr>
          <p:nvPr>
            <p:ph type="subTitle" idx="4294967295"/>
          </p:nvPr>
        </p:nvSpPr>
        <p:spPr>
          <a:xfrm>
            <a:off x="468314" y="3233737"/>
            <a:ext cx="2663825" cy="102512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lang="en-GB" altLang="en-US" sz="2000" dirty="0" smtClean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/>
              <a:t>Click to edit Master subtitle style</a:t>
            </a:r>
            <a:endParaRPr lang="en-GB" altLang="en-US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3600450" y="4407694"/>
            <a:ext cx="5183188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800" b="1" dirty="0" smtClean="0">
                <a:solidFill>
                  <a:srgbClr val="003299"/>
                </a:solidFill>
              </a:defRPr>
            </a:lvl1pPr>
            <a:lvl2pPr>
              <a:defRPr lang="en-US" altLang="en-US" dirty="0" smtClean="0"/>
            </a:lvl2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86275" y="1638300"/>
            <a:ext cx="4297363" cy="2457450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2"/>
          <p:cNvSpPr>
            <a:spLocks noGrp="1"/>
          </p:cNvSpPr>
          <p:nvPr>
            <p:ph type="ctrTitle"/>
          </p:nvPr>
        </p:nvSpPr>
        <p:spPr>
          <a:xfrm>
            <a:off x="468314" y="1653779"/>
            <a:ext cx="3024187" cy="1458515"/>
          </a:xfrm>
        </p:spPr>
        <p:txBody>
          <a:bodyPr/>
          <a:lstStyle>
            <a:lvl1pPr>
              <a:lnSpc>
                <a:spcPts val="3500"/>
              </a:lnSpc>
              <a:defRPr sz="3200"/>
            </a:lvl1pPr>
          </a:lstStyle>
          <a:p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884"/>
            <a:ext cx="2543244" cy="66556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lang="en-US" altLang="en-US" sz="1600" b="1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altLang="en-US" kern="1200" dirty="0" smtClean="0"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US" alt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57950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Bridge">
    <p:bg>
      <p:bgPr>
        <a:blipFill dpi="0" rotWithShape="0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 userDrawn="1"/>
        </p:nvGrpSpPr>
        <p:grpSpPr bwMode="auto">
          <a:xfrm>
            <a:off x="525463" y="1116013"/>
            <a:ext cx="7999412" cy="2686050"/>
            <a:chOff x="318484" y="1489075"/>
            <a:chExt cx="8527332" cy="3581400"/>
          </a:xfrm>
        </p:grpSpPr>
        <p:sp>
          <p:nvSpPr>
            <p:cNvPr id="4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18484" y="14890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18484" y="19462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18484" y="24034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21087" y="1946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Double entry system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821087" y="2403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Time of recording the transactions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21087" y="14890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dirty="0"/>
                <a:t>Definition of </a:t>
              </a:r>
              <a:r>
                <a:rPr lang="en-GB" altLang="en-US" sz="1800" dirty="0" err="1"/>
                <a:t>b.o.p</a:t>
              </a:r>
              <a:r>
                <a:rPr lang="en-GB" altLang="en-US" sz="1800" dirty="0"/>
                <a:t>. and </a:t>
              </a:r>
              <a:r>
                <a:rPr lang="en-GB" altLang="en-US" sz="1800" dirty="0" err="1"/>
                <a:t>i.i.p</a:t>
              </a:r>
              <a:r>
                <a:rPr lang="en-GB" altLang="en-US" sz="1800" dirty="0"/>
                <a:t>.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8484" y="28712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8484" y="33284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5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8484" y="37856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6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821087" y="33284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Reconciliation flows and stocks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821087" y="37856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Euro area residency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821087" y="28712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Valuation of transactions and stocks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18484" y="42322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7</a:t>
              </a:r>
            </a:p>
          </p:txBody>
        </p:sp>
        <p:sp>
          <p:nvSpPr>
            <p:cNvPr id="17" name="Rectangle 2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18484" y="46894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8</a:t>
              </a:r>
            </a:p>
          </p:txBody>
        </p:sp>
        <p:sp>
          <p:nvSpPr>
            <p:cNvPr id="18" name="Rectangle 23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821087" y="4232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Standards components</a:t>
              </a:r>
            </a:p>
          </p:txBody>
        </p:sp>
        <p:sp>
          <p:nvSpPr>
            <p:cNvPr id="19" name="Rectangle 2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21087" y="4689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Classification of transactions</a:t>
              </a:r>
            </a:p>
          </p:txBody>
        </p:sp>
      </p:grpSp>
      <p:sp>
        <p:nvSpPr>
          <p:cNvPr id="20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2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CAD61C4-D565-481A-81FB-FD2D5DA6A43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04255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abl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Content Placeholder 4"/>
          <p:cNvSpPr>
            <a:spLocks noGrp="1"/>
          </p:cNvSpPr>
          <p:nvPr>
            <p:ph idx="4294967295"/>
          </p:nvPr>
        </p:nvSpPr>
        <p:spPr>
          <a:xfrm>
            <a:off x="4816475" y="2556272"/>
            <a:ext cx="4076700" cy="1851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F779A3-FBD7-43A9-A418-08688450EED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4185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&amp;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" y="-3175"/>
            <a:ext cx="4621213" cy="5141913"/>
          </a:xfrm>
          <a:custGeom>
            <a:avLst/>
            <a:gdLst/>
            <a:ahLst/>
            <a:cxnLst/>
            <a:rect l="l" t="t" r="r" b="b"/>
            <a:pathLst>
              <a:path w="4621213" h="5141913">
                <a:moveTo>
                  <a:pt x="0" y="0"/>
                </a:moveTo>
                <a:lnTo>
                  <a:pt x="4621213" y="0"/>
                </a:lnTo>
                <a:lnTo>
                  <a:pt x="3184409" y="5141913"/>
                </a:lnTo>
                <a:lnTo>
                  <a:pt x="0" y="5141913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7FC801-E2EE-42B2-BFDF-F67C23A6F66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46493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(NO Image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53975" y="0"/>
            <a:ext cx="91979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1" name="Parallelogram 10"/>
          <p:cNvSpPr/>
          <p:nvPr userDrawn="1"/>
        </p:nvSpPr>
        <p:spPr bwMode="auto">
          <a:xfrm>
            <a:off x="0" y="0"/>
            <a:ext cx="4591050" cy="5143500"/>
          </a:xfrm>
          <a:custGeom>
            <a:avLst/>
            <a:gdLst/>
            <a:ahLst/>
            <a:cxnLst/>
            <a:rect l="l" t="t" r="r" b="b"/>
            <a:pathLst>
              <a:path w="4591751" h="5143500">
                <a:moveTo>
                  <a:pt x="0" y="0"/>
                </a:moveTo>
                <a:lnTo>
                  <a:pt x="4591751" y="0"/>
                </a:lnTo>
                <a:lnTo>
                  <a:pt x="3154503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0" y="831850"/>
            <a:ext cx="3881438" cy="40290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algn="r">
              <a:defRPr lang="en-US" sz="30000" b="1" kern="1200" smtClean="0">
                <a:solidFill>
                  <a:srgbClr val="003299"/>
                </a:solidFill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9EFBB2-B333-479B-84A0-F406AA2E2D1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96046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Full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 userDrawn="1"/>
        </p:nvSpPr>
        <p:spPr bwMode="auto">
          <a:xfrm>
            <a:off x="468313" y="1222375"/>
            <a:ext cx="8194675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8450" indent="-2984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buFontTx/>
              <a:buChar char="•"/>
              <a:defRPr/>
            </a:pPr>
            <a:endParaRPr lang="en-US" altLang="en-US" sz="2200">
              <a:solidFill>
                <a:schemeClr val="tx2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2AD2B4C-24FD-485E-ADAD-B1E3DC73B16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4049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Placeholder (With Image)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0" y="1109663"/>
            <a:ext cx="8197850" cy="3613150"/>
          </a:xfrm>
          <a:custGeom>
            <a:avLst/>
            <a:gdLst/>
            <a:ahLst/>
            <a:cxnLst/>
            <a:rect l="l" t="t" r="r" b="b"/>
            <a:pathLst>
              <a:path w="8197850" h="3613150">
                <a:moveTo>
                  <a:pt x="433207" y="0"/>
                </a:moveTo>
                <a:lnTo>
                  <a:pt x="8197850" y="0"/>
                </a:lnTo>
                <a:lnTo>
                  <a:pt x="7269343" y="3613150"/>
                </a:lnTo>
                <a:lnTo>
                  <a:pt x="0" y="3613150"/>
                </a:lnTo>
                <a:lnTo>
                  <a:pt x="0" y="16857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 userDrawn="1"/>
        </p:nvSpPr>
        <p:spPr bwMode="auto">
          <a:xfrm>
            <a:off x="971550" y="1492250"/>
            <a:ext cx="2160588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AAA2B01-B512-4650-90E0-024ED79178B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4095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0" y="1074738"/>
            <a:ext cx="4222750" cy="3646487"/>
          </a:xfrm>
          <a:custGeom>
            <a:avLst/>
            <a:gdLst/>
            <a:ahLst/>
            <a:cxnLst/>
            <a:rect l="l" t="t" r="r" b="b"/>
            <a:pathLst>
              <a:path w="4222750" h="3646487">
                <a:moveTo>
                  <a:pt x="0" y="0"/>
                </a:moveTo>
                <a:lnTo>
                  <a:pt x="4222750" y="0"/>
                </a:lnTo>
                <a:lnTo>
                  <a:pt x="3293625" y="3646487"/>
                </a:lnTo>
                <a:lnTo>
                  <a:pt x="0" y="3646487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9341D4-07C6-4282-AE38-5248E8AD561A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88041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Images &amp; Text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4022725" y="3706813"/>
            <a:ext cx="45720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800" dirty="0"/>
              <a:t>Use this type of slide to combine text information with an additional picture.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1800" dirty="0"/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5"/>
          </p:nvPr>
        </p:nvSpPr>
        <p:spPr>
          <a:xfrm>
            <a:off x="0" y="1081088"/>
            <a:ext cx="4281488" cy="3651168"/>
          </a:xfrm>
          <a:custGeom>
            <a:avLst/>
            <a:gdLst/>
            <a:ahLst/>
            <a:cxnLst/>
            <a:rect l="l" t="t" r="r" b="b"/>
            <a:pathLst>
              <a:path w="4281488" h="3668712">
                <a:moveTo>
                  <a:pt x="0" y="0"/>
                </a:moveTo>
                <a:lnTo>
                  <a:pt x="4281488" y="0"/>
                </a:lnTo>
                <a:lnTo>
                  <a:pt x="3270391" y="3668712"/>
                </a:lnTo>
                <a:lnTo>
                  <a:pt x="0" y="3668712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6"/>
          </p:nvPr>
        </p:nvSpPr>
        <p:spPr>
          <a:xfrm>
            <a:off x="3667125" y="1081088"/>
            <a:ext cx="3319463" cy="2225675"/>
          </a:xfrm>
          <a:custGeom>
            <a:avLst/>
            <a:gdLst/>
            <a:ahLst/>
            <a:cxnLst/>
            <a:rect l="l" t="t" r="r" b="b"/>
            <a:pathLst>
              <a:path w="3319463" h="2225675">
                <a:moveTo>
                  <a:pt x="611660" y="0"/>
                </a:moveTo>
                <a:lnTo>
                  <a:pt x="3319463" y="0"/>
                </a:lnTo>
                <a:lnTo>
                  <a:pt x="2707803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27"/>
          </p:nvPr>
        </p:nvSpPr>
        <p:spPr>
          <a:xfrm>
            <a:off x="6372226" y="1081088"/>
            <a:ext cx="2771775" cy="2225675"/>
          </a:xfrm>
          <a:custGeom>
            <a:avLst/>
            <a:gdLst/>
            <a:ahLst/>
            <a:cxnLst/>
            <a:rect l="l" t="t" r="r" b="b"/>
            <a:pathLst>
              <a:path w="2771775" h="2225675">
                <a:moveTo>
                  <a:pt x="601377" y="0"/>
                </a:moveTo>
                <a:lnTo>
                  <a:pt x="2771775" y="0"/>
                </a:lnTo>
                <a:lnTo>
                  <a:pt x="2771775" y="2225675"/>
                </a:lnTo>
                <a:lnTo>
                  <a:pt x="0" y="222567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A03BAC3-5655-4B19-B6D0-8045C16EFFF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183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 &amp; 2 Tex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3"/>
          <p:cNvGrpSpPr>
            <a:grpSpLocks/>
          </p:cNvGrpSpPr>
          <p:nvPr userDrawn="1"/>
        </p:nvGrpSpPr>
        <p:grpSpPr bwMode="auto">
          <a:xfrm>
            <a:off x="69850" y="1304925"/>
            <a:ext cx="4718050" cy="2789238"/>
            <a:chOff x="683589" y="1495330"/>
            <a:chExt cx="3582384" cy="2731752"/>
          </a:xfrm>
        </p:grpSpPr>
        <p:sp>
          <p:nvSpPr>
            <p:cNvPr id="8" name="Parallelogram 7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9" name="Parallelogram 8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0" name="Group 13"/>
          <p:cNvGrpSpPr>
            <a:grpSpLocks/>
          </p:cNvGrpSpPr>
          <p:nvPr userDrawn="1"/>
        </p:nvGrpSpPr>
        <p:grpSpPr bwMode="auto">
          <a:xfrm>
            <a:off x="4321175" y="1304925"/>
            <a:ext cx="4718050" cy="2789238"/>
            <a:chOff x="683589" y="1495330"/>
            <a:chExt cx="3582384" cy="2731752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733010" y="1495330"/>
              <a:ext cx="3532963" cy="251252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2" name="Parallelogram 11"/>
            <p:cNvSpPr/>
            <p:nvPr/>
          </p:nvSpPr>
          <p:spPr bwMode="auto">
            <a:xfrm>
              <a:off x="683589" y="3788634"/>
              <a:ext cx="3164118" cy="438448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798513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5049838" y="1378791"/>
            <a:ext cx="3363912" cy="2198127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3"/>
          </p:nvPr>
        </p:nvSpPr>
        <p:spPr>
          <a:xfrm>
            <a:off x="233363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24"/>
          </p:nvPr>
        </p:nvSpPr>
        <p:spPr>
          <a:xfrm>
            <a:off x="4463256" y="3727825"/>
            <a:ext cx="3817937" cy="27699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US" sz="1800" kern="120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9CD2E2F-F92A-4B02-9BE7-CCF47B525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03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Bridge">
    <p:bg>
      <p:bgPr>
        <a:blipFill dpi="0" rotWithShape="0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0"/>
          <p:cNvGrpSpPr>
            <a:grpSpLocks/>
          </p:cNvGrpSpPr>
          <p:nvPr userDrawn="1"/>
        </p:nvGrpSpPr>
        <p:grpSpPr bwMode="auto">
          <a:xfrm>
            <a:off x="525463" y="1116013"/>
            <a:ext cx="7999412" cy="2686050"/>
            <a:chOff x="318484" y="1489075"/>
            <a:chExt cx="8527332" cy="3581400"/>
          </a:xfrm>
        </p:grpSpPr>
        <p:sp>
          <p:nvSpPr>
            <p:cNvPr id="4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18484" y="14890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1</a:t>
              </a:r>
            </a:p>
          </p:txBody>
        </p:sp>
        <p:sp>
          <p:nvSpPr>
            <p:cNvPr id="5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18484" y="19462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2</a:t>
              </a:r>
            </a:p>
          </p:txBody>
        </p:sp>
        <p:sp>
          <p:nvSpPr>
            <p:cNvPr id="6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18484" y="2403475"/>
              <a:ext cx="382452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3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21087" y="1946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Double entry system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821087" y="2403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Time of recording the transactions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21087" y="14890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dirty="0"/>
                <a:t>Definition of </a:t>
              </a:r>
              <a:r>
                <a:rPr lang="en-GB" altLang="en-US" sz="1800" dirty="0" err="1"/>
                <a:t>b.o.p</a:t>
              </a:r>
              <a:r>
                <a:rPr lang="en-GB" altLang="en-US" sz="1800" dirty="0"/>
                <a:t>. and </a:t>
              </a:r>
              <a:r>
                <a:rPr lang="en-GB" altLang="en-US" sz="1800" dirty="0" err="1"/>
                <a:t>i.i.p</a:t>
              </a:r>
              <a:r>
                <a:rPr lang="en-GB" altLang="en-US" sz="1800" dirty="0"/>
                <a:t>.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8484" y="28712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18484" y="33284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5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8484" y="3785658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6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821087" y="33284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Reconciliation flows and stocks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821087" y="37856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Euro area residency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821087" y="2871258"/>
              <a:ext cx="8024729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Valuation of transactions and stocks</a:t>
              </a:r>
            </a:p>
          </p:txBody>
        </p:sp>
        <p:sp>
          <p:nvSpPr>
            <p:cNvPr id="16" name="Rectangle 2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18484" y="42322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7</a:t>
              </a:r>
            </a:p>
          </p:txBody>
        </p:sp>
        <p:sp>
          <p:nvSpPr>
            <p:cNvPr id="17" name="Rectangle 2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18484" y="4689475"/>
              <a:ext cx="380760" cy="381000"/>
            </a:xfrm>
            <a:prstGeom prst="rect">
              <a:avLst/>
            </a:prstGeom>
            <a:solidFill>
              <a:srgbClr val="0032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353535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 b="1">
                  <a:solidFill>
                    <a:srgbClr val="FFFFFF"/>
                  </a:solidFill>
                </a:rPr>
                <a:t>8</a:t>
              </a:r>
            </a:p>
          </p:txBody>
        </p:sp>
        <p:sp>
          <p:nvSpPr>
            <p:cNvPr id="18" name="Rectangle 23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821087" y="42322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Standards components</a:t>
              </a:r>
            </a:p>
          </p:txBody>
        </p:sp>
        <p:sp>
          <p:nvSpPr>
            <p:cNvPr id="19" name="Rectangle 2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21087" y="4689475"/>
              <a:ext cx="802303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858585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spcBef>
                  <a:spcPct val="30000"/>
                </a:spcBef>
                <a:buClr>
                  <a:schemeClr val="tx2"/>
                </a:buClr>
                <a:buChar char="•"/>
                <a:defRPr sz="22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buChar char="–"/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buChar char="•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buChar char="–"/>
                <a:defRPr sz="1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Times" pitchFamily="18" charset="0"/>
                <a:buChar char="•"/>
                <a:defRPr sz="1600" i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GB" altLang="en-US" sz="1800"/>
                <a:t>Classification of transactions</a:t>
              </a:r>
            </a:p>
          </p:txBody>
        </p:sp>
      </p:grpSp>
      <p:sp>
        <p:nvSpPr>
          <p:cNvPr id="20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2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CAD61C4-D565-481A-81FB-FD2D5DA6A43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37708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ages &amp; 6 Tex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3"/>
          <p:cNvGrpSpPr>
            <a:grpSpLocks/>
          </p:cNvGrpSpPr>
          <p:nvPr userDrawn="1"/>
        </p:nvGrpSpPr>
        <p:grpSpPr bwMode="auto">
          <a:xfrm>
            <a:off x="5697538" y="2898775"/>
            <a:ext cx="2992437" cy="1770063"/>
            <a:chOff x="683589" y="1495330"/>
            <a:chExt cx="3582384" cy="2731752"/>
          </a:xfrm>
        </p:grpSpPr>
        <p:sp>
          <p:nvSpPr>
            <p:cNvPr id="16" name="Parallelogram 15"/>
            <p:cNvSpPr/>
            <p:nvPr/>
          </p:nvSpPr>
          <p:spPr bwMode="auto">
            <a:xfrm>
              <a:off x="733001" y="1495330"/>
              <a:ext cx="3532972" cy="2513701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17" name="Parallelogram 16"/>
            <p:cNvSpPr/>
            <p:nvPr/>
          </p:nvSpPr>
          <p:spPr bwMode="auto">
            <a:xfrm>
              <a:off x="683589" y="3788531"/>
              <a:ext cx="3164281" cy="438551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18" name="Group 13"/>
          <p:cNvGrpSpPr>
            <a:grpSpLocks/>
          </p:cNvGrpSpPr>
          <p:nvPr userDrawn="1"/>
        </p:nvGrpSpPr>
        <p:grpSpPr bwMode="auto">
          <a:xfrm>
            <a:off x="2927350" y="2905125"/>
            <a:ext cx="2992438" cy="1768475"/>
            <a:chOff x="683589" y="1495330"/>
            <a:chExt cx="3582384" cy="2731752"/>
          </a:xfrm>
        </p:grpSpPr>
        <p:sp>
          <p:nvSpPr>
            <p:cNvPr id="19" name="Parallelogram 18"/>
            <p:cNvSpPr/>
            <p:nvPr/>
          </p:nvSpPr>
          <p:spPr bwMode="auto">
            <a:xfrm>
              <a:off x="733001" y="1495330"/>
              <a:ext cx="3532972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0" name="Parallelogram 19"/>
            <p:cNvSpPr/>
            <p:nvPr/>
          </p:nvSpPr>
          <p:spPr bwMode="auto">
            <a:xfrm>
              <a:off x="683589" y="3788139"/>
              <a:ext cx="3164281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1" name="Group 13"/>
          <p:cNvGrpSpPr>
            <a:grpSpLocks/>
          </p:cNvGrpSpPr>
          <p:nvPr userDrawn="1"/>
        </p:nvGrpSpPr>
        <p:grpSpPr bwMode="auto">
          <a:xfrm>
            <a:off x="157163" y="2905125"/>
            <a:ext cx="2994025" cy="1768475"/>
            <a:chOff x="683589" y="1495330"/>
            <a:chExt cx="3582384" cy="2731752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732975" y="1495330"/>
              <a:ext cx="3532998" cy="2513507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3" name="Parallelogram 22"/>
            <p:cNvSpPr/>
            <p:nvPr/>
          </p:nvSpPr>
          <p:spPr bwMode="auto">
            <a:xfrm>
              <a:off x="683589" y="3788139"/>
              <a:ext cx="3164503" cy="438943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4" name="Group 13"/>
          <p:cNvGrpSpPr>
            <a:grpSpLocks/>
          </p:cNvGrpSpPr>
          <p:nvPr userDrawn="1"/>
        </p:nvGrpSpPr>
        <p:grpSpPr bwMode="auto">
          <a:xfrm>
            <a:off x="5913438" y="1106488"/>
            <a:ext cx="2994025" cy="1770062"/>
            <a:chOff x="683589" y="1495330"/>
            <a:chExt cx="3582384" cy="2731752"/>
          </a:xfrm>
        </p:grpSpPr>
        <p:sp>
          <p:nvSpPr>
            <p:cNvPr id="25" name="Parallelogram 24"/>
            <p:cNvSpPr/>
            <p:nvPr/>
          </p:nvSpPr>
          <p:spPr bwMode="auto">
            <a:xfrm>
              <a:off x="732975" y="1495330"/>
              <a:ext cx="3532998" cy="2513703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6" name="Parallelogram 25"/>
            <p:cNvSpPr/>
            <p:nvPr/>
          </p:nvSpPr>
          <p:spPr bwMode="auto">
            <a:xfrm>
              <a:off x="683589" y="3788532"/>
              <a:ext cx="3164503" cy="438550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27" name="Group 13"/>
          <p:cNvGrpSpPr>
            <a:grpSpLocks/>
          </p:cNvGrpSpPr>
          <p:nvPr userDrawn="1"/>
        </p:nvGrpSpPr>
        <p:grpSpPr bwMode="auto">
          <a:xfrm>
            <a:off x="3143250" y="1112838"/>
            <a:ext cx="2994025" cy="1768475"/>
            <a:chOff x="683589" y="1495330"/>
            <a:chExt cx="3582384" cy="2731752"/>
          </a:xfrm>
        </p:grpSpPr>
        <p:sp>
          <p:nvSpPr>
            <p:cNvPr id="28" name="Parallelogram 27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29" name="Parallelogram 28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grpSp>
        <p:nvGrpSpPr>
          <p:cNvPr id="30" name="Group 13"/>
          <p:cNvGrpSpPr>
            <a:grpSpLocks/>
          </p:cNvGrpSpPr>
          <p:nvPr userDrawn="1"/>
        </p:nvGrpSpPr>
        <p:grpSpPr bwMode="auto">
          <a:xfrm>
            <a:off x="373063" y="1112838"/>
            <a:ext cx="2994025" cy="1768475"/>
            <a:chOff x="683589" y="1495330"/>
            <a:chExt cx="3582384" cy="2731752"/>
          </a:xfrm>
        </p:grpSpPr>
        <p:sp>
          <p:nvSpPr>
            <p:cNvPr id="31" name="Parallelogram 30"/>
            <p:cNvSpPr/>
            <p:nvPr/>
          </p:nvSpPr>
          <p:spPr bwMode="auto">
            <a:xfrm>
              <a:off x="732975" y="1495330"/>
              <a:ext cx="3532998" cy="2513505"/>
            </a:xfrm>
            <a:prstGeom prst="parallelogram">
              <a:avLst>
                <a:gd name="adj" fmla="val 24016"/>
              </a:avLst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  <p:sp>
          <p:nvSpPr>
            <p:cNvPr id="32" name="Parallelogram 31"/>
            <p:cNvSpPr/>
            <p:nvPr/>
          </p:nvSpPr>
          <p:spPr bwMode="auto">
            <a:xfrm>
              <a:off x="683589" y="3788137"/>
              <a:ext cx="3164503" cy="438945"/>
            </a:xfrm>
            <a:prstGeom prst="parallelogram">
              <a:avLst>
                <a:gd name="adj" fmla="val 26684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anchor="ctr"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endParaRPr lang="en-GB">
                <a:latin typeface="Arial" charset="0"/>
                <a:ea typeface="ヒラギノ角ゴ Pro W3" pitchFamily="-64" charset="-128"/>
              </a:endParaRPr>
            </a:p>
          </p:txBody>
        </p:sp>
      </p:grpSp>
      <p:sp>
        <p:nvSpPr>
          <p:cNvPr id="33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589757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3367088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6137276" y="2922682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4" name="Text Placeholder 42"/>
          <p:cNvSpPr>
            <a:spLocks noGrp="1"/>
          </p:cNvSpPr>
          <p:nvPr>
            <p:ph type="body" sz="quarter" idx="25"/>
          </p:nvPr>
        </p:nvSpPr>
        <p:spPr>
          <a:xfrm>
            <a:off x="3348319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42"/>
          <p:cNvSpPr>
            <a:spLocks noGrp="1"/>
          </p:cNvSpPr>
          <p:nvPr>
            <p:ph type="body" sz="quarter" idx="26"/>
          </p:nvPr>
        </p:nvSpPr>
        <p:spPr>
          <a:xfrm>
            <a:off x="6054725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27"/>
          </p:nvPr>
        </p:nvSpPr>
        <p:spPr>
          <a:xfrm>
            <a:off x="298450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2"/>
          <p:cNvSpPr>
            <a:spLocks noGrp="1"/>
          </p:cNvSpPr>
          <p:nvPr>
            <p:ph type="body" sz="quarter" idx="28"/>
          </p:nvPr>
        </p:nvSpPr>
        <p:spPr>
          <a:xfrm>
            <a:off x="3081619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2"/>
          <p:cNvSpPr>
            <a:spLocks noGrp="1"/>
          </p:cNvSpPr>
          <p:nvPr>
            <p:ph type="body" sz="quarter" idx="29"/>
          </p:nvPr>
        </p:nvSpPr>
        <p:spPr>
          <a:xfrm>
            <a:off x="5788025" y="4434423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798513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0" name="Picture Placeholder 2"/>
          <p:cNvSpPr>
            <a:spLocks noGrp="1"/>
          </p:cNvSpPr>
          <p:nvPr>
            <p:ph type="pic" sz="quarter" idx="31"/>
          </p:nvPr>
        </p:nvSpPr>
        <p:spPr>
          <a:xfrm>
            <a:off x="3575844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1" name="Picture Placeholder 2"/>
          <p:cNvSpPr>
            <a:spLocks noGrp="1"/>
          </p:cNvSpPr>
          <p:nvPr>
            <p:ph type="pic" sz="quarter" idx="32"/>
          </p:nvPr>
        </p:nvSpPr>
        <p:spPr>
          <a:xfrm>
            <a:off x="6346032" y="1130300"/>
            <a:ext cx="2170112" cy="146685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52" name="Text Placeholder 42"/>
          <p:cNvSpPr>
            <a:spLocks noGrp="1"/>
          </p:cNvSpPr>
          <p:nvPr>
            <p:ph type="body" sz="quarter" idx="24"/>
          </p:nvPr>
        </p:nvSpPr>
        <p:spPr>
          <a:xfrm>
            <a:off x="565150" y="2650940"/>
            <a:ext cx="2362200" cy="18466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lang="en-GB" sz="1200" kern="1200" dirty="0" smtClean="0">
                <a:solidFill>
                  <a:srgbClr val="0032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3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91E1AE-0C8E-4F76-9822-41893C44C1CD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212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long headlin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1150144"/>
            <a:ext cx="8415711" cy="3351610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33283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mport Elements - Long &amp; Short headlin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0" y="570016"/>
            <a:ext cx="9144000" cy="10747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706582"/>
            <a:ext cx="8415711" cy="3795172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150685"/>
            <a:ext cx="8404225" cy="29462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97133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mport Elements - FullPage">
    <p:bg>
      <p:bgPr>
        <a:blipFill dpi="0" rotWithShape="0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748145"/>
            <a:ext cx="8415711" cy="375360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126932"/>
            <a:ext cx="8404225" cy="40744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0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4320B71-EC71-4A7E-8C8A-9C555B387A1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84976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port Elements - Small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idx="4294967295"/>
          </p:nvPr>
        </p:nvSpPr>
        <p:spPr>
          <a:xfrm>
            <a:off x="4427538" y="2139554"/>
            <a:ext cx="4465450" cy="2283619"/>
          </a:xfrm>
        </p:spPr>
        <p:txBody>
          <a:bodyPr/>
          <a:lstStyle>
            <a:lvl1pPr>
              <a:defRPr sz="1900"/>
            </a:lvl1pPr>
          </a:lstStyle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5CF0E3E-6A53-407C-B228-D257703978F3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88288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Char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2"/>
          </p:nvPr>
        </p:nvSpPr>
        <p:spPr>
          <a:xfrm>
            <a:off x="466725" y="1069892"/>
            <a:ext cx="4023388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4660490" y="1059916"/>
            <a:ext cx="4211992" cy="33480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45379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659019" y="4405901"/>
            <a:ext cx="4032250" cy="3238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 marL="300037" indent="0">
              <a:buFontTx/>
              <a:buNone/>
              <a:defRPr sz="1600"/>
            </a:lvl2pPr>
            <a:lvl3pPr marL="598487" indent="0">
              <a:buFontTx/>
              <a:buNone/>
              <a:defRPr sz="1600"/>
            </a:lvl3pPr>
            <a:lvl4pPr marL="915987" indent="0">
              <a:buFontTx/>
              <a:buNone/>
              <a:defRPr sz="1600"/>
            </a:lvl4pPr>
            <a:lvl5pPr marL="1220787" indent="0">
              <a:buFontTx/>
              <a:buNone/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A8A81F-602E-4F8A-A59F-1CB8EC3665FC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98556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hart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"/>
          <p:cNvCxnSpPr>
            <a:cxnSpLocks noChangeShapeType="1"/>
          </p:cNvCxnSpPr>
          <p:nvPr userDrawn="1"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3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4"/>
          </p:nvPr>
        </p:nvSpPr>
        <p:spPr>
          <a:xfrm>
            <a:off x="457200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4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4778188" y="1107035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5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457200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16" name="Chart Placeholder 2"/>
          <p:cNvSpPr>
            <a:spLocks noGrp="1"/>
          </p:cNvSpPr>
          <p:nvPr>
            <p:ph type="chart" sz="quarter" idx="17"/>
          </p:nvPr>
        </p:nvSpPr>
        <p:spPr>
          <a:xfrm>
            <a:off x="4778188" y="2917906"/>
            <a:ext cx="4105835" cy="174783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GB" noProof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5538A09-DD14-42AD-BF95-748291479ED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641602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rganization Chart or other visualization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66726" y="1071563"/>
            <a:ext cx="8397875" cy="3351610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en-GB" noProof="0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A2AD3AA-77E8-4059-99E1-B20E6EF740D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4610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abl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3629025" y="1782763"/>
            <a:ext cx="5514975" cy="2697162"/>
          </a:xfrm>
          <a:custGeom>
            <a:avLst/>
            <a:gdLst/>
            <a:ahLst/>
            <a:cxnLst/>
            <a:rect l="l" t="t" r="r" b="b"/>
            <a:pathLst>
              <a:path w="5514975" h="2697162">
                <a:moveTo>
                  <a:pt x="771523" y="0"/>
                </a:moveTo>
                <a:lnTo>
                  <a:pt x="5514975" y="0"/>
                </a:lnTo>
                <a:lnTo>
                  <a:pt x="5514975" y="2658323"/>
                </a:lnTo>
                <a:lnTo>
                  <a:pt x="5503865" y="2697162"/>
                </a:lnTo>
                <a:lnTo>
                  <a:pt x="0" y="26971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Content Placeholder 4"/>
          <p:cNvSpPr>
            <a:spLocks noGrp="1"/>
          </p:cNvSpPr>
          <p:nvPr>
            <p:ph idx="4294967295"/>
          </p:nvPr>
        </p:nvSpPr>
        <p:spPr>
          <a:xfrm>
            <a:off x="4816475" y="2556272"/>
            <a:ext cx="4076700" cy="1851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3F779A3-FBD7-43A9-A418-08688450EED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8950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&amp;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1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" y="-3175"/>
            <a:ext cx="4621213" cy="5141913"/>
          </a:xfrm>
          <a:custGeom>
            <a:avLst/>
            <a:gdLst/>
            <a:ahLst/>
            <a:cxnLst/>
            <a:rect l="l" t="t" r="r" b="b"/>
            <a:pathLst>
              <a:path w="4621213" h="5141913">
                <a:moveTo>
                  <a:pt x="0" y="0"/>
                </a:moveTo>
                <a:lnTo>
                  <a:pt x="4621213" y="0"/>
                </a:lnTo>
                <a:lnTo>
                  <a:pt x="3184409" y="5141913"/>
                </a:lnTo>
                <a:lnTo>
                  <a:pt x="0" y="5141913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7FC801-E2EE-42B2-BFDF-F67C23A6F66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371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- Text (NO Image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53975" y="0"/>
            <a:ext cx="919797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725988" y="1471613"/>
            <a:ext cx="3835400" cy="180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en-GB" altLang="en-US" sz="3500" dirty="0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25988" y="3400425"/>
            <a:ext cx="3949700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2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" name="Rectangle 1"/>
          <p:cNvSpPr>
            <a:spLocks noChangeArrowheads="1"/>
          </p:cNvSpPr>
          <p:nvPr userDrawn="1"/>
        </p:nvSpPr>
        <p:spPr bwMode="auto">
          <a:xfrm>
            <a:off x="4816475" y="3443288"/>
            <a:ext cx="790575" cy="254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buChar char="–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buChar char="•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  <a:defRPr/>
            </a:pPr>
            <a:endParaRPr lang="en-GB" altLang="en-US" sz="1800">
              <a:ea typeface="ヒラギノ角ゴ Pro W3"/>
              <a:cs typeface="ヒラギノ角ゴ Pro W3"/>
            </a:endParaRPr>
          </a:p>
        </p:txBody>
      </p:sp>
      <p:sp>
        <p:nvSpPr>
          <p:cNvPr id="11" name="Parallelogram 10"/>
          <p:cNvSpPr/>
          <p:nvPr userDrawn="1"/>
        </p:nvSpPr>
        <p:spPr bwMode="auto">
          <a:xfrm>
            <a:off x="0" y="0"/>
            <a:ext cx="4591050" cy="5143500"/>
          </a:xfrm>
          <a:custGeom>
            <a:avLst/>
            <a:gdLst/>
            <a:ahLst/>
            <a:cxnLst/>
            <a:rect l="l" t="t" r="r" b="b"/>
            <a:pathLst>
              <a:path w="4591751" h="5143500">
                <a:moveTo>
                  <a:pt x="0" y="0"/>
                </a:moveTo>
                <a:lnTo>
                  <a:pt x="4591751" y="0"/>
                </a:lnTo>
                <a:lnTo>
                  <a:pt x="3154503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4816475" y="907256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6000" kern="12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4811713" y="2137569"/>
            <a:ext cx="3968750" cy="12628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lang="en-US" sz="3200" kern="1200" smtClean="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 lang="en-US" smtClean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811713" y="3565525"/>
            <a:ext cx="3968750" cy="11287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defRPr lang="en-US" sz="2000" kern="12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/>
          </p:nvPr>
        </p:nvSpPr>
        <p:spPr>
          <a:xfrm>
            <a:off x="0" y="831850"/>
            <a:ext cx="3881438" cy="40290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algn="r">
              <a:defRPr lang="en-US" sz="30000" b="1" kern="1200" smtClean="0">
                <a:solidFill>
                  <a:srgbClr val="003299"/>
                </a:solidFill>
                <a:cs typeface="Arial" pitchFamily="34" charset="0"/>
              </a:defRPr>
            </a:lvl1pPr>
            <a:lvl2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kern="1200" smtClean="0"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kern="1200"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9EFBB2-B333-479B-84A0-F406AA2E2D1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85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Full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 userDrawn="1"/>
        </p:nvSpPr>
        <p:spPr bwMode="auto">
          <a:xfrm>
            <a:off x="468313" y="1222375"/>
            <a:ext cx="8194675" cy="327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8450" indent="-2984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buFontTx/>
              <a:buChar char="•"/>
              <a:defRPr/>
            </a:pPr>
            <a:endParaRPr lang="en-US" altLang="en-US" sz="2200">
              <a:solidFill>
                <a:schemeClr val="tx2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2AD2B4C-24FD-485E-ADAD-B1E3DC73B16B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957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Placeholder (With Image)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/>
          <p:cNvSpPr/>
          <p:nvPr userDrawn="1"/>
        </p:nvSpPr>
        <p:spPr bwMode="auto">
          <a:xfrm>
            <a:off x="0" y="1109663"/>
            <a:ext cx="8197850" cy="3613150"/>
          </a:xfrm>
          <a:custGeom>
            <a:avLst/>
            <a:gdLst/>
            <a:ahLst/>
            <a:cxnLst/>
            <a:rect l="l" t="t" r="r" b="b"/>
            <a:pathLst>
              <a:path w="8197850" h="3613150">
                <a:moveTo>
                  <a:pt x="433207" y="0"/>
                </a:moveTo>
                <a:lnTo>
                  <a:pt x="8197850" y="0"/>
                </a:lnTo>
                <a:lnTo>
                  <a:pt x="7269343" y="3613150"/>
                </a:lnTo>
                <a:lnTo>
                  <a:pt x="0" y="3613150"/>
                </a:lnTo>
                <a:lnTo>
                  <a:pt x="0" y="1685762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0" sx="102000" sy="102000" algn="ctr" rotWithShape="0">
              <a:prstClr val="black">
                <a:alpha val="10000"/>
              </a:prstClr>
            </a:outerShdw>
          </a:effectLst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GB">
              <a:latin typeface="Arial" charset="0"/>
              <a:ea typeface="ヒラギノ角ゴ Pro W3" pitchFamily="-64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 userDrawn="1"/>
        </p:nvSpPr>
        <p:spPr bwMode="auto">
          <a:xfrm>
            <a:off x="971550" y="1492250"/>
            <a:ext cx="2160588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96900" indent="-29686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indent="-3159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2192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524000" indent="-3032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9812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4384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28956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352800" indent="-303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>
                <a:schemeClr val="tx2"/>
              </a:buClr>
              <a:defRPr/>
            </a:pPr>
            <a:endParaRPr lang="en-GB" altLang="en-US" sz="200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AAA2B01-B512-4650-90E0-024ED79178B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040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Images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3286126" y="1"/>
            <a:ext cx="5857875" cy="4721225"/>
          </a:xfrm>
          <a:custGeom>
            <a:avLst/>
            <a:gdLst/>
            <a:ahLst/>
            <a:cxnLst/>
            <a:rect l="l" t="t" r="r" b="b"/>
            <a:pathLst>
              <a:path w="5857875" h="4721225">
                <a:moveTo>
                  <a:pt x="1190458" y="0"/>
                </a:moveTo>
                <a:lnTo>
                  <a:pt x="5857875" y="0"/>
                </a:lnTo>
                <a:lnTo>
                  <a:pt x="5857875" y="4721225"/>
                </a:lnTo>
                <a:lnTo>
                  <a:pt x="0" y="4721225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0" y="1074738"/>
            <a:ext cx="4222750" cy="3646487"/>
          </a:xfrm>
          <a:custGeom>
            <a:avLst/>
            <a:gdLst/>
            <a:ahLst/>
            <a:cxnLst/>
            <a:rect l="l" t="t" r="r" b="b"/>
            <a:pathLst>
              <a:path w="4222750" h="3646487">
                <a:moveTo>
                  <a:pt x="0" y="0"/>
                </a:moveTo>
                <a:lnTo>
                  <a:pt x="4222750" y="0"/>
                </a:lnTo>
                <a:lnTo>
                  <a:pt x="3293625" y="3646487"/>
                </a:lnTo>
                <a:lnTo>
                  <a:pt x="0" y="3646487"/>
                </a:lnTo>
                <a:close/>
              </a:path>
            </a:pathLst>
          </a:cu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Rectangle 4"/>
          <p:cNvSpPr>
            <a:spLocks noGrp="1" noChangeArrowheads="1"/>
          </p:cNvSpPr>
          <p:nvPr>
            <p:ph type="title"/>
          </p:nvPr>
        </p:nvSpPr>
        <p:spPr>
          <a:xfrm>
            <a:off x="463551" y="411956"/>
            <a:ext cx="8404225" cy="6334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lang="en-GB" altLang="en-US" sz="2800" kern="1200" dirty="0" smtClean="0"/>
            </a:lvl1pPr>
          </a:lstStyle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3"/>
          </p:nvPr>
        </p:nvSpPr>
        <p:spPr>
          <a:xfrm>
            <a:off x="4357688" y="4856163"/>
            <a:ext cx="414337" cy="138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eaLnBrk="0" hangingPunct="0">
              <a:lnSpc>
                <a:spcPts val="1200"/>
              </a:lnSpc>
              <a:defRPr lang="en-GB"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9341D4-07C6-4282-AE38-5248E8AD561A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822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21" Type="http://schemas.openxmlformats.org/officeDocument/2006/relationships/tags" Target="../tags/tag23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28.xml"/><Relationship Id="rId19" Type="http://schemas.openxmlformats.org/officeDocument/2006/relationships/slideLayout" Target="../slideLayouts/slideLayout37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Relationship Id="rId22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36DB1A70-14DC-4B26-AFE4-6D955E9EB92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271559441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6" imgH="346" progId="TCLayout.ActiveDocument.1">
                  <p:embed/>
                </p:oleObj>
              </mc:Choice>
              <mc:Fallback>
                <p:oleObj name="think-cell Slide" r:id="rId21" imgW="346" imgH="34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271463" y="77788"/>
            <a:ext cx="65024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GB" altLang="en-US">
                <a:solidFill>
                  <a:srgbClr val="FFFFFF"/>
                </a:solidFill>
                <a:ea typeface="ヒラギノ角ゴ Pro W3"/>
                <a:cs typeface="ヒラギノ角ゴ Pro W3"/>
              </a:rPr>
              <a:t>Rubric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50938"/>
            <a:ext cx="8194675" cy="335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Mastertextformat bearbeiten</a:t>
            </a:r>
          </a:p>
          <a:p>
            <a:pPr lvl="1"/>
            <a:r>
              <a:rPr lang="en-GB" altLang="en-US"/>
              <a:t>Zweite Ebene</a:t>
            </a:r>
          </a:p>
          <a:p>
            <a:pPr lvl="2"/>
            <a:r>
              <a:rPr lang="en-GB" altLang="en-US"/>
              <a:t>Dritte Ebene</a:t>
            </a:r>
          </a:p>
          <a:p>
            <a:pPr lvl="3"/>
            <a:r>
              <a:rPr lang="en-GB" altLang="en-US"/>
              <a:t>Vierte Ebene</a:t>
            </a:r>
          </a:p>
          <a:p>
            <a:pPr lvl="4"/>
            <a:r>
              <a:rPr lang="en-GB" altLang="en-US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5947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Mastertitelformat bearbeiten</a:t>
            </a: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-25400"/>
            <a:ext cx="9144000" cy="36830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solidFill>
                <a:srgbClr val="585858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3403A8-4E0F-A7EF-5250-CCD3939DE0E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7966075" y="63500"/>
            <a:ext cx="11493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ECB-RESTRICTED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94" r:id="rId1"/>
    <p:sldLayoutId id="2147486295" r:id="rId2"/>
    <p:sldLayoutId id="2147486297" r:id="rId3"/>
    <p:sldLayoutId id="2147486298" r:id="rId4"/>
    <p:sldLayoutId id="2147486299" r:id="rId5"/>
    <p:sldLayoutId id="2147486300" r:id="rId6"/>
    <p:sldLayoutId id="2147486301" r:id="rId7"/>
    <p:sldLayoutId id="2147486302" r:id="rId8"/>
    <p:sldLayoutId id="2147486303" r:id="rId9"/>
    <p:sldLayoutId id="2147486304" r:id="rId10"/>
    <p:sldLayoutId id="2147486305" r:id="rId11"/>
    <p:sldLayoutId id="2147486306" r:id="rId12"/>
    <p:sldLayoutId id="2147486307" r:id="rId13"/>
    <p:sldLayoutId id="2147486316" r:id="rId14"/>
    <p:sldLayoutId id="2147486308" r:id="rId15"/>
    <p:sldLayoutId id="2147486311" r:id="rId16"/>
    <p:sldLayoutId id="2147486312" r:id="rId17"/>
    <p:sldLayoutId id="2147486314" r:id="rId18"/>
  </p:sldLayoutIdLst>
  <p:hf hdr="0" dt="0"/>
  <p:txStyles>
    <p:titleStyle>
      <a:lvl1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2pPr>
      <a:lvl3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3pPr>
      <a:lvl4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4pPr>
      <a:lvl5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algn="l" rtl="0" eaLnBrk="1" fontAlgn="base" hangingPunct="1">
        <a:spcBef>
          <a:spcPct val="30000"/>
        </a:spcBef>
        <a:spcAft>
          <a:spcPct val="0"/>
        </a:spcAft>
        <a:buClr>
          <a:schemeClr val="tx2"/>
        </a:buClr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29845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cs typeface="+mn-cs"/>
        </a:defRPr>
      </a:lvl2pPr>
      <a:lvl3pPr marL="5969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3pPr>
      <a:lvl4pPr marL="9144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4pPr>
      <a:lvl5pPr marL="1219200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defRPr sz="1600" i="1">
          <a:solidFill>
            <a:schemeClr val="tx1"/>
          </a:solidFill>
          <a:latin typeface="+mn-lt"/>
          <a:cs typeface="+mn-cs"/>
        </a:defRPr>
      </a:lvl5pPr>
      <a:lvl6pPr marL="19812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6pPr>
      <a:lvl7pPr marL="24384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7pPr>
      <a:lvl8pPr marL="28956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8pPr>
      <a:lvl9pPr marL="33528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D45DF28-24C1-CBC9-EEDF-E74DB0C019C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25542360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346" imgH="346" progId="TCLayout.ActiveDocument.1">
                  <p:embed/>
                </p:oleObj>
              </mc:Choice>
              <mc:Fallback>
                <p:oleObj name="think-cell Slide" r:id="rId22" imgW="346" imgH="34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271463" y="77788"/>
            <a:ext cx="65024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en-GB" altLang="en-US">
                <a:solidFill>
                  <a:srgbClr val="FFFFFF"/>
                </a:solidFill>
                <a:ea typeface="ヒラギノ角ゴ Pro W3"/>
                <a:cs typeface="ヒラギノ角ゴ Pro W3"/>
              </a:rPr>
              <a:t>Rubric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50938"/>
            <a:ext cx="8194675" cy="335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Mastertextformat bearbeiten</a:t>
            </a:r>
          </a:p>
          <a:p>
            <a:pPr lvl="1"/>
            <a:r>
              <a:rPr lang="en-GB" altLang="en-US"/>
              <a:t>Zweite Ebene</a:t>
            </a:r>
          </a:p>
          <a:p>
            <a:pPr lvl="2"/>
            <a:r>
              <a:rPr lang="en-GB" altLang="en-US"/>
              <a:t>Dritte Ebene</a:t>
            </a:r>
          </a:p>
          <a:p>
            <a:pPr lvl="3"/>
            <a:r>
              <a:rPr lang="en-GB" altLang="en-US"/>
              <a:t>Vierte Ebene</a:t>
            </a:r>
          </a:p>
          <a:p>
            <a:pPr lvl="4"/>
            <a:r>
              <a:rPr lang="en-GB" altLang="en-US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73088"/>
            <a:ext cx="85947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Mastertitelformat bearbeiten</a:t>
            </a: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6372225" y="4860925"/>
            <a:ext cx="2290763" cy="14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>
              <a:lnSpc>
                <a:spcPts val="1200"/>
              </a:lnSpc>
              <a:defRPr/>
            </a:pPr>
            <a:r>
              <a:rPr lang="en-GB" altLang="en-US" sz="900" dirty="0">
                <a:solidFill>
                  <a:schemeClr val="bg1"/>
                </a:solidFill>
              </a:rPr>
              <a:t>www.ecb.europa.eu © </a:t>
            </a:r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-25400"/>
            <a:ext cx="9144000" cy="36830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GB" altLang="en-US">
              <a:solidFill>
                <a:srgbClr val="585858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58AF5E-68B5-E268-65D6-C9CFE945EFB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7966075" y="63500"/>
            <a:ext cx="11493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ECB-RESTRICTED</a:t>
            </a:r>
          </a:p>
        </p:txBody>
      </p:sp>
    </p:spTree>
    <p:extLst>
      <p:ext uri="{BB962C8B-B14F-4D97-AF65-F5344CB8AC3E}">
        <p14:creationId xmlns:p14="http://schemas.microsoft.com/office/powerpoint/2010/main" val="11332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19" r:id="rId1"/>
    <p:sldLayoutId id="2147486320" r:id="rId2"/>
    <p:sldLayoutId id="2147486321" r:id="rId3"/>
    <p:sldLayoutId id="2147486322" r:id="rId4"/>
    <p:sldLayoutId id="2147486323" r:id="rId5"/>
    <p:sldLayoutId id="2147486324" r:id="rId6"/>
    <p:sldLayoutId id="2147486325" r:id="rId7"/>
    <p:sldLayoutId id="2147486326" r:id="rId8"/>
    <p:sldLayoutId id="2147486327" r:id="rId9"/>
    <p:sldLayoutId id="2147486328" r:id="rId10"/>
    <p:sldLayoutId id="2147486329" r:id="rId11"/>
    <p:sldLayoutId id="2147486330" r:id="rId12"/>
    <p:sldLayoutId id="2147486331" r:id="rId13"/>
    <p:sldLayoutId id="2147486332" r:id="rId14"/>
    <p:sldLayoutId id="2147486333" r:id="rId15"/>
    <p:sldLayoutId id="2147486334" r:id="rId16"/>
    <p:sldLayoutId id="2147486335" r:id="rId17"/>
    <p:sldLayoutId id="2147486336" r:id="rId18"/>
    <p:sldLayoutId id="2147486337" r:id="rId19"/>
  </p:sldLayoutIdLst>
  <p:hf hdr="0" dt="0"/>
  <p:txStyles>
    <p:titleStyle>
      <a:lvl1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n-lt"/>
          <a:ea typeface="+mj-ea"/>
          <a:cs typeface="+mj-cs"/>
        </a:defRPr>
      </a:lvl1pPr>
      <a:lvl2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2pPr>
      <a:lvl3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3pPr>
      <a:lvl4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4pPr>
      <a:lvl5pPr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charset="0"/>
        </a:defRPr>
      </a:lvl5pPr>
      <a:lvl6pPr marL="4572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eaLnBrk="1" fontAlgn="base" hangingPunct="1">
        <a:lnSpc>
          <a:spcPts val="27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algn="l" rtl="0" eaLnBrk="1" fontAlgn="base" hangingPunct="1">
        <a:spcBef>
          <a:spcPct val="30000"/>
        </a:spcBef>
        <a:spcAft>
          <a:spcPct val="0"/>
        </a:spcAft>
        <a:buClr>
          <a:schemeClr val="tx2"/>
        </a:buClr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29845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cs typeface="+mn-cs"/>
        </a:defRPr>
      </a:lvl2pPr>
      <a:lvl3pPr marL="5969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3pPr>
      <a:lvl4pPr marL="914400" algn="l" rtl="0" eaLnBrk="1" fontAlgn="base" hangingPunct="1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n-lt"/>
          <a:cs typeface="+mn-cs"/>
        </a:defRPr>
      </a:lvl4pPr>
      <a:lvl5pPr marL="1219200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defRPr sz="1600" i="1">
          <a:solidFill>
            <a:schemeClr val="tx1"/>
          </a:solidFill>
          <a:latin typeface="+mn-lt"/>
          <a:cs typeface="+mn-cs"/>
        </a:defRPr>
      </a:lvl5pPr>
      <a:lvl6pPr marL="19812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6pPr>
      <a:lvl7pPr marL="24384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7pPr>
      <a:lvl8pPr marL="28956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8pPr>
      <a:lvl9pPr marL="3352800" indent="-303213" algn="l" rtl="0" eaLnBrk="1" fontAlgn="base" hangingPunct="1">
        <a:spcBef>
          <a:spcPct val="0"/>
        </a:spcBef>
        <a:spcAft>
          <a:spcPct val="0"/>
        </a:spcAft>
        <a:buFont typeface="Times" pitchFamily="18" charset="0"/>
        <a:buChar char="•"/>
        <a:defRPr sz="1600" i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5.xml"/><Relationship Id="rId6" Type="http://schemas.openxmlformats.org/officeDocument/2006/relationships/image" Target="../media/image1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6"/>
          <p:cNvSpPr>
            <a:spLocks noGrp="1"/>
          </p:cNvSpPr>
          <p:nvPr>
            <p:ph type="ctrTitle"/>
          </p:nvPr>
        </p:nvSpPr>
        <p:spPr>
          <a:xfrm>
            <a:off x="217646" y="1436535"/>
            <a:ext cx="4099560" cy="145891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sz="2800" dirty="0"/>
              <a:t>The 2026 European Semester Autumn Package</a:t>
            </a:r>
            <a:endParaRPr lang="en-GB" altLang="en-US" sz="2800" i="1" dirty="0"/>
          </a:p>
        </p:txBody>
      </p:sp>
      <p:sp>
        <p:nvSpPr>
          <p:cNvPr id="24579" name="Subtitle 8"/>
          <p:cNvSpPr>
            <a:spLocks noGrp="1"/>
          </p:cNvSpPr>
          <p:nvPr>
            <p:ph type="subTitle" idx="4294967295"/>
          </p:nvPr>
        </p:nvSpPr>
        <p:spPr>
          <a:xfrm>
            <a:off x="217646" y="2974402"/>
            <a:ext cx="3152617" cy="1436535"/>
          </a:xfrm>
        </p:spPr>
        <p:txBody>
          <a:bodyPr/>
          <a:lstStyle/>
          <a:p>
            <a:pPr eaLnBrk="1" hangingPunct="1">
              <a:lnSpc>
                <a:spcPts val="2400"/>
              </a:lnSpc>
            </a:pPr>
            <a:endParaRPr lang="en-GB" altLang="en-US" sz="1600" dirty="0">
              <a:solidFill>
                <a:schemeClr val="tx2"/>
              </a:solidFill>
            </a:endParaRPr>
          </a:p>
          <a:p>
            <a:pPr eaLnBrk="1" hangingPunct="1">
              <a:lnSpc>
                <a:spcPts val="2400"/>
              </a:lnSpc>
            </a:pPr>
            <a:r>
              <a:rPr lang="en-GB" altLang="en-US" sz="1600" b="1" dirty="0">
                <a:solidFill>
                  <a:schemeClr val="tx2"/>
                </a:solidFill>
              </a:rPr>
              <a:t>38</a:t>
            </a:r>
            <a:r>
              <a:rPr lang="en-GB" altLang="en-US" sz="1600" b="1" baseline="30000" dirty="0">
                <a:solidFill>
                  <a:schemeClr val="tx2"/>
                </a:solidFill>
              </a:rPr>
              <a:t>th</a:t>
            </a:r>
            <a:r>
              <a:rPr lang="en-GB" altLang="en-US" sz="1600" b="1" dirty="0">
                <a:solidFill>
                  <a:schemeClr val="tx2"/>
                </a:solidFill>
              </a:rPr>
              <a:t> European Semester Group meeting </a:t>
            </a:r>
            <a:br>
              <a:rPr lang="en-DE" altLang="en-US" sz="1600" b="1" dirty="0">
                <a:solidFill>
                  <a:schemeClr val="tx2"/>
                </a:solidFill>
              </a:rPr>
            </a:br>
            <a:endParaRPr lang="en-US" altLang="en-US" sz="1600" dirty="0">
              <a:solidFill>
                <a:schemeClr val="tx2"/>
              </a:solidFill>
            </a:endParaRPr>
          </a:p>
        </p:txBody>
      </p:sp>
      <p:pic>
        <p:nvPicPr>
          <p:cNvPr id="13" name="Picture Placeholder 12"/>
          <p:cNvPicPr>
            <a:picLocks noGrp="1" noChangeAspect="1"/>
          </p:cNvPicPr>
          <p:nvPr>
            <p:ph type="pic" sz="quarter" idx="2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4585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68313" y="4408488"/>
            <a:ext cx="2543175" cy="666750"/>
          </a:xfrm>
        </p:spPr>
        <p:txBody>
          <a:bodyPr anchor="ctr"/>
          <a:lstStyle/>
          <a:p>
            <a:pPr eaLnBrk="1" hangingPunct="1">
              <a:spcBef>
                <a:spcPct val="0"/>
              </a:spcBef>
            </a:pPr>
            <a:r>
              <a:rPr lang="en-US" altLang="en-US" sz="1600" b="1" dirty="0">
                <a:solidFill>
                  <a:schemeClr val="bg1"/>
                </a:solidFill>
              </a:rPr>
              <a:t>09</a:t>
            </a:r>
            <a:r>
              <a:rPr lang="en-GB" altLang="en-US" sz="1600" b="1" dirty="0">
                <a:solidFill>
                  <a:schemeClr val="bg1"/>
                </a:solidFill>
              </a:rPr>
              <a:t>/</a:t>
            </a:r>
            <a:r>
              <a:rPr lang="en-DE" altLang="en-US" sz="1600" b="1" dirty="0">
                <a:solidFill>
                  <a:schemeClr val="bg1"/>
                </a:solidFill>
              </a:rPr>
              <a:t>1</a:t>
            </a:r>
            <a:r>
              <a:rPr lang="en-US" altLang="en-US" sz="1600" b="1" dirty="0">
                <a:solidFill>
                  <a:schemeClr val="bg1"/>
                </a:solidFill>
              </a:rPr>
              <a:t>2/</a:t>
            </a:r>
            <a:r>
              <a:rPr lang="en-GB" altLang="en-US" sz="1600" b="1" dirty="0">
                <a:solidFill>
                  <a:schemeClr val="bg1"/>
                </a:solidFill>
              </a:rPr>
              <a:t>2025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EF285C8F-CA4E-155A-20B0-38E5BAAABF7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512820" y="4331983"/>
            <a:ext cx="5561214" cy="665162"/>
          </a:xfrm>
        </p:spPr>
        <p:txBody>
          <a:bodyPr anchor="ctr"/>
          <a:lstStyle/>
          <a:p>
            <a:pPr algn="r" eaLnBrk="1" hangingPunct="1">
              <a:spcBef>
                <a:spcPct val="0"/>
              </a:spcBef>
            </a:pPr>
            <a:endParaRPr lang="en-DE" altLang="en-US" sz="1200" dirty="0">
              <a:solidFill>
                <a:srgbClr val="003299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000" dirty="0">
                <a:solidFill>
                  <a:srgbClr val="003299"/>
                </a:solidFill>
              </a:rPr>
              <a:t>Naïm Cordemans</a:t>
            </a:r>
            <a:r>
              <a:rPr lang="en-GB" altLang="en-US" sz="1000" dirty="0">
                <a:solidFill>
                  <a:srgbClr val="003299"/>
                </a:solidFill>
              </a:rPr>
              <a:t>, European Central Bank</a:t>
            </a:r>
            <a:r>
              <a:rPr lang="en-DE" altLang="en-US" sz="1000" dirty="0">
                <a:solidFill>
                  <a:srgbClr val="003299"/>
                </a:solidFill>
              </a:rPr>
              <a:t>, </a:t>
            </a:r>
            <a:r>
              <a:rPr lang="en-US" altLang="en-US" sz="1000" dirty="0">
                <a:solidFill>
                  <a:srgbClr val="003299"/>
                </a:solidFill>
              </a:rPr>
              <a:t>Representative Office in Brussels</a:t>
            </a:r>
            <a:endParaRPr lang="en-GB" altLang="en-US" sz="1000" dirty="0">
              <a:solidFill>
                <a:srgbClr val="003299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1000" dirty="0">
                <a:solidFill>
                  <a:srgbClr val="003299"/>
                </a:solidFill>
              </a:rPr>
              <a:t>Disclaimer: Views expressed in this presentation do not necessarily reflect those of the ECB.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9D0458-D543-33E4-C081-5276CB53E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D0458-D543-33E4-C081-5276CB53E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3FAE5D-D381-4F89-A2F1-976D502FCE2E}"/>
              </a:ext>
            </a:extLst>
          </p:cNvPr>
          <p:cNvSpPr/>
          <p:nvPr/>
        </p:nvSpPr>
        <p:spPr bwMode="auto">
          <a:xfrm>
            <a:off x="0" y="0"/>
            <a:ext cx="9144000" cy="1041009"/>
          </a:xfrm>
          <a:prstGeom prst="rect">
            <a:avLst/>
          </a:prstGeom>
          <a:noFill/>
          <a:ln w="9525" cap="flat" cmpd="sng" algn="ctr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 charset="0"/>
              <a:ea typeface="ヒラギノ角ゴ Pro W3" pitchFamily="-64" charset="-128"/>
              <a:cs typeface="Arial" pitchFamily="34" charset="0"/>
            </a:endParaRPr>
          </a:p>
        </p:txBody>
      </p:sp>
      <p:cxnSp>
        <p:nvCxnSpPr>
          <p:cNvPr id="39938" name="Straight Connector 1"/>
          <p:cNvCxnSpPr>
            <a:cxnSpLocks noChangeShapeType="1"/>
          </p:cNvCxnSpPr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4000"/>
          </a:xfrm>
          <a:solidFill>
            <a:schemeClr val="bg1">
              <a:lumMod val="95000"/>
            </a:schemeClr>
          </a:solidFill>
        </p:spPr>
        <p:txBody>
          <a:bodyPr vert="horz" lIns="108000" anchor="ctr"/>
          <a:lstStyle/>
          <a:p>
            <a:pPr>
              <a:lnSpc>
                <a:spcPts val="2800"/>
              </a:lnSpc>
              <a:defRPr/>
            </a:pPr>
            <a:r>
              <a:rPr lang="en-GB" altLang="en-US" sz="2400" b="1" dirty="0"/>
              <a:t> M</a:t>
            </a:r>
            <a:r>
              <a:rPr lang="en-DE" altLang="en-US" sz="2400" b="1" dirty="0"/>
              <a:t>onetary Policy Statement of </a:t>
            </a:r>
            <a:r>
              <a:rPr lang="en-US" altLang="en-US" sz="2400" b="1" dirty="0"/>
              <a:t>30</a:t>
            </a:r>
            <a:r>
              <a:rPr lang="en-DE" altLang="en-US" sz="2400" b="1" dirty="0"/>
              <a:t> October</a:t>
            </a:r>
            <a:r>
              <a:rPr lang="en-US" altLang="en-US" sz="2400" b="1" dirty="0"/>
              <a:t> 2025</a:t>
            </a:r>
            <a:endParaRPr lang="en-GB" altLang="en-US" sz="2400" b="1" dirty="0"/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4357688" y="4857750"/>
            <a:ext cx="414337" cy="136525"/>
          </a:xfrm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5DA97-E807-44DE-981C-D28726AB97F3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EBF97C-8B6A-7E18-1DE9-A84743586309}"/>
              </a:ext>
            </a:extLst>
          </p:cNvPr>
          <p:cNvSpPr txBox="1"/>
          <p:nvPr/>
        </p:nvSpPr>
        <p:spPr>
          <a:xfrm>
            <a:off x="248194" y="1312819"/>
            <a:ext cx="859535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Fiscal and structural policies should boost </a:t>
            </a:r>
            <a:r>
              <a:rPr lang="en-GB" sz="2200" b="1" dirty="0"/>
              <a:t>productivity</a:t>
            </a:r>
            <a:r>
              <a:rPr lang="en-GB" sz="2200" dirty="0"/>
              <a:t>, </a:t>
            </a:r>
            <a:r>
              <a:rPr lang="en-GB" sz="2200" b="1" dirty="0"/>
              <a:t>competitiveness</a:t>
            </a:r>
            <a:r>
              <a:rPr lang="en-GB" sz="2200" dirty="0"/>
              <a:t> and </a:t>
            </a:r>
            <a:r>
              <a:rPr lang="en-GB" sz="2200" b="1" dirty="0"/>
              <a:t>resilience</a:t>
            </a:r>
            <a:r>
              <a:rPr lang="en-GB" sz="2200" dirty="0"/>
              <a:t>. 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It is essential to </a:t>
            </a:r>
            <a:r>
              <a:rPr lang="en-GB" sz="2200" b="1" dirty="0"/>
              <a:t>implement</a:t>
            </a:r>
            <a:r>
              <a:rPr lang="en-GB" sz="2200" dirty="0"/>
              <a:t> the European Commission’s </a:t>
            </a:r>
            <a:r>
              <a:rPr lang="en-GB" sz="2200" b="1" dirty="0"/>
              <a:t>competitiveness roadmap</a:t>
            </a:r>
            <a:r>
              <a:rPr lang="en-GB" sz="2200" dirty="0"/>
              <a:t> swiftly. </a:t>
            </a:r>
            <a:endParaRPr lang="en-DE" sz="2200" dirty="0"/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Governments should prioritise </a:t>
            </a:r>
            <a:r>
              <a:rPr lang="en-GB" sz="2200" b="1" dirty="0"/>
              <a:t>growth-enhancing structural reforms and strategic investment</a:t>
            </a:r>
            <a:r>
              <a:rPr lang="en-GB" sz="2200" dirty="0"/>
              <a:t>, while ensuring </a:t>
            </a:r>
            <a:r>
              <a:rPr lang="en-GB" sz="2200" b="1" dirty="0"/>
              <a:t>sustainable public finances</a:t>
            </a:r>
            <a:r>
              <a:rPr lang="en-GB" sz="2200" dirty="0"/>
              <a:t>.  </a:t>
            </a:r>
            <a:endParaRPr lang="en-DE" sz="2200" dirty="0"/>
          </a:p>
        </p:txBody>
      </p:sp>
    </p:spTree>
    <p:extLst>
      <p:ext uri="{BB962C8B-B14F-4D97-AF65-F5344CB8AC3E}">
        <p14:creationId xmlns:p14="http://schemas.microsoft.com/office/powerpoint/2010/main" val="3521496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9D0458-D543-33E4-C081-5276CB53E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D0458-D543-33E4-C081-5276CB53E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3FAE5D-D381-4F89-A2F1-976D502FCE2E}"/>
              </a:ext>
            </a:extLst>
          </p:cNvPr>
          <p:cNvSpPr/>
          <p:nvPr/>
        </p:nvSpPr>
        <p:spPr bwMode="auto">
          <a:xfrm>
            <a:off x="0" y="0"/>
            <a:ext cx="9144000" cy="1041009"/>
          </a:xfrm>
          <a:prstGeom prst="rect">
            <a:avLst/>
          </a:prstGeom>
          <a:noFill/>
          <a:ln w="9525" cap="flat" cmpd="sng" algn="ctr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 charset="0"/>
              <a:ea typeface="ヒラギノ角ゴ Pro W3" pitchFamily="-64" charset="-128"/>
              <a:cs typeface="Arial" pitchFamily="34" charset="0"/>
            </a:endParaRPr>
          </a:p>
        </p:txBody>
      </p:sp>
      <p:cxnSp>
        <p:nvCxnSpPr>
          <p:cNvPr id="39938" name="Straight Connector 1"/>
          <p:cNvCxnSpPr>
            <a:cxnSpLocks noChangeShapeType="1"/>
          </p:cNvCxnSpPr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4000"/>
          </a:xfrm>
          <a:solidFill>
            <a:schemeClr val="bg1">
              <a:lumMod val="95000"/>
            </a:schemeClr>
          </a:solidFill>
        </p:spPr>
        <p:txBody>
          <a:bodyPr vert="horz" lIns="108000" anchor="ctr"/>
          <a:lstStyle/>
          <a:p>
            <a:pPr>
              <a:lnSpc>
                <a:spcPts val="2800"/>
              </a:lnSpc>
              <a:defRPr/>
            </a:pPr>
            <a:r>
              <a:rPr lang="en-US" altLang="en-US" sz="2400" b="1" dirty="0"/>
              <a:t> P</a:t>
            </a:r>
            <a:r>
              <a:rPr lang="en-GB" altLang="en-US" sz="2400" b="1" dirty="0" err="1"/>
              <a:t>olicy</a:t>
            </a:r>
            <a:r>
              <a:rPr lang="en-GB" altLang="en-US" sz="2400" b="1" dirty="0"/>
              <a:t> challenges: doing more with less  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4357688" y="4857750"/>
            <a:ext cx="414337" cy="136525"/>
          </a:xfrm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5DA97-E807-44DE-981C-D28726AB97F3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EBF97C-8B6A-7E18-1DE9-A84743586309}"/>
              </a:ext>
            </a:extLst>
          </p:cNvPr>
          <p:cNvSpPr txBox="1"/>
          <p:nvPr/>
        </p:nvSpPr>
        <p:spPr>
          <a:xfrm>
            <a:off x="182880" y="1339509"/>
            <a:ext cx="41748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The EU </a:t>
            </a:r>
            <a:r>
              <a:rPr lang="en-US" sz="1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facing unprecedented challenges </a:t>
            </a:r>
            <a:r>
              <a:rPr lang="en-DE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70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green and digital transitions</a:t>
            </a:r>
            <a:r>
              <a:rPr lang="en-DE" sz="170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,</a:t>
            </a:r>
            <a:r>
              <a:rPr lang="en-GB" sz="170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 ageing, economic security, competitiveness and defence</a:t>
            </a:r>
            <a:r>
              <a:rPr lang="en-DE" sz="170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)</a:t>
            </a:r>
            <a:endParaRPr lang="en-DE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imited fiscal space </a:t>
            </a:r>
            <a:r>
              <a:rPr lang="en-DE" sz="17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in countries with debt challenges</a:t>
            </a:r>
            <a:endParaRPr lang="en-US" sz="17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Euro area </a:t>
            </a:r>
            <a:r>
              <a:rPr lang="en-US" sz="1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fiscal position has recently improved, but remains under pressure</a:t>
            </a:r>
            <a:endParaRPr lang="en-GB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4A6720-BA75-5377-9C8C-9C9E62A5388F}"/>
              </a:ext>
            </a:extLst>
          </p:cNvPr>
          <p:cNvSpPr txBox="1"/>
          <p:nvPr/>
        </p:nvSpPr>
        <p:spPr>
          <a:xfrm>
            <a:off x="4401851" y="4414375"/>
            <a:ext cx="393139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585858"/>
                </a:solidFill>
              </a:rPr>
              <a:t>Source: European Commission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8E6B3420-DC2B-E224-8B93-0FEE3F6B09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206241" y="1438366"/>
            <a:ext cx="4777048" cy="3022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2">
            <a:extLst>
              <a:ext uri="{FF2B5EF4-FFF2-40B4-BE49-F238E27FC236}">
                <a16:creationId xmlns:a16="http://schemas.microsoft.com/office/drawing/2014/main" id="{79596D04-27D8-EE90-F7D6-47F30C04258B}"/>
              </a:ext>
            </a:extLst>
          </p:cNvPr>
          <p:cNvSpPr txBox="1">
            <a:spLocks/>
          </p:cNvSpPr>
          <p:nvPr/>
        </p:nvSpPr>
        <p:spPr bwMode="auto">
          <a:xfrm>
            <a:off x="4706912" y="1124377"/>
            <a:ext cx="3760228" cy="330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lang="en-GB" altLang="en-US" sz="2800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  <a:cs typeface="Arial" charset="0"/>
              </a:defRPr>
            </a:lvl2pPr>
            <a:lvl3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  <a:cs typeface="Arial" charset="0"/>
              </a:defRPr>
            </a:lvl3pPr>
            <a:lvl4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  <a:cs typeface="Arial" charset="0"/>
              </a:defRPr>
            </a:lvl4pPr>
            <a:lvl5pPr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pitchFamily="34" charset="0"/>
                <a:cs typeface="Arial" charset="0"/>
              </a:defRPr>
            </a:lvl5pPr>
            <a:lvl6pPr marL="457200"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  <a:cs typeface="Arial" charset="0"/>
              </a:defRPr>
            </a:lvl6pPr>
            <a:lvl7pPr marL="914400"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  <a:cs typeface="Arial" charset="0"/>
              </a:defRPr>
            </a:lvl7pPr>
            <a:lvl8pPr marL="1371600"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  <a:cs typeface="Arial" charset="0"/>
              </a:defRPr>
            </a:lvl8pPr>
            <a:lvl9pPr marL="1828800" algn="l" rtl="0" eaLnBrk="1" fontAlgn="base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  <a:cs typeface="Arial" charset="0"/>
              </a:defRPr>
            </a:lvl9pPr>
          </a:lstStyle>
          <a:p>
            <a:r>
              <a:rPr lang="en-GB" sz="1600" b="1" dirty="0"/>
              <a:t>General government debt </a:t>
            </a:r>
            <a:r>
              <a:rPr lang="en-GB" sz="1600" dirty="0"/>
              <a:t>(% of GDP)</a:t>
            </a:r>
          </a:p>
        </p:txBody>
      </p:sp>
    </p:spTree>
    <p:extLst>
      <p:ext uri="{BB962C8B-B14F-4D97-AF65-F5344CB8AC3E}">
        <p14:creationId xmlns:p14="http://schemas.microsoft.com/office/powerpoint/2010/main" val="117769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9D0458-D543-33E4-C081-5276CB53E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D0458-D543-33E4-C081-5276CB53E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3FAE5D-D381-4F89-A2F1-976D502FCE2E}"/>
              </a:ext>
            </a:extLst>
          </p:cNvPr>
          <p:cNvSpPr/>
          <p:nvPr/>
        </p:nvSpPr>
        <p:spPr bwMode="auto">
          <a:xfrm>
            <a:off x="0" y="0"/>
            <a:ext cx="9144000" cy="1041009"/>
          </a:xfrm>
          <a:prstGeom prst="rect">
            <a:avLst/>
          </a:prstGeom>
          <a:noFill/>
          <a:ln w="9525" cap="flat" cmpd="sng" algn="ctr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 charset="0"/>
              <a:ea typeface="ヒラギノ角ゴ Pro W3" pitchFamily="-64" charset="-128"/>
              <a:cs typeface="Arial" pitchFamily="34" charset="0"/>
            </a:endParaRPr>
          </a:p>
        </p:txBody>
      </p:sp>
      <p:cxnSp>
        <p:nvCxnSpPr>
          <p:cNvPr id="39938" name="Straight Connector 1"/>
          <p:cNvCxnSpPr>
            <a:cxnSpLocks noChangeShapeType="1"/>
          </p:cNvCxnSpPr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4000"/>
          </a:xfrm>
          <a:solidFill>
            <a:schemeClr val="bg1">
              <a:lumMod val="95000"/>
            </a:schemeClr>
          </a:solidFill>
        </p:spPr>
        <p:txBody>
          <a:bodyPr vert="horz" lIns="108000" anchor="ctr"/>
          <a:lstStyle/>
          <a:p>
            <a:pPr>
              <a:lnSpc>
                <a:spcPts val="2800"/>
              </a:lnSpc>
              <a:defRPr/>
            </a:pPr>
            <a:r>
              <a:rPr lang="en-GB" altLang="en-US" sz="2400" b="1" dirty="0"/>
              <a:t> Europe must build on its strengths …</a:t>
            </a:r>
            <a:r>
              <a:rPr lang="en-US" altLang="en-US" sz="2400" b="1" dirty="0"/>
              <a:t> </a:t>
            </a:r>
            <a:endParaRPr lang="en-GB" altLang="en-US" sz="2400" b="1" dirty="0"/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4357688" y="4857750"/>
            <a:ext cx="414337" cy="136525"/>
          </a:xfrm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5DA97-E807-44DE-981C-D28726AB97F3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EBF97C-8B6A-7E18-1DE9-A84743586309}"/>
              </a:ext>
            </a:extLst>
          </p:cNvPr>
          <p:cNvSpPr txBox="1"/>
          <p:nvPr/>
        </p:nvSpPr>
        <p:spPr>
          <a:xfrm>
            <a:off x="171794" y="1239600"/>
            <a:ext cx="8767156" cy="311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 resilient economy, with a strong labour market and inflation under control</a:t>
            </a:r>
          </a:p>
          <a:p>
            <a:pPr marL="285750" indent="-285750">
              <a:spcBef>
                <a:spcPts val="12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 highly educated workforce and world-class research institutions </a:t>
            </a:r>
          </a:p>
          <a:p>
            <a:pPr marL="285750" indent="-285750">
              <a:spcBef>
                <a:spcPts val="12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 diversified production structure</a:t>
            </a:r>
          </a:p>
          <a:p>
            <a:pPr marL="285750" indent="-285750">
              <a:spcBef>
                <a:spcPts val="12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Strong institutions and a predictable legal environment</a:t>
            </a:r>
            <a:endParaRPr lang="en-US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2000"/>
              </a:spcAft>
              <a:buFont typeface="Arial" panose="020B0604020202020204" pitchFamily="34" charset="0"/>
              <a:buChar char="•"/>
            </a:pPr>
            <a:r>
              <a:rPr lang="en-US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High savings and a robust financial sector  </a:t>
            </a:r>
            <a:endParaRPr lang="en-DE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25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9D0458-D543-33E4-C081-5276CB53E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D0458-D543-33E4-C081-5276CB53E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3FAE5D-D381-4F89-A2F1-976D502FCE2E}"/>
              </a:ext>
            </a:extLst>
          </p:cNvPr>
          <p:cNvSpPr/>
          <p:nvPr/>
        </p:nvSpPr>
        <p:spPr bwMode="auto">
          <a:xfrm>
            <a:off x="0" y="0"/>
            <a:ext cx="9144000" cy="1041009"/>
          </a:xfrm>
          <a:prstGeom prst="rect">
            <a:avLst/>
          </a:prstGeom>
          <a:noFill/>
          <a:ln w="9525" cap="flat" cmpd="sng" algn="ctr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 charset="0"/>
              <a:ea typeface="ヒラギノ角ゴ Pro W3" pitchFamily="-64" charset="-128"/>
              <a:cs typeface="Arial" pitchFamily="34" charset="0"/>
            </a:endParaRPr>
          </a:p>
        </p:txBody>
      </p:sp>
      <p:cxnSp>
        <p:nvCxnSpPr>
          <p:cNvPr id="39938" name="Straight Connector 1"/>
          <p:cNvCxnSpPr>
            <a:cxnSpLocks noChangeShapeType="1"/>
          </p:cNvCxnSpPr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4000"/>
          </a:xfrm>
          <a:solidFill>
            <a:schemeClr val="bg1">
              <a:lumMod val="95000"/>
            </a:schemeClr>
          </a:solidFill>
        </p:spPr>
        <p:txBody>
          <a:bodyPr vert="horz" lIns="108000" anchor="ctr"/>
          <a:lstStyle/>
          <a:p>
            <a:pPr>
              <a:lnSpc>
                <a:spcPts val="2800"/>
              </a:lnSpc>
              <a:defRPr/>
            </a:pPr>
            <a:r>
              <a:rPr lang="en-GB" altLang="en-US" sz="2200" b="1" dirty="0"/>
              <a:t>  ... to do better (1)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4357688" y="4857750"/>
            <a:ext cx="414337" cy="136525"/>
          </a:xfrm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5DA97-E807-44DE-981C-D28726AB97F3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EBF97C-8B6A-7E18-1DE9-A84743586309}"/>
              </a:ext>
            </a:extLst>
          </p:cNvPr>
          <p:cNvSpPr txBox="1"/>
          <p:nvPr/>
        </p:nvSpPr>
        <p:spPr>
          <a:xfrm>
            <a:off x="171231" y="1218842"/>
            <a:ext cx="88329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spcBef>
                <a:spcPts val="1200"/>
              </a:spcBef>
              <a:spcAft>
                <a:spcPts val="1200"/>
              </a:spcAft>
              <a:buAutoNum type="romanUcPeriod"/>
            </a:pPr>
            <a:r>
              <a:rPr lang="en-GB" sz="16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Tap remaining reserves of growth and higher productivity</a:t>
            </a:r>
            <a:r>
              <a:rPr lang="en-GB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build </a:t>
            </a:r>
            <a:r>
              <a:rPr lang="en-GB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 genuine</a:t>
            </a:r>
            <a:r>
              <a:rPr lang="en-GB" sz="16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S&amp;I Union to mobilise private capital and remove remaining barriers in the Single Market</a:t>
            </a:r>
          </a:p>
          <a:p>
            <a:pPr marL="400050" indent="-400050">
              <a:spcBef>
                <a:spcPts val="1200"/>
              </a:spcBef>
              <a:spcAft>
                <a:spcPts val="1200"/>
              </a:spcAft>
              <a:buAutoNum type="romanUcPeriod"/>
            </a:pPr>
            <a:r>
              <a:rPr lang="en-GB" sz="1600" b="1" i="0" dirty="0">
                <a:effectLst/>
                <a:latin typeface="+mn-lt"/>
              </a:rPr>
              <a:t>Adopt a more sustainable</a:t>
            </a:r>
            <a:r>
              <a:rPr lang="en-GB" sz="1600" b="1" dirty="0">
                <a:latin typeface="+mn-lt"/>
              </a:rPr>
              <a:t> and</a:t>
            </a:r>
            <a:r>
              <a:rPr lang="en-GB" sz="1600" b="1" i="0" dirty="0">
                <a:effectLst/>
                <a:latin typeface="+mn-lt"/>
              </a:rPr>
              <a:t> growth‑friendly fiscal policy</a:t>
            </a:r>
            <a:r>
              <a:rPr lang="en-GB" sz="16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687388" lvl="1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Shift towards taxes less harmful to growth and that fairly support the green transition</a:t>
            </a:r>
          </a:p>
          <a:p>
            <a:pPr marL="687388" lvl="1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Use flexibility offered by the new EU fiscal rules to prioritise productive public investment (R&amp;D, education) and structural reforms that boost productivity and long‑term growth </a:t>
            </a:r>
            <a:endParaRPr lang="en-GB" sz="1600" i="0" dirty="0">
              <a:effectLst/>
              <a:latin typeface="+mn-lt"/>
              <a:cs typeface="Times New Roman" panose="02020603050405020304" pitchFamily="18" charset="0"/>
            </a:endParaRPr>
          </a:p>
          <a:p>
            <a:pPr marL="401638" lvl="1">
              <a:spcBef>
                <a:spcPts val="1200"/>
              </a:spcBef>
              <a:spcAft>
                <a:spcPts val="1200"/>
              </a:spcAft>
            </a:pPr>
            <a:r>
              <a:rPr lang="en-GB" sz="1600" i="0" dirty="0">
                <a:effectLst/>
                <a:latin typeface="+mn-lt"/>
              </a:rPr>
              <a:t>Fiscal consolidation must not jeopardise future prosperity: Europe needs investment to generate the productivity gains that can sustain its social model and ageing population</a:t>
            </a:r>
            <a:endParaRPr lang="en-GB" sz="1600" b="0" i="0" dirty="0">
              <a:solidFill>
                <a:srgbClr val="555555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7774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9D0458-D543-33E4-C081-5276CB53E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6" imgH="346" progId="TCLayout.ActiveDocument.1">
                  <p:embed/>
                </p:oleObj>
              </mc:Choice>
              <mc:Fallback>
                <p:oleObj name="think-cell Slide" r:id="rId4" imgW="346" imgH="34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D0458-D543-33E4-C081-5276CB53E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83FAE5D-D381-4F89-A2F1-976D502FCE2E}"/>
              </a:ext>
            </a:extLst>
          </p:cNvPr>
          <p:cNvSpPr/>
          <p:nvPr/>
        </p:nvSpPr>
        <p:spPr bwMode="auto">
          <a:xfrm>
            <a:off x="0" y="0"/>
            <a:ext cx="9144000" cy="1041009"/>
          </a:xfrm>
          <a:prstGeom prst="rect">
            <a:avLst/>
          </a:prstGeom>
          <a:noFill/>
          <a:ln w="9525" cap="flat" cmpd="sng" algn="ctr">
            <a:solidFill>
              <a:srgbClr val="F9F9F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585858"/>
              </a:solidFill>
              <a:effectLst/>
              <a:uLnTx/>
              <a:uFillTx/>
              <a:latin typeface="Arial" charset="0"/>
              <a:ea typeface="ヒラギノ角ゴ Pro W3" pitchFamily="-64" charset="-128"/>
              <a:cs typeface="Arial" pitchFamily="34" charset="0"/>
            </a:endParaRPr>
          </a:p>
        </p:txBody>
      </p:sp>
      <p:cxnSp>
        <p:nvCxnSpPr>
          <p:cNvPr id="39938" name="Straight Connector 1"/>
          <p:cNvCxnSpPr>
            <a:cxnSpLocks noChangeShapeType="1"/>
          </p:cNvCxnSpPr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noFill/>
          <a:ln w="0" algn="ctr">
            <a:solidFill>
              <a:srgbClr val="FB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4000"/>
          </a:xfrm>
          <a:solidFill>
            <a:schemeClr val="bg1">
              <a:lumMod val="95000"/>
            </a:schemeClr>
          </a:solidFill>
        </p:spPr>
        <p:txBody>
          <a:bodyPr vert="horz" lIns="108000" anchor="ctr"/>
          <a:lstStyle/>
          <a:p>
            <a:pPr>
              <a:lnSpc>
                <a:spcPts val="2800"/>
              </a:lnSpc>
              <a:defRPr/>
            </a:pPr>
            <a:r>
              <a:rPr lang="en-GB" altLang="en-US" sz="2200" b="1" dirty="0"/>
              <a:t> ... and do better (2)</a:t>
            </a:r>
          </a:p>
        </p:txBody>
      </p:sp>
      <p:sp>
        <p:nvSpPr>
          <p:cNvPr id="3994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4357688" y="4857750"/>
            <a:ext cx="414337" cy="136525"/>
          </a:xfrm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55DA97-E807-44DE-981C-D28726AB97F3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EBF97C-8B6A-7E18-1DE9-A84743586309}"/>
              </a:ext>
            </a:extLst>
          </p:cNvPr>
          <p:cNvSpPr txBox="1"/>
          <p:nvPr/>
        </p:nvSpPr>
        <p:spPr>
          <a:xfrm>
            <a:off x="182879" y="1189722"/>
            <a:ext cx="87671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b="1" dirty="0">
                <a:solidFill>
                  <a:srgbClr val="555555"/>
                </a:solidFill>
                <a:latin typeface="Open Sans" panose="020B0606030504020204" pitchFamily="34" charset="0"/>
              </a:rPr>
              <a:t>III.  D</a:t>
            </a:r>
            <a:r>
              <a:rPr lang="en-GB" sz="1800" b="1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eploy collective resources more efficiently</a:t>
            </a:r>
            <a:r>
              <a:rPr lang="en-GB" sz="18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GB" dirty="0">
              <a:solidFill>
                <a:srgbClr val="555555"/>
              </a:solidFill>
              <a:latin typeface="Open Sans" panose="020B0606030504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fkGroteskNeue"/>
              </a:rPr>
              <a:t>Europe faces unprecedented investment needs to finance the green, digital and defence transitions. Together, these are estimated to require an additional €1.2 trillion of spending per year between now and 2031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latin typeface="fkGroteskNeue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fkGroteskNeue"/>
              </a:rPr>
              <a:t>We </a:t>
            </a:r>
            <a:r>
              <a:rPr lang="en-GB" b="0" i="0" dirty="0">
                <a:effectLst/>
                <a:latin typeface="fkGroteskNeue"/>
              </a:rPr>
              <a:t>should explore the way to pool national resources in high‑multiplier, cross‑border areas (notably R&amp;D, energy and defence) where Europe needs to build strategic capabilities and can reap clear economies of scale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b="0" i="0" dirty="0">
              <a:effectLst/>
              <a:latin typeface="fkGroteskNeue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fkGroteskNeue"/>
              </a:rPr>
              <a:t>EU budget instruments should be used to mobilise private capital</a:t>
            </a:r>
          </a:p>
        </p:txBody>
      </p:sp>
    </p:spTree>
    <p:extLst>
      <p:ext uri="{BB962C8B-B14F-4D97-AF65-F5344CB8AC3E}">
        <p14:creationId xmlns:p14="http://schemas.microsoft.com/office/powerpoint/2010/main" val="1997750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/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3175"/>
            <a:ext cx="4621213" cy="5146675"/>
          </a:xfrm>
        </p:spPr>
      </p:pic>
      <p:sp>
        <p:nvSpPr>
          <p:cNvPr id="30723" name="Slide Number Placeholder 2"/>
          <p:cNvSpPr>
            <a:spLocks noGrp="1"/>
          </p:cNvSpPr>
          <p:nvPr>
            <p:ph type="sldNum" sz="quarter" idx="17"/>
          </p:nvPr>
        </p:nvSpPr>
        <p:spPr bwMode="auto">
          <a:noFill/>
        </p:spPr>
        <p:txBody>
          <a:bodyPr vert="horz"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buClr>
                <a:schemeClr val="tx2"/>
              </a:buClr>
              <a:defRPr sz="2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imes" pitchFamily="18" charset="0"/>
              <a:defRPr sz="1600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33CD1-6432-40ED-B5F2-3E6438483F98}" type="slidenum">
              <a:rPr kumimoji="0" lang="en-GB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ヒラギノ角ゴ Pro W3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811713" y="2138363"/>
            <a:ext cx="3968750" cy="1262062"/>
          </a:xfrm>
        </p:spPr>
        <p:txBody>
          <a:bodyPr/>
          <a:lstStyle/>
          <a:p>
            <a:pPr eaLnBrk="1" hangingPunct="1">
              <a:lnSpc>
                <a:spcPts val="3500"/>
              </a:lnSpc>
              <a:spcBef>
                <a:spcPct val="0"/>
              </a:spcBef>
              <a:defRPr/>
            </a:pPr>
            <a:r>
              <a:rPr lang="en-US" dirty="0"/>
              <a:t>Thank you for your attention</a:t>
            </a:r>
            <a:r>
              <a:rPr lang="en-DE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7315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_ASSOC" val="-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_ASSOC" val="-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2" val="-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3" val="-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" val="-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_1_ASSOC" val="-1"/>
</p:tagLst>
</file>

<file path=ppt/theme/theme1.xml><?xml version="1.0" encoding="utf-8"?>
<a:theme xmlns:a="http://schemas.openxmlformats.org/drawingml/2006/main" name="ECB Default 16x9">
  <a:themeElements>
    <a:clrScheme name="___FINAL___ECB___">
      <a:dk1>
        <a:srgbClr val="585858"/>
      </a:dk1>
      <a:lt1>
        <a:srgbClr val="FFFFFF"/>
      </a:lt1>
      <a:dk2>
        <a:srgbClr val="003399"/>
      </a:dk2>
      <a:lt2>
        <a:srgbClr val="BEBEBE"/>
      </a:lt2>
      <a:accent1>
        <a:srgbClr val="003399"/>
      </a:accent1>
      <a:accent2>
        <a:srgbClr val="4078B8"/>
      </a:accent2>
      <a:accent3>
        <a:srgbClr val="AF7598"/>
      </a:accent3>
      <a:accent4>
        <a:srgbClr val="682E32"/>
      </a:accent4>
      <a:accent5>
        <a:srgbClr val="EAC568"/>
      </a:accent5>
      <a:accent6>
        <a:srgbClr val="77B37F"/>
      </a:accent6>
      <a:hlink>
        <a:srgbClr val="5FA3DB"/>
      </a:hlink>
      <a:folHlink>
        <a:srgbClr val="A50021"/>
      </a:folHlink>
    </a:clrScheme>
    <a:fontScheme name="5_Leere Präsentatio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lnDef>
  </a:objectDefaults>
  <a:extraClrSchemeLst>
    <a:extraClrScheme>
      <a:clrScheme name="5_Leere Präsentation 1">
        <a:dk1>
          <a:srgbClr val="585858"/>
        </a:dk1>
        <a:lt1>
          <a:srgbClr val="FFFFFF"/>
        </a:lt1>
        <a:dk2>
          <a:srgbClr val="003399"/>
        </a:dk2>
        <a:lt2>
          <a:srgbClr val="BEBEBE"/>
        </a:lt2>
        <a:accent1>
          <a:srgbClr val="4078B8"/>
        </a:accent1>
        <a:accent2>
          <a:srgbClr val="000066"/>
        </a:accent2>
        <a:accent3>
          <a:srgbClr val="FFFFFF"/>
        </a:accent3>
        <a:accent4>
          <a:srgbClr val="4A4A4A"/>
        </a:accent4>
        <a:accent5>
          <a:srgbClr val="AFBED8"/>
        </a:accent5>
        <a:accent6>
          <a:srgbClr val="00005C"/>
        </a:accent6>
        <a:hlink>
          <a:srgbClr val="00808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B Default 16x9">
  <a:themeElements>
    <a:clrScheme name="___FINAL___ECB___">
      <a:dk1>
        <a:srgbClr val="585858"/>
      </a:dk1>
      <a:lt1>
        <a:srgbClr val="FFFFFF"/>
      </a:lt1>
      <a:dk2>
        <a:srgbClr val="003399"/>
      </a:dk2>
      <a:lt2>
        <a:srgbClr val="BEBEBE"/>
      </a:lt2>
      <a:accent1>
        <a:srgbClr val="003399"/>
      </a:accent1>
      <a:accent2>
        <a:srgbClr val="4078B8"/>
      </a:accent2>
      <a:accent3>
        <a:srgbClr val="AF7598"/>
      </a:accent3>
      <a:accent4>
        <a:srgbClr val="682E32"/>
      </a:accent4>
      <a:accent5>
        <a:srgbClr val="EAC568"/>
      </a:accent5>
      <a:accent6>
        <a:srgbClr val="77B37F"/>
      </a:accent6>
      <a:hlink>
        <a:srgbClr val="5FA3DB"/>
      </a:hlink>
      <a:folHlink>
        <a:srgbClr val="A50021"/>
      </a:folHlink>
    </a:clrScheme>
    <a:fontScheme name="5_Leere Präsentation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64" charset="-128"/>
          </a:defRPr>
        </a:defPPr>
      </a:lstStyle>
    </a:lnDef>
  </a:objectDefaults>
  <a:extraClrSchemeLst>
    <a:extraClrScheme>
      <a:clrScheme name="5_Leere Präsentation 1">
        <a:dk1>
          <a:srgbClr val="585858"/>
        </a:dk1>
        <a:lt1>
          <a:srgbClr val="FFFFFF"/>
        </a:lt1>
        <a:dk2>
          <a:srgbClr val="003399"/>
        </a:dk2>
        <a:lt2>
          <a:srgbClr val="BEBEBE"/>
        </a:lt2>
        <a:accent1>
          <a:srgbClr val="4078B8"/>
        </a:accent1>
        <a:accent2>
          <a:srgbClr val="000066"/>
        </a:accent2>
        <a:accent3>
          <a:srgbClr val="FFFFFF"/>
        </a:accent3>
        <a:accent4>
          <a:srgbClr val="4A4A4A"/>
        </a:accent4>
        <a:accent5>
          <a:srgbClr val="AFBED8"/>
        </a:accent5>
        <a:accent6>
          <a:srgbClr val="00005C"/>
        </a:accent6>
        <a:hlink>
          <a:srgbClr val="00808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ECB Default 16x9</Template>
  <TotalTime>0</TotalTime>
  <Words>441</Words>
  <Application>Microsoft Macintosh PowerPoint</Application>
  <PresentationFormat>On-screen Show (16:9)</PresentationFormat>
  <Paragraphs>51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fkGroteskNeue</vt:lpstr>
      <vt:lpstr>Open Sans</vt:lpstr>
      <vt:lpstr>Times</vt:lpstr>
      <vt:lpstr>Times New Roman</vt:lpstr>
      <vt:lpstr>ヒラギノ角ゴ Pro W3</vt:lpstr>
      <vt:lpstr>ECB Default 16x9</vt:lpstr>
      <vt:lpstr>1_ECB Default 16x9</vt:lpstr>
      <vt:lpstr>think-cell Slide</vt:lpstr>
      <vt:lpstr>The 2026 European Semester Autumn Package</vt:lpstr>
      <vt:lpstr> Monetary Policy Statement of 30 October 2025</vt:lpstr>
      <vt:lpstr> Policy challenges: doing more with less  </vt:lpstr>
      <vt:lpstr> Europe must build on its strengths … </vt:lpstr>
      <vt:lpstr>  ... to do better (1)</vt:lpstr>
      <vt:lpstr> ... and do better (2)</vt:lpstr>
      <vt:lpstr>PowerPoint Presentation</vt:lpstr>
    </vt:vector>
  </TitlesOfParts>
  <Company>European Central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governance review</dc:title>
  <dc:creator>Rouveyrol, Clément</dc:creator>
  <cp:lastModifiedBy>KHAN Muhammad imran</cp:lastModifiedBy>
  <cp:revision>1239</cp:revision>
  <cp:lastPrinted>2024-01-04T15:12:47Z</cp:lastPrinted>
  <dcterms:created xsi:type="dcterms:W3CDTF">2022-07-26T08:07:07Z</dcterms:created>
  <dcterms:modified xsi:type="dcterms:W3CDTF">2025-12-11T11:56:43Z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3da18b0-dae3-4c1e-8278-86f688a3028c_Enabled">
    <vt:lpwstr>true</vt:lpwstr>
  </property>
  <property fmtid="{D5CDD505-2E9C-101B-9397-08002B2CF9AE}" pid="3" name="MSIP_Label_23da18b0-dae3-4c1e-8278-86f688a3028c_SetDate">
    <vt:lpwstr>2025-11-24T13:23:51Z</vt:lpwstr>
  </property>
  <property fmtid="{D5CDD505-2E9C-101B-9397-08002B2CF9AE}" pid="4" name="MSIP_Label_23da18b0-dae3-4c1e-8278-86f688a3028c_Method">
    <vt:lpwstr>Privileged</vt:lpwstr>
  </property>
  <property fmtid="{D5CDD505-2E9C-101B-9397-08002B2CF9AE}" pid="5" name="MSIP_Label_23da18b0-dae3-4c1e-8278-86f688a3028c_Name">
    <vt:lpwstr>ECB-RESTRICTED</vt:lpwstr>
  </property>
  <property fmtid="{D5CDD505-2E9C-101B-9397-08002B2CF9AE}" pid="6" name="MSIP_Label_23da18b0-dae3-4c1e-8278-86f688a3028c_SiteId">
    <vt:lpwstr>b84ee435-4816-49d2-8d92-e740dbda4064</vt:lpwstr>
  </property>
  <property fmtid="{D5CDD505-2E9C-101B-9397-08002B2CF9AE}" pid="7" name="MSIP_Label_23da18b0-dae3-4c1e-8278-86f688a3028c_ActionId">
    <vt:lpwstr>985842ca-93d4-452c-9b8f-e6bcf2525321</vt:lpwstr>
  </property>
  <property fmtid="{D5CDD505-2E9C-101B-9397-08002B2CF9AE}" pid="8" name="MSIP_Label_23da18b0-dae3-4c1e-8278-86f688a3028c_ContentBits">
    <vt:lpwstr>1</vt:lpwstr>
  </property>
  <property fmtid="{D5CDD505-2E9C-101B-9397-08002B2CF9AE}" pid="9" name="ClassificationContentMarkingHeaderLocations">
    <vt:lpwstr>ECB Default 16x9:4\1_ECB Default 16x9:4</vt:lpwstr>
  </property>
  <property fmtid="{D5CDD505-2E9C-101B-9397-08002B2CF9AE}" pid="10" name="ClassificationContentMarkingHeaderText">
    <vt:lpwstr>ECB-RESTRICTED</vt:lpwstr>
  </property>
</Properties>
</file>