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60"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88347"/>
            <a:ext cx="7772400" cy="1470025"/>
          </a:xfrm>
        </p:spPr>
        <p:txBody>
          <a:bodyPr>
            <a:normAutofit fontScale="90000"/>
          </a:bodyPr>
          <a:lstStyle/>
          <a:p>
            <a:pPr>
              <a:defRPr sz="3600" b="1">
                <a:solidFill>
                  <a:srgbClr val="003366"/>
                </a:solidFill>
              </a:defRPr>
            </a:pPr>
            <a:br>
              <a:rPr lang="it-IT" dirty="0"/>
            </a:br>
            <a:r>
              <a:rPr dirty="0"/>
              <a:t>EU-Japan Economic Partnership Agreement (EPA)</a:t>
            </a:r>
          </a:p>
        </p:txBody>
      </p:sp>
      <p:sp>
        <p:nvSpPr>
          <p:cNvPr id="3" name="Subtitle 2"/>
          <p:cNvSpPr>
            <a:spLocks noGrp="1"/>
          </p:cNvSpPr>
          <p:nvPr>
            <p:ph type="subTitle" idx="1"/>
          </p:nvPr>
        </p:nvSpPr>
        <p:spPr>
          <a:xfrm>
            <a:off x="1280160" y="4306824"/>
            <a:ext cx="6400800" cy="1536192"/>
          </a:xfrm>
        </p:spPr>
        <p:txBody>
          <a:bodyPr/>
          <a:lstStyle/>
          <a:p>
            <a:pPr>
              <a:defRPr sz="2000">
                <a:solidFill>
                  <a:srgbClr val="323232"/>
                </a:solidFill>
              </a:defRPr>
            </a:pPr>
            <a:r>
              <a:rPr dirty="0"/>
              <a:t>6th Joint Dialogue with Civil Society</a:t>
            </a:r>
          </a:p>
          <a:p>
            <a:pPr>
              <a:defRPr sz="2000">
                <a:solidFill>
                  <a:srgbClr val="323232"/>
                </a:solidFill>
              </a:defRPr>
            </a:pPr>
            <a:r>
              <a:rPr dirty="0"/>
              <a:t>Trade and Sustainable Development</a:t>
            </a:r>
          </a:p>
          <a:p>
            <a:pPr>
              <a:defRPr sz="2000">
                <a:solidFill>
                  <a:srgbClr val="323232"/>
                </a:solidFill>
              </a:defRPr>
            </a:pPr>
            <a:r>
              <a:rPr dirty="0"/>
              <a:t>📍 Brussels, 23 June 2025</a:t>
            </a:r>
          </a:p>
          <a:p>
            <a:pPr>
              <a:defRPr sz="2000">
                <a:solidFill>
                  <a:srgbClr val="323232"/>
                </a:solidFill>
              </a:defRPr>
            </a:pPr>
            <a:r>
              <a:rPr dirty="0"/>
              <a:t>🕘 9:00–13:00 (16:00–20:00 Tokyo)</a:t>
            </a:r>
          </a:p>
        </p:txBody>
      </p:sp>
      <p:pic>
        <p:nvPicPr>
          <p:cNvPr id="5" name="Immagine 4">
            <a:extLst>
              <a:ext uri="{FF2B5EF4-FFF2-40B4-BE49-F238E27FC236}">
                <a16:creationId xmlns:a16="http://schemas.microsoft.com/office/drawing/2014/main" id="{A13D4CB2-988C-7A78-BD03-E42C990B7E6F}"/>
              </a:ext>
            </a:extLst>
          </p:cNvPr>
          <p:cNvPicPr>
            <a:picLocks noChangeAspect="1"/>
          </p:cNvPicPr>
          <p:nvPr/>
        </p:nvPicPr>
        <p:blipFill>
          <a:blip r:embed="rId2"/>
          <a:stretch>
            <a:fillRect/>
          </a:stretch>
        </p:blipFill>
        <p:spPr>
          <a:xfrm>
            <a:off x="2814637" y="676529"/>
            <a:ext cx="3695891" cy="180338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600" b="1">
                <a:solidFill>
                  <a:srgbClr val="003366"/>
                </a:solidFill>
              </a:defRPr>
            </a:pPr>
            <a:r>
              <a:rPr dirty="0"/>
              <a:t>Main </a:t>
            </a:r>
            <a:r>
              <a:rPr lang="it-IT" dirty="0"/>
              <a:t>t</a:t>
            </a:r>
            <a:r>
              <a:rPr dirty="0" err="1"/>
              <a:t>opic</a:t>
            </a:r>
            <a:r>
              <a:rPr lang="it-IT" dirty="0"/>
              <a:t> and background</a:t>
            </a:r>
            <a:endParaRPr dirty="0"/>
          </a:p>
        </p:txBody>
      </p:sp>
      <p:sp>
        <p:nvSpPr>
          <p:cNvPr id="3" name="Content Placeholder 2"/>
          <p:cNvSpPr>
            <a:spLocks noGrp="1"/>
          </p:cNvSpPr>
          <p:nvPr>
            <p:ph idx="1"/>
          </p:nvPr>
        </p:nvSpPr>
        <p:spPr>
          <a:xfrm>
            <a:off x="457200" y="1600200"/>
            <a:ext cx="8229600" cy="4525963"/>
          </a:xfrm>
        </p:spPr>
        <p:txBody>
          <a:bodyPr>
            <a:normAutofit/>
          </a:bodyPr>
          <a:lstStyle/>
          <a:p>
            <a:pPr marL="0" indent="0">
              <a:buNone/>
              <a:defRPr sz="2000">
                <a:solidFill>
                  <a:srgbClr val="323232"/>
                </a:solidFill>
              </a:defRPr>
            </a:pPr>
            <a:r>
              <a:rPr dirty="0"/>
              <a:t>Trade and </a:t>
            </a:r>
            <a:r>
              <a:rPr dirty="0" err="1"/>
              <a:t>Labour</a:t>
            </a:r>
            <a:r>
              <a:rPr lang="it-IT" dirty="0"/>
              <a:t>:</a:t>
            </a:r>
            <a:endParaRPr dirty="0"/>
          </a:p>
          <a:p>
            <a:pPr marL="0" indent="0">
              <a:buNone/>
              <a:defRPr sz="2000">
                <a:solidFill>
                  <a:srgbClr val="323232"/>
                </a:solidFill>
              </a:defRPr>
            </a:pPr>
            <a:r>
              <a:rPr dirty="0"/>
              <a:t>✅ Upholding high </a:t>
            </a:r>
            <a:r>
              <a:rPr dirty="0" err="1"/>
              <a:t>labour</a:t>
            </a:r>
            <a:r>
              <a:rPr dirty="0"/>
              <a:t> standards</a:t>
            </a:r>
          </a:p>
          <a:p>
            <a:pPr marL="0" indent="0">
              <a:buNone/>
              <a:defRPr sz="2000">
                <a:solidFill>
                  <a:srgbClr val="323232"/>
                </a:solidFill>
              </a:defRPr>
            </a:pPr>
            <a:r>
              <a:rPr dirty="0"/>
              <a:t>✅ Effective implementation of ILO Conventions</a:t>
            </a:r>
            <a:endParaRPr lang="it-IT" dirty="0"/>
          </a:p>
          <a:p>
            <a:pPr>
              <a:defRPr sz="2000">
                <a:solidFill>
                  <a:srgbClr val="323232"/>
                </a:solidFill>
              </a:defRPr>
            </a:pPr>
            <a:endParaRPr lang="it-IT" dirty="0"/>
          </a:p>
          <a:p>
            <a:pPr>
              <a:defRPr sz="2000">
                <a:solidFill>
                  <a:srgbClr val="323232"/>
                </a:solidFill>
              </a:defRPr>
            </a:pPr>
            <a:r>
              <a:rPr lang="en-US" dirty="0"/>
              <a:t>EPA in force since February 2019</a:t>
            </a:r>
          </a:p>
          <a:p>
            <a:pPr>
              <a:defRPr sz="2000">
                <a:solidFill>
                  <a:srgbClr val="323232"/>
                </a:solidFill>
              </a:defRPr>
            </a:pPr>
            <a:r>
              <a:rPr lang="en-US" dirty="0"/>
              <a:t>Japan has reported progress on ILO Convention ratification</a:t>
            </a:r>
          </a:p>
          <a:p>
            <a:pPr>
              <a:defRPr sz="2000">
                <a:solidFill>
                  <a:srgbClr val="323232"/>
                </a:solidFill>
              </a:defRPr>
            </a:pPr>
            <a:r>
              <a:rPr lang="en-US" dirty="0"/>
              <a:t>Focus: not just ratification but real implementation</a:t>
            </a:r>
          </a:p>
          <a:p>
            <a:pPr>
              <a:defRPr sz="2000">
                <a:solidFill>
                  <a:srgbClr val="323232"/>
                </a:solidFill>
              </a:defRPr>
            </a:pPr>
            <a:endParaRPr lang="en-US" dirty="0"/>
          </a:p>
          <a:p>
            <a:pPr>
              <a:defRPr sz="2000">
                <a:solidFill>
                  <a:srgbClr val="323232"/>
                </a:solidFill>
              </a:defRPr>
            </a:pPr>
            <a:r>
              <a:rPr lang="it-IT" dirty="0"/>
              <a:t>EPA </a:t>
            </a:r>
            <a:r>
              <a:rPr lang="it-IT" dirty="0" err="1"/>
              <a:t>Article</a:t>
            </a:r>
            <a:r>
              <a:rPr lang="it-IT" dirty="0"/>
              <a:t> 16.3</a:t>
            </a:r>
          </a:p>
          <a:p>
            <a:pPr marL="0" indent="0">
              <a:buNone/>
              <a:defRPr sz="2000">
                <a:solidFill>
                  <a:srgbClr val="323232"/>
                </a:solidFill>
              </a:defRPr>
            </a:pPr>
            <a:r>
              <a:rPr lang="en-US"/>
              <a:t>“Each </a:t>
            </a:r>
            <a:r>
              <a:rPr lang="en-US" dirty="0"/>
              <a:t>Party shall make continued and sustained efforts on its own initiative to pursue ratification of the fundamental ILO Conventions and other ILO Conventions which each Party considers appropriate to ratify”</a:t>
            </a:r>
          </a:p>
          <a:p>
            <a:pPr>
              <a:defRPr sz="2000">
                <a:solidFill>
                  <a:srgbClr val="323232"/>
                </a:solidFill>
              </a:defRPr>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600" b="1">
                <a:solidFill>
                  <a:srgbClr val="003366"/>
                </a:solidFill>
              </a:defRPr>
            </a:pPr>
            <a:r>
              <a:rPr lang="it-IT" dirty="0" err="1"/>
              <a:t>Fundamental</a:t>
            </a:r>
            <a:r>
              <a:rPr lang="it-IT" dirty="0"/>
              <a:t> ILO Conventions: </a:t>
            </a:r>
            <a:br>
              <a:rPr lang="it-IT" dirty="0"/>
            </a:br>
            <a:r>
              <a:rPr lang="it-IT" dirty="0"/>
              <a:t>the ILO CAS </a:t>
            </a:r>
            <a:r>
              <a:rPr lang="it-IT" dirty="0" err="1"/>
              <a:t>cases</a:t>
            </a:r>
            <a:r>
              <a:rPr lang="it-IT" dirty="0"/>
              <a:t> C87 and C98</a:t>
            </a:r>
            <a:endParaRPr dirty="0"/>
          </a:p>
        </p:txBody>
      </p:sp>
      <p:sp>
        <p:nvSpPr>
          <p:cNvPr id="3" name="Content Placeholder 2"/>
          <p:cNvSpPr>
            <a:spLocks noGrp="1"/>
          </p:cNvSpPr>
          <p:nvPr>
            <p:ph idx="1"/>
          </p:nvPr>
        </p:nvSpPr>
        <p:spPr/>
        <p:txBody>
          <a:bodyPr>
            <a:normAutofit lnSpcReduction="10000"/>
          </a:bodyPr>
          <a:lstStyle/>
          <a:p>
            <a:pPr>
              <a:defRPr sz="2000">
                <a:solidFill>
                  <a:srgbClr val="323232"/>
                </a:solidFill>
              </a:defRPr>
            </a:pPr>
            <a:r>
              <a:rPr dirty="0" err="1"/>
              <a:t>Labour</a:t>
            </a:r>
            <a:r>
              <a:rPr dirty="0"/>
              <a:t> rights of Japan's public service employees</a:t>
            </a:r>
            <a:r>
              <a:rPr lang="it-IT" dirty="0"/>
              <a:t> </a:t>
            </a:r>
            <a:endParaRPr dirty="0"/>
          </a:p>
          <a:p>
            <a:pPr>
              <a:defRPr sz="2000">
                <a:solidFill>
                  <a:srgbClr val="323232"/>
                </a:solidFill>
              </a:defRPr>
            </a:pPr>
            <a:r>
              <a:rPr dirty="0"/>
              <a:t>Restrictions from 1948 still in place</a:t>
            </a:r>
          </a:p>
          <a:p>
            <a:pPr>
              <a:defRPr sz="2000">
                <a:solidFill>
                  <a:srgbClr val="323232"/>
                </a:solidFill>
              </a:defRPr>
            </a:pPr>
            <a:r>
              <a:rPr dirty="0"/>
              <a:t>Violations of ILO Conventions 87 and 98</a:t>
            </a:r>
          </a:p>
          <a:p>
            <a:pPr>
              <a:defRPr sz="2000">
                <a:solidFill>
                  <a:srgbClr val="323232"/>
                </a:solidFill>
              </a:defRPr>
            </a:pPr>
            <a:r>
              <a:rPr dirty="0"/>
              <a:t>No meaningful reform after 77 years</a:t>
            </a:r>
            <a:endParaRPr lang="it-IT" dirty="0"/>
          </a:p>
          <a:p>
            <a:pPr marL="0" indent="0">
              <a:buNone/>
              <a:defRPr sz="2000">
                <a:solidFill>
                  <a:srgbClr val="323232"/>
                </a:solidFill>
              </a:defRPr>
            </a:pPr>
            <a:endParaRPr lang="it-IT" dirty="0"/>
          </a:p>
          <a:p>
            <a:pPr marL="0" indent="0">
              <a:buNone/>
              <a:defRPr sz="2000">
                <a:solidFill>
                  <a:srgbClr val="323232"/>
                </a:solidFill>
              </a:defRPr>
            </a:pPr>
            <a:r>
              <a:rPr lang="en-US" dirty="0"/>
              <a:t>In Japan, the legislation still maintains restrictions on the basic trade union rights of public employees that are incompatible with principles of freedom of association and collective bargaining, including firefighters, prison staff, and civil servants</a:t>
            </a:r>
            <a:endParaRPr lang="it-IT" dirty="0"/>
          </a:p>
          <a:p>
            <a:pPr>
              <a:defRPr sz="2000">
                <a:solidFill>
                  <a:srgbClr val="323232"/>
                </a:solidFill>
              </a:defRPr>
            </a:pPr>
            <a:endParaRPr lang="it-IT" dirty="0"/>
          </a:p>
          <a:p>
            <a:pPr marL="0" indent="0">
              <a:buNone/>
              <a:defRPr sz="2000">
                <a:solidFill>
                  <a:srgbClr val="323232"/>
                </a:solidFill>
              </a:defRPr>
            </a:pPr>
            <a:r>
              <a:rPr lang="it-IT" dirty="0"/>
              <a:t>Reports by:</a:t>
            </a:r>
          </a:p>
          <a:p>
            <a:pPr marL="0" indent="0">
              <a:buNone/>
              <a:defRPr sz="2000">
                <a:solidFill>
                  <a:srgbClr val="323232"/>
                </a:solidFill>
              </a:defRPr>
            </a:pPr>
            <a:r>
              <a:rPr lang="en-US" dirty="0"/>
              <a:t>📌 Committee of Experts on the Application of Conventions and Recommendations</a:t>
            </a:r>
          </a:p>
          <a:p>
            <a:pPr marL="0" indent="0">
              <a:buNone/>
              <a:defRPr sz="2000">
                <a:solidFill>
                  <a:srgbClr val="323232"/>
                </a:solidFill>
              </a:defRPr>
            </a:pPr>
            <a:r>
              <a:rPr lang="en-US" dirty="0"/>
              <a:t>📌 Committee on Freedom of Association</a:t>
            </a:r>
          </a:p>
          <a:p>
            <a:pPr>
              <a:defRPr sz="2000">
                <a:solidFill>
                  <a:srgbClr val="323232"/>
                </a:solidFill>
              </a:defRPr>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600" b="1">
                <a:solidFill>
                  <a:srgbClr val="003366"/>
                </a:solidFill>
              </a:defRPr>
            </a:pPr>
            <a:r>
              <a:rPr dirty="0"/>
              <a:t>Conclusion</a:t>
            </a:r>
          </a:p>
        </p:txBody>
      </p:sp>
      <p:sp>
        <p:nvSpPr>
          <p:cNvPr id="3" name="Content Placeholder 2"/>
          <p:cNvSpPr>
            <a:spLocks noGrp="1"/>
          </p:cNvSpPr>
          <p:nvPr>
            <p:ph idx="1"/>
          </p:nvPr>
        </p:nvSpPr>
        <p:spPr>
          <a:xfrm>
            <a:off x="457200" y="1289304"/>
            <a:ext cx="8229600" cy="4525963"/>
          </a:xfrm>
        </p:spPr>
        <p:txBody>
          <a:bodyPr>
            <a:normAutofit/>
          </a:bodyPr>
          <a:lstStyle/>
          <a:p>
            <a:pPr marL="0" indent="0">
              <a:buNone/>
              <a:defRPr sz="2000">
                <a:solidFill>
                  <a:srgbClr val="323232"/>
                </a:solidFill>
              </a:defRPr>
            </a:pPr>
            <a:r>
              <a:rPr lang="en-US" dirty="0"/>
              <a:t>📣 Under EPA Articles 16.15 &amp; 16.16</a:t>
            </a:r>
          </a:p>
          <a:p>
            <a:pPr marL="0" indent="0">
              <a:buNone/>
              <a:defRPr sz="2000">
                <a:solidFill>
                  <a:srgbClr val="323232"/>
                </a:solidFill>
              </a:defRPr>
            </a:pPr>
            <a:endParaRPr lang="en-US" dirty="0"/>
          </a:p>
          <a:p>
            <a:pPr marL="0" indent="0">
              <a:buNone/>
              <a:defRPr sz="2000">
                <a:solidFill>
                  <a:srgbClr val="323232"/>
                </a:solidFill>
              </a:defRPr>
            </a:pPr>
            <a:r>
              <a:rPr lang="en-US" dirty="0"/>
              <a:t>📝 EU DAG calls for:</a:t>
            </a:r>
          </a:p>
          <a:p>
            <a:pPr>
              <a:defRPr sz="2000">
                <a:solidFill>
                  <a:srgbClr val="323232"/>
                </a:solidFill>
              </a:defRPr>
            </a:pPr>
            <a:r>
              <a:rPr lang="en-US" dirty="0"/>
              <a:t>  sound and steady implementation of ratified conventions</a:t>
            </a:r>
          </a:p>
          <a:p>
            <a:pPr>
              <a:defRPr sz="2000">
                <a:solidFill>
                  <a:srgbClr val="323232"/>
                </a:solidFill>
              </a:defRPr>
            </a:pPr>
            <a:r>
              <a:rPr lang="en-US" dirty="0"/>
              <a:t>  fully respect ILO monitoring body reports and recommendations</a:t>
            </a:r>
          </a:p>
          <a:p>
            <a:pPr>
              <a:defRPr sz="2000">
                <a:solidFill>
                  <a:srgbClr val="323232"/>
                </a:solidFill>
              </a:defRPr>
            </a:pPr>
            <a:endParaRPr lang="it-IT" dirty="0"/>
          </a:p>
          <a:p>
            <a:pPr>
              <a:defRPr sz="2000">
                <a:solidFill>
                  <a:srgbClr val="323232"/>
                </a:solidFill>
              </a:defRPr>
            </a:pPr>
            <a:endParaRPr lang="it-IT" dirty="0"/>
          </a:p>
          <a:p>
            <a:pPr marL="0" indent="0">
              <a:buNone/>
              <a:defRPr sz="2000">
                <a:solidFill>
                  <a:srgbClr val="323232"/>
                </a:solidFill>
              </a:defRPr>
            </a:pPr>
            <a:r>
              <a:rPr dirty="0"/>
              <a:t>🔍 Full implementation of core </a:t>
            </a:r>
            <a:r>
              <a:rPr dirty="0" err="1"/>
              <a:t>labour</a:t>
            </a:r>
            <a:r>
              <a:rPr dirty="0"/>
              <a:t> rights is a cornerstone of the EPA’s credibility</a:t>
            </a:r>
          </a:p>
          <a:p>
            <a:pPr marL="0" indent="0">
              <a:buNone/>
              <a:defRPr sz="2000">
                <a:solidFill>
                  <a:srgbClr val="323232"/>
                </a:solidFill>
              </a:defRPr>
            </a:pPr>
            <a:r>
              <a:rPr dirty="0"/>
              <a:t>🤝 Ongoing dialogue and international </a:t>
            </a:r>
            <a:r>
              <a:rPr lang="it-IT" dirty="0" err="1"/>
              <a:t>supervision</a:t>
            </a:r>
            <a:r>
              <a:rPr dirty="0"/>
              <a:t> remain essential tools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4ce0fcb-941b-478c-8f3b-0bea559afca4">
      <Terms xmlns="http://schemas.microsoft.com/office/infopath/2007/PartnerControls"/>
    </lcf76f155ced4ddcb4097134ff3c332f>
    <TaxCatchAll xmlns="139408b5-cd95-41a2-b442-2b289d59f97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F122C2DBB855B4C978AE9818DF2B80F" ma:contentTypeVersion="17" ma:contentTypeDescription="Create a new document." ma:contentTypeScope="" ma:versionID="669973741bb20b4327f56d370b470c39">
  <xsd:schema xmlns:xsd="http://www.w3.org/2001/XMLSchema" xmlns:xs="http://www.w3.org/2001/XMLSchema" xmlns:p="http://schemas.microsoft.com/office/2006/metadata/properties" xmlns:ns2="f4ce0fcb-941b-478c-8f3b-0bea559afca4" xmlns:ns3="139408b5-cd95-41a2-b442-2b289d59f97f" targetNamespace="http://schemas.microsoft.com/office/2006/metadata/properties" ma:root="true" ma:fieldsID="50526ca12b091ef98d8f3b8dd14bab71" ns2:_="" ns3:_="">
    <xsd:import namespace="f4ce0fcb-941b-478c-8f3b-0bea559afca4"/>
    <xsd:import namespace="139408b5-cd95-41a2-b442-2b289d59f97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ce0fcb-941b-478c-8f3b-0bea559afc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baa02b3-c216-49d5-b6dc-d11338e1541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39408b5-cd95-41a2-b442-2b289d59f97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bf9e637-f00f-455f-af10-83e37406edba}" ma:internalName="TaxCatchAll" ma:showField="CatchAllData" ma:web="139408b5-cd95-41a2-b442-2b289d59f97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86F4A1-8269-45D7-9EDD-A05ECD9D36E6}">
  <ds:schemaRefs>
    <ds:schemaRef ds:uri="http://schemas.microsoft.com/office/infopath/2007/PartnerControls"/>
    <ds:schemaRef ds:uri="http://purl.org/dc/terms/"/>
    <ds:schemaRef ds:uri="http://purl.org/dc/elements/1.1/"/>
    <ds:schemaRef ds:uri="http://schemas.microsoft.com/office/2006/documentManagement/types"/>
    <ds:schemaRef ds:uri="http://schemas.microsoft.com/office/2006/metadata/properties"/>
    <ds:schemaRef ds:uri="139408b5-cd95-41a2-b442-2b289d59f97f"/>
    <ds:schemaRef ds:uri="http://www.w3.org/XML/1998/namespace"/>
    <ds:schemaRef ds:uri="http://schemas.openxmlformats.org/package/2006/metadata/core-properties"/>
    <ds:schemaRef ds:uri="f4ce0fcb-941b-478c-8f3b-0bea559afca4"/>
    <ds:schemaRef ds:uri="http://purl.org/dc/dcmitype/"/>
  </ds:schemaRefs>
</ds:datastoreItem>
</file>

<file path=customXml/itemProps2.xml><?xml version="1.0" encoding="utf-8"?>
<ds:datastoreItem xmlns:ds="http://schemas.openxmlformats.org/officeDocument/2006/customXml" ds:itemID="{4168CC0D-AF73-44C5-A301-2FB233276E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ce0fcb-941b-478c-8f3b-0bea559afca4"/>
    <ds:schemaRef ds:uri="139408b5-cd95-41a2-b442-2b289d59f9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B65ED26-59A8-4E57-94C5-B842D24E0C7D}">
  <ds:schemaRefs>
    <ds:schemaRef ds:uri="http://schemas.microsoft.com/sharepoint/v3/contenttype/forms"/>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otalTime>0</TotalTime>
  <Words>259</Words>
  <Application>Microsoft Office PowerPoint</Application>
  <PresentationFormat>On-screen Show (4:3)</PresentationFormat>
  <Paragraphs>37</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 EU-Japan Economic Partnership Agreement (EPA)</vt:lpstr>
      <vt:lpstr>Main topic and background</vt:lpstr>
      <vt:lpstr>Fundamental ILO Conventions:  the ILO CAS cases C87 and C98</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Salvatore Marra</dc:creator>
  <cp:keywords/>
  <dc:description>generated using python-pptx</dc:description>
  <cp:lastModifiedBy>Aghadjian Karen</cp:lastModifiedBy>
  <cp:revision>4</cp:revision>
  <dcterms:created xsi:type="dcterms:W3CDTF">2013-01-27T09:14:16Z</dcterms:created>
  <dcterms:modified xsi:type="dcterms:W3CDTF">2025-07-01T14:10:42Z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0x0101002F122C2DBB855B4C978AE9818DF2B80F</vt:lpwstr>
  </property>
  <property fmtid="{D5CDD505-2E9C-101B-9397-08002B2CF9AE}" pid="3" name="MediaServiceImageTags">
    <vt:lpwstr/>
  </property>
</Properties>
</file>