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2" r:id="rId1"/>
  </p:sldMasterIdLst>
  <p:handoutMasterIdLst>
    <p:handoutMasterId r:id="rId8"/>
  </p:handoutMasterIdLst>
  <p:sldIdLst>
    <p:sldId id="256" r:id="rId2"/>
    <p:sldId id="261" r:id="rId3"/>
    <p:sldId id="262" r:id="rId4"/>
    <p:sldId id="264" r:id="rId5"/>
    <p:sldId id="265" r:id="rId6"/>
    <p:sldId id="260" r:id="rId7"/>
  </p:sldIdLst>
  <p:sldSz cx="12192000" cy="6858000"/>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sz="quarter" idx="1"/>
          </p:nvPr>
        </p:nvSpPr>
        <p:spPr>
          <a:xfrm>
            <a:off x="3857625" y="0"/>
            <a:ext cx="2951163" cy="498475"/>
          </a:xfrm>
          <a:prstGeom prst="rect">
            <a:avLst/>
          </a:prstGeom>
        </p:spPr>
        <p:txBody>
          <a:bodyPr vert="horz" lIns="91440" tIns="45720" rIns="91440" bIns="45720" rtlCol="0"/>
          <a:lstStyle>
            <a:lvl1pPr algn="r">
              <a:defRPr sz="1200"/>
            </a:lvl1pPr>
          </a:lstStyle>
          <a:p>
            <a:fld id="{558CF0CF-97DD-4FA3-AF2A-B7ECBA5BF694}" type="datetimeFigureOut">
              <a:rPr lang="bg-BG" smtClean="0"/>
              <a:t>1.7.2025 г.</a:t>
            </a:fld>
            <a:endParaRPr lang="bg-BG"/>
          </a:p>
        </p:txBody>
      </p:sp>
      <p:sp>
        <p:nvSpPr>
          <p:cNvPr id="4" name="Footer Placeholder 3"/>
          <p:cNvSpPr>
            <a:spLocks noGrp="1"/>
          </p:cNvSpPr>
          <p:nvPr>
            <p:ph type="ftr" sz="quarter" idx="2"/>
          </p:nvPr>
        </p:nvSpPr>
        <p:spPr>
          <a:xfrm>
            <a:off x="0" y="9444038"/>
            <a:ext cx="2951163" cy="49847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p:cNvSpPr>
            <a:spLocks noGrp="1"/>
          </p:cNvSpPr>
          <p:nvPr>
            <p:ph type="sldNum" sz="quarter" idx="3"/>
          </p:nvPr>
        </p:nvSpPr>
        <p:spPr>
          <a:xfrm>
            <a:off x="3857625" y="9444038"/>
            <a:ext cx="2951163" cy="498475"/>
          </a:xfrm>
          <a:prstGeom prst="rect">
            <a:avLst/>
          </a:prstGeom>
        </p:spPr>
        <p:txBody>
          <a:bodyPr vert="horz" lIns="91440" tIns="45720" rIns="91440" bIns="45720" rtlCol="0" anchor="b"/>
          <a:lstStyle>
            <a:lvl1pPr algn="r">
              <a:defRPr sz="1200"/>
            </a:lvl1pPr>
          </a:lstStyle>
          <a:p>
            <a:fld id="{F4C71EDA-95E1-4034-8A6C-37FB9D07F835}" type="slidenum">
              <a:rPr lang="bg-BG" smtClean="0"/>
              <a:t>‹#›</a:t>
            </a:fld>
            <a:endParaRPr lang="bg-BG"/>
          </a:p>
        </p:txBody>
      </p:sp>
    </p:spTree>
    <p:extLst>
      <p:ext uri="{BB962C8B-B14F-4D97-AF65-F5344CB8AC3E}">
        <p14:creationId xmlns:p14="http://schemas.microsoft.com/office/powerpoint/2010/main" val="22604098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923F103-BC34-4FE4-A40E-EDDEECFDA5D0}" type="datetimeFigureOut">
              <a:rPr lang="en-US" smtClean="0"/>
              <a:pPr/>
              <a:t>7/1/2025</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0831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2124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861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25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7109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7/1/2025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69512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7/1/2025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9414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37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606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995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7/1/2025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292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2599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7/1/2025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60881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7/1/2025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7537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7/1/2025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526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106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7/1/2025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3571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2BE451C3-0FF4-47C4-B829-773ADF60F88C}" type="datetimeFigureOut">
              <a:rPr lang="en-US" smtClean="0"/>
              <a:t>7/1/2025</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639961"/>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com/search?sca_esv=afbf6cd5309ef765&amp;rlz=1C1GCEU_enBG928BG928&amp;cs=0&amp;sxsrf=AE3TifMHUIH7-zWpD-e2VWnJon3BJ70COA%3A1750230946050&amp;q=EU-Japan+Centre+for+Industrial+Cooperation&amp;sa=X&amp;ved=2ahUKEwiQ4aCutvqNAxWoi_0HHWdAMCsQxccNegQIMxAB&amp;mstk=AUtExfAMMfsVa5tZ5cKC8IznEPoCMUF0D3QvabR6L45dLlaw9rnPsz6cFrqcLqOkrWs18Q5FkCkUbFj8TeDNqKxxl2iu956nCshTXcNJ3L2_q6gfl7Lnj93yK98hKOuHVxKkVimL7gDHFebZ76vgEF2-9n6SbRcBIOBfqu5QCgl6kXo6dMGXJkNKNl-4zb_q9X8ZIcpyi1i1cmKFwu-TfqiutSzozj9lIFNv5DwgC1jgIfypR8LQGymOwOJa3i1KsFZd0-fhMSAWX5mS8MZJM9xjYPUQGXWhGVyBA45Fttr5-Z9QUA&amp;csui=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oogle.com/search?rlz=1C1GCEU_enBG928BG928&amp;cs=0&amp;sca_esv=60584680c5ec3be5&amp;sxsrf=AE3TifO58zUCgA8ZHVtBwzrd_q0z09F49w%3A1750231384603&amp;q=100+Climate-Neutral+and+Smart+Cities+Mission&amp;sa=X&amp;ved=2ahUKEwi1q6P_t_qNAxWr7LsIHYoMLzIQxccNegQIDBAB&amp;mstk=AUtExfDDZJMAFC8ZW3ooJSTOm1ZXvORilVycH_v3HRpz5flMJD1Nd0Am1M8FipHDPYvd6Qqtj8ceDvf6iTrRS28dUcQS0I2cVsiIHeH4ZwCRMvDvdBIDNm8qzRXn0pB49oPPQnavvXHVrc2C5xyc_aTCDuv5fCcdJplQXBp1d6VliSQ4FMcfUC-64yM_-4uyOC1kbt8WzBx5y8veLwTuZb6Lmc0uJ0YPGI1H5CiFRC7bSL28J-IPy4NwkT9nIyDX9X-A9DjwWj1kpkmjThGC90RIlGCL1I9M9hPFZWn7EQk4eBQ2swyDVA4arHze3GUTkiwXgbNL375MrTjFoBa-tkJ2wgOvsBgzK7-tD7JlSlDjzWi8iSSLxyuoLch1fba8Xl5FvFhdo98Omf6OuMw7rQe2-8oqGX2eYwIPwiHVesFHuEU&amp;csui=3" TargetMode="External"/><Relationship Id="rId2" Type="http://schemas.openxmlformats.org/officeDocument/2006/relationships/hyperlink" Target="https://www.iges.or.jp/en/events/20240529-3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4" y="1781092"/>
            <a:ext cx="9332815" cy="2305878"/>
          </a:xfrm>
        </p:spPr>
        <p:txBody>
          <a:bodyPr/>
          <a:lstStyle/>
          <a:p>
            <a:pPr algn="ctr"/>
            <a:r>
              <a:rPr lang="en-US" b="1" dirty="0"/>
              <a:t>EU – JAPAN GREEN ALLIANCE</a:t>
            </a:r>
            <a:endParaRPr lang="bg-BG" b="1" dirty="0"/>
          </a:p>
        </p:txBody>
      </p:sp>
      <p:sp>
        <p:nvSpPr>
          <p:cNvPr id="3" name="Subtitle 2"/>
          <p:cNvSpPr>
            <a:spLocks noGrp="1"/>
          </p:cNvSpPr>
          <p:nvPr>
            <p:ph type="subTitle" idx="1"/>
          </p:nvPr>
        </p:nvSpPr>
        <p:spPr>
          <a:xfrm>
            <a:off x="2154803" y="4985468"/>
            <a:ext cx="7825809" cy="818983"/>
          </a:xfrm>
        </p:spPr>
        <p:txBody>
          <a:bodyPr>
            <a:normAutofit/>
          </a:bodyPr>
          <a:lstStyle/>
          <a:p>
            <a:pPr algn="ctr"/>
            <a:r>
              <a:rPr lang="en-US" sz="2400" b="1" dirty="0"/>
              <a:t>Brussels, June 2025</a:t>
            </a:r>
            <a:endParaRPr lang="bg-BG" sz="2400" b="1" dirty="0"/>
          </a:p>
        </p:txBody>
      </p:sp>
    </p:spTree>
    <p:extLst>
      <p:ext uri="{BB962C8B-B14F-4D97-AF65-F5344CB8AC3E}">
        <p14:creationId xmlns:p14="http://schemas.microsoft.com/office/powerpoint/2010/main" val="1157766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Background</a:t>
            </a:r>
            <a:endParaRPr lang="bg-BG" b="1" dirty="0"/>
          </a:p>
        </p:txBody>
      </p:sp>
      <p:sp>
        <p:nvSpPr>
          <p:cNvPr id="3" name="Content Placeholder 2"/>
          <p:cNvSpPr>
            <a:spLocks noGrp="1"/>
          </p:cNvSpPr>
          <p:nvPr>
            <p:ph idx="1"/>
          </p:nvPr>
        </p:nvSpPr>
        <p:spPr>
          <a:xfrm>
            <a:off x="262394" y="2226364"/>
            <a:ext cx="11929606" cy="4631636"/>
          </a:xfrm>
        </p:spPr>
        <p:txBody>
          <a:bodyPr>
            <a:normAutofit fontScale="92500" lnSpcReduction="20000"/>
          </a:bodyPr>
          <a:lstStyle/>
          <a:p>
            <a:r>
              <a:rPr lang="en-US" dirty="0"/>
              <a:t>Japan is one of the EU's closest international partners, with deep diplomatic and economic ties. </a:t>
            </a:r>
          </a:p>
          <a:p>
            <a:r>
              <a:rPr lang="en-US" dirty="0"/>
              <a:t>The EU and Japan</a:t>
            </a:r>
            <a:r>
              <a:rPr lang="bg-BG" dirty="0"/>
              <a:t> </a:t>
            </a:r>
            <a:r>
              <a:rPr lang="en-US" dirty="0"/>
              <a:t>face global challenges such as climate change and environmental degradation. To address these challenges, the EU and Japan launched the Green Alliance in 2021, the first bilateral initiative of its kind between the EU and a partner country.</a:t>
            </a:r>
            <a:endParaRPr lang="en-US" b="1" dirty="0"/>
          </a:p>
          <a:p>
            <a:r>
              <a:rPr lang="en-US" b="1" dirty="0"/>
              <a:t>The EU-Japan Green Alliance</a:t>
            </a:r>
            <a:r>
              <a:rPr lang="en-US" dirty="0"/>
              <a:t> was launched at the 27th EU-Japan Summit held on 27 May 2021.</a:t>
            </a:r>
          </a:p>
          <a:p>
            <a:r>
              <a:rPr lang="en-US" dirty="0"/>
              <a:t>The EC and the Government of Japan are determined to move towards climate neutral and resilient, biodiversity-friendly, circular and resource efficient economies, and to promote implementation of the Paris Agreement worldwide. </a:t>
            </a:r>
          </a:p>
          <a:p>
            <a:r>
              <a:rPr lang="en-US" dirty="0"/>
              <a:t>Cooperation between the EU and Japan based on the Alliance has taken place since 2021 in several areas of green transition including: energy transition, environmental protection, business and trade cooperation, research and development, sustainable finance, transition support for third countries, global integrity and stability of climate action, cooperation on climate strategies and modelling, decarbonisation at local/urban level, and civil society and citizens’ action and empowerment.</a:t>
            </a:r>
          </a:p>
          <a:p>
            <a:r>
              <a:rPr lang="en-US" b="1" dirty="0"/>
              <a:t>The EU-Japan Green Alliance Facility</a:t>
            </a:r>
            <a:r>
              <a:rPr lang="en-US" dirty="0"/>
              <a:t> was established by the EU in June 2024 to support the development and implementation of various Alliance activities. The Facility is managed by a consortium of </a:t>
            </a:r>
            <a:r>
              <a:rPr lang="en-US" dirty="0" err="1"/>
              <a:t>adelphi</a:t>
            </a:r>
            <a:r>
              <a:rPr lang="en-US" dirty="0"/>
              <a:t> (Germany), AETS (France) and the Institute for Global Environmental Strategies (Japan) and the project team is led by </a:t>
            </a:r>
            <a:r>
              <a:rPr lang="en-US" dirty="0" err="1"/>
              <a:t>Tomoo</a:t>
            </a:r>
            <a:r>
              <a:rPr lang="en-US" dirty="0"/>
              <a:t> </a:t>
            </a:r>
            <a:r>
              <a:rPr lang="en-US" dirty="0" err="1"/>
              <a:t>Machiba</a:t>
            </a:r>
            <a:r>
              <a:rPr lang="en-US" dirty="0"/>
              <a:t> (</a:t>
            </a:r>
            <a:r>
              <a:rPr lang="en-US" dirty="0" err="1"/>
              <a:t>Zeroboard</a:t>
            </a:r>
            <a:r>
              <a:rPr lang="en-US" dirty="0"/>
              <a:t> Research Institute).</a:t>
            </a:r>
            <a:endParaRPr lang="bg-BG" dirty="0"/>
          </a:p>
        </p:txBody>
      </p:sp>
    </p:spTree>
    <p:extLst>
      <p:ext uri="{BB962C8B-B14F-4D97-AF65-F5344CB8AC3E}">
        <p14:creationId xmlns:p14="http://schemas.microsoft.com/office/powerpoint/2010/main" val="2538530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548639"/>
            <a:ext cx="9976873" cy="1383527"/>
          </a:xfrm>
        </p:spPr>
        <p:txBody>
          <a:bodyPr/>
          <a:lstStyle/>
          <a:p>
            <a:pPr algn="ctr"/>
            <a:r>
              <a:rPr lang="en-US" sz="3200" b="1" dirty="0"/>
              <a:t>Support Facility for the implementation of the EU Japan Green Alliance</a:t>
            </a:r>
            <a:endParaRPr lang="bg-BG" sz="3200" b="1" dirty="0"/>
          </a:p>
        </p:txBody>
      </p:sp>
      <p:sp>
        <p:nvSpPr>
          <p:cNvPr id="3" name="Content Placeholder 2"/>
          <p:cNvSpPr>
            <a:spLocks noGrp="1"/>
          </p:cNvSpPr>
          <p:nvPr>
            <p:ph idx="1"/>
          </p:nvPr>
        </p:nvSpPr>
        <p:spPr>
          <a:xfrm>
            <a:off x="294199" y="2329732"/>
            <a:ext cx="11346510" cy="4365266"/>
          </a:xfrm>
        </p:spPr>
        <p:txBody>
          <a:bodyPr/>
          <a:lstStyle/>
          <a:p>
            <a:pPr fontAlgn="base"/>
            <a:r>
              <a:rPr lang="en-US" dirty="0"/>
              <a:t>This four-year project by the EU Directorate-General for "Services for Foreign Policy Instruments" (FPI) supports the implementation of the Green Alliance through technical advice, capacity building, and operational support in seven key areas:</a:t>
            </a:r>
          </a:p>
          <a:p>
            <a:r>
              <a:rPr lang="en-US" b="1" dirty="0"/>
              <a:t>Climate and Environmental Diplomacy:</a:t>
            </a:r>
            <a:r>
              <a:rPr lang="en-US" dirty="0"/>
              <a:t> Strengthening EU/Member States in Japan (Team Europe)</a:t>
            </a:r>
          </a:p>
          <a:p>
            <a:r>
              <a:rPr lang="en-US" b="1" dirty="0"/>
              <a:t>Energy Transition:</a:t>
            </a:r>
            <a:r>
              <a:rPr lang="en-US" dirty="0"/>
              <a:t> Intensified EU-Japan cooperation.</a:t>
            </a:r>
          </a:p>
          <a:p>
            <a:r>
              <a:rPr lang="en-US" b="1" dirty="0"/>
              <a:t>Climate Policy:</a:t>
            </a:r>
            <a:r>
              <a:rPr lang="en-US" dirty="0"/>
              <a:t> Exchange on carbon pricing and policy development.</a:t>
            </a:r>
          </a:p>
          <a:p>
            <a:r>
              <a:rPr lang="en-US" b="1" dirty="0"/>
              <a:t>Regulatory Cooperation:</a:t>
            </a:r>
            <a:r>
              <a:rPr lang="en-US" dirty="0"/>
              <a:t> Promoting low-carbon technologies and environmental protection.</a:t>
            </a:r>
          </a:p>
          <a:p>
            <a:r>
              <a:rPr lang="en-US" b="1" dirty="0"/>
              <a:t>Research and Development:</a:t>
            </a:r>
            <a:r>
              <a:rPr lang="en-US" dirty="0"/>
              <a:t> Supporting the green transition.</a:t>
            </a:r>
          </a:p>
          <a:p>
            <a:r>
              <a:rPr lang="en-US" b="1" dirty="0"/>
              <a:t>Sustainable Finance:</a:t>
            </a:r>
            <a:r>
              <a:rPr lang="en-US" dirty="0"/>
              <a:t> Cooperation on green financing.</a:t>
            </a:r>
          </a:p>
          <a:p>
            <a:r>
              <a:rPr lang="en-US" b="1" dirty="0"/>
              <a:t>Smart Cities:</a:t>
            </a:r>
            <a:r>
              <a:rPr lang="en-US" dirty="0"/>
              <a:t> Exchange of best practices on green innovations.</a:t>
            </a:r>
          </a:p>
          <a:p>
            <a:endParaRPr lang="bg-BG" dirty="0"/>
          </a:p>
        </p:txBody>
      </p:sp>
    </p:spTree>
    <p:extLst>
      <p:ext uri="{BB962C8B-B14F-4D97-AF65-F5344CB8AC3E}">
        <p14:creationId xmlns:p14="http://schemas.microsoft.com/office/powerpoint/2010/main" val="177663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Recent Activities</a:t>
            </a:r>
            <a:endParaRPr lang="bg-BG" dirty="0"/>
          </a:p>
        </p:txBody>
      </p:sp>
      <p:sp>
        <p:nvSpPr>
          <p:cNvPr id="3" name="Content Placeholder 2"/>
          <p:cNvSpPr>
            <a:spLocks noGrp="1"/>
          </p:cNvSpPr>
          <p:nvPr>
            <p:ph idx="1"/>
          </p:nvPr>
        </p:nvSpPr>
        <p:spPr>
          <a:xfrm>
            <a:off x="636104" y="2202511"/>
            <a:ext cx="11394219" cy="4579952"/>
          </a:xfrm>
        </p:spPr>
        <p:txBody>
          <a:bodyPr>
            <a:normAutofit fontScale="92500" lnSpcReduction="20000"/>
          </a:bodyPr>
          <a:lstStyle/>
          <a:p>
            <a:pPr marL="0" indent="0">
              <a:buNone/>
            </a:pPr>
            <a:r>
              <a:rPr lang="en-US" b="1" dirty="0"/>
              <a:t>February 2025:</a:t>
            </a:r>
            <a:endParaRPr lang="en-US" dirty="0"/>
          </a:p>
          <a:p>
            <a:pPr fontAlgn="ctr"/>
            <a:r>
              <a:rPr lang="en-US" dirty="0"/>
              <a:t>The 2nd High-Level Dialogue on Climate Change was held in Tokyo, with both sides agreeing to strengthen cooperation on climate neutrality. </a:t>
            </a:r>
          </a:p>
          <a:p>
            <a:pPr marL="0" indent="0">
              <a:buNone/>
            </a:pPr>
            <a:r>
              <a:rPr lang="en-US" b="1" dirty="0"/>
              <a:t>Ongoing:</a:t>
            </a:r>
            <a:endParaRPr lang="en-US" dirty="0"/>
          </a:p>
          <a:p>
            <a:pPr fontAlgn="ctr"/>
            <a:r>
              <a:rPr lang="en-US" dirty="0"/>
              <a:t>The EU-Japan Green Alliance Facility is supporting various projects and initiatives related to the green transition. </a:t>
            </a:r>
          </a:p>
          <a:p>
            <a:pPr marL="0" indent="0">
              <a:buNone/>
            </a:pPr>
            <a:r>
              <a:rPr lang="en-US" b="1" dirty="0"/>
              <a:t>Ongoing:</a:t>
            </a:r>
            <a:endParaRPr lang="en-US" dirty="0"/>
          </a:p>
          <a:p>
            <a:pPr fontAlgn="ctr"/>
            <a:r>
              <a:rPr lang="en-US" dirty="0"/>
              <a:t>The </a:t>
            </a:r>
            <a:r>
              <a:rPr lang="en-US" dirty="0">
                <a:hlinkClick r:id="rId2"/>
              </a:rPr>
              <a:t>EU-Japan Centre for Industrial Cooperation</a:t>
            </a:r>
            <a:r>
              <a:rPr lang="en-US" dirty="0"/>
              <a:t> is organizing events like the Green Business Mission in Japan, facilitating business partnerships between European and Japanese companies in the green sector. </a:t>
            </a:r>
          </a:p>
          <a:p>
            <a:pPr marL="0" indent="0">
              <a:buNone/>
            </a:pPr>
            <a:r>
              <a:rPr lang="en-US" b="1" dirty="0"/>
              <a:t>May 2025:</a:t>
            </a:r>
            <a:endParaRPr lang="en-US" dirty="0"/>
          </a:p>
          <a:p>
            <a:pPr fontAlgn="ctr"/>
            <a:r>
              <a:rPr lang="en-US" dirty="0"/>
              <a:t>The EU-Japan 100 Cities Event on Climate Action will take place, focusing on climate action in urban areas. </a:t>
            </a:r>
          </a:p>
          <a:p>
            <a:r>
              <a:rPr lang="en-US" dirty="0"/>
              <a:t>Overall, the EU-Japan Green Alliance is actively working towards a sustainable and green future through various initiatives and collaborations. </a:t>
            </a:r>
          </a:p>
          <a:p>
            <a:endParaRPr lang="bg-BG" dirty="0"/>
          </a:p>
        </p:txBody>
      </p:sp>
    </p:spTree>
    <p:extLst>
      <p:ext uri="{BB962C8B-B14F-4D97-AF65-F5344CB8AC3E}">
        <p14:creationId xmlns:p14="http://schemas.microsoft.com/office/powerpoint/2010/main" val="840237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10048435" cy="706964"/>
          </a:xfrm>
        </p:spPr>
        <p:txBody>
          <a:bodyPr/>
          <a:lstStyle/>
          <a:p>
            <a:r>
              <a:rPr lang="en-US" b="1" dirty="0"/>
              <a:t>EU-Japan 100 Cities Event on Climate Action</a:t>
            </a:r>
            <a:endParaRPr lang="bg-BG" b="1" dirty="0"/>
          </a:p>
        </p:txBody>
      </p:sp>
      <p:sp>
        <p:nvSpPr>
          <p:cNvPr id="3" name="Content Placeholder 2"/>
          <p:cNvSpPr>
            <a:spLocks noGrp="1"/>
          </p:cNvSpPr>
          <p:nvPr>
            <p:ph idx="1"/>
          </p:nvPr>
        </p:nvSpPr>
        <p:spPr>
          <a:xfrm>
            <a:off x="566558" y="2377440"/>
            <a:ext cx="11209324" cy="4373217"/>
          </a:xfrm>
        </p:spPr>
        <p:txBody>
          <a:bodyPr>
            <a:normAutofit lnSpcReduction="10000"/>
          </a:bodyPr>
          <a:lstStyle/>
          <a:p>
            <a:pPr fontAlgn="ctr"/>
            <a:r>
              <a:rPr lang="en-US" dirty="0"/>
              <a:t>The EU-Japan 100 Cities Event on Climate Action is a series of events aimed at fostering collaboration between European and Japanese cities to achieve climate neutrality. These events facilitate the sharing of best practices and solutions for tackling climate change, with a focus on local action. The event series is organized by the Delegation of the European Union to Japan and the </a:t>
            </a:r>
            <a:r>
              <a:rPr lang="en-US" dirty="0">
                <a:hlinkClick r:id="rId2"/>
              </a:rPr>
              <a:t>Institute for Global Environmental Strategies (IGES)</a:t>
            </a:r>
            <a:r>
              <a:rPr lang="en-US" dirty="0"/>
              <a:t>. </a:t>
            </a:r>
          </a:p>
          <a:p>
            <a:pPr fontAlgn="ctr"/>
            <a:r>
              <a:rPr lang="en-US" dirty="0"/>
              <a:t>The event series includes various workshops, expert sessions, and high-level dialogues, covering topics like energy transitions, policy, finance, and collaborations with cities in Ukraine. The events also highlight key collaborations and initiatives, such as the EU's </a:t>
            </a:r>
            <a:r>
              <a:rPr lang="en-US" dirty="0">
                <a:hlinkClick r:id="rId3"/>
              </a:rPr>
              <a:t>100 Climate-Neutral and Smart Cities Mission</a:t>
            </a:r>
            <a:r>
              <a:rPr lang="en-US" dirty="0"/>
              <a:t>. The 2025 event is part of a broader effort to support cities in their transition to climate neutrality by 2030 and beyond. </a:t>
            </a:r>
          </a:p>
          <a:p>
            <a:r>
              <a:rPr lang="en-US" dirty="0"/>
              <a:t>A key aspect of the event is the emphasis on local action and the role of cities as experimentation and innovation hubs. The events aim to bring together various stakeholders, including citizens, academia, and businesses, to implement transformative processes and innovative actions. The ultimate goal is to share lessons learned and accelerate the transition to a climate-neutral future. </a:t>
            </a:r>
          </a:p>
          <a:p>
            <a:endParaRPr lang="bg-BG" dirty="0"/>
          </a:p>
        </p:txBody>
      </p:sp>
    </p:spTree>
    <p:extLst>
      <p:ext uri="{BB962C8B-B14F-4D97-AF65-F5344CB8AC3E}">
        <p14:creationId xmlns:p14="http://schemas.microsoft.com/office/powerpoint/2010/main" val="3529309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een Thank You Vector Images (over 2,000)"/>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5005" y="2615978"/>
            <a:ext cx="5701085" cy="343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41838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122C2DBB855B4C978AE9818DF2B80F" ma:contentTypeVersion="17" ma:contentTypeDescription="Create a new document." ma:contentTypeScope="" ma:versionID="669973741bb20b4327f56d370b470c39">
  <xsd:schema xmlns:xsd="http://www.w3.org/2001/XMLSchema" xmlns:xs="http://www.w3.org/2001/XMLSchema" xmlns:p="http://schemas.microsoft.com/office/2006/metadata/properties" xmlns:ns2="f4ce0fcb-941b-478c-8f3b-0bea559afca4" xmlns:ns3="139408b5-cd95-41a2-b442-2b289d59f97f" targetNamespace="http://schemas.microsoft.com/office/2006/metadata/properties" ma:root="true" ma:fieldsID="50526ca12b091ef98d8f3b8dd14bab71" ns2:_="" ns3:_="">
    <xsd:import namespace="f4ce0fcb-941b-478c-8f3b-0bea559afca4"/>
    <xsd:import namespace="139408b5-cd95-41a2-b442-2b289d59f97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e0fcb-941b-478c-8f3b-0bea559afc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baa02b3-c216-49d5-b6dc-d11338e1541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9408b5-cd95-41a2-b442-2b289d59f97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bf9e637-f00f-455f-af10-83e37406edba}" ma:internalName="TaxCatchAll" ma:showField="CatchAllData" ma:web="139408b5-cd95-41a2-b442-2b289d59f97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4ce0fcb-941b-478c-8f3b-0bea559afca4">
      <Terms xmlns="http://schemas.microsoft.com/office/infopath/2007/PartnerControls"/>
    </lcf76f155ced4ddcb4097134ff3c332f>
    <TaxCatchAll xmlns="139408b5-cd95-41a2-b442-2b289d59f97f" xsi:nil="true"/>
  </documentManagement>
</p:properties>
</file>

<file path=customXml/itemProps1.xml><?xml version="1.0" encoding="utf-8"?>
<ds:datastoreItem xmlns:ds="http://schemas.openxmlformats.org/officeDocument/2006/customXml" ds:itemID="{6172BC2E-BC14-4A79-8DEA-CBBAA7EBAD92}"/>
</file>

<file path=customXml/itemProps2.xml><?xml version="1.0" encoding="utf-8"?>
<ds:datastoreItem xmlns:ds="http://schemas.openxmlformats.org/officeDocument/2006/customXml" ds:itemID="{2038C894-4A1D-4BB3-8D15-62A0DC219F1F}"/>
</file>

<file path=customXml/itemProps3.xml><?xml version="1.0" encoding="utf-8"?>
<ds:datastoreItem xmlns:ds="http://schemas.openxmlformats.org/officeDocument/2006/customXml" ds:itemID="{2EC3D383-7662-4DB2-A6AE-6ABCAC9F0CAC}"/>
</file>

<file path=docProps/app.xml><?xml version="1.0" encoding="utf-8"?>
<Properties xmlns="http://schemas.openxmlformats.org/officeDocument/2006/extended-properties" xmlns:vt="http://schemas.openxmlformats.org/officeDocument/2006/docPropsVTypes">
  <Template>Ion Boardroom</Template>
  <TotalTime>0</TotalTime>
  <Words>733</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Century Gothic</vt:lpstr>
      <vt:lpstr>Wingdings 3</vt:lpstr>
      <vt:lpstr>Ion Boardroom</vt:lpstr>
      <vt:lpstr>EU – JAPAN GREEN ALLIANCE</vt:lpstr>
      <vt:lpstr>Background</vt:lpstr>
      <vt:lpstr>Support Facility for the implementation of the EU Japan Green Alliance</vt:lpstr>
      <vt:lpstr>Recent Activities</vt:lpstr>
      <vt:lpstr>EU-Japan 100 Cities Event on Climate Action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Climate and  Nature Positive Outcomes Through CETA</dc:title>
  <dc:creator>Dilyana Slavova</dc:creator>
  <cp:lastModifiedBy>Aghadjian Karen</cp:lastModifiedBy>
  <cp:revision>41</cp:revision>
  <cp:lastPrinted>2024-03-12T15:28:15Z</cp:lastPrinted>
  <dcterms:created xsi:type="dcterms:W3CDTF">2024-03-12T13:27:07Z</dcterms:created>
  <dcterms:modified xsi:type="dcterms:W3CDTF">2025-07-01T14:04:34Z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0x0101002F122C2DBB855B4C978AE9818DF2B80F</vt:lpwstr>
  </property>
</Properties>
</file>