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321" r:id="rId3"/>
    <p:sldId id="2142532821" r:id="rId4"/>
    <p:sldId id="2142532822" r:id="rId5"/>
    <p:sldId id="2142532823" r:id="rId6"/>
    <p:sldId id="2142532826" r:id="rId7"/>
    <p:sldId id="2142532824" r:id="rId8"/>
    <p:sldId id="2142532825" r:id="rId9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BCFE2-153F-477D-91B2-79B949B4BA7C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1761610-56E1-4AA8-9748-624022F3A81D}">
      <dgm:prSet phldrT="[Texte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fr-BE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ESPO</a:t>
          </a:r>
          <a:endParaRPr lang="en-US" sz="53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E639B-28FF-4858-B112-9C4FB5CC5BCE}" type="parTrans" cxnId="{6FBCC2C0-F490-4478-B651-3BCE1F2015C7}">
      <dgm:prSet/>
      <dgm:spPr/>
      <dgm:t>
        <a:bodyPr/>
        <a:lstStyle/>
        <a:p>
          <a:endParaRPr lang="en-US"/>
        </a:p>
      </dgm:t>
    </dgm:pt>
    <dgm:pt modelId="{2CB61A13-E2EE-4C1D-A2B3-1C003EDB33C6}" type="sibTrans" cxnId="{6FBCC2C0-F490-4478-B651-3BCE1F2015C7}">
      <dgm:prSet/>
      <dgm:spPr/>
      <dgm:t>
        <a:bodyPr/>
        <a:lstStyle/>
        <a:p>
          <a:endParaRPr lang="en-US"/>
        </a:p>
      </dgm:t>
    </dgm:pt>
    <dgm:pt modelId="{A9D2A637-374D-47E5-B8DD-1C0E873E2B2F}">
      <dgm:prSet phldrT="[Texte]" custT="1"/>
      <dgm:spPr>
        <a:solidFill>
          <a:srgbClr val="00B0F0"/>
        </a:solidFill>
      </dgm:spPr>
      <dgm:t>
        <a:bodyPr/>
        <a:lstStyle/>
        <a:p>
          <a:pPr>
            <a:lnSpc>
              <a:spcPct val="150000"/>
            </a:lnSpc>
          </a:pP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first port of call </a:t>
          </a:r>
        </a:p>
        <a:p>
          <a:pPr>
            <a:lnSpc>
              <a:spcPct val="150000"/>
            </a:lnSpc>
          </a:pP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European transport </a:t>
          </a:r>
          <a:r>
            <a:rPr lang="fr-BE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</a:t>
          </a: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BE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makers</a:t>
          </a: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Brussels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6E991-9607-4E75-84C4-B2C07167AF6F}" type="parTrans" cxnId="{F832CD65-3EC4-4FA3-8723-53C1254E605E}">
      <dgm:prSet/>
      <dgm:spPr/>
      <dgm:t>
        <a:bodyPr/>
        <a:lstStyle/>
        <a:p>
          <a:endParaRPr lang="en-US"/>
        </a:p>
      </dgm:t>
    </dgm:pt>
    <dgm:pt modelId="{5F4717DF-6CC0-49F0-9FAF-3FC8AE74C64A}" type="sibTrans" cxnId="{F832CD65-3EC4-4FA3-8723-53C1254E605E}">
      <dgm:prSet/>
      <dgm:spPr/>
      <dgm:t>
        <a:bodyPr/>
        <a:lstStyle/>
        <a:p>
          <a:endParaRPr lang="en-US"/>
        </a:p>
      </dgm:t>
    </dgm:pt>
    <dgm:pt modelId="{D7EEEE8B-FEB7-49C8-BBCE-B8EF5E5C1D62}">
      <dgm:prSet phldrT="[Texte]" custT="1"/>
      <dgm:spPr>
        <a:solidFill>
          <a:srgbClr val="00B050"/>
        </a:solidFill>
      </dgm:spPr>
      <dgm:t>
        <a:bodyPr/>
        <a:lstStyle/>
        <a:p>
          <a:pPr>
            <a:lnSpc>
              <a:spcPct val="150000"/>
            </a:lnSpc>
          </a:pP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fr-BE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network </a:t>
          </a:r>
        </a:p>
        <a:p>
          <a:pPr>
            <a:lnSpc>
              <a:spcPct val="150000"/>
            </a:lnSpc>
          </a:pPr>
          <a:r>
            <a:rPr lang="fr-BE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that</a:t>
          </a: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drives ports to </a:t>
          </a:r>
          <a:r>
            <a:rPr lang="fr-BE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perform</a:t>
          </a:r>
          <a:r>
            <a:rPr lang="fr-BE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BE" sz="16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better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37EED3-FADE-45FC-BF94-8D22BDD8B6AE}" type="parTrans" cxnId="{7C54D790-EE00-4D5B-ACEC-7572C3B25EA7}">
      <dgm:prSet/>
      <dgm:spPr/>
      <dgm:t>
        <a:bodyPr/>
        <a:lstStyle/>
        <a:p>
          <a:endParaRPr lang="en-US"/>
        </a:p>
      </dgm:t>
    </dgm:pt>
    <dgm:pt modelId="{EDB17185-37F5-4A8E-A4D2-1132EF317DBE}" type="sibTrans" cxnId="{7C54D790-EE00-4D5B-ACEC-7572C3B25EA7}">
      <dgm:prSet/>
      <dgm:spPr/>
      <dgm:t>
        <a:bodyPr/>
        <a:lstStyle/>
        <a:p>
          <a:endParaRPr lang="en-US"/>
        </a:p>
      </dgm:t>
    </dgm:pt>
    <dgm:pt modelId="{90F9328A-D850-472C-A499-544E3168D301}" type="pres">
      <dgm:prSet presAssocID="{DE5BCFE2-153F-477D-91B2-79B949B4BA7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48B132-20C0-46F3-9C34-C33974C4AC01}" type="pres">
      <dgm:prSet presAssocID="{E1761610-56E1-4AA8-9748-624022F3A81D}" presName="root1" presStyleCnt="0"/>
      <dgm:spPr/>
    </dgm:pt>
    <dgm:pt modelId="{0DED6DAD-019B-419E-B23F-2A8CBD0AA2A5}" type="pres">
      <dgm:prSet presAssocID="{E1761610-56E1-4AA8-9748-624022F3A81D}" presName="LevelOneTextNode" presStyleLbl="node0" presStyleIdx="0" presStyleCnt="1">
        <dgm:presLayoutVars>
          <dgm:chPref val="3"/>
        </dgm:presLayoutVars>
      </dgm:prSet>
      <dgm:spPr/>
    </dgm:pt>
    <dgm:pt modelId="{1EEA2980-1B03-48C9-BFC9-6CCC1A6243FC}" type="pres">
      <dgm:prSet presAssocID="{E1761610-56E1-4AA8-9748-624022F3A81D}" presName="level2hierChild" presStyleCnt="0"/>
      <dgm:spPr/>
    </dgm:pt>
    <dgm:pt modelId="{B9C596DA-8970-40B9-891F-549EA51E4653}" type="pres">
      <dgm:prSet presAssocID="{AD06E991-9607-4E75-84C4-B2C07167AF6F}" presName="conn2-1" presStyleLbl="parChTrans1D2" presStyleIdx="0" presStyleCnt="2"/>
      <dgm:spPr/>
    </dgm:pt>
    <dgm:pt modelId="{0BDACE02-07E7-4A65-9649-372028FEFE25}" type="pres">
      <dgm:prSet presAssocID="{AD06E991-9607-4E75-84C4-B2C07167AF6F}" presName="connTx" presStyleLbl="parChTrans1D2" presStyleIdx="0" presStyleCnt="2"/>
      <dgm:spPr/>
    </dgm:pt>
    <dgm:pt modelId="{878B39EF-C4BF-4637-A9AB-1ADA2F7EF84A}" type="pres">
      <dgm:prSet presAssocID="{A9D2A637-374D-47E5-B8DD-1C0E873E2B2F}" presName="root2" presStyleCnt="0"/>
      <dgm:spPr/>
    </dgm:pt>
    <dgm:pt modelId="{36EAA0DF-2462-403C-8BED-1AB39D57C4C4}" type="pres">
      <dgm:prSet presAssocID="{A9D2A637-374D-47E5-B8DD-1C0E873E2B2F}" presName="LevelTwoTextNode" presStyleLbl="node2" presStyleIdx="0" presStyleCnt="2" custScaleX="164086" custScaleY="137437" custLinFactNeighborX="-941">
        <dgm:presLayoutVars>
          <dgm:chPref val="3"/>
        </dgm:presLayoutVars>
      </dgm:prSet>
      <dgm:spPr/>
    </dgm:pt>
    <dgm:pt modelId="{8B817A19-9B0E-4100-B805-080313F66C63}" type="pres">
      <dgm:prSet presAssocID="{A9D2A637-374D-47E5-B8DD-1C0E873E2B2F}" presName="level3hierChild" presStyleCnt="0"/>
      <dgm:spPr/>
    </dgm:pt>
    <dgm:pt modelId="{C06DE465-5256-4192-B3A6-B7D1D83FA036}" type="pres">
      <dgm:prSet presAssocID="{BA37EED3-FADE-45FC-BF94-8D22BDD8B6AE}" presName="conn2-1" presStyleLbl="parChTrans1D2" presStyleIdx="1" presStyleCnt="2"/>
      <dgm:spPr/>
    </dgm:pt>
    <dgm:pt modelId="{3A0FA6FA-B7C6-4C66-A72A-F8FBA7A29CBE}" type="pres">
      <dgm:prSet presAssocID="{BA37EED3-FADE-45FC-BF94-8D22BDD8B6AE}" presName="connTx" presStyleLbl="parChTrans1D2" presStyleIdx="1" presStyleCnt="2"/>
      <dgm:spPr/>
    </dgm:pt>
    <dgm:pt modelId="{30F4EAA2-4B74-4578-B69F-44E9B9292CA3}" type="pres">
      <dgm:prSet presAssocID="{D7EEEE8B-FEB7-49C8-BBCE-B8EF5E5C1D62}" presName="root2" presStyleCnt="0"/>
      <dgm:spPr/>
    </dgm:pt>
    <dgm:pt modelId="{79AF14E8-F49C-4C21-BDCC-23F5D82EDB64}" type="pres">
      <dgm:prSet presAssocID="{D7EEEE8B-FEB7-49C8-BBCE-B8EF5E5C1D62}" presName="LevelTwoTextNode" presStyleLbl="node2" presStyleIdx="1" presStyleCnt="2" custScaleX="165354" custScaleY="149473" custLinFactNeighborX="-1011" custLinFactNeighborY="846">
        <dgm:presLayoutVars>
          <dgm:chPref val="3"/>
        </dgm:presLayoutVars>
      </dgm:prSet>
      <dgm:spPr/>
    </dgm:pt>
    <dgm:pt modelId="{76147008-B731-4734-AECA-1FAFD42FD613}" type="pres">
      <dgm:prSet presAssocID="{D7EEEE8B-FEB7-49C8-BBCE-B8EF5E5C1D62}" presName="level3hierChild" presStyleCnt="0"/>
      <dgm:spPr/>
    </dgm:pt>
  </dgm:ptLst>
  <dgm:cxnLst>
    <dgm:cxn modelId="{F832CD65-3EC4-4FA3-8723-53C1254E605E}" srcId="{E1761610-56E1-4AA8-9748-624022F3A81D}" destId="{A9D2A637-374D-47E5-B8DD-1C0E873E2B2F}" srcOrd="0" destOrd="0" parTransId="{AD06E991-9607-4E75-84C4-B2C07167AF6F}" sibTransId="{5F4717DF-6CC0-49F0-9FAF-3FC8AE74C64A}"/>
    <dgm:cxn modelId="{D2DEB646-2616-453C-862B-2C45B2AF2DF6}" type="presOf" srcId="{BA37EED3-FADE-45FC-BF94-8D22BDD8B6AE}" destId="{C06DE465-5256-4192-B3A6-B7D1D83FA036}" srcOrd="0" destOrd="0" presId="urn:microsoft.com/office/officeart/2008/layout/HorizontalMultiLevelHierarchy"/>
    <dgm:cxn modelId="{D3DD5472-2977-4A0D-8D4A-CF0C93008F9A}" type="presOf" srcId="{AD06E991-9607-4E75-84C4-B2C07167AF6F}" destId="{B9C596DA-8970-40B9-891F-549EA51E4653}" srcOrd="0" destOrd="0" presId="urn:microsoft.com/office/officeart/2008/layout/HorizontalMultiLevelHierarchy"/>
    <dgm:cxn modelId="{7C54D790-EE00-4D5B-ACEC-7572C3B25EA7}" srcId="{E1761610-56E1-4AA8-9748-624022F3A81D}" destId="{D7EEEE8B-FEB7-49C8-BBCE-B8EF5E5C1D62}" srcOrd="1" destOrd="0" parTransId="{BA37EED3-FADE-45FC-BF94-8D22BDD8B6AE}" sibTransId="{EDB17185-37F5-4A8E-A4D2-1132EF317DBE}"/>
    <dgm:cxn modelId="{49BDB0B6-9E41-4433-ABE3-33A7408FACCC}" type="presOf" srcId="{D7EEEE8B-FEB7-49C8-BBCE-B8EF5E5C1D62}" destId="{79AF14E8-F49C-4C21-BDCC-23F5D82EDB64}" srcOrd="0" destOrd="0" presId="urn:microsoft.com/office/officeart/2008/layout/HorizontalMultiLevelHierarchy"/>
    <dgm:cxn modelId="{6FBCC2C0-F490-4478-B651-3BCE1F2015C7}" srcId="{DE5BCFE2-153F-477D-91B2-79B949B4BA7C}" destId="{E1761610-56E1-4AA8-9748-624022F3A81D}" srcOrd="0" destOrd="0" parTransId="{92CE639B-28FF-4858-B112-9C4FB5CC5BCE}" sibTransId="{2CB61A13-E2EE-4C1D-A2B3-1C003EDB33C6}"/>
    <dgm:cxn modelId="{1CDEA4D5-C1B2-4D54-B7A7-326AE1B7C28B}" type="presOf" srcId="{AD06E991-9607-4E75-84C4-B2C07167AF6F}" destId="{0BDACE02-07E7-4A65-9649-372028FEFE25}" srcOrd="1" destOrd="0" presId="urn:microsoft.com/office/officeart/2008/layout/HorizontalMultiLevelHierarchy"/>
    <dgm:cxn modelId="{086123D9-CB40-4BD8-B12A-4805F52CA021}" type="presOf" srcId="{A9D2A637-374D-47E5-B8DD-1C0E873E2B2F}" destId="{36EAA0DF-2462-403C-8BED-1AB39D57C4C4}" srcOrd="0" destOrd="0" presId="urn:microsoft.com/office/officeart/2008/layout/HorizontalMultiLevelHierarchy"/>
    <dgm:cxn modelId="{CE0570EA-9127-4927-8EB0-725AD7AD8847}" type="presOf" srcId="{DE5BCFE2-153F-477D-91B2-79B949B4BA7C}" destId="{90F9328A-D850-472C-A499-544E3168D301}" srcOrd="0" destOrd="0" presId="urn:microsoft.com/office/officeart/2008/layout/HorizontalMultiLevelHierarchy"/>
    <dgm:cxn modelId="{EDF010F2-E964-4E63-AC4C-F6E6D0E5A60D}" type="presOf" srcId="{BA37EED3-FADE-45FC-BF94-8D22BDD8B6AE}" destId="{3A0FA6FA-B7C6-4C66-A72A-F8FBA7A29CBE}" srcOrd="1" destOrd="0" presId="urn:microsoft.com/office/officeart/2008/layout/HorizontalMultiLevelHierarchy"/>
    <dgm:cxn modelId="{C40E9EF4-9E67-4959-AC8C-9BED68BA35B0}" type="presOf" srcId="{E1761610-56E1-4AA8-9748-624022F3A81D}" destId="{0DED6DAD-019B-419E-B23F-2A8CBD0AA2A5}" srcOrd="0" destOrd="0" presId="urn:microsoft.com/office/officeart/2008/layout/HorizontalMultiLevelHierarchy"/>
    <dgm:cxn modelId="{A8957003-462D-4D5E-9F93-E1FE8216C19E}" type="presParOf" srcId="{90F9328A-D850-472C-A499-544E3168D301}" destId="{8548B132-20C0-46F3-9C34-C33974C4AC01}" srcOrd="0" destOrd="0" presId="urn:microsoft.com/office/officeart/2008/layout/HorizontalMultiLevelHierarchy"/>
    <dgm:cxn modelId="{DA93BD52-C6A4-4B8A-BE13-90C4DF7F4F6C}" type="presParOf" srcId="{8548B132-20C0-46F3-9C34-C33974C4AC01}" destId="{0DED6DAD-019B-419E-B23F-2A8CBD0AA2A5}" srcOrd="0" destOrd="0" presId="urn:microsoft.com/office/officeart/2008/layout/HorizontalMultiLevelHierarchy"/>
    <dgm:cxn modelId="{53C6B4A0-5E89-4D11-8EBF-BE92F6D1BB98}" type="presParOf" srcId="{8548B132-20C0-46F3-9C34-C33974C4AC01}" destId="{1EEA2980-1B03-48C9-BFC9-6CCC1A6243FC}" srcOrd="1" destOrd="0" presId="urn:microsoft.com/office/officeart/2008/layout/HorizontalMultiLevelHierarchy"/>
    <dgm:cxn modelId="{39FD9A77-F6FB-41DF-97E4-762ADA51FB63}" type="presParOf" srcId="{1EEA2980-1B03-48C9-BFC9-6CCC1A6243FC}" destId="{B9C596DA-8970-40B9-891F-549EA51E4653}" srcOrd="0" destOrd="0" presId="urn:microsoft.com/office/officeart/2008/layout/HorizontalMultiLevelHierarchy"/>
    <dgm:cxn modelId="{BB35B9DC-95B3-49D5-9140-BF6B779D76D3}" type="presParOf" srcId="{B9C596DA-8970-40B9-891F-549EA51E4653}" destId="{0BDACE02-07E7-4A65-9649-372028FEFE25}" srcOrd="0" destOrd="0" presId="urn:microsoft.com/office/officeart/2008/layout/HorizontalMultiLevelHierarchy"/>
    <dgm:cxn modelId="{533BF6CD-5CFB-4130-BDDD-A79F4E91F529}" type="presParOf" srcId="{1EEA2980-1B03-48C9-BFC9-6CCC1A6243FC}" destId="{878B39EF-C4BF-4637-A9AB-1ADA2F7EF84A}" srcOrd="1" destOrd="0" presId="urn:microsoft.com/office/officeart/2008/layout/HorizontalMultiLevelHierarchy"/>
    <dgm:cxn modelId="{8C28F4EF-9262-401B-8282-50E140FBB5E3}" type="presParOf" srcId="{878B39EF-C4BF-4637-A9AB-1ADA2F7EF84A}" destId="{36EAA0DF-2462-403C-8BED-1AB39D57C4C4}" srcOrd="0" destOrd="0" presId="urn:microsoft.com/office/officeart/2008/layout/HorizontalMultiLevelHierarchy"/>
    <dgm:cxn modelId="{3417356E-0E12-4E65-BB05-07E82369C4EB}" type="presParOf" srcId="{878B39EF-C4BF-4637-A9AB-1ADA2F7EF84A}" destId="{8B817A19-9B0E-4100-B805-080313F66C63}" srcOrd="1" destOrd="0" presId="urn:microsoft.com/office/officeart/2008/layout/HorizontalMultiLevelHierarchy"/>
    <dgm:cxn modelId="{D442C6BF-CF4F-4024-B8C8-94D5A482CA25}" type="presParOf" srcId="{1EEA2980-1B03-48C9-BFC9-6CCC1A6243FC}" destId="{C06DE465-5256-4192-B3A6-B7D1D83FA036}" srcOrd="2" destOrd="0" presId="urn:microsoft.com/office/officeart/2008/layout/HorizontalMultiLevelHierarchy"/>
    <dgm:cxn modelId="{484D57AC-B105-4AFF-BFAF-3F3128551A34}" type="presParOf" srcId="{C06DE465-5256-4192-B3A6-B7D1D83FA036}" destId="{3A0FA6FA-B7C6-4C66-A72A-F8FBA7A29CBE}" srcOrd="0" destOrd="0" presId="urn:microsoft.com/office/officeart/2008/layout/HorizontalMultiLevelHierarchy"/>
    <dgm:cxn modelId="{A928A06A-1263-4546-8845-2D4BDE119730}" type="presParOf" srcId="{1EEA2980-1B03-48C9-BFC9-6CCC1A6243FC}" destId="{30F4EAA2-4B74-4578-B69F-44E9B9292CA3}" srcOrd="3" destOrd="0" presId="urn:microsoft.com/office/officeart/2008/layout/HorizontalMultiLevelHierarchy"/>
    <dgm:cxn modelId="{253FA0C9-DEDA-4427-8F14-F649747BB8D6}" type="presParOf" srcId="{30F4EAA2-4B74-4578-B69F-44E9B9292CA3}" destId="{79AF14E8-F49C-4C21-BDCC-23F5D82EDB64}" srcOrd="0" destOrd="0" presId="urn:microsoft.com/office/officeart/2008/layout/HorizontalMultiLevelHierarchy"/>
    <dgm:cxn modelId="{5DF16FE0-D290-4653-A530-AD39E282ED93}" type="presParOf" srcId="{30F4EAA2-4B74-4578-B69F-44E9B9292CA3}" destId="{76147008-B731-4734-AECA-1FAFD42FD6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DE465-5256-4192-B3A6-B7D1D83FA036}">
      <dsp:nvSpPr>
        <dsp:cNvPr id="0" name=""/>
        <dsp:cNvSpPr/>
      </dsp:nvSpPr>
      <dsp:spPr>
        <a:xfrm>
          <a:off x="1268182" y="2274680"/>
          <a:ext cx="537317" cy="707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8658" y="0"/>
              </a:lnTo>
              <a:lnTo>
                <a:pt x="268658" y="707963"/>
              </a:lnTo>
              <a:lnTo>
                <a:pt x="537317" y="7079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14621" y="2606442"/>
        <a:ext cx="44438" cy="44438"/>
      </dsp:txXfrm>
    </dsp:sp>
    <dsp:sp modelId="{B9C596DA-8970-40B9-891F-549EA51E4653}">
      <dsp:nvSpPr>
        <dsp:cNvPr id="0" name=""/>
        <dsp:cNvSpPr/>
      </dsp:nvSpPr>
      <dsp:spPr>
        <a:xfrm>
          <a:off x="1268182" y="1522098"/>
          <a:ext cx="539298" cy="752581"/>
        </a:xfrm>
        <a:custGeom>
          <a:avLst/>
          <a:gdLst/>
          <a:ahLst/>
          <a:cxnLst/>
          <a:rect l="0" t="0" r="0" b="0"/>
          <a:pathLst>
            <a:path>
              <a:moveTo>
                <a:pt x="0" y="752581"/>
              </a:moveTo>
              <a:lnTo>
                <a:pt x="269649" y="752581"/>
              </a:lnTo>
              <a:lnTo>
                <a:pt x="269649" y="0"/>
              </a:lnTo>
              <a:lnTo>
                <a:pt x="5392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14684" y="1875242"/>
        <a:ext cx="46293" cy="46293"/>
      </dsp:txXfrm>
    </dsp:sp>
    <dsp:sp modelId="{0DED6DAD-019B-419E-B23F-2A8CBD0AA2A5}">
      <dsp:nvSpPr>
        <dsp:cNvPr id="0" name=""/>
        <dsp:cNvSpPr/>
      </dsp:nvSpPr>
      <dsp:spPr>
        <a:xfrm rot="16200000">
          <a:off x="-1433402" y="1843334"/>
          <a:ext cx="4540478" cy="862690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ESPO</a:t>
          </a:r>
          <a:endParaRPr lang="en-US" sz="53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1433402" y="1843334"/>
        <a:ext cx="4540478" cy="862690"/>
      </dsp:txXfrm>
    </dsp:sp>
    <dsp:sp modelId="{36EAA0DF-2462-403C-8BED-1AB39D57C4C4}">
      <dsp:nvSpPr>
        <dsp:cNvPr id="0" name=""/>
        <dsp:cNvSpPr/>
      </dsp:nvSpPr>
      <dsp:spPr>
        <a:xfrm>
          <a:off x="1807480" y="929270"/>
          <a:ext cx="4643020" cy="1185656"/>
        </a:xfrm>
        <a:prstGeom prst="rect">
          <a:avLst/>
        </a:prstGeom>
        <a:solidFill>
          <a:srgbClr val="00B0F0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The first port of call </a:t>
          </a:r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for European transport </a:t>
          </a:r>
          <a:r>
            <a:rPr lang="fr-BE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policy</a:t>
          </a: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BE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makers</a:t>
          </a: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Brussels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7480" y="929270"/>
        <a:ext cx="4643020" cy="1185656"/>
      </dsp:txXfrm>
    </dsp:sp>
    <dsp:sp modelId="{79AF14E8-F49C-4C21-BDCC-23F5D82EDB64}">
      <dsp:nvSpPr>
        <dsp:cNvPr id="0" name=""/>
        <dsp:cNvSpPr/>
      </dsp:nvSpPr>
      <dsp:spPr>
        <a:xfrm>
          <a:off x="1805499" y="2337897"/>
          <a:ext cx="4678900" cy="1289490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 </a:t>
          </a:r>
          <a:r>
            <a:rPr lang="fr-BE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</a:t>
          </a: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network </a:t>
          </a:r>
        </a:p>
        <a:p>
          <a:pPr marL="0" lvl="0" indent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that</a:t>
          </a: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drives ports to </a:t>
          </a:r>
          <a:r>
            <a:rPr lang="fr-BE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perform</a:t>
          </a:r>
          <a:r>
            <a:rPr lang="fr-BE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fr-BE" sz="16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better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5499" y="2337897"/>
        <a:ext cx="4678900" cy="1289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E04BE9-C178-97B0-6666-1C30160EB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8227641-F1EC-911F-4114-CFCAE64CE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A5A585-DB6E-D173-6744-678309C7B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CCF97A-3E40-A3D6-6060-4B370E03B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C61243-44AB-8792-779C-46FFB31E8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950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B21A25-6451-7F41-EEC1-27DEF75D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2E744D-890C-6681-07DC-15DC43ABF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36F9C03-DD74-52F8-45B5-98EADE1D3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360CBD-51F9-9F09-E94C-D28DFD17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6DDF2-76DD-5F80-B784-0823C14D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7970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F22B613-ACBD-90E1-E8BC-F69D91A338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C61B6C-7A4D-C7D1-1A45-49845B184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E4F3F2-C896-D558-E18D-F8769BF4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4FBCF6-0321-88E9-EC66-1BAEBD50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16DDEA-F9FF-B71D-45BE-3DCF4943F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1625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08000" y="5364001"/>
            <a:ext cx="8876000" cy="4032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4696"/>
                </a:solidFill>
              </a:defRPr>
            </a:lvl1pPr>
          </a:lstStyle>
          <a:p>
            <a:r>
              <a:rPr lang="nl-BE" dirty="0"/>
              <a:t>Click here to edit a title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08000" y="5867400"/>
            <a:ext cx="88760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346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here to edit a title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2523" y="5029201"/>
            <a:ext cx="1370954" cy="1360627"/>
          </a:xfrm>
          <a:prstGeom prst="rect">
            <a:avLst/>
          </a:prstGeom>
        </p:spPr>
      </p:pic>
      <p:cxnSp>
        <p:nvCxnSpPr>
          <p:cNvPr id="18" name="Rechte verbindingslijn 17"/>
          <p:cNvCxnSpPr/>
          <p:nvPr userDrawn="1"/>
        </p:nvCxnSpPr>
        <p:spPr>
          <a:xfrm>
            <a:off x="648000" y="5867400"/>
            <a:ext cx="8736000" cy="1588"/>
          </a:xfrm>
          <a:prstGeom prst="line">
            <a:avLst/>
          </a:prstGeom>
          <a:ln>
            <a:solidFill>
              <a:srgbClr val="FCD71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800600"/>
          </a:xfrm>
          <a:prstGeom prst="rect">
            <a:avLst/>
          </a:prstGeom>
        </p:spPr>
        <p:txBody>
          <a:bodyPr wrap="square" anchor="ctr"/>
          <a:lstStyle>
            <a:lvl1pPr algn="ctr">
              <a:lnSpc>
                <a:spcPts val="12000"/>
              </a:lnSpc>
              <a:spcAft>
                <a:spcPts val="0"/>
              </a:spcAft>
              <a:defRPr sz="1800" spc="0">
                <a:solidFill>
                  <a:srgbClr val="234696"/>
                </a:solidFill>
              </a:defRPr>
            </a:lvl1pPr>
          </a:lstStyle>
          <a:p>
            <a:r>
              <a:rPr lang="nl-NL" dirty="0" err="1"/>
              <a:t>Insert</a:t>
            </a:r>
            <a:r>
              <a:rPr lang="nl-NL" dirty="0"/>
              <a:t> image</a:t>
            </a:r>
          </a:p>
        </p:txBody>
      </p:sp>
    </p:spTree>
    <p:extLst>
      <p:ext uri="{BB962C8B-B14F-4D97-AF65-F5344CB8AC3E}">
        <p14:creationId xmlns:p14="http://schemas.microsoft.com/office/powerpoint/2010/main" val="3513462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508000" y="487201"/>
            <a:ext cx="8876000" cy="403225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234696"/>
                </a:solidFill>
              </a:defRPr>
            </a:lvl1pPr>
          </a:lstStyle>
          <a:p>
            <a:r>
              <a:rPr lang="nl-BE" dirty="0"/>
              <a:t>Click here to edit a title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82523" y="152401"/>
            <a:ext cx="1370954" cy="1360627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 userDrawn="1"/>
        </p:nvCxnSpPr>
        <p:spPr>
          <a:xfrm>
            <a:off x="648000" y="990600"/>
            <a:ext cx="8736000" cy="1588"/>
          </a:xfrm>
          <a:prstGeom prst="line">
            <a:avLst/>
          </a:prstGeom>
          <a:ln>
            <a:solidFill>
              <a:srgbClr val="FCD718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ijdelijke aanduiding voor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508000" y="1295400"/>
            <a:ext cx="10972800" cy="4953000"/>
          </a:xfrm>
          <a:prstGeom prst="rect">
            <a:avLst/>
          </a:prstGeom>
        </p:spPr>
        <p:txBody>
          <a:bodyPr vert="horz" wrap="square"/>
          <a:lstStyle>
            <a:lvl1pPr marL="342000">
              <a:spcBef>
                <a:spcPts val="1800"/>
              </a:spcBef>
              <a:defRPr sz="2000" b="1">
                <a:solidFill>
                  <a:schemeClr val="tx1"/>
                </a:solidFill>
              </a:defRPr>
            </a:lvl1pPr>
            <a:lvl2pPr marL="0">
              <a:spcBef>
                <a:spcPts val="600"/>
              </a:spcBef>
              <a:buFont typeface="Arial"/>
              <a:buChar char="–"/>
              <a:defRPr sz="1700">
                <a:solidFill>
                  <a:schemeClr val="tx1"/>
                </a:solidFill>
              </a:defRPr>
            </a:lvl2pPr>
            <a:lvl3pPr marL="720000">
              <a:spcBef>
                <a:spcPts val="600"/>
              </a:spcBef>
              <a:buFont typeface="Lucida Grande"/>
              <a:buChar char="–"/>
              <a:defRPr sz="1700">
                <a:solidFill>
                  <a:schemeClr val="tx1"/>
                </a:solidFill>
              </a:defRPr>
            </a:lvl3pPr>
            <a:lvl4pPr>
              <a:defRPr sz="1700">
                <a:solidFill>
                  <a:srgbClr val="FCD718"/>
                </a:solidFill>
              </a:defRPr>
            </a:lvl4pPr>
            <a:lvl5pPr>
              <a:defRPr sz="1700">
                <a:solidFill>
                  <a:srgbClr val="FCD718"/>
                </a:solidFill>
              </a:defRPr>
            </a:lvl5pPr>
          </a:lstStyle>
          <a:p>
            <a:pPr lvl="0"/>
            <a:r>
              <a:rPr lang="nl-BE" dirty="0"/>
              <a:t>Click here to edit a text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2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9472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9F48B3-EBC4-2A28-ECDA-464D0D242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CE4529-41C8-692D-7E2A-6E714E45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6CA630-7352-32A4-93F6-5A74AE38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2212D0-15B2-AA24-7440-F60CCE89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B4F33C-0C85-B398-E619-7BD07368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3858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80E40-0E9E-6BD8-CA00-BB7F7FD0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EB387-4495-8535-4849-356215EBF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2E2DCA-A458-A2AC-F2A4-E385A0B9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FA45960-98AE-F3F6-4FAF-DDC27CCE5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0AADAD-C8FE-6EC5-935C-E368E3005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14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A3F1C-FDCE-40BD-A137-7B017075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665B1E-F333-8A1D-35AB-D5EDC1528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629503-214B-5622-34EC-D3ACB489B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503611-86E3-07A9-5D81-DD29056C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F49CC49-F917-38C9-61C5-9DC2D19C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DE49F5-E8FE-5C60-E887-18BB672B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28806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26A37-9BE7-3853-EACE-2A1EF9E4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6AFB71-1FE7-AA26-A424-A782D0A9E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9CD699-D946-60CF-9054-F8105A37D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DA7F8B-D121-FEC1-2892-3FF1D077A2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A4343D9-F62C-3833-1B59-4203AE7CA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E1DD925-37E0-B8E3-D76D-7FCC36733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8F02A2C-7221-2782-1BE1-5ED51F49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1E5B516-A1CD-4712-B3AB-D586E1C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8831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59FFE-0DC3-C41B-6CE9-AFA7F229E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858B5E8-9D5E-3899-6538-D02DB624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E9A89E-5205-6AE1-68EA-B0247611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37F5041-1C99-4F3D-7505-70CE3B5F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34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A17B3C-B178-D876-0899-3C9A4540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FE05533-CCE0-5797-83A6-03F647B63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71389C-E610-A5B5-E440-BB7EE9B1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291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62D392-2A42-73AE-E835-404CA90A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80ACD5-E184-949E-205C-DF7FAF018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18F44F-48C0-1B13-6CCF-C59A5B769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903DBF-FF23-CD19-D6A1-7A63F6AC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C299356-15EE-63D2-12CC-3A0B57C5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71AC76-F01B-6D04-80EF-4AB1DB4F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64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EFE1F-B0E8-8480-15C7-700699E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E80A51B-E54A-B568-171C-A135E1434F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10D510-BDAC-2C77-BDA5-80D02551EB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5BD3F6-808D-0739-C4EA-BECD8D222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65D387-5613-1173-54CB-216A70F9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BCC897-CC87-88A7-931C-9CF44CEA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725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4E6A0B-6F9D-0D8D-E6A4-190A2074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029044-EAFF-5289-AE12-7D1F1180B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B364A4-4B5D-6C64-F5E1-438BAF9254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EC8FB-FB40-4549-8AAF-5B8EC8B52FFB}" type="datetimeFigureOut">
              <a:rPr lang="en-BE" smtClean="0"/>
              <a:t>05/06/2025</a:t>
            </a:fld>
            <a:endParaRPr lang="en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BF246DF-3762-6A92-8FF0-F8DBC0209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A918F3-747D-0751-4AB9-FC6648BF46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B05D-134C-4530-B057-CEC692276D50}" type="slidenum">
              <a:rPr lang="en-BE" smtClean="0"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3650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city next to a body of water&#10;&#10;Description automatically generated">
            <a:extLst>
              <a:ext uri="{FF2B5EF4-FFF2-40B4-BE49-F238E27FC236}">
                <a16:creationId xmlns:a16="http://schemas.microsoft.com/office/drawing/2014/main" id="{F40A92D4-B3E7-81C5-5F80-7CBCF0E848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4844" b="14844"/>
          <a:stretch>
            <a:fillRect/>
          </a:stretch>
        </p:blipFill>
        <p:spPr/>
      </p:pic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335360" y="4941168"/>
            <a:ext cx="9145016" cy="1700264"/>
          </a:xfrm>
        </p:spPr>
        <p:txBody>
          <a:bodyPr/>
          <a:lstStyle/>
          <a:p>
            <a:r>
              <a:rPr lang="en-GB" dirty="0"/>
              <a:t>'Economic Impact of the Implementation of the EU Emissions Trading System (ETS)’ 						10/06/2025</a:t>
            </a:r>
            <a:br>
              <a:rPr lang="en-BE" dirty="0"/>
            </a:br>
            <a:br>
              <a:rPr lang="en-GB" sz="2000" dirty="0">
                <a:solidFill>
                  <a:schemeClr val="tx2"/>
                </a:solidFill>
                <a:latin typeface="+mj-lt"/>
              </a:rPr>
            </a:br>
            <a:r>
              <a:rPr lang="nl-NL" sz="2000">
                <a:solidFill>
                  <a:schemeClr val="accent1"/>
                </a:solidFill>
              </a:rPr>
              <a:t>Tim Verhoeven - </a:t>
            </a:r>
            <a:r>
              <a:rPr lang="nl-NL" sz="2000" dirty="0">
                <a:solidFill>
                  <a:schemeClr val="accent1"/>
                </a:solidFill>
              </a:rPr>
              <a:t>European Sea Ports </a:t>
            </a:r>
            <a:r>
              <a:rPr lang="nl-NL" sz="2000" dirty="0" err="1">
                <a:solidFill>
                  <a:schemeClr val="accent1"/>
                </a:solidFill>
              </a:rPr>
              <a:t>Organisation</a:t>
            </a:r>
            <a:endParaRPr lang="nl-NL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9060160" y="4478469"/>
            <a:ext cx="31318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100" i="1" dirty="0">
                <a:solidFill>
                  <a:schemeClr val="bg1"/>
                </a:solidFill>
              </a:rPr>
              <a:t>Port of Rotterdam © </a:t>
            </a:r>
            <a:r>
              <a:rPr lang="fr-BE" sz="1100" i="1" dirty="0" err="1">
                <a:solidFill>
                  <a:schemeClr val="bg1"/>
                </a:solidFill>
              </a:rPr>
              <a:t>Freek</a:t>
            </a:r>
            <a:r>
              <a:rPr lang="fr-BE" sz="1100" i="1" dirty="0">
                <a:solidFill>
                  <a:schemeClr val="bg1"/>
                </a:solidFill>
              </a:rPr>
              <a:t> van </a:t>
            </a:r>
            <a:r>
              <a:rPr lang="fr-BE" sz="1100" i="1" dirty="0" err="1">
                <a:solidFill>
                  <a:schemeClr val="bg1"/>
                </a:solidFill>
              </a:rPr>
              <a:t>Arkel</a:t>
            </a:r>
            <a:endParaRPr lang="en-US" sz="11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7A9F5-18F1-439C-9EDF-3DF47986B9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European Sea Ports Organisation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DA632B3E-2DC4-4540-B51C-500D1E03A760}"/>
              </a:ext>
            </a:extLst>
          </p:cNvPr>
          <p:cNvSpPr txBox="1">
            <a:spLocks/>
          </p:cNvSpPr>
          <p:nvPr/>
        </p:nvSpPr>
        <p:spPr>
          <a:xfrm>
            <a:off x="186612" y="1620000"/>
            <a:ext cx="5822302" cy="4190250"/>
          </a:xfrm>
          <a:prstGeom prst="rect">
            <a:avLst/>
          </a:prstGeom>
        </p:spPr>
        <p:txBody>
          <a:bodyPr lIns="720000" tIns="0" rIns="720000" bIns="0" numCol="1" spcCol="36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D9AD7"/>
              </a:buClr>
              <a:buFont typeface="Arial" panose="020B0604020202020204" pitchFamily="34" charset="0"/>
              <a:buNone/>
              <a:defRPr sz="2400" kern="1200" cap="none" baseline="0">
                <a:solidFill>
                  <a:srgbClr val="14439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ESPO represents the port authorities, port associations and port administrations of the seaports of 22 Member States of the European Union including Norway at EU political level. 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ESPO also has observer members in Albania, Iceland, Israel, Montenegro, Ukraine and United Kingdom.</a:t>
            </a:r>
          </a:p>
        </p:txBody>
      </p:sp>
      <p:graphicFrame>
        <p:nvGraphicFramePr>
          <p:cNvPr id="7" name="Diagramme 3">
            <a:extLst>
              <a:ext uri="{FF2B5EF4-FFF2-40B4-BE49-F238E27FC236}">
                <a16:creationId xmlns:a16="http://schemas.microsoft.com/office/drawing/2014/main" id="{2F7FCBA4-9418-4B07-9128-4FDB87FAD69F}"/>
              </a:ext>
            </a:extLst>
          </p:cNvPr>
          <p:cNvGraphicFramePr/>
          <p:nvPr/>
        </p:nvGraphicFramePr>
        <p:xfrm>
          <a:off x="5010149" y="1603790"/>
          <a:ext cx="6918499" cy="454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87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7684F-17BE-D343-362E-5D3C46D8C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0B014-93E1-6D66-3E2E-AACB7902BD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Past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of Ports: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2EB54-B55F-D1E8-8D79-EC46754DC8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1052736"/>
            <a:ext cx="11289457" cy="5171083"/>
          </a:xfrm>
        </p:spPr>
        <p:txBody>
          <a:bodyPr>
            <a:normAutofit/>
          </a:bodyPr>
          <a:lstStyle/>
          <a:p>
            <a:pPr lvl="1" indent="0">
              <a:spcAft>
                <a:spcPts val="600"/>
              </a:spcAft>
              <a:buNone/>
            </a:pPr>
            <a:endParaRPr lang="en-GB" sz="280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3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Basic Infrastructure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</a:rPr>
              <a:t>: Cargo handling, storage, and logistics.</a:t>
            </a:r>
          </a:p>
          <a:p>
            <a:pPr lvl="3"/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Regulatory Role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</a:rPr>
              <a:t>: Customs, border control, and maritime safety.</a:t>
            </a:r>
          </a:p>
          <a:p>
            <a:pPr lvl="3"/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Local Economic Hubs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</a:rPr>
              <a:t>: Supporting regional trade and employment.</a:t>
            </a:r>
          </a:p>
          <a:p>
            <a:pPr lvl="1" indent="0">
              <a:spcAft>
                <a:spcPts val="600"/>
              </a:spcAft>
              <a:buNone/>
            </a:pPr>
            <a:endParaRPr lang="en-GB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Aft>
                <a:spcPts val="600"/>
              </a:spcAft>
              <a:buNone/>
            </a:pPr>
            <a:endParaRPr lang="en-GB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7200" lvl="2" indent="-457200">
              <a:spcAft>
                <a:spcPts val="600"/>
              </a:spcAft>
              <a:buFontTx/>
              <a:buChar char="-"/>
            </a:pPr>
            <a:endParaRPr lang="en-GB" sz="280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1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40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198B9-3DCF-F12D-ED67-1FB8F00BC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7ECA9-A38A-29AB-D11C-8DA68BE536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13400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: Strategic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Enablers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6CD0E-A296-C4A2-DEEC-0C48158E1D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85" y="1199716"/>
            <a:ext cx="11289457" cy="5171083"/>
          </a:xfrm>
        </p:spPr>
        <p:txBody>
          <a:bodyPr>
            <a:normAutofit fontScale="92500"/>
          </a:bodyPr>
          <a:lstStyle/>
          <a:p>
            <a:pPr lvl="3"/>
            <a:endParaRPr lang="en-GB" sz="18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Energy Transition Hubs: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Import/export of renewable energy (e.g., hydrogen, wind components).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Basis infrastructure (pipelines, …)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Support for offshore wind and ocean economy.</a:t>
            </a: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Decarbonisation partners &amp; facilitators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Electrification of port operations.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Green corridors for shipping.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CCS</a:t>
            </a: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Climate Resilience Frontlines: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Infrastructure upgrades to withstand extreme weather and sea-level rise.</a:t>
            </a:r>
          </a:p>
          <a:p>
            <a:pPr lvl="3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Critical Defence Infrastructure: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Strategic logistics for European defence and security.</a:t>
            </a:r>
          </a:p>
          <a:p>
            <a:pPr lvl="5"/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Dual-use capabilities for civil and military operations.</a:t>
            </a:r>
          </a:p>
          <a:p>
            <a:pPr lvl="5"/>
            <a:endParaRPr lang="en-GB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91400" lvl="2" indent="0">
              <a:buNone/>
            </a:pPr>
            <a:endParaRPr lang="en-GB" noProof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1177200" lvl="2" indent="-457200">
              <a:spcAft>
                <a:spcPts val="600"/>
              </a:spcAft>
              <a:buFontTx/>
              <a:buChar char="-"/>
            </a:pPr>
            <a:endParaRPr lang="en-GB" sz="280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1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550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CECE-BBFD-4A14-B06E-3BCEF105D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077C-690E-1F91-8A81-7466EA8696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Key Challenges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Ahead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D9AE-692E-8A47-2C40-66E9A3988E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1052736"/>
            <a:ext cx="11289457" cy="5171083"/>
          </a:xfrm>
        </p:spPr>
        <p:txBody>
          <a:bodyPr>
            <a:normAutofit fontScale="85000" lnSpcReduction="20000"/>
          </a:bodyPr>
          <a:lstStyle/>
          <a:p>
            <a:endParaRPr lang="nl-BE" dirty="0">
              <a:solidFill>
                <a:schemeClr val="accent1">
                  <a:lumMod val="75000"/>
                </a:schemeClr>
              </a:solidFill>
            </a:endParaRPr>
          </a:p>
          <a:p>
            <a:pPr marL="113400" indent="0">
              <a:buNone/>
            </a:pPr>
            <a:endParaRPr lang="en-GB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200" noProof="0" dirty="0">
                <a:solidFill>
                  <a:schemeClr val="accent1">
                    <a:lumMod val="75000"/>
                  </a:schemeClr>
                </a:solidFill>
              </a:rPr>
              <a:t>Climate Resilience: Adapting infrastructure to climate change. </a:t>
            </a:r>
          </a:p>
          <a:p>
            <a:pPr lvl="3"/>
            <a:endParaRPr lang="en-GB" sz="22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200" noProof="0" dirty="0">
                <a:solidFill>
                  <a:schemeClr val="accent1">
                    <a:lumMod val="75000"/>
                  </a:schemeClr>
                </a:solidFill>
              </a:rPr>
              <a:t>Energy Transition: Scaling up green energy logistics. Grid, Basic Infrastructure (80 billion investment needs)</a:t>
            </a:r>
          </a:p>
          <a:p>
            <a:pPr lvl="3"/>
            <a:endParaRPr lang="en-GB" sz="22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200" noProof="0" dirty="0">
                <a:solidFill>
                  <a:schemeClr val="accent1">
                    <a:lumMod val="75000"/>
                  </a:schemeClr>
                </a:solidFill>
              </a:rPr>
              <a:t>Decarbonisation: Reducing emissions in port and maritime sectors. </a:t>
            </a:r>
          </a:p>
          <a:p>
            <a:pPr lvl="3"/>
            <a:endParaRPr lang="en-GB" sz="22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200" noProof="0" dirty="0">
                <a:solidFill>
                  <a:schemeClr val="accent1">
                    <a:lumMod val="75000"/>
                  </a:schemeClr>
                </a:solidFill>
              </a:rPr>
              <a:t>Safety &amp; Security: Cybersecurity, physical protection, and geopolitical risks.</a:t>
            </a:r>
          </a:p>
          <a:p>
            <a:pPr marL="1371600" lvl="3" indent="0">
              <a:buNone/>
            </a:pPr>
            <a:endParaRPr lang="en-GB" sz="22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200" noProof="0" dirty="0">
                <a:solidFill>
                  <a:schemeClr val="accent1">
                    <a:lumMod val="75000"/>
                  </a:schemeClr>
                </a:solidFill>
              </a:rPr>
              <a:t>Competitiveness: ships can move, ports cannot move</a:t>
            </a:r>
          </a:p>
          <a:p>
            <a:pPr lvl="3"/>
            <a:endParaRPr lang="en-GB" sz="22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3"/>
            <a:r>
              <a:rPr lang="en-GB" sz="2200" noProof="0" dirty="0">
                <a:solidFill>
                  <a:schemeClr val="accent1">
                    <a:lumMod val="75000"/>
                  </a:schemeClr>
                </a:solidFill>
              </a:rPr>
              <a:t>Conundrum: ports considered as “undertakings” but must absorb (all) costs of public interest roles  </a:t>
            </a:r>
          </a:p>
          <a:p>
            <a:pPr marL="1177200" lvl="2" indent="-457200">
              <a:spcAft>
                <a:spcPts val="600"/>
              </a:spcAft>
              <a:buFontTx/>
              <a:buChar char="-"/>
            </a:pPr>
            <a:endParaRPr lang="en-GB" sz="4000" noProof="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		 Major and costly challenges</a:t>
            </a:r>
            <a:endParaRPr lang="en-GB" sz="28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2800" b="1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2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AB19-C596-2278-4604-60686BFBA5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fr-BE" dirty="0">
                <a:solidFill>
                  <a:srgbClr val="FF0000"/>
                </a:solidFill>
              </a:rPr>
              <a:t>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of ETS</a:t>
            </a:r>
            <a:endParaRPr lang="LID409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6D2FE-40DE-CD01-1EF9-425B6D5D5A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960" y="1496611"/>
            <a:ext cx="11185832" cy="5078361"/>
          </a:xfrm>
        </p:spPr>
        <p:txBody>
          <a:bodyPr/>
          <a:lstStyle/>
          <a:p>
            <a:r>
              <a:rPr lang="en-GB" sz="2400" b="0" dirty="0">
                <a:solidFill>
                  <a:schemeClr val="accent1">
                    <a:lumMod val="75000"/>
                  </a:schemeClr>
                </a:solidFill>
              </a:rPr>
              <a:t>Financial impact for shipping is real: Cost differences are significant when rerouting. And shipping is a competitive business. --&gt; Competitive disadvantage for ports,</a:t>
            </a:r>
            <a:endParaRPr lang="en-GB" sz="2400" b="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GB" sz="2400" b="0" dirty="0">
                <a:solidFill>
                  <a:schemeClr val="accent1">
                    <a:lumMod val="75000"/>
                  </a:schemeClr>
                </a:solidFill>
              </a:rPr>
              <a:t>Operational impact: extra stops from far-east takes extra time </a:t>
            </a:r>
          </a:p>
          <a:p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Strategic control over transshipment in danger: 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</a:rPr>
              <a:t>Transhipment ports often in strategic geopolitical locations (difficult to keep these state of the art if no economic base)</a:t>
            </a:r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Loss of cargo outside EU will affect competitiveness of EU ports &amp; jeopardise investments that come with crucial challenges.</a:t>
            </a:r>
          </a:p>
          <a:p>
            <a:r>
              <a:rPr lang="en-GB" sz="2400" b="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Counterproductive effect on emissions: modal shift to road, longer sailing routes and extra stops can lead to more emissions. Needs to be monitored!</a:t>
            </a:r>
            <a:endParaRPr lang="LID4096" sz="2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1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A011C-DAC5-000B-011F-CF2FE8214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E6A15-CEA2-0473-8B08-0E9DABC69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ETS and Fuel EU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4E54-58E7-5DC7-1422-181566F2E9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1052736"/>
            <a:ext cx="11289457" cy="5171083"/>
          </a:xfrm>
        </p:spPr>
        <p:txBody>
          <a:bodyPr>
            <a:normAutofit/>
          </a:bodyPr>
          <a:lstStyle/>
          <a:p>
            <a:pPr marL="113400" indent="0">
              <a:buNone/>
            </a:pPr>
            <a:endParaRPr lang="en-GB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noProof="0" dirty="0">
                <a:solidFill>
                  <a:schemeClr val="accent1">
                    <a:lumMod val="75000"/>
                  </a:schemeClr>
                </a:solidFill>
              </a:rPr>
              <a:t>We fully support the decarbonisation strategy of Europe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4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GB" sz="2400" noProof="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BUT: EU local shipping measures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concern about carbon &amp; business leakage</a:t>
            </a:r>
          </a:p>
          <a:p>
            <a:pPr marL="1371600" lvl="3" indent="0">
              <a:buNone/>
            </a:pPr>
            <a:endParaRPr lang="en-GB" sz="24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91400" lvl="2" indent="0">
              <a:buNone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  Support the global approach for decarbonising shipping under IMO </a:t>
            </a:r>
          </a:p>
          <a:p>
            <a:pPr lvl="7"/>
            <a:r>
              <a:rPr lang="en-GB" sz="25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Need for maximal alignment </a:t>
            </a:r>
          </a:p>
          <a:p>
            <a:pPr lvl="7"/>
            <a:r>
              <a:rPr lang="en-GB" sz="25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Avoid overlap and double counting</a:t>
            </a:r>
          </a:p>
          <a:p>
            <a:pPr lvl="8"/>
            <a:endParaRPr lang="en-GB" sz="25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4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C6DB4-96CC-23DB-CC15-45F92B7A9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7277-CA7F-2D5F-202A-AFC5F5CCFF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ESPO’s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Priorities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Europe’s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dirty="0" err="1">
                <a:latin typeface="Arial" panose="020B0604020202020204" pitchFamily="34" charset="0"/>
                <a:cs typeface="Arial" panose="020B0604020202020204" pitchFamily="34" charset="0"/>
              </a:rPr>
              <a:t>Seaports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(2024–2029)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9521A-AAE1-C20A-7F9D-206886B665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344" y="1436914"/>
            <a:ext cx="11289457" cy="4786905"/>
          </a:xfrm>
        </p:spPr>
        <p:txBody>
          <a:bodyPr>
            <a:normAutofit fontScale="25000" lnSpcReduction="20000"/>
          </a:bodyPr>
          <a:lstStyle/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r>
              <a:rPr lang="en-GB" sz="6400" b="0" i="1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Ports as Enablers of a Net-Zero, Smart, and Resilient Europe</a:t>
            </a:r>
          </a:p>
          <a:p>
            <a:pPr algn="l">
              <a:spcBef>
                <a:spcPts val="600"/>
              </a:spcBef>
              <a:spcAft>
                <a:spcPts val="300"/>
              </a:spcAft>
              <a:buNone/>
            </a:pPr>
            <a:endParaRPr lang="en-GB" sz="1900" b="0" i="0" dirty="0">
              <a:solidFill>
                <a:schemeClr val="accent1">
                  <a:lumMod val="75000"/>
                </a:schemeClr>
              </a:solidFill>
              <a:effectLst/>
              <a:latin typeface="Segoe Sans"/>
            </a:endParaRP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Effective Implementation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Ensure coherent, supportive application of EU regulations.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Energy Transition Leadership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Empower ports to facilitate renewable energy and circular economy.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Emission Reduction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Support global GHG pricing and prioritize green investments.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Level Playing Field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Safeguard competitiveness and fair access to funding.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Resilience &amp; Security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Strengthen ports’ role in supply chain sovereignty and foreign influence control.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Digital &amp; Cybersecurity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Advance smart port operations and cyber resilience.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Investment Support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Secure €80 billion over 10 years with dedicated EU funding.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Workforce &amp; Skills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Attract talent, promote diversity, and upskill for the green and digital transition.</a:t>
            </a:r>
          </a:p>
          <a:p>
            <a:pPr lvl="3">
              <a:lnSpc>
                <a:spcPct val="120000"/>
              </a:lnSpc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4800" b="1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Port-City Relations</a:t>
            </a:r>
            <a:b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</a:br>
            <a:r>
              <a:rPr lang="en-GB" sz="48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Foster sustainable integration with surrounding communities</a:t>
            </a:r>
            <a:r>
              <a:rPr lang="en-GB" sz="1500" b="0" i="0" dirty="0">
                <a:solidFill>
                  <a:schemeClr val="accent1">
                    <a:lumMod val="75000"/>
                  </a:schemeClr>
                </a:solidFill>
                <a:effectLst/>
                <a:latin typeface="Segoe Sans"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GB" sz="25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8"/>
            <a:endParaRPr lang="en-GB" sz="2500" dirty="0">
              <a:solidFill>
                <a:schemeClr val="accent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GB" sz="1800" b="0" dirty="0">
              <a:solidFill>
                <a:srgbClr val="1141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6930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633</Words>
  <Application>Microsoft Office PowerPoint</Application>
  <PresentationFormat>Breedbeeld</PresentationFormat>
  <Paragraphs>85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Lucida Grande</vt:lpstr>
      <vt:lpstr>Segoe Sans</vt:lpstr>
      <vt:lpstr>Wingdings</vt:lpstr>
      <vt:lpstr>Kantoorthema</vt:lpstr>
      <vt:lpstr>'Economic Impact of the Implementation of the EU Emissions Trading System (ETS)’       10/06/2025  Tim Verhoeven - European Sea Ports Organisation</vt:lpstr>
      <vt:lpstr>European Sea Ports Organisation</vt:lpstr>
      <vt:lpstr>Past Role of Ports: Traditional Functions</vt:lpstr>
      <vt:lpstr>Present &amp; Future Role: Strategic Enablers</vt:lpstr>
      <vt:lpstr>Key Challenges Ahead</vt:lpstr>
      <vt:lpstr>Impact of ETS</vt:lpstr>
      <vt:lpstr>ETS and Fuel EU</vt:lpstr>
      <vt:lpstr>ESPO’s 9 Priorities for Europe’s Seaports (2024–2029)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Tim Verhoeven</dc:creator>
  <cp:lastModifiedBy>Tim Verhoeven</cp:lastModifiedBy>
  <cp:revision>10</cp:revision>
  <dcterms:created xsi:type="dcterms:W3CDTF">2025-06-04T06:49:36Z</dcterms:created>
  <dcterms:modified xsi:type="dcterms:W3CDTF">2025-06-05T11:46:01Z</dcterms:modified>
</cp:coreProperties>
</file>