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134805488" r:id="rId3"/>
    <p:sldId id="2134805489" r:id="rId4"/>
    <p:sldId id="21348054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55F"/>
    <a:srgbClr val="169AE0"/>
    <a:srgbClr val="000000"/>
    <a:srgbClr val="0091DD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15F28B-EE3E-4712-9BB8-FA34D1C250F2}" v="75" dt="2025-06-22T23:59:23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3810" autoAdjust="0"/>
  </p:normalViewPr>
  <p:slideViewPr>
    <p:cSldViewPr snapToGrid="0">
      <p:cViewPr varScale="1">
        <p:scale>
          <a:sx n="104" d="100"/>
          <a:sy n="104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3237E-45B4-4558-AC62-8D014360B02A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DDF7-E7D2-4196-B4FE-D34B23B9D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97424-07C7-4285-A3D3-FDB8F300D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19951E-5AEA-4BAB-9313-A6B706B94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BE5610-2102-449D-B195-209B4567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FCA8F1-06F9-4B14-9BBE-50BA7757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508C91-7621-4AB2-B462-EBED27E9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3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B6F969-27A0-47DC-9C89-BD8804580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63130B-EBF6-4A72-897F-93813D90B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CBF35-696F-4481-958A-BEFD32602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BEDFBE-11AD-483E-80B7-8FE397C8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C683D1-CF47-4502-8854-875228EE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9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EB269BC-49F0-4D7B-AF77-A73E9093DB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1D2B5D-FBCD-4120-BB6F-A1F54F55D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3F8F4F-F07B-40B4-AF1B-57944401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44B3F1-E9A4-4F63-951E-2B87CB02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A60F32-BC61-4EF3-8732-5F6D42C52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18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4FC00-9FDE-34F6-A302-9601C1FE58CA}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F0F1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游ゴシック Medium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E43F510-FAF3-B080-AE80-9D12A9807391}"/>
              </a:ext>
            </a:extLst>
          </p:cNvPr>
          <p:cNvSpPr/>
          <p:nvPr userDrawn="1"/>
        </p:nvSpPr>
        <p:spPr>
          <a:xfrm>
            <a:off x="11757762" y="6570000"/>
            <a:ext cx="434238" cy="288000"/>
          </a:xfrm>
          <a:prstGeom prst="rect">
            <a:avLst/>
          </a:prstGeom>
          <a:solidFill>
            <a:srgbClr val="DEA93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游ゴシック Medium"/>
              <a:cs typeface="+mn-cs"/>
            </a:endParaRP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5701B05D-0D3B-2A88-0797-9ADCF3EB85BE}"/>
              </a:ext>
            </a:extLst>
          </p:cNvPr>
          <p:cNvSpPr txBox="1">
            <a:spLocks/>
          </p:cNvSpPr>
          <p:nvPr userDrawn="1"/>
        </p:nvSpPr>
        <p:spPr>
          <a:xfrm>
            <a:off x="11810618" y="6576837"/>
            <a:ext cx="336991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0E07581-0F47-4753-AD72-3CC0FF2CC43D}" type="slidenum">
              <a:rPr lang="ja-JP" altLang="en-US" sz="900" b="1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pPr algn="ctr"/>
              <a:t>‹#›</a:t>
            </a:fld>
            <a:endParaRPr lang="ja-JP" altLang="en-US" sz="9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14DA6F9C-A8B1-0232-4BE1-1F9CBE2894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154" y="0"/>
            <a:ext cx="9345800" cy="760906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130000"/>
              </a:lnSpc>
              <a:defRPr kumimoji="1" lang="ja-JP" altLang="en-US" sz="2800" b="1" kern="12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Contents Title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71ADBCDA-79EF-4E0F-9E18-79EBA522C45C}"/>
              </a:ext>
            </a:extLst>
          </p:cNvPr>
          <p:cNvCxnSpPr/>
          <p:nvPr userDrawn="1"/>
        </p:nvCxnSpPr>
        <p:spPr>
          <a:xfrm>
            <a:off x="217119" y="760906"/>
            <a:ext cx="9283932" cy="0"/>
          </a:xfrm>
          <a:prstGeom prst="line">
            <a:avLst/>
          </a:prstGeom>
          <a:ln w="19050">
            <a:solidFill>
              <a:srgbClr val="0091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626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4FC00-9FDE-34F6-A302-9601C1FE58CA}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F0F1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游ゴシック Medium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E43F510-FAF3-B080-AE80-9D12A9807391}"/>
              </a:ext>
            </a:extLst>
          </p:cNvPr>
          <p:cNvSpPr/>
          <p:nvPr userDrawn="1"/>
        </p:nvSpPr>
        <p:spPr>
          <a:xfrm>
            <a:off x="11757762" y="6570000"/>
            <a:ext cx="434238" cy="288000"/>
          </a:xfrm>
          <a:prstGeom prst="rect">
            <a:avLst/>
          </a:prstGeom>
          <a:solidFill>
            <a:srgbClr val="DEA93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游ゴシック Medium"/>
              <a:cs typeface="+mn-cs"/>
            </a:endParaRP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5701B05D-0D3B-2A88-0797-9ADCF3EB85BE}"/>
              </a:ext>
            </a:extLst>
          </p:cNvPr>
          <p:cNvSpPr txBox="1">
            <a:spLocks/>
          </p:cNvSpPr>
          <p:nvPr userDrawn="1"/>
        </p:nvSpPr>
        <p:spPr>
          <a:xfrm>
            <a:off x="11810618" y="6576837"/>
            <a:ext cx="336991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0E07581-0F47-4753-AD72-3CC0FF2CC43D}" type="slidenum">
              <a:rPr lang="ja-JP" altLang="en-US" sz="900" b="1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pPr algn="ctr"/>
              <a:t>‹#›</a:t>
            </a:fld>
            <a:endParaRPr lang="ja-JP" altLang="en-US" sz="9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14DA6F9C-A8B1-0232-4BE1-1F9CBE2894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154" y="0"/>
            <a:ext cx="9345800" cy="760906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130000"/>
              </a:lnSpc>
              <a:defRPr kumimoji="1" lang="ja-JP" altLang="en-US" sz="2800" b="1" kern="1200" spc="100" dirty="0">
                <a:solidFill>
                  <a:srgbClr val="06255F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Contents Title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71ADBCDA-79EF-4E0F-9E18-79EBA522C45C}"/>
              </a:ext>
            </a:extLst>
          </p:cNvPr>
          <p:cNvCxnSpPr/>
          <p:nvPr userDrawn="1"/>
        </p:nvCxnSpPr>
        <p:spPr>
          <a:xfrm>
            <a:off x="217119" y="760906"/>
            <a:ext cx="9283932" cy="0"/>
          </a:xfrm>
          <a:prstGeom prst="line">
            <a:avLst/>
          </a:prstGeom>
          <a:ln w="19050">
            <a:solidFill>
              <a:srgbClr val="0625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75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3DC3AA-1BBE-4F88-90AC-280EA136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2D900B-7C56-4E73-BECB-08B4FE366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8C7F69-ADDE-4703-8B40-23B80C313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047C17-A685-42F4-A650-83A07FCDC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5790FF-E75F-42F0-BA60-899BFB325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8C71FC-6E2C-4032-B839-B79F6A08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B0B16E-E0AF-4E46-A6E3-B53E65137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7773C2-1FA6-4F3E-88D2-47453A7BB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108715-EC3C-482B-9567-F1203C07F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A1043A-89D4-4E75-8542-416589E0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7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D0E9B9-7B99-46C4-A9AE-C8A1DCCB2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D6E6A0-8002-422C-B118-E80FB9C4F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A60CC27-37F9-4A4A-9798-1EA60FC84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DFDE9F-A752-40CC-BB59-773B6FC49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115984-FC53-4FEA-B1A6-7A313A09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4E53A6-1793-4274-A33C-3ABCD150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7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9D5F08-77B9-41C1-A24A-440E70F58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3B7B0C-60CF-4BCF-B617-4BC5B27D9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855029-37F3-4F37-8B7D-BE0DA3109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A66D70-60A3-4C9F-89AF-592323082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C8B4531-620C-4C93-88BF-1961D99D45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558BC2-3BF6-4FED-95FF-7F7DE69E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E3A004-2F56-4678-9179-1B21FA581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AEE0E-421B-447A-B3AE-0D09D669A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7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C74D1-7330-47CE-B263-800C5AA8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96F68B-622C-4BBC-93E6-EBB8FA7D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1B2A5B6-5C5B-460C-8499-9F74C8F8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29D703-8BA9-49AE-B70A-5E02C48E9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7F619F8-11C9-48ED-B5FF-288587A6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381A1CE-F64C-46B6-AEE2-31C01AFA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4A27B7-68D4-492B-8C22-7D5E12E1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9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87B32C-7935-41FC-ADCC-835A51265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FF6CE3-D9EB-4EC1-B371-C0277DC29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5A653B-E587-4A19-8E47-D848EB024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47404B-CB3A-4B46-815D-C31EBA9B0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D4685-156F-4D72-845D-80791A2C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3FBA8-9685-4828-A130-285DF29C4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8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53C182-8B36-4964-BF8F-943EF213D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7244FA4-9D29-49FE-AF16-74061F909B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9BC131-5DAC-4C69-8BE5-A81EAD5AE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3243E4-4696-4A38-9B81-0E899D0D8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38FAE7-160D-4CC9-8A39-72619B9E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A58399-A3FE-4D34-8552-7123B89E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11131B-0C9B-4800-B6C5-0513AD75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1258C77-5766-4EB3-AB79-86D8F8311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B993D9-5BFA-4CD7-97E5-CE6247B4D2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820C3-B80F-44A3-8CE9-AE87B9E29B41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C4EBBC-47CE-4F11-BC04-752EC1704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B2C301-83EA-434E-9A1E-9DF62B243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F74A2-2464-4539-BAE4-111D8C3BB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8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744583" y="985021"/>
            <a:ext cx="10702834" cy="363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2400"/>
              </a:spcBef>
            </a:pPr>
            <a:r>
              <a:rPr lang="en-US" sz="4400" dirty="0"/>
              <a:t>  AI and Labor in Japan: </a:t>
            </a:r>
            <a:br>
              <a:rPr lang="en-US" sz="4400" dirty="0"/>
            </a:br>
            <a:r>
              <a:rPr lang="en-US" sz="4400" dirty="0"/>
              <a:t>Current status and way forward</a:t>
            </a:r>
            <a:br>
              <a:rPr lang="en-US" altLang="ja-JP" sz="3600" dirty="0">
                <a:solidFill>
                  <a:srgbClr val="000000"/>
                </a:solidFill>
              </a:rPr>
            </a:br>
            <a:endParaRPr sz="3600" dirty="0">
              <a:solidFill>
                <a:srgbClr val="000000"/>
              </a:solidFill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0" y="0"/>
            <a:ext cx="811658" cy="6858000"/>
          </a:xfrm>
          <a:prstGeom prst="rect">
            <a:avLst/>
          </a:prstGeom>
          <a:solidFill>
            <a:srgbClr val="06255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625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1380342" y="0"/>
            <a:ext cx="811658" cy="6858000"/>
          </a:xfrm>
          <a:prstGeom prst="rect">
            <a:avLst/>
          </a:prstGeom>
          <a:solidFill>
            <a:srgbClr val="06255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BECCF8-22A9-4CE9-BE36-B855E57EB7B5}"/>
              </a:ext>
            </a:extLst>
          </p:cNvPr>
          <p:cNvSpPr/>
          <p:nvPr/>
        </p:nvSpPr>
        <p:spPr>
          <a:xfrm>
            <a:off x="2821604" y="3429000"/>
            <a:ext cx="677935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en-US" altLang="ja-JP" sz="2800" dirty="0">
                <a:solidFill>
                  <a:prstClr val="black"/>
                </a:solidFill>
              </a:rPr>
              <a:t>June 24, 2025</a:t>
            </a:r>
          </a:p>
          <a:p>
            <a:pPr lvl="0" algn="ctr">
              <a:spcBef>
                <a:spcPts val="1200"/>
              </a:spcBef>
            </a:pPr>
            <a:r>
              <a:rPr lang="en-US" altLang="ja-JP" sz="2800" dirty="0">
                <a:solidFill>
                  <a:prstClr val="black"/>
                </a:solidFill>
              </a:rPr>
              <a:t>EU-Japan Workshop 2025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468938-97BF-48C3-8EE4-73021A04BF6D}"/>
              </a:ext>
            </a:extLst>
          </p:cNvPr>
          <p:cNvSpPr/>
          <p:nvPr/>
        </p:nvSpPr>
        <p:spPr>
          <a:xfrm>
            <a:off x="2708911" y="4716772"/>
            <a:ext cx="710772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en-US" altLang="ja-JP" sz="2800" dirty="0">
                <a:solidFill>
                  <a:prstClr val="black"/>
                </a:solidFill>
              </a:rPr>
              <a:t>Prof. Hiroki Habuka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Kyoto University Graduate School of Law</a:t>
            </a:r>
          </a:p>
          <a:p>
            <a:pPr algn="ctr"/>
            <a:r>
              <a:rPr lang="en-US" sz="2000" dirty="0"/>
              <a:t>The Center for Interdisciplinary Studies of Law and Policy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EEF9B8A-8832-40DE-8A1C-FCE9135E24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169" y="5214570"/>
            <a:ext cx="1549435" cy="1549435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F97CE01-428B-44B1-A086-2798B9995E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941" y="5516991"/>
            <a:ext cx="887883" cy="10412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154" y="158597"/>
            <a:ext cx="9345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Why Japanese Workers Need AI</a:t>
            </a:r>
            <a:endParaRPr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80981" y="6640989"/>
            <a:ext cx="2668905" cy="15367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2566670" algn="l"/>
              </a:tabLst>
            </a:pP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Copyright©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CISLP,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Kyoto University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All</a:t>
            </a:r>
            <a:r>
              <a:rPr sz="700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Rights</a:t>
            </a:r>
            <a:r>
              <a:rPr sz="700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Reserved.	</a:t>
            </a:r>
            <a:fld id="{81D60167-4931-47E6-BA6A-407CBD079E47}" type="slidenum"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2</a:t>
            </a:fld>
            <a:endParaRPr sz="900" dirty="0">
              <a:latin typeface="Arial"/>
              <a:cs typeface="Arial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D78CF39-60B8-033A-CA93-0DAE323B192C}"/>
              </a:ext>
            </a:extLst>
          </p:cNvPr>
          <p:cNvSpPr txBox="1"/>
          <p:nvPr/>
        </p:nvSpPr>
        <p:spPr>
          <a:xfrm>
            <a:off x="342704" y="878742"/>
            <a:ext cx="11506591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6255F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Rapid Population Decline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6255F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	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Population dropped by 900,000 in 2024 alone.</a:t>
            </a: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	Workforce projected to shrink by 3 million by 2030.</a:t>
            </a: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	Nearly 30% aged 65+ (highest globally).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6255F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AI: Threat or Opportunity?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6255F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	ATM case: automation increased human jobs in banks.</a:t>
            </a: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	AI translation boosted demand for human translators.</a:t>
            </a:r>
          </a:p>
          <a:p>
            <a:pPr marL="457200" marR="0" lvl="0" indent="6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Yu Gothic UI" panose="020B0500000000000000" pitchFamily="50" charset="-128"/>
                <a:ea typeface="Yu Gothic UI" panose="020B0500000000000000" pitchFamily="50" charset="-128"/>
              </a:rPr>
              <a:t>	Robotics extending working lives, crucial in ageing society.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New Opportunities</a:t>
            </a:r>
          </a:p>
          <a:p>
            <a:pPr marL="914400" marR="0" lvl="0" indent="-44926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AI Model and Prompt Engineers, Interface and Interaction Designers, AI Content Creators, and Data Curators…</a:t>
            </a:r>
          </a:p>
          <a:p>
            <a:pPr marL="914400" marR="0" lvl="0" indent="-449263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400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AI ethics and governance professionals</a:t>
            </a:r>
          </a:p>
        </p:txBody>
      </p:sp>
    </p:spTree>
    <p:extLst>
      <p:ext uri="{BB962C8B-B14F-4D97-AF65-F5344CB8AC3E}">
        <p14:creationId xmlns:p14="http://schemas.microsoft.com/office/powerpoint/2010/main" val="186711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BD2D4-AADE-39CB-38B5-305B38B69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3AE4219-33E7-C9E8-E176-9F7B3E476F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154" y="158597"/>
            <a:ext cx="9345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Human’s New Role: AI Governance</a:t>
            </a:r>
            <a:endParaRPr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25B48760-21CB-38F5-A247-2C18A1E94711}"/>
              </a:ext>
            </a:extLst>
          </p:cNvPr>
          <p:cNvSpPr txBox="1"/>
          <p:nvPr/>
        </p:nvSpPr>
        <p:spPr>
          <a:xfrm>
            <a:off x="9380981" y="6640989"/>
            <a:ext cx="2668905" cy="15367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2566670" algn="l"/>
              </a:tabLst>
            </a:pP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Copyright©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CISLP,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Kyoto University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All</a:t>
            </a:r>
            <a:r>
              <a:rPr sz="700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Rights</a:t>
            </a:r>
            <a:r>
              <a:rPr sz="700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Reserved.	</a:t>
            </a:r>
            <a:fld id="{81D60167-4931-47E6-BA6A-407CBD079E47}" type="slidenum"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3</a:t>
            </a:fld>
            <a:endParaRPr sz="900" dirty="0">
              <a:latin typeface="Arial"/>
              <a:cs typeface="Arial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F69B1A-836E-DA20-2BA5-7D47CA45861A}"/>
              </a:ext>
            </a:extLst>
          </p:cNvPr>
          <p:cNvSpPr txBox="1"/>
          <p:nvPr/>
        </p:nvSpPr>
        <p:spPr>
          <a:xfrm>
            <a:off x="342704" y="824012"/>
            <a:ext cx="11506591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AI Risks (not exhaustive)</a:t>
            </a:r>
            <a:endParaRPr lang="en-US" sz="2400" dirty="0">
              <a:solidFill>
                <a:srgbClr val="06255F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Errors &amp; hallucinations.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Biases (racial, gender, economic).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Malicious use (fake news, surveillance, weaponization).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Security vulnerabilities and privacy threats.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Human Decision-Making Critical</a:t>
            </a:r>
            <a:endParaRPr lang="en-US" sz="2400" dirty="0">
              <a:solidFill>
                <a:srgbClr val="06255F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Measuring risk acceptance (e.g., autonomous vehicles).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Defining legitimate differentiation vs. discrimination (finance, loans, recruiting).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Balancing privacy vs. monitoring malicious AI use.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Allocation of responsibility and liability in the complex supply chain.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Agile Governance as a Key Concept</a:t>
            </a:r>
            <a:endParaRPr lang="en-US" sz="2400" dirty="0">
              <a:solidFill>
                <a:srgbClr val="06255F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Collaborative, multi-stakeholder approach.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Japan’s recent legislation “</a:t>
            </a:r>
            <a:r>
              <a:rPr lang="en-US" sz="2400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Act on Promotion of R&amp;D and Utilization of AI</a:t>
            </a: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”.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446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08B22-EAA2-C602-8219-85532FAD5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90CDF85-0F8B-E98C-DCBB-1445CF3A04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154" y="158597"/>
            <a:ext cx="9345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EU-Japan Alliance: Commitment to Human-Centric AI</a:t>
            </a:r>
            <a:endParaRPr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D608CC4-0344-672B-1631-C83DCA759A2D}"/>
              </a:ext>
            </a:extLst>
          </p:cNvPr>
          <p:cNvSpPr txBox="1"/>
          <p:nvPr/>
        </p:nvSpPr>
        <p:spPr>
          <a:xfrm>
            <a:off x="9380981" y="6640989"/>
            <a:ext cx="2668905" cy="15367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2566670" algn="l"/>
              </a:tabLst>
            </a:pP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Copyright©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CISLP,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Kyoto University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All</a:t>
            </a:r>
            <a:r>
              <a:rPr sz="700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52525"/>
                </a:solidFill>
                <a:latin typeface="Arial"/>
                <a:cs typeface="Arial"/>
              </a:rPr>
              <a:t>Rights</a:t>
            </a:r>
            <a:r>
              <a:rPr sz="700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52525"/>
                </a:solidFill>
                <a:latin typeface="Arial"/>
                <a:cs typeface="Arial"/>
              </a:rPr>
              <a:t>Reserved.	</a:t>
            </a:r>
            <a:fld id="{81D60167-4931-47E6-BA6A-407CBD079E47}" type="slidenum"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4</a:t>
            </a:fld>
            <a:endParaRPr sz="900" dirty="0">
              <a:latin typeface="Arial"/>
              <a:cs typeface="Arial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30E694C-5BFD-2F54-D642-8278A2D531B0}"/>
              </a:ext>
            </a:extLst>
          </p:cNvPr>
          <p:cNvSpPr txBox="1"/>
          <p:nvPr/>
        </p:nvSpPr>
        <p:spPr>
          <a:xfrm>
            <a:off x="454395" y="1113269"/>
            <a:ext cx="1150659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Shared Values and Principles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EU AI Act and Japan’s Human-Centric AI Society Principles aligned.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Human-centric, trustworthy AI, backed up with transparency </a:t>
            </a:r>
            <a:r>
              <a:rPr lang="en-US" sz="2400">
                <a:latin typeface="Yu Gothic UI" panose="020B0500000000000000" pitchFamily="50" charset="-128"/>
                <a:ea typeface="Yu Gothic UI" panose="020B0500000000000000" pitchFamily="50" charset="-128"/>
              </a:rPr>
              <a:t>&amp; accountability.</a:t>
            </a:r>
            <a:endParaRPr lang="en-US" sz="24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International Collaboration</a:t>
            </a:r>
          </a:p>
          <a:p>
            <a:pPr marL="749300" lvl="0" indent="-29210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G7 Hiroshima AI Process: joint norms and monitoring process.</a:t>
            </a:r>
          </a:p>
          <a:p>
            <a:pPr marL="749300" lvl="0" indent="-29210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EU – Japan Digital Partnership Council: Shared commitment to promoting innovation and safe, secure and trustworthy AI.</a:t>
            </a:r>
            <a:endParaRPr lang="en-US" sz="24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6255F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Joint Leadership for Global Impact</a:t>
            </a:r>
            <a:endParaRPr lang="en-US" altLang="en-US" sz="2400" dirty="0">
              <a:solidFill>
                <a:srgbClr val="06255F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749300" lvl="0" indent="-29210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AI as a booster for human rights, democracy, and sustainability.</a:t>
            </a:r>
          </a:p>
          <a:p>
            <a:pPr marL="749300" lvl="0" indent="-292100" eaLnBrk="0" fontAlgn="base" hangingPunct="0">
              <a:spcBef>
                <a:spcPts val="12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Deepening EU-Japan partnership for global AI governance standards.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4202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122C2DBB855B4C978AE9818DF2B80F" ma:contentTypeVersion="17" ma:contentTypeDescription="Create a new document." ma:contentTypeScope="" ma:versionID="669973741bb20b4327f56d370b470c39">
  <xsd:schema xmlns:xsd="http://www.w3.org/2001/XMLSchema" xmlns:xs="http://www.w3.org/2001/XMLSchema" xmlns:p="http://schemas.microsoft.com/office/2006/metadata/properties" xmlns:ns2="f4ce0fcb-941b-478c-8f3b-0bea559afca4" xmlns:ns3="139408b5-cd95-41a2-b442-2b289d59f97f" targetNamespace="http://schemas.microsoft.com/office/2006/metadata/properties" ma:root="true" ma:fieldsID="50526ca12b091ef98d8f3b8dd14bab71" ns2:_="" ns3:_="">
    <xsd:import namespace="f4ce0fcb-941b-478c-8f3b-0bea559afca4"/>
    <xsd:import namespace="139408b5-cd95-41a2-b442-2b289d59f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e0fcb-941b-478c-8f3b-0bea559afc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aa02b3-c216-49d5-b6dc-d11338e154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9408b5-cd95-41a2-b442-2b289d59f9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f9e637-f00f-455f-af10-83e37406edba}" ma:internalName="TaxCatchAll" ma:showField="CatchAllData" ma:web="139408b5-cd95-41a2-b442-2b289d59f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e0fcb-941b-478c-8f3b-0bea559afca4">
      <Terms xmlns="http://schemas.microsoft.com/office/infopath/2007/PartnerControls"/>
    </lcf76f155ced4ddcb4097134ff3c332f>
    <TaxCatchAll xmlns="139408b5-cd95-41a2-b442-2b289d59f97f" xsi:nil="true"/>
  </documentManagement>
</p:properties>
</file>

<file path=customXml/itemProps1.xml><?xml version="1.0" encoding="utf-8"?>
<ds:datastoreItem xmlns:ds="http://schemas.openxmlformats.org/officeDocument/2006/customXml" ds:itemID="{471E2CA0-BE14-46EE-A755-2CEB9331E5CE}"/>
</file>

<file path=customXml/itemProps2.xml><?xml version="1.0" encoding="utf-8"?>
<ds:datastoreItem xmlns:ds="http://schemas.openxmlformats.org/officeDocument/2006/customXml" ds:itemID="{0BE4DEA1-4BC6-4620-9A16-6F42A22C34F5}"/>
</file>

<file path=customXml/itemProps3.xml><?xml version="1.0" encoding="utf-8"?>
<ds:datastoreItem xmlns:ds="http://schemas.openxmlformats.org/officeDocument/2006/customXml" ds:itemID="{06248A01-FDEF-4FD9-A185-7674475E45A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Widescreen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Yu Gothic UI</vt:lpstr>
      <vt:lpstr>Arial</vt:lpstr>
      <vt:lpstr>Bahnschrift</vt:lpstr>
      <vt:lpstr>Calibri</vt:lpstr>
      <vt:lpstr>Calibri Light</vt:lpstr>
      <vt:lpstr>Office テーマ</vt:lpstr>
      <vt:lpstr>  AI and Labor in Japan:  Current status and way forward </vt:lpstr>
      <vt:lpstr>Why Japanese Workers Need AI</vt:lpstr>
      <vt:lpstr>Human’s New Role: AI Governance</vt:lpstr>
      <vt:lpstr>EU-Japan Alliance: Commitment to Human-Centric 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Hiroki Habuka</dc:creator>
  <cp:lastModifiedBy>Aghadjian Karen</cp:lastModifiedBy>
  <cp:revision>83</cp:revision>
  <dcterms:created xsi:type="dcterms:W3CDTF">2023-12-17T02:33:45Z</dcterms:created>
  <dcterms:modified xsi:type="dcterms:W3CDTF">2025-06-26T10:36:31Z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0x0101002F122C2DBB855B4C978AE9818DF2B80F</vt:lpwstr>
  </property>
</Properties>
</file>