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30" r:id="rId5"/>
    <p:sldMasterId id="2147483742" r:id="rId6"/>
    <p:sldMasterId id="2147483752" r:id="rId7"/>
  </p:sldMasterIdLst>
  <p:notesMasterIdLst>
    <p:notesMasterId r:id="rId53"/>
  </p:notesMasterIdLst>
  <p:sldIdLst>
    <p:sldId id="5734" r:id="rId8"/>
    <p:sldId id="256" r:id="rId9"/>
    <p:sldId id="535" r:id="rId10"/>
    <p:sldId id="299" r:id="rId11"/>
    <p:sldId id="259" r:id="rId12"/>
    <p:sldId id="369" r:id="rId13"/>
    <p:sldId id="387" r:id="rId14"/>
    <p:sldId id="367" r:id="rId15"/>
    <p:sldId id="368" r:id="rId16"/>
    <p:sldId id="370" r:id="rId17"/>
    <p:sldId id="371" r:id="rId18"/>
    <p:sldId id="373" r:id="rId19"/>
    <p:sldId id="380" r:id="rId20"/>
    <p:sldId id="372" r:id="rId21"/>
    <p:sldId id="374" r:id="rId22"/>
    <p:sldId id="377" r:id="rId23"/>
    <p:sldId id="378" r:id="rId24"/>
    <p:sldId id="389" r:id="rId25"/>
    <p:sldId id="262" r:id="rId26"/>
    <p:sldId id="260" r:id="rId27"/>
    <p:sldId id="263" r:id="rId28"/>
    <p:sldId id="267" r:id="rId29"/>
    <p:sldId id="528" r:id="rId30"/>
    <p:sldId id="526" r:id="rId31"/>
    <p:sldId id="264" r:id="rId32"/>
    <p:sldId id="266" r:id="rId33"/>
    <p:sldId id="376" r:id="rId34"/>
    <p:sldId id="529" r:id="rId35"/>
    <p:sldId id="381" r:id="rId36"/>
    <p:sldId id="379" r:id="rId37"/>
    <p:sldId id="375" r:id="rId38"/>
    <p:sldId id="382" r:id="rId39"/>
    <p:sldId id="383" r:id="rId40"/>
    <p:sldId id="536" r:id="rId41"/>
    <p:sldId id="5729" r:id="rId42"/>
    <p:sldId id="5730" r:id="rId43"/>
    <p:sldId id="5731" r:id="rId44"/>
    <p:sldId id="5732" r:id="rId45"/>
    <p:sldId id="5733" r:id="rId46"/>
    <p:sldId id="384" r:id="rId47"/>
    <p:sldId id="530" r:id="rId48"/>
    <p:sldId id="385" r:id="rId49"/>
    <p:sldId id="388" r:id="rId50"/>
    <p:sldId id="386" r:id="rId51"/>
    <p:sldId id="35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E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46C22-18B0-426B-9947-19DCD10568B9}" type="datetimeFigureOut">
              <a:rPr lang="en-NL" smtClean="0"/>
              <a:t>06/25/2025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DE897-7A5A-47F1-A9F8-2D14D98BF429}" type="slidenum">
              <a:rPr lang="en-NL" smtClean="0"/>
              <a:t>‹#›</a:t>
            </a:fld>
            <a:endParaRPr lang="en-NL"/>
          </a:p>
        </p:txBody>
      </p:sp>
    </p:spTree>
    <p:extLst>
      <p:ext uri="{BB962C8B-B14F-4D97-AF65-F5344CB8AC3E}">
        <p14:creationId xmlns:p14="http://schemas.microsoft.com/office/powerpoint/2010/main" val="324907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9E4F8A-EF6C-4A1F-A1F3-AF0480219FF4}"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Tree>
    <p:extLst>
      <p:ext uri="{BB962C8B-B14F-4D97-AF65-F5344CB8AC3E}">
        <p14:creationId xmlns:p14="http://schemas.microsoft.com/office/powerpoint/2010/main" val="109694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89E4E-B13D-4A89-B343-4355BF6BE836}" type="datetime8">
              <a:rPr lang="en-NL" smtClean="0"/>
              <a:t>06/25/2025 16:01</a:t>
            </a:fld>
            <a:endParaRPr lang="en-NL"/>
          </a:p>
        </p:txBody>
      </p:sp>
      <p:sp>
        <p:nvSpPr>
          <p:cNvPr id="6" name="Footer Placeholder 5"/>
          <p:cNvSpPr>
            <a:spLocks noGrp="1"/>
          </p:cNvSpPr>
          <p:nvPr>
            <p:ph type="ftr" sz="quarter" idx="11"/>
          </p:nvPr>
        </p:nvSpPr>
        <p:spPr/>
        <p:txBody>
          <a:bodyPr/>
          <a:lstStyle/>
          <a:p>
            <a:endParaRPr lang="en-NL"/>
          </a:p>
        </p:txBody>
      </p:sp>
      <p:sp>
        <p:nvSpPr>
          <p:cNvPr id="8" name="Slide Number Placeholder 5">
            <a:extLst>
              <a:ext uri="{FF2B5EF4-FFF2-40B4-BE49-F238E27FC236}">
                <a16:creationId xmlns:a16="http://schemas.microsoft.com/office/drawing/2014/main" id="{F29445BF-3222-4405-5DAF-E5309C25638F}"/>
              </a:ext>
            </a:extLst>
          </p:cNvPr>
          <p:cNvSpPr txBox="1">
            <a:spLocks/>
          </p:cNvSpPr>
          <p:nvPr userDrawn="1"/>
        </p:nvSpPr>
        <p:spPr bwMode="gray">
          <a:xfrm>
            <a:off x="11504611" y="6636774"/>
            <a:ext cx="683898" cy="221226"/>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F1D90F-E3C8-441A-A5EC-CEC4F9C5876A}" type="slidenum">
              <a:rPr lang="en-NL" smtClean="0"/>
              <a:pPr/>
              <a:t>‹#›</a:t>
            </a:fld>
            <a:endParaRPr lang="en-NL" dirty="0"/>
          </a:p>
        </p:txBody>
      </p:sp>
    </p:spTree>
    <p:extLst>
      <p:ext uri="{BB962C8B-B14F-4D97-AF65-F5344CB8AC3E}">
        <p14:creationId xmlns:p14="http://schemas.microsoft.com/office/powerpoint/2010/main" val="132106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CB026B-16B3-41E6-9506-6E255A82DDAE}" type="datetime8">
              <a:rPr lang="en-NL" smtClean="0"/>
              <a:t>06/25/2025 16:01</a:t>
            </a:fld>
            <a:endParaRPr lang="en-NL"/>
          </a:p>
        </p:txBody>
      </p:sp>
      <p:sp>
        <p:nvSpPr>
          <p:cNvPr id="6" name="Footer Placeholder 5"/>
          <p:cNvSpPr>
            <a:spLocks noGrp="1"/>
          </p:cNvSpPr>
          <p:nvPr>
            <p:ph type="ftr" sz="quarter" idx="11"/>
          </p:nvPr>
        </p:nvSpPr>
        <p:spPr/>
        <p:txBody>
          <a:bodyPr/>
          <a:lstStyle/>
          <a:p>
            <a:endParaRPr lang="en-NL"/>
          </a:p>
        </p:txBody>
      </p:sp>
      <p:sp>
        <p:nvSpPr>
          <p:cNvPr id="8" name="Slide Number Placeholder 5">
            <a:extLst>
              <a:ext uri="{FF2B5EF4-FFF2-40B4-BE49-F238E27FC236}">
                <a16:creationId xmlns:a16="http://schemas.microsoft.com/office/drawing/2014/main" id="{5A294F37-A84B-5BAC-F953-6FEB11164A56}"/>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349071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89223-95D3-4938-8534-E21594CFDFBE}"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7" name="Slide Number Placeholder 5">
            <a:extLst>
              <a:ext uri="{FF2B5EF4-FFF2-40B4-BE49-F238E27FC236}">
                <a16:creationId xmlns:a16="http://schemas.microsoft.com/office/drawing/2014/main" id="{BAC82538-FAA2-3BDB-E201-B2253C71F7F1}"/>
              </a:ext>
            </a:extLst>
          </p:cNvPr>
          <p:cNvSpPr txBox="1">
            <a:spLocks/>
          </p:cNvSpPr>
          <p:nvPr userDrawn="1"/>
        </p:nvSpPr>
        <p:spPr bwMode="gray">
          <a:xfrm>
            <a:off x="11504611" y="6636774"/>
            <a:ext cx="683898" cy="221226"/>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F1D90F-E3C8-441A-A5EC-CEC4F9C5876A}" type="slidenum">
              <a:rPr lang="en-NL" smtClean="0"/>
              <a:pPr/>
              <a:t>‹#›</a:t>
            </a:fld>
            <a:endParaRPr lang="en-NL" dirty="0"/>
          </a:p>
        </p:txBody>
      </p:sp>
    </p:spTree>
    <p:extLst>
      <p:ext uri="{BB962C8B-B14F-4D97-AF65-F5344CB8AC3E}">
        <p14:creationId xmlns:p14="http://schemas.microsoft.com/office/powerpoint/2010/main" val="1387167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B8EAD-4309-46F0-9C85-9A0CE5C0212A}"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7" name="Slide Number Placeholder 5">
            <a:extLst>
              <a:ext uri="{FF2B5EF4-FFF2-40B4-BE49-F238E27FC236}">
                <a16:creationId xmlns:a16="http://schemas.microsoft.com/office/drawing/2014/main" id="{726E6E73-2509-13A4-9EB4-53C4273E931F}"/>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1656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5B79602-7F12-4631-A52F-ABFD15F32FA5}" type="datetime8">
              <a:rPr lang="en-NL" smtClean="0"/>
              <a:t>06/25/2025 16:01</a:t>
            </a:fld>
            <a:endParaRPr lang="en-NL"/>
          </a:p>
        </p:txBody>
      </p:sp>
      <p:sp>
        <p:nvSpPr>
          <p:cNvPr id="6" name="Footer Placeholder 5"/>
          <p:cNvSpPr>
            <a:spLocks noGrp="1"/>
          </p:cNvSpPr>
          <p:nvPr>
            <p:ph type="ftr" sz="quarter" idx="11"/>
          </p:nvPr>
        </p:nvSpPr>
        <p:spPr/>
        <p:txBody>
          <a:bodyPr/>
          <a:lstStyle/>
          <a:p>
            <a:endParaRPr lang="en-NL"/>
          </a:p>
        </p:txBody>
      </p:sp>
      <p:sp>
        <p:nvSpPr>
          <p:cNvPr id="3" name="Slide Number Placeholder 5">
            <a:extLst>
              <a:ext uri="{FF2B5EF4-FFF2-40B4-BE49-F238E27FC236}">
                <a16:creationId xmlns:a16="http://schemas.microsoft.com/office/drawing/2014/main" id="{F173F0A7-30D1-E98F-BB21-26185A91F6B5}"/>
              </a:ext>
            </a:extLst>
          </p:cNvPr>
          <p:cNvSpPr txBox="1">
            <a:spLocks/>
          </p:cNvSpPr>
          <p:nvPr userDrawn="1"/>
        </p:nvSpPr>
        <p:spPr bwMode="gray">
          <a:xfrm>
            <a:off x="11504611" y="6636774"/>
            <a:ext cx="683898" cy="221226"/>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3F1D90F-E3C8-441A-A5EC-CEC4F9C5876A}" type="slidenum">
              <a:rPr lang="en-NL" smtClean="0"/>
              <a:pPr/>
              <a:t>‹#›</a:t>
            </a:fld>
            <a:endParaRPr lang="en-NL" dirty="0"/>
          </a:p>
        </p:txBody>
      </p:sp>
    </p:spTree>
    <p:extLst>
      <p:ext uri="{BB962C8B-B14F-4D97-AF65-F5344CB8AC3E}">
        <p14:creationId xmlns:p14="http://schemas.microsoft.com/office/powerpoint/2010/main" val="4107325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60471BD-81C3-450D-A2C0-A3625321C10C}" type="datetime8">
              <a:rPr lang="en-NL" smtClean="0"/>
              <a:t>06/25/2025 16:01</a:t>
            </a:fld>
            <a:endParaRPr lang="en-NL"/>
          </a:p>
        </p:txBody>
      </p:sp>
      <p:sp>
        <p:nvSpPr>
          <p:cNvPr id="6" name="Footer Placeholder 5"/>
          <p:cNvSpPr>
            <a:spLocks noGrp="1"/>
          </p:cNvSpPr>
          <p:nvPr>
            <p:ph type="ftr" sz="quarter" idx="11"/>
          </p:nvPr>
        </p:nvSpPr>
        <p:spPr/>
        <p:txBody>
          <a:bodyPr/>
          <a:lstStyle/>
          <a:p>
            <a:endParaRPr lang="en-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 name="Slide Number Placeholder 5">
            <a:extLst>
              <a:ext uri="{FF2B5EF4-FFF2-40B4-BE49-F238E27FC236}">
                <a16:creationId xmlns:a16="http://schemas.microsoft.com/office/drawing/2014/main" id="{C27C215B-3BC7-EF60-0E1D-FBA47F938166}"/>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38458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44F3C44-F7A9-4671-8EBD-49B95AF046E1}" type="datetime8">
              <a:rPr lang="en-NL" smtClean="0"/>
              <a:t>06/25/2025 16:01</a:t>
            </a:fld>
            <a:endParaRPr lang="en-NL"/>
          </a:p>
        </p:txBody>
      </p:sp>
      <p:sp>
        <p:nvSpPr>
          <p:cNvPr id="6" name="Footer Placeholder 5"/>
          <p:cNvSpPr>
            <a:spLocks noGrp="1"/>
          </p:cNvSpPr>
          <p:nvPr>
            <p:ph type="ftr" sz="quarter" idx="11"/>
          </p:nvPr>
        </p:nvSpPr>
        <p:spPr/>
        <p:txBody>
          <a:bodyPr/>
          <a:lstStyle/>
          <a:p>
            <a:endParaRPr lang="en-NL"/>
          </a:p>
        </p:txBody>
      </p:sp>
      <p:sp>
        <p:nvSpPr>
          <p:cNvPr id="3" name="Slide Number Placeholder 5">
            <a:extLst>
              <a:ext uri="{FF2B5EF4-FFF2-40B4-BE49-F238E27FC236}">
                <a16:creationId xmlns:a16="http://schemas.microsoft.com/office/drawing/2014/main" id="{13EB7E19-3914-2742-74B6-DFEA333FE45A}"/>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1716535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520623-E7CD-4845-A479-C9C72D072E6E}"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7" name="Slide Number Placeholder 5">
            <a:extLst>
              <a:ext uri="{FF2B5EF4-FFF2-40B4-BE49-F238E27FC236}">
                <a16:creationId xmlns:a16="http://schemas.microsoft.com/office/drawing/2014/main" id="{DC6C12DD-2347-18B3-E386-9AE1147A99C4}"/>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209174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D1AE39-94D1-4832-B6B0-99E8B6DCBA57}"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7" name="Slide Number Placeholder 5">
            <a:extLst>
              <a:ext uri="{FF2B5EF4-FFF2-40B4-BE49-F238E27FC236}">
                <a16:creationId xmlns:a16="http://schemas.microsoft.com/office/drawing/2014/main" id="{193D6D49-E9A1-6C5E-EF11-99C1DD4D7C84}"/>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176174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2369-0E74-2A8C-8E79-39CD3988A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8C3590E7-2E4A-9BC2-5F07-F2F8E91AC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FA3F03F1-1176-5418-D03C-9CFFCAAF7EC3}"/>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5" name="Footer Placeholder 4">
            <a:extLst>
              <a:ext uri="{FF2B5EF4-FFF2-40B4-BE49-F238E27FC236}">
                <a16:creationId xmlns:a16="http://schemas.microsoft.com/office/drawing/2014/main" id="{FC76494D-F5A7-6F71-6FA9-82630AD5C1B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69FAAAF-AA42-A4FC-6C84-EDF407CD2432}"/>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232243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9E4F8A-EF6C-4A1F-A1F3-AF0480219FF4}"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a:xfrm>
            <a:off x="11412233" y="6646606"/>
            <a:ext cx="779767" cy="211394"/>
          </a:xfrm>
        </p:spPr>
        <p:txBody>
          <a:bodyPr/>
          <a:lstStyle>
            <a:lvl1pPr>
              <a:defRPr sz="1100"/>
            </a:lvl1pPr>
          </a:lstStyle>
          <a:p>
            <a:fld id="{53F1D90F-E3C8-441A-A5EC-CEC4F9C5876A}" type="slidenum">
              <a:rPr lang="en-NL" smtClean="0"/>
              <a:pPr/>
              <a:t>‹#›</a:t>
            </a:fld>
            <a:endParaRPr lang="en-NL" dirty="0"/>
          </a:p>
        </p:txBody>
      </p:sp>
    </p:spTree>
    <p:extLst>
      <p:ext uri="{BB962C8B-B14F-4D97-AF65-F5344CB8AC3E}">
        <p14:creationId xmlns:p14="http://schemas.microsoft.com/office/powerpoint/2010/main" val="2793429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2751-7798-B130-754A-63F78C107A2F}"/>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3BE37ADF-58C5-D4A9-65D3-4CFE4234A4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EA811AD1-48A6-400D-67B8-2D9BD19F76E0}"/>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5" name="Footer Placeholder 4">
            <a:extLst>
              <a:ext uri="{FF2B5EF4-FFF2-40B4-BE49-F238E27FC236}">
                <a16:creationId xmlns:a16="http://schemas.microsoft.com/office/drawing/2014/main" id="{2D331EFB-78FC-AF74-244C-CC09CEAF3B2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FFEF54A-65B9-1D2B-0B42-9F564D4C9A98}"/>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2302937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4C7B-06CC-C81F-646D-1B2117F45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06B4600F-8403-7629-8EE3-EB8FC4867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EA4B2-31F2-C916-9B79-B3438B6B72ED}"/>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5" name="Footer Placeholder 4">
            <a:extLst>
              <a:ext uri="{FF2B5EF4-FFF2-40B4-BE49-F238E27FC236}">
                <a16:creationId xmlns:a16="http://schemas.microsoft.com/office/drawing/2014/main" id="{41C95788-FF48-A9CD-DA38-55491B0CA7D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8760CCD-8FAE-97EB-239D-DE1E8DC648B5}"/>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105648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3CA8-DB68-C1AF-D880-10DEAD132AA0}"/>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B6029F84-114A-03D5-0D6A-566D64A67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230DAB89-2812-5C7E-B2E2-5993A3D0E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4DD8B24E-3380-E380-8C8F-FD534950F6B4}"/>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6" name="Footer Placeholder 5">
            <a:extLst>
              <a:ext uri="{FF2B5EF4-FFF2-40B4-BE49-F238E27FC236}">
                <a16:creationId xmlns:a16="http://schemas.microsoft.com/office/drawing/2014/main" id="{9099F3E3-8302-5338-BDA4-58BE8A214D2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64122B3-2BB5-988E-A45D-BC327901048B}"/>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2808570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186C-F6B1-4892-74B7-2CAE23ABD879}"/>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308EB2F8-1C90-6139-A8E8-6341CDD85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1D499-7E2D-1059-B16F-E1E583060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3BF55AEF-B3ED-C388-5952-1B7E9FA6D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37E33D-5049-342A-72EB-E0068D8B7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3CB8022-EC48-7A11-5AC4-D55F0E2DC9D9}"/>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8" name="Footer Placeholder 7">
            <a:extLst>
              <a:ext uri="{FF2B5EF4-FFF2-40B4-BE49-F238E27FC236}">
                <a16:creationId xmlns:a16="http://schemas.microsoft.com/office/drawing/2014/main" id="{616D4763-412F-4DDF-80EF-563A28697FEB}"/>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ACA1C215-8AFC-401C-7DAB-C950B6FF5EB9}"/>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1479196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AC1D-B4E3-B2AC-2E0A-259722C3B814}"/>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9B05CF7D-6797-97E1-3079-24CB2E9BE749}"/>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4" name="Footer Placeholder 3">
            <a:extLst>
              <a:ext uri="{FF2B5EF4-FFF2-40B4-BE49-F238E27FC236}">
                <a16:creationId xmlns:a16="http://schemas.microsoft.com/office/drawing/2014/main" id="{28AA3E47-60FB-499E-B69C-8497F12ADA20}"/>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2B701CD-FFDF-FC2E-F159-796A7F07B182}"/>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1307826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876CB-3B5B-92EC-4B1E-B9B70E4E080F}"/>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3" name="Footer Placeholder 2">
            <a:extLst>
              <a:ext uri="{FF2B5EF4-FFF2-40B4-BE49-F238E27FC236}">
                <a16:creationId xmlns:a16="http://schemas.microsoft.com/office/drawing/2014/main" id="{D7D2339B-D904-7C7B-B816-A684B0B57533}"/>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0EE386EC-82B7-F861-D843-080CD79F4EC8}"/>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427830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8D76-AF37-196B-310E-C49A6764B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7C0D761A-358B-38CC-7DB2-507067BBE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6A938FD6-CAF0-4B5D-E900-1C5B69C3C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AB096-9ED0-E7AE-DEBF-497BC0A10E4D}"/>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6" name="Footer Placeholder 5">
            <a:extLst>
              <a:ext uri="{FF2B5EF4-FFF2-40B4-BE49-F238E27FC236}">
                <a16:creationId xmlns:a16="http://schemas.microsoft.com/office/drawing/2014/main" id="{DB2A41BF-3226-1F65-2CAE-B9C3953287A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5115801-B44F-9679-1503-1CFFD94CCE43}"/>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653081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7CFC-640A-8E98-F6F3-BF7326935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E02A20D5-B2EB-0348-57D9-D9EA76797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15633AF9-32BD-14BB-D379-9B29264C8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3114D-67BA-BB45-724C-D5F859FA69D6}"/>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6" name="Footer Placeholder 5">
            <a:extLst>
              <a:ext uri="{FF2B5EF4-FFF2-40B4-BE49-F238E27FC236}">
                <a16:creationId xmlns:a16="http://schemas.microsoft.com/office/drawing/2014/main" id="{B3DE3F01-E4DC-AF7C-BB02-096A6068D65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FDB694A5-B502-21FD-4EEB-7CD7BA5A602F}"/>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2808981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F626-A33A-9862-AC00-11EE3DACECB8}"/>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3566B4AD-2F1A-E31F-F9EF-3A91B7534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8FEB2C0-2B50-8986-98BB-76649C398232}"/>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5" name="Footer Placeholder 4">
            <a:extLst>
              <a:ext uri="{FF2B5EF4-FFF2-40B4-BE49-F238E27FC236}">
                <a16:creationId xmlns:a16="http://schemas.microsoft.com/office/drawing/2014/main" id="{23F4DC89-74A2-0F77-E4AF-7916235CECC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6D87CE9-20A1-76F8-519C-54852C58F877}"/>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4131441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D9252-83AC-5FC2-D7AD-DF8E30BD5C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B579F9BB-D280-D071-7911-F76D9D4065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D6CD140-6351-6EB9-D9DD-4F1BCAC71EC0}"/>
              </a:ext>
            </a:extLst>
          </p:cNvPr>
          <p:cNvSpPr>
            <a:spLocks noGrp="1"/>
          </p:cNvSpPr>
          <p:nvPr>
            <p:ph type="dt" sz="half" idx="10"/>
          </p:nvPr>
        </p:nvSpPr>
        <p:spPr/>
        <p:txBody>
          <a:bodyPr/>
          <a:lstStyle/>
          <a:p>
            <a:fld id="{09B0A68B-4B5C-4693-9E07-D5A06FE62898}" type="datetimeFigureOut">
              <a:rPr lang="en-NL" smtClean="0"/>
              <a:t>06/25/2025</a:t>
            </a:fld>
            <a:endParaRPr lang="en-NL"/>
          </a:p>
        </p:txBody>
      </p:sp>
      <p:sp>
        <p:nvSpPr>
          <p:cNvPr id="5" name="Footer Placeholder 4">
            <a:extLst>
              <a:ext uri="{FF2B5EF4-FFF2-40B4-BE49-F238E27FC236}">
                <a16:creationId xmlns:a16="http://schemas.microsoft.com/office/drawing/2014/main" id="{63839C32-B5C6-74A2-8F92-E6653282145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134F8A4-E57E-73DE-0D21-C9E925C777BC}"/>
              </a:ext>
            </a:extLst>
          </p:cNvPr>
          <p:cNvSpPr>
            <a:spLocks noGrp="1"/>
          </p:cNvSpPr>
          <p:nvPr>
            <p:ph type="sldNum" sz="quarter" idx="12"/>
          </p:nvPr>
        </p:nvSpPr>
        <p:spPr/>
        <p:txBody>
          <a:bodyPr/>
          <a:lstStyle/>
          <a:p>
            <a:fld id="{8CA8632C-B5A5-4B2F-B0EE-B054C9C65F03}" type="slidenum">
              <a:rPr lang="en-NL" smtClean="0"/>
              <a:t>‹#›</a:t>
            </a:fld>
            <a:endParaRPr lang="en-NL"/>
          </a:p>
        </p:txBody>
      </p:sp>
    </p:spTree>
    <p:extLst>
      <p:ext uri="{BB962C8B-B14F-4D97-AF65-F5344CB8AC3E}">
        <p14:creationId xmlns:p14="http://schemas.microsoft.com/office/powerpoint/2010/main" val="266733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1446909"/>
            <a:ext cx="10610532" cy="5180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F28241-872B-4CFA-A85A-F38996C4AB0F}"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a:xfrm>
            <a:off x="11412233" y="6646192"/>
            <a:ext cx="779767" cy="231058"/>
          </a:xfrm>
        </p:spPr>
        <p:txBody>
          <a:bodyPr/>
          <a:lstStyle>
            <a:lvl1pPr>
              <a:defRPr sz="1100"/>
            </a:lvl1pPr>
          </a:lstStyle>
          <a:p>
            <a:fld id="{53F1D90F-E3C8-441A-A5EC-CEC4F9C5876A}" type="slidenum">
              <a:rPr lang="en-NL" smtClean="0"/>
              <a:pPr/>
              <a:t>‹#›</a:t>
            </a:fld>
            <a:endParaRPr lang="en-NL" dirty="0"/>
          </a:p>
        </p:txBody>
      </p:sp>
      <p:sp>
        <p:nvSpPr>
          <p:cNvPr id="9" name="Title 2">
            <a:extLst>
              <a:ext uri="{FF2B5EF4-FFF2-40B4-BE49-F238E27FC236}">
                <a16:creationId xmlns:a16="http://schemas.microsoft.com/office/drawing/2014/main" id="{CC1D6671-11B1-7EED-B2E4-B2B9CE446304}"/>
              </a:ext>
            </a:extLst>
          </p:cNvPr>
          <p:cNvSpPr txBox="1">
            <a:spLocks/>
          </p:cNvSpPr>
          <p:nvPr userDrawn="1"/>
        </p:nvSpPr>
        <p:spPr>
          <a:xfrm>
            <a:off x="894080" y="349790"/>
            <a:ext cx="10610531" cy="696690"/>
          </a:xfrm>
          <a:prstGeom prst="rect">
            <a:avLst/>
          </a:prstGeom>
          <a:solidFill>
            <a:schemeClr val="accent3">
              <a:lumMod val="5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NL" dirty="0">
              <a:solidFill>
                <a:schemeClr val="bg1"/>
              </a:solidFill>
            </a:endParaRPr>
          </a:p>
        </p:txBody>
      </p:sp>
    </p:spTree>
    <p:extLst>
      <p:ext uri="{BB962C8B-B14F-4D97-AF65-F5344CB8AC3E}">
        <p14:creationId xmlns:p14="http://schemas.microsoft.com/office/powerpoint/2010/main" val="3326860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F58DCB-BCD5-814F-B221-9431208D6FEF}"/>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5" name="Footer Placeholder 4">
            <a:extLst>
              <a:ext uri="{FF2B5EF4-FFF2-40B4-BE49-F238E27FC236}">
                <a16:creationId xmlns:a16="http://schemas.microsoft.com/office/drawing/2014/main" id="{D2B6B672-F3DA-554F-8C9C-35FD455CC04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8AE38C9-111E-AA44-B3FC-E27734E78B30}"/>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
        <p:nvSpPr>
          <p:cNvPr id="7" name="Title 1">
            <a:extLst>
              <a:ext uri="{FF2B5EF4-FFF2-40B4-BE49-F238E27FC236}">
                <a16:creationId xmlns:a16="http://schemas.microsoft.com/office/drawing/2014/main" id="{8B2C362B-C9DB-DC4A-9EE6-FC5D33DA80E7}"/>
              </a:ext>
            </a:extLst>
          </p:cNvPr>
          <p:cNvSpPr>
            <a:spLocks noGrp="1"/>
          </p:cNvSpPr>
          <p:nvPr>
            <p:ph type="ctrTitle"/>
          </p:nvPr>
        </p:nvSpPr>
        <p:spPr>
          <a:xfrm>
            <a:off x="685799" y="1980000"/>
            <a:ext cx="10929797" cy="1470025"/>
          </a:xfrm>
          <a:prstGeom prst="rect">
            <a:avLst/>
          </a:prstGeom>
        </p:spPr>
        <p:txBody>
          <a:bodyPr/>
          <a:lstStyle/>
          <a:p>
            <a:r>
              <a:rPr lang="fr-FR" b="1">
                <a:solidFill>
                  <a:srgbClr val="004B8E"/>
                </a:solidFill>
              </a:rPr>
              <a:t>Modifiez le style du titre</a:t>
            </a:r>
            <a:endParaRPr lang="en-US" b="1" dirty="0">
              <a:solidFill>
                <a:srgbClr val="004B8E"/>
              </a:solidFill>
            </a:endParaRPr>
          </a:p>
        </p:txBody>
      </p:sp>
      <p:sp>
        <p:nvSpPr>
          <p:cNvPr id="8" name="Subtitle 2">
            <a:extLst>
              <a:ext uri="{FF2B5EF4-FFF2-40B4-BE49-F238E27FC236}">
                <a16:creationId xmlns:a16="http://schemas.microsoft.com/office/drawing/2014/main" id="{265EA000-5ED2-7747-B98B-88BF1D31F4CD}"/>
              </a:ext>
            </a:extLst>
          </p:cNvPr>
          <p:cNvSpPr>
            <a:spLocks noGrp="1"/>
          </p:cNvSpPr>
          <p:nvPr>
            <p:ph type="subTitle" idx="1"/>
          </p:nvPr>
        </p:nvSpPr>
        <p:spPr>
          <a:xfrm>
            <a:off x="1371599" y="3886200"/>
            <a:ext cx="9601201" cy="1752600"/>
          </a:xfrm>
          <a:prstGeom prst="rect">
            <a:avLst/>
          </a:prstGeom>
        </p:spPr>
        <p:txBody>
          <a:bodyPr/>
          <a:lstStyle/>
          <a:p>
            <a:r>
              <a:rPr lang="fr-FR">
                <a:solidFill>
                  <a:srgbClr val="1593BB"/>
                </a:solidFill>
              </a:rPr>
              <a:t>Modifiez le style des sous-titres du masque</a:t>
            </a:r>
            <a:endParaRPr lang="en-US" dirty="0">
              <a:solidFill>
                <a:srgbClr val="1593BB"/>
              </a:solidFill>
            </a:endParaRPr>
          </a:p>
        </p:txBody>
      </p:sp>
    </p:spTree>
    <p:extLst>
      <p:ext uri="{BB962C8B-B14F-4D97-AF65-F5344CB8AC3E}">
        <p14:creationId xmlns:p14="http://schemas.microsoft.com/office/powerpoint/2010/main" val="3520136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556F-8554-D943-A882-854DD851EFE3}"/>
              </a:ext>
            </a:extLst>
          </p:cNvPr>
          <p:cNvSpPr>
            <a:spLocks noGrp="1"/>
          </p:cNvSpPr>
          <p:nvPr>
            <p:ph type="title"/>
          </p:nvPr>
        </p:nvSpPr>
        <p:spPr>
          <a:xfrm>
            <a:off x="838200" y="1980000"/>
            <a:ext cx="10515600" cy="1325563"/>
          </a:xfrm>
          <a:prstGeom prst="rect">
            <a:avLst/>
          </a:prstGeom>
        </p:spPr>
        <p:txBody>
          <a:bodyPr/>
          <a:lstStyle/>
          <a:p>
            <a:r>
              <a:rPr lang="fr-FR"/>
              <a:t>Modifiez le style du titre</a:t>
            </a:r>
            <a:endParaRPr lang="en-US" dirty="0"/>
          </a:p>
        </p:txBody>
      </p:sp>
      <p:sp>
        <p:nvSpPr>
          <p:cNvPr id="3" name="Content Placeholder 2">
            <a:extLst>
              <a:ext uri="{FF2B5EF4-FFF2-40B4-BE49-F238E27FC236}">
                <a16:creationId xmlns:a16="http://schemas.microsoft.com/office/drawing/2014/main" id="{FE2D0D67-A3E4-344D-917C-8E23CDCD3941}"/>
              </a:ext>
            </a:extLst>
          </p:cNvPr>
          <p:cNvSpPr>
            <a:spLocks noGrp="1"/>
          </p:cNvSpPr>
          <p:nvPr>
            <p:ph idx="1"/>
          </p:nvPr>
        </p:nvSpPr>
        <p:spPr>
          <a:xfrm>
            <a:off x="838200" y="3465871"/>
            <a:ext cx="10515600" cy="271109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829A155C-893E-D24F-98A0-5672307818B1}"/>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5" name="Footer Placeholder 4">
            <a:extLst>
              <a:ext uri="{FF2B5EF4-FFF2-40B4-BE49-F238E27FC236}">
                <a16:creationId xmlns:a16="http://schemas.microsoft.com/office/drawing/2014/main" id="{5E224D89-3302-3043-A25C-46B544362A1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B5F7934-CF30-3B4D-8B1F-BC788A344DFC}"/>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1852809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66B1-4566-E040-99F8-EE20DD439572}"/>
              </a:ext>
            </a:extLst>
          </p:cNvPr>
          <p:cNvSpPr>
            <a:spLocks noGrp="1"/>
          </p:cNvSpPr>
          <p:nvPr>
            <p:ph type="title"/>
          </p:nvPr>
        </p:nvSpPr>
        <p:spPr>
          <a:xfrm>
            <a:off x="831850" y="1980000"/>
            <a:ext cx="10515600" cy="2261727"/>
          </a:xfrm>
          <a:prstGeom prst="rect">
            <a:avLst/>
          </a:prstGeom>
        </p:spPr>
        <p:txBody>
          <a:bodyPr anchor="b"/>
          <a:lstStyle>
            <a:lvl1pPr>
              <a:defRPr sz="6000"/>
            </a:lvl1pPr>
          </a:lstStyle>
          <a:p>
            <a:r>
              <a:rPr lang="fr-FR"/>
              <a:t>Modifiez le style du titre</a:t>
            </a:r>
            <a:endParaRPr lang="en-US"/>
          </a:p>
        </p:txBody>
      </p:sp>
      <p:sp>
        <p:nvSpPr>
          <p:cNvPr id="3" name="Text Placeholder 2">
            <a:extLst>
              <a:ext uri="{FF2B5EF4-FFF2-40B4-BE49-F238E27FC236}">
                <a16:creationId xmlns:a16="http://schemas.microsoft.com/office/drawing/2014/main" id="{DD8F83FF-CC98-B64E-8954-0C4BCCD9FBC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E38AB836-BAE2-D84D-9F22-C0428FCFD691}"/>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5" name="Footer Placeholder 4">
            <a:extLst>
              <a:ext uri="{FF2B5EF4-FFF2-40B4-BE49-F238E27FC236}">
                <a16:creationId xmlns:a16="http://schemas.microsoft.com/office/drawing/2014/main" id="{C26EFEBC-D04E-2640-90D4-9EEF0042E0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A9B4195-BD26-4040-8633-7BD708BC4C96}"/>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3773194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73FB-7ABD-FA4E-85D5-7F08D03A842C}"/>
              </a:ext>
            </a:extLst>
          </p:cNvPr>
          <p:cNvSpPr>
            <a:spLocks noGrp="1"/>
          </p:cNvSpPr>
          <p:nvPr>
            <p:ph type="title"/>
          </p:nvPr>
        </p:nvSpPr>
        <p:spPr>
          <a:xfrm>
            <a:off x="838200" y="1980000"/>
            <a:ext cx="10515600" cy="881187"/>
          </a:xfrm>
          <a:prstGeom prst="rect">
            <a:avLst/>
          </a:prstGeo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FCE1EEB8-7DDA-F847-B4F3-F578785171B0}"/>
              </a:ext>
            </a:extLst>
          </p:cNvPr>
          <p:cNvSpPr>
            <a:spLocks noGrp="1"/>
          </p:cNvSpPr>
          <p:nvPr>
            <p:ph sz="half" idx="1"/>
          </p:nvPr>
        </p:nvSpPr>
        <p:spPr>
          <a:xfrm>
            <a:off x="838200" y="3040573"/>
            <a:ext cx="5181600" cy="313638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92446466-2FAE-BC41-80A8-317ADC1F9A76}"/>
              </a:ext>
            </a:extLst>
          </p:cNvPr>
          <p:cNvSpPr>
            <a:spLocks noGrp="1"/>
          </p:cNvSpPr>
          <p:nvPr>
            <p:ph sz="half" idx="2"/>
          </p:nvPr>
        </p:nvSpPr>
        <p:spPr>
          <a:xfrm>
            <a:off x="6172200" y="3040573"/>
            <a:ext cx="5181600" cy="313639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57C4F11B-6EA1-7145-AD08-DDD6DD07FCC2}"/>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6" name="Footer Placeholder 5">
            <a:extLst>
              <a:ext uri="{FF2B5EF4-FFF2-40B4-BE49-F238E27FC236}">
                <a16:creationId xmlns:a16="http://schemas.microsoft.com/office/drawing/2014/main" id="{E6544EF0-4740-9C46-A968-668E8DB317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1239F49-4880-2D4E-B214-AD549DE93BB4}"/>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3360804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0179-F3A4-7A44-AA50-627F6E5123F3}"/>
              </a:ext>
            </a:extLst>
          </p:cNvPr>
          <p:cNvSpPr>
            <a:spLocks noGrp="1"/>
          </p:cNvSpPr>
          <p:nvPr>
            <p:ph type="title"/>
          </p:nvPr>
        </p:nvSpPr>
        <p:spPr>
          <a:xfrm>
            <a:off x="839788" y="1980000"/>
            <a:ext cx="10515600" cy="881187"/>
          </a:xfrm>
          <a:prstGeom prst="rect">
            <a:avLst/>
          </a:prstGeom>
        </p:spPr>
        <p:txBody>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DC748EC5-185A-DA41-83B2-159D11F00822}"/>
              </a:ext>
            </a:extLst>
          </p:cNvPr>
          <p:cNvSpPr>
            <a:spLocks noGrp="1"/>
          </p:cNvSpPr>
          <p:nvPr>
            <p:ph type="body" idx="1"/>
          </p:nvPr>
        </p:nvSpPr>
        <p:spPr>
          <a:xfrm>
            <a:off x="838200" y="3027874"/>
            <a:ext cx="5157787" cy="60437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BE078DC9-FF78-674E-8710-BB02DA5E5456}"/>
              </a:ext>
            </a:extLst>
          </p:cNvPr>
          <p:cNvSpPr>
            <a:spLocks noGrp="1"/>
          </p:cNvSpPr>
          <p:nvPr>
            <p:ph sz="half" idx="2"/>
          </p:nvPr>
        </p:nvSpPr>
        <p:spPr>
          <a:xfrm>
            <a:off x="839788" y="3760839"/>
            <a:ext cx="5157787" cy="242882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a:extLst>
              <a:ext uri="{FF2B5EF4-FFF2-40B4-BE49-F238E27FC236}">
                <a16:creationId xmlns:a16="http://schemas.microsoft.com/office/drawing/2014/main" id="{444D82E4-7F14-424D-935E-88EE28907103}"/>
              </a:ext>
            </a:extLst>
          </p:cNvPr>
          <p:cNvSpPr>
            <a:spLocks noGrp="1"/>
          </p:cNvSpPr>
          <p:nvPr>
            <p:ph type="body" sz="quarter" idx="3"/>
          </p:nvPr>
        </p:nvSpPr>
        <p:spPr>
          <a:xfrm>
            <a:off x="6170612" y="3027874"/>
            <a:ext cx="5183188" cy="60437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7D2C63F9-F347-5D4D-BD7F-D9718BF95042}"/>
              </a:ext>
            </a:extLst>
          </p:cNvPr>
          <p:cNvSpPr>
            <a:spLocks noGrp="1"/>
          </p:cNvSpPr>
          <p:nvPr>
            <p:ph sz="quarter" idx="4"/>
          </p:nvPr>
        </p:nvSpPr>
        <p:spPr>
          <a:xfrm>
            <a:off x="6172200" y="3760839"/>
            <a:ext cx="5183188" cy="242882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C8D90604-EBA1-3140-A09E-8839FEFDEDAA}"/>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8" name="Footer Placeholder 7">
            <a:extLst>
              <a:ext uri="{FF2B5EF4-FFF2-40B4-BE49-F238E27FC236}">
                <a16:creationId xmlns:a16="http://schemas.microsoft.com/office/drawing/2014/main" id="{D5605752-51CE-4B46-9274-72B8C83FD4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73F1670-0BED-D24C-9D30-C6A92FF3E021}"/>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600664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5EC1-AB6C-2245-83BB-196986F31A46}"/>
              </a:ext>
            </a:extLst>
          </p:cNvPr>
          <p:cNvSpPr>
            <a:spLocks noGrp="1"/>
          </p:cNvSpPr>
          <p:nvPr>
            <p:ph type="title"/>
          </p:nvPr>
        </p:nvSpPr>
        <p:spPr>
          <a:xfrm>
            <a:off x="838200" y="1980000"/>
            <a:ext cx="10515600" cy="1325563"/>
          </a:xfrm>
          <a:prstGeom prst="rect">
            <a:avLst/>
          </a:prstGeo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EC807669-8302-5648-93CB-FFE05D7FEC93}"/>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4" name="Footer Placeholder 3">
            <a:extLst>
              <a:ext uri="{FF2B5EF4-FFF2-40B4-BE49-F238E27FC236}">
                <a16:creationId xmlns:a16="http://schemas.microsoft.com/office/drawing/2014/main" id="{1366C494-2BFB-CC45-9FFE-A302A70E58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ECE988D-67A6-734E-97AE-4B510A4C3803}"/>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3604985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A2D04-D00A-0440-9E79-4E0E3E5C122C}"/>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3" name="Footer Placeholder 2">
            <a:extLst>
              <a:ext uri="{FF2B5EF4-FFF2-40B4-BE49-F238E27FC236}">
                <a16:creationId xmlns:a16="http://schemas.microsoft.com/office/drawing/2014/main" id="{DA6CEFCB-FE3A-9543-AC51-5C83B72AE3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3AB4F8A-9B97-CC41-AF2A-A027B67432D2}"/>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331278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61FB-41C9-604F-AE50-EACADB04101A}"/>
              </a:ext>
            </a:extLst>
          </p:cNvPr>
          <p:cNvSpPr>
            <a:spLocks noGrp="1"/>
          </p:cNvSpPr>
          <p:nvPr>
            <p:ph type="title"/>
          </p:nvPr>
        </p:nvSpPr>
        <p:spPr>
          <a:xfrm>
            <a:off x="839788" y="1980000"/>
            <a:ext cx="3932237" cy="1452716"/>
          </a:xfrm>
          <a:prstGeom prst="rect">
            <a:avLst/>
          </a:prstGeom>
        </p:spPr>
        <p:txBody>
          <a:bodyPr anchor="b"/>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C2B3ECED-5DC3-A64E-B9FA-48C158751549}"/>
              </a:ext>
            </a:extLst>
          </p:cNvPr>
          <p:cNvSpPr>
            <a:spLocks noGrp="1"/>
          </p:cNvSpPr>
          <p:nvPr>
            <p:ph idx="1"/>
          </p:nvPr>
        </p:nvSpPr>
        <p:spPr>
          <a:xfrm>
            <a:off x="5183188" y="1980000"/>
            <a:ext cx="6172200" cy="3881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C20C1716-D890-6C4F-A44B-F2F73C9CFCC6}"/>
              </a:ext>
            </a:extLst>
          </p:cNvPr>
          <p:cNvSpPr>
            <a:spLocks noGrp="1"/>
          </p:cNvSpPr>
          <p:nvPr>
            <p:ph type="body" sz="half" idx="2"/>
          </p:nvPr>
        </p:nvSpPr>
        <p:spPr>
          <a:xfrm>
            <a:off x="839788" y="3583858"/>
            <a:ext cx="3932237" cy="228512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F82CF2-5EC0-7B4B-A1FD-7987656C6380}"/>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6" name="Footer Placeholder 5">
            <a:extLst>
              <a:ext uri="{FF2B5EF4-FFF2-40B4-BE49-F238E27FC236}">
                <a16:creationId xmlns:a16="http://schemas.microsoft.com/office/drawing/2014/main" id="{CEBF2A7B-5C6F-9A41-88DE-B2D41E774B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0CCB25D-58D5-5845-9C85-71F1A89E7112}"/>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797160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3C8E-7EC6-0A4A-A28F-55E49F02654C}"/>
              </a:ext>
            </a:extLst>
          </p:cNvPr>
          <p:cNvSpPr>
            <a:spLocks noGrp="1"/>
          </p:cNvSpPr>
          <p:nvPr>
            <p:ph type="title"/>
          </p:nvPr>
        </p:nvSpPr>
        <p:spPr>
          <a:xfrm>
            <a:off x="839788" y="1980000"/>
            <a:ext cx="3932237" cy="1454400"/>
          </a:xfrm>
          <a:prstGeom prst="rect">
            <a:avLst/>
          </a:prstGeo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4863A9B8-4238-0449-A3A2-8984CED7AEA0}"/>
              </a:ext>
            </a:extLst>
          </p:cNvPr>
          <p:cNvSpPr>
            <a:spLocks noGrp="1"/>
          </p:cNvSpPr>
          <p:nvPr>
            <p:ph type="pic" idx="1"/>
          </p:nvPr>
        </p:nvSpPr>
        <p:spPr>
          <a:xfrm>
            <a:off x="5183188" y="1980000"/>
            <a:ext cx="6172200" cy="38810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a:extLst>
              <a:ext uri="{FF2B5EF4-FFF2-40B4-BE49-F238E27FC236}">
                <a16:creationId xmlns:a16="http://schemas.microsoft.com/office/drawing/2014/main" id="{12883CA3-16B6-A84F-A56E-EAC4F2811570}"/>
              </a:ext>
            </a:extLst>
          </p:cNvPr>
          <p:cNvSpPr>
            <a:spLocks noGrp="1"/>
          </p:cNvSpPr>
          <p:nvPr>
            <p:ph type="body" sz="half" idx="2"/>
          </p:nvPr>
        </p:nvSpPr>
        <p:spPr>
          <a:xfrm>
            <a:off x="839788" y="3585600"/>
            <a:ext cx="3932237" cy="22860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81287864-C443-EB43-921C-D4531517A1FC}"/>
              </a:ext>
            </a:extLst>
          </p:cNvPr>
          <p:cNvSpPr>
            <a:spLocks noGrp="1"/>
          </p:cNvSpPr>
          <p:nvPr>
            <p:ph type="dt" sz="half" idx="10"/>
          </p:nvPr>
        </p:nvSpPr>
        <p:spPr>
          <a:xfrm>
            <a:off x="838200" y="6356350"/>
            <a:ext cx="2743200" cy="365125"/>
          </a:xfrm>
          <a:prstGeom prst="rect">
            <a:avLst/>
          </a:prstGeom>
        </p:spPr>
        <p:txBody>
          <a:bodyPr/>
          <a:lstStyle/>
          <a:p>
            <a:fld id="{61F5CE50-F926-614E-A7C9-CC7E30623FF0}" type="datetimeFigureOut">
              <a:rPr lang="en-US" smtClean="0"/>
              <a:t>6/25/2025</a:t>
            </a:fld>
            <a:endParaRPr lang="en-US" dirty="0"/>
          </a:p>
        </p:txBody>
      </p:sp>
      <p:sp>
        <p:nvSpPr>
          <p:cNvPr id="6" name="Footer Placeholder 5">
            <a:extLst>
              <a:ext uri="{FF2B5EF4-FFF2-40B4-BE49-F238E27FC236}">
                <a16:creationId xmlns:a16="http://schemas.microsoft.com/office/drawing/2014/main" id="{4F2D6C5D-7D83-5F49-A215-143C1711B2C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2715290-96DA-7A44-9C53-75186ABAEBAB}"/>
              </a:ext>
            </a:extLst>
          </p:cNvPr>
          <p:cNvSpPr>
            <a:spLocks noGrp="1"/>
          </p:cNvSpPr>
          <p:nvPr>
            <p:ph type="sldNum" sz="quarter" idx="12"/>
          </p:nvPr>
        </p:nvSpPr>
        <p:spPr>
          <a:xfrm>
            <a:off x="8610600" y="6356350"/>
            <a:ext cx="2743200" cy="365125"/>
          </a:xfrm>
          <a:prstGeom prst="rect">
            <a:avLst/>
          </a:prstGeom>
        </p:spPr>
        <p:txBody>
          <a:bodyPr/>
          <a:lstStyle/>
          <a:p>
            <a:fld id="{0E676E71-33D8-984F-BFFC-61AC837EBAD4}" type="slidenum">
              <a:rPr lang="en-US" smtClean="0"/>
              <a:t>‹#›</a:t>
            </a:fld>
            <a:endParaRPr lang="en-US" dirty="0"/>
          </a:p>
        </p:txBody>
      </p:sp>
    </p:spTree>
    <p:extLst>
      <p:ext uri="{BB962C8B-B14F-4D97-AF65-F5344CB8AC3E}">
        <p14:creationId xmlns:p14="http://schemas.microsoft.com/office/powerpoint/2010/main" val="1172142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782B-3C8C-74EB-74FA-B12989C0D33C}"/>
              </a:ext>
            </a:extLst>
          </p:cNvPr>
          <p:cNvSpPr>
            <a:spLocks noGrp="1"/>
          </p:cNvSpPr>
          <p:nvPr>
            <p:ph type="ctrTitle"/>
          </p:nvPr>
        </p:nvSpPr>
        <p:spPr>
          <a:xfrm>
            <a:off x="619726" y="1352765"/>
            <a:ext cx="4558560" cy="480131"/>
          </a:xfrm>
          <a:noFill/>
        </p:spPr>
        <p:txBody>
          <a:bodyPr wrap="square" anchor="b">
            <a:spAutoFit/>
          </a:bodyPr>
          <a:lstStyle>
            <a:lvl1pPr algn="l">
              <a:defRPr sz="2800" b="1">
                <a:solidFill>
                  <a:schemeClr val="tx1"/>
                </a:solidFill>
                <a:effectLst/>
              </a:defRPr>
            </a:lvl1pPr>
          </a:lstStyle>
          <a:p>
            <a:r>
              <a:rPr lang="en-US"/>
              <a:t>Click to edit Master title style</a:t>
            </a:r>
            <a:endParaRPr lang="en-BE"/>
          </a:p>
        </p:txBody>
      </p:sp>
      <p:sp>
        <p:nvSpPr>
          <p:cNvPr id="3" name="Subtitle 2">
            <a:extLst>
              <a:ext uri="{FF2B5EF4-FFF2-40B4-BE49-F238E27FC236}">
                <a16:creationId xmlns:a16="http://schemas.microsoft.com/office/drawing/2014/main" id="{26270543-1C96-2266-DCCF-2D9920C0BC6D}"/>
              </a:ext>
            </a:extLst>
          </p:cNvPr>
          <p:cNvSpPr>
            <a:spLocks noGrp="1"/>
          </p:cNvSpPr>
          <p:nvPr>
            <p:ph type="subTitle" idx="1"/>
          </p:nvPr>
        </p:nvSpPr>
        <p:spPr>
          <a:xfrm>
            <a:off x="619726" y="1964487"/>
            <a:ext cx="5476273" cy="523220"/>
          </a:xfrm>
          <a:noFill/>
        </p:spPr>
        <p:txBody>
          <a:bodyPr wrap="square">
            <a:spAutoFit/>
          </a:bodyPr>
          <a:lstStyle>
            <a:lvl1pPr marL="0" indent="0" algn="l">
              <a:buNone/>
              <a:defRPr sz="280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pic>
        <p:nvPicPr>
          <p:cNvPr id="8" name="Picture 7" descr="A close-up of black text&#10;&#10;Description automatically generated">
            <a:extLst>
              <a:ext uri="{FF2B5EF4-FFF2-40B4-BE49-F238E27FC236}">
                <a16:creationId xmlns:a16="http://schemas.microsoft.com/office/drawing/2014/main" id="{83BFDE25-6EFA-81C3-0356-87AAFE74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729" y="5377507"/>
            <a:ext cx="1846070" cy="940900"/>
          </a:xfrm>
          <a:prstGeom prst="rect">
            <a:avLst/>
          </a:prstGeom>
        </p:spPr>
      </p:pic>
      <p:sp>
        <p:nvSpPr>
          <p:cNvPr id="16" name="Text Placeholder 15">
            <a:extLst>
              <a:ext uri="{FF2B5EF4-FFF2-40B4-BE49-F238E27FC236}">
                <a16:creationId xmlns:a16="http://schemas.microsoft.com/office/drawing/2014/main" id="{3671D746-C203-2FA0-332E-68FC1EB09B06}"/>
              </a:ext>
            </a:extLst>
          </p:cNvPr>
          <p:cNvSpPr>
            <a:spLocks noGrp="1"/>
          </p:cNvSpPr>
          <p:nvPr>
            <p:ph type="body" sz="quarter" idx="10" hasCustomPrompt="1"/>
          </p:nvPr>
        </p:nvSpPr>
        <p:spPr>
          <a:xfrm>
            <a:off x="619726" y="2750888"/>
            <a:ext cx="2759577" cy="791050"/>
          </a:xfrm>
        </p:spPr>
        <p:txBody>
          <a:bodyPr>
            <a:normAutofit/>
          </a:bodyPr>
          <a:lstStyle>
            <a:lvl1pPr marL="0" indent="0">
              <a:buNone/>
              <a:defRPr sz="2000"/>
            </a:lvl1pPr>
          </a:lstStyle>
          <a:p>
            <a:pPr lvl="0"/>
            <a:r>
              <a:rPr lang="en-US"/>
              <a:t>Click to add date</a:t>
            </a:r>
            <a:endParaRPr lang="en-BE"/>
          </a:p>
        </p:txBody>
      </p:sp>
      <p:sp>
        <p:nvSpPr>
          <p:cNvPr id="7" name="Rectangle 6">
            <a:extLst>
              <a:ext uri="{FF2B5EF4-FFF2-40B4-BE49-F238E27FC236}">
                <a16:creationId xmlns:a16="http://schemas.microsoft.com/office/drawing/2014/main" id="{43972A82-FFD6-D81E-4EE9-CA4C2B38F04B}"/>
              </a:ext>
            </a:extLst>
          </p:cNvPr>
          <p:cNvSpPr/>
          <p:nvPr userDrawn="1"/>
        </p:nvSpPr>
        <p:spPr>
          <a:xfrm>
            <a:off x="108284" y="84221"/>
            <a:ext cx="11975432" cy="6689558"/>
          </a:xfrm>
          <a:prstGeom prst="rect">
            <a:avLst/>
          </a:prstGeom>
          <a:noFill/>
          <a:ln w="9525">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 name="Picture 5" descr="A red and white circle with a pattern&#10;&#10;Description automatically generated">
            <a:extLst>
              <a:ext uri="{FF2B5EF4-FFF2-40B4-BE49-F238E27FC236}">
                <a16:creationId xmlns:a16="http://schemas.microsoft.com/office/drawing/2014/main" id="{8F935AA4-3CA8-8028-C09C-5FDE16CA28B6}"/>
              </a:ext>
            </a:extLst>
          </p:cNvPr>
          <p:cNvPicPr>
            <a:picLocks noChangeAspect="1"/>
          </p:cNvPicPr>
          <p:nvPr userDrawn="1"/>
        </p:nvPicPr>
        <p:blipFill>
          <a:blip r:embed="rId3">
            <a:extLst>
              <a:ext uri="{28A0092B-C50C-407E-A947-70E740481C1C}">
                <a14:useLocalDpi xmlns:a14="http://schemas.microsoft.com/office/drawing/2010/main" val="0"/>
              </a:ext>
            </a:extLst>
          </a:blip>
          <a:srcRect l="40928" r="12884"/>
          <a:stretch/>
        </p:blipFill>
        <p:spPr>
          <a:xfrm>
            <a:off x="10503290" y="282629"/>
            <a:ext cx="1688710" cy="3656223"/>
          </a:xfrm>
          <a:prstGeom prst="rect">
            <a:avLst/>
          </a:prstGeom>
        </p:spPr>
      </p:pic>
    </p:spTree>
    <p:extLst>
      <p:ext uri="{BB962C8B-B14F-4D97-AF65-F5344CB8AC3E}">
        <p14:creationId xmlns:p14="http://schemas.microsoft.com/office/powerpoint/2010/main" val="8164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9F80C-0BDE-435F-971A-BD7B2AFD38E2}"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205673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223B0-A88D-A136-E761-FB31CAF0A6CB}"/>
              </a:ext>
            </a:extLst>
          </p:cNvPr>
          <p:cNvSpPr>
            <a:spLocks noGrp="1"/>
          </p:cNvSpPr>
          <p:nvPr>
            <p:ph idx="1"/>
          </p:nvPr>
        </p:nvSpPr>
        <p:spPr>
          <a:xfrm>
            <a:off x="873185" y="1101297"/>
            <a:ext cx="10515600" cy="5109722"/>
          </a:xfrm>
          <a:solidFill>
            <a:schemeClr val="bg1">
              <a:lumMod val="85000"/>
            </a:schemeClr>
          </a:solidFill>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Title 6">
            <a:extLst>
              <a:ext uri="{FF2B5EF4-FFF2-40B4-BE49-F238E27FC236}">
                <a16:creationId xmlns:a16="http://schemas.microsoft.com/office/drawing/2014/main" id="{ECFCCAFC-2CFF-D149-8008-130C240A978E}"/>
              </a:ext>
            </a:extLst>
          </p:cNvPr>
          <p:cNvSpPr>
            <a:spLocks noGrp="1"/>
          </p:cNvSpPr>
          <p:nvPr>
            <p:ph type="title"/>
          </p:nvPr>
        </p:nvSpPr>
        <p:spPr>
          <a:xfrm>
            <a:off x="873185" y="-110583"/>
            <a:ext cx="10515600" cy="1325563"/>
          </a:xfrm>
        </p:spPr>
        <p:txBody>
          <a:bodyPr>
            <a:normAutofit/>
          </a:bodyPr>
          <a:lstStyle>
            <a:lvl1pPr>
              <a:defRPr sz="3600"/>
            </a:lvl1pPr>
          </a:lstStyle>
          <a:p>
            <a:r>
              <a:rPr lang="en-US"/>
              <a:t>Click to edit Master title style</a:t>
            </a:r>
            <a:endParaRPr lang="en-BE"/>
          </a:p>
        </p:txBody>
      </p:sp>
      <p:cxnSp>
        <p:nvCxnSpPr>
          <p:cNvPr id="17" name="Straight Connector 16">
            <a:extLst>
              <a:ext uri="{FF2B5EF4-FFF2-40B4-BE49-F238E27FC236}">
                <a16:creationId xmlns:a16="http://schemas.microsoft.com/office/drawing/2014/main" id="{A7848224-5946-2CFF-E67F-3C22CF21731F}"/>
              </a:ext>
            </a:extLst>
          </p:cNvPr>
          <p:cNvCxnSpPr>
            <a:cxnSpLocks/>
          </p:cNvCxnSpPr>
          <p:nvPr userDrawn="1"/>
        </p:nvCxnSpPr>
        <p:spPr>
          <a:xfrm>
            <a:off x="873185" y="906492"/>
            <a:ext cx="10558327" cy="0"/>
          </a:xfrm>
          <a:prstGeom prst="line">
            <a:avLst/>
          </a:prstGeom>
          <a:ln>
            <a:solidFill>
              <a:srgbClr val="C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Footer Placeholder 17">
            <a:extLst>
              <a:ext uri="{FF2B5EF4-FFF2-40B4-BE49-F238E27FC236}">
                <a16:creationId xmlns:a16="http://schemas.microsoft.com/office/drawing/2014/main" id="{2A8CA183-544A-238F-ACBB-E19753EB69B8}"/>
              </a:ext>
            </a:extLst>
          </p:cNvPr>
          <p:cNvSpPr>
            <a:spLocks noGrp="1"/>
          </p:cNvSpPr>
          <p:nvPr>
            <p:ph type="ftr" sz="quarter" idx="10"/>
          </p:nvPr>
        </p:nvSpPr>
        <p:spPr/>
        <p:txBody>
          <a:bodyPr/>
          <a:lstStyle/>
          <a:p>
            <a:r>
              <a:rPr lang="en-US"/>
              <a:t>© Japan Business Council in Europe </a:t>
            </a:r>
            <a:endParaRPr lang="en-BE"/>
          </a:p>
        </p:txBody>
      </p:sp>
      <p:sp>
        <p:nvSpPr>
          <p:cNvPr id="19" name="Slide Number Placeholder 18">
            <a:extLst>
              <a:ext uri="{FF2B5EF4-FFF2-40B4-BE49-F238E27FC236}">
                <a16:creationId xmlns:a16="http://schemas.microsoft.com/office/drawing/2014/main" id="{8A18C2AF-0F1B-4F8F-8DB3-70F3D63E4A43}"/>
              </a:ext>
            </a:extLst>
          </p:cNvPr>
          <p:cNvSpPr>
            <a:spLocks noGrp="1"/>
          </p:cNvSpPr>
          <p:nvPr>
            <p:ph type="sldNum" sz="quarter" idx="11"/>
          </p:nvPr>
        </p:nvSpPr>
        <p:spPr/>
        <p:txBody>
          <a:bodyPr/>
          <a:lstStyle/>
          <a:p>
            <a:fld id="{23A6C100-45CE-4EBE-BE35-CDE9954F0723}" type="slidenum">
              <a:rPr lang="en-BE" smtClean="0"/>
              <a:t>‹#›</a:t>
            </a:fld>
            <a:endParaRPr lang="en-BE"/>
          </a:p>
        </p:txBody>
      </p:sp>
      <p:sp>
        <p:nvSpPr>
          <p:cNvPr id="2" name="Rectangle 1">
            <a:extLst>
              <a:ext uri="{FF2B5EF4-FFF2-40B4-BE49-F238E27FC236}">
                <a16:creationId xmlns:a16="http://schemas.microsoft.com/office/drawing/2014/main" id="{B49E7376-3FC4-DDC1-812C-CA584AA3D7A0}"/>
              </a:ext>
            </a:extLst>
          </p:cNvPr>
          <p:cNvSpPr/>
          <p:nvPr userDrawn="1"/>
        </p:nvSpPr>
        <p:spPr>
          <a:xfrm>
            <a:off x="108284" y="84221"/>
            <a:ext cx="11975432" cy="6689558"/>
          </a:xfrm>
          <a:prstGeom prst="rect">
            <a:avLst/>
          </a:prstGeom>
          <a:noFill/>
          <a:ln w="9525">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9" name="Picture 8" descr="A red and white circle with a pattern&#10;&#10;Description automatically generated">
            <a:extLst>
              <a:ext uri="{FF2B5EF4-FFF2-40B4-BE49-F238E27FC236}">
                <a16:creationId xmlns:a16="http://schemas.microsoft.com/office/drawing/2014/main" id="{6E8DACEC-0C0F-6529-28A5-36D3A3EC19F1}"/>
              </a:ext>
            </a:extLst>
          </p:cNvPr>
          <p:cNvPicPr>
            <a:picLocks noChangeAspect="1"/>
          </p:cNvPicPr>
          <p:nvPr userDrawn="1"/>
        </p:nvPicPr>
        <p:blipFill>
          <a:blip r:embed="rId2">
            <a:extLst>
              <a:ext uri="{28A0092B-C50C-407E-A947-70E740481C1C}">
                <a14:useLocalDpi xmlns:a14="http://schemas.microsoft.com/office/drawing/2010/main" val="0"/>
              </a:ext>
            </a:extLst>
          </a:blip>
          <a:srcRect l="39406"/>
          <a:stretch/>
        </p:blipFill>
        <p:spPr>
          <a:xfrm>
            <a:off x="11388785" y="177399"/>
            <a:ext cx="803215" cy="1325563"/>
          </a:xfrm>
          <a:prstGeom prst="rect">
            <a:avLst/>
          </a:prstGeom>
        </p:spPr>
      </p:pic>
      <p:pic>
        <p:nvPicPr>
          <p:cNvPr id="6" name="Picture 5" descr="A red and white circle with a pattern&#10;&#10;Description automatically generated">
            <a:extLst>
              <a:ext uri="{FF2B5EF4-FFF2-40B4-BE49-F238E27FC236}">
                <a16:creationId xmlns:a16="http://schemas.microsoft.com/office/drawing/2014/main" id="{6B061723-7C15-5B3D-54FA-BB070D3AD407}"/>
              </a:ext>
            </a:extLst>
          </p:cNvPr>
          <p:cNvPicPr>
            <a:picLocks noChangeAspect="1"/>
          </p:cNvPicPr>
          <p:nvPr userDrawn="1"/>
        </p:nvPicPr>
        <p:blipFill>
          <a:blip r:embed="rId3">
            <a:extLst>
              <a:ext uri="{28A0092B-C50C-407E-A947-70E740481C1C}">
                <a14:useLocalDpi xmlns:a14="http://schemas.microsoft.com/office/drawing/2010/main" val="0"/>
              </a:ext>
            </a:extLst>
          </a:blip>
          <a:srcRect l="52882" t="7703" b="20349"/>
          <a:stretch/>
        </p:blipFill>
        <p:spPr>
          <a:xfrm>
            <a:off x="-1" y="4796291"/>
            <a:ext cx="830459" cy="1268079"/>
          </a:xfrm>
          <a:prstGeom prst="rect">
            <a:avLst/>
          </a:prstGeom>
        </p:spPr>
      </p:pic>
    </p:spTree>
    <p:extLst>
      <p:ext uri="{BB962C8B-B14F-4D97-AF65-F5344CB8AC3E}">
        <p14:creationId xmlns:p14="http://schemas.microsoft.com/office/powerpoint/2010/main" val="2955054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4A76-FC7D-425D-416D-11790000BF5F}"/>
              </a:ext>
            </a:extLst>
          </p:cNvPr>
          <p:cNvSpPr>
            <a:spLocks noGrp="1"/>
          </p:cNvSpPr>
          <p:nvPr>
            <p:ph type="title"/>
          </p:nvPr>
        </p:nvSpPr>
        <p:spPr>
          <a:xfrm>
            <a:off x="873185" y="-119210"/>
            <a:ext cx="10515600" cy="1325563"/>
          </a:xfrm>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A4736AB-8DD7-DD91-5D6F-D2A967FC2789}"/>
              </a:ext>
            </a:extLst>
          </p:cNvPr>
          <p:cNvSpPr>
            <a:spLocks noGrp="1"/>
          </p:cNvSpPr>
          <p:nvPr>
            <p:ph sz="half" idx="1"/>
          </p:nvPr>
        </p:nvSpPr>
        <p:spPr>
          <a:xfrm>
            <a:off x="838200" y="1206353"/>
            <a:ext cx="5181600" cy="4970610"/>
          </a:xfrm>
          <a:solidFill>
            <a:schemeClr val="bg1">
              <a:lumMod val="8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4242D98B-D48B-EA91-310B-FC4257F6CBDC}"/>
              </a:ext>
            </a:extLst>
          </p:cNvPr>
          <p:cNvSpPr>
            <a:spLocks noGrp="1"/>
          </p:cNvSpPr>
          <p:nvPr>
            <p:ph sz="half" idx="2"/>
          </p:nvPr>
        </p:nvSpPr>
        <p:spPr>
          <a:xfrm>
            <a:off x="6172200" y="1206353"/>
            <a:ext cx="5181600" cy="4970610"/>
          </a:xfrm>
          <a:solidFill>
            <a:schemeClr val="bg1">
              <a:lumMod val="8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2" name="Footer Placeholder 11">
            <a:extLst>
              <a:ext uri="{FF2B5EF4-FFF2-40B4-BE49-F238E27FC236}">
                <a16:creationId xmlns:a16="http://schemas.microsoft.com/office/drawing/2014/main" id="{505B46B3-1823-8A52-6043-EC55988D31A1}"/>
              </a:ext>
            </a:extLst>
          </p:cNvPr>
          <p:cNvSpPr>
            <a:spLocks noGrp="1"/>
          </p:cNvSpPr>
          <p:nvPr>
            <p:ph type="ftr" sz="quarter" idx="11"/>
          </p:nvPr>
        </p:nvSpPr>
        <p:spPr/>
        <p:txBody>
          <a:bodyPr/>
          <a:lstStyle/>
          <a:p>
            <a:r>
              <a:rPr lang="en-US"/>
              <a:t>© Japan Business Council in Europe </a:t>
            </a:r>
            <a:endParaRPr lang="en-BE"/>
          </a:p>
        </p:txBody>
      </p:sp>
      <p:sp>
        <p:nvSpPr>
          <p:cNvPr id="13" name="Slide Number Placeholder 12">
            <a:extLst>
              <a:ext uri="{FF2B5EF4-FFF2-40B4-BE49-F238E27FC236}">
                <a16:creationId xmlns:a16="http://schemas.microsoft.com/office/drawing/2014/main" id="{0AA5CA36-AD1D-DCE9-E4E3-84511D94986F}"/>
              </a:ext>
            </a:extLst>
          </p:cNvPr>
          <p:cNvSpPr>
            <a:spLocks noGrp="1"/>
          </p:cNvSpPr>
          <p:nvPr>
            <p:ph type="sldNum" sz="quarter" idx="12"/>
          </p:nvPr>
        </p:nvSpPr>
        <p:spPr/>
        <p:txBody>
          <a:bodyPr/>
          <a:lstStyle/>
          <a:p>
            <a:fld id="{23A6C100-45CE-4EBE-BE35-CDE9954F0723}" type="slidenum">
              <a:rPr lang="en-BE" smtClean="0"/>
              <a:t>‹#›</a:t>
            </a:fld>
            <a:endParaRPr lang="en-BE"/>
          </a:p>
        </p:txBody>
      </p:sp>
      <p:cxnSp>
        <p:nvCxnSpPr>
          <p:cNvPr id="16" name="Straight Connector 15">
            <a:extLst>
              <a:ext uri="{FF2B5EF4-FFF2-40B4-BE49-F238E27FC236}">
                <a16:creationId xmlns:a16="http://schemas.microsoft.com/office/drawing/2014/main" id="{3A47D751-5B11-71B6-14E1-D481295FEB2A}"/>
              </a:ext>
            </a:extLst>
          </p:cNvPr>
          <p:cNvCxnSpPr>
            <a:cxnSpLocks/>
          </p:cNvCxnSpPr>
          <p:nvPr userDrawn="1"/>
        </p:nvCxnSpPr>
        <p:spPr>
          <a:xfrm>
            <a:off x="838200" y="932370"/>
            <a:ext cx="10552150" cy="0"/>
          </a:xfrm>
          <a:prstGeom prst="line">
            <a:avLst/>
          </a:prstGeom>
          <a:ln>
            <a:solidFill>
              <a:srgbClr val="C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4" descr="A red and white circle with a pattern&#10;&#10;Description automatically generated">
            <a:extLst>
              <a:ext uri="{FF2B5EF4-FFF2-40B4-BE49-F238E27FC236}">
                <a16:creationId xmlns:a16="http://schemas.microsoft.com/office/drawing/2014/main" id="{000C35DE-15B4-02BB-DBB7-ADB803F31A5A}"/>
              </a:ext>
            </a:extLst>
          </p:cNvPr>
          <p:cNvPicPr>
            <a:picLocks noChangeAspect="1"/>
          </p:cNvPicPr>
          <p:nvPr userDrawn="1"/>
        </p:nvPicPr>
        <p:blipFill>
          <a:blip r:embed="rId2">
            <a:extLst>
              <a:ext uri="{28A0092B-C50C-407E-A947-70E740481C1C}">
                <a14:useLocalDpi xmlns:a14="http://schemas.microsoft.com/office/drawing/2010/main" val="0"/>
              </a:ext>
            </a:extLst>
          </a:blip>
          <a:srcRect l="39406"/>
          <a:stretch/>
        </p:blipFill>
        <p:spPr>
          <a:xfrm>
            <a:off x="11388785" y="177399"/>
            <a:ext cx="803215" cy="1325563"/>
          </a:xfrm>
          <a:prstGeom prst="rect">
            <a:avLst/>
          </a:prstGeom>
        </p:spPr>
      </p:pic>
      <p:pic>
        <p:nvPicPr>
          <p:cNvPr id="8" name="Picture 7" descr="A red and white circle with a pattern&#10;&#10;Description automatically generated">
            <a:extLst>
              <a:ext uri="{FF2B5EF4-FFF2-40B4-BE49-F238E27FC236}">
                <a16:creationId xmlns:a16="http://schemas.microsoft.com/office/drawing/2014/main" id="{7FBD5B3D-68A4-9A5C-9B2C-CC0D03D9521D}"/>
              </a:ext>
            </a:extLst>
          </p:cNvPr>
          <p:cNvPicPr>
            <a:picLocks noChangeAspect="1"/>
          </p:cNvPicPr>
          <p:nvPr userDrawn="1"/>
        </p:nvPicPr>
        <p:blipFill>
          <a:blip r:embed="rId3">
            <a:extLst>
              <a:ext uri="{28A0092B-C50C-407E-A947-70E740481C1C}">
                <a14:useLocalDpi xmlns:a14="http://schemas.microsoft.com/office/drawing/2010/main" val="0"/>
              </a:ext>
            </a:extLst>
          </a:blip>
          <a:srcRect l="52882" t="7703" b="20349"/>
          <a:stretch/>
        </p:blipFill>
        <p:spPr>
          <a:xfrm>
            <a:off x="-1" y="4796291"/>
            <a:ext cx="830459" cy="1268079"/>
          </a:xfrm>
          <a:prstGeom prst="rect">
            <a:avLst/>
          </a:prstGeom>
        </p:spPr>
      </p:pic>
      <p:sp>
        <p:nvSpPr>
          <p:cNvPr id="9" name="Rectangle 8">
            <a:extLst>
              <a:ext uri="{FF2B5EF4-FFF2-40B4-BE49-F238E27FC236}">
                <a16:creationId xmlns:a16="http://schemas.microsoft.com/office/drawing/2014/main" id="{535DE06C-30AA-6764-72F5-B1A24B161641}"/>
              </a:ext>
            </a:extLst>
          </p:cNvPr>
          <p:cNvSpPr/>
          <p:nvPr userDrawn="1"/>
        </p:nvSpPr>
        <p:spPr>
          <a:xfrm>
            <a:off x="108284" y="84221"/>
            <a:ext cx="11975432" cy="6689558"/>
          </a:xfrm>
          <a:prstGeom prst="rect">
            <a:avLst/>
          </a:prstGeom>
          <a:noFill/>
          <a:ln w="9525">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531992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Graph/Char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366C-1CB1-A7C0-9EA3-9540D3121BB8}"/>
              </a:ext>
            </a:extLst>
          </p:cNvPr>
          <p:cNvSpPr>
            <a:spLocks noGrp="1"/>
          </p:cNvSpPr>
          <p:nvPr>
            <p:ph type="title"/>
          </p:nvPr>
        </p:nvSpPr>
        <p:spPr>
          <a:xfrm>
            <a:off x="7517315" y="88399"/>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61CC0C29-693F-A281-1D66-D2631BB89C3B}"/>
              </a:ext>
            </a:extLst>
          </p:cNvPr>
          <p:cNvSpPr>
            <a:spLocks noGrp="1"/>
          </p:cNvSpPr>
          <p:nvPr>
            <p:ph type="pic" idx="1" hasCustomPrompt="1"/>
          </p:nvPr>
        </p:nvSpPr>
        <p:spPr>
          <a:xfrm>
            <a:off x="634164" y="650541"/>
            <a:ext cx="6382669" cy="5304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Picture/Graph/Chart</a:t>
            </a:r>
            <a:endParaRPr lang="en-BE"/>
          </a:p>
        </p:txBody>
      </p:sp>
      <p:sp>
        <p:nvSpPr>
          <p:cNvPr id="4" name="Text Placeholder 3">
            <a:extLst>
              <a:ext uri="{FF2B5EF4-FFF2-40B4-BE49-F238E27FC236}">
                <a16:creationId xmlns:a16="http://schemas.microsoft.com/office/drawing/2014/main" id="{20BD6676-4813-4FC7-943F-4C1CD2647BCD}"/>
              </a:ext>
            </a:extLst>
          </p:cNvPr>
          <p:cNvSpPr>
            <a:spLocks noGrp="1"/>
          </p:cNvSpPr>
          <p:nvPr>
            <p:ph type="body" sz="half" idx="2"/>
          </p:nvPr>
        </p:nvSpPr>
        <p:spPr>
          <a:xfrm>
            <a:off x="7517315" y="1726280"/>
            <a:ext cx="3932237" cy="4228515"/>
          </a:xfrm>
          <a:solidFill>
            <a:schemeClr val="bg1">
              <a:lumMod val="85000"/>
            </a:schemeClr>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6A74EA4-6238-F875-B1ED-11AB709695FF}"/>
              </a:ext>
            </a:extLst>
          </p:cNvPr>
          <p:cNvSpPr>
            <a:spLocks noGrp="1"/>
          </p:cNvSpPr>
          <p:nvPr>
            <p:ph type="ftr" sz="quarter" idx="11"/>
          </p:nvPr>
        </p:nvSpPr>
        <p:spPr>
          <a:xfrm>
            <a:off x="4038600" y="6356350"/>
            <a:ext cx="4114800" cy="365125"/>
          </a:xfrm>
          <a:prstGeom prst="rect">
            <a:avLst/>
          </a:prstGeom>
        </p:spPr>
        <p:txBody>
          <a:bodyPr/>
          <a:lstStyle/>
          <a:p>
            <a:r>
              <a:rPr lang="en-US"/>
              <a:t>© Japan Business Council in Europe </a:t>
            </a:r>
            <a:endParaRPr lang="en-BE"/>
          </a:p>
        </p:txBody>
      </p:sp>
      <p:sp>
        <p:nvSpPr>
          <p:cNvPr id="7" name="Slide Number Placeholder 6">
            <a:extLst>
              <a:ext uri="{FF2B5EF4-FFF2-40B4-BE49-F238E27FC236}">
                <a16:creationId xmlns:a16="http://schemas.microsoft.com/office/drawing/2014/main" id="{6F1CA6F6-DDF4-602F-F7A9-370C7590621C}"/>
              </a:ext>
            </a:extLst>
          </p:cNvPr>
          <p:cNvSpPr>
            <a:spLocks noGrp="1"/>
          </p:cNvSpPr>
          <p:nvPr>
            <p:ph type="sldNum" sz="quarter" idx="12"/>
          </p:nvPr>
        </p:nvSpPr>
        <p:spPr>
          <a:xfrm>
            <a:off x="8610600" y="6356350"/>
            <a:ext cx="2743200" cy="365125"/>
          </a:xfrm>
          <a:prstGeom prst="rect">
            <a:avLst/>
          </a:prstGeom>
        </p:spPr>
        <p:txBody>
          <a:bodyPr/>
          <a:lstStyle/>
          <a:p>
            <a:fld id="{64DE088C-7E4E-4827-8B3A-D2808DE5E916}" type="slidenum">
              <a:rPr lang="en-BE" smtClean="0"/>
              <a:t>‹#›</a:t>
            </a:fld>
            <a:endParaRPr lang="en-BE"/>
          </a:p>
        </p:txBody>
      </p:sp>
      <p:sp>
        <p:nvSpPr>
          <p:cNvPr id="8" name="Rectangle 7">
            <a:extLst>
              <a:ext uri="{FF2B5EF4-FFF2-40B4-BE49-F238E27FC236}">
                <a16:creationId xmlns:a16="http://schemas.microsoft.com/office/drawing/2014/main" id="{8B604CF6-739D-16B6-C015-C209E2B2538E}"/>
              </a:ext>
            </a:extLst>
          </p:cNvPr>
          <p:cNvSpPr/>
          <p:nvPr userDrawn="1"/>
        </p:nvSpPr>
        <p:spPr>
          <a:xfrm>
            <a:off x="108284" y="84221"/>
            <a:ext cx="11975432" cy="6689558"/>
          </a:xfrm>
          <a:prstGeom prst="rect">
            <a:avLst/>
          </a:prstGeom>
          <a:noFill/>
          <a:ln w="9525">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0" name="Picture 9" descr="A red and white circle with a pattern&#10;&#10;Description automatically generated">
            <a:extLst>
              <a:ext uri="{FF2B5EF4-FFF2-40B4-BE49-F238E27FC236}">
                <a16:creationId xmlns:a16="http://schemas.microsoft.com/office/drawing/2014/main" id="{A7A0E058-E590-63EE-78E1-81AA692D0302}"/>
              </a:ext>
            </a:extLst>
          </p:cNvPr>
          <p:cNvPicPr>
            <a:picLocks noChangeAspect="1"/>
          </p:cNvPicPr>
          <p:nvPr userDrawn="1"/>
        </p:nvPicPr>
        <p:blipFill>
          <a:blip r:embed="rId2">
            <a:extLst>
              <a:ext uri="{28A0092B-C50C-407E-A947-70E740481C1C}">
                <a14:useLocalDpi xmlns:a14="http://schemas.microsoft.com/office/drawing/2010/main" val="0"/>
              </a:ext>
            </a:extLst>
          </a:blip>
          <a:srcRect l="39406"/>
          <a:stretch/>
        </p:blipFill>
        <p:spPr>
          <a:xfrm>
            <a:off x="11388785" y="177399"/>
            <a:ext cx="803215" cy="1325563"/>
          </a:xfrm>
          <a:prstGeom prst="rect">
            <a:avLst/>
          </a:prstGeom>
        </p:spPr>
      </p:pic>
      <p:pic>
        <p:nvPicPr>
          <p:cNvPr id="11" name="Picture 10" descr="A red and white circle with a pattern&#10;&#10;Description automatically generated">
            <a:extLst>
              <a:ext uri="{FF2B5EF4-FFF2-40B4-BE49-F238E27FC236}">
                <a16:creationId xmlns:a16="http://schemas.microsoft.com/office/drawing/2014/main" id="{4F29947D-9DAC-E698-95BE-865D186730D8}"/>
              </a:ext>
            </a:extLst>
          </p:cNvPr>
          <p:cNvPicPr>
            <a:picLocks noChangeAspect="1"/>
          </p:cNvPicPr>
          <p:nvPr userDrawn="1"/>
        </p:nvPicPr>
        <p:blipFill>
          <a:blip r:embed="rId3">
            <a:extLst>
              <a:ext uri="{28A0092B-C50C-407E-A947-70E740481C1C}">
                <a14:useLocalDpi xmlns:a14="http://schemas.microsoft.com/office/drawing/2010/main" val="0"/>
              </a:ext>
            </a:extLst>
          </a:blip>
          <a:srcRect l="52882" t="7703" b="20349"/>
          <a:stretch/>
        </p:blipFill>
        <p:spPr>
          <a:xfrm>
            <a:off x="-1" y="4796291"/>
            <a:ext cx="830459" cy="1268079"/>
          </a:xfrm>
          <a:prstGeom prst="rect">
            <a:avLst/>
          </a:prstGeom>
        </p:spPr>
      </p:pic>
    </p:spTree>
    <p:extLst>
      <p:ext uri="{BB962C8B-B14F-4D97-AF65-F5344CB8AC3E}">
        <p14:creationId xmlns:p14="http://schemas.microsoft.com/office/powerpoint/2010/main" val="3648323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2FC0-824B-A8D6-46CB-E358C3D0223C}"/>
              </a:ext>
            </a:extLst>
          </p:cNvPr>
          <p:cNvSpPr>
            <a:spLocks noGrp="1"/>
          </p:cNvSpPr>
          <p:nvPr>
            <p:ph type="title"/>
          </p:nvPr>
        </p:nvSpPr>
        <p:spPr>
          <a:xfrm>
            <a:off x="1677569" y="1880963"/>
            <a:ext cx="7935663" cy="701731"/>
          </a:xfrm>
        </p:spPr>
        <p:txBody>
          <a:bodyPr wrap="square" anchor="t" anchorCtr="0">
            <a:spAutoFit/>
          </a:bodyPr>
          <a:lstStyle>
            <a:lvl1pPr>
              <a:defRPr i="1"/>
            </a:lvl1pPr>
          </a:lstStyle>
          <a:p>
            <a:r>
              <a:rPr lang="en-US"/>
              <a:t>Click to edit Master title style</a:t>
            </a:r>
            <a:endParaRPr lang="en-BE"/>
          </a:p>
        </p:txBody>
      </p:sp>
      <p:sp>
        <p:nvSpPr>
          <p:cNvPr id="7" name="Footer Placeholder 6">
            <a:extLst>
              <a:ext uri="{FF2B5EF4-FFF2-40B4-BE49-F238E27FC236}">
                <a16:creationId xmlns:a16="http://schemas.microsoft.com/office/drawing/2014/main" id="{3E266ABE-CE38-2C56-3AAA-DF4900D4FFB2}"/>
              </a:ext>
            </a:extLst>
          </p:cNvPr>
          <p:cNvSpPr>
            <a:spLocks noGrp="1"/>
          </p:cNvSpPr>
          <p:nvPr>
            <p:ph type="ftr" sz="quarter" idx="11"/>
          </p:nvPr>
        </p:nvSpPr>
        <p:spPr/>
        <p:txBody>
          <a:bodyPr/>
          <a:lstStyle/>
          <a:p>
            <a:r>
              <a:rPr lang="en-US"/>
              <a:t>© Japan Business Council in Europe </a:t>
            </a:r>
            <a:endParaRPr lang="en-BE"/>
          </a:p>
        </p:txBody>
      </p:sp>
      <p:sp>
        <p:nvSpPr>
          <p:cNvPr id="8" name="Slide Number Placeholder 7">
            <a:extLst>
              <a:ext uri="{FF2B5EF4-FFF2-40B4-BE49-F238E27FC236}">
                <a16:creationId xmlns:a16="http://schemas.microsoft.com/office/drawing/2014/main" id="{3DBD6629-4D2B-93C6-06D6-B08922AD242F}"/>
              </a:ext>
            </a:extLst>
          </p:cNvPr>
          <p:cNvSpPr>
            <a:spLocks noGrp="1"/>
          </p:cNvSpPr>
          <p:nvPr>
            <p:ph type="sldNum" sz="quarter" idx="12"/>
          </p:nvPr>
        </p:nvSpPr>
        <p:spPr/>
        <p:txBody>
          <a:bodyPr/>
          <a:lstStyle/>
          <a:p>
            <a:fld id="{23A6C100-45CE-4EBE-BE35-CDE9954F0723}" type="slidenum">
              <a:rPr lang="en-BE" smtClean="0"/>
              <a:t>‹#›</a:t>
            </a:fld>
            <a:endParaRPr lang="en-BE"/>
          </a:p>
        </p:txBody>
      </p:sp>
      <p:pic>
        <p:nvPicPr>
          <p:cNvPr id="12" name="Graphic 11" descr="Open quotation mark with solid fill">
            <a:extLst>
              <a:ext uri="{FF2B5EF4-FFF2-40B4-BE49-F238E27FC236}">
                <a16:creationId xmlns:a16="http://schemas.microsoft.com/office/drawing/2014/main" id="{FEB60680-103A-A656-9AD6-3DF023911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7569" y="1151828"/>
            <a:ext cx="1080000" cy="1080000"/>
          </a:xfrm>
          <a:prstGeom prst="rect">
            <a:avLst/>
          </a:prstGeom>
        </p:spPr>
      </p:pic>
      <p:pic>
        <p:nvPicPr>
          <p:cNvPr id="13" name="Graphic 12" descr="Open quotation mark with solid fill">
            <a:extLst>
              <a:ext uri="{FF2B5EF4-FFF2-40B4-BE49-F238E27FC236}">
                <a16:creationId xmlns:a16="http://schemas.microsoft.com/office/drawing/2014/main" id="{EAAC85D5-2491-6C89-9790-2E763F79E3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613232" y="2431741"/>
            <a:ext cx="1219200" cy="1080000"/>
          </a:xfrm>
          <a:prstGeom prst="rect">
            <a:avLst/>
          </a:prstGeom>
        </p:spPr>
      </p:pic>
      <p:sp>
        <p:nvSpPr>
          <p:cNvPr id="14" name="Rectangle 13">
            <a:extLst>
              <a:ext uri="{FF2B5EF4-FFF2-40B4-BE49-F238E27FC236}">
                <a16:creationId xmlns:a16="http://schemas.microsoft.com/office/drawing/2014/main" id="{38AE2BB6-B720-E74C-4F7D-7CF5F6FCA180}"/>
              </a:ext>
            </a:extLst>
          </p:cNvPr>
          <p:cNvSpPr/>
          <p:nvPr userDrawn="1"/>
        </p:nvSpPr>
        <p:spPr>
          <a:xfrm>
            <a:off x="108284" y="84221"/>
            <a:ext cx="11975432" cy="6689558"/>
          </a:xfrm>
          <a:prstGeom prst="rect">
            <a:avLst/>
          </a:prstGeom>
          <a:noFill/>
          <a:ln w="9525">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 red and white circle with a pattern&#10;&#10;Description automatically generated">
            <a:extLst>
              <a:ext uri="{FF2B5EF4-FFF2-40B4-BE49-F238E27FC236}">
                <a16:creationId xmlns:a16="http://schemas.microsoft.com/office/drawing/2014/main" id="{C996DAFA-C3E9-524B-6CA6-47B6B216A02A}"/>
              </a:ext>
            </a:extLst>
          </p:cNvPr>
          <p:cNvPicPr>
            <a:picLocks noChangeAspect="1"/>
          </p:cNvPicPr>
          <p:nvPr userDrawn="1"/>
        </p:nvPicPr>
        <p:blipFill>
          <a:blip r:embed="rId4">
            <a:extLst>
              <a:ext uri="{28A0092B-C50C-407E-A947-70E740481C1C}">
                <a14:useLocalDpi xmlns:a14="http://schemas.microsoft.com/office/drawing/2010/main" val="0"/>
              </a:ext>
            </a:extLst>
          </a:blip>
          <a:srcRect l="39406"/>
          <a:stretch/>
        </p:blipFill>
        <p:spPr>
          <a:xfrm>
            <a:off x="11388785" y="177399"/>
            <a:ext cx="803215" cy="1325563"/>
          </a:xfrm>
          <a:prstGeom prst="rect">
            <a:avLst/>
          </a:prstGeom>
        </p:spPr>
      </p:pic>
      <p:pic>
        <p:nvPicPr>
          <p:cNvPr id="6" name="Picture 5" descr="A red and white circle with a pattern&#10;&#10;Description automatically generated">
            <a:extLst>
              <a:ext uri="{FF2B5EF4-FFF2-40B4-BE49-F238E27FC236}">
                <a16:creationId xmlns:a16="http://schemas.microsoft.com/office/drawing/2014/main" id="{72A774A8-7D8E-B93F-46C0-2E4A8FCC55B3}"/>
              </a:ext>
            </a:extLst>
          </p:cNvPr>
          <p:cNvPicPr>
            <a:picLocks noChangeAspect="1"/>
          </p:cNvPicPr>
          <p:nvPr userDrawn="1"/>
        </p:nvPicPr>
        <p:blipFill>
          <a:blip r:embed="rId5">
            <a:extLst>
              <a:ext uri="{28A0092B-C50C-407E-A947-70E740481C1C}">
                <a14:useLocalDpi xmlns:a14="http://schemas.microsoft.com/office/drawing/2010/main" val="0"/>
              </a:ext>
            </a:extLst>
          </a:blip>
          <a:srcRect l="52882" t="7703" b="20349"/>
          <a:stretch/>
        </p:blipFill>
        <p:spPr>
          <a:xfrm>
            <a:off x="-1" y="4796291"/>
            <a:ext cx="830459" cy="1268079"/>
          </a:xfrm>
          <a:prstGeom prst="rect">
            <a:avLst/>
          </a:prstGeom>
        </p:spPr>
      </p:pic>
    </p:spTree>
    <p:extLst>
      <p:ext uri="{BB962C8B-B14F-4D97-AF65-F5344CB8AC3E}">
        <p14:creationId xmlns:p14="http://schemas.microsoft.com/office/powerpoint/2010/main" val="593810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ingle Conce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4D8B-524B-9377-5711-BEADF7B311CA}"/>
              </a:ext>
            </a:extLst>
          </p:cNvPr>
          <p:cNvSpPr>
            <a:spLocks noGrp="1"/>
          </p:cNvSpPr>
          <p:nvPr>
            <p:ph type="title"/>
          </p:nvPr>
        </p:nvSpPr>
        <p:spPr>
          <a:xfrm>
            <a:off x="838200" y="2727269"/>
            <a:ext cx="10515600" cy="701731"/>
          </a:xfrm>
        </p:spPr>
        <p:txBody>
          <a:bodyPr anchor="t" anchorCtr="0">
            <a:spAutoFit/>
          </a:bodyPr>
          <a:lstStyle/>
          <a:p>
            <a:r>
              <a:rPr lang="en-US"/>
              <a:t>Click to edit Master title style</a:t>
            </a:r>
            <a:endParaRPr lang="en-BE"/>
          </a:p>
        </p:txBody>
      </p:sp>
      <p:sp>
        <p:nvSpPr>
          <p:cNvPr id="4" name="Footer Placeholder 3">
            <a:extLst>
              <a:ext uri="{FF2B5EF4-FFF2-40B4-BE49-F238E27FC236}">
                <a16:creationId xmlns:a16="http://schemas.microsoft.com/office/drawing/2014/main" id="{E8C0034C-32DC-A7C9-7649-0A55AC11AC64}"/>
              </a:ext>
            </a:extLst>
          </p:cNvPr>
          <p:cNvSpPr>
            <a:spLocks noGrp="1"/>
          </p:cNvSpPr>
          <p:nvPr>
            <p:ph type="ftr" sz="quarter" idx="11"/>
          </p:nvPr>
        </p:nvSpPr>
        <p:spPr>
          <a:xfrm>
            <a:off x="4038600" y="6356350"/>
            <a:ext cx="4114800" cy="365125"/>
          </a:xfrm>
          <a:prstGeom prst="rect">
            <a:avLst/>
          </a:prstGeom>
        </p:spPr>
        <p:txBody>
          <a:bodyPr/>
          <a:lstStyle/>
          <a:p>
            <a:r>
              <a:rPr lang="en-US"/>
              <a:t>© Japan Business Council in Europe </a:t>
            </a:r>
            <a:endParaRPr lang="en-BE"/>
          </a:p>
        </p:txBody>
      </p:sp>
      <p:sp>
        <p:nvSpPr>
          <p:cNvPr id="5" name="Slide Number Placeholder 4">
            <a:extLst>
              <a:ext uri="{FF2B5EF4-FFF2-40B4-BE49-F238E27FC236}">
                <a16:creationId xmlns:a16="http://schemas.microsoft.com/office/drawing/2014/main" id="{DF38A86E-AF8C-9C2D-693B-F93ACA0DD403}"/>
              </a:ext>
            </a:extLst>
          </p:cNvPr>
          <p:cNvSpPr>
            <a:spLocks noGrp="1"/>
          </p:cNvSpPr>
          <p:nvPr>
            <p:ph type="sldNum" sz="quarter" idx="12"/>
          </p:nvPr>
        </p:nvSpPr>
        <p:spPr>
          <a:xfrm>
            <a:off x="8610600" y="6356350"/>
            <a:ext cx="2743200" cy="365125"/>
          </a:xfrm>
          <a:prstGeom prst="rect">
            <a:avLst/>
          </a:prstGeom>
        </p:spPr>
        <p:txBody>
          <a:bodyPr/>
          <a:lstStyle/>
          <a:p>
            <a:fld id="{64DE088C-7E4E-4827-8B3A-D2808DE5E916}" type="slidenum">
              <a:rPr lang="en-BE" smtClean="0"/>
              <a:t>‹#›</a:t>
            </a:fld>
            <a:endParaRPr lang="en-BE"/>
          </a:p>
        </p:txBody>
      </p:sp>
      <p:sp>
        <p:nvSpPr>
          <p:cNvPr id="6" name="Rectangle 5">
            <a:extLst>
              <a:ext uri="{FF2B5EF4-FFF2-40B4-BE49-F238E27FC236}">
                <a16:creationId xmlns:a16="http://schemas.microsoft.com/office/drawing/2014/main" id="{833019D5-EFFD-92FB-787B-A862E5CA9FDD}"/>
              </a:ext>
            </a:extLst>
          </p:cNvPr>
          <p:cNvSpPr/>
          <p:nvPr userDrawn="1"/>
        </p:nvSpPr>
        <p:spPr>
          <a:xfrm>
            <a:off x="108284" y="84221"/>
            <a:ext cx="11975432" cy="6689558"/>
          </a:xfrm>
          <a:prstGeom prst="rect">
            <a:avLst/>
          </a:prstGeom>
          <a:noFill/>
          <a:ln w="9525">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7" descr="A red and white circle with a pattern&#10;&#10;Description automatically generated">
            <a:extLst>
              <a:ext uri="{FF2B5EF4-FFF2-40B4-BE49-F238E27FC236}">
                <a16:creationId xmlns:a16="http://schemas.microsoft.com/office/drawing/2014/main" id="{595F1074-7B49-BAA0-E21D-B68E1F2528C0}"/>
              </a:ext>
            </a:extLst>
          </p:cNvPr>
          <p:cNvPicPr>
            <a:picLocks noChangeAspect="1"/>
          </p:cNvPicPr>
          <p:nvPr userDrawn="1"/>
        </p:nvPicPr>
        <p:blipFill>
          <a:blip r:embed="rId2">
            <a:extLst>
              <a:ext uri="{28A0092B-C50C-407E-A947-70E740481C1C}">
                <a14:useLocalDpi xmlns:a14="http://schemas.microsoft.com/office/drawing/2010/main" val="0"/>
              </a:ext>
            </a:extLst>
          </a:blip>
          <a:srcRect l="39406"/>
          <a:stretch/>
        </p:blipFill>
        <p:spPr>
          <a:xfrm>
            <a:off x="11388785" y="177399"/>
            <a:ext cx="803215" cy="1325563"/>
          </a:xfrm>
          <a:prstGeom prst="rect">
            <a:avLst/>
          </a:prstGeom>
        </p:spPr>
      </p:pic>
      <p:pic>
        <p:nvPicPr>
          <p:cNvPr id="9" name="Picture 8" descr="A red and white circle with a pattern&#10;&#10;Description automatically generated">
            <a:extLst>
              <a:ext uri="{FF2B5EF4-FFF2-40B4-BE49-F238E27FC236}">
                <a16:creationId xmlns:a16="http://schemas.microsoft.com/office/drawing/2014/main" id="{20A7D661-C813-0979-4E7C-B493449272FA}"/>
              </a:ext>
            </a:extLst>
          </p:cNvPr>
          <p:cNvPicPr>
            <a:picLocks noChangeAspect="1"/>
          </p:cNvPicPr>
          <p:nvPr userDrawn="1"/>
        </p:nvPicPr>
        <p:blipFill>
          <a:blip r:embed="rId3">
            <a:extLst>
              <a:ext uri="{28A0092B-C50C-407E-A947-70E740481C1C}">
                <a14:useLocalDpi xmlns:a14="http://schemas.microsoft.com/office/drawing/2010/main" val="0"/>
              </a:ext>
            </a:extLst>
          </a:blip>
          <a:srcRect l="52882" t="7703" b="20349"/>
          <a:stretch/>
        </p:blipFill>
        <p:spPr>
          <a:xfrm>
            <a:off x="-1" y="4796291"/>
            <a:ext cx="830459" cy="1268079"/>
          </a:xfrm>
          <a:prstGeom prst="rect">
            <a:avLst/>
          </a:prstGeom>
        </p:spPr>
      </p:pic>
    </p:spTree>
    <p:extLst>
      <p:ext uri="{BB962C8B-B14F-4D97-AF65-F5344CB8AC3E}">
        <p14:creationId xmlns:p14="http://schemas.microsoft.com/office/powerpoint/2010/main" val="30024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9E4F8A-EF6C-4A1F-A1F3-AF0480219FF4}" type="datetime8">
              <a:rPr lang="en-NL" smtClean="0"/>
              <a:t>06/25/2025 16:01</a:t>
            </a:fld>
            <a:endParaRPr lang="en-NL"/>
          </a:p>
        </p:txBody>
      </p:sp>
      <p:sp>
        <p:nvSpPr>
          <p:cNvPr id="5" name="Footer Placeholder 4"/>
          <p:cNvSpPr>
            <a:spLocks noGrp="1"/>
          </p:cNvSpPr>
          <p:nvPr>
            <p:ph type="ftr" sz="quarter" idx="11"/>
          </p:nvPr>
        </p:nvSpPr>
        <p:spPr/>
        <p:txBody>
          <a:bodyPr/>
          <a:lstStyle/>
          <a:p>
            <a:endParaRPr lang="en-NL"/>
          </a:p>
        </p:txBody>
      </p:sp>
      <p:sp>
        <p:nvSpPr>
          <p:cNvPr id="7" name="Slide Number Placeholder 5">
            <a:extLst>
              <a:ext uri="{FF2B5EF4-FFF2-40B4-BE49-F238E27FC236}">
                <a16:creationId xmlns:a16="http://schemas.microsoft.com/office/drawing/2014/main" id="{88D3BED0-5B7E-FDB4-7B9B-3DD995DD412C}"/>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209552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079" y="2126222"/>
            <a:ext cx="5029201"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8720" y="2126222"/>
            <a:ext cx="5235891" cy="377762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52AE7DB-3B32-4860-8D58-1F8B1D61E07E}" type="datetime8">
              <a:rPr lang="en-NL" smtClean="0"/>
              <a:t>06/25/2025 16:01</a:t>
            </a:fld>
            <a:endParaRPr lang="en-NL"/>
          </a:p>
        </p:txBody>
      </p:sp>
      <p:sp>
        <p:nvSpPr>
          <p:cNvPr id="6" name="Footer Placeholder 5"/>
          <p:cNvSpPr>
            <a:spLocks noGrp="1"/>
          </p:cNvSpPr>
          <p:nvPr>
            <p:ph type="ftr" sz="quarter" idx="11"/>
          </p:nvPr>
        </p:nvSpPr>
        <p:spPr/>
        <p:txBody>
          <a:bodyPr/>
          <a:lstStyle/>
          <a:p>
            <a:endParaRPr lang="en-NL" dirty="0"/>
          </a:p>
        </p:txBody>
      </p:sp>
      <p:sp>
        <p:nvSpPr>
          <p:cNvPr id="2" name="Slide Number Placeholder 5">
            <a:extLst>
              <a:ext uri="{FF2B5EF4-FFF2-40B4-BE49-F238E27FC236}">
                <a16:creationId xmlns:a16="http://schemas.microsoft.com/office/drawing/2014/main" id="{10A593E6-C077-6530-3E4F-D0ADBB8479AC}"/>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
        <p:nvSpPr>
          <p:cNvPr id="7" name="Title 2">
            <a:extLst>
              <a:ext uri="{FF2B5EF4-FFF2-40B4-BE49-F238E27FC236}">
                <a16:creationId xmlns:a16="http://schemas.microsoft.com/office/drawing/2014/main" id="{47154856-21FA-9DC1-BF0A-7E884B03A4DF}"/>
              </a:ext>
            </a:extLst>
          </p:cNvPr>
          <p:cNvSpPr txBox="1">
            <a:spLocks/>
          </p:cNvSpPr>
          <p:nvPr userDrawn="1"/>
        </p:nvSpPr>
        <p:spPr>
          <a:xfrm>
            <a:off x="894080" y="624110"/>
            <a:ext cx="10610531" cy="696690"/>
          </a:xfrm>
          <a:prstGeom prst="rect">
            <a:avLst/>
          </a:prstGeom>
          <a:solidFill>
            <a:schemeClr val="accent5">
              <a:lumMod val="5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NL" dirty="0">
              <a:solidFill>
                <a:schemeClr val="bg1"/>
              </a:solidFill>
            </a:endParaRPr>
          </a:p>
        </p:txBody>
      </p:sp>
    </p:spTree>
    <p:extLst>
      <p:ext uri="{BB962C8B-B14F-4D97-AF65-F5344CB8AC3E}">
        <p14:creationId xmlns:p14="http://schemas.microsoft.com/office/powerpoint/2010/main" val="140820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E3658-7B4B-4BFF-BE78-2D7F63761FCB}" type="datetime8">
              <a:rPr lang="en-NL" smtClean="0"/>
              <a:t>06/25/2025 16:01</a:t>
            </a:fld>
            <a:endParaRPr lang="en-NL"/>
          </a:p>
        </p:txBody>
      </p:sp>
      <p:sp>
        <p:nvSpPr>
          <p:cNvPr id="8" name="Footer Placeholder 7"/>
          <p:cNvSpPr>
            <a:spLocks noGrp="1"/>
          </p:cNvSpPr>
          <p:nvPr>
            <p:ph type="ftr" sz="quarter" idx="11"/>
          </p:nvPr>
        </p:nvSpPr>
        <p:spPr/>
        <p:txBody>
          <a:bodyPr/>
          <a:lstStyle/>
          <a:p>
            <a:endParaRPr lang="en-NL"/>
          </a:p>
        </p:txBody>
      </p:sp>
      <p:sp>
        <p:nvSpPr>
          <p:cNvPr id="2" name="Slide Number Placeholder 5">
            <a:extLst>
              <a:ext uri="{FF2B5EF4-FFF2-40B4-BE49-F238E27FC236}">
                <a16:creationId xmlns:a16="http://schemas.microsoft.com/office/drawing/2014/main" id="{A0DC8F18-F7E0-7BDE-34A8-8A39F7797F43}"/>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197874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D3265-4C5B-485A-861C-9A841B7D00AE}" type="datetime8">
              <a:rPr lang="en-NL" smtClean="0"/>
              <a:t>06/25/2025 16:01</a:t>
            </a:fld>
            <a:endParaRPr lang="en-NL"/>
          </a:p>
        </p:txBody>
      </p:sp>
      <p:sp>
        <p:nvSpPr>
          <p:cNvPr id="4" name="Footer Placeholder 3"/>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7E34B2-6827-2766-42A8-899698E7E98B}"/>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86853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3319-41F7-4CA7-B3CF-6180996C0293}" type="datetime8">
              <a:rPr lang="en-NL" smtClean="0"/>
              <a:t>06/25/2025 16:01</a:t>
            </a:fld>
            <a:endParaRPr lang="en-NL"/>
          </a:p>
        </p:txBody>
      </p:sp>
      <p:sp>
        <p:nvSpPr>
          <p:cNvPr id="3" name="Footer Placeholder 2"/>
          <p:cNvSpPr>
            <a:spLocks noGrp="1"/>
          </p:cNvSpPr>
          <p:nvPr>
            <p:ph type="ftr" sz="quarter" idx="11"/>
          </p:nvPr>
        </p:nvSpPr>
        <p:spPr/>
        <p:txBody>
          <a:bodyPr/>
          <a:lstStyle/>
          <a:p>
            <a:endParaRPr lang="en-NL"/>
          </a:p>
        </p:txBody>
      </p:sp>
      <p:sp>
        <p:nvSpPr>
          <p:cNvPr id="5" name="Slide Number Placeholder 5">
            <a:extLst>
              <a:ext uri="{FF2B5EF4-FFF2-40B4-BE49-F238E27FC236}">
                <a16:creationId xmlns:a16="http://schemas.microsoft.com/office/drawing/2014/main" id="{51DE4449-04C8-3F3F-F7B1-145E7B565DB2}"/>
              </a:ext>
            </a:extLst>
          </p:cNvPr>
          <p:cNvSpPr>
            <a:spLocks noGrp="1"/>
          </p:cNvSpPr>
          <p:nvPr>
            <p:ph type="sldNum" sz="quarter" idx="12"/>
          </p:nvPr>
        </p:nvSpPr>
        <p:spPr>
          <a:xfrm>
            <a:off x="11504611" y="6636774"/>
            <a:ext cx="683898" cy="221226"/>
          </a:xfrm>
        </p:spPr>
        <p:txBody>
          <a:bodyPr/>
          <a:lstStyle/>
          <a:p>
            <a:fld id="{53F1D90F-E3C8-441A-A5EC-CEC4F9C5876A}" type="slidenum">
              <a:rPr lang="en-NL" smtClean="0"/>
              <a:t>‹#›</a:t>
            </a:fld>
            <a:endParaRPr lang="en-NL" dirty="0"/>
          </a:p>
        </p:txBody>
      </p:sp>
    </p:spTree>
    <p:extLst>
      <p:ext uri="{BB962C8B-B14F-4D97-AF65-F5344CB8AC3E}">
        <p14:creationId xmlns:p14="http://schemas.microsoft.com/office/powerpoint/2010/main" val="40179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1410172"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D9E630-E249-4116-8861-447706756101}" type="datetime8">
              <a:rPr lang="en-NL" smtClean="0"/>
              <a:t>06/25/2025 16:01</a:t>
            </a:fld>
            <a:endParaRPr lang="en-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L"/>
          </a:p>
        </p:txBody>
      </p:sp>
      <p:sp>
        <p:nvSpPr>
          <p:cNvPr id="6" name="Slide Number Placeholder 5"/>
          <p:cNvSpPr>
            <a:spLocks noGrp="1"/>
          </p:cNvSpPr>
          <p:nvPr>
            <p:ph type="sldNum" sz="quarter" idx="4"/>
          </p:nvPr>
        </p:nvSpPr>
        <p:spPr bwMode="gray">
          <a:xfrm>
            <a:off x="11385001" y="6415200"/>
            <a:ext cx="779767" cy="365125"/>
          </a:xfrm>
          <a:prstGeom prst="rect">
            <a:avLst/>
          </a:prstGeom>
        </p:spPr>
        <p:txBody>
          <a:bodyPr vert="horz" lIns="91440" tIns="45720" rIns="91440" bIns="45720" rtlCol="0" anchor="ctr"/>
          <a:lstStyle>
            <a:lvl1pPr algn="r">
              <a:defRPr sz="2000">
                <a:solidFill>
                  <a:srgbClr val="FEFFFF"/>
                </a:solidFill>
              </a:defRPr>
            </a:lvl1pPr>
          </a:lstStyle>
          <a:p>
            <a:fld id="{53F1D90F-E3C8-441A-A5EC-CEC4F9C5876A}" type="slidenum">
              <a:rPr lang="en-NL" smtClean="0"/>
              <a:t>‹#›</a:t>
            </a:fld>
            <a:endParaRPr lang="en-NL" dirty="0"/>
          </a:p>
        </p:txBody>
      </p:sp>
      <p:sp>
        <p:nvSpPr>
          <p:cNvPr id="36" name="Rectangle 35">
            <a:extLst>
              <a:ext uri="{FF2B5EF4-FFF2-40B4-BE49-F238E27FC236}">
                <a16:creationId xmlns:a16="http://schemas.microsoft.com/office/drawing/2014/main" id="{ED9A269D-E645-4660-5FED-1390BCAB3C5F}"/>
              </a:ext>
            </a:extLst>
          </p:cNvPr>
          <p:cNvSpPr/>
          <p:nvPr userDrawn="1"/>
        </p:nvSpPr>
        <p:spPr>
          <a:xfrm>
            <a:off x="-13641" y="6685077"/>
            <a:ext cx="12205641" cy="159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60862801"/>
      </p:ext>
    </p:extLst>
  </p:cSld>
  <p:clrMap bg1="lt1" tx1="dk1" bg2="lt2" tx2="dk2" accent1="accent1" accent2="accent2" accent3="accent3" accent4="accent4" accent5="accent5" accent6="accent6" hlink="hlink" folHlink="folHlink"/>
  <p:sldLayoutIdLst>
    <p:sldLayoutId id="2147483712" r:id="rId1"/>
    <p:sldLayoutId id="2147483728" r:id="rId2"/>
    <p:sldLayoutId id="2147483713" r:id="rId3"/>
    <p:sldLayoutId id="2147483714" r:id="rId4"/>
    <p:sldLayoutId id="2147483729"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4AABF-8B93-19A2-AC65-2854F71C4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66487BCD-E9E4-45CF-E33D-3A46150B9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F5B3985-71CE-082C-EA94-D8D41EE82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0A68B-4B5C-4693-9E07-D5A06FE62898}" type="datetimeFigureOut">
              <a:rPr lang="en-NL" smtClean="0"/>
              <a:t>06/25/2025</a:t>
            </a:fld>
            <a:endParaRPr lang="en-NL"/>
          </a:p>
        </p:txBody>
      </p:sp>
      <p:sp>
        <p:nvSpPr>
          <p:cNvPr id="5" name="Footer Placeholder 4">
            <a:extLst>
              <a:ext uri="{FF2B5EF4-FFF2-40B4-BE49-F238E27FC236}">
                <a16:creationId xmlns:a16="http://schemas.microsoft.com/office/drawing/2014/main" id="{95FA248E-46F4-37C9-5EC0-35AD0DCD9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98A00535-8FD1-1F48-8E31-E76BBCC0B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8632C-B5A5-4B2F-B0EE-B054C9C65F03}" type="slidenum">
              <a:rPr lang="en-NL" smtClean="0"/>
              <a:t>‹#›</a:t>
            </a:fld>
            <a:endParaRPr lang="en-NL"/>
          </a:p>
        </p:txBody>
      </p:sp>
    </p:spTree>
    <p:extLst>
      <p:ext uri="{BB962C8B-B14F-4D97-AF65-F5344CB8AC3E}">
        <p14:creationId xmlns:p14="http://schemas.microsoft.com/office/powerpoint/2010/main" val="16971166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AE8D63-F337-384B-8D08-124DAF4FEA7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854029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506AB-313D-F062-C85F-C3563E538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CAF03BC-430C-DA98-5B3D-4631F374E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C4E50633-665C-15BB-FAE0-1CC85365B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Japan Business Council in Europe </a:t>
            </a:r>
            <a:endParaRPr lang="en-BE"/>
          </a:p>
        </p:txBody>
      </p:sp>
      <p:sp>
        <p:nvSpPr>
          <p:cNvPr id="11" name="Slide Number Placeholder 10">
            <a:extLst>
              <a:ext uri="{FF2B5EF4-FFF2-40B4-BE49-F238E27FC236}">
                <a16:creationId xmlns:a16="http://schemas.microsoft.com/office/drawing/2014/main" id="{AB35C9E2-D5BD-99B8-FC54-0120809E0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A6C100-45CE-4EBE-BE35-CDE9954F0723}" type="slidenum">
              <a:rPr lang="en-BE" smtClean="0"/>
              <a:t>‹#›</a:t>
            </a:fld>
            <a:endParaRPr lang="en-BE"/>
          </a:p>
        </p:txBody>
      </p:sp>
    </p:spTree>
    <p:extLst>
      <p:ext uri="{BB962C8B-B14F-4D97-AF65-F5344CB8AC3E}">
        <p14:creationId xmlns:p14="http://schemas.microsoft.com/office/powerpoint/2010/main" val="246135622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ctr" defTabSz="914400" rtl="0" eaLnBrk="1" latinLnBrk="0" hangingPunct="1">
        <a:lnSpc>
          <a:spcPct val="90000"/>
        </a:lnSpc>
        <a:spcBef>
          <a:spcPct val="0"/>
        </a:spcBef>
        <a:buNone/>
        <a:defRPr sz="3600" kern="120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v"/>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eesc.europa.eu/en/our-work/opinions-information-reports/opinions/pro-worker-ai-levers-harnessing-potential-and-mitigating-risks-ai-connection-employment-and-labour-market-policies" TargetMode="Externa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hyperlink" Target="https://feps-europe.eu/wp-content/uploads/2024/06/Policy-Study-Int-Report-Algorithmic-Management-web-PP.pdf" TargetMode="Externa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31.jpg"/><Relationship Id="rId5" Type="http://schemas.microsoft.com/office/2007/relationships/hdphoto" Target="../media/hdphoto1.wdp"/><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info@tradeimpact.eu" TargetMode="External"/><Relationship Id="rId2" Type="http://schemas.openxmlformats.org/officeDocument/2006/relationships/hyperlink" Target="mailto:jonathan.trenteseaux@emi-consultants.com" TargetMode="Externa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C84F0-8233-1375-91C5-BCBFCBF87A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88A6A8-C143-B07A-5BB7-57896BB9495C}"/>
              </a:ext>
            </a:extLst>
          </p:cNvPr>
          <p:cNvSpPr>
            <a:spLocks noGrp="1"/>
          </p:cNvSpPr>
          <p:nvPr>
            <p:ph type="sldNum" sz="quarter" idx="12"/>
          </p:nvPr>
        </p:nvSpPr>
        <p:spPr/>
        <p:txBody>
          <a:bodyPr/>
          <a:lstStyle/>
          <a:p>
            <a:fld id="{53F1D90F-E3C8-441A-A5EC-CEC4F9C5876A}" type="slidenum">
              <a:rPr lang="en-NL" smtClean="0"/>
              <a:pPr/>
              <a:t>1</a:t>
            </a:fld>
            <a:endParaRPr lang="en-NL" dirty="0"/>
          </a:p>
        </p:txBody>
      </p:sp>
      <p:sp>
        <p:nvSpPr>
          <p:cNvPr id="4" name="Title 3">
            <a:extLst>
              <a:ext uri="{FF2B5EF4-FFF2-40B4-BE49-F238E27FC236}">
                <a16:creationId xmlns:a16="http://schemas.microsoft.com/office/drawing/2014/main" id="{AF6A7875-D509-2B48-38D8-F22D54DF5DAA}"/>
              </a:ext>
            </a:extLst>
          </p:cNvPr>
          <p:cNvSpPr>
            <a:spLocks noGrp="1"/>
          </p:cNvSpPr>
          <p:nvPr>
            <p:ph type="title" idx="4294967295"/>
          </p:nvPr>
        </p:nvSpPr>
        <p:spPr>
          <a:xfrm>
            <a:off x="894080" y="347030"/>
            <a:ext cx="10610530" cy="686530"/>
          </a:xfrm>
        </p:spPr>
        <p:txBody>
          <a:bodyPr>
            <a:normAutofit/>
          </a:bodyPr>
          <a:lstStyle/>
          <a:p>
            <a:r>
              <a:rPr lang="nl-NL" dirty="0" err="1">
                <a:solidFill>
                  <a:schemeClr val="bg1"/>
                </a:solidFill>
              </a:rPr>
              <a:t>Preparation</a:t>
            </a:r>
            <a:r>
              <a:rPr lang="nl-NL" dirty="0">
                <a:solidFill>
                  <a:schemeClr val="bg1"/>
                </a:solidFill>
              </a:rPr>
              <a:t> </a:t>
            </a:r>
            <a:r>
              <a:rPr lang="nl-NL" dirty="0" err="1">
                <a:solidFill>
                  <a:schemeClr val="bg1"/>
                </a:solidFill>
              </a:rPr>
              <a:t>for</a:t>
            </a:r>
            <a:r>
              <a:rPr lang="nl-NL" dirty="0">
                <a:solidFill>
                  <a:schemeClr val="bg1"/>
                </a:solidFill>
              </a:rPr>
              <a:t> Part II on AI:</a:t>
            </a:r>
            <a:endParaRPr lang="en-NL" dirty="0">
              <a:solidFill>
                <a:schemeClr val="bg1"/>
              </a:solidFill>
            </a:endParaRPr>
          </a:p>
        </p:txBody>
      </p:sp>
      <p:pic>
        <p:nvPicPr>
          <p:cNvPr id="5" name="Image 1">
            <a:extLst>
              <a:ext uri="{FF2B5EF4-FFF2-40B4-BE49-F238E27FC236}">
                <a16:creationId xmlns:a16="http://schemas.microsoft.com/office/drawing/2014/main" id="{00DCE704-2585-2536-9B64-B94E6D32AEA4}"/>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
        <p:nvSpPr>
          <p:cNvPr id="2" name="Content Placeholder 5">
            <a:extLst>
              <a:ext uri="{FF2B5EF4-FFF2-40B4-BE49-F238E27FC236}">
                <a16:creationId xmlns:a16="http://schemas.microsoft.com/office/drawing/2014/main" id="{6C644D60-E359-1734-4FE0-653931DDD202}"/>
              </a:ext>
            </a:extLst>
          </p:cNvPr>
          <p:cNvSpPr txBox="1">
            <a:spLocks/>
          </p:cNvSpPr>
          <p:nvPr/>
        </p:nvSpPr>
        <p:spPr>
          <a:xfrm>
            <a:off x="894080" y="1384155"/>
            <a:ext cx="8313186" cy="42508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spcAft>
                <a:spcPts val="600"/>
              </a:spcAft>
              <a:buNone/>
            </a:pPr>
            <a:r>
              <a:rPr lang="en-GB" sz="3200" dirty="0"/>
              <a:t>Please can you go to </a:t>
            </a:r>
            <a:r>
              <a:rPr lang="en-GB" sz="3200" dirty="0">
                <a:hlinkClick r:id="rId3"/>
              </a:rPr>
              <a:t>www.menti.com</a:t>
            </a:r>
            <a:r>
              <a:rPr lang="en-GB" sz="3200" dirty="0"/>
              <a:t> and enter the following code: </a:t>
            </a:r>
            <a:r>
              <a:rPr lang="en-GB" sz="3200" b="1" dirty="0">
                <a:solidFill>
                  <a:srgbClr val="7030A0"/>
                </a:solidFill>
              </a:rPr>
              <a:t>5170 3137</a:t>
            </a:r>
            <a:r>
              <a:rPr lang="en-GB" sz="3200" dirty="0"/>
              <a:t>  </a:t>
            </a:r>
          </a:p>
          <a:p>
            <a:pPr marL="0" indent="0">
              <a:spcBef>
                <a:spcPts val="1200"/>
              </a:spcBef>
              <a:spcAft>
                <a:spcPts val="600"/>
              </a:spcAft>
              <a:buNone/>
            </a:pPr>
            <a:r>
              <a:rPr lang="en-GB" sz="3200" dirty="0"/>
              <a:t>This allows you later during the workshop to join a short poll with some questions on AI</a:t>
            </a:r>
          </a:p>
        </p:txBody>
      </p:sp>
      <p:pic>
        <p:nvPicPr>
          <p:cNvPr id="7" name="Picture 6">
            <a:extLst>
              <a:ext uri="{FF2B5EF4-FFF2-40B4-BE49-F238E27FC236}">
                <a16:creationId xmlns:a16="http://schemas.microsoft.com/office/drawing/2014/main" id="{5BA88461-9F5C-1E71-1ACE-F1E7A4850809}"/>
              </a:ext>
            </a:extLst>
          </p:cNvPr>
          <p:cNvPicPr>
            <a:picLocks noChangeAspect="1"/>
          </p:cNvPicPr>
          <p:nvPr/>
        </p:nvPicPr>
        <p:blipFill>
          <a:blip r:embed="rId4"/>
          <a:stretch>
            <a:fillRect/>
          </a:stretch>
        </p:blipFill>
        <p:spPr>
          <a:xfrm>
            <a:off x="9162416" y="1895468"/>
            <a:ext cx="2342194" cy="1944408"/>
          </a:xfrm>
          <a:prstGeom prst="rect">
            <a:avLst/>
          </a:prstGeom>
        </p:spPr>
      </p:pic>
    </p:spTree>
    <p:extLst>
      <p:ext uri="{BB962C8B-B14F-4D97-AF65-F5344CB8AC3E}">
        <p14:creationId xmlns:p14="http://schemas.microsoft.com/office/powerpoint/2010/main" val="158762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5ACC0-8BE2-100E-1FFC-701260DE1D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5A0C5-6967-B0E5-C84D-E20B107CC562}"/>
              </a:ext>
            </a:extLst>
          </p:cNvPr>
          <p:cNvSpPr>
            <a:spLocks noGrp="1"/>
          </p:cNvSpPr>
          <p:nvPr>
            <p:ph type="sldNum" sz="quarter" idx="12"/>
          </p:nvPr>
        </p:nvSpPr>
        <p:spPr/>
        <p:txBody>
          <a:bodyPr/>
          <a:lstStyle/>
          <a:p>
            <a:fld id="{53F1D90F-E3C8-441A-A5EC-CEC4F9C5876A}" type="slidenum">
              <a:rPr lang="en-NL" smtClean="0"/>
              <a:pPr/>
              <a:t>10</a:t>
            </a:fld>
            <a:endParaRPr lang="en-NL" dirty="0"/>
          </a:p>
        </p:txBody>
      </p:sp>
      <p:sp>
        <p:nvSpPr>
          <p:cNvPr id="4" name="Title 3">
            <a:extLst>
              <a:ext uri="{FF2B5EF4-FFF2-40B4-BE49-F238E27FC236}">
                <a16:creationId xmlns:a16="http://schemas.microsoft.com/office/drawing/2014/main" id="{C5168C5F-4EF1-375D-54DF-AF072E7E5083}"/>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2. </a:t>
            </a:r>
            <a:r>
              <a:rPr lang="nl-NL" dirty="0" err="1">
                <a:solidFill>
                  <a:schemeClr val="bg1"/>
                </a:solidFill>
              </a:rPr>
              <a:t>Session</a:t>
            </a:r>
            <a:r>
              <a:rPr lang="nl-NL" dirty="0">
                <a:solidFill>
                  <a:schemeClr val="bg1"/>
                </a:solidFill>
              </a:rPr>
              <a:t> 1: Presentation Ms. </a:t>
            </a:r>
            <a:r>
              <a:rPr lang="nl-NL" dirty="0" err="1">
                <a:solidFill>
                  <a:schemeClr val="bg1"/>
                </a:solidFill>
              </a:rPr>
              <a:t>Murai</a:t>
            </a:r>
            <a:endParaRPr lang="en-NL" dirty="0">
              <a:solidFill>
                <a:schemeClr val="bg1"/>
              </a:solidFill>
            </a:endParaRPr>
          </a:p>
        </p:txBody>
      </p:sp>
      <p:pic>
        <p:nvPicPr>
          <p:cNvPr id="5" name="Image 1">
            <a:extLst>
              <a:ext uri="{FF2B5EF4-FFF2-40B4-BE49-F238E27FC236}">
                <a16:creationId xmlns:a16="http://schemas.microsoft.com/office/drawing/2014/main" id="{FDB24D53-A5BC-BB99-833A-E6CF86AB2714}"/>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5298E356-E8F4-6507-F0D2-91152996FBA0}"/>
              </a:ext>
            </a:extLst>
          </p:cNvPr>
          <p:cNvGrpSpPr/>
          <p:nvPr/>
        </p:nvGrpSpPr>
        <p:grpSpPr>
          <a:xfrm>
            <a:off x="832757" y="1299434"/>
            <a:ext cx="8998425" cy="1786666"/>
            <a:chOff x="832757" y="1299434"/>
            <a:chExt cx="8998425" cy="1786666"/>
          </a:xfrm>
        </p:grpSpPr>
        <p:sp>
          <p:nvSpPr>
            <p:cNvPr id="10" name="Content Placeholder 5">
              <a:extLst>
                <a:ext uri="{FF2B5EF4-FFF2-40B4-BE49-F238E27FC236}">
                  <a16:creationId xmlns:a16="http://schemas.microsoft.com/office/drawing/2014/main" id="{0FFAA3C1-F7BC-B05A-07D3-60A0BA761C73}"/>
                </a:ext>
              </a:extLst>
            </p:cNvPr>
            <p:cNvSpPr txBox="1">
              <a:spLocks/>
            </p:cNvSpPr>
            <p:nvPr/>
          </p:nvSpPr>
          <p:spPr>
            <a:xfrm>
              <a:off x="832757" y="1299434"/>
              <a:ext cx="6934200" cy="17866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IE" sz="2400" dirty="0"/>
                <a:t>“The OECD Responsible Business Conduct and Responsible AI” </a:t>
              </a:r>
            </a:p>
            <a:p>
              <a:pPr marL="0" indent="0" algn="ctr">
                <a:spcBef>
                  <a:spcPts val="1200"/>
                </a:spcBef>
                <a:spcAft>
                  <a:spcPts val="600"/>
                </a:spcAft>
                <a:buNone/>
              </a:pPr>
              <a:r>
                <a:rPr lang="en-IE" sz="2400" dirty="0"/>
                <a:t>(</a:t>
              </a:r>
              <a:r>
                <a:rPr lang="en-GB" sz="2400" b="1" dirty="0"/>
                <a:t>Ms. Kana Murai) </a:t>
              </a:r>
              <a:endParaRPr lang="en-GB" sz="2400" dirty="0"/>
            </a:p>
          </p:txBody>
        </p:sp>
        <p:pic>
          <p:nvPicPr>
            <p:cNvPr id="8" name="Picture 7" descr="A person with long brown hair&#10;&#10;AI-generated content may be incorrect.">
              <a:extLst>
                <a:ext uri="{FF2B5EF4-FFF2-40B4-BE49-F238E27FC236}">
                  <a16:creationId xmlns:a16="http://schemas.microsoft.com/office/drawing/2014/main" id="{D4712C97-8CFA-6D5A-F55C-BB84E4898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3" y="1299434"/>
              <a:ext cx="1656009" cy="1556648"/>
            </a:xfrm>
            <a:prstGeom prst="rect">
              <a:avLst/>
            </a:prstGeom>
          </p:spPr>
        </p:pic>
      </p:grpSp>
    </p:spTree>
    <p:extLst>
      <p:ext uri="{BB962C8B-B14F-4D97-AF65-F5344CB8AC3E}">
        <p14:creationId xmlns:p14="http://schemas.microsoft.com/office/powerpoint/2010/main" val="103957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FE73-5823-9D89-4DC0-7E62ECCFC7F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23DE6A-7E19-9BA8-0233-94888AA7EF2B}"/>
              </a:ext>
            </a:extLst>
          </p:cNvPr>
          <p:cNvSpPr>
            <a:spLocks noGrp="1"/>
          </p:cNvSpPr>
          <p:nvPr>
            <p:ph type="sldNum" sz="quarter" idx="12"/>
          </p:nvPr>
        </p:nvSpPr>
        <p:spPr/>
        <p:txBody>
          <a:bodyPr/>
          <a:lstStyle/>
          <a:p>
            <a:fld id="{53F1D90F-E3C8-441A-A5EC-CEC4F9C5876A}" type="slidenum">
              <a:rPr lang="en-NL" smtClean="0"/>
              <a:pPr/>
              <a:t>11</a:t>
            </a:fld>
            <a:endParaRPr lang="en-NL" dirty="0"/>
          </a:p>
        </p:txBody>
      </p:sp>
      <p:sp>
        <p:nvSpPr>
          <p:cNvPr id="4" name="Title 3">
            <a:extLst>
              <a:ext uri="{FF2B5EF4-FFF2-40B4-BE49-F238E27FC236}">
                <a16:creationId xmlns:a16="http://schemas.microsoft.com/office/drawing/2014/main" id="{C16C60AA-40DA-AAC2-260A-F72B1C2B35BB}"/>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2. </a:t>
            </a:r>
            <a:r>
              <a:rPr lang="nl-NL" dirty="0" err="1">
                <a:solidFill>
                  <a:schemeClr val="bg1"/>
                </a:solidFill>
              </a:rPr>
              <a:t>Session</a:t>
            </a:r>
            <a:r>
              <a:rPr lang="nl-NL" dirty="0">
                <a:solidFill>
                  <a:schemeClr val="bg1"/>
                </a:solidFill>
              </a:rPr>
              <a:t> 1: Presentation Prof. Dr. </a:t>
            </a:r>
            <a:r>
              <a:rPr lang="nl-NL" dirty="0" err="1">
                <a:solidFill>
                  <a:schemeClr val="bg1"/>
                </a:solidFill>
              </a:rPr>
              <a:t>Habuka</a:t>
            </a:r>
            <a:endParaRPr lang="en-NL" dirty="0">
              <a:solidFill>
                <a:schemeClr val="bg1"/>
              </a:solidFill>
            </a:endParaRPr>
          </a:p>
        </p:txBody>
      </p:sp>
      <p:pic>
        <p:nvPicPr>
          <p:cNvPr id="5" name="Image 1">
            <a:extLst>
              <a:ext uri="{FF2B5EF4-FFF2-40B4-BE49-F238E27FC236}">
                <a16:creationId xmlns:a16="http://schemas.microsoft.com/office/drawing/2014/main" id="{E2C937C1-B440-5AD5-0436-B0594AE8A72F}"/>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23409383-C865-37F2-CA81-5FC90E30A281}"/>
              </a:ext>
            </a:extLst>
          </p:cNvPr>
          <p:cNvGrpSpPr/>
          <p:nvPr/>
        </p:nvGrpSpPr>
        <p:grpSpPr>
          <a:xfrm>
            <a:off x="832755" y="1299434"/>
            <a:ext cx="8998426" cy="1656009"/>
            <a:chOff x="832755" y="1299434"/>
            <a:chExt cx="8998426" cy="1656009"/>
          </a:xfrm>
        </p:grpSpPr>
        <p:sp>
          <p:nvSpPr>
            <p:cNvPr id="6" name="Content Placeholder 5">
              <a:extLst>
                <a:ext uri="{FF2B5EF4-FFF2-40B4-BE49-F238E27FC236}">
                  <a16:creationId xmlns:a16="http://schemas.microsoft.com/office/drawing/2014/main" id="{CF999646-03E2-0ED0-7094-CE6A1EEAF9EB}"/>
                </a:ext>
              </a:extLst>
            </p:cNvPr>
            <p:cNvSpPr txBox="1">
              <a:spLocks/>
            </p:cNvSpPr>
            <p:nvPr/>
          </p:nvSpPr>
          <p:spPr>
            <a:xfrm>
              <a:off x="832755" y="1299434"/>
              <a:ext cx="6934200" cy="14002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US" sz="2400" dirty="0"/>
                <a:t>“Artificial Intelligence in Japan: current status and way forward” </a:t>
              </a:r>
            </a:p>
            <a:p>
              <a:pPr marL="0" indent="0" algn="ctr">
                <a:spcBef>
                  <a:spcPts val="1200"/>
                </a:spcBef>
                <a:spcAft>
                  <a:spcPts val="600"/>
                </a:spcAft>
                <a:buNone/>
              </a:pPr>
              <a:r>
                <a:rPr lang="en-US" sz="2400" dirty="0"/>
                <a:t>(</a:t>
              </a:r>
              <a:r>
                <a:rPr lang="en-GB" sz="2400" b="1" dirty="0"/>
                <a:t>Prof. dr. Hiroki </a:t>
              </a:r>
              <a:r>
                <a:rPr lang="en-GB" sz="2400" b="1" dirty="0" err="1"/>
                <a:t>Habuka</a:t>
              </a:r>
              <a:r>
                <a:rPr lang="en-GB" sz="2400" b="1" dirty="0"/>
                <a:t>)</a:t>
              </a:r>
              <a:endParaRPr lang="en-GB" sz="2400" dirty="0"/>
            </a:p>
            <a:p>
              <a:pPr algn="ctr">
                <a:spcBef>
                  <a:spcPts val="1200"/>
                </a:spcBef>
                <a:spcAft>
                  <a:spcPts val="600"/>
                </a:spcAft>
              </a:pPr>
              <a:endParaRPr lang="en-GB" sz="2400" dirty="0"/>
            </a:p>
            <a:p>
              <a:pPr algn="ctr">
                <a:spcBef>
                  <a:spcPts val="1200"/>
                </a:spcBef>
                <a:spcAft>
                  <a:spcPts val="600"/>
                </a:spcAft>
              </a:pPr>
              <a:endParaRPr lang="en-GB" sz="2400" dirty="0"/>
            </a:p>
            <a:p>
              <a:pPr algn="ctr">
                <a:spcBef>
                  <a:spcPts val="1200"/>
                </a:spcBef>
                <a:spcAft>
                  <a:spcPts val="600"/>
                </a:spcAft>
              </a:pPr>
              <a:endParaRPr lang="en-GB" sz="2400" dirty="0"/>
            </a:p>
            <a:p>
              <a:pPr algn="ctr">
                <a:spcBef>
                  <a:spcPts val="1200"/>
                </a:spcBef>
                <a:spcAft>
                  <a:spcPts val="600"/>
                </a:spcAft>
              </a:pPr>
              <a:endParaRPr lang="en-GB" sz="2400" dirty="0"/>
            </a:p>
          </p:txBody>
        </p:sp>
        <p:pic>
          <p:nvPicPr>
            <p:cNvPr id="11" name="Picture 10" descr="A person in a suit and tie&#10;&#10;AI-generated content may be incorrect.">
              <a:extLst>
                <a:ext uri="{FF2B5EF4-FFF2-40B4-BE49-F238E27FC236}">
                  <a16:creationId xmlns:a16="http://schemas.microsoft.com/office/drawing/2014/main" id="{D0D0E1A3-CED4-114E-D55A-E0969EEA7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2" y="1299434"/>
              <a:ext cx="1656009" cy="1656009"/>
            </a:xfrm>
            <a:prstGeom prst="rect">
              <a:avLst/>
            </a:prstGeom>
          </p:spPr>
        </p:pic>
      </p:grpSp>
    </p:spTree>
    <p:extLst>
      <p:ext uri="{BB962C8B-B14F-4D97-AF65-F5344CB8AC3E}">
        <p14:creationId xmlns:p14="http://schemas.microsoft.com/office/powerpoint/2010/main" val="27889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BAC22-FA59-2E4D-5420-9A9A0EB0C2F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BCB8FD-EA40-50E2-F8EE-88F7E83709C4}"/>
              </a:ext>
            </a:extLst>
          </p:cNvPr>
          <p:cNvSpPr>
            <a:spLocks noGrp="1"/>
          </p:cNvSpPr>
          <p:nvPr>
            <p:ph type="sldNum" sz="quarter" idx="12"/>
          </p:nvPr>
        </p:nvSpPr>
        <p:spPr/>
        <p:txBody>
          <a:bodyPr/>
          <a:lstStyle/>
          <a:p>
            <a:fld id="{53F1D90F-E3C8-441A-A5EC-CEC4F9C5876A}" type="slidenum">
              <a:rPr lang="en-NL" smtClean="0"/>
              <a:pPr/>
              <a:t>12</a:t>
            </a:fld>
            <a:endParaRPr lang="en-NL" dirty="0"/>
          </a:p>
        </p:txBody>
      </p:sp>
      <p:sp>
        <p:nvSpPr>
          <p:cNvPr id="4" name="Title 3">
            <a:extLst>
              <a:ext uri="{FF2B5EF4-FFF2-40B4-BE49-F238E27FC236}">
                <a16:creationId xmlns:a16="http://schemas.microsoft.com/office/drawing/2014/main" id="{B90C35FA-DFE8-921E-C75F-7D3727792CD7}"/>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2. </a:t>
            </a:r>
            <a:r>
              <a:rPr lang="nl-NL" dirty="0" err="1">
                <a:solidFill>
                  <a:schemeClr val="bg1"/>
                </a:solidFill>
              </a:rPr>
              <a:t>Session</a:t>
            </a:r>
            <a:r>
              <a:rPr lang="nl-NL" dirty="0">
                <a:solidFill>
                  <a:schemeClr val="bg1"/>
                </a:solidFill>
              </a:rPr>
              <a:t> 1: Q&amp;A</a:t>
            </a:r>
            <a:endParaRPr lang="en-NL" dirty="0">
              <a:solidFill>
                <a:schemeClr val="bg1"/>
              </a:solidFill>
            </a:endParaRPr>
          </a:p>
        </p:txBody>
      </p:sp>
      <p:pic>
        <p:nvPicPr>
          <p:cNvPr id="5" name="Image 1">
            <a:extLst>
              <a:ext uri="{FF2B5EF4-FFF2-40B4-BE49-F238E27FC236}">
                <a16:creationId xmlns:a16="http://schemas.microsoft.com/office/drawing/2014/main" id="{21A32F62-6733-A37E-74C2-43E2DF78850F}"/>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695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603A-91B7-6650-6D6A-E7A889F6A95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34BFC2-6667-CFA2-DCD4-705EFB6820E3}"/>
              </a:ext>
            </a:extLst>
          </p:cNvPr>
          <p:cNvSpPr>
            <a:spLocks noGrp="1"/>
          </p:cNvSpPr>
          <p:nvPr>
            <p:ph type="sldNum" sz="quarter" idx="12"/>
          </p:nvPr>
        </p:nvSpPr>
        <p:spPr/>
        <p:txBody>
          <a:bodyPr/>
          <a:lstStyle/>
          <a:p>
            <a:fld id="{53F1D90F-E3C8-441A-A5EC-CEC4F9C5876A}" type="slidenum">
              <a:rPr lang="en-NL" smtClean="0"/>
              <a:pPr/>
              <a:t>13</a:t>
            </a:fld>
            <a:endParaRPr lang="en-NL" dirty="0"/>
          </a:p>
        </p:txBody>
      </p:sp>
      <p:pic>
        <p:nvPicPr>
          <p:cNvPr id="5" name="Image 1">
            <a:extLst>
              <a:ext uri="{FF2B5EF4-FFF2-40B4-BE49-F238E27FC236}">
                <a16:creationId xmlns:a16="http://schemas.microsoft.com/office/drawing/2014/main" id="{795685D3-B9BE-68A7-0A8B-EB699C0C7930}"/>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212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F761-98A8-437F-0471-CF19E797255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DBA8A1-6653-9864-5FA5-FEE778293CDE}"/>
              </a:ext>
            </a:extLst>
          </p:cNvPr>
          <p:cNvSpPr>
            <a:spLocks noGrp="1"/>
          </p:cNvSpPr>
          <p:nvPr>
            <p:ph type="sldNum" sz="quarter" idx="12"/>
          </p:nvPr>
        </p:nvSpPr>
        <p:spPr/>
        <p:txBody>
          <a:bodyPr/>
          <a:lstStyle/>
          <a:p>
            <a:fld id="{53F1D90F-E3C8-441A-A5EC-CEC4F9C5876A}" type="slidenum">
              <a:rPr lang="en-NL" smtClean="0"/>
              <a:pPr/>
              <a:t>14</a:t>
            </a:fld>
            <a:endParaRPr lang="en-NL" dirty="0"/>
          </a:p>
        </p:txBody>
      </p:sp>
      <p:sp>
        <p:nvSpPr>
          <p:cNvPr id="4" name="Title 3">
            <a:extLst>
              <a:ext uri="{FF2B5EF4-FFF2-40B4-BE49-F238E27FC236}">
                <a16:creationId xmlns:a16="http://schemas.microsoft.com/office/drawing/2014/main" id="{17DE5466-8218-1504-256F-0E3A1549EE4D}"/>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3. </a:t>
            </a:r>
            <a:r>
              <a:rPr lang="nl-NL" dirty="0" err="1">
                <a:solidFill>
                  <a:schemeClr val="bg1"/>
                </a:solidFill>
              </a:rPr>
              <a:t>Session</a:t>
            </a:r>
            <a:r>
              <a:rPr lang="nl-NL" dirty="0">
                <a:solidFill>
                  <a:schemeClr val="bg1"/>
                </a:solidFill>
              </a:rPr>
              <a:t> 2: AI-</a:t>
            </a:r>
            <a:r>
              <a:rPr lang="nl-NL" dirty="0" err="1">
                <a:solidFill>
                  <a:schemeClr val="bg1"/>
                </a:solidFill>
              </a:rPr>
              <a:t>driven</a:t>
            </a:r>
            <a:r>
              <a:rPr lang="nl-NL" dirty="0">
                <a:solidFill>
                  <a:schemeClr val="bg1"/>
                </a:solidFill>
              </a:rPr>
              <a:t> </a:t>
            </a:r>
            <a:r>
              <a:rPr lang="nl-NL" dirty="0" err="1">
                <a:solidFill>
                  <a:schemeClr val="bg1"/>
                </a:solidFill>
              </a:rPr>
              <a:t>workplace</a:t>
            </a:r>
            <a:r>
              <a:rPr lang="nl-NL" dirty="0">
                <a:solidFill>
                  <a:schemeClr val="bg1"/>
                </a:solidFill>
              </a:rPr>
              <a:t> and </a:t>
            </a:r>
            <a:r>
              <a:rPr lang="nl-NL" dirty="0" err="1">
                <a:solidFill>
                  <a:schemeClr val="bg1"/>
                </a:solidFill>
              </a:rPr>
              <a:t>employment</a:t>
            </a:r>
            <a:endParaRPr lang="en-NL" dirty="0">
              <a:solidFill>
                <a:schemeClr val="bg1"/>
              </a:solidFill>
            </a:endParaRPr>
          </a:p>
        </p:txBody>
      </p:sp>
      <p:sp>
        <p:nvSpPr>
          <p:cNvPr id="10" name="Content Placeholder 5">
            <a:extLst>
              <a:ext uri="{FF2B5EF4-FFF2-40B4-BE49-F238E27FC236}">
                <a16:creationId xmlns:a16="http://schemas.microsoft.com/office/drawing/2014/main" id="{F52756AC-FE17-FDB5-49D6-F709172935BB}"/>
              </a:ext>
            </a:extLst>
          </p:cNvPr>
          <p:cNvSpPr txBox="1">
            <a:spLocks/>
          </p:cNvSpPr>
          <p:nvPr/>
        </p:nvSpPr>
        <p:spPr>
          <a:xfrm>
            <a:off x="832757" y="1299434"/>
            <a:ext cx="10671854" cy="28534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dirty="0"/>
              <a:t>How are AI technologies (e.g. automation, machine learning, AI-powered analytics) reshaping job roles?</a:t>
            </a:r>
          </a:p>
          <a:p>
            <a:pPr>
              <a:spcBef>
                <a:spcPts val="1200"/>
              </a:spcBef>
              <a:spcAft>
                <a:spcPts val="600"/>
              </a:spcAft>
            </a:pPr>
            <a:r>
              <a:rPr lang="en-GB" sz="2000" dirty="0"/>
              <a:t>What jobs are displaced, created and/or changed in their nature?</a:t>
            </a:r>
          </a:p>
          <a:p>
            <a:pPr>
              <a:spcBef>
                <a:spcPts val="1200"/>
              </a:spcBef>
              <a:spcAft>
                <a:spcPts val="600"/>
              </a:spcAft>
            </a:pPr>
            <a:r>
              <a:rPr lang="en-GB" sz="2000" dirty="0"/>
              <a:t>What industries are affected by AI most and how?</a:t>
            </a:r>
          </a:p>
          <a:p>
            <a:pPr>
              <a:spcBef>
                <a:spcPts val="1200"/>
              </a:spcBef>
              <a:spcAft>
                <a:spcPts val="600"/>
              </a:spcAft>
            </a:pPr>
            <a:r>
              <a:rPr lang="en-GB" sz="2000" dirty="0"/>
              <a:t>What are the ethical implications of AI and algorithmic management tin the workplace? (e.g. on fairness, transparency, accountability)?</a:t>
            </a:r>
          </a:p>
        </p:txBody>
      </p:sp>
      <p:pic>
        <p:nvPicPr>
          <p:cNvPr id="5" name="Image 1">
            <a:extLst>
              <a:ext uri="{FF2B5EF4-FFF2-40B4-BE49-F238E27FC236}">
                <a16:creationId xmlns:a16="http://schemas.microsoft.com/office/drawing/2014/main" id="{689D99D6-94B8-7DBC-6491-7DD151970375}"/>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718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62C38-B76A-D992-23E0-E4D43B7D503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DDEDBB-B2A1-5B1D-79EE-572EDA5AC0D1}"/>
              </a:ext>
            </a:extLst>
          </p:cNvPr>
          <p:cNvSpPr>
            <a:spLocks noGrp="1"/>
          </p:cNvSpPr>
          <p:nvPr>
            <p:ph type="sldNum" sz="quarter" idx="12"/>
          </p:nvPr>
        </p:nvSpPr>
        <p:spPr/>
        <p:txBody>
          <a:bodyPr/>
          <a:lstStyle/>
          <a:p>
            <a:fld id="{53F1D90F-E3C8-441A-A5EC-CEC4F9C5876A}" type="slidenum">
              <a:rPr lang="en-NL" smtClean="0"/>
              <a:pPr/>
              <a:t>15</a:t>
            </a:fld>
            <a:endParaRPr lang="en-NL" dirty="0"/>
          </a:p>
        </p:txBody>
      </p:sp>
      <p:sp>
        <p:nvSpPr>
          <p:cNvPr id="4" name="Title 3">
            <a:extLst>
              <a:ext uri="{FF2B5EF4-FFF2-40B4-BE49-F238E27FC236}">
                <a16:creationId xmlns:a16="http://schemas.microsoft.com/office/drawing/2014/main" id="{6CF34918-F17E-58F6-DA39-4990EDAF1414}"/>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3. </a:t>
            </a:r>
            <a:r>
              <a:rPr lang="nl-NL" dirty="0" err="1">
                <a:solidFill>
                  <a:schemeClr val="bg1"/>
                </a:solidFill>
              </a:rPr>
              <a:t>Session</a:t>
            </a:r>
            <a:r>
              <a:rPr lang="nl-NL" dirty="0">
                <a:solidFill>
                  <a:schemeClr val="bg1"/>
                </a:solidFill>
              </a:rPr>
              <a:t> 2: AI-</a:t>
            </a:r>
            <a:r>
              <a:rPr lang="nl-NL" dirty="0" err="1">
                <a:solidFill>
                  <a:schemeClr val="bg1"/>
                </a:solidFill>
              </a:rPr>
              <a:t>driven</a:t>
            </a:r>
            <a:r>
              <a:rPr lang="nl-NL" dirty="0">
                <a:solidFill>
                  <a:schemeClr val="bg1"/>
                </a:solidFill>
              </a:rPr>
              <a:t> </a:t>
            </a:r>
            <a:r>
              <a:rPr lang="nl-NL" dirty="0" err="1">
                <a:solidFill>
                  <a:schemeClr val="bg1"/>
                </a:solidFill>
              </a:rPr>
              <a:t>workplace</a:t>
            </a:r>
            <a:r>
              <a:rPr lang="nl-NL" dirty="0">
                <a:solidFill>
                  <a:schemeClr val="bg1"/>
                </a:solidFill>
              </a:rPr>
              <a:t> and </a:t>
            </a:r>
            <a:r>
              <a:rPr lang="nl-NL" dirty="0" err="1">
                <a:solidFill>
                  <a:schemeClr val="bg1"/>
                </a:solidFill>
              </a:rPr>
              <a:t>employment</a:t>
            </a:r>
            <a:endParaRPr lang="en-NL" dirty="0">
              <a:solidFill>
                <a:schemeClr val="bg1"/>
              </a:solidFill>
            </a:endParaRPr>
          </a:p>
        </p:txBody>
      </p:sp>
      <p:pic>
        <p:nvPicPr>
          <p:cNvPr id="5" name="Image 1">
            <a:extLst>
              <a:ext uri="{FF2B5EF4-FFF2-40B4-BE49-F238E27FC236}">
                <a16:creationId xmlns:a16="http://schemas.microsoft.com/office/drawing/2014/main" id="{660202C0-2BBA-E91A-2F3A-0DE737D0BB34}"/>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14" name="Group 13">
            <a:extLst>
              <a:ext uri="{FF2B5EF4-FFF2-40B4-BE49-F238E27FC236}">
                <a16:creationId xmlns:a16="http://schemas.microsoft.com/office/drawing/2014/main" id="{ED2AFE78-8E8B-1251-FF42-7789E1248678}"/>
              </a:ext>
            </a:extLst>
          </p:cNvPr>
          <p:cNvGrpSpPr/>
          <p:nvPr/>
        </p:nvGrpSpPr>
        <p:grpSpPr>
          <a:xfrm>
            <a:off x="832756" y="3463539"/>
            <a:ext cx="8998425" cy="1786666"/>
            <a:chOff x="832756" y="3463539"/>
            <a:chExt cx="8998425" cy="1786666"/>
          </a:xfrm>
        </p:grpSpPr>
        <p:sp>
          <p:nvSpPr>
            <p:cNvPr id="6" name="Content Placeholder 5">
              <a:extLst>
                <a:ext uri="{FF2B5EF4-FFF2-40B4-BE49-F238E27FC236}">
                  <a16:creationId xmlns:a16="http://schemas.microsoft.com/office/drawing/2014/main" id="{60D3B705-FB99-09C6-BD95-6DF8C8097729}"/>
                </a:ext>
              </a:extLst>
            </p:cNvPr>
            <p:cNvSpPr txBox="1">
              <a:spLocks/>
            </p:cNvSpPr>
            <p:nvPr/>
          </p:nvSpPr>
          <p:spPr>
            <a:xfrm>
              <a:off x="832756" y="3463539"/>
              <a:ext cx="6934200" cy="17866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Panellist: Ms. Franca Salis </a:t>
              </a:r>
              <a:r>
                <a:rPr lang="en-GB" sz="2000" b="1" dirty="0" err="1"/>
                <a:t>Madinier</a:t>
              </a:r>
              <a:r>
                <a:rPr lang="en-GB" sz="2000" dirty="0"/>
                <a:t> (Member of the European Economic and Social Committee, Vice-President of the EESC Workers’ Group, member of the French Government Commission on AI, author of ‘Guide to AI at work: your rights in the world of algorithms’, and rapporteur on various opinions)</a:t>
              </a:r>
            </a:p>
          </p:txBody>
        </p:sp>
        <p:pic>
          <p:nvPicPr>
            <p:cNvPr id="9" name="Picture 8" descr="A person smiling for the camera&#10;&#10;AI-generated content may be incorrect.">
              <a:extLst>
                <a:ext uri="{FF2B5EF4-FFF2-40B4-BE49-F238E27FC236}">
                  <a16:creationId xmlns:a16="http://schemas.microsoft.com/office/drawing/2014/main" id="{4B3D865B-D47C-753C-AAD5-C14736A1AF88}"/>
                </a:ext>
              </a:extLst>
            </p:cNvPr>
            <p:cNvPicPr>
              <a:picLocks noChangeAspect="1"/>
            </p:cNvPicPr>
            <p:nvPr/>
          </p:nvPicPr>
          <p:blipFill>
            <a:blip r:embed="rId3">
              <a:extLst>
                <a:ext uri="{28A0092B-C50C-407E-A947-70E740481C1C}">
                  <a14:useLocalDpi xmlns:a14="http://schemas.microsoft.com/office/drawing/2010/main" val="0"/>
                </a:ext>
              </a:extLst>
            </a:blip>
            <a:srcRect b="11177"/>
            <a:stretch>
              <a:fillRect/>
            </a:stretch>
          </p:blipFill>
          <p:spPr>
            <a:xfrm>
              <a:off x="8175172" y="3484723"/>
              <a:ext cx="1656009" cy="1765482"/>
            </a:xfrm>
            <a:prstGeom prst="rect">
              <a:avLst/>
            </a:prstGeom>
          </p:spPr>
        </p:pic>
      </p:grpSp>
      <p:grpSp>
        <p:nvGrpSpPr>
          <p:cNvPr id="17" name="Group 16">
            <a:extLst>
              <a:ext uri="{FF2B5EF4-FFF2-40B4-BE49-F238E27FC236}">
                <a16:creationId xmlns:a16="http://schemas.microsoft.com/office/drawing/2014/main" id="{C9733D85-890B-CDDE-B2E3-8C4E949AE6CF}"/>
              </a:ext>
            </a:extLst>
          </p:cNvPr>
          <p:cNvGrpSpPr/>
          <p:nvPr/>
        </p:nvGrpSpPr>
        <p:grpSpPr>
          <a:xfrm>
            <a:off x="832757" y="1299434"/>
            <a:ext cx="8998423" cy="1856142"/>
            <a:chOff x="832757" y="1299434"/>
            <a:chExt cx="8998423" cy="1856142"/>
          </a:xfrm>
        </p:grpSpPr>
        <p:sp>
          <p:nvSpPr>
            <p:cNvPr id="10" name="Content Placeholder 5">
              <a:extLst>
                <a:ext uri="{FF2B5EF4-FFF2-40B4-BE49-F238E27FC236}">
                  <a16:creationId xmlns:a16="http://schemas.microsoft.com/office/drawing/2014/main" id="{CCCC32A3-A0D6-2421-DA12-FE9858826DF2}"/>
                </a:ext>
              </a:extLst>
            </p:cNvPr>
            <p:cNvSpPr txBox="1">
              <a:spLocks/>
            </p:cNvSpPr>
            <p:nvPr/>
          </p:nvSpPr>
          <p:spPr>
            <a:xfrm>
              <a:off x="832757" y="1299434"/>
              <a:ext cx="6934200" cy="178666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Panellist: Ms. Petra </a:t>
              </a:r>
              <a:r>
                <a:rPr lang="en-GB" sz="2000" b="1" dirty="0" err="1"/>
                <a:t>Pirklova</a:t>
              </a:r>
              <a:r>
                <a:rPr lang="en-GB" sz="2000" b="1" dirty="0"/>
                <a:t> </a:t>
              </a:r>
              <a:r>
                <a:rPr lang="en-GB" sz="2000" dirty="0"/>
                <a:t>(European Commission, DG Employment, Social Affairs and Inclusion – focused on the Future of work and impact of digital technologies, especially AI; DG CNECT on digital policy for smart mobility and smart cities, looking at ethical and socioeconomic dimensions, Training Manager and HR advisor in EU Institutions)</a:t>
              </a:r>
            </a:p>
          </p:txBody>
        </p:sp>
        <p:pic>
          <p:nvPicPr>
            <p:cNvPr id="16" name="Picture 15" descr="A person smiling for a picture&#10;&#10;AI-generated content may be incorrect.">
              <a:extLst>
                <a:ext uri="{FF2B5EF4-FFF2-40B4-BE49-F238E27FC236}">
                  <a16:creationId xmlns:a16="http://schemas.microsoft.com/office/drawing/2014/main" id="{3DEA6D98-15BD-3FCF-4D0A-0A5235A74814}"/>
                </a:ext>
              </a:extLst>
            </p:cNvPr>
            <p:cNvPicPr>
              <a:picLocks noChangeAspect="1"/>
            </p:cNvPicPr>
            <p:nvPr/>
          </p:nvPicPr>
          <p:blipFill>
            <a:blip r:embed="rId4">
              <a:extLst>
                <a:ext uri="{28A0092B-C50C-407E-A947-70E740481C1C}">
                  <a14:useLocalDpi xmlns:a14="http://schemas.microsoft.com/office/drawing/2010/main" val="0"/>
                </a:ext>
              </a:extLst>
            </a:blip>
            <a:srcRect t="5674" b="12703"/>
            <a:stretch>
              <a:fillRect/>
            </a:stretch>
          </p:blipFill>
          <p:spPr>
            <a:xfrm>
              <a:off x="8175171" y="1299434"/>
              <a:ext cx="1656009" cy="1856142"/>
            </a:xfrm>
            <a:prstGeom prst="rect">
              <a:avLst/>
            </a:prstGeom>
          </p:spPr>
        </p:pic>
      </p:grpSp>
    </p:spTree>
    <p:extLst>
      <p:ext uri="{BB962C8B-B14F-4D97-AF65-F5344CB8AC3E}">
        <p14:creationId xmlns:p14="http://schemas.microsoft.com/office/powerpoint/2010/main" val="122539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D914-BC23-52C0-1060-43705124153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F0B353-9626-44CB-BA82-9877234C9523}"/>
              </a:ext>
            </a:extLst>
          </p:cNvPr>
          <p:cNvSpPr>
            <a:spLocks noGrp="1"/>
          </p:cNvSpPr>
          <p:nvPr>
            <p:ph type="sldNum" sz="quarter" idx="12"/>
          </p:nvPr>
        </p:nvSpPr>
        <p:spPr/>
        <p:txBody>
          <a:bodyPr/>
          <a:lstStyle/>
          <a:p>
            <a:fld id="{53F1D90F-E3C8-441A-A5EC-CEC4F9C5876A}" type="slidenum">
              <a:rPr lang="en-NL" smtClean="0"/>
              <a:pPr/>
              <a:t>16</a:t>
            </a:fld>
            <a:endParaRPr lang="en-NL" dirty="0"/>
          </a:p>
        </p:txBody>
      </p:sp>
      <p:sp>
        <p:nvSpPr>
          <p:cNvPr id="4" name="Title 3">
            <a:extLst>
              <a:ext uri="{FF2B5EF4-FFF2-40B4-BE49-F238E27FC236}">
                <a16:creationId xmlns:a16="http://schemas.microsoft.com/office/drawing/2014/main" id="{08DE47D5-862F-6F4C-005E-5C6337F0D5E2}"/>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3. </a:t>
            </a:r>
            <a:r>
              <a:rPr lang="nl-NL" dirty="0" err="1">
                <a:solidFill>
                  <a:schemeClr val="bg1"/>
                </a:solidFill>
              </a:rPr>
              <a:t>Session</a:t>
            </a:r>
            <a:r>
              <a:rPr lang="nl-NL" dirty="0">
                <a:solidFill>
                  <a:schemeClr val="bg1"/>
                </a:solidFill>
              </a:rPr>
              <a:t> 2: </a:t>
            </a:r>
            <a:r>
              <a:rPr lang="nl-NL" dirty="0" err="1">
                <a:solidFill>
                  <a:schemeClr val="bg1"/>
                </a:solidFill>
              </a:rPr>
              <a:t>Introduction</a:t>
            </a:r>
            <a:r>
              <a:rPr lang="nl-NL" dirty="0">
                <a:solidFill>
                  <a:schemeClr val="bg1"/>
                </a:solidFill>
              </a:rPr>
              <a:t> Ms. </a:t>
            </a:r>
            <a:r>
              <a:rPr lang="nl-NL" dirty="0" err="1">
                <a:solidFill>
                  <a:schemeClr val="bg1"/>
                </a:solidFill>
              </a:rPr>
              <a:t>Pirklova</a:t>
            </a:r>
            <a:endParaRPr lang="en-NL" dirty="0">
              <a:solidFill>
                <a:schemeClr val="bg1"/>
              </a:solidFill>
            </a:endParaRPr>
          </a:p>
        </p:txBody>
      </p:sp>
      <p:pic>
        <p:nvPicPr>
          <p:cNvPr id="5" name="Image 1">
            <a:extLst>
              <a:ext uri="{FF2B5EF4-FFF2-40B4-BE49-F238E27FC236}">
                <a16:creationId xmlns:a16="http://schemas.microsoft.com/office/drawing/2014/main" id="{8543D6FA-097B-673A-05BA-4A79B0921809}"/>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2FE41C64-C9F3-DA76-6FFC-664B2F8EA343}"/>
              </a:ext>
            </a:extLst>
          </p:cNvPr>
          <p:cNvGrpSpPr/>
          <p:nvPr/>
        </p:nvGrpSpPr>
        <p:grpSpPr>
          <a:xfrm>
            <a:off x="832757" y="1282624"/>
            <a:ext cx="8998424" cy="1856142"/>
            <a:chOff x="832757" y="1282624"/>
            <a:chExt cx="8998424" cy="1856142"/>
          </a:xfrm>
        </p:grpSpPr>
        <p:sp>
          <p:nvSpPr>
            <p:cNvPr id="10" name="Content Placeholder 5">
              <a:extLst>
                <a:ext uri="{FF2B5EF4-FFF2-40B4-BE49-F238E27FC236}">
                  <a16:creationId xmlns:a16="http://schemas.microsoft.com/office/drawing/2014/main" id="{2C2AF078-69ED-4039-2468-53200A77E57D}"/>
                </a:ext>
              </a:extLst>
            </p:cNvPr>
            <p:cNvSpPr txBox="1">
              <a:spLocks/>
            </p:cNvSpPr>
            <p:nvPr/>
          </p:nvSpPr>
          <p:spPr>
            <a:xfrm>
              <a:off x="832757" y="1299434"/>
              <a:ext cx="6934200" cy="17866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IE" sz="2200" dirty="0"/>
                <a:t>“The Ethical implications of AI and algorithmic management in the workplace”</a:t>
              </a:r>
              <a:endParaRPr lang="en-NL" sz="2200" dirty="0"/>
            </a:p>
            <a:p>
              <a:pPr marL="0" indent="0" algn="ctr">
                <a:spcBef>
                  <a:spcPts val="1200"/>
                </a:spcBef>
                <a:spcAft>
                  <a:spcPts val="600"/>
                </a:spcAft>
                <a:buNone/>
              </a:pPr>
              <a:r>
                <a:rPr lang="en-IE" sz="2200" dirty="0"/>
                <a:t> (</a:t>
              </a:r>
              <a:r>
                <a:rPr lang="en-GB" sz="2200" b="1" dirty="0"/>
                <a:t>Ms. Petra </a:t>
              </a:r>
              <a:r>
                <a:rPr lang="en-GB" sz="2200" b="1" dirty="0" err="1"/>
                <a:t>Pirklova</a:t>
              </a:r>
              <a:r>
                <a:rPr lang="en-GB" sz="2200" b="1" dirty="0"/>
                <a:t>) </a:t>
              </a:r>
              <a:endParaRPr lang="en-GB" sz="2200" dirty="0"/>
            </a:p>
          </p:txBody>
        </p:sp>
        <p:pic>
          <p:nvPicPr>
            <p:cNvPr id="7" name="Picture 6" descr="A person smiling for a picture&#10;&#10;AI-generated content may be incorrect.">
              <a:extLst>
                <a:ext uri="{FF2B5EF4-FFF2-40B4-BE49-F238E27FC236}">
                  <a16:creationId xmlns:a16="http://schemas.microsoft.com/office/drawing/2014/main" id="{7198F92E-70EC-F7C9-2DAE-D2A4CD2DA256}"/>
                </a:ext>
              </a:extLst>
            </p:cNvPr>
            <p:cNvPicPr>
              <a:picLocks noChangeAspect="1"/>
            </p:cNvPicPr>
            <p:nvPr/>
          </p:nvPicPr>
          <p:blipFill>
            <a:blip r:embed="rId3">
              <a:extLst>
                <a:ext uri="{28A0092B-C50C-407E-A947-70E740481C1C}">
                  <a14:useLocalDpi xmlns:a14="http://schemas.microsoft.com/office/drawing/2010/main" val="0"/>
                </a:ext>
              </a:extLst>
            </a:blip>
            <a:srcRect t="5674" b="12703"/>
            <a:stretch>
              <a:fillRect/>
            </a:stretch>
          </p:blipFill>
          <p:spPr>
            <a:xfrm>
              <a:off x="8175172" y="1282624"/>
              <a:ext cx="1656009" cy="1856142"/>
            </a:xfrm>
            <a:prstGeom prst="rect">
              <a:avLst/>
            </a:prstGeom>
          </p:spPr>
        </p:pic>
      </p:grpSp>
    </p:spTree>
    <p:extLst>
      <p:ext uri="{BB962C8B-B14F-4D97-AF65-F5344CB8AC3E}">
        <p14:creationId xmlns:p14="http://schemas.microsoft.com/office/powerpoint/2010/main" val="136160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F0A3-D801-6ED4-517F-6A8C642B44B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DBD7F9-C9A8-FA0A-E960-3A356472DACC}"/>
              </a:ext>
            </a:extLst>
          </p:cNvPr>
          <p:cNvSpPr>
            <a:spLocks noGrp="1"/>
          </p:cNvSpPr>
          <p:nvPr>
            <p:ph type="sldNum" sz="quarter" idx="12"/>
          </p:nvPr>
        </p:nvSpPr>
        <p:spPr/>
        <p:txBody>
          <a:bodyPr/>
          <a:lstStyle/>
          <a:p>
            <a:fld id="{53F1D90F-E3C8-441A-A5EC-CEC4F9C5876A}" type="slidenum">
              <a:rPr lang="en-NL" smtClean="0"/>
              <a:pPr/>
              <a:t>17</a:t>
            </a:fld>
            <a:endParaRPr lang="en-NL" dirty="0"/>
          </a:p>
        </p:txBody>
      </p:sp>
      <p:sp>
        <p:nvSpPr>
          <p:cNvPr id="4" name="Title 3">
            <a:extLst>
              <a:ext uri="{FF2B5EF4-FFF2-40B4-BE49-F238E27FC236}">
                <a16:creationId xmlns:a16="http://schemas.microsoft.com/office/drawing/2014/main" id="{E965CA59-26CA-7452-5317-A5F8A9443167}"/>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3. </a:t>
            </a:r>
            <a:r>
              <a:rPr lang="nl-NL" dirty="0" err="1">
                <a:solidFill>
                  <a:schemeClr val="bg1"/>
                </a:solidFill>
              </a:rPr>
              <a:t>Session</a:t>
            </a:r>
            <a:r>
              <a:rPr lang="nl-NL" dirty="0">
                <a:solidFill>
                  <a:schemeClr val="bg1"/>
                </a:solidFill>
              </a:rPr>
              <a:t> 2: </a:t>
            </a:r>
            <a:r>
              <a:rPr lang="nl-NL" dirty="0" err="1">
                <a:solidFill>
                  <a:schemeClr val="bg1"/>
                </a:solidFill>
              </a:rPr>
              <a:t>Introduction</a:t>
            </a:r>
            <a:r>
              <a:rPr lang="nl-NL" dirty="0">
                <a:solidFill>
                  <a:schemeClr val="bg1"/>
                </a:solidFill>
              </a:rPr>
              <a:t> Ms. </a:t>
            </a:r>
            <a:r>
              <a:rPr lang="nl-NL" dirty="0" err="1">
                <a:solidFill>
                  <a:schemeClr val="bg1"/>
                </a:solidFill>
              </a:rPr>
              <a:t>Salis</a:t>
            </a:r>
            <a:r>
              <a:rPr lang="nl-NL" dirty="0">
                <a:solidFill>
                  <a:schemeClr val="bg1"/>
                </a:solidFill>
              </a:rPr>
              <a:t> </a:t>
            </a:r>
            <a:r>
              <a:rPr lang="nl-NL" dirty="0" err="1">
                <a:solidFill>
                  <a:schemeClr val="bg1"/>
                </a:solidFill>
              </a:rPr>
              <a:t>Madinier</a:t>
            </a:r>
            <a:endParaRPr lang="en-NL" dirty="0">
              <a:solidFill>
                <a:schemeClr val="bg1"/>
              </a:solidFill>
            </a:endParaRPr>
          </a:p>
        </p:txBody>
      </p:sp>
      <p:pic>
        <p:nvPicPr>
          <p:cNvPr id="5" name="Image 1">
            <a:extLst>
              <a:ext uri="{FF2B5EF4-FFF2-40B4-BE49-F238E27FC236}">
                <a16:creationId xmlns:a16="http://schemas.microsoft.com/office/drawing/2014/main" id="{84F725EF-6CDA-5B7E-43EA-2906589A5678}"/>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E41C8DEC-DD26-BF4F-C2E4-28226D6BCAF1}"/>
              </a:ext>
            </a:extLst>
          </p:cNvPr>
          <p:cNvGrpSpPr/>
          <p:nvPr/>
        </p:nvGrpSpPr>
        <p:grpSpPr>
          <a:xfrm>
            <a:off x="832755" y="1299434"/>
            <a:ext cx="8998425" cy="1765482"/>
            <a:chOff x="832755" y="1299434"/>
            <a:chExt cx="8998425" cy="1765482"/>
          </a:xfrm>
        </p:grpSpPr>
        <p:sp>
          <p:nvSpPr>
            <p:cNvPr id="6" name="Content Placeholder 5">
              <a:extLst>
                <a:ext uri="{FF2B5EF4-FFF2-40B4-BE49-F238E27FC236}">
                  <a16:creationId xmlns:a16="http://schemas.microsoft.com/office/drawing/2014/main" id="{381DF4A2-328A-48E4-9692-74596527B72C}"/>
                </a:ext>
              </a:extLst>
            </p:cNvPr>
            <p:cNvSpPr txBox="1">
              <a:spLocks/>
            </p:cNvSpPr>
            <p:nvPr/>
          </p:nvSpPr>
          <p:spPr>
            <a:xfrm>
              <a:off x="832755" y="1299434"/>
              <a:ext cx="6934200" cy="14002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IE" sz="2200" dirty="0"/>
                <a:t>“The Impact of AI on the nature, quality and number of jobs in the EU”</a:t>
              </a:r>
              <a:endParaRPr lang="en-US" sz="2200" dirty="0"/>
            </a:p>
            <a:p>
              <a:pPr marL="0" indent="0" algn="ctr">
                <a:spcBef>
                  <a:spcPts val="1200"/>
                </a:spcBef>
                <a:spcAft>
                  <a:spcPts val="600"/>
                </a:spcAft>
                <a:buNone/>
              </a:pPr>
              <a:r>
                <a:rPr lang="en-US" sz="2200" dirty="0"/>
                <a:t>(</a:t>
              </a:r>
              <a:r>
                <a:rPr lang="en-GB" sz="2200" b="1" dirty="0"/>
                <a:t>Ms. Franca Salis </a:t>
              </a:r>
              <a:r>
                <a:rPr lang="en-GB" sz="2200" b="1" dirty="0" err="1"/>
                <a:t>Madinier</a:t>
              </a:r>
              <a:r>
                <a:rPr lang="en-GB" sz="2200" b="1" dirty="0"/>
                <a:t>)</a:t>
              </a:r>
              <a:endParaRPr lang="en-GB" sz="2200" dirty="0"/>
            </a:p>
            <a:p>
              <a:pPr algn="ctr">
                <a:spcBef>
                  <a:spcPts val="1200"/>
                </a:spcBef>
                <a:spcAft>
                  <a:spcPts val="600"/>
                </a:spcAft>
              </a:pPr>
              <a:endParaRPr lang="en-GB" sz="2200" dirty="0"/>
            </a:p>
            <a:p>
              <a:pPr algn="ctr">
                <a:spcBef>
                  <a:spcPts val="1200"/>
                </a:spcBef>
                <a:spcAft>
                  <a:spcPts val="600"/>
                </a:spcAft>
              </a:pPr>
              <a:endParaRPr lang="en-GB" sz="2200" dirty="0"/>
            </a:p>
          </p:txBody>
        </p:sp>
        <p:pic>
          <p:nvPicPr>
            <p:cNvPr id="2" name="Picture 1" descr="A person smiling for the camera&#10;&#10;AI-generated content may be incorrect.">
              <a:extLst>
                <a:ext uri="{FF2B5EF4-FFF2-40B4-BE49-F238E27FC236}">
                  <a16:creationId xmlns:a16="http://schemas.microsoft.com/office/drawing/2014/main" id="{F3284BF0-3B3C-B30D-7AC1-DC0B69553FC3}"/>
                </a:ext>
              </a:extLst>
            </p:cNvPr>
            <p:cNvPicPr>
              <a:picLocks noChangeAspect="1"/>
            </p:cNvPicPr>
            <p:nvPr/>
          </p:nvPicPr>
          <p:blipFill>
            <a:blip r:embed="rId3">
              <a:extLst>
                <a:ext uri="{28A0092B-C50C-407E-A947-70E740481C1C}">
                  <a14:useLocalDpi xmlns:a14="http://schemas.microsoft.com/office/drawing/2010/main" val="0"/>
                </a:ext>
              </a:extLst>
            </a:blip>
            <a:srcRect b="11177"/>
            <a:stretch>
              <a:fillRect/>
            </a:stretch>
          </p:blipFill>
          <p:spPr>
            <a:xfrm>
              <a:off x="8175171" y="1299434"/>
              <a:ext cx="1656009" cy="1765482"/>
            </a:xfrm>
            <a:prstGeom prst="rect">
              <a:avLst/>
            </a:prstGeom>
          </p:spPr>
        </p:pic>
      </p:grpSp>
    </p:spTree>
    <p:extLst>
      <p:ext uri="{BB962C8B-B14F-4D97-AF65-F5344CB8AC3E}">
        <p14:creationId xmlns:p14="http://schemas.microsoft.com/office/powerpoint/2010/main" val="27075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E0A3-DDE7-C040-AF8D-FBDC350652BA}"/>
              </a:ext>
            </a:extLst>
          </p:cNvPr>
          <p:cNvSpPr>
            <a:spLocks noGrp="1"/>
          </p:cNvSpPr>
          <p:nvPr>
            <p:ph type="ctrTitle"/>
          </p:nvPr>
        </p:nvSpPr>
        <p:spPr>
          <a:xfrm>
            <a:off x="1524000" y="1979999"/>
            <a:ext cx="9144000" cy="3131497"/>
          </a:xfrm>
          <a:prstGeom prst="rect">
            <a:avLst/>
          </a:prstGeom>
        </p:spPr>
        <p:txBody>
          <a:bodyPr/>
          <a:lstStyle/>
          <a:p>
            <a:r>
              <a:rPr lang="en-GB" noProof="0" dirty="0">
                <a:latin typeface="+mn-lt"/>
                <a:cs typeface="Times New Roman" panose="02020603050405020304" pitchFamily="18" charset="0"/>
              </a:rPr>
              <a:t>Debate on the EESC opinion </a:t>
            </a:r>
            <a:br>
              <a:rPr lang="en-GB" noProof="0" dirty="0">
                <a:latin typeface="+mn-lt"/>
                <a:cs typeface="Times New Roman" panose="02020603050405020304" pitchFamily="18" charset="0"/>
              </a:rPr>
            </a:br>
            <a:r>
              <a:rPr lang="en-GB" noProof="0" dirty="0">
                <a:latin typeface="+mn-lt"/>
                <a:cs typeface="Times New Roman" panose="02020603050405020304" pitchFamily="18" charset="0"/>
              </a:rPr>
              <a:t>“</a:t>
            </a:r>
            <a:r>
              <a:rPr lang="en-GB" sz="3200" noProof="0" dirty="0">
                <a:latin typeface="+mn-lt"/>
                <a:cs typeface="Times New Roman" panose="02020603050405020304" pitchFamily="18" charset="0"/>
              </a:rPr>
              <a:t>Pro-worker Artificial Intelligence - levers for harnessing the potential and mitigating the risks of AI in connection with employment and labour market policies</a:t>
            </a:r>
            <a:r>
              <a:rPr lang="en-GB" sz="3200" noProof="0" dirty="0"/>
              <a:t>” </a:t>
            </a:r>
            <a:r>
              <a:rPr lang="en-GB" sz="1600" noProof="0" dirty="0">
                <a:hlinkClick r:id="rId2"/>
              </a:rPr>
              <a:t>https://www.eesc.europa.eu/en/our-work/opinions-information-reports/opinions/pro-worker-ai-levers-harnessing-potential-and-mitigating-risks-ai-connection-employment-and-labour-market-policies</a:t>
            </a:r>
            <a:r>
              <a:rPr lang="en-GB" sz="1600" noProof="0" dirty="0"/>
              <a:t>  </a:t>
            </a:r>
          </a:p>
        </p:txBody>
      </p:sp>
      <p:sp>
        <p:nvSpPr>
          <p:cNvPr id="3" name="Subtitle 2">
            <a:extLst>
              <a:ext uri="{FF2B5EF4-FFF2-40B4-BE49-F238E27FC236}">
                <a16:creationId xmlns:a16="http://schemas.microsoft.com/office/drawing/2014/main" id="{1EE0368B-08D7-1E40-A908-08CFB07423D7}"/>
              </a:ext>
            </a:extLst>
          </p:cNvPr>
          <p:cNvSpPr>
            <a:spLocks noGrp="1"/>
          </p:cNvSpPr>
          <p:nvPr>
            <p:ph type="subTitle" idx="4294967295"/>
          </p:nvPr>
        </p:nvSpPr>
        <p:spPr>
          <a:xfrm>
            <a:off x="1124712" y="4901183"/>
            <a:ext cx="10570464" cy="1315261"/>
          </a:xfrm>
          <a:prstGeom prst="rect">
            <a:avLst/>
          </a:prstGeom>
        </p:spPr>
        <p:txBody>
          <a:bodyPr/>
          <a:lstStyle/>
          <a:p>
            <a:pPr marL="0" indent="0">
              <a:buNone/>
            </a:pPr>
            <a:endParaRPr lang="en-GB" sz="2400" dirty="0"/>
          </a:p>
          <a:p>
            <a:pPr marL="0" indent="0">
              <a:buNone/>
            </a:pPr>
            <a:r>
              <a:rPr lang="en-GB" sz="2400" noProof="0" dirty="0"/>
              <a:t>Rapporteur : </a:t>
            </a:r>
            <a:r>
              <a:rPr lang="en-GB" sz="2400" b="1" noProof="0" dirty="0"/>
              <a:t>Franca Salis Madinier </a:t>
            </a:r>
            <a:r>
              <a:rPr lang="en-GB" sz="2400" noProof="0" dirty="0"/>
              <a:t>VP Workers group. Vice president SOC section </a:t>
            </a:r>
          </a:p>
          <a:p>
            <a:pPr marL="0" indent="0">
              <a:buNone/>
            </a:pPr>
            <a:r>
              <a:rPr lang="fr-FR" sz="1600" b="1" i="0" u="none" strike="noStrike" baseline="0" dirty="0"/>
              <a:t>EU-Japan Workshop </a:t>
            </a:r>
            <a:r>
              <a:rPr lang="en-GB" sz="1600" b="1" dirty="0"/>
              <a:t>24th June 2025</a:t>
            </a:r>
          </a:p>
        </p:txBody>
      </p:sp>
    </p:spTree>
    <p:extLst>
      <p:ext uri="{BB962C8B-B14F-4D97-AF65-F5344CB8AC3E}">
        <p14:creationId xmlns:p14="http://schemas.microsoft.com/office/powerpoint/2010/main" val="425002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CE4E8-9EAB-4FC7-8731-3AC1E50ADE7A}"/>
              </a:ext>
            </a:extLst>
          </p:cNvPr>
          <p:cNvSpPr>
            <a:spLocks noGrp="1"/>
          </p:cNvSpPr>
          <p:nvPr>
            <p:ph type="title"/>
          </p:nvPr>
        </p:nvSpPr>
        <p:spPr>
          <a:xfrm>
            <a:off x="838199" y="1980000"/>
            <a:ext cx="10786035" cy="1325563"/>
          </a:xfrm>
        </p:spPr>
        <p:txBody>
          <a:bodyPr/>
          <a:lstStyle/>
          <a:p>
            <a:r>
              <a:rPr lang="en-GB" sz="2800" dirty="0">
                <a:effectLst/>
                <a:latin typeface="+mn-lt"/>
              </a:rPr>
              <a:t>AI &amp; GEN AI at work </a:t>
            </a:r>
            <a:r>
              <a:rPr lang="en-GB" sz="2800" b="1" dirty="0">
                <a:effectLst/>
                <a:latin typeface="+mn-lt"/>
              </a:rPr>
              <a:t>are game changers</a:t>
            </a:r>
            <a:r>
              <a:rPr lang="en-GB" sz="2800" dirty="0">
                <a:effectLst/>
                <a:latin typeface="+mn-lt"/>
              </a:rPr>
              <a:t>: rapid, simple, can take decisions in an autonomy way, owns great aptitudes</a:t>
            </a:r>
            <a:br>
              <a:rPr lang="fr-FR" sz="1800" dirty="0">
                <a:effectLst/>
                <a:latin typeface="+mn-lt"/>
              </a:rPr>
            </a:br>
            <a:endParaRPr lang="fr-FR" dirty="0">
              <a:latin typeface="+mn-lt"/>
            </a:endParaRPr>
          </a:p>
        </p:txBody>
      </p:sp>
      <p:sp>
        <p:nvSpPr>
          <p:cNvPr id="3" name="Espace réservé du contenu 2">
            <a:extLst>
              <a:ext uri="{FF2B5EF4-FFF2-40B4-BE49-F238E27FC236}">
                <a16:creationId xmlns:a16="http://schemas.microsoft.com/office/drawing/2014/main" id="{D21243D3-F14C-548C-85BE-11EFFCD761D2}"/>
              </a:ext>
            </a:extLst>
          </p:cNvPr>
          <p:cNvSpPr>
            <a:spLocks noGrp="1"/>
          </p:cNvSpPr>
          <p:nvPr>
            <p:ph idx="1"/>
          </p:nvPr>
        </p:nvSpPr>
        <p:spPr>
          <a:xfrm>
            <a:off x="838200" y="3465870"/>
            <a:ext cx="10515600" cy="2959867"/>
          </a:xfrm>
        </p:spPr>
        <p:txBody>
          <a:bodyPr/>
          <a:lstStyle/>
          <a:p>
            <a:pPr>
              <a:buNone/>
            </a:pPr>
            <a:r>
              <a:rPr lang="en-GB" b="1" dirty="0">
                <a:effectLst/>
                <a:ea typeface="Times New Roman" panose="02020603050405020304" pitchFamily="18" charset="0"/>
              </a:rPr>
              <a:t>But future is not pre-determined</a:t>
            </a:r>
            <a:r>
              <a:rPr lang="en-GB" sz="2800" b="1" dirty="0">
                <a:effectLst/>
                <a:ea typeface="Times New Roman" panose="02020603050405020304" pitchFamily="18" charset="0"/>
              </a:rPr>
              <a:t>: </a:t>
            </a:r>
            <a:r>
              <a:rPr lang="en-GB" i="1" dirty="0">
                <a:ea typeface="Times New Roman" panose="02020603050405020304" pitchFamily="18" charset="0"/>
              </a:rPr>
              <a:t>declaration of both social partners at labour summit at G7 2024, September, Italy</a:t>
            </a:r>
            <a:endParaRPr lang="en-GB" sz="2800" i="1" dirty="0">
              <a:effectLst/>
              <a:ea typeface="Times New Roman" panose="02020603050405020304" pitchFamily="18" charset="0"/>
            </a:endParaRPr>
          </a:p>
          <a:p>
            <a:pPr>
              <a:buNone/>
            </a:pPr>
            <a:r>
              <a:rPr lang="en-GB" b="1" dirty="0">
                <a:ea typeface="Times New Roman" panose="02020603050405020304" pitchFamily="18" charset="0"/>
              </a:rPr>
              <a:t>“</a:t>
            </a:r>
            <a:r>
              <a:rPr lang="en-GB" sz="2000" dirty="0">
                <a:effectLst/>
                <a:ea typeface="Times New Roman" panose="02020603050405020304" pitchFamily="18" charset="0"/>
              </a:rPr>
              <a:t>it depends on the decisions taken by policy-makers to adopt ambitious and effective policies as well as regulatory frameworks that favour social progress, inclusiveness, equality, economic prosperity, sustainable enterprises, business continuity and resilience, the creation of decent jobs, respect for democratic institutions and workers’ rights […] </a:t>
            </a:r>
            <a:r>
              <a:rPr lang="en-GB" sz="2000" b="1" dirty="0">
                <a:effectLst/>
                <a:ea typeface="Times New Roman" panose="02020603050405020304" pitchFamily="18" charset="0"/>
              </a:rPr>
              <a:t>social dialogue plays a key role in this regard” </a:t>
            </a:r>
          </a:p>
        </p:txBody>
      </p:sp>
    </p:spTree>
    <p:extLst>
      <p:ext uri="{BB962C8B-B14F-4D97-AF65-F5344CB8AC3E}">
        <p14:creationId xmlns:p14="http://schemas.microsoft.com/office/powerpoint/2010/main" val="258865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9046-4A82-7CE8-5177-EBA2CE6E7E96}"/>
              </a:ext>
            </a:extLst>
          </p:cNvPr>
          <p:cNvSpPr>
            <a:spLocks noGrp="1"/>
          </p:cNvSpPr>
          <p:nvPr>
            <p:ph type="ctrTitle"/>
          </p:nvPr>
        </p:nvSpPr>
        <p:spPr>
          <a:xfrm>
            <a:off x="4419600" y="845509"/>
            <a:ext cx="6992633" cy="2262781"/>
          </a:xfrm>
          <a:noFill/>
        </p:spPr>
        <p:txBody>
          <a:bodyPr>
            <a:noAutofit/>
          </a:bodyPr>
          <a:lstStyle/>
          <a:p>
            <a:pPr algn="r"/>
            <a:r>
              <a:rPr lang="en-US" sz="2000" b="1" dirty="0">
                <a:solidFill>
                  <a:schemeClr val="accent1"/>
                </a:solidFill>
              </a:rPr>
              <a:t>EU-Japan Joint Dialogue with civil society under the EU-Japan Economic Partnership Agreement (EPA) WORKSHOP</a:t>
            </a:r>
            <a:br>
              <a:rPr lang="en-NL" dirty="0"/>
            </a:br>
            <a:br>
              <a:rPr lang="en-GB" sz="2000" b="1" dirty="0">
                <a:solidFill>
                  <a:schemeClr val="accent1"/>
                </a:solidFill>
              </a:rPr>
            </a:br>
            <a:br>
              <a:rPr lang="en-US" sz="2000" dirty="0">
                <a:solidFill>
                  <a:schemeClr val="accent1"/>
                </a:solidFill>
              </a:rPr>
            </a:br>
            <a:endParaRPr lang="en-NL" sz="2000" dirty="0">
              <a:solidFill>
                <a:schemeClr val="accent1"/>
              </a:solidFill>
            </a:endParaRPr>
          </a:p>
        </p:txBody>
      </p:sp>
      <p:sp>
        <p:nvSpPr>
          <p:cNvPr id="3" name="Subtitle 2">
            <a:extLst>
              <a:ext uri="{FF2B5EF4-FFF2-40B4-BE49-F238E27FC236}">
                <a16:creationId xmlns:a16="http://schemas.microsoft.com/office/drawing/2014/main" id="{8EFEC14D-8FCD-8775-41AC-CDBF2E04C79C}"/>
              </a:ext>
            </a:extLst>
          </p:cNvPr>
          <p:cNvSpPr>
            <a:spLocks noGrp="1"/>
          </p:cNvSpPr>
          <p:nvPr>
            <p:ph type="subTitle" idx="1"/>
          </p:nvPr>
        </p:nvSpPr>
        <p:spPr>
          <a:xfrm>
            <a:off x="2197101" y="3251047"/>
            <a:ext cx="9307512" cy="1807418"/>
          </a:xfrm>
          <a:noFill/>
        </p:spPr>
        <p:txBody>
          <a:bodyPr>
            <a:normAutofit/>
          </a:bodyPr>
          <a:lstStyle/>
          <a:p>
            <a:pPr algn="r"/>
            <a:r>
              <a:rPr lang="en-GB" sz="3200" b="1" dirty="0">
                <a:solidFill>
                  <a:schemeClr val="tx1"/>
                </a:solidFill>
              </a:rPr>
              <a:t>Artificial Intelligence and its impact on the workplace, employment and competitiveness</a:t>
            </a:r>
            <a:endParaRPr lang="en-NL" sz="3200" b="1" dirty="0">
              <a:solidFill>
                <a:schemeClr val="tx1"/>
              </a:solidFill>
            </a:endParaRPr>
          </a:p>
          <a:p>
            <a:pPr algn="r"/>
            <a:br>
              <a:rPr lang="nl-NL" sz="1400" b="1" dirty="0">
                <a:solidFill>
                  <a:schemeClr val="accent5">
                    <a:lumMod val="50000"/>
                  </a:schemeClr>
                </a:solidFill>
              </a:rPr>
            </a:br>
            <a:r>
              <a:rPr lang="nl-NL" sz="1600" b="1" dirty="0">
                <a:solidFill>
                  <a:schemeClr val="accent5">
                    <a:lumMod val="50000"/>
                  </a:schemeClr>
                </a:solidFill>
              </a:rPr>
              <a:t>24 </a:t>
            </a:r>
            <a:r>
              <a:rPr lang="nl-NL" sz="1600" b="1" dirty="0" err="1">
                <a:solidFill>
                  <a:schemeClr val="accent5">
                    <a:lumMod val="50000"/>
                  </a:schemeClr>
                </a:solidFill>
              </a:rPr>
              <a:t>June</a:t>
            </a:r>
            <a:r>
              <a:rPr lang="nl-NL" sz="1600" b="1" dirty="0">
                <a:solidFill>
                  <a:schemeClr val="accent5">
                    <a:lumMod val="50000"/>
                  </a:schemeClr>
                </a:solidFill>
              </a:rPr>
              <a:t> 2025</a:t>
            </a:r>
            <a:br>
              <a:rPr lang="nl-NL" b="1" dirty="0">
                <a:solidFill>
                  <a:schemeClr val="accent5">
                    <a:lumMod val="50000"/>
                  </a:schemeClr>
                </a:solidFill>
              </a:rPr>
            </a:br>
            <a:endParaRPr lang="en-NL" sz="900" b="1" dirty="0"/>
          </a:p>
        </p:txBody>
      </p:sp>
      <p:sp>
        <p:nvSpPr>
          <p:cNvPr id="4" name="TextBox 3">
            <a:extLst>
              <a:ext uri="{FF2B5EF4-FFF2-40B4-BE49-F238E27FC236}">
                <a16:creationId xmlns:a16="http://schemas.microsoft.com/office/drawing/2014/main" id="{EA3A29F0-0937-A898-3F64-F4F60CEFE850}"/>
              </a:ext>
            </a:extLst>
          </p:cNvPr>
          <p:cNvSpPr txBox="1"/>
          <p:nvPr/>
        </p:nvSpPr>
        <p:spPr>
          <a:xfrm>
            <a:off x="1396856" y="6269237"/>
            <a:ext cx="2130116" cy="369332"/>
          </a:xfrm>
          <a:prstGeom prst="rect">
            <a:avLst/>
          </a:prstGeom>
          <a:noFill/>
        </p:spPr>
        <p:txBody>
          <a:bodyPr wrap="square" rtlCol="0">
            <a:spAutoFit/>
          </a:bodyPr>
          <a:lstStyle/>
          <a:p>
            <a:r>
              <a:rPr lang="nl-NL" dirty="0" err="1"/>
              <a:t>Organised</a:t>
            </a:r>
            <a:r>
              <a:rPr lang="nl-NL" dirty="0"/>
              <a:t> </a:t>
            </a:r>
            <a:r>
              <a:rPr lang="nl-NL" dirty="0" err="1"/>
              <a:t>by</a:t>
            </a:r>
            <a:r>
              <a:rPr lang="nl-NL" dirty="0"/>
              <a:t>:</a:t>
            </a:r>
            <a:endParaRPr lang="en-NL" dirty="0"/>
          </a:p>
        </p:txBody>
      </p:sp>
      <p:pic>
        <p:nvPicPr>
          <p:cNvPr id="5" name="Picture 4" descr="Logo&#10;&#10;Description automatically generated">
            <a:extLst>
              <a:ext uri="{FF2B5EF4-FFF2-40B4-BE49-F238E27FC236}">
                <a16:creationId xmlns:a16="http://schemas.microsoft.com/office/drawing/2014/main" id="{CA092FD9-0DC6-194C-B987-26DD7082A4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1622" y="6161444"/>
            <a:ext cx="1838711" cy="477125"/>
          </a:xfrm>
          <a:prstGeom prst="rect">
            <a:avLst/>
          </a:prstGeom>
          <a:noFill/>
          <a:ln>
            <a:noFill/>
          </a:ln>
        </p:spPr>
      </p:pic>
      <p:sp>
        <p:nvSpPr>
          <p:cNvPr id="7" name="Slide Number Placeholder 6">
            <a:extLst>
              <a:ext uri="{FF2B5EF4-FFF2-40B4-BE49-F238E27FC236}">
                <a16:creationId xmlns:a16="http://schemas.microsoft.com/office/drawing/2014/main" id="{0F7239A7-6891-C4B3-2F6D-6D91AC47D78A}"/>
              </a:ext>
            </a:extLst>
          </p:cNvPr>
          <p:cNvSpPr>
            <a:spLocks noGrp="1"/>
          </p:cNvSpPr>
          <p:nvPr>
            <p:ph type="sldNum" sz="quarter" idx="4294967295"/>
          </p:nvPr>
        </p:nvSpPr>
        <p:spPr>
          <a:xfrm>
            <a:off x="11412233" y="6646606"/>
            <a:ext cx="779767" cy="211394"/>
          </a:xfrm>
        </p:spPr>
        <p:txBody>
          <a:bodyPr/>
          <a:lstStyle/>
          <a:p>
            <a:fld id="{53F1D90F-E3C8-441A-A5EC-CEC4F9C5876A}" type="slidenum">
              <a:rPr lang="en-NL" smtClean="0"/>
              <a:t>2</a:t>
            </a:fld>
            <a:endParaRPr lang="en-NL" dirty="0"/>
          </a:p>
        </p:txBody>
      </p:sp>
      <p:pic>
        <p:nvPicPr>
          <p:cNvPr id="6" name="Image 1">
            <a:extLst>
              <a:ext uri="{FF2B5EF4-FFF2-40B4-BE49-F238E27FC236}">
                <a16:creationId xmlns:a16="http://schemas.microsoft.com/office/drawing/2014/main" id="{C8BE04C2-FCD0-A063-32BC-90B9AC1C0D72}"/>
              </a:ext>
            </a:extLst>
          </p:cNvPr>
          <p:cNvPicPr>
            <a:picLocks noChangeAspect="1"/>
          </p:cNvPicPr>
          <p:nvPr/>
        </p:nvPicPr>
        <p:blipFill rotWithShape="1">
          <a:blip r:embed="rId3">
            <a:extLst>
              <a:ext uri="{28A0092B-C50C-407E-A947-70E740481C1C}">
                <a14:useLocalDpi xmlns:a14="http://schemas.microsoft.com/office/drawing/2010/main" val="0"/>
              </a:ext>
            </a:extLst>
          </a:blip>
          <a:srcRect l="21788" t="16201" r="20111" b="16759"/>
          <a:stretch>
            <a:fillRect/>
          </a:stretch>
        </p:blipFill>
        <p:spPr bwMode="auto">
          <a:xfrm>
            <a:off x="152398" y="0"/>
            <a:ext cx="1725387" cy="1990831"/>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785F6824-1D54-825D-1232-78614FC54CCF}"/>
              </a:ext>
            </a:extLst>
          </p:cNvPr>
          <p:cNvSpPr txBox="1"/>
          <p:nvPr/>
        </p:nvSpPr>
        <p:spPr>
          <a:xfrm>
            <a:off x="7862982" y="6269237"/>
            <a:ext cx="1358193" cy="369332"/>
          </a:xfrm>
          <a:prstGeom prst="rect">
            <a:avLst/>
          </a:prstGeom>
          <a:noFill/>
        </p:spPr>
        <p:txBody>
          <a:bodyPr wrap="square" rtlCol="0">
            <a:spAutoFit/>
          </a:bodyPr>
          <a:lstStyle/>
          <a:p>
            <a:r>
              <a:rPr lang="nl-NL" dirty="0"/>
              <a:t>Moderator:  </a:t>
            </a:r>
            <a:endParaRPr lang="en-NL" dirty="0"/>
          </a:p>
        </p:txBody>
      </p:sp>
      <p:pic>
        <p:nvPicPr>
          <p:cNvPr id="10" name="Picture 9" descr="A black background with a black square&#10;&#10;AI-generated content may be incorrect.">
            <a:extLst>
              <a:ext uri="{FF2B5EF4-FFF2-40B4-BE49-F238E27FC236}">
                <a16:creationId xmlns:a16="http://schemas.microsoft.com/office/drawing/2014/main" id="{1E08EE4C-D7A5-5B84-338E-F0764566D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539" y="6267865"/>
            <a:ext cx="1612705" cy="306104"/>
          </a:xfrm>
          <a:prstGeom prst="rect">
            <a:avLst/>
          </a:prstGeom>
        </p:spPr>
      </p:pic>
      <p:pic>
        <p:nvPicPr>
          <p:cNvPr id="12" name="Picture 11" descr="A logo with text on it&#10;&#10;AI-generated content may be incorrect.">
            <a:extLst>
              <a:ext uri="{FF2B5EF4-FFF2-40B4-BE49-F238E27FC236}">
                <a16:creationId xmlns:a16="http://schemas.microsoft.com/office/drawing/2014/main" id="{858837C2-D440-98FA-75E8-065DE95E3E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114" y="5651623"/>
            <a:ext cx="949714" cy="949714"/>
          </a:xfrm>
          <a:prstGeom prst="rect">
            <a:avLst/>
          </a:prstGeom>
        </p:spPr>
      </p:pic>
    </p:spTree>
    <p:extLst>
      <p:ext uri="{BB962C8B-B14F-4D97-AF65-F5344CB8AC3E}">
        <p14:creationId xmlns:p14="http://schemas.microsoft.com/office/powerpoint/2010/main" val="105757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87B62-07FE-1757-49D0-3ABBB0884CB3}"/>
              </a:ext>
            </a:extLst>
          </p:cNvPr>
          <p:cNvSpPr>
            <a:spLocks noGrp="1"/>
          </p:cNvSpPr>
          <p:nvPr>
            <p:ph type="title"/>
          </p:nvPr>
        </p:nvSpPr>
        <p:spPr>
          <a:xfrm>
            <a:off x="342900" y="1923896"/>
            <a:ext cx="11010900" cy="960120"/>
          </a:xfrm>
        </p:spPr>
        <p:txBody>
          <a:bodyPr/>
          <a:lstStyle/>
          <a:p>
            <a:r>
              <a:rPr lang="en-GB" sz="4000" b="1" noProof="0" dirty="0">
                <a:latin typeface="+mn-lt"/>
                <a:cs typeface="Times New Roman" panose="02020603050405020304" pitchFamily="18" charset="0"/>
              </a:rPr>
              <a:t>  </a:t>
            </a:r>
            <a:r>
              <a:rPr lang="en-GB" sz="3200" b="1" noProof="0" dirty="0">
                <a:latin typeface="+mn-lt"/>
                <a:cs typeface="Times New Roman" panose="02020603050405020304" pitchFamily="18" charset="0"/>
              </a:rPr>
              <a:t>An ambiguous technology: Opportunities</a:t>
            </a:r>
            <a:r>
              <a:rPr lang="en-GB" sz="3200" noProof="0" dirty="0">
                <a:latin typeface="+mn-lt"/>
                <a:cs typeface="Times New Roman" panose="02020603050405020304" pitchFamily="18" charset="0"/>
              </a:rPr>
              <a:t> </a:t>
            </a:r>
          </a:p>
        </p:txBody>
      </p:sp>
      <p:sp>
        <p:nvSpPr>
          <p:cNvPr id="3" name="Espace réservé du contenu 2">
            <a:extLst>
              <a:ext uri="{FF2B5EF4-FFF2-40B4-BE49-F238E27FC236}">
                <a16:creationId xmlns:a16="http://schemas.microsoft.com/office/drawing/2014/main" id="{36042136-B3D5-1377-EE49-F15181FED965}"/>
              </a:ext>
            </a:extLst>
          </p:cNvPr>
          <p:cNvSpPr>
            <a:spLocks noGrp="1"/>
          </p:cNvSpPr>
          <p:nvPr>
            <p:ph idx="1"/>
          </p:nvPr>
        </p:nvSpPr>
        <p:spPr>
          <a:xfrm>
            <a:off x="557456" y="2835909"/>
            <a:ext cx="10736580" cy="3239453"/>
          </a:xfrm>
        </p:spPr>
        <p:txBody>
          <a:bodyPr/>
          <a:lstStyle/>
          <a:p>
            <a:pPr marL="0" indent="0">
              <a:buNone/>
            </a:pPr>
            <a:r>
              <a:rPr lang="en-US" noProof="0" dirty="0">
                <a:cs typeface="Times New Roman" panose="02020603050405020304" pitchFamily="18" charset="0"/>
              </a:rPr>
              <a:t>Matching job profiles with prospective candidates, thereby improving efficiency in employment policies; accelerating onboarding processes;   conceiving effective personalized training methods and identifying digital skills gaps; drawing up minutes; drafting job descriptions, managing retention and turnover, analyzing huge quantity of documents…. </a:t>
            </a:r>
          </a:p>
          <a:p>
            <a:pPr marL="0" indent="0">
              <a:buNone/>
            </a:pPr>
            <a:r>
              <a:rPr lang="en-US" noProof="0" dirty="0">
                <a:cs typeface="Times New Roman" panose="02020603050405020304" pitchFamily="18" charset="0"/>
              </a:rPr>
              <a:t>Automation of routine, time consuming and tedious tasks , complementing employees’ capabilities and freeing them up to focus on more stimulating work...</a:t>
            </a:r>
            <a:endParaRPr lang="en-GB" noProof="0" dirty="0">
              <a:cs typeface="Times New Roman" panose="02020603050405020304" pitchFamily="18" charset="0"/>
            </a:endParaRPr>
          </a:p>
        </p:txBody>
      </p:sp>
    </p:spTree>
    <p:extLst>
      <p:ext uri="{BB962C8B-B14F-4D97-AF65-F5344CB8AC3E}">
        <p14:creationId xmlns:p14="http://schemas.microsoft.com/office/powerpoint/2010/main" val="106153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2E99B-F16D-DC57-6302-75755A6617FA}"/>
              </a:ext>
            </a:extLst>
          </p:cNvPr>
          <p:cNvSpPr>
            <a:spLocks noGrp="1"/>
          </p:cNvSpPr>
          <p:nvPr>
            <p:ph type="title"/>
          </p:nvPr>
        </p:nvSpPr>
        <p:spPr>
          <a:xfrm>
            <a:off x="838200" y="1980000"/>
            <a:ext cx="10515600" cy="680073"/>
          </a:xfrm>
        </p:spPr>
        <p:txBody>
          <a:bodyPr/>
          <a:lstStyle/>
          <a:p>
            <a:r>
              <a:rPr lang="fr-FR" sz="4000" b="1" dirty="0">
                <a:latin typeface="Times New Roman" panose="02020603050405020304" pitchFamily="18" charset="0"/>
                <a:cs typeface="Times New Roman" panose="02020603050405020304" pitchFamily="18" charset="0"/>
              </a:rPr>
              <a:t> </a:t>
            </a:r>
          </a:p>
        </p:txBody>
      </p:sp>
      <p:sp>
        <p:nvSpPr>
          <p:cNvPr id="3" name="Espace réservé du contenu 2">
            <a:extLst>
              <a:ext uri="{FF2B5EF4-FFF2-40B4-BE49-F238E27FC236}">
                <a16:creationId xmlns:a16="http://schemas.microsoft.com/office/drawing/2014/main" id="{A4F4E403-4A2C-91DF-EA21-B0FF3764E6CB}"/>
              </a:ext>
            </a:extLst>
          </p:cNvPr>
          <p:cNvSpPr>
            <a:spLocks noGrp="1"/>
          </p:cNvSpPr>
          <p:nvPr>
            <p:ph idx="1"/>
          </p:nvPr>
        </p:nvSpPr>
        <p:spPr>
          <a:xfrm>
            <a:off x="557456" y="2775115"/>
            <a:ext cx="10875623" cy="3631661"/>
          </a:xfrm>
        </p:spPr>
        <p:txBody>
          <a:bodyPr/>
          <a:lstStyle/>
          <a:p>
            <a:pPr marL="0" indent="0">
              <a:buNone/>
            </a:pPr>
            <a:r>
              <a:rPr lang="en-GB" sz="2800" b="1" dirty="0">
                <a:effectLst/>
                <a:latin typeface="Calibri" panose="020F0502020204030204" pitchFamily="34" charset="0"/>
                <a:ea typeface="Calibri" panose="020F0502020204030204" pitchFamily="34" charset="0"/>
                <a:cs typeface="Calibri" panose="020F0502020204030204" pitchFamily="34" charset="0"/>
              </a:rPr>
              <a:t>Pervasive control </a:t>
            </a:r>
            <a:r>
              <a:rPr lang="en-GB" sz="2600" dirty="0">
                <a:effectLst/>
                <a:latin typeface="Calibri" panose="020F0502020204030204" pitchFamily="34" charset="0"/>
                <a:ea typeface="Calibri" panose="020F0502020204030204" pitchFamily="34" charset="0"/>
                <a:cs typeface="Calibri" panose="020F0502020204030204" pitchFamily="34" charset="0"/>
              </a:rPr>
              <a:t>much more powerful than any previous form of control </a:t>
            </a:r>
            <a:r>
              <a:rPr lang="en-GB" sz="2600" dirty="0" err="1">
                <a:effectLst/>
                <a:latin typeface="Calibri" panose="020F0502020204030204" pitchFamily="34" charset="0"/>
                <a:ea typeface="Calibri" panose="020F0502020204030204" pitchFamily="34" charset="0"/>
                <a:cs typeface="Calibri" panose="020F0502020204030204" pitchFamily="34" charset="0"/>
              </a:rPr>
              <a:t>ie</a:t>
            </a:r>
            <a:r>
              <a:rPr lang="en-GB" sz="2600" dirty="0">
                <a:effectLst/>
                <a:latin typeface="Calibri" panose="020F0502020204030204" pitchFamily="34" charset="0"/>
                <a:ea typeface="Calibri" panose="020F0502020204030204" pitchFamily="34" charset="0"/>
                <a:cs typeface="Calibri" panose="020F0502020204030204" pitchFamily="34" charset="0"/>
              </a:rPr>
              <a:t>. </a:t>
            </a:r>
            <a:r>
              <a:rPr lang="en-US" sz="2600" i="1" dirty="0">
                <a:effectLst/>
                <a:latin typeface="Calibri" panose="020F0502020204030204" pitchFamily="34" charset="0"/>
                <a:ea typeface="Calibri" panose="020F0502020204030204" pitchFamily="34" charset="0"/>
                <a:cs typeface="Calibri" panose="020F0502020204030204" pitchFamily="34" charset="0"/>
              </a:rPr>
              <a:t>productivity tracking software, remote work surveillance, smart badges, GPS-enabled monitoring (potentially</a:t>
            </a:r>
            <a:r>
              <a:rPr lang="en-GB" sz="2600" i="1" dirty="0">
                <a:latin typeface="Calibri" panose="020F0502020204030204" pitchFamily="34" charset="0"/>
                <a:ea typeface="Calibri" panose="020F0502020204030204" pitchFamily="34" charset="0"/>
                <a:cs typeface="Calibri" panose="020F0502020204030204" pitchFamily="34" charset="0"/>
              </a:rPr>
              <a:t> impacts for workers on 'health and security’).</a:t>
            </a:r>
            <a:endParaRPr lang="en-GB" sz="2600" i="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800" b="1" dirty="0">
                <a:effectLst/>
                <a:latin typeface="Calibri" panose="020F0502020204030204" pitchFamily="34" charset="0"/>
                <a:ea typeface="Calibri" panose="020F0502020204030204" pitchFamily="34" charset="0"/>
                <a:cs typeface="Calibri" panose="020F0502020204030204" pitchFamily="34" charset="0"/>
              </a:rPr>
              <a:t>Collective &amp; individual Data protection issues on privacy (and mental privacy violation)</a:t>
            </a:r>
          </a:p>
          <a:p>
            <a:pPr marL="0" indent="0">
              <a:buNone/>
            </a:pPr>
            <a:r>
              <a:rPr lang="en-GB" sz="2600" dirty="0">
                <a:latin typeface="Calibri" panose="020F0502020204030204" pitchFamily="34" charset="0"/>
                <a:ea typeface="Calibri" panose="020F0502020204030204" pitchFamily="34" charset="0"/>
                <a:cs typeface="Calibri" panose="020F0502020204030204" pitchFamily="34" charset="0"/>
              </a:rPr>
              <a:t>Increase </a:t>
            </a:r>
            <a:r>
              <a:rPr lang="en-US" sz="2600" dirty="0">
                <a:effectLst/>
                <a:latin typeface="Calibri" panose="020F0502020204030204" pitchFamily="34" charset="0"/>
                <a:ea typeface="Calibri" panose="020F0502020204030204" pitchFamily="34" charset="0"/>
                <a:cs typeface="Calibri" panose="020F0502020204030204" pitchFamily="34" charset="0"/>
              </a:rPr>
              <a:t>discrimination and inequalities, loss of autonomy. AI tools can disrupt workplace collectives and exacerbate feelings of isolation among employees. AI systems may reinforce information asymmetries between management and workers.</a:t>
            </a:r>
          </a:p>
          <a:p>
            <a:pPr marL="0" indent="0">
              <a:buNone/>
            </a:pPr>
            <a:endParaRPr lang="fr-FR" dirty="0"/>
          </a:p>
        </p:txBody>
      </p:sp>
      <p:sp>
        <p:nvSpPr>
          <p:cNvPr id="5" name="Titre 1">
            <a:extLst>
              <a:ext uri="{FF2B5EF4-FFF2-40B4-BE49-F238E27FC236}">
                <a16:creationId xmlns:a16="http://schemas.microsoft.com/office/drawing/2014/main" id="{A1ED56F8-7EDB-0455-BAB7-3B9C29E37295}"/>
              </a:ext>
            </a:extLst>
          </p:cNvPr>
          <p:cNvSpPr txBox="1">
            <a:spLocks/>
          </p:cNvSpPr>
          <p:nvPr/>
        </p:nvSpPr>
        <p:spPr>
          <a:xfrm>
            <a:off x="342900" y="1923896"/>
            <a:ext cx="11010900" cy="960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Times New Roman" panose="02020603050405020304" pitchFamily="18" charset="0"/>
              </a:rPr>
              <a:t>  </a:t>
            </a:r>
            <a:r>
              <a:rPr lang="en-GB" sz="3200" b="1" dirty="0">
                <a:latin typeface="+mn-lt"/>
                <a:cs typeface="Times New Roman" panose="02020603050405020304" pitchFamily="18" charset="0"/>
              </a:rPr>
              <a:t>An ambiguous technology: Risks</a:t>
            </a:r>
            <a:r>
              <a:rPr lang="en-GB" sz="3200" dirty="0">
                <a:latin typeface="+mn-lt"/>
                <a:cs typeface="Times New Roman" panose="02020603050405020304" pitchFamily="18" charset="0"/>
              </a:rPr>
              <a:t> </a:t>
            </a:r>
          </a:p>
        </p:txBody>
      </p:sp>
    </p:spTree>
    <p:extLst>
      <p:ext uri="{BB962C8B-B14F-4D97-AF65-F5344CB8AC3E}">
        <p14:creationId xmlns:p14="http://schemas.microsoft.com/office/powerpoint/2010/main" val="538115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B915-A79C-F6A4-D8E4-D21DB691E7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01B52F-96BF-0E18-A3A7-1EE163ABD271}"/>
              </a:ext>
            </a:extLst>
          </p:cNvPr>
          <p:cNvSpPr>
            <a:spLocks noGrp="1"/>
          </p:cNvSpPr>
          <p:nvPr>
            <p:ph type="title"/>
          </p:nvPr>
        </p:nvSpPr>
        <p:spPr>
          <a:xfrm>
            <a:off x="564642" y="2784617"/>
            <a:ext cx="10567416" cy="3711807"/>
          </a:xfrm>
        </p:spPr>
        <p:txBody>
          <a:bodyPr/>
          <a:lstStyle/>
          <a:p>
            <a:r>
              <a:rPr lang="fr-FR" sz="2600" b="0" i="0" u="none" strike="noStrike" baseline="0" dirty="0">
                <a:latin typeface="+mn-lt"/>
                <a:ea typeface="Calibri Light" panose="020F0302020204030204" pitchFamily="34" charset="0"/>
                <a:cs typeface="Times New Roman" panose="02020603050405020304" pitchFamily="18" charset="0"/>
              </a:rPr>
              <a:t>AM </a:t>
            </a:r>
            <a:r>
              <a:rPr lang="fr-FR" sz="2600" b="0" i="0" u="none" strike="noStrike" baseline="0" dirty="0" err="1">
                <a:latin typeface="+mn-lt"/>
                <a:ea typeface="Calibri Light" panose="020F0302020204030204" pitchFamily="34" charset="0"/>
                <a:cs typeface="Times New Roman" panose="02020603050405020304" pitchFamily="18" charset="0"/>
              </a:rPr>
              <a:t>concerns</a:t>
            </a:r>
            <a:r>
              <a:rPr lang="fr-FR" sz="2600" b="0" i="0" u="none" strike="noStrike" baseline="0" dirty="0">
                <a:latin typeface="+mn-lt"/>
                <a:ea typeface="Calibri Light" panose="020F0302020204030204" pitchFamily="34" charset="0"/>
                <a:cs typeface="Times New Roman" panose="02020603050405020304" pitchFamily="18" charset="0"/>
              </a:rPr>
              <a:t> more and more </a:t>
            </a:r>
            <a:r>
              <a:rPr lang="fr-FR" sz="2600" b="0" i="0" u="none" strike="noStrike" baseline="0" dirty="0" err="1">
                <a:latin typeface="+mn-lt"/>
                <a:ea typeface="Calibri Light" panose="020F0302020204030204" pitchFamily="34" charset="0"/>
                <a:cs typeface="Times New Roman" panose="02020603050405020304" pitchFamily="18" charset="0"/>
              </a:rPr>
              <a:t>workers</a:t>
            </a:r>
            <a:r>
              <a:rPr lang="fr-FR" sz="2600" b="0" i="0" u="none" strike="noStrike" baseline="0" dirty="0">
                <a:latin typeface="+mn-lt"/>
                <a:ea typeface="Calibri Light" panose="020F0302020204030204" pitchFamily="34" charset="0"/>
                <a:cs typeface="Times New Roman" panose="02020603050405020304" pitchFamily="18" charset="0"/>
              </a:rPr>
              <a:t> not </a:t>
            </a:r>
            <a:r>
              <a:rPr lang="fr-FR" sz="2600" b="0" i="0" u="none" strike="noStrike" baseline="0" dirty="0" err="1">
                <a:latin typeface="+mn-lt"/>
                <a:ea typeface="Calibri Light" panose="020F0302020204030204" pitchFamily="34" charset="0"/>
                <a:cs typeface="Times New Roman" panose="02020603050405020304" pitchFamily="18" charset="0"/>
              </a:rPr>
              <a:t>only</a:t>
            </a:r>
            <a:r>
              <a:rPr lang="fr-FR" sz="2600" b="0" i="0" u="none" strike="noStrike" baseline="0" dirty="0">
                <a:latin typeface="+mn-lt"/>
                <a:ea typeface="Calibri Light" panose="020F0302020204030204" pitchFamily="34" charset="0"/>
                <a:cs typeface="Times New Roman" panose="02020603050405020304" pitchFamily="18" charset="0"/>
              </a:rPr>
              <a:t> in the platform </a:t>
            </a:r>
            <a:r>
              <a:rPr lang="fr-FR" sz="2600" b="0" i="0" u="none" strike="noStrike" baseline="0" dirty="0" err="1">
                <a:latin typeface="+mn-lt"/>
                <a:ea typeface="Calibri Light" panose="020F0302020204030204" pitchFamily="34" charset="0"/>
                <a:cs typeface="Times New Roman" panose="02020603050405020304" pitchFamily="18" charset="0"/>
              </a:rPr>
              <a:t>economy</a:t>
            </a:r>
            <a:r>
              <a:rPr lang="fr-FR" sz="2600" b="0" i="0" u="none" strike="noStrike" baseline="0" dirty="0">
                <a:latin typeface="+mn-lt"/>
                <a:ea typeface="Calibri Light" panose="020F0302020204030204" pitchFamily="34" charset="0"/>
                <a:cs typeface="Times New Roman" panose="02020603050405020304" pitchFamily="18" charset="0"/>
              </a:rPr>
              <a:t> but  </a:t>
            </a:r>
            <a:r>
              <a:rPr lang="fr-FR" sz="2600" b="0" i="0" u="none" strike="noStrike" baseline="0" dirty="0" err="1">
                <a:latin typeface="+mn-lt"/>
                <a:ea typeface="Calibri Light" panose="020F0302020204030204" pitchFamily="34" charset="0"/>
                <a:cs typeface="Times New Roman" panose="02020603050405020304" pitchFamily="18" charset="0"/>
              </a:rPr>
              <a:t>also</a:t>
            </a:r>
            <a:r>
              <a:rPr lang="fr-FR" sz="2600" b="0" i="0" u="none" strike="noStrike" baseline="0" dirty="0">
                <a:latin typeface="+mn-lt"/>
                <a:ea typeface="Calibri Light" panose="020F0302020204030204" pitchFamily="34" charset="0"/>
                <a:cs typeface="Times New Roman" panose="02020603050405020304" pitchFamily="18" charset="0"/>
              </a:rPr>
              <a:t> in </a:t>
            </a:r>
            <a:r>
              <a:rPr lang="fr-FR" sz="2600" b="1" i="0" u="none" strike="noStrike" baseline="0" dirty="0" err="1">
                <a:latin typeface="+mn-lt"/>
                <a:ea typeface="Calibri Light" panose="020F0302020204030204" pitchFamily="34" charset="0"/>
                <a:cs typeface="Times New Roman" panose="02020603050405020304" pitchFamily="18" charset="0"/>
              </a:rPr>
              <a:t>traditional</a:t>
            </a:r>
            <a:r>
              <a:rPr lang="fr-FR" sz="2600" b="1" i="0" u="none" strike="noStrike" baseline="0" dirty="0">
                <a:latin typeface="+mn-lt"/>
                <a:ea typeface="Calibri Light" panose="020F0302020204030204" pitchFamily="34" charset="0"/>
                <a:cs typeface="Times New Roman" panose="02020603050405020304" pitchFamily="18" charset="0"/>
              </a:rPr>
              <a:t> </a:t>
            </a:r>
            <a:r>
              <a:rPr lang="fr-FR" sz="2600" b="1" i="0" u="none" strike="noStrike" baseline="0" dirty="0" err="1">
                <a:latin typeface="+mn-lt"/>
                <a:ea typeface="Calibri Light" panose="020F0302020204030204" pitchFamily="34" charset="0"/>
                <a:cs typeface="Times New Roman" panose="02020603050405020304" pitchFamily="18" charset="0"/>
              </a:rPr>
              <a:t>workplaces</a:t>
            </a:r>
            <a:r>
              <a:rPr lang="fr-FR" sz="2600" b="1" i="0" u="none" strike="noStrike" baseline="0" dirty="0">
                <a:latin typeface="+mn-lt"/>
                <a:ea typeface="Calibri Light" panose="020F0302020204030204" pitchFamily="34" charset="0"/>
                <a:cs typeface="Times New Roman" panose="02020603050405020304" pitchFamily="18" charset="0"/>
              </a:rPr>
              <a:t>. </a:t>
            </a:r>
            <a:br>
              <a:rPr lang="fr-FR" sz="2600" b="1" i="0" u="none" strike="noStrike" baseline="0" dirty="0">
                <a:latin typeface="+mn-lt"/>
                <a:ea typeface="Calibri Light" panose="020F0302020204030204" pitchFamily="34" charset="0"/>
                <a:cs typeface="Times New Roman" panose="02020603050405020304" pitchFamily="18" charset="0"/>
              </a:rPr>
            </a:br>
            <a:br>
              <a:rPr lang="fr-FR" sz="2600" b="1" i="0" u="none" strike="noStrike" baseline="0" dirty="0">
                <a:latin typeface="+mn-lt"/>
                <a:ea typeface="Calibri Light" panose="020F0302020204030204" pitchFamily="34" charset="0"/>
                <a:cs typeface="Times New Roman" panose="02020603050405020304" pitchFamily="18" charset="0"/>
              </a:rPr>
            </a:br>
            <a:r>
              <a:rPr lang="fr-FR" sz="2600" b="1" i="0" u="none" strike="noStrike" baseline="0" dirty="0">
                <a:latin typeface="+mn-lt"/>
                <a:ea typeface="Calibri Light" panose="020F0302020204030204" pitchFamily="34" charset="0"/>
                <a:cs typeface="Times New Roman" panose="02020603050405020304" pitchFamily="18" charset="0"/>
              </a:rPr>
              <a:t>25% of </a:t>
            </a:r>
            <a:r>
              <a:rPr lang="fr-FR" sz="2600" b="1" i="0" u="none" strike="noStrike" baseline="0" dirty="0" err="1">
                <a:latin typeface="+mn-lt"/>
                <a:ea typeface="Calibri Light" panose="020F0302020204030204" pitchFamily="34" charset="0"/>
                <a:cs typeface="Times New Roman" panose="02020603050405020304" pitchFamily="18" charset="0"/>
              </a:rPr>
              <a:t>companies</a:t>
            </a:r>
            <a:r>
              <a:rPr lang="fr-FR" sz="2600" b="1" i="0" u="none" strike="noStrike" baseline="0" dirty="0">
                <a:latin typeface="+mn-lt"/>
                <a:ea typeface="Calibri Light" panose="020F0302020204030204" pitchFamily="34" charset="0"/>
                <a:cs typeface="Times New Roman" panose="02020603050405020304" pitchFamily="18" charset="0"/>
              </a:rPr>
              <a:t> in EU </a:t>
            </a:r>
            <a:r>
              <a:rPr lang="fr-FR" sz="2600" i="0" u="none" strike="noStrike" baseline="0" dirty="0">
                <a:latin typeface="+mn-lt"/>
                <a:ea typeface="Calibri Light" panose="020F0302020204030204" pitchFamily="34" charset="0"/>
                <a:cs typeface="Times New Roman" panose="02020603050405020304" pitchFamily="18" charset="0"/>
              </a:rPr>
              <a:t>use AM in all </a:t>
            </a:r>
            <a:r>
              <a:rPr lang="fr-FR" sz="2600" i="0" u="none" strike="noStrike" baseline="0" dirty="0" err="1">
                <a:latin typeface="+mn-lt"/>
                <a:ea typeface="Calibri Light" panose="020F0302020204030204" pitchFamily="34" charset="0"/>
                <a:cs typeface="Times New Roman" panose="02020603050405020304" pitchFamily="18" charset="0"/>
              </a:rPr>
              <a:t>sectors</a:t>
            </a:r>
            <a:r>
              <a:rPr lang="fr-FR" sz="2600" i="0" u="none" strike="noStrike" baseline="0" dirty="0">
                <a:latin typeface="+mn-lt"/>
                <a:ea typeface="Calibri Light" panose="020F0302020204030204" pitchFamily="34" charset="0"/>
                <a:cs typeface="Times New Roman" panose="02020603050405020304" pitchFamily="18" charset="0"/>
              </a:rPr>
              <a:t>.</a:t>
            </a:r>
            <a:br>
              <a:rPr lang="fr-FR" sz="2600" b="1" i="0" u="none" strike="noStrike" baseline="0" dirty="0">
                <a:latin typeface="+mn-lt"/>
                <a:ea typeface="Calibri Light" panose="020F0302020204030204" pitchFamily="34" charset="0"/>
                <a:cs typeface="Times New Roman" panose="02020603050405020304" pitchFamily="18" charset="0"/>
              </a:rPr>
            </a:br>
            <a:br>
              <a:rPr lang="fr-FR" sz="2600" b="1" i="0" u="none" strike="noStrike" baseline="0" dirty="0">
                <a:latin typeface="+mn-lt"/>
                <a:ea typeface="Calibri Light" panose="020F0302020204030204" pitchFamily="34" charset="0"/>
                <a:cs typeface="Times New Roman" panose="02020603050405020304" pitchFamily="18" charset="0"/>
              </a:rPr>
            </a:br>
            <a:r>
              <a:rPr lang="fr-FR" sz="2600" b="1" i="0" u="none" strike="noStrike" baseline="0" dirty="0">
                <a:latin typeface="+mn-lt"/>
                <a:ea typeface="Calibri Light" panose="020F0302020204030204" pitchFamily="34" charset="0"/>
                <a:cs typeface="Times New Roman" panose="02020603050405020304" pitchFamily="18" charset="0"/>
              </a:rPr>
              <a:t>A </a:t>
            </a:r>
            <a:r>
              <a:rPr lang="fr-FR" sz="2600" b="1" i="0" u="none" strike="noStrike" baseline="0" dirty="0" err="1">
                <a:latin typeface="+mn-lt"/>
                <a:ea typeface="Calibri Light" panose="020F0302020204030204" pitchFamily="34" charset="0"/>
                <a:cs typeface="Times New Roman" panose="02020603050405020304" pitchFamily="18" charset="0"/>
              </a:rPr>
              <a:t>survey</a:t>
            </a:r>
            <a:r>
              <a:rPr lang="fr-FR" sz="2600" b="1"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conducted</a:t>
            </a:r>
            <a:r>
              <a:rPr lang="fr-FR" sz="2600"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among</a:t>
            </a:r>
            <a:r>
              <a:rPr lang="fr-FR" sz="2600" i="0" u="none" strike="noStrike" baseline="0" dirty="0">
                <a:latin typeface="+mn-lt"/>
                <a:ea typeface="Calibri Light" panose="020F0302020204030204" pitchFamily="34" charset="0"/>
                <a:cs typeface="Times New Roman" panose="02020603050405020304" pitchFamily="18" charset="0"/>
              </a:rPr>
              <a:t> more </a:t>
            </a:r>
            <a:r>
              <a:rPr lang="fr-FR" sz="2600" i="0" u="none" strike="noStrike" baseline="0" dirty="0" err="1">
                <a:latin typeface="+mn-lt"/>
                <a:ea typeface="Calibri Light" panose="020F0302020204030204" pitchFamily="34" charset="0"/>
                <a:cs typeface="Times New Roman" panose="02020603050405020304" pitchFamily="18" charset="0"/>
              </a:rPr>
              <a:t>than</a:t>
            </a:r>
            <a:r>
              <a:rPr lang="fr-FR" sz="2600" i="0" u="none" strike="noStrike" baseline="0" dirty="0">
                <a:latin typeface="+mn-lt"/>
                <a:ea typeface="Calibri Light" panose="020F0302020204030204" pitchFamily="34" charset="0"/>
                <a:cs typeface="Times New Roman" panose="02020603050405020304" pitchFamily="18" charset="0"/>
              </a:rPr>
              <a:t> 6000 </a:t>
            </a:r>
            <a:r>
              <a:rPr lang="fr-FR" sz="2600" i="0" u="none" strike="noStrike" baseline="0" dirty="0" err="1">
                <a:latin typeface="+mn-lt"/>
                <a:ea typeface="Calibri Light" panose="020F0302020204030204" pitchFamily="34" charset="0"/>
                <a:cs typeface="Times New Roman" panose="02020603050405020304" pitchFamily="18" charset="0"/>
              </a:rPr>
              <a:t>workers</a:t>
            </a:r>
            <a:r>
              <a:rPr lang="fr-FR" sz="2600"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reveals</a:t>
            </a:r>
            <a:r>
              <a:rPr lang="fr-FR" sz="2600"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tha</a:t>
            </a:r>
            <a:r>
              <a:rPr lang="fr-FR" sz="2600" i="0" u="none" strike="noStrike" baseline="0" dirty="0">
                <a:latin typeface="+mn-lt"/>
                <a:ea typeface="Calibri Light" panose="020F0302020204030204" pitchFamily="34" charset="0"/>
                <a:cs typeface="Times New Roman" panose="02020603050405020304" pitchFamily="18" charset="0"/>
              </a:rPr>
              <a:t> the use of AM </a:t>
            </a:r>
            <a:r>
              <a:rPr lang="fr-FR" sz="2600" i="0" u="none" strike="noStrike" baseline="0" dirty="0" err="1">
                <a:latin typeface="+mn-lt"/>
                <a:ea typeface="Calibri Light" panose="020F0302020204030204" pitchFamily="34" charset="0"/>
                <a:cs typeface="Times New Roman" panose="02020603050405020304" pitchFamily="18" charset="0"/>
              </a:rPr>
              <a:t>reduces</a:t>
            </a:r>
            <a:r>
              <a:rPr lang="fr-FR" sz="2600"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workers</a:t>
            </a:r>
            <a:r>
              <a:rPr lang="fr-FR" sz="2600"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autonomy</a:t>
            </a:r>
            <a:r>
              <a:rPr lang="fr-FR" sz="2600" i="0" u="none" strike="noStrike" baseline="0" dirty="0">
                <a:latin typeface="+mn-lt"/>
                <a:ea typeface="Calibri Light" panose="020F0302020204030204" pitchFamily="34" charset="0"/>
                <a:cs typeface="Times New Roman" panose="02020603050405020304" pitchFamily="18" charset="0"/>
              </a:rPr>
              <a:t>, causes stress and mental </a:t>
            </a:r>
            <a:r>
              <a:rPr lang="fr-FR" sz="2600" i="0" u="none" strike="noStrike" baseline="0" dirty="0" err="1">
                <a:latin typeface="+mn-lt"/>
                <a:ea typeface="Calibri Light" panose="020F0302020204030204" pitchFamily="34" charset="0"/>
                <a:cs typeface="Times New Roman" panose="02020603050405020304" pitchFamily="18" charset="0"/>
              </a:rPr>
              <a:t>health</a:t>
            </a:r>
            <a:r>
              <a:rPr lang="fr-FR" sz="2600" i="0" u="none" strike="noStrike" baseline="0" dirty="0">
                <a:latin typeface="+mn-lt"/>
                <a:ea typeface="Calibri Light" panose="020F0302020204030204" pitchFamily="34" charset="0"/>
                <a:cs typeface="Times New Roman" panose="02020603050405020304" pitchFamily="18" charset="0"/>
              </a:rPr>
              <a:t> </a:t>
            </a:r>
            <a:r>
              <a:rPr lang="fr-FR" sz="2600" i="0" u="none" strike="noStrike" baseline="0" dirty="0" err="1">
                <a:latin typeface="+mn-lt"/>
                <a:ea typeface="Calibri Light" panose="020F0302020204030204" pitchFamily="34" charset="0"/>
                <a:cs typeface="Times New Roman" panose="02020603050405020304" pitchFamily="18" charset="0"/>
              </a:rPr>
              <a:t>problems</a:t>
            </a:r>
            <a:r>
              <a:rPr lang="fr-FR" sz="2600" i="0" u="none" strike="noStrike" baseline="0" dirty="0">
                <a:latin typeface="+mn-lt"/>
                <a:ea typeface="Calibri Light" panose="020F0302020204030204" pitchFamily="34" charset="0"/>
                <a:cs typeface="Times New Roman" panose="02020603050405020304" pitchFamily="18" charset="0"/>
              </a:rPr>
              <a:t>.</a:t>
            </a:r>
            <a:br>
              <a:rPr lang="fr-FR" sz="2600" b="1" i="0" u="none" strike="noStrike" baseline="0" dirty="0">
                <a:latin typeface="+mn-lt"/>
                <a:ea typeface="Calibri Light" panose="020F0302020204030204" pitchFamily="34" charset="0"/>
                <a:cs typeface="Times New Roman" panose="02020603050405020304" pitchFamily="18" charset="0"/>
              </a:rPr>
            </a:br>
            <a:br>
              <a:rPr lang="fr-FR" sz="3200" b="1" i="0" u="none" strike="noStrike" baseline="0" dirty="0">
                <a:latin typeface="+mn-lt"/>
                <a:ea typeface="Calibri Light" panose="020F0302020204030204" pitchFamily="34" charset="0"/>
                <a:cs typeface="Times New Roman" panose="02020603050405020304" pitchFamily="18" charset="0"/>
              </a:rPr>
            </a:br>
            <a:r>
              <a:rPr lang="fr-FR" sz="1600" b="1" i="0" u="none" strike="noStrike" baseline="0" dirty="0">
                <a:latin typeface="+mn-lt"/>
                <a:ea typeface="Calibri Light" panose="020F0302020204030204" pitchFamily="34" charset="0"/>
                <a:cs typeface="Times New Roman" panose="02020603050405020304" pitchFamily="18" charset="0"/>
              </a:rPr>
              <a:t>*</a:t>
            </a:r>
            <a:r>
              <a:rPr lang="fr-FR" sz="1600" b="1" i="0" u="none" strike="noStrike" baseline="0" dirty="0" err="1">
                <a:latin typeface="+mn-lt"/>
                <a:ea typeface="Calibri Light" panose="020F0302020204030204" pitchFamily="34" charset="0"/>
                <a:cs typeface="Times New Roman" panose="02020603050405020304" pitchFamily="18" charset="0"/>
              </a:rPr>
              <a:t>s</a:t>
            </a:r>
            <a:r>
              <a:rPr lang="fr-FR" sz="1600" b="1" i="0" u="none" strike="noStrike" baseline="0" dirty="0" err="1">
                <a:latin typeface="Times New Roman" panose="02020603050405020304" pitchFamily="18" charset="0"/>
                <a:ea typeface="Calibri Light" panose="020F0302020204030204" pitchFamily="34" charset="0"/>
                <a:cs typeface="Times New Roman" panose="02020603050405020304" pitchFamily="18" charset="0"/>
              </a:rPr>
              <a:t>ee</a:t>
            </a:r>
            <a:r>
              <a:rPr lang="fr-FR" sz="16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t> </a:t>
            </a:r>
            <a:r>
              <a:rPr lang="fr-FR" sz="1600" b="1" i="0" u="none" strike="noStrike" baseline="0" dirty="0" err="1">
                <a:latin typeface="Times New Roman" panose="02020603050405020304" pitchFamily="18" charset="0"/>
                <a:ea typeface="Calibri Light" panose="020F0302020204030204" pitchFamily="34" charset="0"/>
                <a:cs typeface="Times New Roman" panose="02020603050405020304" pitchFamily="18" charset="0"/>
              </a:rPr>
              <a:t>Foundation</a:t>
            </a:r>
            <a:r>
              <a:rPr lang="fr-FR" sz="16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t> for </a:t>
            </a:r>
            <a:r>
              <a:rPr lang="fr-FR" sz="1600" b="1" i="0" u="none" strike="noStrike" baseline="0" dirty="0" err="1">
                <a:latin typeface="Times New Roman" panose="02020603050405020304" pitchFamily="18" charset="0"/>
                <a:ea typeface="Calibri Light" panose="020F0302020204030204" pitchFamily="34" charset="0"/>
                <a:cs typeface="Times New Roman" panose="02020603050405020304" pitchFamily="18" charset="0"/>
              </a:rPr>
              <a:t>European</a:t>
            </a:r>
            <a:r>
              <a:rPr lang="fr-FR" sz="16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t> progressive </a:t>
            </a:r>
            <a:r>
              <a:rPr lang="fr-FR" sz="1600" b="1" i="0" u="none" strike="noStrike" baseline="0" dirty="0" err="1">
                <a:latin typeface="Times New Roman" panose="02020603050405020304" pitchFamily="18" charset="0"/>
                <a:ea typeface="Calibri Light" panose="020F0302020204030204" pitchFamily="34" charset="0"/>
                <a:cs typeface="Times New Roman" panose="02020603050405020304" pitchFamily="18" charset="0"/>
              </a:rPr>
              <a:t>studies</a:t>
            </a:r>
            <a:r>
              <a:rPr lang="fr-FR" sz="16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t> </a:t>
            </a:r>
            <a:r>
              <a:rPr lang="fr-FR" sz="14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hlinkClick r:id="rId2"/>
              </a:rPr>
              <a:t>https://feps-europe.eu/wp-content/uploads/2024/06/Policy-Study-Int-Report-Algorithmic-Management-web-PP.pdf</a:t>
            </a:r>
            <a:r>
              <a:rPr lang="fr-FR" sz="14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t>  </a:t>
            </a:r>
            <a:r>
              <a:rPr lang="fr-FR" sz="1400" b="1" i="0" u="none" strike="noStrike" baseline="0" dirty="0" err="1">
                <a:latin typeface="Times New Roman" panose="02020603050405020304" pitchFamily="18" charset="0"/>
                <a:ea typeface="Calibri Light" panose="020F0302020204030204" pitchFamily="34" charset="0"/>
                <a:cs typeface="Times New Roman" panose="02020603050405020304" pitchFamily="18" charset="0"/>
              </a:rPr>
              <a:t>October</a:t>
            </a:r>
            <a:r>
              <a:rPr lang="fr-FR" sz="14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t> 2024</a:t>
            </a:r>
            <a:br>
              <a:rPr lang="fr-FR" sz="3600" b="1" i="0" u="none" strike="noStrike" baseline="0" dirty="0">
                <a:latin typeface="Times New Roman" panose="02020603050405020304" pitchFamily="18" charset="0"/>
                <a:ea typeface="Calibri Light" panose="020F0302020204030204" pitchFamily="34" charset="0"/>
                <a:cs typeface="Times New Roman" panose="02020603050405020304" pitchFamily="18" charset="0"/>
              </a:rPr>
            </a:br>
            <a:endParaRPr lang="fr-FR" sz="3600" b="1" dirty="0">
              <a:latin typeface="Times New Roman" panose="02020603050405020304" pitchFamily="18" charset="0"/>
              <a:cs typeface="Times New Roman" panose="02020603050405020304" pitchFamily="18" charset="0"/>
            </a:endParaRPr>
          </a:p>
        </p:txBody>
      </p:sp>
      <p:sp>
        <p:nvSpPr>
          <p:cNvPr id="3" name="Titre 1">
            <a:extLst>
              <a:ext uri="{FF2B5EF4-FFF2-40B4-BE49-F238E27FC236}">
                <a16:creationId xmlns:a16="http://schemas.microsoft.com/office/drawing/2014/main" id="{B4F2053D-48E7-02A9-40FD-FC53BD6739C1}"/>
              </a:ext>
            </a:extLst>
          </p:cNvPr>
          <p:cNvSpPr txBox="1">
            <a:spLocks/>
          </p:cNvSpPr>
          <p:nvPr/>
        </p:nvSpPr>
        <p:spPr>
          <a:xfrm>
            <a:off x="342900" y="1923896"/>
            <a:ext cx="11010900" cy="960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Times New Roman" panose="02020603050405020304" pitchFamily="18" charset="0"/>
              </a:rPr>
              <a:t>  </a:t>
            </a:r>
            <a:r>
              <a:rPr lang="en-GB" sz="3200" b="1" dirty="0">
                <a:latin typeface="+mn-lt"/>
                <a:cs typeface="Times New Roman" panose="02020603050405020304" pitchFamily="18" charset="0"/>
              </a:rPr>
              <a:t>An important issue: algorithmic management (AM)</a:t>
            </a:r>
            <a:endParaRPr lang="en-GB" sz="3200" dirty="0">
              <a:latin typeface="+mn-lt"/>
              <a:cs typeface="Times New Roman" panose="02020603050405020304" pitchFamily="18" charset="0"/>
            </a:endParaRPr>
          </a:p>
        </p:txBody>
      </p:sp>
    </p:spTree>
    <p:extLst>
      <p:ext uri="{BB962C8B-B14F-4D97-AF65-F5344CB8AC3E}">
        <p14:creationId xmlns:p14="http://schemas.microsoft.com/office/powerpoint/2010/main" val="269726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0E59C-4D23-AE68-A830-FA48BFAF7E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4EB08D-E2A2-85EB-63DE-6B3EA9658ED8}"/>
              </a:ext>
            </a:extLst>
          </p:cNvPr>
          <p:cNvSpPr>
            <a:spLocks noGrp="1"/>
          </p:cNvSpPr>
          <p:nvPr>
            <p:ph type="title"/>
          </p:nvPr>
        </p:nvSpPr>
        <p:spPr>
          <a:xfrm>
            <a:off x="539406" y="2820177"/>
            <a:ext cx="11113187" cy="1709988"/>
          </a:xfrm>
        </p:spPr>
        <p:txBody>
          <a:bodyPr/>
          <a:lstStyle/>
          <a:p>
            <a:r>
              <a:rPr lang="fr-FR" sz="2800" b="0" i="0" u="none" strike="noStrike" baseline="0" dirty="0" err="1">
                <a:latin typeface="Calibri" panose="020F0502020204030204" pitchFamily="34" charset="0"/>
                <a:ea typeface="Calibri" panose="020F0502020204030204" pitchFamily="34" charset="0"/>
                <a:cs typeface="Calibri" panose="020F0502020204030204" pitchFamily="34" charset="0"/>
              </a:rPr>
              <a:t>Principle</a:t>
            </a:r>
            <a:r>
              <a:rPr lang="fr-FR" sz="28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fr-FR" sz="2800" b="1" i="0" u="none" strike="noStrike" baseline="0" dirty="0">
                <a:latin typeface="Calibri" panose="020F0502020204030204" pitchFamily="34" charset="0"/>
                <a:ea typeface="Calibri" panose="020F0502020204030204" pitchFamily="34" charset="0"/>
                <a:cs typeface="Calibri" panose="020F0502020204030204" pitchFamily="34" charset="0"/>
              </a:rPr>
              <a:t>of </a:t>
            </a:r>
            <a:r>
              <a:rPr lang="fr-FR" sz="2800" b="1" i="0" u="none" strike="noStrike" baseline="0" dirty="0" err="1">
                <a:latin typeface="Calibri" panose="020F0502020204030204" pitchFamily="34" charset="0"/>
                <a:ea typeface="Calibri" panose="020F0502020204030204" pitchFamily="34" charset="0"/>
                <a:cs typeface="Calibri" panose="020F0502020204030204" pitchFamily="34" charset="0"/>
              </a:rPr>
              <a:t>human</a:t>
            </a:r>
            <a:r>
              <a:rPr lang="fr-FR" sz="2800" b="1" i="0" u="none" strike="noStrike" baseline="0" dirty="0">
                <a:latin typeface="Calibri" panose="020F0502020204030204" pitchFamily="34" charset="0"/>
                <a:ea typeface="Calibri" panose="020F0502020204030204" pitchFamily="34" charset="0"/>
                <a:cs typeface="Calibri" panose="020F0502020204030204" pitchFamily="34" charset="0"/>
              </a:rPr>
              <a:t> at command </a:t>
            </a:r>
            <a:r>
              <a:rPr lang="fr-FR" sz="2800" b="0" i="0" u="none" strike="noStrike" baseline="0" dirty="0" err="1">
                <a:latin typeface="Calibri" panose="020F0502020204030204" pitchFamily="34" charset="0"/>
                <a:ea typeface="Calibri" panose="020F0502020204030204" pitchFamily="34" charset="0"/>
                <a:cs typeface="Calibri" panose="020F0502020204030204" pitchFamily="34" charset="0"/>
              </a:rPr>
              <a:t>threatened</a:t>
            </a:r>
            <a:br>
              <a:rPr lang="fr-FR" sz="2800" b="0" i="0" u="none" strike="noStrike" baseline="0" dirty="0">
                <a:latin typeface="Calibri" panose="020F0502020204030204" pitchFamily="34" charset="0"/>
                <a:ea typeface="Calibri" panose="020F0502020204030204" pitchFamily="34" charset="0"/>
                <a:cs typeface="Calibri" panose="020F0502020204030204" pitchFamily="34" charset="0"/>
              </a:rPr>
            </a:br>
            <a:br>
              <a:rPr lang="fr-FR" sz="2800" b="0" i="0" u="none" strike="noStrike" baseline="0" dirty="0">
                <a:latin typeface="Calibri" panose="020F0502020204030204" pitchFamily="34" charset="0"/>
                <a:ea typeface="Calibri" panose="020F0502020204030204" pitchFamily="34" charset="0"/>
                <a:cs typeface="Calibri" panose="020F0502020204030204" pitchFamily="34" charset="0"/>
              </a:rPr>
            </a:br>
            <a:r>
              <a:rPr lang="fr-FR" sz="2800" b="1" i="0" u="none" strike="noStrike" baseline="0" dirty="0" err="1">
                <a:latin typeface="Calibri" panose="020F0502020204030204" pitchFamily="34" charset="0"/>
                <a:ea typeface="Calibri" panose="020F0502020204030204" pitchFamily="34" charset="0"/>
                <a:cs typeface="Calibri" panose="020F0502020204030204" pitchFamily="34" charset="0"/>
              </a:rPr>
              <a:t>Transparency</a:t>
            </a:r>
            <a:r>
              <a:rPr lang="fr-FR" sz="2800" b="1" i="0" u="none" strike="noStrike" baseline="0" dirty="0">
                <a:latin typeface="Calibri" panose="020F0502020204030204" pitchFamily="34" charset="0"/>
                <a:ea typeface="Calibri" panose="020F0502020204030204" pitchFamily="34" charset="0"/>
                <a:cs typeface="Calibri" panose="020F0502020204030204" pitchFamily="34" charset="0"/>
              </a:rPr>
              <a:t> and </a:t>
            </a:r>
            <a:r>
              <a:rPr lang="fr-FR" sz="2800" b="1" i="0" u="none" strike="noStrike" baseline="0" dirty="0" err="1">
                <a:latin typeface="Calibri" panose="020F0502020204030204" pitchFamily="34" charset="0"/>
                <a:ea typeface="Calibri" panose="020F0502020204030204" pitchFamily="34" charset="0"/>
                <a:cs typeface="Calibri" panose="020F0502020204030204" pitchFamily="34" charset="0"/>
              </a:rPr>
              <a:t>explicability</a:t>
            </a:r>
            <a:r>
              <a:rPr lang="fr-FR" sz="2800" b="1"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fr-FR" sz="2800" b="0" i="0" u="none" strike="noStrike" baseline="0" dirty="0">
                <a:latin typeface="Calibri" panose="020F0502020204030204" pitchFamily="34" charset="0"/>
                <a:ea typeface="Calibri" panose="020F0502020204030204" pitchFamily="34" charset="0"/>
                <a:cs typeface="Calibri" panose="020F0502020204030204" pitchFamily="34" charset="0"/>
              </a:rPr>
              <a:t>on </a:t>
            </a:r>
            <a:r>
              <a:rPr lang="fr-FR" sz="2800" b="0" i="0" u="none" strike="noStrike" baseline="0" dirty="0" err="1">
                <a:latin typeface="Calibri" panose="020F0502020204030204" pitchFamily="34" charset="0"/>
                <a:ea typeface="Calibri" panose="020F0502020204030204" pitchFamily="34" charset="0"/>
                <a:cs typeface="Calibri" panose="020F0502020204030204" pitchFamily="34" charset="0"/>
              </a:rPr>
              <a:t>decisions</a:t>
            </a:r>
            <a:r>
              <a:rPr lang="fr-FR" sz="2800" b="0" i="0" u="none" strike="noStrike" baseline="0" dirty="0">
                <a:latin typeface="Calibri" panose="020F0502020204030204" pitchFamily="34" charset="0"/>
                <a:ea typeface="Calibri" panose="020F0502020204030204" pitchFamily="34" charset="0"/>
                <a:cs typeface="Calibri" panose="020F0502020204030204" pitchFamily="34" charset="0"/>
              </a:rPr>
              <a:t> are </a:t>
            </a:r>
            <a:r>
              <a:rPr lang="fr-FR" sz="2800" b="0" i="0" u="none" strike="noStrike" baseline="0" dirty="0" err="1">
                <a:latin typeface="Calibri" panose="020F0502020204030204" pitchFamily="34" charset="0"/>
                <a:ea typeface="Calibri" panose="020F0502020204030204" pitchFamily="34" charset="0"/>
                <a:cs typeface="Calibri" panose="020F0502020204030204" pitchFamily="34" charset="0"/>
              </a:rPr>
              <a:t>challenged</a:t>
            </a:r>
            <a:br>
              <a:rPr lang="fr-FR" sz="2800" b="0" i="0" u="none" strike="noStrike" baseline="0" dirty="0">
                <a:latin typeface="Calibri" panose="020F0502020204030204" pitchFamily="34" charset="0"/>
                <a:ea typeface="Calibri" panose="020F0502020204030204" pitchFamily="34" charset="0"/>
                <a:cs typeface="Calibri" panose="020F0502020204030204" pitchFamily="34" charset="0"/>
              </a:rPr>
            </a:br>
            <a:endParaRPr lang="fr-FR"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tre 1">
            <a:extLst>
              <a:ext uri="{FF2B5EF4-FFF2-40B4-BE49-F238E27FC236}">
                <a16:creationId xmlns:a16="http://schemas.microsoft.com/office/drawing/2014/main" id="{889CE82E-D15F-D746-6389-504D1B00F6E4}"/>
              </a:ext>
            </a:extLst>
          </p:cNvPr>
          <p:cNvSpPr txBox="1">
            <a:spLocks/>
          </p:cNvSpPr>
          <p:nvPr/>
        </p:nvSpPr>
        <p:spPr>
          <a:xfrm>
            <a:off x="342900" y="1923896"/>
            <a:ext cx="11010900" cy="960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Times New Roman" panose="02020603050405020304" pitchFamily="18" charset="0"/>
              </a:rPr>
              <a:t>  </a:t>
            </a:r>
            <a:r>
              <a:rPr lang="en-GB" sz="3200" b="1" dirty="0">
                <a:latin typeface="+mn-lt"/>
                <a:cs typeface="Times New Roman" panose="02020603050405020304" pitchFamily="18" charset="0"/>
              </a:rPr>
              <a:t>Algorithmic management’s concerns:</a:t>
            </a:r>
            <a:endParaRPr lang="en-GB" sz="3200" dirty="0">
              <a:latin typeface="+mn-lt"/>
              <a:cs typeface="Times New Roman" panose="02020603050405020304" pitchFamily="18" charset="0"/>
            </a:endParaRPr>
          </a:p>
        </p:txBody>
      </p:sp>
    </p:spTree>
    <p:extLst>
      <p:ext uri="{BB962C8B-B14F-4D97-AF65-F5344CB8AC3E}">
        <p14:creationId xmlns:p14="http://schemas.microsoft.com/office/powerpoint/2010/main" val="349493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9ACD-9ED8-5C63-08D7-92EDEC1384AE}"/>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F3274D6-3B87-2485-FB67-C97594573A8F}"/>
              </a:ext>
            </a:extLst>
          </p:cNvPr>
          <p:cNvSpPr>
            <a:spLocks noGrp="1"/>
          </p:cNvSpPr>
          <p:nvPr>
            <p:ph type="body" idx="1"/>
          </p:nvPr>
        </p:nvSpPr>
        <p:spPr>
          <a:xfrm>
            <a:off x="535312" y="2944250"/>
            <a:ext cx="10716514" cy="3456178"/>
          </a:xfrm>
        </p:spPr>
        <p:txBody>
          <a:bodyPr/>
          <a:lstStyle/>
          <a:p>
            <a:r>
              <a:rPr lang="en-US" sz="2800" dirty="0">
                <a:solidFill>
                  <a:schemeClr val="tx1"/>
                </a:solidFill>
                <a:cs typeface="Times New Roman" panose="02020603050405020304" pitchFamily="18" charset="0"/>
              </a:rPr>
              <a:t>The IAG is accelerating changes in professions and roles and on work organization. </a:t>
            </a:r>
          </a:p>
          <a:p>
            <a:endParaRPr lang="en-US" sz="1400" dirty="0">
              <a:solidFill>
                <a:schemeClr val="tx1"/>
              </a:solidFill>
              <a:cs typeface="Times New Roman" panose="02020603050405020304" pitchFamily="18" charset="0"/>
            </a:endParaRPr>
          </a:p>
          <a:p>
            <a:r>
              <a:rPr lang="en-US" sz="2800" dirty="0">
                <a:solidFill>
                  <a:schemeClr val="tx1"/>
                </a:solidFill>
                <a:cs typeface="Times New Roman" panose="02020603050405020304" pitchFamily="18" charset="0"/>
              </a:rPr>
              <a:t>Journalists, interpreters,  accountants, managers, customers advisors, creatives undergo deep transformation of tasks</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Titre 1">
            <a:extLst>
              <a:ext uri="{FF2B5EF4-FFF2-40B4-BE49-F238E27FC236}">
                <a16:creationId xmlns:a16="http://schemas.microsoft.com/office/drawing/2014/main" id="{1B9834C5-3E17-8DA3-B137-4AE174351458}"/>
              </a:ext>
            </a:extLst>
          </p:cNvPr>
          <p:cNvSpPr txBox="1">
            <a:spLocks/>
          </p:cNvSpPr>
          <p:nvPr/>
        </p:nvSpPr>
        <p:spPr>
          <a:xfrm>
            <a:off x="342900" y="1923896"/>
            <a:ext cx="11010900" cy="960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Times New Roman" panose="02020603050405020304" pitchFamily="18" charset="0"/>
              </a:rPr>
              <a:t>  </a:t>
            </a:r>
            <a:r>
              <a:rPr lang="en-GB" sz="3200" b="1" dirty="0">
                <a:latin typeface="+mn-lt"/>
                <a:cs typeface="Times New Roman" panose="02020603050405020304" pitchFamily="18" charset="0"/>
              </a:rPr>
              <a:t>Job changes</a:t>
            </a:r>
            <a:endParaRPr lang="en-GB" sz="3200" dirty="0">
              <a:latin typeface="+mn-lt"/>
              <a:cs typeface="Times New Roman" panose="02020603050405020304" pitchFamily="18" charset="0"/>
            </a:endParaRPr>
          </a:p>
        </p:txBody>
      </p:sp>
    </p:spTree>
    <p:extLst>
      <p:ext uri="{BB962C8B-B14F-4D97-AF65-F5344CB8AC3E}">
        <p14:creationId xmlns:p14="http://schemas.microsoft.com/office/powerpoint/2010/main" val="321916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D029F4-1E0C-FF42-C7BE-1AA1C85D9671}"/>
              </a:ext>
            </a:extLst>
          </p:cNvPr>
          <p:cNvSpPr>
            <a:spLocks noGrp="1"/>
          </p:cNvSpPr>
          <p:nvPr>
            <p:ph idx="1"/>
          </p:nvPr>
        </p:nvSpPr>
        <p:spPr>
          <a:xfrm>
            <a:off x="590549" y="2645932"/>
            <a:ext cx="10848415" cy="4148717"/>
          </a:xfrm>
        </p:spPr>
        <p:txBody>
          <a:bodyPr/>
          <a:lstStyle/>
          <a:p>
            <a:pPr marL="342900" indent="-342900">
              <a:lnSpc>
                <a:spcPct val="115000"/>
              </a:lnSpc>
              <a:spcAft>
                <a:spcPts val="1000"/>
              </a:spcAft>
              <a:buFont typeface="Symbol" panose="05050102010706020507" pitchFamily="18" charset="2"/>
              <a:buChar char=""/>
            </a:pPr>
            <a:r>
              <a:rPr lang="en-GB" sz="2400" b="1" dirty="0">
                <a:cs typeface="Times New Roman" panose="02020603050405020304" pitchFamily="18" charset="0"/>
              </a:rPr>
              <a:t>An EU ad hoc legal instrument </a:t>
            </a:r>
            <a:r>
              <a:rPr lang="en-GB" sz="2400" dirty="0">
                <a:cs typeface="Times New Roman" panose="02020603050405020304" pitchFamily="18" charset="0"/>
              </a:rPr>
              <a:t>adapting existing law to address the gaps in the protection of workers’ rights at work and </a:t>
            </a:r>
            <a:r>
              <a:rPr lang="en-GB" sz="2400" b="1" dirty="0">
                <a:cs typeface="Times New Roman" panose="02020603050405020304" pitchFamily="18" charset="0"/>
              </a:rPr>
              <a:t>ensure that humans remain in control in all human-machine interactions; </a:t>
            </a:r>
            <a:endParaRPr lang="fr-FR" sz="2400" b="1" dirty="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2400" b="1" dirty="0">
                <a:effectLst/>
                <a:ea typeface="Times New Roman" panose="02020603050405020304" pitchFamily="18" charset="0"/>
                <a:cs typeface="Times New Roman" panose="02020603050405020304" pitchFamily="18" charset="0"/>
              </a:rPr>
              <a:t>Stronger social dialogue and involvement of workers </a:t>
            </a:r>
            <a:r>
              <a:rPr lang="en-GB" sz="2400" dirty="0">
                <a:effectLst/>
                <a:ea typeface="Times New Roman" panose="02020603050405020304" pitchFamily="18" charset="0"/>
                <a:cs typeface="Times New Roman" panose="02020603050405020304" pitchFamily="18" charset="0"/>
              </a:rPr>
              <a:t>and their representatives in co creating use case of models and decide on the way to deploy AI tools ;</a:t>
            </a:r>
            <a:endParaRPr lang="fr-FR" sz="2400" dirty="0">
              <a:effectLst/>
              <a:ea typeface="Times New Roman" panose="02020603050405020304" pitchFamily="18" charset="0"/>
              <a:cs typeface="Times New Roman" panose="02020603050405020304" pitchFamily="18" charset="0"/>
            </a:endParaRPr>
          </a:p>
          <a:p>
            <a:pPr marL="342900" lvl="0" indent="-342900" algn="just" hangingPunct="0">
              <a:lnSpc>
                <a:spcPct val="115000"/>
              </a:lnSpc>
              <a:buFont typeface="Symbol" panose="05050102010706020507" pitchFamily="18" charset="2"/>
              <a:buChar char=""/>
            </a:pPr>
            <a:r>
              <a:rPr lang="en-GB" sz="2400" b="1" dirty="0">
                <a:effectLst/>
                <a:cs typeface="Times New Roman" panose="02020603050405020304" pitchFamily="18" charset="0"/>
              </a:rPr>
              <a:t>Public authorities must implement skills development initiatives for all workers </a:t>
            </a:r>
            <a:r>
              <a:rPr lang="en-GB" sz="2400" dirty="0">
                <a:effectLst/>
                <a:cs typeface="Times New Roman" panose="02020603050405020304" pitchFamily="18" charset="0"/>
              </a:rPr>
              <a:t>and citizens </a:t>
            </a:r>
            <a:r>
              <a:rPr lang="en-GB" sz="2400" b="1" dirty="0">
                <a:effectLst/>
                <a:cs typeface="Times New Roman" panose="02020603050405020304" pitchFamily="18" charset="0"/>
              </a:rPr>
              <a:t>ensure that artificial intelligence systems enhance, rather than replace humans</a:t>
            </a:r>
            <a:r>
              <a:rPr lang="en-GB" sz="2400" b="1" dirty="0">
                <a:cs typeface="Times New Roman" panose="02020603050405020304" pitchFamily="18" charset="0"/>
              </a:rPr>
              <a:t>.</a:t>
            </a:r>
            <a:endParaRPr lang="fr-FR" sz="2400" b="1" dirty="0">
              <a:effectLst/>
              <a:cs typeface="Times New Roman" panose="02020603050405020304" pitchFamily="18" charset="0"/>
            </a:endParaRPr>
          </a:p>
        </p:txBody>
      </p:sp>
      <p:sp>
        <p:nvSpPr>
          <p:cNvPr id="4" name="Titre 1">
            <a:extLst>
              <a:ext uri="{FF2B5EF4-FFF2-40B4-BE49-F238E27FC236}">
                <a16:creationId xmlns:a16="http://schemas.microsoft.com/office/drawing/2014/main" id="{A919E953-4121-8D9D-1A60-ECB2E9A0660C}"/>
              </a:ext>
            </a:extLst>
          </p:cNvPr>
          <p:cNvSpPr txBox="1">
            <a:spLocks/>
          </p:cNvSpPr>
          <p:nvPr/>
        </p:nvSpPr>
        <p:spPr>
          <a:xfrm>
            <a:off x="342900" y="1923896"/>
            <a:ext cx="11010900" cy="960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cs typeface="Times New Roman" panose="02020603050405020304" pitchFamily="18" charset="0"/>
              </a:rPr>
              <a:t>  </a:t>
            </a:r>
            <a:r>
              <a:rPr lang="en-GB" sz="3200" b="1" dirty="0">
                <a:latin typeface="+mn-lt"/>
                <a:cs typeface="Times New Roman" panose="02020603050405020304" pitchFamily="18" charset="0"/>
              </a:rPr>
              <a:t>EESC opinion: main recommendations</a:t>
            </a:r>
            <a:endParaRPr lang="en-GB" sz="3200" dirty="0">
              <a:latin typeface="+mn-lt"/>
              <a:cs typeface="Times New Roman" panose="02020603050405020304" pitchFamily="18" charset="0"/>
            </a:endParaRPr>
          </a:p>
        </p:txBody>
      </p:sp>
    </p:spTree>
    <p:extLst>
      <p:ext uri="{BB962C8B-B14F-4D97-AF65-F5344CB8AC3E}">
        <p14:creationId xmlns:p14="http://schemas.microsoft.com/office/powerpoint/2010/main" val="850107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43DD6-CC72-6138-6907-9C250896A762}"/>
              </a:ext>
            </a:extLst>
          </p:cNvPr>
          <p:cNvSpPr>
            <a:spLocks noGrp="1"/>
          </p:cNvSpPr>
          <p:nvPr>
            <p:ph type="title"/>
          </p:nvPr>
        </p:nvSpPr>
        <p:spPr>
          <a:xfrm>
            <a:off x="975659" y="2413413"/>
            <a:ext cx="10515600" cy="3327106"/>
          </a:xfrm>
        </p:spPr>
        <p:txBody>
          <a:bodyPr/>
          <a:lstStyle/>
          <a:p>
            <a:pPr algn="ctr"/>
            <a:br>
              <a:rPr lang="fr-FR" b="1" dirty="0">
                <a:latin typeface="Calibri (body)"/>
                <a:cs typeface="Times New Roman" panose="02020603050405020304" pitchFamily="18" charset="0"/>
              </a:rPr>
            </a:br>
            <a:br>
              <a:rPr lang="fr-FR" b="1" dirty="0">
                <a:latin typeface="Calibri (body)"/>
                <a:cs typeface="Times New Roman" panose="02020603050405020304" pitchFamily="18" charset="0"/>
              </a:rPr>
            </a:br>
            <a:r>
              <a:rPr lang="fr-FR" b="1" dirty="0" err="1">
                <a:latin typeface="Calibri (body)"/>
                <a:cs typeface="Times New Roman" panose="02020603050405020304" pitchFamily="18" charset="0"/>
              </a:rPr>
              <a:t>Thank</a:t>
            </a:r>
            <a:r>
              <a:rPr lang="fr-FR" b="1" dirty="0">
                <a:latin typeface="Calibri (body)"/>
                <a:cs typeface="Times New Roman" panose="02020603050405020304" pitchFamily="18" charset="0"/>
              </a:rPr>
              <a:t> </a:t>
            </a:r>
            <a:r>
              <a:rPr lang="fr-FR" b="1" dirty="0" err="1">
                <a:latin typeface="Calibri (body)"/>
                <a:cs typeface="Times New Roman" panose="02020603050405020304" pitchFamily="18" charset="0"/>
              </a:rPr>
              <a:t>you</a:t>
            </a:r>
            <a:r>
              <a:rPr lang="fr-FR" b="1" dirty="0">
                <a:latin typeface="Calibri (body)"/>
                <a:cs typeface="Times New Roman" panose="02020603050405020304" pitchFamily="18" charset="0"/>
              </a:rPr>
              <a:t> for </a:t>
            </a:r>
            <a:r>
              <a:rPr lang="fr-FR" b="1" dirty="0" err="1">
                <a:latin typeface="Calibri (body)"/>
                <a:cs typeface="Times New Roman" panose="02020603050405020304" pitchFamily="18" charset="0"/>
              </a:rPr>
              <a:t>your</a:t>
            </a:r>
            <a:r>
              <a:rPr lang="fr-FR" b="1" dirty="0">
                <a:latin typeface="Calibri (body)"/>
                <a:cs typeface="Times New Roman" panose="02020603050405020304" pitchFamily="18" charset="0"/>
              </a:rPr>
              <a:t> attention</a:t>
            </a:r>
            <a:br>
              <a:rPr lang="fr-FR" dirty="0">
                <a:latin typeface="Calibri (body)"/>
                <a:cs typeface="Times New Roman" panose="02020603050405020304" pitchFamily="18" charset="0"/>
              </a:rPr>
            </a:br>
            <a:endParaRPr lang="fr-FR" dirty="0">
              <a:latin typeface="Calibri (body)"/>
              <a:cs typeface="Times New Roman" panose="02020603050405020304" pitchFamily="18" charset="0"/>
            </a:endParaRPr>
          </a:p>
        </p:txBody>
      </p:sp>
    </p:spTree>
    <p:extLst>
      <p:ext uri="{BB962C8B-B14F-4D97-AF65-F5344CB8AC3E}">
        <p14:creationId xmlns:p14="http://schemas.microsoft.com/office/powerpoint/2010/main" val="10719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9A32-CFED-F3A3-BBC8-C0792076A78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FF1D56-BE31-DB43-C958-259DC5DDD64A}"/>
              </a:ext>
            </a:extLst>
          </p:cNvPr>
          <p:cNvSpPr>
            <a:spLocks noGrp="1"/>
          </p:cNvSpPr>
          <p:nvPr>
            <p:ph type="sldNum" sz="quarter" idx="12"/>
          </p:nvPr>
        </p:nvSpPr>
        <p:spPr/>
        <p:txBody>
          <a:bodyPr/>
          <a:lstStyle/>
          <a:p>
            <a:fld id="{53F1D90F-E3C8-441A-A5EC-CEC4F9C5876A}" type="slidenum">
              <a:rPr lang="en-NL" smtClean="0"/>
              <a:pPr/>
              <a:t>27</a:t>
            </a:fld>
            <a:endParaRPr lang="en-NL" dirty="0"/>
          </a:p>
        </p:txBody>
      </p:sp>
      <p:sp>
        <p:nvSpPr>
          <p:cNvPr id="4" name="Title 3">
            <a:extLst>
              <a:ext uri="{FF2B5EF4-FFF2-40B4-BE49-F238E27FC236}">
                <a16:creationId xmlns:a16="http://schemas.microsoft.com/office/drawing/2014/main" id="{95AA2A8D-E5F0-90F6-7BAA-CB2E259E6597}"/>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3. </a:t>
            </a:r>
            <a:r>
              <a:rPr lang="nl-NL" dirty="0" err="1">
                <a:solidFill>
                  <a:schemeClr val="bg1"/>
                </a:solidFill>
              </a:rPr>
              <a:t>Session</a:t>
            </a:r>
            <a:r>
              <a:rPr lang="nl-NL" dirty="0">
                <a:solidFill>
                  <a:schemeClr val="bg1"/>
                </a:solidFill>
              </a:rPr>
              <a:t> 2: Q&amp;A</a:t>
            </a:r>
            <a:endParaRPr lang="en-NL" dirty="0">
              <a:solidFill>
                <a:schemeClr val="bg1"/>
              </a:solidFill>
            </a:endParaRPr>
          </a:p>
        </p:txBody>
      </p:sp>
      <p:pic>
        <p:nvPicPr>
          <p:cNvPr id="5" name="Image 1">
            <a:extLst>
              <a:ext uri="{FF2B5EF4-FFF2-40B4-BE49-F238E27FC236}">
                <a16:creationId xmlns:a16="http://schemas.microsoft.com/office/drawing/2014/main" id="{FDA52B8F-C4A8-91EC-388E-D3EBDEC1BD7A}"/>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09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2C74-1A59-FCC8-2232-3FB3E4012A7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A7176E-5D02-E68A-88FC-434BBF2A5556}"/>
              </a:ext>
            </a:extLst>
          </p:cNvPr>
          <p:cNvSpPr>
            <a:spLocks noGrp="1"/>
          </p:cNvSpPr>
          <p:nvPr>
            <p:ph type="sldNum" sz="quarter" idx="12"/>
          </p:nvPr>
        </p:nvSpPr>
        <p:spPr/>
        <p:txBody>
          <a:bodyPr/>
          <a:lstStyle/>
          <a:p>
            <a:fld id="{53F1D90F-E3C8-441A-A5EC-CEC4F9C5876A}" type="slidenum">
              <a:rPr lang="en-NL" smtClean="0"/>
              <a:pPr/>
              <a:t>28</a:t>
            </a:fld>
            <a:endParaRPr lang="en-NL" dirty="0"/>
          </a:p>
        </p:txBody>
      </p:sp>
      <p:sp>
        <p:nvSpPr>
          <p:cNvPr id="4" name="Title 3">
            <a:extLst>
              <a:ext uri="{FF2B5EF4-FFF2-40B4-BE49-F238E27FC236}">
                <a16:creationId xmlns:a16="http://schemas.microsoft.com/office/drawing/2014/main" id="{AD8F0319-3210-83B4-5A70-D64CB4C1A44F}"/>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3. </a:t>
            </a:r>
            <a:r>
              <a:rPr lang="nl-NL" dirty="0" err="1">
                <a:solidFill>
                  <a:schemeClr val="bg1"/>
                </a:solidFill>
              </a:rPr>
              <a:t>Session</a:t>
            </a:r>
            <a:r>
              <a:rPr lang="nl-NL" dirty="0">
                <a:solidFill>
                  <a:schemeClr val="bg1"/>
                </a:solidFill>
              </a:rPr>
              <a:t> 2: </a:t>
            </a:r>
            <a:r>
              <a:rPr lang="nl-NL" dirty="0" err="1">
                <a:solidFill>
                  <a:schemeClr val="bg1"/>
                </a:solidFill>
              </a:rPr>
              <a:t>Discussion</a:t>
            </a:r>
            <a:r>
              <a:rPr lang="nl-NL" dirty="0">
                <a:solidFill>
                  <a:schemeClr val="bg1"/>
                </a:solidFill>
              </a:rPr>
              <a:t> statements</a:t>
            </a:r>
            <a:endParaRPr lang="en-NL" dirty="0">
              <a:solidFill>
                <a:schemeClr val="bg1"/>
              </a:solidFill>
            </a:endParaRPr>
          </a:p>
        </p:txBody>
      </p:sp>
      <p:sp>
        <p:nvSpPr>
          <p:cNvPr id="10" name="Content Placeholder 5">
            <a:extLst>
              <a:ext uri="{FF2B5EF4-FFF2-40B4-BE49-F238E27FC236}">
                <a16:creationId xmlns:a16="http://schemas.microsoft.com/office/drawing/2014/main" id="{DE509E5F-C7DA-8273-C079-F4B1A23014E2}"/>
              </a:ext>
            </a:extLst>
          </p:cNvPr>
          <p:cNvSpPr txBox="1">
            <a:spLocks/>
          </p:cNvSpPr>
          <p:nvPr/>
        </p:nvSpPr>
        <p:spPr>
          <a:xfrm>
            <a:off x="832757" y="1266775"/>
            <a:ext cx="10671854" cy="1077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1:</a:t>
            </a:r>
            <a:r>
              <a:rPr lang="en-US" sz="2000" i="1" dirty="0"/>
              <a:t> “We are not just automating tasks — we are redefining what it means to be employable in the age of AI.”</a:t>
            </a:r>
            <a:br>
              <a:rPr lang="en-US" sz="2000" i="1" dirty="0"/>
            </a:br>
            <a:endParaRPr lang="en-GB" sz="2400" dirty="0"/>
          </a:p>
        </p:txBody>
      </p:sp>
      <p:pic>
        <p:nvPicPr>
          <p:cNvPr id="5" name="Image 1">
            <a:extLst>
              <a:ext uri="{FF2B5EF4-FFF2-40B4-BE49-F238E27FC236}">
                <a16:creationId xmlns:a16="http://schemas.microsoft.com/office/drawing/2014/main" id="{182D167C-8607-AC41-99EE-89349613206B}"/>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
        <p:nvSpPr>
          <p:cNvPr id="2" name="Content Placeholder 5">
            <a:extLst>
              <a:ext uri="{FF2B5EF4-FFF2-40B4-BE49-F238E27FC236}">
                <a16:creationId xmlns:a16="http://schemas.microsoft.com/office/drawing/2014/main" id="{434B0339-78DB-FDDD-32F0-433A5598355B}"/>
              </a:ext>
            </a:extLst>
          </p:cNvPr>
          <p:cNvSpPr txBox="1">
            <a:spLocks/>
          </p:cNvSpPr>
          <p:nvPr/>
        </p:nvSpPr>
        <p:spPr>
          <a:xfrm>
            <a:off x="832757" y="2137194"/>
            <a:ext cx="10671854" cy="33307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2:</a:t>
            </a:r>
            <a:r>
              <a:rPr lang="en-US" sz="2000" i="1" dirty="0"/>
              <a:t>  “AI doesn’t fire people — people using AI do.”</a:t>
            </a:r>
            <a:br>
              <a:rPr lang="en-US" sz="2000" i="1" dirty="0"/>
            </a:br>
            <a:endParaRPr lang="en-US" sz="2000" i="1" dirty="0"/>
          </a:p>
          <a:p>
            <a:pPr>
              <a:spcBef>
                <a:spcPts val="0"/>
              </a:spcBef>
              <a:spcAft>
                <a:spcPts val="600"/>
              </a:spcAft>
            </a:pPr>
            <a:endParaRPr lang="en-GB" sz="2400" dirty="0"/>
          </a:p>
        </p:txBody>
      </p:sp>
      <p:sp>
        <p:nvSpPr>
          <p:cNvPr id="6" name="Content Placeholder 5">
            <a:extLst>
              <a:ext uri="{FF2B5EF4-FFF2-40B4-BE49-F238E27FC236}">
                <a16:creationId xmlns:a16="http://schemas.microsoft.com/office/drawing/2014/main" id="{615835F8-2A3D-68FA-2F19-BD6AEC98FD88}"/>
              </a:ext>
            </a:extLst>
          </p:cNvPr>
          <p:cNvSpPr txBox="1">
            <a:spLocks/>
          </p:cNvSpPr>
          <p:nvPr/>
        </p:nvSpPr>
        <p:spPr>
          <a:xfrm>
            <a:off x="832757" y="2823170"/>
            <a:ext cx="10671854" cy="32094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3:</a:t>
            </a:r>
            <a:r>
              <a:rPr lang="en-US" sz="2000" i="1" dirty="0"/>
              <a:t> “The real AI advantage isn’t in cutting costs — it’s in unlocking human potential by offloading the mundane.”</a:t>
            </a:r>
            <a:endParaRPr lang="en-NL" sz="2000" dirty="0"/>
          </a:p>
          <a:p>
            <a:pPr marL="0" lvl="0" indent="0">
              <a:spcBef>
                <a:spcPts val="0"/>
              </a:spcBef>
              <a:buNone/>
            </a:pPr>
            <a:endParaRPr lang="en-US" sz="2000" b="1" i="1" dirty="0"/>
          </a:p>
        </p:txBody>
      </p:sp>
      <p:sp>
        <p:nvSpPr>
          <p:cNvPr id="7" name="Content Placeholder 5">
            <a:extLst>
              <a:ext uri="{FF2B5EF4-FFF2-40B4-BE49-F238E27FC236}">
                <a16:creationId xmlns:a16="http://schemas.microsoft.com/office/drawing/2014/main" id="{64558FDA-0C7C-F607-EF79-655B9F0A57FB}"/>
              </a:ext>
            </a:extLst>
          </p:cNvPr>
          <p:cNvSpPr txBox="1">
            <a:spLocks/>
          </p:cNvSpPr>
          <p:nvPr/>
        </p:nvSpPr>
        <p:spPr>
          <a:xfrm>
            <a:off x="832757" y="3740450"/>
            <a:ext cx="10671854" cy="13102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4:</a:t>
            </a:r>
            <a:r>
              <a:rPr lang="en-US" sz="2000" i="1" dirty="0"/>
              <a:t>  “For every job AI creates, are we prepared for the ones it erodes — especially when they belong to the most vulnerable?”</a:t>
            </a:r>
            <a:br>
              <a:rPr lang="en-US" sz="2000" i="1" dirty="0"/>
            </a:br>
            <a:endParaRPr lang="en-GB" sz="2400" dirty="0"/>
          </a:p>
        </p:txBody>
      </p:sp>
      <p:sp>
        <p:nvSpPr>
          <p:cNvPr id="8" name="Content Placeholder 5">
            <a:extLst>
              <a:ext uri="{FF2B5EF4-FFF2-40B4-BE49-F238E27FC236}">
                <a16:creationId xmlns:a16="http://schemas.microsoft.com/office/drawing/2014/main" id="{28038BCB-614C-F6E3-DFD5-7B038FC70D41}"/>
              </a:ext>
            </a:extLst>
          </p:cNvPr>
          <p:cNvSpPr txBox="1">
            <a:spLocks/>
          </p:cNvSpPr>
          <p:nvPr/>
        </p:nvSpPr>
        <p:spPr>
          <a:xfrm>
            <a:off x="832757" y="4660195"/>
            <a:ext cx="10671854" cy="13723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5:</a:t>
            </a:r>
            <a:r>
              <a:rPr lang="en-US" sz="2000" i="1" dirty="0"/>
              <a:t>  “Without ethical guardrails, AI in the workplace could become the most powerful tool for exploitation since the industrial revolution.”</a:t>
            </a:r>
            <a:endParaRPr lang="en-NL" sz="2000" dirty="0"/>
          </a:p>
          <a:p>
            <a:pPr>
              <a:spcBef>
                <a:spcPts val="0"/>
              </a:spcBef>
              <a:spcAft>
                <a:spcPts val="600"/>
              </a:spcAft>
            </a:pPr>
            <a:endParaRPr lang="en-GB" sz="2400" dirty="0"/>
          </a:p>
        </p:txBody>
      </p:sp>
    </p:spTree>
    <p:extLst>
      <p:ext uri="{BB962C8B-B14F-4D97-AF65-F5344CB8AC3E}">
        <p14:creationId xmlns:p14="http://schemas.microsoft.com/office/powerpoint/2010/main" val="40619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5E7D9-3B8F-73F1-32A0-13B2276ADD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71B68F-3B48-6B6C-ECFD-CDA0458F15AA}"/>
              </a:ext>
            </a:extLst>
          </p:cNvPr>
          <p:cNvSpPr>
            <a:spLocks noGrp="1"/>
          </p:cNvSpPr>
          <p:nvPr>
            <p:ph type="sldNum" sz="quarter" idx="12"/>
          </p:nvPr>
        </p:nvSpPr>
        <p:spPr/>
        <p:txBody>
          <a:bodyPr/>
          <a:lstStyle/>
          <a:p>
            <a:fld id="{53F1D90F-E3C8-441A-A5EC-CEC4F9C5876A}" type="slidenum">
              <a:rPr lang="en-NL" smtClean="0"/>
              <a:pPr/>
              <a:t>29</a:t>
            </a:fld>
            <a:endParaRPr lang="en-NL" dirty="0"/>
          </a:p>
        </p:txBody>
      </p:sp>
      <p:pic>
        <p:nvPicPr>
          <p:cNvPr id="5" name="Image 1">
            <a:extLst>
              <a:ext uri="{FF2B5EF4-FFF2-40B4-BE49-F238E27FC236}">
                <a16:creationId xmlns:a16="http://schemas.microsoft.com/office/drawing/2014/main" id="{C46B4678-F283-7E30-7671-CB51A2968B6A}"/>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7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6505A-9DFA-68B6-F996-884D8342B0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1AE70D-3B6C-3350-D044-E3B6C76A58C0}"/>
              </a:ext>
            </a:extLst>
          </p:cNvPr>
          <p:cNvSpPr>
            <a:spLocks noGrp="1"/>
          </p:cNvSpPr>
          <p:nvPr>
            <p:ph type="title" idx="4294967295"/>
          </p:nvPr>
        </p:nvSpPr>
        <p:spPr>
          <a:xfrm>
            <a:off x="894080" y="347022"/>
            <a:ext cx="10610531" cy="696690"/>
          </a:xfrm>
        </p:spPr>
        <p:txBody>
          <a:bodyPr/>
          <a:lstStyle/>
          <a:p>
            <a:r>
              <a:rPr lang="nl-NL" dirty="0">
                <a:solidFill>
                  <a:schemeClr val="bg1"/>
                </a:solidFill>
              </a:rPr>
              <a:t>Moderator: Dr. Koen Berden</a:t>
            </a:r>
            <a:endParaRPr lang="en-NL" dirty="0">
              <a:solidFill>
                <a:schemeClr val="bg1"/>
              </a:solidFill>
            </a:endParaRPr>
          </a:p>
        </p:txBody>
      </p:sp>
      <p:sp>
        <p:nvSpPr>
          <p:cNvPr id="18" name="Slide Number Placeholder 17">
            <a:extLst>
              <a:ext uri="{FF2B5EF4-FFF2-40B4-BE49-F238E27FC236}">
                <a16:creationId xmlns:a16="http://schemas.microsoft.com/office/drawing/2014/main" id="{E022E079-8229-4ADF-3467-3BCE11563890}"/>
              </a:ext>
            </a:extLst>
          </p:cNvPr>
          <p:cNvSpPr>
            <a:spLocks noGrp="1"/>
          </p:cNvSpPr>
          <p:nvPr>
            <p:ph type="sldNum" sz="quarter" idx="12"/>
          </p:nvPr>
        </p:nvSpPr>
        <p:spPr/>
        <p:txBody>
          <a:bodyPr/>
          <a:lstStyle/>
          <a:p>
            <a:fld id="{53F1D90F-E3C8-441A-A5EC-CEC4F9C5876A}" type="slidenum">
              <a:rPr lang="en-NL" smtClean="0"/>
              <a:t>3</a:t>
            </a:fld>
            <a:endParaRPr lang="en-NL" dirty="0"/>
          </a:p>
        </p:txBody>
      </p:sp>
      <p:pic>
        <p:nvPicPr>
          <p:cNvPr id="5" name="Image 1">
            <a:extLst>
              <a:ext uri="{FF2B5EF4-FFF2-40B4-BE49-F238E27FC236}">
                <a16:creationId xmlns:a16="http://schemas.microsoft.com/office/drawing/2014/main" id="{9B02BB69-D373-EB7F-CCAC-611E79E033DB}"/>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
        <p:nvSpPr>
          <p:cNvPr id="6" name="Rectangle 3">
            <a:extLst>
              <a:ext uri="{FF2B5EF4-FFF2-40B4-BE49-F238E27FC236}">
                <a16:creationId xmlns:a16="http://schemas.microsoft.com/office/drawing/2014/main" id="{47C03393-B792-A33F-0060-A282DFA6EF6D}"/>
              </a:ext>
            </a:extLst>
          </p:cNvPr>
          <p:cNvSpPr txBox="1">
            <a:spLocks noChangeArrowheads="1"/>
          </p:cNvSpPr>
          <p:nvPr/>
        </p:nvSpPr>
        <p:spPr bwMode="auto">
          <a:xfrm>
            <a:off x="953407" y="1207407"/>
            <a:ext cx="8359322" cy="305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20675" indent="-320675" algn="l" defTabSz="457200" rtl="0" eaLnBrk="0" fontAlgn="base" hangingPunct="0">
              <a:spcBef>
                <a:spcPct val="0"/>
              </a:spcBef>
              <a:spcAft>
                <a:spcPts val="600"/>
              </a:spcAft>
              <a:buClr>
                <a:srgbClr val="000000"/>
              </a:buClr>
              <a:buSzPct val="44000"/>
              <a:buFont typeface="Times New Roman" panose="02020603050405020304" pitchFamily="18" charset="0"/>
              <a:buBlip>
                <a:blip r:embed="rId3"/>
              </a:buBlip>
              <a:defRPr sz="2600">
                <a:solidFill>
                  <a:srgbClr val="333333"/>
                </a:solidFill>
                <a:latin typeface="+mn-lt"/>
                <a:ea typeface="MS PGothic" pitchFamily="34" charset="-128"/>
                <a:cs typeface="ＭＳ Ｐゴシック" pitchFamily="-108" charset="-128"/>
              </a:defRPr>
            </a:lvl1pPr>
            <a:lvl2pPr marL="741363" indent="-284163" algn="l" defTabSz="457200" rtl="0" eaLnBrk="0" fontAlgn="base" hangingPunct="0">
              <a:lnSpc>
                <a:spcPct val="93000"/>
              </a:lnSpc>
              <a:spcBef>
                <a:spcPct val="0"/>
              </a:spcBef>
              <a:spcAft>
                <a:spcPts val="575"/>
              </a:spcAft>
              <a:buClr>
                <a:srgbClr val="000000"/>
              </a:buClr>
              <a:buSzPct val="48000"/>
              <a:buFont typeface="Times New Roman" pitchFamily="18" charset="0"/>
              <a:buBlip>
                <a:blip r:embed="rId3"/>
              </a:buBlip>
              <a:defRPr sz="2400">
                <a:solidFill>
                  <a:srgbClr val="333333"/>
                </a:solidFill>
                <a:latin typeface="+mn-lt"/>
                <a:ea typeface="MS PGothic" pitchFamily="34" charset="-128"/>
              </a:defRPr>
            </a:lvl2pPr>
            <a:lvl3pPr marL="1127125" indent="-212725" algn="l" defTabSz="457200" rtl="0" eaLnBrk="0" fontAlgn="base" hangingPunct="0">
              <a:lnSpc>
                <a:spcPct val="93000"/>
              </a:lnSpc>
              <a:spcBef>
                <a:spcPct val="0"/>
              </a:spcBef>
              <a:spcAft>
                <a:spcPts val="288"/>
              </a:spcAft>
              <a:buClr>
                <a:srgbClr val="000000"/>
              </a:buClr>
              <a:buSzPct val="48000"/>
              <a:buFont typeface="Times New Roman" pitchFamily="18" charset="0"/>
              <a:buBlip>
                <a:blip r:embed="rId3"/>
              </a:buBlip>
              <a:defRPr sz="2200">
                <a:solidFill>
                  <a:srgbClr val="333333"/>
                </a:solidFill>
                <a:latin typeface="+mn-lt"/>
                <a:ea typeface="MS PGothic" pitchFamily="34" charset="-128"/>
              </a:defRPr>
            </a:lvl3pPr>
            <a:lvl4pPr marL="1724025" indent="-212725" algn="l" defTabSz="457200" rtl="0" eaLnBrk="0" fontAlgn="base" hangingPunct="0">
              <a:lnSpc>
                <a:spcPct val="93000"/>
              </a:lnSpc>
              <a:spcBef>
                <a:spcPct val="0"/>
              </a:spcBef>
              <a:spcAft>
                <a:spcPts val="575"/>
              </a:spcAft>
              <a:buClr>
                <a:srgbClr val="000000"/>
              </a:buClr>
              <a:buSzPct val="48000"/>
              <a:buFont typeface="Times New Roman" pitchFamily="18" charset="0"/>
              <a:buBlip>
                <a:blip r:embed="rId3"/>
              </a:buBlip>
              <a:defRPr sz="2000">
                <a:solidFill>
                  <a:srgbClr val="333333"/>
                </a:solidFill>
                <a:latin typeface="+mn-lt"/>
                <a:ea typeface="MS PGothic" pitchFamily="34" charset="-128"/>
              </a:defRPr>
            </a:lvl4pPr>
            <a:lvl5pPr marL="2041525" indent="-212725" algn="l" defTabSz="457200" rtl="0" eaLnBrk="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ea typeface="MS PGothic" pitchFamily="34" charset="-128"/>
              </a:defRPr>
            </a:lvl5pPr>
            <a:lvl6pPr marL="24987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6pPr>
            <a:lvl7pPr marL="29559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7pPr>
            <a:lvl8pPr marL="34131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8pPr>
            <a:lvl9pPr marL="38703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9pPr>
          </a:lstStyle>
          <a:p>
            <a:pPr marL="342900" indent="-342900" eaLnBrk="1" hangingPunct="1">
              <a:spcBef>
                <a:spcPts val="0"/>
              </a:spcBef>
              <a:buClr>
                <a:schemeClr val="accent1"/>
              </a:buClr>
              <a:buSzTx/>
              <a:buFont typeface="Wingdings 3" charset="2"/>
              <a:buChar char=""/>
              <a:defRPr/>
            </a:pPr>
            <a:r>
              <a:rPr lang="en-US" sz="1600" b="1" dirty="0">
                <a:solidFill>
                  <a:schemeClr val="tx1">
                    <a:lumMod val="75000"/>
                    <a:lumOff val="25000"/>
                  </a:schemeClr>
                </a:solidFill>
                <a:ea typeface="+mn-ea"/>
                <a:cs typeface="+mn-cs"/>
              </a:rPr>
              <a:t>Senior Fellow at ECIPE, </a:t>
            </a:r>
            <a:r>
              <a:rPr lang="en-US" sz="1600" dirty="0">
                <a:solidFill>
                  <a:schemeClr val="tx1">
                    <a:lumMod val="75000"/>
                    <a:lumOff val="25000"/>
                  </a:schemeClr>
                </a:solidFill>
                <a:ea typeface="+mn-ea"/>
                <a:cs typeface="+mn-cs"/>
              </a:rPr>
              <a:t>Managing Director </a:t>
            </a:r>
            <a:r>
              <a:rPr lang="en-US" sz="1600" b="1" dirty="0">
                <a:solidFill>
                  <a:schemeClr val="tx1">
                    <a:lumMod val="75000"/>
                    <a:lumOff val="25000"/>
                  </a:schemeClr>
                </a:solidFill>
                <a:ea typeface="+mn-ea"/>
                <a:cs typeface="+mn-cs"/>
              </a:rPr>
              <a:t>Trade Impact BV, </a:t>
            </a:r>
            <a:r>
              <a:rPr lang="en-US" sz="1600" dirty="0">
                <a:solidFill>
                  <a:schemeClr val="tx1">
                    <a:lumMod val="75000"/>
                    <a:lumOff val="25000"/>
                  </a:schemeClr>
                </a:solidFill>
                <a:ea typeface="+mn-ea"/>
                <a:cs typeface="+mn-cs"/>
              </a:rPr>
              <a:t>Assistant professor </a:t>
            </a:r>
            <a:r>
              <a:rPr lang="en-US" sz="1600" b="1" dirty="0">
                <a:solidFill>
                  <a:schemeClr val="tx1">
                    <a:lumMod val="75000"/>
                    <a:lumOff val="25000"/>
                  </a:schemeClr>
                </a:solidFill>
                <a:ea typeface="+mn-ea"/>
                <a:cs typeface="+mn-cs"/>
              </a:rPr>
              <a:t>Erasmus University Rotterdam</a:t>
            </a:r>
            <a:r>
              <a:rPr lang="en-US" sz="1600" dirty="0">
                <a:solidFill>
                  <a:schemeClr val="tx1">
                    <a:lumMod val="75000"/>
                    <a:lumOff val="25000"/>
                  </a:schemeClr>
                </a:solidFill>
                <a:ea typeface="+mn-ea"/>
                <a:cs typeface="+mn-cs"/>
              </a:rPr>
              <a:t> and College of Europe</a:t>
            </a:r>
          </a:p>
          <a:p>
            <a:pPr marL="342900" indent="-342900" eaLnBrk="1" hangingPunct="1">
              <a:spcBef>
                <a:spcPts val="0"/>
              </a:spcBef>
              <a:buClr>
                <a:schemeClr val="accent1"/>
              </a:buClr>
              <a:buSzTx/>
              <a:buFont typeface="Wingdings 3" charset="2"/>
              <a:buChar char=""/>
              <a:defRPr/>
            </a:pPr>
            <a:r>
              <a:rPr lang="en-US" sz="1600" dirty="0">
                <a:solidFill>
                  <a:schemeClr val="tx1">
                    <a:lumMod val="75000"/>
                    <a:lumOff val="25000"/>
                  </a:schemeClr>
                </a:solidFill>
                <a:ea typeface="+mn-ea"/>
                <a:cs typeface="+mn-cs"/>
              </a:rPr>
              <a:t>Chairman of the </a:t>
            </a:r>
            <a:r>
              <a:rPr lang="en-US" sz="1600" b="1" dirty="0">
                <a:solidFill>
                  <a:schemeClr val="tx1">
                    <a:lumMod val="75000"/>
                    <a:lumOff val="25000"/>
                  </a:schemeClr>
                </a:solidFill>
                <a:ea typeface="+mn-ea"/>
                <a:cs typeface="+mn-cs"/>
              </a:rPr>
              <a:t>Institute for International and Development Economics (IIDE), </a:t>
            </a:r>
            <a:r>
              <a:rPr lang="en-US" sz="1600" dirty="0">
                <a:solidFill>
                  <a:schemeClr val="tx1">
                    <a:lumMod val="75000"/>
                    <a:lumOff val="25000"/>
                  </a:schemeClr>
                </a:solidFill>
                <a:ea typeface="+mn-ea"/>
                <a:cs typeface="+mn-cs"/>
              </a:rPr>
              <a:t>Senior fellow of the </a:t>
            </a:r>
            <a:r>
              <a:rPr lang="en-US" sz="1600" b="1" dirty="0">
                <a:solidFill>
                  <a:schemeClr val="tx1">
                    <a:lumMod val="75000"/>
                    <a:lumOff val="25000"/>
                  </a:schemeClr>
                </a:solidFill>
                <a:ea typeface="+mn-ea"/>
                <a:cs typeface="+mn-cs"/>
              </a:rPr>
              <a:t>Transatlantic Policy Network (TPN), </a:t>
            </a:r>
            <a:r>
              <a:rPr lang="en-US" sz="1600" dirty="0">
                <a:solidFill>
                  <a:schemeClr val="tx1">
                    <a:lumMod val="75000"/>
                    <a:lumOff val="25000"/>
                  </a:schemeClr>
                </a:solidFill>
                <a:ea typeface="+mn-ea"/>
                <a:cs typeface="+mn-cs"/>
              </a:rPr>
              <a:t>Member of the </a:t>
            </a:r>
            <a:r>
              <a:rPr lang="en-US" sz="1600" b="1" dirty="0">
                <a:solidFill>
                  <a:schemeClr val="tx1">
                    <a:lumMod val="75000"/>
                    <a:lumOff val="25000"/>
                  </a:schemeClr>
                </a:solidFill>
                <a:ea typeface="+mn-ea"/>
                <a:cs typeface="+mn-cs"/>
              </a:rPr>
              <a:t>Supervisory Board of </a:t>
            </a:r>
            <a:r>
              <a:rPr lang="en-US" sz="1600" b="1" dirty="0" err="1">
                <a:solidFill>
                  <a:schemeClr val="tx1">
                    <a:lumMod val="75000"/>
                    <a:lumOff val="25000"/>
                  </a:schemeClr>
                </a:solidFill>
                <a:ea typeface="+mn-ea"/>
                <a:cs typeface="+mn-cs"/>
              </a:rPr>
              <a:t>Clingendael</a:t>
            </a:r>
            <a:endParaRPr lang="en-US" sz="1600" b="1" dirty="0">
              <a:solidFill>
                <a:schemeClr val="tx1">
                  <a:lumMod val="75000"/>
                  <a:lumOff val="25000"/>
                </a:schemeClr>
              </a:solidFill>
              <a:ea typeface="+mn-ea"/>
              <a:cs typeface="+mn-cs"/>
            </a:endParaRPr>
          </a:p>
          <a:p>
            <a:pPr marL="342900" indent="-342900" eaLnBrk="1" hangingPunct="1">
              <a:spcBef>
                <a:spcPts val="0"/>
              </a:spcBef>
              <a:buClr>
                <a:schemeClr val="accent1"/>
              </a:buClr>
              <a:buSzTx/>
              <a:buFont typeface="Wingdings 3" charset="2"/>
              <a:buChar char=""/>
              <a:defRPr/>
            </a:pPr>
            <a:r>
              <a:rPr lang="en-GB" sz="1600" dirty="0">
                <a:solidFill>
                  <a:schemeClr val="tx1">
                    <a:lumMod val="75000"/>
                    <a:lumOff val="25000"/>
                  </a:schemeClr>
                </a:solidFill>
              </a:rPr>
              <a:t>Executive Board member </a:t>
            </a:r>
            <a:r>
              <a:rPr lang="en-GB" sz="1600" b="1" dirty="0">
                <a:solidFill>
                  <a:schemeClr val="tx1">
                    <a:lumMod val="75000"/>
                    <a:lumOff val="25000"/>
                  </a:schemeClr>
                </a:solidFill>
              </a:rPr>
              <a:t>Women Economic Forum </a:t>
            </a:r>
            <a:r>
              <a:rPr lang="en-GB" sz="1600" dirty="0">
                <a:solidFill>
                  <a:schemeClr val="tx1">
                    <a:lumMod val="75000"/>
                    <a:lumOff val="25000"/>
                  </a:schemeClr>
                </a:solidFill>
              </a:rPr>
              <a:t>and </a:t>
            </a:r>
            <a:r>
              <a:rPr lang="en-US" sz="1600" dirty="0">
                <a:solidFill>
                  <a:schemeClr val="tx1">
                    <a:lumMod val="75000"/>
                    <a:lumOff val="25000"/>
                  </a:schemeClr>
                </a:solidFill>
              </a:rPr>
              <a:t>Chairman of the Foundation </a:t>
            </a:r>
            <a:r>
              <a:rPr lang="en-US" sz="1600" b="1" dirty="0">
                <a:solidFill>
                  <a:schemeClr val="tx1">
                    <a:lumMod val="75000"/>
                    <a:lumOff val="25000"/>
                  </a:schemeClr>
                </a:solidFill>
              </a:rPr>
              <a:t>Children for the Earth</a:t>
            </a:r>
          </a:p>
          <a:p>
            <a:pPr marL="342900" indent="-342900" eaLnBrk="1" hangingPunct="1">
              <a:spcBef>
                <a:spcPts val="0"/>
              </a:spcBef>
              <a:buClr>
                <a:schemeClr val="accent1"/>
              </a:buClr>
              <a:buSzTx/>
              <a:buFont typeface="Wingdings 3" charset="2"/>
              <a:buChar char=""/>
              <a:defRPr/>
            </a:pPr>
            <a:r>
              <a:rPr lang="en-US" sz="1600" b="1" dirty="0">
                <a:solidFill>
                  <a:schemeClr val="tx1">
                    <a:lumMod val="75000"/>
                    <a:lumOff val="25000"/>
                  </a:schemeClr>
                </a:solidFill>
              </a:rPr>
              <a:t>Former:</a:t>
            </a:r>
            <a:r>
              <a:rPr lang="en-US" sz="1600" dirty="0">
                <a:solidFill>
                  <a:schemeClr val="tx1">
                    <a:lumMod val="75000"/>
                    <a:lumOff val="25000"/>
                  </a:schemeClr>
                </a:solidFill>
              </a:rPr>
              <a:t> Executive Director International Affairs, EFPIA; Senior partner, Managing Director Ecorys Netherlands, Chief Innovation Officer and Chief Economist Ecorys Group, Vice-Rector Skarbek University</a:t>
            </a:r>
          </a:p>
          <a:p>
            <a:pPr marL="342900" indent="-342900" eaLnBrk="1" hangingPunct="1">
              <a:spcBef>
                <a:spcPts val="0"/>
              </a:spcBef>
              <a:buClr>
                <a:schemeClr val="accent1"/>
              </a:buClr>
              <a:buSzTx/>
              <a:buFont typeface="Wingdings 3" charset="2"/>
              <a:buChar char=""/>
              <a:defRPr/>
            </a:pPr>
            <a:r>
              <a:rPr lang="en-US" sz="1600" b="1" dirty="0">
                <a:solidFill>
                  <a:schemeClr val="tx1">
                    <a:lumMod val="75000"/>
                    <a:lumOff val="25000"/>
                  </a:schemeClr>
                </a:solidFill>
                <a:ea typeface="+mn-ea"/>
                <a:cs typeface="+mn-cs"/>
              </a:rPr>
              <a:t>Over 25 years of experience </a:t>
            </a:r>
            <a:r>
              <a:rPr lang="en-US" sz="1600" dirty="0">
                <a:solidFill>
                  <a:schemeClr val="tx1">
                    <a:lumMod val="75000"/>
                    <a:lumOff val="25000"/>
                  </a:schemeClr>
                </a:solidFill>
                <a:ea typeface="+mn-ea"/>
                <a:cs typeface="+mn-cs"/>
              </a:rPr>
              <a:t>in working on international trade in goods, services, FDI, public procurement, SMEs, </a:t>
            </a:r>
            <a:r>
              <a:rPr lang="en-US" sz="1600" dirty="0">
                <a:solidFill>
                  <a:schemeClr val="tx1">
                    <a:lumMod val="75000"/>
                    <a:lumOff val="25000"/>
                  </a:schemeClr>
                </a:solidFill>
              </a:rPr>
              <a:t>Trade &amp; Sustainable Development, </a:t>
            </a:r>
            <a:r>
              <a:rPr lang="en-US" sz="1600" dirty="0">
                <a:solidFill>
                  <a:schemeClr val="tx1">
                    <a:lumMod val="75000"/>
                    <a:lumOff val="25000"/>
                  </a:schemeClr>
                </a:solidFill>
                <a:ea typeface="+mn-ea"/>
                <a:cs typeface="+mn-cs"/>
              </a:rPr>
              <a:t>geopolitical analysis, WTO law, competitiveness, IPR, economic security,  Artificial Intelligence, critical raw materials, ex-ante and ex-post impact assessments of EU trade policy</a:t>
            </a:r>
          </a:p>
          <a:p>
            <a:pPr eaLnBrk="1">
              <a:buSzTx/>
              <a:buFontTx/>
              <a:buChar char="•"/>
              <a:defRPr/>
            </a:pPr>
            <a:endParaRPr lang="en-US" sz="1600" dirty="0">
              <a:solidFill>
                <a:schemeClr val="tx1"/>
              </a:solidFill>
              <a:latin typeface="Gill Sans MT body"/>
              <a:ea typeface="+mn-ea"/>
              <a:cs typeface="Arial" panose="020B0604020202020204" pitchFamily="34" charset="0"/>
            </a:endParaRPr>
          </a:p>
        </p:txBody>
      </p:sp>
      <p:pic>
        <p:nvPicPr>
          <p:cNvPr id="10" name="Picture 1">
            <a:extLst>
              <a:ext uri="{FF2B5EF4-FFF2-40B4-BE49-F238E27FC236}">
                <a16:creationId xmlns:a16="http://schemas.microsoft.com/office/drawing/2014/main" id="{2D15C873-F749-BE5D-F0C4-A078828E776D}"/>
              </a:ext>
            </a:extLst>
          </p:cNvPr>
          <p:cNvPicPr>
            <a:picLocks noChangeAspect="1"/>
          </p:cNvPicPr>
          <p:nvPr/>
        </p:nvPicPr>
        <p:blipFill>
          <a:blip r:embed="rId4">
            <a:extLst>
              <a:ext uri="{28A0092B-C50C-407E-A947-70E740481C1C}">
                <a14:useLocalDpi xmlns:a14="http://schemas.microsoft.com/office/drawing/2010/main" val="0"/>
              </a:ext>
            </a:extLst>
          </a:blip>
          <a:srcRect l="8572" t="12383" r="7143" b="14272"/>
          <a:stretch>
            <a:fillRect/>
          </a:stretch>
        </p:blipFill>
        <p:spPr bwMode="auto">
          <a:xfrm>
            <a:off x="9682161" y="1207407"/>
            <a:ext cx="1822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7D4E2C76-0E0A-FE97-FA28-56DCD7935076}"/>
              </a:ext>
            </a:extLst>
          </p:cNvPr>
          <p:cNvSpPr txBox="1">
            <a:spLocks noChangeArrowheads="1"/>
          </p:cNvSpPr>
          <p:nvPr/>
        </p:nvSpPr>
        <p:spPr bwMode="auto">
          <a:xfrm>
            <a:off x="953407" y="5232381"/>
            <a:ext cx="10610530" cy="13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20675" indent="-320675" algn="l" defTabSz="457200" rtl="0" eaLnBrk="0" fontAlgn="base" hangingPunct="0">
              <a:spcBef>
                <a:spcPct val="0"/>
              </a:spcBef>
              <a:spcAft>
                <a:spcPts val="600"/>
              </a:spcAft>
              <a:buClr>
                <a:srgbClr val="000000"/>
              </a:buClr>
              <a:buSzPct val="44000"/>
              <a:buFont typeface="Times New Roman" panose="02020603050405020304" pitchFamily="18" charset="0"/>
              <a:buBlip>
                <a:blip r:embed="rId3"/>
              </a:buBlip>
              <a:defRPr sz="2600">
                <a:solidFill>
                  <a:srgbClr val="333333"/>
                </a:solidFill>
                <a:latin typeface="+mn-lt"/>
                <a:ea typeface="MS PGothic" pitchFamily="34" charset="-128"/>
                <a:cs typeface="ＭＳ Ｐゴシック" pitchFamily="-108" charset="-128"/>
              </a:defRPr>
            </a:lvl1pPr>
            <a:lvl2pPr marL="741363" indent="-284163" algn="l" defTabSz="457200" rtl="0" eaLnBrk="0" fontAlgn="base" hangingPunct="0">
              <a:lnSpc>
                <a:spcPct val="93000"/>
              </a:lnSpc>
              <a:spcBef>
                <a:spcPct val="0"/>
              </a:spcBef>
              <a:spcAft>
                <a:spcPts val="575"/>
              </a:spcAft>
              <a:buClr>
                <a:srgbClr val="000000"/>
              </a:buClr>
              <a:buSzPct val="48000"/>
              <a:buFont typeface="Times New Roman" pitchFamily="18" charset="0"/>
              <a:buBlip>
                <a:blip r:embed="rId3"/>
              </a:buBlip>
              <a:defRPr sz="2400">
                <a:solidFill>
                  <a:srgbClr val="333333"/>
                </a:solidFill>
                <a:latin typeface="+mn-lt"/>
                <a:ea typeface="MS PGothic" pitchFamily="34" charset="-128"/>
              </a:defRPr>
            </a:lvl2pPr>
            <a:lvl3pPr marL="1127125" indent="-212725" algn="l" defTabSz="457200" rtl="0" eaLnBrk="0" fontAlgn="base" hangingPunct="0">
              <a:lnSpc>
                <a:spcPct val="93000"/>
              </a:lnSpc>
              <a:spcBef>
                <a:spcPct val="0"/>
              </a:spcBef>
              <a:spcAft>
                <a:spcPts val="288"/>
              </a:spcAft>
              <a:buClr>
                <a:srgbClr val="000000"/>
              </a:buClr>
              <a:buSzPct val="48000"/>
              <a:buFont typeface="Times New Roman" pitchFamily="18" charset="0"/>
              <a:buBlip>
                <a:blip r:embed="rId3"/>
              </a:buBlip>
              <a:defRPr sz="2200">
                <a:solidFill>
                  <a:srgbClr val="333333"/>
                </a:solidFill>
                <a:latin typeface="+mn-lt"/>
                <a:ea typeface="MS PGothic" pitchFamily="34" charset="-128"/>
              </a:defRPr>
            </a:lvl3pPr>
            <a:lvl4pPr marL="1724025" indent="-212725" algn="l" defTabSz="457200" rtl="0" eaLnBrk="0" fontAlgn="base" hangingPunct="0">
              <a:lnSpc>
                <a:spcPct val="93000"/>
              </a:lnSpc>
              <a:spcBef>
                <a:spcPct val="0"/>
              </a:spcBef>
              <a:spcAft>
                <a:spcPts val="575"/>
              </a:spcAft>
              <a:buClr>
                <a:srgbClr val="000000"/>
              </a:buClr>
              <a:buSzPct val="48000"/>
              <a:buFont typeface="Times New Roman" pitchFamily="18" charset="0"/>
              <a:buBlip>
                <a:blip r:embed="rId3"/>
              </a:buBlip>
              <a:defRPr sz="2000">
                <a:solidFill>
                  <a:srgbClr val="333333"/>
                </a:solidFill>
                <a:latin typeface="+mn-lt"/>
                <a:ea typeface="MS PGothic" pitchFamily="34" charset="-128"/>
              </a:defRPr>
            </a:lvl4pPr>
            <a:lvl5pPr marL="2041525" indent="-212725" algn="l" defTabSz="457200" rtl="0" eaLnBrk="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ea typeface="MS PGothic" pitchFamily="34" charset="-128"/>
              </a:defRPr>
            </a:lvl5pPr>
            <a:lvl6pPr marL="24987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6pPr>
            <a:lvl7pPr marL="29559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7pPr>
            <a:lvl8pPr marL="34131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8pPr>
            <a:lvl9pPr marL="3870325" indent="-212725" algn="l" defTabSz="457200" rtl="0" fontAlgn="base" hangingPunct="0">
              <a:lnSpc>
                <a:spcPct val="93000"/>
              </a:lnSpc>
              <a:spcBef>
                <a:spcPct val="0"/>
              </a:spcBef>
              <a:spcAft>
                <a:spcPts val="288"/>
              </a:spcAft>
              <a:buClr>
                <a:srgbClr val="000000"/>
              </a:buClr>
              <a:buSzPct val="48000"/>
              <a:buFont typeface="Times New Roman" pitchFamily="18" charset="0"/>
              <a:buBlip>
                <a:blip r:embed="rId3"/>
              </a:buBlip>
              <a:defRPr sz="2000">
                <a:solidFill>
                  <a:srgbClr val="333333"/>
                </a:solidFill>
                <a:latin typeface="+mn-lt"/>
              </a:defRPr>
            </a:lvl9pPr>
          </a:lstStyle>
          <a:p>
            <a:pPr marL="342900" indent="-342900" eaLnBrk="1" hangingPunct="1">
              <a:spcBef>
                <a:spcPts val="0"/>
              </a:spcBef>
              <a:buClr>
                <a:schemeClr val="accent1"/>
              </a:buClr>
              <a:buSzTx/>
              <a:buFont typeface="Wingdings 3" charset="2"/>
              <a:buChar char=""/>
              <a:defRPr/>
            </a:pPr>
            <a:r>
              <a:rPr lang="en-US" sz="1600" b="1" dirty="0">
                <a:solidFill>
                  <a:schemeClr val="tx1">
                    <a:lumMod val="75000"/>
                    <a:lumOff val="25000"/>
                  </a:schemeClr>
                </a:solidFill>
                <a:ea typeface="+mn-ea"/>
                <a:cs typeface="+mn-cs"/>
              </a:rPr>
              <a:t>International Baccalaureate</a:t>
            </a:r>
            <a:r>
              <a:rPr lang="en-US" sz="1600" dirty="0">
                <a:solidFill>
                  <a:schemeClr val="tx1">
                    <a:lumMod val="75000"/>
                    <a:lumOff val="25000"/>
                  </a:schemeClr>
                </a:solidFill>
                <a:ea typeface="+mn-ea"/>
                <a:cs typeface="+mn-cs"/>
              </a:rPr>
              <a:t> at UWC of the Atlantic: 1992-1994</a:t>
            </a:r>
          </a:p>
          <a:p>
            <a:pPr marL="342900" indent="-342900" eaLnBrk="1" hangingPunct="1">
              <a:spcBef>
                <a:spcPts val="0"/>
              </a:spcBef>
              <a:buClr>
                <a:schemeClr val="accent1"/>
              </a:buClr>
              <a:buSzTx/>
              <a:buFont typeface="Wingdings 3" charset="2"/>
              <a:buChar char=""/>
              <a:defRPr/>
            </a:pPr>
            <a:r>
              <a:rPr lang="en-US" sz="1600" b="1" dirty="0">
                <a:solidFill>
                  <a:schemeClr val="tx1">
                    <a:lumMod val="75000"/>
                    <a:lumOff val="25000"/>
                  </a:schemeClr>
                </a:solidFill>
                <a:ea typeface="+mn-ea"/>
                <a:cs typeface="+mn-cs"/>
              </a:rPr>
              <a:t>MSc</a:t>
            </a:r>
            <a:r>
              <a:rPr lang="en-US" sz="1600" dirty="0">
                <a:solidFill>
                  <a:schemeClr val="tx1">
                    <a:lumMod val="75000"/>
                    <a:lumOff val="25000"/>
                  </a:schemeClr>
                </a:solidFill>
                <a:ea typeface="+mn-ea"/>
                <a:cs typeface="+mn-cs"/>
              </a:rPr>
              <a:t> Erasmus University Rotterdam (1998)</a:t>
            </a:r>
          </a:p>
          <a:p>
            <a:pPr marL="342900" indent="-342900" eaLnBrk="1" hangingPunct="1">
              <a:spcBef>
                <a:spcPts val="0"/>
              </a:spcBef>
              <a:buClr>
                <a:schemeClr val="accent1"/>
              </a:buClr>
              <a:buSzTx/>
              <a:buFont typeface="Wingdings 3" charset="2"/>
              <a:buChar char=""/>
              <a:defRPr/>
            </a:pPr>
            <a:r>
              <a:rPr lang="en-US" sz="1600" b="1" dirty="0">
                <a:solidFill>
                  <a:schemeClr val="tx1">
                    <a:lumMod val="75000"/>
                    <a:lumOff val="25000"/>
                  </a:schemeClr>
                </a:solidFill>
                <a:ea typeface="+mn-ea"/>
                <a:cs typeface="+mn-cs"/>
              </a:rPr>
              <a:t>PhD</a:t>
            </a:r>
            <a:r>
              <a:rPr lang="en-US" sz="1600" dirty="0">
                <a:solidFill>
                  <a:schemeClr val="tx1">
                    <a:lumMod val="75000"/>
                    <a:lumOff val="25000"/>
                  </a:schemeClr>
                </a:solidFill>
                <a:ea typeface="+mn-ea"/>
                <a:cs typeface="+mn-cs"/>
              </a:rPr>
              <a:t> Tinbergen Institute, Erasmus University Rotterdam (2006)</a:t>
            </a:r>
          </a:p>
        </p:txBody>
      </p:sp>
      <p:sp>
        <p:nvSpPr>
          <p:cNvPr id="7" name="Rectangle 1">
            <a:extLst>
              <a:ext uri="{FF2B5EF4-FFF2-40B4-BE49-F238E27FC236}">
                <a16:creationId xmlns:a16="http://schemas.microsoft.com/office/drawing/2014/main" id="{8BDAC824-54F7-9CD0-877F-B7E060221337}"/>
              </a:ext>
            </a:extLst>
          </p:cNvPr>
          <p:cNvSpPr>
            <a:spLocks noChangeArrowheads="1"/>
          </p:cNvSpPr>
          <p:nvPr/>
        </p:nvSpPr>
        <p:spPr bwMode="auto">
          <a:xfrm>
            <a:off x="4035875" y="4923312"/>
            <a:ext cx="8823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L"/>
          </a:p>
        </p:txBody>
      </p:sp>
    </p:spTree>
    <p:extLst>
      <p:ext uri="{BB962C8B-B14F-4D97-AF65-F5344CB8AC3E}">
        <p14:creationId xmlns:p14="http://schemas.microsoft.com/office/powerpoint/2010/main" val="2522176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3A7F-9CF8-31B6-5D17-5043CE585E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871B1D-B092-B87D-AA4A-3AD2D28B1B22}"/>
              </a:ext>
            </a:extLst>
          </p:cNvPr>
          <p:cNvSpPr>
            <a:spLocks noGrp="1"/>
          </p:cNvSpPr>
          <p:nvPr>
            <p:ph type="sldNum" sz="quarter" idx="12"/>
          </p:nvPr>
        </p:nvSpPr>
        <p:spPr/>
        <p:txBody>
          <a:bodyPr/>
          <a:lstStyle/>
          <a:p>
            <a:fld id="{53F1D90F-E3C8-441A-A5EC-CEC4F9C5876A}" type="slidenum">
              <a:rPr lang="en-NL" smtClean="0"/>
              <a:pPr/>
              <a:t>30</a:t>
            </a:fld>
            <a:endParaRPr lang="en-NL" dirty="0"/>
          </a:p>
        </p:txBody>
      </p:sp>
      <p:sp>
        <p:nvSpPr>
          <p:cNvPr id="4" name="Title 3">
            <a:extLst>
              <a:ext uri="{FF2B5EF4-FFF2-40B4-BE49-F238E27FC236}">
                <a16:creationId xmlns:a16="http://schemas.microsoft.com/office/drawing/2014/main" id="{050D0DFA-18F7-C36B-72DE-68CB936F6096}"/>
              </a:ext>
            </a:extLst>
          </p:cNvPr>
          <p:cNvSpPr>
            <a:spLocks noGrp="1"/>
          </p:cNvSpPr>
          <p:nvPr>
            <p:ph type="title" idx="4294967295"/>
          </p:nvPr>
        </p:nvSpPr>
        <p:spPr>
          <a:xfrm>
            <a:off x="894080" y="347030"/>
            <a:ext cx="10610531" cy="686530"/>
          </a:xfrm>
        </p:spPr>
        <p:txBody>
          <a:bodyPr>
            <a:normAutofit fontScale="90000"/>
          </a:bodyPr>
          <a:lstStyle/>
          <a:p>
            <a:r>
              <a:rPr lang="nl-NL" dirty="0">
                <a:solidFill>
                  <a:schemeClr val="bg1"/>
                </a:solidFill>
              </a:rPr>
              <a:t>4. </a:t>
            </a:r>
            <a:r>
              <a:rPr lang="nl-NL" dirty="0" err="1">
                <a:solidFill>
                  <a:schemeClr val="bg1"/>
                </a:solidFill>
              </a:rPr>
              <a:t>Session</a:t>
            </a:r>
            <a:r>
              <a:rPr lang="nl-NL" dirty="0">
                <a:solidFill>
                  <a:schemeClr val="bg1"/>
                </a:solidFill>
              </a:rPr>
              <a:t> 3: AI as a driver </a:t>
            </a:r>
            <a:r>
              <a:rPr lang="nl-NL" dirty="0" err="1">
                <a:solidFill>
                  <a:schemeClr val="bg1"/>
                </a:solidFill>
              </a:rPr>
              <a:t>for</a:t>
            </a:r>
            <a:r>
              <a:rPr lang="nl-NL" dirty="0">
                <a:solidFill>
                  <a:schemeClr val="bg1"/>
                </a:solidFill>
              </a:rPr>
              <a:t> </a:t>
            </a:r>
            <a:r>
              <a:rPr lang="nl-NL" dirty="0" err="1">
                <a:solidFill>
                  <a:schemeClr val="bg1"/>
                </a:solidFill>
              </a:rPr>
              <a:t>growth</a:t>
            </a:r>
            <a:r>
              <a:rPr lang="nl-NL" dirty="0">
                <a:solidFill>
                  <a:schemeClr val="bg1"/>
                </a:solidFill>
              </a:rPr>
              <a:t> and </a:t>
            </a:r>
            <a:r>
              <a:rPr lang="nl-NL" dirty="0" err="1">
                <a:solidFill>
                  <a:schemeClr val="bg1"/>
                </a:solidFill>
              </a:rPr>
              <a:t>competitiveness</a:t>
            </a:r>
            <a:endParaRPr lang="en-NL" dirty="0">
              <a:solidFill>
                <a:schemeClr val="bg1"/>
              </a:solidFill>
            </a:endParaRPr>
          </a:p>
        </p:txBody>
      </p:sp>
      <p:sp>
        <p:nvSpPr>
          <p:cNvPr id="10" name="Content Placeholder 5">
            <a:extLst>
              <a:ext uri="{FF2B5EF4-FFF2-40B4-BE49-F238E27FC236}">
                <a16:creationId xmlns:a16="http://schemas.microsoft.com/office/drawing/2014/main" id="{A9F367DA-E8DA-0C5C-1C43-5BCBB3B8BFDD}"/>
              </a:ext>
            </a:extLst>
          </p:cNvPr>
          <p:cNvSpPr txBox="1">
            <a:spLocks/>
          </p:cNvSpPr>
          <p:nvPr/>
        </p:nvSpPr>
        <p:spPr>
          <a:xfrm>
            <a:off x="832757" y="1299434"/>
            <a:ext cx="10671854" cy="28534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dirty="0"/>
              <a:t>How can businesses leverage AI to gain a competitive edge?</a:t>
            </a:r>
          </a:p>
          <a:p>
            <a:pPr>
              <a:spcBef>
                <a:spcPts val="1200"/>
              </a:spcBef>
              <a:spcAft>
                <a:spcPts val="600"/>
              </a:spcAft>
            </a:pPr>
            <a:r>
              <a:rPr lang="en-GB" sz="2000" dirty="0"/>
              <a:t>What are the global economic implications of AI adoption and innovation?</a:t>
            </a:r>
          </a:p>
          <a:p>
            <a:pPr>
              <a:spcBef>
                <a:spcPts val="1200"/>
              </a:spcBef>
              <a:spcAft>
                <a:spcPts val="600"/>
              </a:spcAft>
            </a:pPr>
            <a:r>
              <a:rPr lang="en-GB" sz="2000" dirty="0"/>
              <a:t>What industries are affected by AI most and how?</a:t>
            </a:r>
          </a:p>
          <a:p>
            <a:pPr>
              <a:spcBef>
                <a:spcPts val="1200"/>
              </a:spcBef>
              <a:spcAft>
                <a:spcPts val="600"/>
              </a:spcAft>
            </a:pPr>
            <a:r>
              <a:rPr lang="en-GB" sz="2000" dirty="0"/>
              <a:t>What policy recommendations are there for fostering AI-driven growth while addressing potential employment challenges?</a:t>
            </a:r>
          </a:p>
        </p:txBody>
      </p:sp>
      <p:pic>
        <p:nvPicPr>
          <p:cNvPr id="5" name="Image 1">
            <a:extLst>
              <a:ext uri="{FF2B5EF4-FFF2-40B4-BE49-F238E27FC236}">
                <a16:creationId xmlns:a16="http://schemas.microsoft.com/office/drawing/2014/main" id="{9F5B70AD-57F5-0169-6C5F-4815C744DFE7}"/>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85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D1EF-382C-FBC5-6919-668F395231F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E73C7C-044A-35DE-5C87-A4B944526A95}"/>
              </a:ext>
            </a:extLst>
          </p:cNvPr>
          <p:cNvSpPr>
            <a:spLocks noGrp="1"/>
          </p:cNvSpPr>
          <p:nvPr>
            <p:ph type="sldNum" sz="quarter" idx="12"/>
          </p:nvPr>
        </p:nvSpPr>
        <p:spPr/>
        <p:txBody>
          <a:bodyPr/>
          <a:lstStyle/>
          <a:p>
            <a:fld id="{53F1D90F-E3C8-441A-A5EC-CEC4F9C5876A}" type="slidenum">
              <a:rPr lang="en-NL" smtClean="0"/>
              <a:pPr/>
              <a:t>31</a:t>
            </a:fld>
            <a:endParaRPr lang="en-NL" dirty="0"/>
          </a:p>
        </p:txBody>
      </p:sp>
      <p:sp>
        <p:nvSpPr>
          <p:cNvPr id="4" name="Title 3">
            <a:extLst>
              <a:ext uri="{FF2B5EF4-FFF2-40B4-BE49-F238E27FC236}">
                <a16:creationId xmlns:a16="http://schemas.microsoft.com/office/drawing/2014/main" id="{26989093-68F7-DB0E-F488-AA8541EFB895}"/>
              </a:ext>
            </a:extLst>
          </p:cNvPr>
          <p:cNvSpPr>
            <a:spLocks noGrp="1"/>
          </p:cNvSpPr>
          <p:nvPr>
            <p:ph type="title" idx="4294967295"/>
          </p:nvPr>
        </p:nvSpPr>
        <p:spPr>
          <a:xfrm>
            <a:off x="894080" y="347030"/>
            <a:ext cx="10610531" cy="686530"/>
          </a:xfrm>
        </p:spPr>
        <p:txBody>
          <a:bodyPr>
            <a:normAutofit fontScale="90000"/>
          </a:bodyPr>
          <a:lstStyle/>
          <a:p>
            <a:r>
              <a:rPr lang="nl-NL" dirty="0">
                <a:solidFill>
                  <a:schemeClr val="bg1"/>
                </a:solidFill>
              </a:rPr>
              <a:t>4. </a:t>
            </a:r>
            <a:r>
              <a:rPr lang="nl-NL" dirty="0" err="1">
                <a:solidFill>
                  <a:schemeClr val="bg1"/>
                </a:solidFill>
              </a:rPr>
              <a:t>Session</a:t>
            </a:r>
            <a:r>
              <a:rPr lang="nl-NL" dirty="0">
                <a:solidFill>
                  <a:schemeClr val="bg1"/>
                </a:solidFill>
              </a:rPr>
              <a:t> 3: AI as a driver </a:t>
            </a:r>
            <a:r>
              <a:rPr lang="nl-NL" dirty="0" err="1">
                <a:solidFill>
                  <a:schemeClr val="bg1"/>
                </a:solidFill>
              </a:rPr>
              <a:t>for</a:t>
            </a:r>
            <a:r>
              <a:rPr lang="nl-NL" dirty="0">
                <a:solidFill>
                  <a:schemeClr val="bg1"/>
                </a:solidFill>
              </a:rPr>
              <a:t> </a:t>
            </a:r>
            <a:r>
              <a:rPr lang="nl-NL" dirty="0" err="1">
                <a:solidFill>
                  <a:schemeClr val="bg1"/>
                </a:solidFill>
              </a:rPr>
              <a:t>growth</a:t>
            </a:r>
            <a:r>
              <a:rPr lang="nl-NL" dirty="0">
                <a:solidFill>
                  <a:schemeClr val="bg1"/>
                </a:solidFill>
              </a:rPr>
              <a:t> and </a:t>
            </a:r>
            <a:r>
              <a:rPr lang="nl-NL" dirty="0" err="1">
                <a:solidFill>
                  <a:schemeClr val="bg1"/>
                </a:solidFill>
              </a:rPr>
              <a:t>competitiveness</a:t>
            </a:r>
            <a:endParaRPr lang="en-NL" dirty="0">
              <a:solidFill>
                <a:schemeClr val="bg1"/>
              </a:solidFill>
            </a:endParaRPr>
          </a:p>
        </p:txBody>
      </p:sp>
      <p:pic>
        <p:nvPicPr>
          <p:cNvPr id="5" name="Image 1">
            <a:extLst>
              <a:ext uri="{FF2B5EF4-FFF2-40B4-BE49-F238E27FC236}">
                <a16:creationId xmlns:a16="http://schemas.microsoft.com/office/drawing/2014/main" id="{5262E02B-6630-1989-5A4C-30F2BFA87CAF}"/>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22" name="Group 21">
            <a:extLst>
              <a:ext uri="{FF2B5EF4-FFF2-40B4-BE49-F238E27FC236}">
                <a16:creationId xmlns:a16="http://schemas.microsoft.com/office/drawing/2014/main" id="{98476D85-D3EE-5F15-1F9F-762D98DC55AE}"/>
              </a:ext>
            </a:extLst>
          </p:cNvPr>
          <p:cNvGrpSpPr/>
          <p:nvPr/>
        </p:nvGrpSpPr>
        <p:grpSpPr>
          <a:xfrm>
            <a:off x="832757" y="4739320"/>
            <a:ext cx="8878866" cy="1556648"/>
            <a:chOff x="832757" y="4739320"/>
            <a:chExt cx="8878866" cy="1556648"/>
          </a:xfrm>
        </p:grpSpPr>
        <p:sp>
          <p:nvSpPr>
            <p:cNvPr id="17" name="Content Placeholder 5">
              <a:extLst>
                <a:ext uri="{FF2B5EF4-FFF2-40B4-BE49-F238E27FC236}">
                  <a16:creationId xmlns:a16="http://schemas.microsoft.com/office/drawing/2014/main" id="{BDD42564-3E71-6612-257D-EA56723BFC05}"/>
                </a:ext>
              </a:extLst>
            </p:cNvPr>
            <p:cNvSpPr txBox="1">
              <a:spLocks/>
            </p:cNvSpPr>
            <p:nvPr/>
          </p:nvSpPr>
          <p:spPr>
            <a:xfrm>
              <a:off x="832757" y="4739320"/>
              <a:ext cx="6934200" cy="15566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Panellist: Mr. Hideyuki Okabe</a:t>
              </a:r>
              <a:r>
                <a:rPr lang="en-GB" sz="2000" dirty="0"/>
                <a:t> (Japan Solution Architect Senior Expert at Dassault </a:t>
              </a:r>
              <a:r>
                <a:rPr lang="en-GB" sz="2000" dirty="0" err="1"/>
                <a:t>Systèmes</a:t>
              </a:r>
              <a:r>
                <a:rPr lang="en-GB" sz="2000" dirty="0"/>
                <a:t> K.K. (model based systems engineering, software-defined, use of AI), former technical director for the Asia-Pacific region, Mitsubishi Research Institute (1996))</a:t>
              </a:r>
            </a:p>
          </p:txBody>
        </p:sp>
        <p:pic>
          <p:nvPicPr>
            <p:cNvPr id="21" name="Picture 20" descr="A person smiling for the camera&#10;&#10;AI-generated content may be incorrect.">
              <a:extLst>
                <a:ext uri="{FF2B5EF4-FFF2-40B4-BE49-F238E27FC236}">
                  <a16:creationId xmlns:a16="http://schemas.microsoft.com/office/drawing/2014/main" id="{13EF9C54-1BB0-FF1E-61A6-46ADB247D96C}"/>
                </a:ext>
              </a:extLst>
            </p:cNvPr>
            <p:cNvPicPr>
              <a:picLocks noChangeAspect="1"/>
            </p:cNvPicPr>
            <p:nvPr/>
          </p:nvPicPr>
          <p:blipFill>
            <a:blip r:embed="rId3">
              <a:extLst>
                <a:ext uri="{28A0092B-C50C-407E-A947-70E740481C1C}">
                  <a14:useLocalDpi xmlns:a14="http://schemas.microsoft.com/office/drawing/2010/main" val="0"/>
                </a:ext>
              </a:extLst>
            </a:blip>
            <a:srcRect t="13053"/>
            <a:stretch>
              <a:fillRect/>
            </a:stretch>
          </p:blipFill>
          <p:spPr>
            <a:xfrm>
              <a:off x="8294731" y="4739320"/>
              <a:ext cx="1416892" cy="1497054"/>
            </a:xfrm>
            <a:prstGeom prst="rect">
              <a:avLst/>
            </a:prstGeom>
          </p:spPr>
        </p:pic>
      </p:grpSp>
      <p:grpSp>
        <p:nvGrpSpPr>
          <p:cNvPr id="24" name="Group 23">
            <a:extLst>
              <a:ext uri="{FF2B5EF4-FFF2-40B4-BE49-F238E27FC236}">
                <a16:creationId xmlns:a16="http://schemas.microsoft.com/office/drawing/2014/main" id="{349A45C2-777E-712B-2337-624D67664D94}"/>
              </a:ext>
            </a:extLst>
          </p:cNvPr>
          <p:cNvGrpSpPr/>
          <p:nvPr/>
        </p:nvGrpSpPr>
        <p:grpSpPr>
          <a:xfrm>
            <a:off x="832757" y="2971569"/>
            <a:ext cx="8759309" cy="1556649"/>
            <a:chOff x="832757" y="3019377"/>
            <a:chExt cx="8759309" cy="1556649"/>
          </a:xfrm>
        </p:grpSpPr>
        <p:sp>
          <p:nvSpPr>
            <p:cNvPr id="13" name="Content Placeholder 5">
              <a:extLst>
                <a:ext uri="{FF2B5EF4-FFF2-40B4-BE49-F238E27FC236}">
                  <a16:creationId xmlns:a16="http://schemas.microsoft.com/office/drawing/2014/main" id="{BCC7C7A0-A26F-084D-20B8-4E05703D6410}"/>
                </a:ext>
              </a:extLst>
            </p:cNvPr>
            <p:cNvSpPr txBox="1">
              <a:spLocks/>
            </p:cNvSpPr>
            <p:nvPr/>
          </p:nvSpPr>
          <p:spPr>
            <a:xfrm>
              <a:off x="832757" y="3019377"/>
              <a:ext cx="6934200" cy="15566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Panellist: Mr. Marco Canton</a:t>
              </a:r>
              <a:r>
                <a:rPr lang="en-GB" sz="2000" dirty="0"/>
                <a:t> (Japan Business Council in Europe, Digital Innovation Committee Chair, member of various EU networks on AI, blockchain, cloud services, European Public Affairs Fujitsu, experience with EU-Japan cooperation on Digital, as well as Tech7 and WEF.</a:t>
              </a:r>
            </a:p>
          </p:txBody>
        </p:sp>
        <p:pic>
          <p:nvPicPr>
            <p:cNvPr id="23" name="Picture 22">
              <a:extLst>
                <a:ext uri="{FF2B5EF4-FFF2-40B4-BE49-F238E27FC236}">
                  <a16:creationId xmlns:a16="http://schemas.microsoft.com/office/drawing/2014/main" id="{C9B0E809-9CFB-005C-AC70-D98FAFCD3CE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b="10732"/>
            <a:stretch>
              <a:fillRect/>
            </a:stretch>
          </p:blipFill>
          <p:spPr bwMode="auto">
            <a:xfrm>
              <a:off x="8414288" y="3019378"/>
              <a:ext cx="1177778" cy="1556648"/>
            </a:xfrm>
            <a:prstGeom prst="rect">
              <a:avLst/>
            </a:prstGeom>
            <a:noFill/>
            <a:ln>
              <a:noFill/>
            </a:ln>
          </p:spPr>
        </p:pic>
      </p:grpSp>
      <p:grpSp>
        <p:nvGrpSpPr>
          <p:cNvPr id="27" name="Group 26">
            <a:extLst>
              <a:ext uri="{FF2B5EF4-FFF2-40B4-BE49-F238E27FC236}">
                <a16:creationId xmlns:a16="http://schemas.microsoft.com/office/drawing/2014/main" id="{90103994-783F-771F-D681-C57D374A40FF}"/>
              </a:ext>
            </a:extLst>
          </p:cNvPr>
          <p:cNvGrpSpPr/>
          <p:nvPr/>
        </p:nvGrpSpPr>
        <p:grpSpPr>
          <a:xfrm>
            <a:off x="832757" y="1299434"/>
            <a:ext cx="8878866" cy="1556648"/>
            <a:chOff x="832757" y="1299434"/>
            <a:chExt cx="8878866" cy="1556648"/>
          </a:xfrm>
        </p:grpSpPr>
        <p:sp>
          <p:nvSpPr>
            <p:cNvPr id="10" name="Content Placeholder 5">
              <a:extLst>
                <a:ext uri="{FF2B5EF4-FFF2-40B4-BE49-F238E27FC236}">
                  <a16:creationId xmlns:a16="http://schemas.microsoft.com/office/drawing/2014/main" id="{A5EEDEFC-98CE-F2F2-894F-D4565743B7BF}"/>
                </a:ext>
              </a:extLst>
            </p:cNvPr>
            <p:cNvSpPr txBox="1">
              <a:spLocks/>
            </p:cNvSpPr>
            <p:nvPr/>
          </p:nvSpPr>
          <p:spPr>
            <a:xfrm>
              <a:off x="832757" y="1299434"/>
              <a:ext cx="6934200" cy="15566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Panellist: Prof. dr. Raluca </a:t>
              </a:r>
              <a:r>
                <a:rPr lang="en-GB" sz="2000" b="1" dirty="0" err="1"/>
                <a:t>Csernatoni</a:t>
              </a:r>
              <a:r>
                <a:rPr lang="en-GB" sz="2000" dirty="0"/>
                <a:t> (Centre for Security, Diplomacy and Strategy (CSDS), Brussels School of Governance (</a:t>
              </a:r>
              <a:r>
                <a:rPr lang="en-GB" sz="2000" dirty="0" err="1"/>
                <a:t>BSoG</a:t>
              </a:r>
              <a:r>
                <a:rPr lang="en-GB" sz="2000" dirty="0"/>
                <a:t>), Vrije Universiteit Brussel (VUB), and Research Fellow Carnegie Europe.</a:t>
              </a:r>
            </a:p>
          </p:txBody>
        </p:sp>
        <p:pic>
          <p:nvPicPr>
            <p:cNvPr id="26" name="Picture 25" descr="A person wearing glasses and a white jacket&#10;&#10;AI-generated content may be incorrect.">
              <a:extLst>
                <a:ext uri="{FF2B5EF4-FFF2-40B4-BE49-F238E27FC236}">
                  <a16:creationId xmlns:a16="http://schemas.microsoft.com/office/drawing/2014/main" id="{E63ACAAF-6F2F-BE7A-7588-3141FF29B7EE}"/>
                </a:ext>
              </a:extLst>
            </p:cNvPr>
            <p:cNvPicPr>
              <a:picLocks noChangeAspect="1"/>
            </p:cNvPicPr>
            <p:nvPr/>
          </p:nvPicPr>
          <p:blipFill>
            <a:blip r:embed="rId6">
              <a:extLst>
                <a:ext uri="{28A0092B-C50C-407E-A947-70E740481C1C}">
                  <a14:useLocalDpi xmlns:a14="http://schemas.microsoft.com/office/drawing/2010/main" val="0"/>
                </a:ext>
              </a:extLst>
            </a:blip>
            <a:srcRect l="8424" t="3322" r="11129" b="13150"/>
            <a:stretch>
              <a:fillRect/>
            </a:stretch>
          </p:blipFill>
          <p:spPr>
            <a:xfrm>
              <a:off x="8294731" y="1299434"/>
              <a:ext cx="1416892" cy="1499792"/>
            </a:xfrm>
            <a:prstGeom prst="rect">
              <a:avLst/>
            </a:prstGeom>
          </p:spPr>
        </p:pic>
      </p:grpSp>
    </p:spTree>
    <p:extLst>
      <p:ext uri="{BB962C8B-B14F-4D97-AF65-F5344CB8AC3E}">
        <p14:creationId xmlns:p14="http://schemas.microsoft.com/office/powerpoint/2010/main" val="23905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471D2-E5BB-59A8-46B1-31DB1145B6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D15221-20EC-E300-0E02-FDA70663179A}"/>
              </a:ext>
            </a:extLst>
          </p:cNvPr>
          <p:cNvSpPr>
            <a:spLocks noGrp="1"/>
          </p:cNvSpPr>
          <p:nvPr>
            <p:ph type="sldNum" sz="quarter" idx="12"/>
          </p:nvPr>
        </p:nvSpPr>
        <p:spPr/>
        <p:txBody>
          <a:bodyPr/>
          <a:lstStyle/>
          <a:p>
            <a:fld id="{53F1D90F-E3C8-441A-A5EC-CEC4F9C5876A}" type="slidenum">
              <a:rPr lang="en-NL" smtClean="0"/>
              <a:pPr/>
              <a:t>32</a:t>
            </a:fld>
            <a:endParaRPr lang="en-NL" dirty="0"/>
          </a:p>
        </p:txBody>
      </p:sp>
      <p:sp>
        <p:nvSpPr>
          <p:cNvPr id="4" name="Title 3">
            <a:extLst>
              <a:ext uri="{FF2B5EF4-FFF2-40B4-BE49-F238E27FC236}">
                <a16:creationId xmlns:a16="http://schemas.microsoft.com/office/drawing/2014/main" id="{C8E6625C-7059-C046-F29E-E28261B68120}"/>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4. </a:t>
            </a:r>
            <a:r>
              <a:rPr lang="nl-NL" dirty="0" err="1">
                <a:solidFill>
                  <a:schemeClr val="bg1"/>
                </a:solidFill>
              </a:rPr>
              <a:t>Session</a:t>
            </a:r>
            <a:r>
              <a:rPr lang="nl-NL" dirty="0">
                <a:solidFill>
                  <a:schemeClr val="bg1"/>
                </a:solidFill>
              </a:rPr>
              <a:t> 3: </a:t>
            </a:r>
            <a:r>
              <a:rPr lang="nl-NL" dirty="0" err="1">
                <a:solidFill>
                  <a:schemeClr val="bg1"/>
                </a:solidFill>
              </a:rPr>
              <a:t>Introduction</a:t>
            </a:r>
            <a:r>
              <a:rPr lang="nl-NL" dirty="0">
                <a:solidFill>
                  <a:schemeClr val="bg1"/>
                </a:solidFill>
              </a:rPr>
              <a:t> Prof. Dr. </a:t>
            </a:r>
            <a:r>
              <a:rPr lang="nl-NL" dirty="0" err="1">
                <a:solidFill>
                  <a:schemeClr val="bg1"/>
                </a:solidFill>
              </a:rPr>
              <a:t>Csernatoni</a:t>
            </a:r>
            <a:endParaRPr lang="en-NL" dirty="0">
              <a:solidFill>
                <a:schemeClr val="bg1"/>
              </a:solidFill>
            </a:endParaRPr>
          </a:p>
        </p:txBody>
      </p:sp>
      <p:pic>
        <p:nvPicPr>
          <p:cNvPr id="5" name="Image 1">
            <a:extLst>
              <a:ext uri="{FF2B5EF4-FFF2-40B4-BE49-F238E27FC236}">
                <a16:creationId xmlns:a16="http://schemas.microsoft.com/office/drawing/2014/main" id="{8FAD704F-5A05-4058-82BF-BE0BDA1A4389}"/>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D6414878-FA7E-18D5-5E4F-3A0E1DFB159C}"/>
              </a:ext>
            </a:extLst>
          </p:cNvPr>
          <p:cNvGrpSpPr/>
          <p:nvPr/>
        </p:nvGrpSpPr>
        <p:grpSpPr>
          <a:xfrm>
            <a:off x="832757" y="1299434"/>
            <a:ext cx="8878866" cy="1786666"/>
            <a:chOff x="832757" y="1299434"/>
            <a:chExt cx="8878866" cy="1786666"/>
          </a:xfrm>
        </p:grpSpPr>
        <p:sp>
          <p:nvSpPr>
            <p:cNvPr id="10" name="Content Placeholder 5">
              <a:extLst>
                <a:ext uri="{FF2B5EF4-FFF2-40B4-BE49-F238E27FC236}">
                  <a16:creationId xmlns:a16="http://schemas.microsoft.com/office/drawing/2014/main" id="{98D92777-51D2-F0EB-DCB7-4AA0513373BA}"/>
                </a:ext>
              </a:extLst>
            </p:cNvPr>
            <p:cNvSpPr txBox="1">
              <a:spLocks/>
            </p:cNvSpPr>
            <p:nvPr/>
          </p:nvSpPr>
          <p:spPr>
            <a:xfrm>
              <a:off x="832757" y="1299434"/>
              <a:ext cx="6934200" cy="17866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IE" sz="2200" dirty="0"/>
                <a:t>“The Impact of AI adoption and innovation on EU global competitiveness.”</a:t>
              </a:r>
              <a:endParaRPr lang="en-NL" sz="2200" dirty="0"/>
            </a:p>
            <a:p>
              <a:pPr marL="0" indent="0" algn="ctr">
                <a:spcBef>
                  <a:spcPts val="1200"/>
                </a:spcBef>
                <a:spcAft>
                  <a:spcPts val="600"/>
                </a:spcAft>
                <a:buNone/>
              </a:pPr>
              <a:r>
                <a:rPr lang="en-IE" sz="2200" dirty="0"/>
                <a:t> (</a:t>
              </a:r>
              <a:r>
                <a:rPr lang="en-GB" sz="2200" b="1" dirty="0"/>
                <a:t>Prof. dr. Raluca </a:t>
              </a:r>
              <a:r>
                <a:rPr lang="en-GB" sz="2200" b="1" dirty="0" err="1"/>
                <a:t>Csernatoni</a:t>
              </a:r>
              <a:r>
                <a:rPr lang="en-GB" sz="2200" b="1" dirty="0"/>
                <a:t>) </a:t>
              </a:r>
              <a:endParaRPr lang="en-GB" sz="2200" dirty="0"/>
            </a:p>
          </p:txBody>
        </p:sp>
        <p:pic>
          <p:nvPicPr>
            <p:cNvPr id="7" name="Picture 6" descr="A person wearing glasses and a white jacket&#10;&#10;AI-generated content may be incorrect.">
              <a:extLst>
                <a:ext uri="{FF2B5EF4-FFF2-40B4-BE49-F238E27FC236}">
                  <a16:creationId xmlns:a16="http://schemas.microsoft.com/office/drawing/2014/main" id="{BB2CA7CF-C69A-CB89-7F9B-E9945871D099}"/>
                </a:ext>
              </a:extLst>
            </p:cNvPr>
            <p:cNvPicPr>
              <a:picLocks noChangeAspect="1"/>
            </p:cNvPicPr>
            <p:nvPr/>
          </p:nvPicPr>
          <p:blipFill>
            <a:blip r:embed="rId3">
              <a:extLst>
                <a:ext uri="{28A0092B-C50C-407E-A947-70E740481C1C}">
                  <a14:useLocalDpi xmlns:a14="http://schemas.microsoft.com/office/drawing/2010/main" val="0"/>
                </a:ext>
              </a:extLst>
            </a:blip>
            <a:srcRect l="8424" t="3322" r="11129" b="13150"/>
            <a:stretch>
              <a:fillRect/>
            </a:stretch>
          </p:blipFill>
          <p:spPr>
            <a:xfrm>
              <a:off x="8294731" y="1299434"/>
              <a:ext cx="1416892" cy="1499792"/>
            </a:xfrm>
            <a:prstGeom prst="rect">
              <a:avLst/>
            </a:prstGeom>
          </p:spPr>
        </p:pic>
      </p:grpSp>
    </p:spTree>
    <p:extLst>
      <p:ext uri="{BB962C8B-B14F-4D97-AF65-F5344CB8AC3E}">
        <p14:creationId xmlns:p14="http://schemas.microsoft.com/office/powerpoint/2010/main" val="165398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926CD-4AD6-F0FB-7004-6687819924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915EFD-6D05-4B5C-4650-260FC4D889B3}"/>
              </a:ext>
            </a:extLst>
          </p:cNvPr>
          <p:cNvSpPr>
            <a:spLocks noGrp="1"/>
          </p:cNvSpPr>
          <p:nvPr>
            <p:ph type="sldNum" sz="quarter" idx="12"/>
          </p:nvPr>
        </p:nvSpPr>
        <p:spPr/>
        <p:txBody>
          <a:bodyPr/>
          <a:lstStyle/>
          <a:p>
            <a:fld id="{53F1D90F-E3C8-441A-A5EC-CEC4F9C5876A}" type="slidenum">
              <a:rPr lang="en-NL" smtClean="0"/>
              <a:pPr/>
              <a:t>33</a:t>
            </a:fld>
            <a:endParaRPr lang="en-NL" dirty="0"/>
          </a:p>
        </p:txBody>
      </p:sp>
      <p:sp>
        <p:nvSpPr>
          <p:cNvPr id="4" name="Title 3">
            <a:extLst>
              <a:ext uri="{FF2B5EF4-FFF2-40B4-BE49-F238E27FC236}">
                <a16:creationId xmlns:a16="http://schemas.microsoft.com/office/drawing/2014/main" id="{16CA9CB9-3606-1015-C7E4-3D0ECE62C64A}"/>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4. </a:t>
            </a:r>
            <a:r>
              <a:rPr lang="nl-NL" dirty="0" err="1">
                <a:solidFill>
                  <a:schemeClr val="bg1"/>
                </a:solidFill>
              </a:rPr>
              <a:t>Session</a:t>
            </a:r>
            <a:r>
              <a:rPr lang="nl-NL" dirty="0">
                <a:solidFill>
                  <a:schemeClr val="bg1"/>
                </a:solidFill>
              </a:rPr>
              <a:t> 3: </a:t>
            </a:r>
            <a:r>
              <a:rPr lang="nl-NL" dirty="0" err="1">
                <a:solidFill>
                  <a:schemeClr val="bg1"/>
                </a:solidFill>
              </a:rPr>
              <a:t>Introduction</a:t>
            </a:r>
            <a:r>
              <a:rPr lang="nl-NL" dirty="0">
                <a:solidFill>
                  <a:schemeClr val="bg1"/>
                </a:solidFill>
              </a:rPr>
              <a:t> Mr. </a:t>
            </a:r>
            <a:r>
              <a:rPr lang="nl-NL" dirty="0" err="1">
                <a:solidFill>
                  <a:schemeClr val="bg1"/>
                </a:solidFill>
              </a:rPr>
              <a:t>Canton</a:t>
            </a:r>
            <a:endParaRPr lang="en-NL" dirty="0">
              <a:solidFill>
                <a:schemeClr val="bg1"/>
              </a:solidFill>
            </a:endParaRPr>
          </a:p>
        </p:txBody>
      </p:sp>
      <p:pic>
        <p:nvPicPr>
          <p:cNvPr id="5" name="Image 1">
            <a:extLst>
              <a:ext uri="{FF2B5EF4-FFF2-40B4-BE49-F238E27FC236}">
                <a16:creationId xmlns:a16="http://schemas.microsoft.com/office/drawing/2014/main" id="{42AB7E3F-575B-A733-68B6-5A80A3116D87}"/>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937723F5-5FF5-69A8-5CE8-634F95B62E7F}"/>
              </a:ext>
            </a:extLst>
          </p:cNvPr>
          <p:cNvGrpSpPr/>
          <p:nvPr/>
        </p:nvGrpSpPr>
        <p:grpSpPr>
          <a:xfrm>
            <a:off x="832755" y="1299434"/>
            <a:ext cx="8759309" cy="1743793"/>
            <a:chOff x="832755" y="1299434"/>
            <a:chExt cx="8759309" cy="1743793"/>
          </a:xfrm>
        </p:grpSpPr>
        <p:sp>
          <p:nvSpPr>
            <p:cNvPr id="6" name="Content Placeholder 5">
              <a:extLst>
                <a:ext uri="{FF2B5EF4-FFF2-40B4-BE49-F238E27FC236}">
                  <a16:creationId xmlns:a16="http://schemas.microsoft.com/office/drawing/2014/main" id="{6E05F494-CAAF-24E1-0CEC-BCE6D1B48584}"/>
                </a:ext>
              </a:extLst>
            </p:cNvPr>
            <p:cNvSpPr txBox="1">
              <a:spLocks/>
            </p:cNvSpPr>
            <p:nvPr/>
          </p:nvSpPr>
          <p:spPr>
            <a:xfrm>
              <a:off x="832755" y="1299434"/>
              <a:ext cx="6934200" cy="14002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IE" sz="2200" dirty="0"/>
                <a:t>“The Impact of AI on the EU and Japanese economic environments.”</a:t>
              </a:r>
              <a:endParaRPr lang="en-NL" sz="2200" dirty="0"/>
            </a:p>
            <a:p>
              <a:pPr marL="0" indent="0" algn="ctr">
                <a:spcBef>
                  <a:spcPts val="1200"/>
                </a:spcBef>
                <a:spcAft>
                  <a:spcPts val="600"/>
                </a:spcAft>
                <a:buNone/>
              </a:pPr>
              <a:r>
                <a:rPr lang="en-US" sz="2200" dirty="0"/>
                <a:t>(</a:t>
              </a:r>
              <a:r>
                <a:rPr lang="en-GB" sz="2200" b="1" dirty="0"/>
                <a:t>Mr. Marco Canton)</a:t>
              </a:r>
              <a:endParaRPr lang="en-GB" sz="2200" dirty="0"/>
            </a:p>
            <a:p>
              <a:pPr algn="ctr">
                <a:spcBef>
                  <a:spcPts val="1200"/>
                </a:spcBef>
                <a:spcAft>
                  <a:spcPts val="600"/>
                </a:spcAft>
              </a:pPr>
              <a:endParaRPr lang="en-GB" sz="2200" dirty="0"/>
            </a:p>
            <a:p>
              <a:pPr algn="ctr">
                <a:spcBef>
                  <a:spcPts val="1200"/>
                </a:spcBef>
                <a:spcAft>
                  <a:spcPts val="600"/>
                </a:spcAft>
              </a:pPr>
              <a:endParaRPr lang="en-GB" sz="2200" dirty="0"/>
            </a:p>
          </p:txBody>
        </p:sp>
        <p:pic>
          <p:nvPicPr>
            <p:cNvPr id="9" name="Picture 8">
              <a:extLst>
                <a:ext uri="{FF2B5EF4-FFF2-40B4-BE49-F238E27FC236}">
                  <a16:creationId xmlns:a16="http://schemas.microsoft.com/office/drawing/2014/main" id="{54D52AA0-929F-2B5C-B33E-C7BDD3EC28A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414286" y="1299434"/>
              <a:ext cx="1177778" cy="1743793"/>
            </a:xfrm>
            <a:prstGeom prst="rect">
              <a:avLst/>
            </a:prstGeom>
            <a:noFill/>
            <a:ln>
              <a:noFill/>
            </a:ln>
          </p:spPr>
        </p:pic>
      </p:grpSp>
    </p:spTree>
    <p:extLst>
      <p:ext uri="{BB962C8B-B14F-4D97-AF65-F5344CB8AC3E}">
        <p14:creationId xmlns:p14="http://schemas.microsoft.com/office/powerpoint/2010/main" val="1457075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C0AE7E-5629-999B-75DE-AC798E636132}"/>
              </a:ext>
            </a:extLst>
          </p:cNvPr>
          <p:cNvSpPr>
            <a:spLocks noGrp="1"/>
          </p:cNvSpPr>
          <p:nvPr>
            <p:ph type="ctrTitle"/>
          </p:nvPr>
        </p:nvSpPr>
        <p:spPr>
          <a:xfrm>
            <a:off x="619124" y="695540"/>
            <a:ext cx="6460685" cy="481013"/>
          </a:xfrm>
        </p:spPr>
        <p:txBody>
          <a:bodyPr/>
          <a:lstStyle/>
          <a:p>
            <a:r>
              <a:rPr lang="en-BE" dirty="0"/>
              <a:t>EU-Japan Workshop</a:t>
            </a:r>
          </a:p>
        </p:txBody>
      </p:sp>
      <p:sp>
        <p:nvSpPr>
          <p:cNvPr id="9" name="Subtitle 8">
            <a:extLst>
              <a:ext uri="{FF2B5EF4-FFF2-40B4-BE49-F238E27FC236}">
                <a16:creationId xmlns:a16="http://schemas.microsoft.com/office/drawing/2014/main" id="{909FE904-06A1-C52F-6755-185DBB84B376}"/>
              </a:ext>
            </a:extLst>
          </p:cNvPr>
          <p:cNvSpPr>
            <a:spLocks noGrp="1"/>
          </p:cNvSpPr>
          <p:nvPr>
            <p:ph type="subTitle" idx="1"/>
          </p:nvPr>
        </p:nvSpPr>
        <p:spPr>
          <a:xfrm>
            <a:off x="619125" y="1306728"/>
            <a:ext cx="7094427" cy="954107"/>
          </a:xfrm>
        </p:spPr>
        <p:txBody>
          <a:bodyPr vert="horz" wrap="square" lIns="91440" tIns="45720" rIns="91440" bIns="45720" rtlCol="0" anchor="t">
            <a:spAutoFit/>
          </a:bodyPr>
          <a:lstStyle/>
          <a:p>
            <a:r>
              <a:rPr lang="en-US" dirty="0"/>
              <a:t>Artificial Intelligence and its impact on the workplace, employment and competitiveness</a:t>
            </a:r>
          </a:p>
        </p:txBody>
      </p:sp>
      <p:sp>
        <p:nvSpPr>
          <p:cNvPr id="2" name="Subtitle 8">
            <a:extLst>
              <a:ext uri="{FF2B5EF4-FFF2-40B4-BE49-F238E27FC236}">
                <a16:creationId xmlns:a16="http://schemas.microsoft.com/office/drawing/2014/main" id="{B39D208F-8986-A8BB-7DAF-C6E25452291C}"/>
              </a:ext>
            </a:extLst>
          </p:cNvPr>
          <p:cNvSpPr txBox="1">
            <a:spLocks/>
          </p:cNvSpPr>
          <p:nvPr/>
        </p:nvSpPr>
        <p:spPr>
          <a:xfrm>
            <a:off x="619125" y="2627228"/>
            <a:ext cx="8579739" cy="523220"/>
          </a:xfrm>
          <a:prstGeom prst="rect">
            <a:avLst/>
          </a:prstGeom>
          <a:noFill/>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Wingdings" panose="05000000000000000000" pitchFamily="2" charset="2"/>
              <a:buNone/>
              <a:defRPr sz="2800" kern="1200">
                <a:solidFill>
                  <a:schemeClr val="tx1"/>
                </a:solidFill>
                <a:effectLst/>
                <a:latin typeface="Calibri" panose="020F0502020204030204" pitchFamily="34" charset="0"/>
                <a:ea typeface="Calibri" panose="020F0502020204030204" pitchFamily="34" charset="0"/>
                <a:cs typeface="Calibri" panose="020F050202020403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Session 3: AI as a Driver for Growth and Competitiveness</a:t>
            </a:r>
          </a:p>
        </p:txBody>
      </p:sp>
      <p:sp>
        <p:nvSpPr>
          <p:cNvPr id="3" name="Subtitle 8">
            <a:extLst>
              <a:ext uri="{FF2B5EF4-FFF2-40B4-BE49-F238E27FC236}">
                <a16:creationId xmlns:a16="http://schemas.microsoft.com/office/drawing/2014/main" id="{66587BDA-8C37-1D65-6A41-82C0E1A96F09}"/>
              </a:ext>
            </a:extLst>
          </p:cNvPr>
          <p:cNvSpPr txBox="1">
            <a:spLocks/>
          </p:cNvSpPr>
          <p:nvPr/>
        </p:nvSpPr>
        <p:spPr>
          <a:xfrm>
            <a:off x="674248" y="3548116"/>
            <a:ext cx="8579739" cy="1333698"/>
          </a:xfrm>
          <a:prstGeom prst="rect">
            <a:avLst/>
          </a:prstGeom>
          <a:noFill/>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Wingdings" panose="05000000000000000000" pitchFamily="2" charset="2"/>
              <a:buNone/>
              <a:defRPr sz="2800" kern="1200">
                <a:solidFill>
                  <a:schemeClr val="tx1"/>
                </a:solidFill>
                <a:effectLst/>
                <a:latin typeface="Calibri" panose="020F0502020204030204" pitchFamily="34" charset="0"/>
                <a:ea typeface="Calibri" panose="020F0502020204030204" pitchFamily="34" charset="0"/>
                <a:cs typeface="Calibri" panose="020F050202020403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GB"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t>
            </a:r>
            <a:r>
              <a:rPr kumimoji="0" lang="en-US"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arco Canton</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Chair of JBCE - Digital Innovation Committee</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Senior European Affairs Executive - FUJITSU</a:t>
            </a:r>
          </a:p>
        </p:txBody>
      </p:sp>
    </p:spTree>
    <p:extLst>
      <p:ext uri="{BB962C8B-B14F-4D97-AF65-F5344CB8AC3E}">
        <p14:creationId xmlns:p14="http://schemas.microsoft.com/office/powerpoint/2010/main" val="1990735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3E54E-E11E-F430-25A9-E1424987FA60}"/>
              </a:ext>
            </a:extLst>
          </p:cNvPr>
          <p:cNvSpPr>
            <a:spLocks noGrp="1"/>
          </p:cNvSpPr>
          <p:nvPr>
            <p:ph idx="1"/>
          </p:nvPr>
        </p:nvSpPr>
        <p:spPr/>
        <p:txBody>
          <a:bodyPr>
            <a:normAutofit fontScale="92500" lnSpcReduction="10000"/>
          </a:bodyPr>
          <a:lstStyle/>
          <a:p>
            <a:r>
              <a:rPr lang="en-US" b="1" dirty="0"/>
              <a:t>AI Reshaping Global Order</a:t>
            </a:r>
          </a:p>
          <a:p>
            <a:pPr lvl="1"/>
            <a:r>
              <a:rPr lang="en-US" dirty="0"/>
              <a:t>Global AI adoption is transforming economic alliances and industries, requiring the EU-Japan partnership to evolve beyond trade into a collaboration focused on responsible, innovation-driven growth. AI is no longer just a technological advancement but a force redefining national power, industrial competitiveness, and global trade structures.</a:t>
            </a:r>
          </a:p>
          <a:p>
            <a:r>
              <a:rPr lang="en-US" b="1" dirty="0"/>
              <a:t>Global AI Investment and Competition</a:t>
            </a:r>
          </a:p>
          <a:p>
            <a:pPr lvl="1"/>
            <a:r>
              <a:rPr lang="en-US" dirty="0"/>
              <a:t>The United States and China are engaged in an "AI arms race," with massive investments in cloud infrastructure and AI development. Other nations, including India and Russia, are also making significant strides in AI adoption and development, albeit with different approaches and levels of success.</a:t>
            </a:r>
          </a:p>
          <a:p>
            <a:r>
              <a:rPr lang="en-US" b="1" dirty="0"/>
              <a:t>EU-Japan Strategic Imperative</a:t>
            </a:r>
            <a:endParaRPr lang="en-US" dirty="0"/>
          </a:p>
          <a:p>
            <a:pPr lvl="1"/>
            <a:r>
              <a:rPr lang="en-US" dirty="0"/>
              <a:t>Amidst these global shifts, the EU and Japan must forge a unique path that blends the EU's regulatory sophistication with Japan's innovative capabilities and shared democratic values. The EU leads in ethical AI regulation, while Japan excels in hardware, robotics, and AI implementation.</a:t>
            </a:r>
          </a:p>
          <a:p>
            <a:r>
              <a:rPr lang="en-US" b="1" dirty="0"/>
              <a:t>Strategic Alignment for Innovation and Trust</a:t>
            </a:r>
          </a:p>
          <a:p>
            <a:pPr lvl="1"/>
            <a:r>
              <a:rPr lang="en-US" dirty="0"/>
              <a:t>Strategic alignment between the EU and Japan is crucial to foster an AI ecosystem that is both innovative and trustworthy. This involves combining the EU's regulatory clarity with Japan's hardware expertise to create a robust and ethical AI environment.</a:t>
            </a:r>
          </a:p>
        </p:txBody>
      </p:sp>
      <p:sp>
        <p:nvSpPr>
          <p:cNvPr id="3" name="Title 2">
            <a:extLst>
              <a:ext uri="{FF2B5EF4-FFF2-40B4-BE49-F238E27FC236}">
                <a16:creationId xmlns:a16="http://schemas.microsoft.com/office/drawing/2014/main" id="{23DAEB89-4A0C-7405-0FE9-0327A4CBEA27}"/>
              </a:ext>
            </a:extLst>
          </p:cNvPr>
          <p:cNvSpPr>
            <a:spLocks noGrp="1"/>
          </p:cNvSpPr>
          <p:nvPr>
            <p:ph type="title"/>
          </p:nvPr>
        </p:nvSpPr>
        <p:spPr/>
        <p:txBody>
          <a:bodyPr/>
          <a:lstStyle/>
          <a:p>
            <a:r>
              <a:rPr lang="en-GB" dirty="0"/>
              <a:t>E</a:t>
            </a:r>
            <a:r>
              <a:rPr lang="en-US" dirty="0"/>
              <a:t>U and Japan cooperation on AI</a:t>
            </a:r>
          </a:p>
        </p:txBody>
      </p:sp>
      <p:sp>
        <p:nvSpPr>
          <p:cNvPr id="4" name="Footer Placeholder 3">
            <a:extLst>
              <a:ext uri="{FF2B5EF4-FFF2-40B4-BE49-F238E27FC236}">
                <a16:creationId xmlns:a16="http://schemas.microsoft.com/office/drawing/2014/main" id="{5E9194E2-62C0-5C65-ED56-D90BABE3F4F3}"/>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Japan Business Council in Europe </a:t>
            </a:r>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4ECDC342-5EEB-D45A-03DE-D23C699D38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6C100-45CE-4EBE-BE35-CDE9954F0723}" type="slidenum">
              <a:rPr kumimoji="0" lang="en-B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146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3E54E-E11E-F430-25A9-E1424987FA60}"/>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A0A0A"/>
                </a:solidFill>
                <a:effectLst/>
              </a:rPr>
              <a:t>Transforming the EU-Japan Partnership:</a:t>
            </a:r>
            <a:r>
              <a:rPr lang="en-US" b="0" i="0" dirty="0">
                <a:solidFill>
                  <a:srgbClr val="0A0A0A"/>
                </a:solidFill>
                <a:effectLst/>
              </a:rPr>
              <a:t> The EU-Japan partnership can evolve from a trade coalition into a strategic innovation alliance, envisioning joint cloud infrastructure, standardized certification systems, and shared regulatory sandboxes for Regulatory alignment.</a:t>
            </a:r>
          </a:p>
          <a:p>
            <a:pPr algn="l">
              <a:buFont typeface="Arial" panose="020B0604020202020204" pitchFamily="34" charset="0"/>
              <a:buChar char="•"/>
            </a:pPr>
            <a:r>
              <a:rPr lang="en-US" b="1" i="0" dirty="0">
                <a:solidFill>
                  <a:srgbClr val="0A0A0A"/>
                </a:solidFill>
                <a:effectLst/>
              </a:rPr>
              <a:t>Five Critical Commitments for Future Success:</a:t>
            </a:r>
            <a:endParaRPr lang="en-US" b="0" i="0" dirty="0">
              <a:solidFill>
                <a:srgbClr val="0A0A0A"/>
              </a:solidFill>
              <a:effectLst/>
            </a:endParaRPr>
          </a:p>
          <a:p>
            <a:pPr marL="742950" lvl="1" indent="-285750" algn="l">
              <a:buFont typeface="Arial" panose="020B0604020202020204" pitchFamily="34" charset="0"/>
              <a:buChar char="•"/>
            </a:pPr>
            <a:r>
              <a:rPr lang="en-US" b="1" i="0" dirty="0">
                <a:solidFill>
                  <a:srgbClr val="0A0A0A"/>
                </a:solidFill>
                <a:effectLst/>
              </a:rPr>
              <a:t>Mutual Regulatory Recognition:</a:t>
            </a:r>
            <a:r>
              <a:rPr lang="en-US" b="0" i="0" dirty="0">
                <a:solidFill>
                  <a:srgbClr val="0A0A0A"/>
                </a:solidFill>
                <a:effectLst/>
              </a:rPr>
              <a:t> Establish a framework for cross-border trust and clearance of AI systems, simplifying deployment while maintaining ethical standards.</a:t>
            </a:r>
          </a:p>
          <a:p>
            <a:pPr marL="742950" lvl="1" indent="-285750" algn="l">
              <a:buFont typeface="Arial" panose="020B0604020202020204" pitchFamily="34" charset="0"/>
              <a:buChar char="•"/>
            </a:pPr>
            <a:r>
              <a:rPr lang="en-US" b="1" i="0" dirty="0">
                <a:solidFill>
                  <a:srgbClr val="0A0A0A"/>
                </a:solidFill>
                <a:effectLst/>
              </a:rPr>
              <a:t>Joint R&amp;D Missions:</a:t>
            </a:r>
            <a:r>
              <a:rPr lang="en-US" b="0" i="0" dirty="0">
                <a:solidFill>
                  <a:srgbClr val="0A0A0A"/>
                </a:solidFill>
                <a:effectLst/>
              </a:rPr>
              <a:t> Jointly fund a multi-billion euro targeting global priorities like climate resilience and eldercare.</a:t>
            </a:r>
          </a:p>
          <a:p>
            <a:pPr marL="742950" lvl="1" indent="-285750" algn="l">
              <a:buFont typeface="Arial" panose="020B0604020202020204" pitchFamily="34" charset="0"/>
              <a:buChar char="•"/>
            </a:pPr>
            <a:r>
              <a:rPr lang="en-US" b="1" i="0" dirty="0">
                <a:solidFill>
                  <a:srgbClr val="0A0A0A"/>
                </a:solidFill>
                <a:effectLst/>
              </a:rPr>
              <a:t>Security and Infrastructure Cooperation:</a:t>
            </a:r>
            <a:r>
              <a:rPr lang="en-US" b="0" i="0" dirty="0">
                <a:solidFill>
                  <a:srgbClr val="0A0A0A"/>
                </a:solidFill>
                <a:effectLst/>
              </a:rPr>
              <a:t> </a:t>
            </a:r>
          </a:p>
          <a:p>
            <a:pPr marL="742950" lvl="1" indent="-285750" algn="l">
              <a:buFont typeface="Arial" panose="020B0604020202020204" pitchFamily="34" charset="0"/>
              <a:buChar char="•"/>
            </a:pPr>
            <a:r>
              <a:rPr lang="en-US" b="1" i="0" dirty="0">
                <a:solidFill>
                  <a:srgbClr val="0A0A0A"/>
                </a:solidFill>
                <a:effectLst/>
              </a:rPr>
              <a:t>Global Standards and Normative Leadership:</a:t>
            </a:r>
            <a:r>
              <a:rPr lang="en-US" b="0" i="0" dirty="0">
                <a:solidFill>
                  <a:srgbClr val="0A0A0A"/>
                </a:solidFill>
                <a:effectLst/>
              </a:rPr>
              <a:t> Influence AI safety, transparency, and accountability standards at international forums, promoting a human-centric alternative to authoritarian AI governance.</a:t>
            </a:r>
          </a:p>
          <a:p>
            <a:pPr marL="742950" lvl="1" indent="-285750" algn="l">
              <a:buFont typeface="Arial" panose="020B0604020202020204" pitchFamily="34" charset="0"/>
              <a:buChar char="•"/>
            </a:pPr>
            <a:r>
              <a:rPr lang="en-US" b="1" i="0" dirty="0">
                <a:solidFill>
                  <a:srgbClr val="0A0A0A"/>
                </a:solidFill>
                <a:effectLst/>
              </a:rPr>
              <a:t>Skills and SME Empowerment:</a:t>
            </a:r>
            <a:r>
              <a:rPr lang="en-US" b="0" i="0" dirty="0">
                <a:solidFill>
                  <a:srgbClr val="0A0A0A"/>
                </a:solidFill>
                <a:effectLst/>
              </a:rPr>
              <a:t> Facilitate SME innovation and individual transitions into AI roles through exchange programs, dual certifications, and simplified compliance.</a:t>
            </a:r>
          </a:p>
        </p:txBody>
      </p:sp>
      <p:sp>
        <p:nvSpPr>
          <p:cNvPr id="3" name="Title 2">
            <a:extLst>
              <a:ext uri="{FF2B5EF4-FFF2-40B4-BE49-F238E27FC236}">
                <a16:creationId xmlns:a16="http://schemas.microsoft.com/office/drawing/2014/main" id="{23DAEB89-4A0C-7405-0FE9-0327A4CBEA27}"/>
              </a:ext>
            </a:extLst>
          </p:cNvPr>
          <p:cNvSpPr>
            <a:spLocks noGrp="1"/>
          </p:cNvSpPr>
          <p:nvPr>
            <p:ph type="title"/>
          </p:nvPr>
        </p:nvSpPr>
        <p:spPr/>
        <p:txBody>
          <a:bodyPr/>
          <a:lstStyle/>
          <a:p>
            <a:r>
              <a:rPr lang="en-GB" dirty="0"/>
              <a:t>T</a:t>
            </a:r>
            <a:r>
              <a:rPr lang="en-US" dirty="0"/>
              <a:t>he EU-Japan Partnership</a:t>
            </a:r>
          </a:p>
        </p:txBody>
      </p:sp>
      <p:sp>
        <p:nvSpPr>
          <p:cNvPr id="4" name="Footer Placeholder 3">
            <a:extLst>
              <a:ext uri="{FF2B5EF4-FFF2-40B4-BE49-F238E27FC236}">
                <a16:creationId xmlns:a16="http://schemas.microsoft.com/office/drawing/2014/main" id="{5E9194E2-62C0-5C65-ED56-D90BABE3F4F3}"/>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Japan Business Council in Europe </a:t>
            </a:r>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4ECDC342-5EEB-D45A-03DE-D23C699D38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6C100-45CE-4EBE-BE35-CDE9954F0723}" type="slidenum">
              <a:rPr kumimoji="0" lang="en-B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274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2AF3D-8997-FAD9-C5BB-A6E132536D64}"/>
              </a:ext>
            </a:extLst>
          </p:cNvPr>
          <p:cNvSpPr>
            <a:spLocks noGrp="1"/>
          </p:cNvSpPr>
          <p:nvPr>
            <p:ph idx="1"/>
          </p:nvPr>
        </p:nvSpPr>
        <p:spPr/>
        <p:txBody>
          <a:bodyPr>
            <a:normAutofit/>
          </a:bodyPr>
          <a:lstStyle/>
          <a:p>
            <a:r>
              <a:rPr lang="en-US" dirty="0"/>
              <a:t>We propose EU-Japan Joint Sandbox Exercises under the Digital Partnership to test and refine AI governance frameworks in real-world conditions:</a:t>
            </a:r>
          </a:p>
          <a:p>
            <a:pPr marL="0" indent="0">
              <a:buNone/>
            </a:pPr>
            <a:endParaRPr lang="en-US" dirty="0"/>
          </a:p>
          <a:p>
            <a:pPr lvl="1"/>
            <a:r>
              <a:rPr lang="en-US" dirty="0"/>
              <a:t>Key Focus Areas:</a:t>
            </a:r>
          </a:p>
          <a:p>
            <a:pPr lvl="2">
              <a:buFont typeface="Wingdings" panose="05000000000000000000" pitchFamily="2" charset="2"/>
              <a:buChar char="ü"/>
            </a:pPr>
            <a:r>
              <a:rPr lang="en-US" dirty="0"/>
              <a:t>Regulatory harmonization – Aligning AI risk assessment and oversight mechanisms</a:t>
            </a:r>
          </a:p>
          <a:p>
            <a:pPr lvl="2">
              <a:buFont typeface="Wingdings" panose="05000000000000000000" pitchFamily="2" charset="2"/>
              <a:buChar char="ü"/>
            </a:pPr>
            <a:r>
              <a:rPr lang="en-US" dirty="0"/>
              <a:t>Standardization &amp; interoperability – Ensuring seamless AI deployment across jurisdictions</a:t>
            </a:r>
          </a:p>
          <a:p>
            <a:pPr lvl="2">
              <a:buFont typeface="Wingdings" panose="05000000000000000000" pitchFamily="2" charset="2"/>
              <a:buChar char="ü"/>
            </a:pPr>
            <a:r>
              <a:rPr lang="en-US" dirty="0"/>
              <a:t>Testing AI in critical sectors – Supporting innovation in key industries</a:t>
            </a:r>
          </a:p>
          <a:p>
            <a:pPr lvl="2">
              <a:buFont typeface="Wingdings" panose="05000000000000000000" pitchFamily="2" charset="2"/>
              <a:buChar char="ü"/>
            </a:pPr>
            <a:r>
              <a:rPr lang="en-US" dirty="0"/>
              <a:t>AI market access &amp; investment – Facilitating cross-border collaboration and scaling opportunities</a:t>
            </a:r>
          </a:p>
          <a:p>
            <a:pPr marL="914400" lvl="2" indent="0">
              <a:buNone/>
            </a:pPr>
            <a:endParaRPr lang="en-US" dirty="0"/>
          </a:p>
          <a:p>
            <a:pPr lvl="1"/>
            <a:r>
              <a:rPr lang="en-US" dirty="0"/>
              <a:t>Proposed Structure:</a:t>
            </a:r>
          </a:p>
          <a:p>
            <a:pPr lvl="2">
              <a:buFont typeface="Wingdings" panose="05000000000000000000" pitchFamily="2" charset="2"/>
              <a:buChar char="ü"/>
            </a:pPr>
            <a:r>
              <a:rPr lang="en-US" dirty="0"/>
              <a:t>Continuous annual process with rotating topics, selected through open consultations</a:t>
            </a:r>
          </a:p>
          <a:p>
            <a:pPr lvl="2">
              <a:buFont typeface="Wingdings" panose="05000000000000000000" pitchFamily="2" charset="2"/>
              <a:buChar char="ü"/>
            </a:pPr>
            <a:r>
              <a:rPr lang="en-US" dirty="0"/>
              <a:t>Multi-stakeholder collaboration, involving policymakers, industry, and research communities</a:t>
            </a:r>
          </a:p>
          <a:p>
            <a:pPr lvl="2">
              <a:buFont typeface="Wingdings" panose="05000000000000000000" pitchFamily="2" charset="2"/>
              <a:buChar char="ü"/>
            </a:pPr>
            <a:r>
              <a:rPr lang="en-US" dirty="0"/>
              <a:t>Pilot projects &amp; regulatory testbeds to validate AI governance approaches before implementation</a:t>
            </a:r>
          </a:p>
        </p:txBody>
      </p:sp>
      <p:sp>
        <p:nvSpPr>
          <p:cNvPr id="3" name="Title 2">
            <a:extLst>
              <a:ext uri="{FF2B5EF4-FFF2-40B4-BE49-F238E27FC236}">
                <a16:creationId xmlns:a16="http://schemas.microsoft.com/office/drawing/2014/main" id="{0F9BC5DD-CE6A-6DDA-09D8-D4B190D0BA01}"/>
              </a:ext>
            </a:extLst>
          </p:cNvPr>
          <p:cNvSpPr>
            <a:spLocks noGrp="1"/>
          </p:cNvSpPr>
          <p:nvPr>
            <p:ph type="title"/>
          </p:nvPr>
        </p:nvSpPr>
        <p:spPr/>
        <p:txBody>
          <a:bodyPr/>
          <a:lstStyle/>
          <a:p>
            <a:r>
              <a:rPr lang="en-US" dirty="0"/>
              <a:t>Accelerate innovation by sandbox initiative</a:t>
            </a:r>
          </a:p>
        </p:txBody>
      </p:sp>
      <p:sp>
        <p:nvSpPr>
          <p:cNvPr id="4" name="Footer Placeholder 3">
            <a:extLst>
              <a:ext uri="{FF2B5EF4-FFF2-40B4-BE49-F238E27FC236}">
                <a16:creationId xmlns:a16="http://schemas.microsoft.com/office/drawing/2014/main" id="{61C99EF8-8827-70BC-4272-396CD916F5F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Japan Business Council in Europe </a:t>
            </a:r>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7A38EED8-3719-EFDB-70AB-72ACBE6BA46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6C100-45CE-4EBE-BE35-CDE9954F0723}" type="slidenum">
              <a:rPr kumimoji="0" lang="en-B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7222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A03FA-9AD3-1379-70C3-4E6F1EC2D14E}"/>
              </a:ext>
            </a:extLst>
          </p:cNvPr>
          <p:cNvSpPr>
            <a:spLocks noGrp="1"/>
          </p:cNvSpPr>
          <p:nvPr>
            <p:ph idx="1"/>
          </p:nvPr>
        </p:nvSpPr>
        <p:spPr/>
        <p:txBody>
          <a:bodyPr/>
          <a:lstStyle/>
          <a:p>
            <a:r>
              <a:rPr lang="en-US" dirty="0"/>
              <a:t>As AI reshapes the global order, it is not the algorithms alone that will shape the future—it is our alliances, our values, and our shared architecture. </a:t>
            </a:r>
          </a:p>
          <a:p>
            <a:pPr marL="0" indent="0">
              <a:buNone/>
            </a:pPr>
            <a:endParaRPr lang="en-US" dirty="0"/>
          </a:p>
          <a:p>
            <a:r>
              <a:rPr lang="en-US" dirty="0"/>
              <a:t>The EU and Japan have both the responsibility and the opportunity to model how democratic societies can lead technological change responsibly. </a:t>
            </a:r>
          </a:p>
          <a:p>
            <a:pPr marL="0" indent="0">
              <a:buNone/>
            </a:pPr>
            <a:r>
              <a:rPr lang="en-US" dirty="0"/>
              <a:t>    	</a:t>
            </a:r>
          </a:p>
          <a:p>
            <a:pPr marL="0" indent="0">
              <a:buNone/>
            </a:pPr>
            <a:r>
              <a:rPr lang="en-US" dirty="0"/>
              <a:t>	By aligning regulation with innovation and by developing infrastructure rooted in trust, we can offer a   	powerful alternative to the binary paths of authoritarian control or unbridled commercialism.</a:t>
            </a:r>
          </a:p>
          <a:p>
            <a:pPr marL="0" indent="0">
              <a:buNone/>
            </a:pPr>
            <a:r>
              <a:rPr lang="en-US" dirty="0"/>
              <a:t>	</a:t>
            </a:r>
          </a:p>
          <a:p>
            <a:pPr marL="0" indent="0">
              <a:buNone/>
            </a:pPr>
            <a:r>
              <a:rPr lang="en-US" dirty="0"/>
              <a:t>	The EU–Japan partnership has the capacity to become not just architects of digital trade, but 	architects of the digital future—one that is equitable, resilient, and deeply human-centered.</a:t>
            </a:r>
          </a:p>
        </p:txBody>
      </p:sp>
      <p:sp>
        <p:nvSpPr>
          <p:cNvPr id="3" name="Title 2">
            <a:extLst>
              <a:ext uri="{FF2B5EF4-FFF2-40B4-BE49-F238E27FC236}">
                <a16:creationId xmlns:a16="http://schemas.microsoft.com/office/drawing/2014/main" id="{46641AF7-3378-5621-2002-75708BD0E5CC}"/>
              </a:ext>
            </a:extLst>
          </p:cNvPr>
          <p:cNvSpPr>
            <a:spLocks noGrp="1"/>
          </p:cNvSpPr>
          <p:nvPr>
            <p:ph type="title"/>
          </p:nvPr>
        </p:nvSpPr>
        <p:spPr/>
        <p:txBody>
          <a:bodyPr/>
          <a:lstStyle/>
          <a:p>
            <a:r>
              <a:rPr lang="en-US" dirty="0"/>
              <a:t>Conclusion</a:t>
            </a:r>
          </a:p>
        </p:txBody>
      </p:sp>
      <p:sp>
        <p:nvSpPr>
          <p:cNvPr id="4" name="Footer Placeholder 3">
            <a:extLst>
              <a:ext uri="{FF2B5EF4-FFF2-40B4-BE49-F238E27FC236}">
                <a16:creationId xmlns:a16="http://schemas.microsoft.com/office/drawing/2014/main" id="{6909FE32-D767-8AE2-6E93-6FE96A55AE07}"/>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Japan Business Council in Europe </a:t>
            </a:r>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71D63371-92FD-8ABD-26D6-239E42D4BAC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6C100-45CE-4EBE-BE35-CDE9954F0723}" type="slidenum">
              <a:rPr kumimoji="0" lang="en-B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6307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6B43E-235C-CAB1-CD03-4429A3AFD712}"/>
              </a:ext>
            </a:extLst>
          </p:cNvPr>
          <p:cNvSpPr>
            <a:spLocks noGrp="1"/>
          </p:cNvSpPr>
          <p:nvPr>
            <p:ph type="title"/>
          </p:nvPr>
        </p:nvSpPr>
        <p:spPr>
          <a:xfrm>
            <a:off x="838200" y="2727269"/>
            <a:ext cx="10515600" cy="590931"/>
          </a:xfrm>
        </p:spPr>
        <p:txBody>
          <a:bodyPr/>
          <a:lstStyle/>
          <a:p>
            <a:r>
              <a:rPr lang="en-GB" dirty="0"/>
              <a:t>M</a:t>
            </a:r>
            <a:r>
              <a:rPr lang="en-US" dirty="0"/>
              <a:t>any thanks</a:t>
            </a:r>
          </a:p>
        </p:txBody>
      </p:sp>
      <p:sp>
        <p:nvSpPr>
          <p:cNvPr id="3" name="Footer Placeholder 2">
            <a:extLst>
              <a:ext uri="{FF2B5EF4-FFF2-40B4-BE49-F238E27FC236}">
                <a16:creationId xmlns:a16="http://schemas.microsoft.com/office/drawing/2014/main" id="{DB3FA9D7-E589-596C-D862-DB2A84045A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Japan Business Council in Europe </a:t>
            </a:r>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073E9909-20C4-37BF-7287-E6ACD32C9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E088C-7E4E-4827-8B3A-D2808DE5E916}" type="slidenum">
              <a:rPr kumimoji="0" lang="en-B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B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171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17DDA9-09D3-887B-5B08-225ED351D130}"/>
              </a:ext>
            </a:extLst>
          </p:cNvPr>
          <p:cNvSpPr>
            <a:spLocks noGrp="1"/>
          </p:cNvSpPr>
          <p:nvPr>
            <p:ph type="title" idx="4294967295"/>
          </p:nvPr>
        </p:nvSpPr>
        <p:spPr>
          <a:xfrm>
            <a:off x="894080" y="347022"/>
            <a:ext cx="10610531" cy="696690"/>
          </a:xfrm>
        </p:spPr>
        <p:txBody>
          <a:bodyPr/>
          <a:lstStyle/>
          <a:p>
            <a:r>
              <a:rPr lang="nl-NL" dirty="0">
                <a:solidFill>
                  <a:schemeClr val="bg1"/>
                </a:solidFill>
              </a:rPr>
              <a:t>Workshop </a:t>
            </a:r>
            <a:r>
              <a:rPr lang="nl-NL" dirty="0" err="1">
                <a:solidFill>
                  <a:schemeClr val="bg1"/>
                </a:solidFill>
              </a:rPr>
              <a:t>programme</a:t>
            </a:r>
            <a:endParaRPr lang="en-NL" dirty="0">
              <a:solidFill>
                <a:schemeClr val="bg1"/>
              </a:solidFill>
            </a:endParaRPr>
          </a:p>
        </p:txBody>
      </p:sp>
      <p:sp>
        <p:nvSpPr>
          <p:cNvPr id="9" name="Rectangle: Rounded Corners 8">
            <a:extLst>
              <a:ext uri="{FF2B5EF4-FFF2-40B4-BE49-F238E27FC236}">
                <a16:creationId xmlns:a16="http://schemas.microsoft.com/office/drawing/2014/main" id="{D5B81EAA-3580-C2C0-CC65-D8465087D1D3}"/>
              </a:ext>
            </a:extLst>
          </p:cNvPr>
          <p:cNvSpPr/>
          <p:nvPr/>
        </p:nvSpPr>
        <p:spPr>
          <a:xfrm>
            <a:off x="894086" y="1859983"/>
            <a:ext cx="10610529" cy="41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0000"/>
                </a:solidFill>
              </a:rPr>
              <a:t>10.50 – 11.30 </a:t>
            </a:r>
            <a:r>
              <a:rPr lang="nl-NL" b="1" dirty="0" err="1">
                <a:solidFill>
                  <a:srgbClr val="000000"/>
                </a:solidFill>
              </a:rPr>
              <a:t>Session</a:t>
            </a:r>
            <a:r>
              <a:rPr lang="nl-NL" b="1" dirty="0">
                <a:solidFill>
                  <a:srgbClr val="000000"/>
                </a:solidFill>
              </a:rPr>
              <a:t> 1:</a:t>
            </a:r>
            <a:r>
              <a:rPr lang="nl-NL" dirty="0">
                <a:solidFill>
                  <a:srgbClr val="000000"/>
                </a:solidFill>
              </a:rPr>
              <a:t> </a:t>
            </a:r>
            <a:r>
              <a:rPr lang="nl-NL" dirty="0" err="1">
                <a:solidFill>
                  <a:srgbClr val="000000"/>
                </a:solidFill>
              </a:rPr>
              <a:t>Introduction</a:t>
            </a:r>
            <a:r>
              <a:rPr lang="nl-NL" dirty="0">
                <a:solidFill>
                  <a:srgbClr val="000000"/>
                </a:solidFill>
              </a:rPr>
              <a:t> </a:t>
            </a:r>
            <a:r>
              <a:rPr lang="nl-NL" dirty="0" err="1">
                <a:solidFill>
                  <a:srgbClr val="000000"/>
                </a:solidFill>
              </a:rPr>
              <a:t>to</a:t>
            </a:r>
            <a:r>
              <a:rPr lang="nl-NL" dirty="0">
                <a:solidFill>
                  <a:srgbClr val="000000"/>
                </a:solidFill>
              </a:rPr>
              <a:t> AI in the </a:t>
            </a:r>
            <a:r>
              <a:rPr lang="nl-NL" dirty="0" err="1">
                <a:solidFill>
                  <a:srgbClr val="000000"/>
                </a:solidFill>
              </a:rPr>
              <a:t>workplace</a:t>
            </a:r>
            <a:endParaRPr lang="en-NL" dirty="0">
              <a:solidFill>
                <a:srgbClr val="000000"/>
              </a:solidFill>
            </a:endParaRPr>
          </a:p>
        </p:txBody>
      </p:sp>
      <p:sp>
        <p:nvSpPr>
          <p:cNvPr id="18" name="Slide Number Placeholder 17">
            <a:extLst>
              <a:ext uri="{FF2B5EF4-FFF2-40B4-BE49-F238E27FC236}">
                <a16:creationId xmlns:a16="http://schemas.microsoft.com/office/drawing/2014/main" id="{210F749C-C217-A5C7-AA4E-9B23464F70E4}"/>
              </a:ext>
            </a:extLst>
          </p:cNvPr>
          <p:cNvSpPr>
            <a:spLocks noGrp="1"/>
          </p:cNvSpPr>
          <p:nvPr>
            <p:ph type="sldNum" sz="quarter" idx="12"/>
          </p:nvPr>
        </p:nvSpPr>
        <p:spPr/>
        <p:txBody>
          <a:bodyPr/>
          <a:lstStyle/>
          <a:p>
            <a:fld id="{53F1D90F-E3C8-441A-A5EC-CEC4F9C5876A}" type="slidenum">
              <a:rPr lang="en-NL" smtClean="0"/>
              <a:t>4</a:t>
            </a:fld>
            <a:endParaRPr lang="en-NL" dirty="0"/>
          </a:p>
        </p:txBody>
      </p:sp>
      <p:sp>
        <p:nvSpPr>
          <p:cNvPr id="7" name="Rectangle: Rounded Corners 6">
            <a:extLst>
              <a:ext uri="{FF2B5EF4-FFF2-40B4-BE49-F238E27FC236}">
                <a16:creationId xmlns:a16="http://schemas.microsoft.com/office/drawing/2014/main" id="{8609889B-3712-D5AD-15A6-B2A86A80867D}"/>
              </a:ext>
            </a:extLst>
          </p:cNvPr>
          <p:cNvSpPr/>
          <p:nvPr/>
        </p:nvSpPr>
        <p:spPr>
          <a:xfrm>
            <a:off x="894084" y="2440722"/>
            <a:ext cx="10610529" cy="41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0000"/>
                </a:solidFill>
              </a:rPr>
              <a:t>11.30 – 12.05 </a:t>
            </a:r>
            <a:r>
              <a:rPr lang="nl-NL" b="1" dirty="0" err="1">
                <a:solidFill>
                  <a:srgbClr val="000000"/>
                </a:solidFill>
              </a:rPr>
              <a:t>Session</a:t>
            </a:r>
            <a:r>
              <a:rPr lang="nl-NL" b="1" dirty="0">
                <a:solidFill>
                  <a:srgbClr val="000000"/>
                </a:solidFill>
              </a:rPr>
              <a:t> 2: </a:t>
            </a:r>
            <a:r>
              <a:rPr lang="nl-NL" dirty="0">
                <a:solidFill>
                  <a:srgbClr val="000000"/>
                </a:solidFill>
              </a:rPr>
              <a:t>The AI-</a:t>
            </a:r>
            <a:r>
              <a:rPr lang="nl-NL" dirty="0" err="1">
                <a:solidFill>
                  <a:srgbClr val="000000"/>
                </a:solidFill>
              </a:rPr>
              <a:t>driven</a:t>
            </a:r>
            <a:r>
              <a:rPr lang="nl-NL" dirty="0">
                <a:solidFill>
                  <a:srgbClr val="000000"/>
                </a:solidFill>
              </a:rPr>
              <a:t> </a:t>
            </a:r>
            <a:r>
              <a:rPr lang="nl-NL" dirty="0" err="1">
                <a:solidFill>
                  <a:srgbClr val="000000"/>
                </a:solidFill>
              </a:rPr>
              <a:t>workplace</a:t>
            </a:r>
            <a:r>
              <a:rPr lang="nl-NL" dirty="0">
                <a:solidFill>
                  <a:srgbClr val="000000"/>
                </a:solidFill>
              </a:rPr>
              <a:t> and AI and </a:t>
            </a:r>
            <a:r>
              <a:rPr lang="nl-NL" dirty="0" err="1">
                <a:solidFill>
                  <a:srgbClr val="000000"/>
                </a:solidFill>
              </a:rPr>
              <a:t>employment</a:t>
            </a:r>
            <a:r>
              <a:rPr lang="nl-NL" dirty="0">
                <a:solidFill>
                  <a:srgbClr val="000000"/>
                </a:solidFill>
              </a:rPr>
              <a:t>: </a:t>
            </a:r>
            <a:r>
              <a:rPr lang="nl-NL" dirty="0" err="1">
                <a:solidFill>
                  <a:srgbClr val="000000"/>
                </a:solidFill>
              </a:rPr>
              <a:t>opportunities</a:t>
            </a:r>
            <a:r>
              <a:rPr lang="nl-NL" dirty="0">
                <a:solidFill>
                  <a:srgbClr val="000000"/>
                </a:solidFill>
              </a:rPr>
              <a:t> and </a:t>
            </a:r>
            <a:r>
              <a:rPr lang="nl-NL" dirty="0" err="1">
                <a:solidFill>
                  <a:srgbClr val="000000"/>
                </a:solidFill>
              </a:rPr>
              <a:t>challlenges</a:t>
            </a:r>
            <a:endParaRPr lang="en-NL" dirty="0">
              <a:solidFill>
                <a:srgbClr val="000000"/>
              </a:solidFill>
            </a:endParaRPr>
          </a:p>
        </p:txBody>
      </p:sp>
      <p:sp>
        <p:nvSpPr>
          <p:cNvPr id="8" name="Rectangle: Rounded Corners 7">
            <a:extLst>
              <a:ext uri="{FF2B5EF4-FFF2-40B4-BE49-F238E27FC236}">
                <a16:creationId xmlns:a16="http://schemas.microsoft.com/office/drawing/2014/main" id="{C0ABD5F6-A5EE-EFBE-5CDB-AAA25A0DECD6}"/>
              </a:ext>
            </a:extLst>
          </p:cNvPr>
          <p:cNvSpPr/>
          <p:nvPr/>
        </p:nvSpPr>
        <p:spPr>
          <a:xfrm>
            <a:off x="894084" y="3026904"/>
            <a:ext cx="10610529" cy="41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0000"/>
                </a:solidFill>
              </a:rPr>
              <a:t>12.05 – 12.45 </a:t>
            </a:r>
            <a:r>
              <a:rPr lang="nl-NL" b="1" dirty="0" err="1">
                <a:solidFill>
                  <a:srgbClr val="000000"/>
                </a:solidFill>
              </a:rPr>
              <a:t>Session</a:t>
            </a:r>
            <a:r>
              <a:rPr lang="nl-NL" b="1" dirty="0">
                <a:solidFill>
                  <a:srgbClr val="000000"/>
                </a:solidFill>
              </a:rPr>
              <a:t> 3: </a:t>
            </a:r>
            <a:r>
              <a:rPr lang="nl-NL" dirty="0">
                <a:solidFill>
                  <a:srgbClr val="000000"/>
                </a:solidFill>
              </a:rPr>
              <a:t>AI as a driver </a:t>
            </a:r>
            <a:r>
              <a:rPr lang="nl-NL" dirty="0" err="1">
                <a:solidFill>
                  <a:srgbClr val="000000"/>
                </a:solidFill>
              </a:rPr>
              <a:t>for</a:t>
            </a:r>
            <a:r>
              <a:rPr lang="nl-NL" dirty="0">
                <a:solidFill>
                  <a:srgbClr val="000000"/>
                </a:solidFill>
              </a:rPr>
              <a:t> </a:t>
            </a:r>
            <a:r>
              <a:rPr lang="nl-NL" dirty="0" err="1">
                <a:solidFill>
                  <a:srgbClr val="000000"/>
                </a:solidFill>
              </a:rPr>
              <a:t>growth</a:t>
            </a:r>
            <a:r>
              <a:rPr lang="nl-NL" dirty="0">
                <a:solidFill>
                  <a:srgbClr val="000000"/>
                </a:solidFill>
              </a:rPr>
              <a:t> and </a:t>
            </a:r>
            <a:r>
              <a:rPr lang="nl-NL" dirty="0" err="1">
                <a:solidFill>
                  <a:srgbClr val="000000"/>
                </a:solidFill>
              </a:rPr>
              <a:t>competitiveness</a:t>
            </a:r>
            <a:endParaRPr lang="en-NL" dirty="0">
              <a:solidFill>
                <a:srgbClr val="000000"/>
              </a:solidFill>
            </a:endParaRPr>
          </a:p>
        </p:txBody>
      </p:sp>
      <p:sp>
        <p:nvSpPr>
          <p:cNvPr id="19" name="Rectangle: Rounded Corners 18">
            <a:extLst>
              <a:ext uri="{FF2B5EF4-FFF2-40B4-BE49-F238E27FC236}">
                <a16:creationId xmlns:a16="http://schemas.microsoft.com/office/drawing/2014/main" id="{A009246C-A12A-1AEE-742A-71548AF36288}"/>
              </a:ext>
            </a:extLst>
          </p:cNvPr>
          <p:cNvSpPr/>
          <p:nvPr/>
        </p:nvSpPr>
        <p:spPr>
          <a:xfrm>
            <a:off x="894084" y="3613086"/>
            <a:ext cx="10610529" cy="41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0000"/>
                </a:solidFill>
              </a:rPr>
              <a:t>12.45 – 13.00 </a:t>
            </a:r>
            <a:r>
              <a:rPr lang="nl-NL" b="1" dirty="0" err="1">
                <a:solidFill>
                  <a:srgbClr val="000000"/>
                </a:solidFill>
              </a:rPr>
              <a:t>Conclusions</a:t>
            </a:r>
            <a:r>
              <a:rPr lang="nl-NL" b="1" dirty="0">
                <a:solidFill>
                  <a:srgbClr val="000000"/>
                </a:solidFill>
              </a:rPr>
              <a:t> &amp; </a:t>
            </a:r>
            <a:r>
              <a:rPr lang="nl-NL" b="1" dirty="0" err="1">
                <a:solidFill>
                  <a:srgbClr val="000000"/>
                </a:solidFill>
              </a:rPr>
              <a:t>wrap</a:t>
            </a:r>
            <a:r>
              <a:rPr lang="nl-NL" b="1" dirty="0">
                <a:solidFill>
                  <a:srgbClr val="000000"/>
                </a:solidFill>
              </a:rPr>
              <a:t>-up</a:t>
            </a:r>
            <a:endParaRPr lang="en-NL" b="1" dirty="0">
              <a:solidFill>
                <a:srgbClr val="000000"/>
              </a:solidFill>
            </a:endParaRPr>
          </a:p>
        </p:txBody>
      </p:sp>
      <p:sp>
        <p:nvSpPr>
          <p:cNvPr id="4" name="Rectangle: Rounded Corners 3">
            <a:extLst>
              <a:ext uri="{FF2B5EF4-FFF2-40B4-BE49-F238E27FC236}">
                <a16:creationId xmlns:a16="http://schemas.microsoft.com/office/drawing/2014/main" id="{0753C5A4-EBA5-4923-D579-2875A9698EC4}"/>
              </a:ext>
            </a:extLst>
          </p:cNvPr>
          <p:cNvSpPr/>
          <p:nvPr/>
        </p:nvSpPr>
        <p:spPr>
          <a:xfrm>
            <a:off x="894082" y="4199268"/>
            <a:ext cx="10610529" cy="41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0000"/>
                </a:solidFill>
              </a:rPr>
              <a:t>13.00 – 14.00 </a:t>
            </a:r>
            <a:r>
              <a:rPr lang="nl-NL" b="1" dirty="0">
                <a:solidFill>
                  <a:srgbClr val="000000"/>
                </a:solidFill>
              </a:rPr>
              <a:t>Networking lunch</a:t>
            </a:r>
            <a:r>
              <a:rPr lang="nl-NL" dirty="0">
                <a:solidFill>
                  <a:srgbClr val="000000"/>
                </a:solidFill>
              </a:rPr>
              <a:t> </a:t>
            </a:r>
            <a:endParaRPr lang="en-NL" dirty="0">
              <a:solidFill>
                <a:srgbClr val="000000"/>
              </a:solidFill>
            </a:endParaRPr>
          </a:p>
        </p:txBody>
      </p:sp>
      <p:pic>
        <p:nvPicPr>
          <p:cNvPr id="6" name="Image 1">
            <a:extLst>
              <a:ext uri="{FF2B5EF4-FFF2-40B4-BE49-F238E27FC236}">
                <a16:creationId xmlns:a16="http://schemas.microsoft.com/office/drawing/2014/main" id="{359D9358-40D9-7425-1226-5C2127FD1ABA}"/>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
        <p:nvSpPr>
          <p:cNvPr id="10" name="Rectangle: Rounded Corners 9">
            <a:extLst>
              <a:ext uri="{FF2B5EF4-FFF2-40B4-BE49-F238E27FC236}">
                <a16:creationId xmlns:a16="http://schemas.microsoft.com/office/drawing/2014/main" id="{19E6B4F4-D73B-8A84-6AE4-73C9CC737120}"/>
              </a:ext>
            </a:extLst>
          </p:cNvPr>
          <p:cNvSpPr/>
          <p:nvPr/>
        </p:nvSpPr>
        <p:spPr>
          <a:xfrm>
            <a:off x="894082" y="1292852"/>
            <a:ext cx="10610529" cy="41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rgbClr val="000000"/>
                </a:solidFill>
              </a:rPr>
              <a:t>10.45 – 10.50 </a:t>
            </a:r>
            <a:r>
              <a:rPr lang="nl-NL" b="1" dirty="0" err="1">
                <a:solidFill>
                  <a:srgbClr val="000000"/>
                </a:solidFill>
              </a:rPr>
              <a:t>Introduction</a:t>
            </a:r>
            <a:endParaRPr lang="en-NL" dirty="0">
              <a:solidFill>
                <a:srgbClr val="000000"/>
              </a:solidFill>
            </a:endParaRPr>
          </a:p>
        </p:txBody>
      </p:sp>
    </p:spTree>
    <p:extLst>
      <p:ext uri="{BB962C8B-B14F-4D97-AF65-F5344CB8AC3E}">
        <p14:creationId xmlns:p14="http://schemas.microsoft.com/office/powerpoint/2010/main" val="2581842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3794C-B30D-5483-29BD-3A44B7EC615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ED6C35-09F0-EAEC-AE9D-D042DCE88C0F}"/>
              </a:ext>
            </a:extLst>
          </p:cNvPr>
          <p:cNvSpPr>
            <a:spLocks noGrp="1"/>
          </p:cNvSpPr>
          <p:nvPr>
            <p:ph type="sldNum" sz="quarter" idx="12"/>
          </p:nvPr>
        </p:nvSpPr>
        <p:spPr/>
        <p:txBody>
          <a:bodyPr/>
          <a:lstStyle/>
          <a:p>
            <a:fld id="{53F1D90F-E3C8-441A-A5EC-CEC4F9C5876A}" type="slidenum">
              <a:rPr lang="en-NL" smtClean="0"/>
              <a:pPr/>
              <a:t>40</a:t>
            </a:fld>
            <a:endParaRPr lang="en-NL" dirty="0"/>
          </a:p>
        </p:txBody>
      </p:sp>
      <p:sp>
        <p:nvSpPr>
          <p:cNvPr id="4" name="Title 3">
            <a:extLst>
              <a:ext uri="{FF2B5EF4-FFF2-40B4-BE49-F238E27FC236}">
                <a16:creationId xmlns:a16="http://schemas.microsoft.com/office/drawing/2014/main" id="{7F997977-8F27-0B67-6E3A-207137586E31}"/>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4. </a:t>
            </a:r>
            <a:r>
              <a:rPr lang="nl-NL" dirty="0" err="1">
                <a:solidFill>
                  <a:schemeClr val="bg1"/>
                </a:solidFill>
              </a:rPr>
              <a:t>Session</a:t>
            </a:r>
            <a:r>
              <a:rPr lang="nl-NL" dirty="0">
                <a:solidFill>
                  <a:schemeClr val="bg1"/>
                </a:solidFill>
              </a:rPr>
              <a:t> 3: </a:t>
            </a:r>
            <a:r>
              <a:rPr lang="nl-NL" dirty="0" err="1">
                <a:solidFill>
                  <a:schemeClr val="bg1"/>
                </a:solidFill>
              </a:rPr>
              <a:t>Introduction</a:t>
            </a:r>
            <a:r>
              <a:rPr lang="nl-NL" dirty="0">
                <a:solidFill>
                  <a:schemeClr val="bg1"/>
                </a:solidFill>
              </a:rPr>
              <a:t> Mr. </a:t>
            </a:r>
            <a:r>
              <a:rPr lang="nl-NL" dirty="0" err="1">
                <a:solidFill>
                  <a:schemeClr val="bg1"/>
                </a:solidFill>
              </a:rPr>
              <a:t>Okabe</a:t>
            </a:r>
            <a:endParaRPr lang="en-NL" dirty="0">
              <a:solidFill>
                <a:schemeClr val="bg1"/>
              </a:solidFill>
            </a:endParaRPr>
          </a:p>
        </p:txBody>
      </p:sp>
      <p:pic>
        <p:nvPicPr>
          <p:cNvPr id="5" name="Image 1">
            <a:extLst>
              <a:ext uri="{FF2B5EF4-FFF2-40B4-BE49-F238E27FC236}">
                <a16:creationId xmlns:a16="http://schemas.microsoft.com/office/drawing/2014/main" id="{FD7387C0-132F-8F31-4BEB-FE9C7551EB2A}"/>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57B71150-A036-25F4-E813-CDE729461BD7}"/>
              </a:ext>
            </a:extLst>
          </p:cNvPr>
          <p:cNvGrpSpPr/>
          <p:nvPr/>
        </p:nvGrpSpPr>
        <p:grpSpPr>
          <a:xfrm>
            <a:off x="832755" y="1299433"/>
            <a:ext cx="8759309" cy="1497054"/>
            <a:chOff x="832755" y="1299433"/>
            <a:chExt cx="8759309" cy="1497054"/>
          </a:xfrm>
        </p:grpSpPr>
        <p:sp>
          <p:nvSpPr>
            <p:cNvPr id="6" name="Content Placeholder 5">
              <a:extLst>
                <a:ext uri="{FF2B5EF4-FFF2-40B4-BE49-F238E27FC236}">
                  <a16:creationId xmlns:a16="http://schemas.microsoft.com/office/drawing/2014/main" id="{DCA107F4-5FE5-2396-000E-223259FFFE74}"/>
                </a:ext>
              </a:extLst>
            </p:cNvPr>
            <p:cNvSpPr txBox="1">
              <a:spLocks/>
            </p:cNvSpPr>
            <p:nvPr/>
          </p:nvSpPr>
          <p:spPr>
            <a:xfrm>
              <a:off x="832755" y="1299434"/>
              <a:ext cx="6934200" cy="14002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1200"/>
                </a:spcBef>
                <a:spcAft>
                  <a:spcPts val="600"/>
                </a:spcAft>
                <a:buNone/>
              </a:pPr>
              <a:r>
                <a:rPr lang="en-IE" sz="2200" dirty="0"/>
                <a:t>“The AI strategy of Dassault </a:t>
              </a:r>
              <a:r>
                <a:rPr lang="en-IE" sz="2200" dirty="0" err="1"/>
                <a:t>Systèmes</a:t>
              </a:r>
              <a:r>
                <a:rPr lang="en-IE" sz="2200" dirty="0"/>
                <a:t> and its impact on productivity and jobs”</a:t>
              </a:r>
              <a:endParaRPr lang="en-US" sz="2200" dirty="0"/>
            </a:p>
            <a:p>
              <a:pPr marL="0" indent="0" algn="ctr">
                <a:spcBef>
                  <a:spcPts val="1200"/>
                </a:spcBef>
                <a:spcAft>
                  <a:spcPts val="600"/>
                </a:spcAft>
                <a:buNone/>
              </a:pPr>
              <a:r>
                <a:rPr lang="en-US" sz="2200" dirty="0"/>
                <a:t>(</a:t>
              </a:r>
              <a:r>
                <a:rPr lang="en-GB" sz="2200" b="1" dirty="0"/>
                <a:t>Mr. Hideyuki Okabe)</a:t>
              </a:r>
              <a:endParaRPr lang="en-GB" sz="2200" dirty="0"/>
            </a:p>
            <a:p>
              <a:pPr algn="ctr">
                <a:spcBef>
                  <a:spcPts val="1200"/>
                </a:spcBef>
                <a:spcAft>
                  <a:spcPts val="600"/>
                </a:spcAft>
              </a:pPr>
              <a:endParaRPr lang="en-GB" sz="2200" dirty="0"/>
            </a:p>
            <a:p>
              <a:pPr algn="ctr">
                <a:spcBef>
                  <a:spcPts val="1200"/>
                </a:spcBef>
                <a:spcAft>
                  <a:spcPts val="600"/>
                </a:spcAft>
              </a:pPr>
              <a:endParaRPr lang="en-GB" sz="2200" dirty="0"/>
            </a:p>
          </p:txBody>
        </p:sp>
        <p:pic>
          <p:nvPicPr>
            <p:cNvPr id="8" name="Picture 7" descr="A person smiling for the camera&#10;&#10;AI-generated content may be incorrect.">
              <a:extLst>
                <a:ext uri="{FF2B5EF4-FFF2-40B4-BE49-F238E27FC236}">
                  <a16:creationId xmlns:a16="http://schemas.microsoft.com/office/drawing/2014/main" id="{83DAF5E6-B101-0ACC-6566-3D2655E28D77}"/>
                </a:ext>
              </a:extLst>
            </p:cNvPr>
            <p:cNvPicPr>
              <a:picLocks noChangeAspect="1"/>
            </p:cNvPicPr>
            <p:nvPr/>
          </p:nvPicPr>
          <p:blipFill>
            <a:blip r:embed="rId3">
              <a:extLst>
                <a:ext uri="{28A0092B-C50C-407E-A947-70E740481C1C}">
                  <a14:useLocalDpi xmlns:a14="http://schemas.microsoft.com/office/drawing/2010/main" val="0"/>
                </a:ext>
              </a:extLst>
            </a:blip>
            <a:srcRect t="13053"/>
            <a:stretch>
              <a:fillRect/>
            </a:stretch>
          </p:blipFill>
          <p:spPr>
            <a:xfrm>
              <a:off x="8175172" y="1299433"/>
              <a:ext cx="1416892" cy="1497054"/>
            </a:xfrm>
            <a:prstGeom prst="rect">
              <a:avLst/>
            </a:prstGeom>
          </p:spPr>
        </p:pic>
      </p:grpSp>
    </p:spTree>
    <p:extLst>
      <p:ext uri="{BB962C8B-B14F-4D97-AF65-F5344CB8AC3E}">
        <p14:creationId xmlns:p14="http://schemas.microsoft.com/office/powerpoint/2010/main" val="2923973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F29D9-CC08-D355-7AC8-F5B522A8D9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9603C1-B0D6-3758-83A4-2E360F77FF3D}"/>
              </a:ext>
            </a:extLst>
          </p:cNvPr>
          <p:cNvSpPr>
            <a:spLocks noGrp="1"/>
          </p:cNvSpPr>
          <p:nvPr>
            <p:ph type="sldNum" sz="quarter" idx="12"/>
          </p:nvPr>
        </p:nvSpPr>
        <p:spPr/>
        <p:txBody>
          <a:bodyPr/>
          <a:lstStyle/>
          <a:p>
            <a:fld id="{53F1D90F-E3C8-441A-A5EC-CEC4F9C5876A}" type="slidenum">
              <a:rPr lang="en-NL" smtClean="0"/>
              <a:pPr/>
              <a:t>41</a:t>
            </a:fld>
            <a:endParaRPr lang="en-NL" dirty="0"/>
          </a:p>
        </p:txBody>
      </p:sp>
      <p:sp>
        <p:nvSpPr>
          <p:cNvPr id="4" name="Title 3">
            <a:extLst>
              <a:ext uri="{FF2B5EF4-FFF2-40B4-BE49-F238E27FC236}">
                <a16:creationId xmlns:a16="http://schemas.microsoft.com/office/drawing/2014/main" id="{3F4CF185-FA03-F6F1-5BEF-3432CAA6C668}"/>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4. </a:t>
            </a:r>
            <a:r>
              <a:rPr lang="nl-NL" dirty="0" err="1">
                <a:solidFill>
                  <a:schemeClr val="bg1"/>
                </a:solidFill>
              </a:rPr>
              <a:t>Session</a:t>
            </a:r>
            <a:r>
              <a:rPr lang="nl-NL" dirty="0">
                <a:solidFill>
                  <a:schemeClr val="bg1"/>
                </a:solidFill>
              </a:rPr>
              <a:t> 3: Q&amp;A</a:t>
            </a:r>
            <a:endParaRPr lang="en-NL" dirty="0">
              <a:solidFill>
                <a:schemeClr val="bg1"/>
              </a:solidFill>
            </a:endParaRPr>
          </a:p>
        </p:txBody>
      </p:sp>
      <p:pic>
        <p:nvPicPr>
          <p:cNvPr id="5" name="Image 1">
            <a:extLst>
              <a:ext uri="{FF2B5EF4-FFF2-40B4-BE49-F238E27FC236}">
                <a16:creationId xmlns:a16="http://schemas.microsoft.com/office/drawing/2014/main" id="{EC235542-C918-74C1-FAB3-06425CD2841E}"/>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91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32123-F317-C749-A7F5-805FB272AF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AED3C8-2493-E995-FC7E-7733ACAA1226}"/>
              </a:ext>
            </a:extLst>
          </p:cNvPr>
          <p:cNvSpPr>
            <a:spLocks noGrp="1"/>
          </p:cNvSpPr>
          <p:nvPr>
            <p:ph type="sldNum" sz="quarter" idx="12"/>
          </p:nvPr>
        </p:nvSpPr>
        <p:spPr/>
        <p:txBody>
          <a:bodyPr/>
          <a:lstStyle/>
          <a:p>
            <a:fld id="{53F1D90F-E3C8-441A-A5EC-CEC4F9C5876A}" type="slidenum">
              <a:rPr lang="en-NL" smtClean="0"/>
              <a:pPr/>
              <a:t>42</a:t>
            </a:fld>
            <a:endParaRPr lang="en-NL" dirty="0"/>
          </a:p>
        </p:txBody>
      </p:sp>
      <p:sp>
        <p:nvSpPr>
          <p:cNvPr id="4" name="Title 3">
            <a:extLst>
              <a:ext uri="{FF2B5EF4-FFF2-40B4-BE49-F238E27FC236}">
                <a16:creationId xmlns:a16="http://schemas.microsoft.com/office/drawing/2014/main" id="{0DF34B16-8652-6262-C54B-4DA79E607123}"/>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4. </a:t>
            </a:r>
            <a:r>
              <a:rPr lang="nl-NL" dirty="0" err="1">
                <a:solidFill>
                  <a:schemeClr val="bg1"/>
                </a:solidFill>
              </a:rPr>
              <a:t>Session</a:t>
            </a:r>
            <a:r>
              <a:rPr lang="nl-NL" dirty="0">
                <a:solidFill>
                  <a:schemeClr val="bg1"/>
                </a:solidFill>
              </a:rPr>
              <a:t> 3: </a:t>
            </a:r>
            <a:r>
              <a:rPr lang="nl-NL" dirty="0" err="1">
                <a:solidFill>
                  <a:schemeClr val="bg1"/>
                </a:solidFill>
              </a:rPr>
              <a:t>Discussion</a:t>
            </a:r>
            <a:r>
              <a:rPr lang="nl-NL" dirty="0">
                <a:solidFill>
                  <a:schemeClr val="bg1"/>
                </a:solidFill>
              </a:rPr>
              <a:t> statements</a:t>
            </a:r>
            <a:endParaRPr lang="en-NL" dirty="0">
              <a:solidFill>
                <a:schemeClr val="bg1"/>
              </a:solidFill>
            </a:endParaRPr>
          </a:p>
        </p:txBody>
      </p:sp>
      <p:sp>
        <p:nvSpPr>
          <p:cNvPr id="10" name="Content Placeholder 5">
            <a:extLst>
              <a:ext uri="{FF2B5EF4-FFF2-40B4-BE49-F238E27FC236}">
                <a16:creationId xmlns:a16="http://schemas.microsoft.com/office/drawing/2014/main" id="{51F861AC-D1F8-327D-9701-389098B1B5D9}"/>
              </a:ext>
            </a:extLst>
          </p:cNvPr>
          <p:cNvSpPr txBox="1">
            <a:spLocks/>
          </p:cNvSpPr>
          <p:nvPr/>
        </p:nvSpPr>
        <p:spPr>
          <a:xfrm>
            <a:off x="832757" y="1266775"/>
            <a:ext cx="10671854" cy="10775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1: </a:t>
            </a:r>
            <a:r>
              <a:rPr lang="en-US" sz="2000" i="1" dirty="0"/>
              <a:t>“In the AI race, competitiveness isn’t just about who moves fastest — it’s about who governs smartest.</a:t>
            </a:r>
            <a:br>
              <a:rPr lang="en-US" sz="2000" i="1" dirty="0"/>
            </a:br>
            <a:endParaRPr lang="en-GB" sz="2000" dirty="0"/>
          </a:p>
        </p:txBody>
      </p:sp>
      <p:pic>
        <p:nvPicPr>
          <p:cNvPr id="5" name="Image 1">
            <a:extLst>
              <a:ext uri="{FF2B5EF4-FFF2-40B4-BE49-F238E27FC236}">
                <a16:creationId xmlns:a16="http://schemas.microsoft.com/office/drawing/2014/main" id="{DD63DC70-AE56-1519-057C-19F66ED6E62C}"/>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
        <p:nvSpPr>
          <p:cNvPr id="2" name="Content Placeholder 5">
            <a:extLst>
              <a:ext uri="{FF2B5EF4-FFF2-40B4-BE49-F238E27FC236}">
                <a16:creationId xmlns:a16="http://schemas.microsoft.com/office/drawing/2014/main" id="{CD7CD772-6961-475B-8205-73099CFEA235}"/>
              </a:ext>
            </a:extLst>
          </p:cNvPr>
          <p:cNvSpPr txBox="1">
            <a:spLocks/>
          </p:cNvSpPr>
          <p:nvPr/>
        </p:nvSpPr>
        <p:spPr>
          <a:xfrm>
            <a:off x="832757" y="2137195"/>
            <a:ext cx="10671854" cy="11243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n-US" sz="2000" b="1" i="1" dirty="0"/>
              <a:t>Statement 2:</a:t>
            </a:r>
            <a:r>
              <a:rPr lang="en-US" sz="2000" i="1" dirty="0"/>
              <a:t> “Productivity gains from AI are not guaranteed — they depend on whether we redesign work, not just plug in new tools.”</a:t>
            </a:r>
            <a:br>
              <a:rPr lang="en-US" sz="2000" i="1" dirty="0"/>
            </a:br>
            <a:endParaRPr lang="en-US" sz="2000" i="1" dirty="0"/>
          </a:p>
          <a:p>
            <a:pPr>
              <a:spcBef>
                <a:spcPts val="0"/>
              </a:spcBef>
              <a:spcAft>
                <a:spcPts val="600"/>
              </a:spcAft>
            </a:pPr>
            <a:endParaRPr lang="en-GB" sz="2000" dirty="0"/>
          </a:p>
        </p:txBody>
      </p:sp>
      <p:sp>
        <p:nvSpPr>
          <p:cNvPr id="6" name="Content Placeholder 5">
            <a:extLst>
              <a:ext uri="{FF2B5EF4-FFF2-40B4-BE49-F238E27FC236}">
                <a16:creationId xmlns:a16="http://schemas.microsoft.com/office/drawing/2014/main" id="{B8354082-46EA-CB37-E50C-B4F46F8BDD5A}"/>
              </a:ext>
            </a:extLst>
          </p:cNvPr>
          <p:cNvSpPr txBox="1">
            <a:spLocks/>
          </p:cNvSpPr>
          <p:nvPr/>
        </p:nvSpPr>
        <p:spPr>
          <a:xfrm>
            <a:off x="832757" y="2981017"/>
            <a:ext cx="10671854" cy="32094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3:</a:t>
            </a:r>
            <a:r>
              <a:rPr lang="en-US" sz="2000" i="1" dirty="0"/>
              <a:t> “Global AI adoption is reshaping economic alliances as much as it’s reshaping industries, putting emphasis on the EU-Japan partnership to go beyond just a trade alliance into one focused on responsible, innovation-driven growth.”</a:t>
            </a:r>
            <a:br>
              <a:rPr lang="en-US" sz="2000" i="1" dirty="0"/>
            </a:br>
            <a:endParaRPr lang="en-NL" sz="2000" dirty="0"/>
          </a:p>
          <a:p>
            <a:pPr marL="0" lvl="0" indent="0">
              <a:spcBef>
                <a:spcPts val="0"/>
              </a:spcBef>
              <a:buNone/>
            </a:pPr>
            <a:endParaRPr lang="en-US" sz="2000" b="1" i="1" dirty="0"/>
          </a:p>
        </p:txBody>
      </p:sp>
      <p:sp>
        <p:nvSpPr>
          <p:cNvPr id="7" name="Content Placeholder 5">
            <a:extLst>
              <a:ext uri="{FF2B5EF4-FFF2-40B4-BE49-F238E27FC236}">
                <a16:creationId xmlns:a16="http://schemas.microsoft.com/office/drawing/2014/main" id="{17B7AE55-E70A-C1EC-E845-19A31D92C32F}"/>
              </a:ext>
            </a:extLst>
          </p:cNvPr>
          <p:cNvSpPr txBox="1">
            <a:spLocks/>
          </p:cNvSpPr>
          <p:nvPr/>
        </p:nvSpPr>
        <p:spPr>
          <a:xfrm>
            <a:off x="832757" y="4137785"/>
            <a:ext cx="10671854" cy="13102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b="1" i="1" dirty="0"/>
              <a:t>Statement 4: </a:t>
            </a:r>
            <a:r>
              <a:rPr lang="en-IE" sz="2000" i="1" dirty="0"/>
              <a:t>“The real AI divide isn’t between countries with AI and those without — it’s between those who use it strategically and those who don’t.”</a:t>
            </a:r>
            <a:br>
              <a:rPr lang="en-US" sz="2000" i="1" dirty="0"/>
            </a:br>
            <a:endParaRPr lang="en-GB" sz="2000" dirty="0"/>
          </a:p>
        </p:txBody>
      </p:sp>
    </p:spTree>
    <p:extLst>
      <p:ext uri="{BB962C8B-B14F-4D97-AF65-F5344CB8AC3E}">
        <p14:creationId xmlns:p14="http://schemas.microsoft.com/office/powerpoint/2010/main" val="7925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63BB3-B568-E8DF-239C-29F7A2F5CAB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4DA064-5526-1ACE-B58A-0D4B162E5740}"/>
              </a:ext>
            </a:extLst>
          </p:cNvPr>
          <p:cNvSpPr>
            <a:spLocks noGrp="1"/>
          </p:cNvSpPr>
          <p:nvPr>
            <p:ph type="sldNum" sz="quarter" idx="12"/>
          </p:nvPr>
        </p:nvSpPr>
        <p:spPr/>
        <p:txBody>
          <a:bodyPr/>
          <a:lstStyle/>
          <a:p>
            <a:fld id="{53F1D90F-E3C8-441A-A5EC-CEC4F9C5876A}" type="slidenum">
              <a:rPr lang="en-NL" smtClean="0"/>
              <a:pPr/>
              <a:t>43</a:t>
            </a:fld>
            <a:endParaRPr lang="en-NL" dirty="0"/>
          </a:p>
        </p:txBody>
      </p:sp>
      <p:pic>
        <p:nvPicPr>
          <p:cNvPr id="5" name="Image 1">
            <a:extLst>
              <a:ext uri="{FF2B5EF4-FFF2-40B4-BE49-F238E27FC236}">
                <a16:creationId xmlns:a16="http://schemas.microsoft.com/office/drawing/2014/main" id="{9546A884-9A47-7BA2-2ECA-174F1AD77D9B}"/>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220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03866-ADD5-B3D9-A3A2-9E480FFF2CD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5FEEAE-D957-8656-CEAD-7832DEE7365F}"/>
              </a:ext>
            </a:extLst>
          </p:cNvPr>
          <p:cNvSpPr>
            <a:spLocks noGrp="1"/>
          </p:cNvSpPr>
          <p:nvPr>
            <p:ph type="sldNum" sz="quarter" idx="12"/>
          </p:nvPr>
        </p:nvSpPr>
        <p:spPr/>
        <p:txBody>
          <a:bodyPr/>
          <a:lstStyle/>
          <a:p>
            <a:fld id="{53F1D90F-E3C8-441A-A5EC-CEC4F9C5876A}" type="slidenum">
              <a:rPr lang="en-NL" smtClean="0"/>
              <a:pPr/>
              <a:t>44</a:t>
            </a:fld>
            <a:endParaRPr lang="en-NL" dirty="0"/>
          </a:p>
        </p:txBody>
      </p:sp>
      <p:sp>
        <p:nvSpPr>
          <p:cNvPr id="4" name="Title 3">
            <a:extLst>
              <a:ext uri="{FF2B5EF4-FFF2-40B4-BE49-F238E27FC236}">
                <a16:creationId xmlns:a16="http://schemas.microsoft.com/office/drawing/2014/main" id="{1F6021AA-CF18-562B-FB14-EBD9339E0C9B}"/>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5. </a:t>
            </a:r>
            <a:r>
              <a:rPr lang="nl-NL" dirty="0" err="1">
                <a:solidFill>
                  <a:schemeClr val="bg1"/>
                </a:solidFill>
              </a:rPr>
              <a:t>Conclusions</a:t>
            </a:r>
            <a:r>
              <a:rPr lang="nl-NL" dirty="0">
                <a:solidFill>
                  <a:schemeClr val="bg1"/>
                </a:solidFill>
              </a:rPr>
              <a:t> and </a:t>
            </a:r>
            <a:r>
              <a:rPr lang="nl-NL" dirty="0" err="1">
                <a:solidFill>
                  <a:schemeClr val="bg1"/>
                </a:solidFill>
              </a:rPr>
              <a:t>wrap</a:t>
            </a:r>
            <a:r>
              <a:rPr lang="nl-NL" dirty="0">
                <a:solidFill>
                  <a:schemeClr val="bg1"/>
                </a:solidFill>
              </a:rPr>
              <a:t>-up</a:t>
            </a:r>
            <a:endParaRPr lang="en-NL" dirty="0">
              <a:solidFill>
                <a:schemeClr val="bg1"/>
              </a:solidFill>
            </a:endParaRPr>
          </a:p>
        </p:txBody>
      </p:sp>
      <p:sp>
        <p:nvSpPr>
          <p:cNvPr id="10" name="Content Placeholder 5">
            <a:extLst>
              <a:ext uri="{FF2B5EF4-FFF2-40B4-BE49-F238E27FC236}">
                <a16:creationId xmlns:a16="http://schemas.microsoft.com/office/drawing/2014/main" id="{835177AD-3964-4877-4778-EDF541BAB26F}"/>
              </a:ext>
            </a:extLst>
          </p:cNvPr>
          <p:cNvSpPr txBox="1">
            <a:spLocks/>
          </p:cNvSpPr>
          <p:nvPr/>
        </p:nvSpPr>
        <p:spPr>
          <a:xfrm>
            <a:off x="832757" y="1266775"/>
            <a:ext cx="10671854" cy="2858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spcBef>
                <a:spcPts val="0"/>
              </a:spcBef>
            </a:pPr>
            <a:r>
              <a:rPr lang="en-US" sz="2000" dirty="0"/>
              <a:t>One core key takeaway from each of the speakers &amp; </a:t>
            </a:r>
            <a:r>
              <a:rPr lang="en-US" sz="2000" dirty="0" err="1"/>
              <a:t>panellists</a:t>
            </a:r>
            <a:endParaRPr lang="en-US" sz="2000" dirty="0"/>
          </a:p>
          <a:p>
            <a:pPr lvl="0">
              <a:spcBef>
                <a:spcPts val="0"/>
              </a:spcBef>
            </a:pPr>
            <a:endParaRPr lang="en-US" sz="2000" dirty="0"/>
          </a:p>
          <a:p>
            <a:pPr lvl="0">
              <a:spcBef>
                <a:spcPts val="0"/>
              </a:spcBef>
            </a:pPr>
            <a:r>
              <a:rPr lang="en-US" sz="2000" dirty="0"/>
              <a:t>Wrap-up</a:t>
            </a:r>
          </a:p>
        </p:txBody>
      </p:sp>
      <p:pic>
        <p:nvPicPr>
          <p:cNvPr id="5" name="Image 1">
            <a:extLst>
              <a:ext uri="{FF2B5EF4-FFF2-40B4-BE49-F238E27FC236}">
                <a16:creationId xmlns:a16="http://schemas.microsoft.com/office/drawing/2014/main" id="{7360C904-6E2B-B0B4-20A8-37FFBE02C2B1}"/>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pic>
        <p:nvPicPr>
          <p:cNvPr id="8" name="Image 1">
            <a:extLst>
              <a:ext uri="{FF2B5EF4-FFF2-40B4-BE49-F238E27FC236}">
                <a16:creationId xmlns:a16="http://schemas.microsoft.com/office/drawing/2014/main" id="{C7AA28E9-A99A-2139-F7BF-F590687A6C5D}"/>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4900656" y="2587170"/>
            <a:ext cx="2390687" cy="27584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56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48867-4B1A-0573-0154-248DF45CBC8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A4C088-1FA0-FAF2-FF36-133E3E89834E}"/>
              </a:ext>
            </a:extLst>
          </p:cNvPr>
          <p:cNvSpPr>
            <a:spLocks noGrp="1"/>
          </p:cNvSpPr>
          <p:nvPr>
            <p:ph type="sldNum" sz="quarter" idx="12"/>
          </p:nvPr>
        </p:nvSpPr>
        <p:spPr/>
        <p:txBody>
          <a:bodyPr/>
          <a:lstStyle/>
          <a:p>
            <a:fld id="{53F1D90F-E3C8-441A-A5EC-CEC4F9C5876A}" type="slidenum">
              <a:rPr lang="en-NL" smtClean="0"/>
              <a:pPr/>
              <a:t>45</a:t>
            </a:fld>
            <a:endParaRPr lang="en-NL" dirty="0"/>
          </a:p>
        </p:txBody>
      </p:sp>
      <p:sp>
        <p:nvSpPr>
          <p:cNvPr id="4" name="Title 3">
            <a:extLst>
              <a:ext uri="{FF2B5EF4-FFF2-40B4-BE49-F238E27FC236}">
                <a16:creationId xmlns:a16="http://schemas.microsoft.com/office/drawing/2014/main" id="{39C8E7B5-12B0-65A2-313F-C87C89027BC3}"/>
              </a:ext>
            </a:extLst>
          </p:cNvPr>
          <p:cNvSpPr txBox="1">
            <a:spLocks/>
          </p:cNvSpPr>
          <p:nvPr/>
        </p:nvSpPr>
        <p:spPr>
          <a:xfrm>
            <a:off x="894080" y="356257"/>
            <a:ext cx="10610531" cy="686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a:solidFill>
                  <a:schemeClr val="bg1"/>
                </a:solidFill>
              </a:rPr>
              <a:t>Contact details</a:t>
            </a:r>
            <a:endParaRPr lang="en-NL" dirty="0">
              <a:solidFill>
                <a:schemeClr val="bg1"/>
              </a:solidFill>
            </a:endParaRPr>
          </a:p>
        </p:txBody>
      </p:sp>
      <p:sp>
        <p:nvSpPr>
          <p:cNvPr id="2" name="Content Placeholder 6">
            <a:extLst>
              <a:ext uri="{FF2B5EF4-FFF2-40B4-BE49-F238E27FC236}">
                <a16:creationId xmlns:a16="http://schemas.microsoft.com/office/drawing/2014/main" id="{ACEF3094-FBFE-7433-C2D1-9646C29974E8}"/>
              </a:ext>
            </a:extLst>
          </p:cNvPr>
          <p:cNvSpPr>
            <a:spLocks noGrp="1"/>
          </p:cNvSpPr>
          <p:nvPr>
            <p:ph idx="1"/>
          </p:nvPr>
        </p:nvSpPr>
        <p:spPr>
          <a:xfrm>
            <a:off x="894080" y="1176884"/>
            <a:ext cx="10610532" cy="5180033"/>
          </a:xfrm>
        </p:spPr>
        <p:txBody>
          <a:bodyPr>
            <a:normAutofit/>
          </a:bodyPr>
          <a:lstStyle/>
          <a:p>
            <a:pPr marL="0" indent="0" algn="ctr">
              <a:buNone/>
            </a:pPr>
            <a:endParaRPr lang="en-GB" sz="3200" b="1" dirty="0">
              <a:latin typeface="+mj-lt"/>
            </a:endParaRPr>
          </a:p>
          <a:p>
            <a:pPr marL="0" indent="0" algn="ctr">
              <a:buNone/>
            </a:pPr>
            <a:endParaRPr lang="en-GB" sz="3200" b="1" dirty="0">
              <a:latin typeface="+mj-lt"/>
            </a:endParaRPr>
          </a:p>
          <a:p>
            <a:pPr marL="0" indent="0" algn="ctr">
              <a:buNone/>
            </a:pPr>
            <a:r>
              <a:rPr lang="en-GB" sz="3200" b="1" dirty="0">
                <a:latin typeface="+mj-lt"/>
              </a:rPr>
              <a:t>THANK YOU FOR YOUR ATTENTION</a:t>
            </a:r>
          </a:p>
          <a:p>
            <a:pPr marL="0" indent="0" algn="ctr">
              <a:buNone/>
            </a:pPr>
            <a:endParaRPr lang="en-GB" sz="3200" b="1" dirty="0">
              <a:latin typeface="+mj-lt"/>
            </a:endParaRPr>
          </a:p>
          <a:p>
            <a:pPr marL="0" indent="0" algn="ctr">
              <a:buNone/>
            </a:pPr>
            <a:r>
              <a:rPr lang="en-GB" sz="3200" b="1" dirty="0">
                <a:latin typeface="+mj-lt"/>
              </a:rPr>
              <a:t>Contact:</a:t>
            </a:r>
          </a:p>
          <a:p>
            <a:pPr marL="0" indent="0" algn="ctr">
              <a:buNone/>
            </a:pPr>
            <a:r>
              <a:rPr lang="en-GB" sz="2400" b="1" dirty="0">
                <a:latin typeface="+mj-lt"/>
              </a:rPr>
              <a:t>Jonathan </a:t>
            </a:r>
            <a:r>
              <a:rPr lang="en-GB" sz="2400" b="1" dirty="0" err="1">
                <a:latin typeface="+mj-lt"/>
              </a:rPr>
              <a:t>Trenteseaux</a:t>
            </a:r>
            <a:r>
              <a:rPr lang="en-GB" sz="2400" b="1" dirty="0">
                <a:latin typeface="+mj-lt"/>
              </a:rPr>
              <a:t>: </a:t>
            </a:r>
            <a:r>
              <a:rPr lang="en-GB" sz="2400" b="1" dirty="0">
                <a:latin typeface="+mj-lt"/>
                <a:hlinkClick r:id="rId2"/>
              </a:rPr>
              <a:t>jonathan.trenteseaux@emi-consultants.com</a:t>
            </a:r>
            <a:r>
              <a:rPr lang="en-GB" sz="2400" b="1" dirty="0">
                <a:latin typeface="+mj-lt"/>
              </a:rPr>
              <a:t> </a:t>
            </a:r>
          </a:p>
          <a:p>
            <a:pPr marL="0" indent="0" algn="ctr">
              <a:buNone/>
            </a:pPr>
            <a:r>
              <a:rPr lang="en-GB" sz="2400" b="1" dirty="0">
                <a:latin typeface="+mj-lt"/>
              </a:rPr>
              <a:t>Dr. Koen Berden: </a:t>
            </a:r>
            <a:r>
              <a:rPr lang="en-GB" sz="2400" b="1" dirty="0">
                <a:latin typeface="+mj-lt"/>
                <a:hlinkClick r:id="rId3"/>
              </a:rPr>
              <a:t>info@tradeimpact.eu</a:t>
            </a:r>
            <a:r>
              <a:rPr lang="en-GB" sz="2400" b="1" dirty="0">
                <a:latin typeface="+mj-lt"/>
              </a:rPr>
              <a:t> </a:t>
            </a:r>
          </a:p>
        </p:txBody>
      </p:sp>
      <p:pic>
        <p:nvPicPr>
          <p:cNvPr id="6" name="Image 1">
            <a:extLst>
              <a:ext uri="{FF2B5EF4-FFF2-40B4-BE49-F238E27FC236}">
                <a16:creationId xmlns:a16="http://schemas.microsoft.com/office/drawing/2014/main" id="{C4BA98CD-829B-1F80-88B8-45C19E847534}"/>
              </a:ext>
            </a:extLst>
          </p:cNvPr>
          <p:cNvPicPr>
            <a:picLocks noChangeAspect="1"/>
          </p:cNvPicPr>
          <p:nvPr/>
        </p:nvPicPr>
        <p:blipFill rotWithShape="1">
          <a:blip r:embed="rId4">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25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067575-0A72-1F2D-9E81-1E569075281F}"/>
              </a:ext>
            </a:extLst>
          </p:cNvPr>
          <p:cNvSpPr>
            <a:spLocks noGrp="1"/>
          </p:cNvSpPr>
          <p:nvPr>
            <p:ph type="sldNum" sz="quarter" idx="12"/>
          </p:nvPr>
        </p:nvSpPr>
        <p:spPr/>
        <p:txBody>
          <a:bodyPr/>
          <a:lstStyle/>
          <a:p>
            <a:fld id="{53F1D90F-E3C8-441A-A5EC-CEC4F9C5876A}" type="slidenum">
              <a:rPr lang="en-NL" smtClean="0"/>
              <a:pPr/>
              <a:t>5</a:t>
            </a:fld>
            <a:endParaRPr lang="en-NL" dirty="0"/>
          </a:p>
        </p:txBody>
      </p:sp>
      <p:sp>
        <p:nvSpPr>
          <p:cNvPr id="4" name="Title 3">
            <a:extLst>
              <a:ext uri="{FF2B5EF4-FFF2-40B4-BE49-F238E27FC236}">
                <a16:creationId xmlns:a16="http://schemas.microsoft.com/office/drawing/2014/main" id="{731A95D9-8D2E-9F8F-3D7B-997339E8ABBC}"/>
              </a:ext>
            </a:extLst>
          </p:cNvPr>
          <p:cNvSpPr>
            <a:spLocks noGrp="1"/>
          </p:cNvSpPr>
          <p:nvPr>
            <p:ph type="title" idx="4294967295"/>
          </p:nvPr>
        </p:nvSpPr>
        <p:spPr>
          <a:xfrm>
            <a:off x="894080" y="347030"/>
            <a:ext cx="10610531" cy="686530"/>
          </a:xfrm>
        </p:spPr>
        <p:txBody>
          <a:bodyPr/>
          <a:lstStyle/>
          <a:p>
            <a:r>
              <a:rPr lang="nl-NL" dirty="0">
                <a:solidFill>
                  <a:schemeClr val="bg1"/>
                </a:solidFill>
              </a:rPr>
              <a:t>1. </a:t>
            </a:r>
            <a:r>
              <a:rPr lang="nl-NL" dirty="0" err="1">
                <a:solidFill>
                  <a:schemeClr val="bg1"/>
                </a:solidFill>
              </a:rPr>
              <a:t>Introduction</a:t>
            </a:r>
            <a:endParaRPr lang="en-NL" dirty="0">
              <a:solidFill>
                <a:schemeClr val="bg1"/>
              </a:solidFill>
            </a:endParaRPr>
          </a:p>
        </p:txBody>
      </p:sp>
      <p:pic>
        <p:nvPicPr>
          <p:cNvPr id="5" name="Image 1">
            <a:extLst>
              <a:ext uri="{FF2B5EF4-FFF2-40B4-BE49-F238E27FC236}">
                <a16:creationId xmlns:a16="http://schemas.microsoft.com/office/drawing/2014/main" id="{F08CB534-57F2-335D-7E8E-0AFD3B95187E}"/>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35" name="Group 34">
            <a:extLst>
              <a:ext uri="{FF2B5EF4-FFF2-40B4-BE49-F238E27FC236}">
                <a16:creationId xmlns:a16="http://schemas.microsoft.com/office/drawing/2014/main" id="{01438E66-E51C-12FB-10C8-83DABA5D650B}"/>
              </a:ext>
            </a:extLst>
          </p:cNvPr>
          <p:cNvGrpSpPr/>
          <p:nvPr/>
        </p:nvGrpSpPr>
        <p:grpSpPr>
          <a:xfrm>
            <a:off x="1108193" y="3638648"/>
            <a:ext cx="3290490" cy="2817525"/>
            <a:chOff x="1108193" y="3638648"/>
            <a:chExt cx="3290490" cy="2817525"/>
          </a:xfrm>
        </p:grpSpPr>
        <p:pic>
          <p:nvPicPr>
            <p:cNvPr id="9" name="Picture 8" descr="Cartoon of a robot wearing headphones&#10;&#10;AI-generated content may be incorrect.">
              <a:extLst>
                <a:ext uri="{FF2B5EF4-FFF2-40B4-BE49-F238E27FC236}">
                  <a16:creationId xmlns:a16="http://schemas.microsoft.com/office/drawing/2014/main" id="{C641F104-D1A6-AA82-216A-6718B61F120B}"/>
                </a:ext>
              </a:extLst>
            </p:cNvPr>
            <p:cNvPicPr>
              <a:picLocks noChangeAspect="1"/>
            </p:cNvPicPr>
            <p:nvPr/>
          </p:nvPicPr>
          <p:blipFill>
            <a:blip r:embed="rId3">
              <a:extLst>
                <a:ext uri="{28A0092B-C50C-407E-A947-70E740481C1C}">
                  <a14:useLocalDpi xmlns:a14="http://schemas.microsoft.com/office/drawing/2010/main" val="0"/>
                </a:ext>
              </a:extLst>
            </a:blip>
            <a:srcRect l="10392" t="9822" r="14961" b="8577"/>
            <a:stretch>
              <a:fillRect/>
            </a:stretch>
          </p:blipFill>
          <p:spPr>
            <a:xfrm>
              <a:off x="1108193" y="3638648"/>
              <a:ext cx="3290490" cy="2817525"/>
            </a:xfrm>
            <a:prstGeom prst="rect">
              <a:avLst/>
            </a:prstGeom>
          </p:spPr>
        </p:pic>
        <p:sp>
          <p:nvSpPr>
            <p:cNvPr id="20" name="TextBox 19">
              <a:extLst>
                <a:ext uri="{FF2B5EF4-FFF2-40B4-BE49-F238E27FC236}">
                  <a16:creationId xmlns:a16="http://schemas.microsoft.com/office/drawing/2014/main" id="{40AFE3A6-696E-38B5-A7CC-8BD37DB7BB56}"/>
                </a:ext>
              </a:extLst>
            </p:cNvPr>
            <p:cNvSpPr txBox="1"/>
            <p:nvPr/>
          </p:nvSpPr>
          <p:spPr>
            <a:xfrm>
              <a:off x="1111797" y="6140551"/>
              <a:ext cx="3286886" cy="307777"/>
            </a:xfrm>
            <a:prstGeom prst="rect">
              <a:avLst/>
            </a:prstGeom>
            <a:solidFill>
              <a:schemeClr val="accent1"/>
            </a:solidFill>
          </p:spPr>
          <p:txBody>
            <a:bodyPr wrap="square" rtlCol="0">
              <a:spAutoFit/>
            </a:bodyPr>
            <a:lstStyle/>
            <a:p>
              <a:pPr algn="ctr"/>
              <a:r>
                <a:rPr lang="en-GB" sz="1400" dirty="0">
                  <a:solidFill>
                    <a:schemeClr val="bg1"/>
                  </a:solidFill>
                </a:rPr>
                <a:t>Where will the AI job impact be largest?</a:t>
              </a:r>
              <a:endParaRPr lang="en-NL" sz="1400" dirty="0">
                <a:solidFill>
                  <a:schemeClr val="bg1"/>
                </a:solidFill>
              </a:endParaRPr>
            </a:p>
          </p:txBody>
        </p:sp>
      </p:grpSp>
      <p:grpSp>
        <p:nvGrpSpPr>
          <p:cNvPr id="33" name="Group 32">
            <a:extLst>
              <a:ext uri="{FF2B5EF4-FFF2-40B4-BE49-F238E27FC236}">
                <a16:creationId xmlns:a16="http://schemas.microsoft.com/office/drawing/2014/main" id="{E8247D1E-F8C5-A0BC-ABBA-61AB0DE2B824}"/>
              </a:ext>
            </a:extLst>
          </p:cNvPr>
          <p:cNvGrpSpPr/>
          <p:nvPr/>
        </p:nvGrpSpPr>
        <p:grpSpPr>
          <a:xfrm>
            <a:off x="4728237" y="1163829"/>
            <a:ext cx="3509360" cy="2282640"/>
            <a:chOff x="4728237" y="1163829"/>
            <a:chExt cx="3509360" cy="2282640"/>
          </a:xfrm>
        </p:grpSpPr>
        <p:pic>
          <p:nvPicPr>
            <p:cNvPr id="19" name="Picture 18" descr="Cartoon of a person holding a cord plugged into a computer&#10;&#10;AI-generated content may be incorrect.">
              <a:extLst>
                <a:ext uri="{FF2B5EF4-FFF2-40B4-BE49-F238E27FC236}">
                  <a16:creationId xmlns:a16="http://schemas.microsoft.com/office/drawing/2014/main" id="{F2323DCA-4C91-A81F-6A91-614883D9FA72}"/>
                </a:ext>
              </a:extLst>
            </p:cNvPr>
            <p:cNvPicPr>
              <a:picLocks noChangeAspect="1"/>
            </p:cNvPicPr>
            <p:nvPr/>
          </p:nvPicPr>
          <p:blipFill>
            <a:blip r:embed="rId4">
              <a:extLst>
                <a:ext uri="{28A0092B-C50C-407E-A947-70E740481C1C}">
                  <a14:useLocalDpi xmlns:a14="http://schemas.microsoft.com/office/drawing/2010/main" val="0"/>
                </a:ext>
              </a:extLst>
            </a:blip>
            <a:srcRect r="15730"/>
            <a:stretch>
              <a:fillRect/>
            </a:stretch>
          </p:blipFill>
          <p:spPr>
            <a:xfrm>
              <a:off x="4728237" y="1163829"/>
              <a:ext cx="3509360" cy="2282640"/>
            </a:xfrm>
            <a:prstGeom prst="rect">
              <a:avLst/>
            </a:prstGeom>
          </p:spPr>
        </p:pic>
        <p:sp>
          <p:nvSpPr>
            <p:cNvPr id="21" name="TextBox 20">
              <a:extLst>
                <a:ext uri="{FF2B5EF4-FFF2-40B4-BE49-F238E27FC236}">
                  <a16:creationId xmlns:a16="http://schemas.microsoft.com/office/drawing/2014/main" id="{FE8E03D0-E4A9-579E-3579-45943FE1A284}"/>
                </a:ext>
              </a:extLst>
            </p:cNvPr>
            <p:cNvSpPr txBox="1"/>
            <p:nvPr/>
          </p:nvSpPr>
          <p:spPr>
            <a:xfrm>
              <a:off x="4771138" y="3134101"/>
              <a:ext cx="3466459" cy="307777"/>
            </a:xfrm>
            <a:prstGeom prst="rect">
              <a:avLst/>
            </a:prstGeom>
            <a:solidFill>
              <a:schemeClr val="accent1"/>
            </a:solidFill>
          </p:spPr>
          <p:txBody>
            <a:bodyPr wrap="square" rtlCol="0">
              <a:spAutoFit/>
            </a:bodyPr>
            <a:lstStyle/>
            <a:p>
              <a:pPr algn="ctr"/>
              <a:r>
                <a:rPr lang="en-GB" sz="1400" dirty="0">
                  <a:solidFill>
                    <a:schemeClr val="bg1"/>
                  </a:solidFill>
                </a:rPr>
                <a:t>Can AI be stopped?</a:t>
              </a:r>
              <a:endParaRPr lang="en-NL" sz="1400" dirty="0">
                <a:solidFill>
                  <a:schemeClr val="bg1"/>
                </a:solidFill>
              </a:endParaRPr>
            </a:p>
          </p:txBody>
        </p:sp>
      </p:grpSp>
      <p:grpSp>
        <p:nvGrpSpPr>
          <p:cNvPr id="34" name="Group 33">
            <a:extLst>
              <a:ext uri="{FF2B5EF4-FFF2-40B4-BE49-F238E27FC236}">
                <a16:creationId xmlns:a16="http://schemas.microsoft.com/office/drawing/2014/main" id="{C1AC7E2C-54F7-CDA2-5309-5E9122CB20A2}"/>
              </a:ext>
            </a:extLst>
          </p:cNvPr>
          <p:cNvGrpSpPr/>
          <p:nvPr/>
        </p:nvGrpSpPr>
        <p:grpSpPr>
          <a:xfrm>
            <a:off x="8360032" y="1158276"/>
            <a:ext cx="3139289" cy="2288193"/>
            <a:chOff x="8360032" y="1158276"/>
            <a:chExt cx="3139289" cy="2288193"/>
          </a:xfrm>
        </p:grpSpPr>
        <p:pic>
          <p:nvPicPr>
            <p:cNvPr id="12" name="Picture 11" descr="Cartoon of a person sitting at a desk with a person sitting at a desk&#10;&#10;AI-generated content may be incorrect.">
              <a:extLst>
                <a:ext uri="{FF2B5EF4-FFF2-40B4-BE49-F238E27FC236}">
                  <a16:creationId xmlns:a16="http://schemas.microsoft.com/office/drawing/2014/main" id="{86D97D6B-1168-9EED-02EF-B9C1D9C76DD5}"/>
                </a:ext>
              </a:extLst>
            </p:cNvPr>
            <p:cNvPicPr>
              <a:picLocks noChangeAspect="1"/>
            </p:cNvPicPr>
            <p:nvPr/>
          </p:nvPicPr>
          <p:blipFill>
            <a:blip r:embed="rId5">
              <a:extLst>
                <a:ext uri="{28A0092B-C50C-407E-A947-70E740481C1C}">
                  <a14:useLocalDpi xmlns:a14="http://schemas.microsoft.com/office/drawing/2010/main" val="0"/>
                </a:ext>
              </a:extLst>
            </a:blip>
            <a:srcRect b="5364"/>
            <a:stretch>
              <a:fillRect/>
            </a:stretch>
          </p:blipFill>
          <p:spPr>
            <a:xfrm>
              <a:off x="8377158" y="1158276"/>
              <a:ext cx="3122163" cy="2281040"/>
            </a:xfrm>
            <a:prstGeom prst="rect">
              <a:avLst/>
            </a:prstGeom>
          </p:spPr>
        </p:pic>
        <p:sp>
          <p:nvSpPr>
            <p:cNvPr id="22" name="TextBox 21">
              <a:extLst>
                <a:ext uri="{FF2B5EF4-FFF2-40B4-BE49-F238E27FC236}">
                  <a16:creationId xmlns:a16="http://schemas.microsoft.com/office/drawing/2014/main" id="{955D8774-24FC-C821-B384-D863C0C75B63}"/>
                </a:ext>
              </a:extLst>
            </p:cNvPr>
            <p:cNvSpPr txBox="1"/>
            <p:nvPr/>
          </p:nvSpPr>
          <p:spPr>
            <a:xfrm>
              <a:off x="8360032" y="3138692"/>
              <a:ext cx="3139289" cy="307777"/>
            </a:xfrm>
            <a:prstGeom prst="rect">
              <a:avLst/>
            </a:prstGeom>
            <a:solidFill>
              <a:schemeClr val="accent1"/>
            </a:solidFill>
          </p:spPr>
          <p:txBody>
            <a:bodyPr wrap="square" rtlCol="0">
              <a:spAutoFit/>
            </a:bodyPr>
            <a:lstStyle/>
            <a:p>
              <a:pPr algn="ctr"/>
              <a:r>
                <a:rPr lang="en-GB" sz="1400" dirty="0">
                  <a:solidFill>
                    <a:schemeClr val="bg1"/>
                  </a:solidFill>
                </a:rPr>
                <a:t>Will AI replace our jobs?</a:t>
              </a:r>
              <a:endParaRPr lang="en-NL" sz="1400" dirty="0">
                <a:solidFill>
                  <a:schemeClr val="bg1"/>
                </a:solidFill>
              </a:endParaRPr>
            </a:p>
          </p:txBody>
        </p:sp>
      </p:grpSp>
      <p:grpSp>
        <p:nvGrpSpPr>
          <p:cNvPr id="32" name="Group 31">
            <a:extLst>
              <a:ext uri="{FF2B5EF4-FFF2-40B4-BE49-F238E27FC236}">
                <a16:creationId xmlns:a16="http://schemas.microsoft.com/office/drawing/2014/main" id="{DD7EE539-8E52-95F5-ED8D-143FE9B79823}"/>
              </a:ext>
            </a:extLst>
          </p:cNvPr>
          <p:cNvGrpSpPr/>
          <p:nvPr/>
        </p:nvGrpSpPr>
        <p:grpSpPr>
          <a:xfrm>
            <a:off x="692679" y="1163829"/>
            <a:ext cx="3949983" cy="2275487"/>
            <a:chOff x="692679" y="1163829"/>
            <a:chExt cx="3949983" cy="2275487"/>
          </a:xfrm>
        </p:grpSpPr>
        <p:pic>
          <p:nvPicPr>
            <p:cNvPr id="17" name="Picture 16" descr="A cartoon of a robot working on a computer&#10;&#10;AI-generated content may be incorrect.">
              <a:extLst>
                <a:ext uri="{FF2B5EF4-FFF2-40B4-BE49-F238E27FC236}">
                  <a16:creationId xmlns:a16="http://schemas.microsoft.com/office/drawing/2014/main" id="{087C0ECB-7303-72D3-EB5B-2E41490E0564}"/>
                </a:ext>
              </a:extLst>
            </p:cNvPr>
            <p:cNvPicPr>
              <a:picLocks noChangeAspect="1"/>
            </p:cNvPicPr>
            <p:nvPr/>
          </p:nvPicPr>
          <p:blipFill>
            <a:blip r:embed="rId6">
              <a:extLst>
                <a:ext uri="{28A0092B-C50C-407E-A947-70E740481C1C}">
                  <a14:useLocalDpi xmlns:a14="http://schemas.microsoft.com/office/drawing/2010/main" val="0"/>
                </a:ext>
              </a:extLst>
            </a:blip>
            <a:srcRect t="8708" b="11650"/>
            <a:stretch>
              <a:fillRect/>
            </a:stretch>
          </p:blipFill>
          <p:spPr>
            <a:xfrm>
              <a:off x="692679" y="1163829"/>
              <a:ext cx="3949983" cy="2265171"/>
            </a:xfrm>
            <a:prstGeom prst="rect">
              <a:avLst/>
            </a:prstGeom>
          </p:spPr>
        </p:pic>
        <p:sp>
          <p:nvSpPr>
            <p:cNvPr id="23" name="TextBox 22">
              <a:extLst>
                <a:ext uri="{FF2B5EF4-FFF2-40B4-BE49-F238E27FC236}">
                  <a16:creationId xmlns:a16="http://schemas.microsoft.com/office/drawing/2014/main" id="{F0B9BA9A-CDD1-4611-F472-756A4FBEBFD5}"/>
                </a:ext>
              </a:extLst>
            </p:cNvPr>
            <p:cNvSpPr txBox="1"/>
            <p:nvPr/>
          </p:nvSpPr>
          <p:spPr>
            <a:xfrm>
              <a:off x="1108193" y="3131539"/>
              <a:ext cx="3423557" cy="307777"/>
            </a:xfrm>
            <a:prstGeom prst="rect">
              <a:avLst/>
            </a:prstGeom>
            <a:solidFill>
              <a:schemeClr val="accent1"/>
            </a:solidFill>
          </p:spPr>
          <p:txBody>
            <a:bodyPr wrap="square" rtlCol="0">
              <a:spAutoFit/>
            </a:bodyPr>
            <a:lstStyle/>
            <a:p>
              <a:pPr algn="ctr"/>
              <a:r>
                <a:rPr lang="en-GB" sz="1400" dirty="0">
                  <a:solidFill>
                    <a:schemeClr val="bg1"/>
                  </a:solidFill>
                </a:rPr>
                <a:t>Will AI replace our jobs?</a:t>
              </a:r>
              <a:endParaRPr lang="en-NL" sz="1400" dirty="0">
                <a:solidFill>
                  <a:schemeClr val="bg1"/>
                </a:solidFill>
              </a:endParaRPr>
            </a:p>
          </p:txBody>
        </p:sp>
      </p:grpSp>
      <p:grpSp>
        <p:nvGrpSpPr>
          <p:cNvPr id="36" name="Group 35">
            <a:extLst>
              <a:ext uri="{FF2B5EF4-FFF2-40B4-BE49-F238E27FC236}">
                <a16:creationId xmlns:a16="http://schemas.microsoft.com/office/drawing/2014/main" id="{D6123453-B44D-4AC3-6DCA-AA9C333354A9}"/>
              </a:ext>
            </a:extLst>
          </p:cNvPr>
          <p:cNvGrpSpPr/>
          <p:nvPr/>
        </p:nvGrpSpPr>
        <p:grpSpPr>
          <a:xfrm>
            <a:off x="4773293" y="3645972"/>
            <a:ext cx="2817525" cy="2817525"/>
            <a:chOff x="4642662" y="3645972"/>
            <a:chExt cx="2817525" cy="2817525"/>
          </a:xfrm>
        </p:grpSpPr>
        <p:pic>
          <p:nvPicPr>
            <p:cNvPr id="25" name="Picture 24" descr="A cartoon of a robot performing surgery&#10;&#10;AI-generated content may be incorrect.">
              <a:extLst>
                <a:ext uri="{FF2B5EF4-FFF2-40B4-BE49-F238E27FC236}">
                  <a16:creationId xmlns:a16="http://schemas.microsoft.com/office/drawing/2014/main" id="{045643DA-52EE-6EB7-6739-106EC9246E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2662" y="3645972"/>
              <a:ext cx="2817525" cy="2817525"/>
            </a:xfrm>
            <a:prstGeom prst="rect">
              <a:avLst/>
            </a:prstGeom>
          </p:spPr>
        </p:pic>
        <p:sp>
          <p:nvSpPr>
            <p:cNvPr id="26" name="TextBox 25">
              <a:extLst>
                <a:ext uri="{FF2B5EF4-FFF2-40B4-BE49-F238E27FC236}">
                  <a16:creationId xmlns:a16="http://schemas.microsoft.com/office/drawing/2014/main" id="{C7C905A5-416F-2383-A2CE-C22155E65E6F}"/>
                </a:ext>
              </a:extLst>
            </p:cNvPr>
            <p:cNvSpPr txBox="1"/>
            <p:nvPr/>
          </p:nvSpPr>
          <p:spPr>
            <a:xfrm>
              <a:off x="4642662" y="6140550"/>
              <a:ext cx="2817525" cy="307777"/>
            </a:xfrm>
            <a:prstGeom prst="rect">
              <a:avLst/>
            </a:prstGeom>
            <a:solidFill>
              <a:schemeClr val="accent1"/>
            </a:solidFill>
          </p:spPr>
          <p:txBody>
            <a:bodyPr wrap="square" rtlCol="0">
              <a:spAutoFit/>
            </a:bodyPr>
            <a:lstStyle/>
            <a:p>
              <a:pPr algn="ctr"/>
              <a:r>
                <a:rPr lang="en-GB" sz="1400" dirty="0">
                  <a:solidFill>
                    <a:schemeClr val="bg1"/>
                  </a:solidFill>
                </a:rPr>
                <a:t>Will AI worsen skills gaps?</a:t>
              </a:r>
              <a:endParaRPr lang="en-NL" sz="1400" dirty="0">
                <a:solidFill>
                  <a:schemeClr val="bg1"/>
                </a:solidFill>
              </a:endParaRPr>
            </a:p>
          </p:txBody>
        </p:sp>
      </p:grpSp>
      <p:grpSp>
        <p:nvGrpSpPr>
          <p:cNvPr id="37" name="Group 36">
            <a:extLst>
              <a:ext uri="{FF2B5EF4-FFF2-40B4-BE49-F238E27FC236}">
                <a16:creationId xmlns:a16="http://schemas.microsoft.com/office/drawing/2014/main" id="{BC306074-DB4B-06D1-39AE-89A9CC27DAB9}"/>
              </a:ext>
            </a:extLst>
          </p:cNvPr>
          <p:cNvGrpSpPr/>
          <p:nvPr/>
        </p:nvGrpSpPr>
        <p:grpSpPr>
          <a:xfrm>
            <a:off x="7909230" y="3642670"/>
            <a:ext cx="3595381" cy="2824127"/>
            <a:chOff x="7909230" y="3642670"/>
            <a:chExt cx="3595381" cy="2824127"/>
          </a:xfrm>
        </p:grpSpPr>
        <p:pic>
          <p:nvPicPr>
            <p:cNvPr id="30" name="Picture 29" descr="A cartoon of a robot walking towards a person&#10;&#10;AI-generated content may be incorrect.">
              <a:extLst>
                <a:ext uri="{FF2B5EF4-FFF2-40B4-BE49-F238E27FC236}">
                  <a16:creationId xmlns:a16="http://schemas.microsoft.com/office/drawing/2014/main" id="{BC8D64EB-1985-2AC6-B373-4EC49F815C62}"/>
                </a:ext>
              </a:extLst>
            </p:cNvPr>
            <p:cNvPicPr>
              <a:picLocks noChangeAspect="1"/>
            </p:cNvPicPr>
            <p:nvPr/>
          </p:nvPicPr>
          <p:blipFill>
            <a:blip r:embed="rId8">
              <a:extLst>
                <a:ext uri="{28A0092B-C50C-407E-A947-70E740481C1C}">
                  <a14:useLocalDpi xmlns:a14="http://schemas.microsoft.com/office/drawing/2010/main" val="0"/>
                </a:ext>
              </a:extLst>
            </a:blip>
            <a:srcRect l="21545"/>
            <a:stretch>
              <a:fillRect/>
            </a:stretch>
          </p:blipFill>
          <p:spPr>
            <a:xfrm>
              <a:off x="7909230" y="3642670"/>
              <a:ext cx="3595381" cy="2824127"/>
            </a:xfrm>
            <a:prstGeom prst="rect">
              <a:avLst/>
            </a:prstGeom>
          </p:spPr>
        </p:pic>
        <p:sp>
          <p:nvSpPr>
            <p:cNvPr id="31" name="TextBox 30">
              <a:extLst>
                <a:ext uri="{FF2B5EF4-FFF2-40B4-BE49-F238E27FC236}">
                  <a16:creationId xmlns:a16="http://schemas.microsoft.com/office/drawing/2014/main" id="{B1414C22-2132-27BE-DD6A-35366AE35BE3}"/>
                </a:ext>
              </a:extLst>
            </p:cNvPr>
            <p:cNvSpPr txBox="1"/>
            <p:nvPr/>
          </p:nvSpPr>
          <p:spPr>
            <a:xfrm>
              <a:off x="7909230" y="6155720"/>
              <a:ext cx="3590091" cy="307777"/>
            </a:xfrm>
            <a:prstGeom prst="rect">
              <a:avLst/>
            </a:prstGeom>
            <a:solidFill>
              <a:schemeClr val="accent1"/>
            </a:solidFill>
          </p:spPr>
          <p:txBody>
            <a:bodyPr wrap="square" rtlCol="0">
              <a:spAutoFit/>
            </a:bodyPr>
            <a:lstStyle/>
            <a:p>
              <a:pPr algn="ctr"/>
              <a:r>
                <a:rPr lang="en-GB" sz="1400" dirty="0">
                  <a:solidFill>
                    <a:schemeClr val="bg1"/>
                  </a:solidFill>
                </a:rPr>
                <a:t>Will AI affect the value of education &amp; skills?</a:t>
              </a:r>
              <a:endParaRPr lang="en-NL" sz="1400" dirty="0">
                <a:solidFill>
                  <a:schemeClr val="bg1"/>
                </a:solidFill>
              </a:endParaRPr>
            </a:p>
          </p:txBody>
        </p:sp>
      </p:grpSp>
    </p:spTree>
    <p:extLst>
      <p:ext uri="{BB962C8B-B14F-4D97-AF65-F5344CB8AC3E}">
        <p14:creationId xmlns:p14="http://schemas.microsoft.com/office/powerpoint/2010/main" val="19122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7F8F0-5913-D580-B023-BDD473AF637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87F0BD-3E23-A677-3A27-2C1AC32D9135}"/>
              </a:ext>
            </a:extLst>
          </p:cNvPr>
          <p:cNvSpPr>
            <a:spLocks noGrp="1"/>
          </p:cNvSpPr>
          <p:nvPr>
            <p:ph type="sldNum" sz="quarter" idx="12"/>
          </p:nvPr>
        </p:nvSpPr>
        <p:spPr/>
        <p:txBody>
          <a:bodyPr/>
          <a:lstStyle/>
          <a:p>
            <a:fld id="{53F1D90F-E3C8-441A-A5EC-CEC4F9C5876A}" type="slidenum">
              <a:rPr lang="en-NL" smtClean="0"/>
              <a:pPr/>
              <a:t>6</a:t>
            </a:fld>
            <a:endParaRPr lang="en-NL" dirty="0"/>
          </a:p>
        </p:txBody>
      </p:sp>
      <p:sp>
        <p:nvSpPr>
          <p:cNvPr id="4" name="Title 3">
            <a:extLst>
              <a:ext uri="{FF2B5EF4-FFF2-40B4-BE49-F238E27FC236}">
                <a16:creationId xmlns:a16="http://schemas.microsoft.com/office/drawing/2014/main" id="{6B3C4C8C-2104-DF34-4DCA-73E4770EFF0F}"/>
              </a:ext>
            </a:extLst>
          </p:cNvPr>
          <p:cNvSpPr>
            <a:spLocks noGrp="1"/>
          </p:cNvSpPr>
          <p:nvPr>
            <p:ph type="title" idx="4294967295"/>
          </p:nvPr>
        </p:nvSpPr>
        <p:spPr>
          <a:xfrm>
            <a:off x="894080" y="347030"/>
            <a:ext cx="10610531" cy="686530"/>
          </a:xfrm>
        </p:spPr>
        <p:txBody>
          <a:bodyPr/>
          <a:lstStyle/>
          <a:p>
            <a:r>
              <a:rPr lang="nl-NL" dirty="0">
                <a:solidFill>
                  <a:schemeClr val="bg1"/>
                </a:solidFill>
              </a:rPr>
              <a:t>1. </a:t>
            </a:r>
            <a:r>
              <a:rPr lang="nl-NL" dirty="0" err="1">
                <a:solidFill>
                  <a:schemeClr val="bg1"/>
                </a:solidFill>
              </a:rPr>
              <a:t>Introduction</a:t>
            </a:r>
            <a:endParaRPr lang="en-NL" dirty="0">
              <a:solidFill>
                <a:schemeClr val="bg1"/>
              </a:solidFill>
            </a:endParaRPr>
          </a:p>
        </p:txBody>
      </p:sp>
      <p:pic>
        <p:nvPicPr>
          <p:cNvPr id="5" name="Image 1">
            <a:extLst>
              <a:ext uri="{FF2B5EF4-FFF2-40B4-BE49-F238E27FC236}">
                <a16:creationId xmlns:a16="http://schemas.microsoft.com/office/drawing/2014/main" id="{969E16ED-BBC2-5DDE-C3EE-74895C0910D1}"/>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26" name="Group 25">
            <a:extLst>
              <a:ext uri="{FF2B5EF4-FFF2-40B4-BE49-F238E27FC236}">
                <a16:creationId xmlns:a16="http://schemas.microsoft.com/office/drawing/2014/main" id="{08665490-1118-249C-90C7-A15F5A768A34}"/>
              </a:ext>
            </a:extLst>
          </p:cNvPr>
          <p:cNvGrpSpPr/>
          <p:nvPr/>
        </p:nvGrpSpPr>
        <p:grpSpPr>
          <a:xfrm>
            <a:off x="1013823" y="1120360"/>
            <a:ext cx="5015569" cy="2626077"/>
            <a:chOff x="1013823" y="1120360"/>
            <a:chExt cx="5015569" cy="2626077"/>
          </a:xfrm>
        </p:grpSpPr>
        <p:pic>
          <p:nvPicPr>
            <p:cNvPr id="7" name="Picture 6" descr="A person sitting in a chair with a computer and robots&#10;&#10;AI-generated content may be incorrect.">
              <a:extLst>
                <a:ext uri="{FF2B5EF4-FFF2-40B4-BE49-F238E27FC236}">
                  <a16:creationId xmlns:a16="http://schemas.microsoft.com/office/drawing/2014/main" id="{ED9F8BFB-BE2B-0189-C61D-C51A2AB5C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23" y="1120360"/>
              <a:ext cx="5015569" cy="2620635"/>
            </a:xfrm>
            <a:prstGeom prst="rect">
              <a:avLst/>
            </a:prstGeom>
          </p:spPr>
        </p:pic>
        <p:sp>
          <p:nvSpPr>
            <p:cNvPr id="25" name="TextBox 24">
              <a:extLst>
                <a:ext uri="{FF2B5EF4-FFF2-40B4-BE49-F238E27FC236}">
                  <a16:creationId xmlns:a16="http://schemas.microsoft.com/office/drawing/2014/main" id="{BB22F8B5-AAE7-6CEF-6163-3604B4E3F22A}"/>
                </a:ext>
              </a:extLst>
            </p:cNvPr>
            <p:cNvSpPr txBox="1"/>
            <p:nvPr/>
          </p:nvSpPr>
          <p:spPr>
            <a:xfrm>
              <a:off x="1013823" y="3438660"/>
              <a:ext cx="5015569" cy="307777"/>
            </a:xfrm>
            <a:prstGeom prst="rect">
              <a:avLst/>
            </a:prstGeom>
            <a:solidFill>
              <a:schemeClr val="accent1"/>
            </a:solidFill>
          </p:spPr>
          <p:txBody>
            <a:bodyPr wrap="square" rtlCol="0">
              <a:spAutoFit/>
            </a:bodyPr>
            <a:lstStyle/>
            <a:p>
              <a:pPr algn="ctr"/>
              <a:r>
                <a:rPr lang="en-GB" sz="1400" dirty="0">
                  <a:solidFill>
                    <a:schemeClr val="bg1"/>
                  </a:solidFill>
                </a:rPr>
                <a:t>AI will alter but not take your job</a:t>
              </a:r>
              <a:endParaRPr lang="en-NL" sz="1400" dirty="0">
                <a:solidFill>
                  <a:schemeClr val="bg1"/>
                </a:solidFill>
              </a:endParaRPr>
            </a:p>
          </p:txBody>
        </p:sp>
      </p:grpSp>
      <p:grpSp>
        <p:nvGrpSpPr>
          <p:cNvPr id="32" name="Group 31">
            <a:extLst>
              <a:ext uri="{FF2B5EF4-FFF2-40B4-BE49-F238E27FC236}">
                <a16:creationId xmlns:a16="http://schemas.microsoft.com/office/drawing/2014/main" id="{26A99EC5-1BFF-5F81-A392-10514A6A31F6}"/>
              </a:ext>
            </a:extLst>
          </p:cNvPr>
          <p:cNvGrpSpPr/>
          <p:nvPr/>
        </p:nvGrpSpPr>
        <p:grpSpPr>
          <a:xfrm>
            <a:off x="5422564" y="3886100"/>
            <a:ext cx="4039551" cy="2693033"/>
            <a:chOff x="5422564" y="3886100"/>
            <a:chExt cx="4039551" cy="2693033"/>
          </a:xfrm>
        </p:grpSpPr>
        <p:pic>
          <p:nvPicPr>
            <p:cNvPr id="22" name="Picture 21" descr="Cartoon of a person looking at a person looking at a box&#10;&#10;AI-generated content may be incorrect.">
              <a:extLst>
                <a:ext uri="{FF2B5EF4-FFF2-40B4-BE49-F238E27FC236}">
                  <a16:creationId xmlns:a16="http://schemas.microsoft.com/office/drawing/2014/main" id="{BEA39970-EBCC-31CB-9590-F7DEE0AF6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564" y="3886100"/>
              <a:ext cx="4039550" cy="2693033"/>
            </a:xfrm>
            <a:prstGeom prst="rect">
              <a:avLst/>
            </a:prstGeom>
          </p:spPr>
        </p:pic>
        <p:sp>
          <p:nvSpPr>
            <p:cNvPr id="27" name="TextBox 26">
              <a:extLst>
                <a:ext uri="{FF2B5EF4-FFF2-40B4-BE49-F238E27FC236}">
                  <a16:creationId xmlns:a16="http://schemas.microsoft.com/office/drawing/2014/main" id="{CAB46B07-AD6E-BB07-E258-A8193E5B4C08}"/>
                </a:ext>
              </a:extLst>
            </p:cNvPr>
            <p:cNvSpPr txBox="1"/>
            <p:nvPr/>
          </p:nvSpPr>
          <p:spPr>
            <a:xfrm>
              <a:off x="5422565" y="6097395"/>
              <a:ext cx="4039550" cy="461665"/>
            </a:xfrm>
            <a:prstGeom prst="rect">
              <a:avLst/>
            </a:prstGeom>
            <a:solidFill>
              <a:schemeClr val="accent1"/>
            </a:solidFill>
          </p:spPr>
          <p:txBody>
            <a:bodyPr wrap="square" rtlCol="0">
              <a:spAutoFit/>
            </a:bodyPr>
            <a:lstStyle/>
            <a:p>
              <a:pPr algn="ctr"/>
              <a:r>
                <a:rPr lang="en-GB" sz="1200" dirty="0">
                  <a:solidFill>
                    <a:schemeClr val="bg1"/>
                  </a:solidFill>
                </a:rPr>
                <a:t>“If we let it out, there’s an 85% chance it would cure cancer. But there’s also a 0.01% chance it takes over the world”</a:t>
              </a:r>
              <a:endParaRPr lang="en-NL" sz="1200" dirty="0">
                <a:solidFill>
                  <a:schemeClr val="bg1"/>
                </a:solidFill>
              </a:endParaRPr>
            </a:p>
          </p:txBody>
        </p:sp>
      </p:grpSp>
      <p:grpSp>
        <p:nvGrpSpPr>
          <p:cNvPr id="31" name="Group 30">
            <a:extLst>
              <a:ext uri="{FF2B5EF4-FFF2-40B4-BE49-F238E27FC236}">
                <a16:creationId xmlns:a16="http://schemas.microsoft.com/office/drawing/2014/main" id="{32BC1BE3-7FF6-4244-FB4F-6B9EF5C8CDCA}"/>
              </a:ext>
            </a:extLst>
          </p:cNvPr>
          <p:cNvGrpSpPr/>
          <p:nvPr/>
        </p:nvGrpSpPr>
        <p:grpSpPr>
          <a:xfrm>
            <a:off x="2267216" y="3886100"/>
            <a:ext cx="2890973" cy="2652070"/>
            <a:chOff x="2267216" y="3886100"/>
            <a:chExt cx="2890973" cy="2652070"/>
          </a:xfrm>
        </p:grpSpPr>
        <p:pic>
          <p:nvPicPr>
            <p:cNvPr id="24" name="Picture 23" descr="A person hugging a robot&#10;&#10;AI-generated content may be incorrect.">
              <a:extLst>
                <a:ext uri="{FF2B5EF4-FFF2-40B4-BE49-F238E27FC236}">
                  <a16:creationId xmlns:a16="http://schemas.microsoft.com/office/drawing/2014/main" id="{300E7C1F-0E2E-0C6A-ABC3-AB07CBAE1E82}"/>
                </a:ext>
              </a:extLst>
            </p:cNvPr>
            <p:cNvPicPr>
              <a:picLocks noChangeAspect="1"/>
            </p:cNvPicPr>
            <p:nvPr/>
          </p:nvPicPr>
          <p:blipFill>
            <a:blip r:embed="rId5">
              <a:extLst>
                <a:ext uri="{28A0092B-C50C-407E-A947-70E740481C1C}">
                  <a14:useLocalDpi xmlns:a14="http://schemas.microsoft.com/office/drawing/2010/main" val="0"/>
                </a:ext>
              </a:extLst>
            </a:blip>
            <a:srcRect l="8857" r="34095"/>
            <a:stretch>
              <a:fillRect/>
            </a:stretch>
          </p:blipFill>
          <p:spPr>
            <a:xfrm>
              <a:off x="2267216" y="3886100"/>
              <a:ext cx="2890973" cy="2652070"/>
            </a:xfrm>
            <a:prstGeom prst="rect">
              <a:avLst/>
            </a:prstGeom>
          </p:spPr>
        </p:pic>
        <p:sp>
          <p:nvSpPr>
            <p:cNvPr id="28" name="TextBox 27">
              <a:extLst>
                <a:ext uri="{FF2B5EF4-FFF2-40B4-BE49-F238E27FC236}">
                  <a16:creationId xmlns:a16="http://schemas.microsoft.com/office/drawing/2014/main" id="{9A95E20D-EA98-1EFD-0E80-F6BB6258C68C}"/>
                </a:ext>
              </a:extLst>
            </p:cNvPr>
            <p:cNvSpPr txBox="1"/>
            <p:nvPr/>
          </p:nvSpPr>
          <p:spPr>
            <a:xfrm>
              <a:off x="2267216" y="6230393"/>
              <a:ext cx="2890973" cy="307777"/>
            </a:xfrm>
            <a:prstGeom prst="rect">
              <a:avLst/>
            </a:prstGeom>
            <a:solidFill>
              <a:schemeClr val="accent1"/>
            </a:solidFill>
          </p:spPr>
          <p:txBody>
            <a:bodyPr wrap="square" rtlCol="0">
              <a:spAutoFit/>
            </a:bodyPr>
            <a:lstStyle/>
            <a:p>
              <a:pPr algn="ctr"/>
              <a:r>
                <a:rPr lang="en-GB" sz="1400" dirty="0">
                  <a:solidFill>
                    <a:schemeClr val="bg1"/>
                  </a:solidFill>
                </a:rPr>
                <a:t>Embrace AI </a:t>
              </a:r>
              <a:endParaRPr lang="en-NL" sz="1400" dirty="0">
                <a:solidFill>
                  <a:schemeClr val="bg1"/>
                </a:solidFill>
              </a:endParaRPr>
            </a:p>
          </p:txBody>
        </p:sp>
      </p:grpSp>
      <p:grpSp>
        <p:nvGrpSpPr>
          <p:cNvPr id="30" name="Group 29">
            <a:extLst>
              <a:ext uri="{FF2B5EF4-FFF2-40B4-BE49-F238E27FC236}">
                <a16:creationId xmlns:a16="http://schemas.microsoft.com/office/drawing/2014/main" id="{2579415E-D718-63AE-3998-503C9618DB05}"/>
              </a:ext>
            </a:extLst>
          </p:cNvPr>
          <p:cNvGrpSpPr/>
          <p:nvPr/>
        </p:nvGrpSpPr>
        <p:grpSpPr>
          <a:xfrm>
            <a:off x="6524534" y="1134936"/>
            <a:ext cx="4653643" cy="2620635"/>
            <a:chOff x="6524534" y="1134936"/>
            <a:chExt cx="4653643" cy="2620635"/>
          </a:xfrm>
        </p:grpSpPr>
        <p:pic>
          <p:nvPicPr>
            <p:cNvPr id="8" name="Picture 7" descr="A person looking at a robot&#10;&#10;AI-generated content may be incorrect.">
              <a:extLst>
                <a:ext uri="{FF2B5EF4-FFF2-40B4-BE49-F238E27FC236}">
                  <a16:creationId xmlns:a16="http://schemas.microsoft.com/office/drawing/2014/main" id="{88463F02-C7B6-12CC-2F2B-E1A1E54C0C4A}"/>
                </a:ext>
              </a:extLst>
            </p:cNvPr>
            <p:cNvPicPr>
              <a:picLocks noChangeAspect="1"/>
            </p:cNvPicPr>
            <p:nvPr/>
          </p:nvPicPr>
          <p:blipFill>
            <a:blip r:embed="rId6">
              <a:extLst>
                <a:ext uri="{28A0092B-C50C-407E-A947-70E740481C1C}">
                  <a14:useLocalDpi xmlns:a14="http://schemas.microsoft.com/office/drawing/2010/main" val="0"/>
                </a:ext>
              </a:extLst>
            </a:blip>
            <a:srcRect t="-113" b="-1"/>
            <a:stretch>
              <a:fillRect/>
            </a:stretch>
          </p:blipFill>
          <p:spPr>
            <a:xfrm>
              <a:off x="6524534" y="1134936"/>
              <a:ext cx="4653643" cy="2620635"/>
            </a:xfrm>
            <a:prstGeom prst="rect">
              <a:avLst/>
            </a:prstGeom>
          </p:spPr>
        </p:pic>
        <p:sp>
          <p:nvSpPr>
            <p:cNvPr id="29" name="TextBox 28">
              <a:extLst>
                <a:ext uri="{FF2B5EF4-FFF2-40B4-BE49-F238E27FC236}">
                  <a16:creationId xmlns:a16="http://schemas.microsoft.com/office/drawing/2014/main" id="{5E993CB0-1A7A-8811-8757-957C7D76B1F5}"/>
                </a:ext>
              </a:extLst>
            </p:cNvPr>
            <p:cNvSpPr txBox="1"/>
            <p:nvPr/>
          </p:nvSpPr>
          <p:spPr>
            <a:xfrm>
              <a:off x="6524534" y="3447794"/>
              <a:ext cx="4653643" cy="307777"/>
            </a:xfrm>
            <a:prstGeom prst="rect">
              <a:avLst/>
            </a:prstGeom>
            <a:solidFill>
              <a:schemeClr val="accent1"/>
            </a:solidFill>
          </p:spPr>
          <p:txBody>
            <a:bodyPr wrap="square" rtlCol="0">
              <a:spAutoFit/>
            </a:bodyPr>
            <a:lstStyle/>
            <a:p>
              <a:pPr algn="ctr"/>
              <a:r>
                <a:rPr lang="en-GB" sz="1400" dirty="0">
                  <a:solidFill>
                    <a:schemeClr val="bg1"/>
                  </a:solidFill>
                </a:rPr>
                <a:t>AI will be a problem-solving partner</a:t>
              </a:r>
              <a:endParaRPr lang="en-NL" sz="1400" dirty="0">
                <a:solidFill>
                  <a:schemeClr val="bg1"/>
                </a:solidFill>
              </a:endParaRPr>
            </a:p>
          </p:txBody>
        </p:sp>
      </p:grpSp>
    </p:spTree>
    <p:extLst>
      <p:ext uri="{BB962C8B-B14F-4D97-AF65-F5344CB8AC3E}">
        <p14:creationId xmlns:p14="http://schemas.microsoft.com/office/powerpoint/2010/main" val="161561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0A01C-75F3-448D-6374-6F893ADA59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463B79-9E3F-C4B6-4291-FED902CEB07D}"/>
              </a:ext>
            </a:extLst>
          </p:cNvPr>
          <p:cNvSpPr>
            <a:spLocks noGrp="1"/>
          </p:cNvSpPr>
          <p:nvPr>
            <p:ph type="sldNum" sz="quarter" idx="12"/>
          </p:nvPr>
        </p:nvSpPr>
        <p:spPr/>
        <p:txBody>
          <a:bodyPr/>
          <a:lstStyle/>
          <a:p>
            <a:fld id="{53F1D90F-E3C8-441A-A5EC-CEC4F9C5876A}" type="slidenum">
              <a:rPr lang="en-NL" smtClean="0"/>
              <a:pPr/>
              <a:t>7</a:t>
            </a:fld>
            <a:endParaRPr lang="en-NL" dirty="0"/>
          </a:p>
        </p:txBody>
      </p:sp>
      <p:sp>
        <p:nvSpPr>
          <p:cNvPr id="4" name="Title 3">
            <a:extLst>
              <a:ext uri="{FF2B5EF4-FFF2-40B4-BE49-F238E27FC236}">
                <a16:creationId xmlns:a16="http://schemas.microsoft.com/office/drawing/2014/main" id="{1755C2D3-D122-59B5-9B00-2B820293BD5F}"/>
              </a:ext>
            </a:extLst>
          </p:cNvPr>
          <p:cNvSpPr>
            <a:spLocks noGrp="1"/>
          </p:cNvSpPr>
          <p:nvPr>
            <p:ph type="title" idx="4294967295"/>
          </p:nvPr>
        </p:nvSpPr>
        <p:spPr>
          <a:xfrm>
            <a:off x="894080" y="347030"/>
            <a:ext cx="10610530" cy="686530"/>
          </a:xfrm>
        </p:spPr>
        <p:txBody>
          <a:bodyPr>
            <a:normAutofit/>
          </a:bodyPr>
          <a:lstStyle/>
          <a:p>
            <a:r>
              <a:rPr lang="nl-NL" dirty="0">
                <a:solidFill>
                  <a:schemeClr val="bg1"/>
                </a:solidFill>
              </a:rPr>
              <a:t>1. </a:t>
            </a:r>
            <a:r>
              <a:rPr lang="nl-NL" dirty="0" err="1">
                <a:solidFill>
                  <a:schemeClr val="bg1"/>
                </a:solidFill>
              </a:rPr>
              <a:t>Introduction</a:t>
            </a:r>
            <a:r>
              <a:rPr lang="nl-NL" dirty="0">
                <a:solidFill>
                  <a:schemeClr val="bg1"/>
                </a:solidFill>
              </a:rPr>
              <a:t> – </a:t>
            </a:r>
            <a:r>
              <a:rPr lang="nl-NL" dirty="0" err="1">
                <a:solidFill>
                  <a:schemeClr val="bg1"/>
                </a:solidFill>
              </a:rPr>
              <a:t>Nine</a:t>
            </a:r>
            <a:r>
              <a:rPr lang="nl-NL" dirty="0">
                <a:solidFill>
                  <a:schemeClr val="bg1"/>
                </a:solidFill>
              </a:rPr>
              <a:t> statements </a:t>
            </a:r>
            <a:r>
              <a:rPr lang="nl-NL" dirty="0" err="1">
                <a:solidFill>
                  <a:schemeClr val="bg1"/>
                </a:solidFill>
              </a:rPr>
              <a:t>for</a:t>
            </a:r>
            <a:r>
              <a:rPr lang="nl-NL" dirty="0">
                <a:solidFill>
                  <a:schemeClr val="bg1"/>
                </a:solidFill>
              </a:rPr>
              <a:t> </a:t>
            </a:r>
            <a:r>
              <a:rPr lang="nl-NL" dirty="0" err="1">
                <a:solidFill>
                  <a:schemeClr val="bg1"/>
                </a:solidFill>
              </a:rPr>
              <a:t>you</a:t>
            </a:r>
            <a:r>
              <a:rPr lang="nl-NL" dirty="0">
                <a:solidFill>
                  <a:schemeClr val="bg1"/>
                </a:solidFill>
              </a:rPr>
              <a:t> – Mentimeter </a:t>
            </a:r>
            <a:endParaRPr lang="en-NL" dirty="0">
              <a:solidFill>
                <a:schemeClr val="bg1"/>
              </a:solidFill>
            </a:endParaRPr>
          </a:p>
        </p:txBody>
      </p:sp>
      <p:sp>
        <p:nvSpPr>
          <p:cNvPr id="10" name="Content Placeholder 5">
            <a:extLst>
              <a:ext uri="{FF2B5EF4-FFF2-40B4-BE49-F238E27FC236}">
                <a16:creationId xmlns:a16="http://schemas.microsoft.com/office/drawing/2014/main" id="{FE04C698-46F4-F3BC-BBEC-FA026FFEEA63}"/>
              </a:ext>
            </a:extLst>
          </p:cNvPr>
          <p:cNvSpPr txBox="1">
            <a:spLocks/>
          </p:cNvSpPr>
          <p:nvPr/>
        </p:nvSpPr>
        <p:spPr>
          <a:xfrm>
            <a:off x="827313" y="2773724"/>
            <a:ext cx="10677297" cy="36319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indent="-457200">
              <a:spcBef>
                <a:spcPts val="600"/>
              </a:spcBef>
              <a:buFont typeface="+mj-lt"/>
              <a:buAutoNum type="arabicPeriod"/>
            </a:pPr>
            <a:r>
              <a:rPr lang="en-GB" sz="2000" dirty="0"/>
              <a:t>What is the first word that comes to mind when you think of AI? (one word only!)</a:t>
            </a:r>
          </a:p>
          <a:p>
            <a:pPr marL="457200" indent="-457200">
              <a:spcBef>
                <a:spcPts val="600"/>
              </a:spcBef>
              <a:buFont typeface="+mj-lt"/>
              <a:buAutoNum type="arabicPeriod"/>
            </a:pPr>
            <a:r>
              <a:rPr lang="en-GB" sz="2000" dirty="0"/>
              <a:t>AI will lead to net job creation (i.e. more jobs being created than replaced)</a:t>
            </a:r>
          </a:p>
          <a:p>
            <a:pPr marL="457200" indent="-457200">
              <a:spcBef>
                <a:spcPts val="600"/>
              </a:spcBef>
              <a:buFont typeface="+mj-lt"/>
              <a:buAutoNum type="arabicPeriod"/>
            </a:pPr>
            <a:r>
              <a:rPr lang="en-GB" sz="2000" dirty="0"/>
              <a:t>AI will lead to a change in the nature of most jobs</a:t>
            </a:r>
          </a:p>
          <a:p>
            <a:pPr marL="457200" indent="-457200">
              <a:spcBef>
                <a:spcPts val="600"/>
              </a:spcBef>
              <a:buFont typeface="+mj-lt"/>
              <a:buAutoNum type="arabicPeriod"/>
            </a:pPr>
            <a:r>
              <a:rPr lang="en-GB" sz="2000" dirty="0"/>
              <a:t>AI will decrease inequality within countries</a:t>
            </a:r>
          </a:p>
          <a:p>
            <a:pPr marL="457200" indent="-457200">
              <a:spcBef>
                <a:spcPts val="600"/>
              </a:spcBef>
              <a:buFont typeface="+mj-lt"/>
              <a:buAutoNum type="arabicPeriod"/>
            </a:pPr>
            <a:r>
              <a:rPr lang="en-GB" sz="2000" dirty="0"/>
              <a:t>AI will lead to more fairness, transparency and accountability</a:t>
            </a:r>
          </a:p>
          <a:p>
            <a:pPr marL="457200" indent="-457200">
              <a:spcBef>
                <a:spcPts val="600"/>
              </a:spcBef>
              <a:buFont typeface="+mj-lt"/>
              <a:buAutoNum type="arabicPeriod"/>
            </a:pPr>
            <a:r>
              <a:rPr lang="en-GB" sz="2000" dirty="0"/>
              <a:t>AI will lead to economic and productivity gains</a:t>
            </a:r>
          </a:p>
          <a:p>
            <a:pPr marL="457200" indent="-457200">
              <a:spcBef>
                <a:spcPts val="600"/>
              </a:spcBef>
              <a:buFont typeface="+mj-lt"/>
              <a:buAutoNum type="arabicPeriod"/>
            </a:pPr>
            <a:r>
              <a:rPr lang="en-GB" sz="2000" dirty="0"/>
              <a:t>AI will become a key driver for a country’s competitiveness</a:t>
            </a:r>
          </a:p>
          <a:p>
            <a:pPr marL="457200" indent="-457200">
              <a:spcBef>
                <a:spcPts val="600"/>
              </a:spcBef>
              <a:buFont typeface="+mj-lt"/>
              <a:buAutoNum type="arabicPeriod"/>
            </a:pPr>
            <a:r>
              <a:rPr lang="en-GB" sz="2000" dirty="0"/>
              <a:t>AI can still be stopped</a:t>
            </a:r>
          </a:p>
          <a:p>
            <a:pPr marL="457200" indent="-457200">
              <a:spcBef>
                <a:spcPts val="600"/>
              </a:spcBef>
              <a:buFont typeface="+mj-lt"/>
              <a:buAutoNum type="arabicPeriod"/>
            </a:pPr>
            <a:r>
              <a:rPr lang="en-GB" sz="2000" dirty="0"/>
              <a:t>AI needs to be regulated</a:t>
            </a:r>
          </a:p>
        </p:txBody>
      </p:sp>
      <p:pic>
        <p:nvPicPr>
          <p:cNvPr id="5" name="Image 1">
            <a:extLst>
              <a:ext uri="{FF2B5EF4-FFF2-40B4-BE49-F238E27FC236}">
                <a16:creationId xmlns:a16="http://schemas.microsoft.com/office/drawing/2014/main" id="{4011ACDF-15C3-82D4-F6E7-66A4C48E1265}"/>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
        <p:nvSpPr>
          <p:cNvPr id="2" name="Content Placeholder 5">
            <a:extLst>
              <a:ext uri="{FF2B5EF4-FFF2-40B4-BE49-F238E27FC236}">
                <a16:creationId xmlns:a16="http://schemas.microsoft.com/office/drawing/2014/main" id="{A2F85FBF-9274-A14C-B262-AE8E3E89D7AC}"/>
              </a:ext>
            </a:extLst>
          </p:cNvPr>
          <p:cNvSpPr txBox="1">
            <a:spLocks/>
          </p:cNvSpPr>
          <p:nvPr/>
        </p:nvSpPr>
        <p:spPr>
          <a:xfrm>
            <a:off x="860697" y="1303568"/>
            <a:ext cx="8313186" cy="42508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spcAft>
                <a:spcPts val="600"/>
              </a:spcAft>
              <a:buNone/>
            </a:pPr>
            <a:r>
              <a:rPr lang="en-GB" sz="2400" dirty="0"/>
              <a:t>Please can you all go to </a:t>
            </a:r>
            <a:r>
              <a:rPr lang="en-GB" sz="2400" dirty="0">
                <a:hlinkClick r:id="rId3"/>
              </a:rPr>
              <a:t>www.menti.com</a:t>
            </a:r>
            <a:r>
              <a:rPr lang="en-GB" sz="2400" dirty="0"/>
              <a:t> and enter the following code to join the poll for this AI Workshop: </a:t>
            </a:r>
            <a:r>
              <a:rPr lang="en-GB" sz="2400" b="1" dirty="0">
                <a:solidFill>
                  <a:srgbClr val="7030A0"/>
                </a:solidFill>
              </a:rPr>
              <a:t>5170 3137</a:t>
            </a:r>
            <a:r>
              <a:rPr lang="en-GB" sz="2400" dirty="0"/>
              <a:t>  </a:t>
            </a:r>
          </a:p>
        </p:txBody>
      </p:sp>
      <p:pic>
        <p:nvPicPr>
          <p:cNvPr id="7" name="Picture 6">
            <a:extLst>
              <a:ext uri="{FF2B5EF4-FFF2-40B4-BE49-F238E27FC236}">
                <a16:creationId xmlns:a16="http://schemas.microsoft.com/office/drawing/2014/main" id="{15FF601F-4176-E11E-35B0-450DC16C785D}"/>
              </a:ext>
            </a:extLst>
          </p:cNvPr>
          <p:cNvPicPr>
            <a:picLocks noChangeAspect="1"/>
          </p:cNvPicPr>
          <p:nvPr/>
        </p:nvPicPr>
        <p:blipFill>
          <a:blip r:embed="rId4"/>
          <a:stretch>
            <a:fillRect/>
          </a:stretch>
        </p:blipFill>
        <p:spPr>
          <a:xfrm>
            <a:off x="9120463" y="1272222"/>
            <a:ext cx="1664700" cy="1381976"/>
          </a:xfrm>
          <a:prstGeom prst="rect">
            <a:avLst/>
          </a:prstGeom>
        </p:spPr>
      </p:pic>
    </p:spTree>
    <p:extLst>
      <p:ext uri="{BB962C8B-B14F-4D97-AF65-F5344CB8AC3E}">
        <p14:creationId xmlns:p14="http://schemas.microsoft.com/office/powerpoint/2010/main" val="50027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7ABD1-AA6B-512F-B999-A859B3D966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027889-9BF1-62A0-61D8-89436EED5FAC}"/>
              </a:ext>
            </a:extLst>
          </p:cNvPr>
          <p:cNvSpPr>
            <a:spLocks noGrp="1"/>
          </p:cNvSpPr>
          <p:nvPr>
            <p:ph type="sldNum" sz="quarter" idx="12"/>
          </p:nvPr>
        </p:nvSpPr>
        <p:spPr/>
        <p:txBody>
          <a:bodyPr/>
          <a:lstStyle/>
          <a:p>
            <a:fld id="{53F1D90F-E3C8-441A-A5EC-CEC4F9C5876A}" type="slidenum">
              <a:rPr lang="en-NL" smtClean="0"/>
              <a:pPr/>
              <a:t>8</a:t>
            </a:fld>
            <a:endParaRPr lang="en-NL" dirty="0"/>
          </a:p>
        </p:txBody>
      </p:sp>
      <p:sp>
        <p:nvSpPr>
          <p:cNvPr id="4" name="Title 3">
            <a:extLst>
              <a:ext uri="{FF2B5EF4-FFF2-40B4-BE49-F238E27FC236}">
                <a16:creationId xmlns:a16="http://schemas.microsoft.com/office/drawing/2014/main" id="{96E4D580-E51B-70F0-6DB7-5F13C23E6C83}"/>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1. </a:t>
            </a:r>
            <a:r>
              <a:rPr lang="nl-NL" dirty="0" err="1">
                <a:solidFill>
                  <a:schemeClr val="bg1"/>
                </a:solidFill>
              </a:rPr>
              <a:t>Introduction</a:t>
            </a:r>
            <a:r>
              <a:rPr lang="nl-NL" dirty="0">
                <a:solidFill>
                  <a:schemeClr val="bg1"/>
                </a:solidFill>
              </a:rPr>
              <a:t> – </a:t>
            </a:r>
            <a:r>
              <a:rPr lang="nl-NL" dirty="0" err="1">
                <a:solidFill>
                  <a:schemeClr val="bg1"/>
                </a:solidFill>
              </a:rPr>
              <a:t>Key</a:t>
            </a:r>
            <a:r>
              <a:rPr lang="nl-NL" dirty="0">
                <a:solidFill>
                  <a:schemeClr val="bg1"/>
                </a:solidFill>
              </a:rPr>
              <a:t> issues </a:t>
            </a:r>
            <a:r>
              <a:rPr lang="nl-NL" dirty="0" err="1">
                <a:solidFill>
                  <a:schemeClr val="bg1"/>
                </a:solidFill>
              </a:rPr>
              <a:t>for</a:t>
            </a:r>
            <a:r>
              <a:rPr lang="nl-NL" dirty="0">
                <a:solidFill>
                  <a:schemeClr val="bg1"/>
                </a:solidFill>
              </a:rPr>
              <a:t> </a:t>
            </a:r>
            <a:r>
              <a:rPr lang="nl-NL" dirty="0" err="1">
                <a:solidFill>
                  <a:schemeClr val="bg1"/>
                </a:solidFill>
              </a:rPr>
              <a:t>this</a:t>
            </a:r>
            <a:r>
              <a:rPr lang="nl-NL" dirty="0">
                <a:solidFill>
                  <a:schemeClr val="bg1"/>
                </a:solidFill>
              </a:rPr>
              <a:t> workshop</a:t>
            </a:r>
            <a:endParaRPr lang="en-NL" dirty="0">
              <a:solidFill>
                <a:schemeClr val="bg1"/>
              </a:solidFill>
            </a:endParaRPr>
          </a:p>
        </p:txBody>
      </p:sp>
      <p:sp>
        <p:nvSpPr>
          <p:cNvPr id="10" name="Content Placeholder 5">
            <a:extLst>
              <a:ext uri="{FF2B5EF4-FFF2-40B4-BE49-F238E27FC236}">
                <a16:creationId xmlns:a16="http://schemas.microsoft.com/office/drawing/2014/main" id="{00EA606C-D752-74EB-14A7-29292CB5B081}"/>
              </a:ext>
            </a:extLst>
          </p:cNvPr>
          <p:cNvSpPr txBox="1">
            <a:spLocks/>
          </p:cNvSpPr>
          <p:nvPr/>
        </p:nvSpPr>
        <p:spPr>
          <a:xfrm>
            <a:off x="827313" y="1262751"/>
            <a:ext cx="10677297" cy="42508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dirty="0"/>
              <a:t>How is AI reshaping job roles, but also the nature of jobs, creating jobs and/or replacing jobs?</a:t>
            </a:r>
          </a:p>
          <a:p>
            <a:pPr>
              <a:spcBef>
                <a:spcPts val="1200"/>
              </a:spcBef>
              <a:spcAft>
                <a:spcPts val="600"/>
              </a:spcAft>
            </a:pPr>
            <a:r>
              <a:rPr lang="en-GB" sz="2000" dirty="0"/>
              <a:t>What about the ethics of AI: What is responsible business conduct? What are implications of AI and algorithmic management regarding fairness, transparency and accountability? </a:t>
            </a:r>
          </a:p>
          <a:p>
            <a:pPr>
              <a:spcBef>
                <a:spcPts val="1200"/>
              </a:spcBef>
              <a:spcAft>
                <a:spcPts val="600"/>
              </a:spcAft>
            </a:pPr>
            <a:r>
              <a:rPr lang="en-GB" sz="2000" dirty="0"/>
              <a:t>How can AI be leveraged to gain a competitive advantage over other countries / companies?</a:t>
            </a:r>
          </a:p>
          <a:p>
            <a:pPr>
              <a:spcBef>
                <a:spcPts val="1200"/>
              </a:spcBef>
              <a:spcAft>
                <a:spcPts val="600"/>
              </a:spcAft>
            </a:pPr>
            <a:r>
              <a:rPr lang="en-GB" sz="2000" dirty="0"/>
              <a:t>How are companies currently using AI and with what objectives?</a:t>
            </a:r>
          </a:p>
          <a:p>
            <a:pPr>
              <a:spcBef>
                <a:spcPts val="1200"/>
              </a:spcBef>
              <a:spcAft>
                <a:spcPts val="600"/>
              </a:spcAft>
            </a:pPr>
            <a:r>
              <a:rPr lang="en-GB" sz="2000" dirty="0"/>
              <a:t>What are the global economic implications of AI adoption and innovation?</a:t>
            </a:r>
          </a:p>
          <a:p>
            <a:pPr>
              <a:spcBef>
                <a:spcPts val="1200"/>
              </a:spcBef>
              <a:spcAft>
                <a:spcPts val="600"/>
              </a:spcAft>
            </a:pPr>
            <a:r>
              <a:rPr lang="en-GB" sz="2000" dirty="0"/>
              <a:t>What are some of the key policy recommendations for fostering AI-driven growth while addressing potential employment challenges?</a:t>
            </a:r>
          </a:p>
        </p:txBody>
      </p:sp>
      <p:pic>
        <p:nvPicPr>
          <p:cNvPr id="5" name="Image 1">
            <a:extLst>
              <a:ext uri="{FF2B5EF4-FFF2-40B4-BE49-F238E27FC236}">
                <a16:creationId xmlns:a16="http://schemas.microsoft.com/office/drawing/2014/main" id="{EB9E57DE-0227-6463-8123-14AD6D42DAE6}"/>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401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23178-8B2F-1733-41E5-DA88983212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2800F-9210-68B3-3A52-716E2C3B1C80}"/>
              </a:ext>
            </a:extLst>
          </p:cNvPr>
          <p:cNvSpPr>
            <a:spLocks noGrp="1"/>
          </p:cNvSpPr>
          <p:nvPr>
            <p:ph type="sldNum" sz="quarter" idx="12"/>
          </p:nvPr>
        </p:nvSpPr>
        <p:spPr/>
        <p:txBody>
          <a:bodyPr/>
          <a:lstStyle/>
          <a:p>
            <a:fld id="{53F1D90F-E3C8-441A-A5EC-CEC4F9C5876A}" type="slidenum">
              <a:rPr lang="en-NL" smtClean="0"/>
              <a:pPr/>
              <a:t>9</a:t>
            </a:fld>
            <a:endParaRPr lang="en-NL" dirty="0"/>
          </a:p>
        </p:txBody>
      </p:sp>
      <p:sp>
        <p:nvSpPr>
          <p:cNvPr id="4" name="Title 3">
            <a:extLst>
              <a:ext uri="{FF2B5EF4-FFF2-40B4-BE49-F238E27FC236}">
                <a16:creationId xmlns:a16="http://schemas.microsoft.com/office/drawing/2014/main" id="{FEFCFF11-0107-EE39-61FB-B768596B3931}"/>
              </a:ext>
            </a:extLst>
          </p:cNvPr>
          <p:cNvSpPr>
            <a:spLocks noGrp="1"/>
          </p:cNvSpPr>
          <p:nvPr>
            <p:ph type="title" idx="4294967295"/>
          </p:nvPr>
        </p:nvSpPr>
        <p:spPr>
          <a:xfrm>
            <a:off x="894080" y="347030"/>
            <a:ext cx="10610531" cy="686530"/>
          </a:xfrm>
        </p:spPr>
        <p:txBody>
          <a:bodyPr>
            <a:normAutofit/>
          </a:bodyPr>
          <a:lstStyle/>
          <a:p>
            <a:r>
              <a:rPr lang="nl-NL" dirty="0">
                <a:solidFill>
                  <a:schemeClr val="bg1"/>
                </a:solidFill>
              </a:rPr>
              <a:t>2. </a:t>
            </a:r>
            <a:r>
              <a:rPr lang="nl-NL" dirty="0" err="1">
                <a:solidFill>
                  <a:schemeClr val="bg1"/>
                </a:solidFill>
              </a:rPr>
              <a:t>Session</a:t>
            </a:r>
            <a:r>
              <a:rPr lang="nl-NL" dirty="0">
                <a:solidFill>
                  <a:schemeClr val="bg1"/>
                </a:solidFill>
              </a:rPr>
              <a:t> 1: </a:t>
            </a:r>
            <a:r>
              <a:rPr lang="nl-NL" dirty="0" err="1">
                <a:solidFill>
                  <a:schemeClr val="bg1"/>
                </a:solidFill>
              </a:rPr>
              <a:t>Keynote</a:t>
            </a:r>
            <a:r>
              <a:rPr lang="nl-NL" dirty="0">
                <a:solidFill>
                  <a:schemeClr val="bg1"/>
                </a:solidFill>
              </a:rPr>
              <a:t> speakers</a:t>
            </a:r>
            <a:endParaRPr lang="en-NL" dirty="0">
              <a:solidFill>
                <a:schemeClr val="bg1"/>
              </a:solidFill>
            </a:endParaRPr>
          </a:p>
        </p:txBody>
      </p:sp>
      <p:pic>
        <p:nvPicPr>
          <p:cNvPr id="5" name="Image 1">
            <a:extLst>
              <a:ext uri="{FF2B5EF4-FFF2-40B4-BE49-F238E27FC236}">
                <a16:creationId xmlns:a16="http://schemas.microsoft.com/office/drawing/2014/main" id="{2C691332-B996-79D1-991F-B4D1CBC6B4AA}"/>
              </a:ext>
            </a:extLst>
          </p:cNvPr>
          <p:cNvPicPr>
            <a:picLocks noChangeAspect="1"/>
          </p:cNvPicPr>
          <p:nvPr/>
        </p:nvPicPr>
        <p:blipFill rotWithShape="1">
          <a:blip r:embed="rId2">
            <a:extLst>
              <a:ext uri="{28A0092B-C50C-407E-A947-70E740481C1C}">
                <a14:useLocalDpi xmlns:a14="http://schemas.microsoft.com/office/drawing/2010/main" val="0"/>
              </a:ext>
            </a:extLst>
          </a:blip>
          <a:srcRect l="21788" t="16201" r="20111" b="16759"/>
          <a:stretch>
            <a:fillRect/>
          </a:stretch>
        </p:blipFill>
        <p:spPr bwMode="auto">
          <a:xfrm>
            <a:off x="122419" y="97972"/>
            <a:ext cx="564970" cy="651888"/>
          </a:xfrm>
          <a:prstGeom prst="rect">
            <a:avLst/>
          </a:prstGeom>
          <a:noFill/>
          <a:ln>
            <a:no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EDA11054-667F-2FAD-7327-BAC96E1D76A4}"/>
              </a:ext>
            </a:extLst>
          </p:cNvPr>
          <p:cNvGrpSpPr/>
          <p:nvPr/>
        </p:nvGrpSpPr>
        <p:grpSpPr>
          <a:xfrm>
            <a:off x="832757" y="1299434"/>
            <a:ext cx="8998425" cy="1786666"/>
            <a:chOff x="832757" y="1299434"/>
            <a:chExt cx="8998425" cy="1786666"/>
          </a:xfrm>
        </p:grpSpPr>
        <p:sp>
          <p:nvSpPr>
            <p:cNvPr id="10" name="Content Placeholder 5">
              <a:extLst>
                <a:ext uri="{FF2B5EF4-FFF2-40B4-BE49-F238E27FC236}">
                  <a16:creationId xmlns:a16="http://schemas.microsoft.com/office/drawing/2014/main" id="{72251E57-C019-7FA2-AFA2-79337681B658}"/>
                </a:ext>
              </a:extLst>
            </p:cNvPr>
            <p:cNvSpPr txBox="1">
              <a:spLocks/>
            </p:cNvSpPr>
            <p:nvPr/>
          </p:nvSpPr>
          <p:spPr>
            <a:xfrm>
              <a:off x="832757" y="1299434"/>
              <a:ext cx="6934200" cy="178666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Keynote Speaker: Ms. Kana Murai</a:t>
              </a:r>
              <a:r>
                <a:rPr lang="en-GB" sz="2000" dirty="0"/>
                <a:t> (Policy Analyst, OECD Centre for Responsible Business Conduct, Sumitomo Mitsui Financial Group (investor engagement on Group’s sustainability initiatives), Japan’s Ministry of Land, Infrastructure, Transport and Tourism – sustainable supply chains)</a:t>
              </a:r>
            </a:p>
          </p:txBody>
        </p:sp>
        <p:pic>
          <p:nvPicPr>
            <p:cNvPr id="8" name="Picture 7" descr="A person with long brown hair&#10;&#10;AI-generated content may be incorrect.">
              <a:extLst>
                <a:ext uri="{FF2B5EF4-FFF2-40B4-BE49-F238E27FC236}">
                  <a16:creationId xmlns:a16="http://schemas.microsoft.com/office/drawing/2014/main" id="{10A51382-F76D-E256-9656-3DFC3E9BD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3" y="1299434"/>
              <a:ext cx="1656009" cy="1556648"/>
            </a:xfrm>
            <a:prstGeom prst="rect">
              <a:avLst/>
            </a:prstGeom>
          </p:spPr>
        </p:pic>
      </p:grpSp>
      <p:grpSp>
        <p:nvGrpSpPr>
          <p:cNvPr id="13" name="Group 12">
            <a:extLst>
              <a:ext uri="{FF2B5EF4-FFF2-40B4-BE49-F238E27FC236}">
                <a16:creationId xmlns:a16="http://schemas.microsoft.com/office/drawing/2014/main" id="{21812892-51B1-F201-599B-D8F851C0698C}"/>
              </a:ext>
            </a:extLst>
          </p:cNvPr>
          <p:cNvGrpSpPr/>
          <p:nvPr/>
        </p:nvGrpSpPr>
        <p:grpSpPr>
          <a:xfrm>
            <a:off x="832756" y="3463539"/>
            <a:ext cx="8998426" cy="1786666"/>
            <a:chOff x="832756" y="3463539"/>
            <a:chExt cx="8998426" cy="1786666"/>
          </a:xfrm>
        </p:grpSpPr>
        <p:sp>
          <p:nvSpPr>
            <p:cNvPr id="6" name="Content Placeholder 5">
              <a:extLst>
                <a:ext uri="{FF2B5EF4-FFF2-40B4-BE49-F238E27FC236}">
                  <a16:creationId xmlns:a16="http://schemas.microsoft.com/office/drawing/2014/main" id="{C38FA240-0CCB-8FC4-983A-4B2A6835F37D}"/>
                </a:ext>
              </a:extLst>
            </p:cNvPr>
            <p:cNvSpPr txBox="1">
              <a:spLocks/>
            </p:cNvSpPr>
            <p:nvPr/>
          </p:nvSpPr>
          <p:spPr>
            <a:xfrm>
              <a:off x="832756" y="3463539"/>
              <a:ext cx="6934200" cy="178666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600"/>
                </a:spcAft>
              </a:pPr>
              <a:r>
                <a:rPr lang="en-GB" sz="2000" b="1" dirty="0"/>
                <a:t>Keynote Speaker: Prof. dr. Hiroki </a:t>
              </a:r>
              <a:r>
                <a:rPr lang="en-GB" sz="2000" b="1" dirty="0" err="1"/>
                <a:t>Habuka</a:t>
              </a:r>
              <a:r>
                <a:rPr lang="en-GB" sz="2000" b="1" dirty="0"/>
                <a:t> </a:t>
              </a:r>
              <a:r>
                <a:rPr lang="en-GB" sz="2000" dirty="0"/>
                <a:t>(Research professor at Kyoto University Graduate School of Law, CEO of Smart Governance Inc., and representative director of the AI Governance Association. He is former deputy director for global digital governance at METI)</a:t>
              </a:r>
            </a:p>
          </p:txBody>
        </p:sp>
        <p:pic>
          <p:nvPicPr>
            <p:cNvPr id="11" name="Picture 10" descr="A person in a suit and tie&#10;&#10;AI-generated content may be incorrect.">
              <a:extLst>
                <a:ext uri="{FF2B5EF4-FFF2-40B4-BE49-F238E27FC236}">
                  <a16:creationId xmlns:a16="http://schemas.microsoft.com/office/drawing/2014/main" id="{D71716AA-A8AC-AF6F-10F5-194FD0328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173" y="3463539"/>
              <a:ext cx="1656009" cy="1656009"/>
            </a:xfrm>
            <a:prstGeom prst="rect">
              <a:avLst/>
            </a:prstGeom>
          </p:spPr>
        </p:pic>
      </p:grpSp>
    </p:spTree>
    <p:extLst>
      <p:ext uri="{BB962C8B-B14F-4D97-AF65-F5344CB8AC3E}">
        <p14:creationId xmlns:p14="http://schemas.microsoft.com/office/powerpoint/2010/main" val="23586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Custom 2">
      <a:dk1>
        <a:srgbClr val="455F51"/>
      </a:dk1>
      <a:lt1>
        <a:srgbClr val="FFFFFF"/>
      </a:lt1>
      <a:dk2>
        <a:srgbClr val="2F581F"/>
      </a:dk2>
      <a:lt2>
        <a:srgbClr val="FFFFFF"/>
      </a:lt2>
      <a:accent1>
        <a:srgbClr val="417A2B"/>
      </a:accent1>
      <a:accent2>
        <a:srgbClr val="678A26"/>
      </a:accent2>
      <a:accent3>
        <a:srgbClr val="6CBF4C"/>
      </a:accent3>
      <a:accent4>
        <a:srgbClr val="B9AD8D"/>
      </a:accent4>
      <a:accent5>
        <a:srgbClr val="93D07C"/>
      </a:accent5>
      <a:accent6>
        <a:srgbClr val="2A4F1C"/>
      </a:accent6>
      <a:hlink>
        <a:srgbClr val="2A4F1C"/>
      </a:hlink>
      <a:folHlink>
        <a:srgbClr val="678A2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3CC4F7C-6A9C-4679-B70B-6C3BCF3ACAA2}" vid="{8B70297E-4ED2-4F53-BEA9-02D052F35A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A01A254-2C97-496E-9E94-A65910F5CDCC}" vid="{2D6A1F0E-B5A1-4BB5-972D-6BD8BE4ADA6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122C2DBB855B4C978AE9818DF2B80F" ma:contentTypeVersion="17" ma:contentTypeDescription="Create a new document." ma:contentTypeScope="" ma:versionID="669973741bb20b4327f56d370b470c39">
  <xsd:schema xmlns:xsd="http://www.w3.org/2001/XMLSchema" xmlns:xs="http://www.w3.org/2001/XMLSchema" xmlns:p="http://schemas.microsoft.com/office/2006/metadata/properties" xmlns:ns2="f4ce0fcb-941b-478c-8f3b-0bea559afca4" xmlns:ns3="139408b5-cd95-41a2-b442-2b289d59f97f" targetNamespace="http://schemas.microsoft.com/office/2006/metadata/properties" ma:root="true" ma:fieldsID="50526ca12b091ef98d8f3b8dd14bab71" ns2:_="" ns3:_="">
    <xsd:import namespace="f4ce0fcb-941b-478c-8f3b-0bea559afca4"/>
    <xsd:import namespace="139408b5-cd95-41a2-b442-2b289d59f9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e0fcb-941b-478c-8f3b-0bea559af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aa02b3-c216-49d5-b6dc-d11338e1541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408b5-cd95-41a2-b442-2b289d59f97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bf9e637-f00f-455f-af10-83e37406edba}" ma:internalName="TaxCatchAll" ma:showField="CatchAllData" ma:web="139408b5-cd95-41a2-b442-2b289d59f97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e0fcb-941b-478c-8f3b-0bea559afca4">
      <Terms xmlns="http://schemas.microsoft.com/office/infopath/2007/PartnerControls"/>
    </lcf76f155ced4ddcb4097134ff3c332f>
    <TaxCatchAll xmlns="139408b5-cd95-41a2-b442-2b289d59f97f" xsi:nil="true"/>
  </documentManagement>
</p:properties>
</file>

<file path=customXml/itemProps1.xml><?xml version="1.0" encoding="utf-8"?>
<ds:datastoreItem xmlns:ds="http://schemas.openxmlformats.org/officeDocument/2006/customXml" ds:itemID="{64803E7B-C2F5-4767-99C4-2186710F04D9}">
  <ds:schemaRefs>
    <ds:schemaRef ds:uri="http://schemas.microsoft.com/sharepoint/v3/contenttype/forms"/>
  </ds:schemaRefs>
</ds:datastoreItem>
</file>

<file path=customXml/itemProps2.xml><?xml version="1.0" encoding="utf-8"?>
<ds:datastoreItem xmlns:ds="http://schemas.openxmlformats.org/officeDocument/2006/customXml" ds:itemID="{765FCA02-F6C5-4956-8117-C0E03A3DC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e0fcb-941b-478c-8f3b-0bea559afca4"/>
    <ds:schemaRef ds:uri="139408b5-cd95-41a2-b442-2b289d59f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848D9-2F5F-4BC0-BB57-F828363C108E}">
  <ds:schemaRefs>
    <ds:schemaRef ds:uri="http://schemas.microsoft.com/office/2006/metadata/properties"/>
    <ds:schemaRef ds:uri="http://schemas.microsoft.com/office/infopath/2007/PartnerControls"/>
    <ds:schemaRef ds:uri="f4ce0fcb-941b-478c-8f3b-0bea559afca4"/>
    <ds:schemaRef ds:uri="139408b5-cd95-41a2-b442-2b289d59f97f"/>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3032</Words>
  <Application>Microsoft Office PowerPoint</Application>
  <PresentationFormat>Widescreen</PresentationFormat>
  <Paragraphs>237</Paragraphs>
  <Slides>45</Slides>
  <Notes>0</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45</vt:i4>
      </vt:variant>
    </vt:vector>
  </HeadingPairs>
  <TitlesOfParts>
    <vt:vector size="60" baseType="lpstr">
      <vt:lpstr>Aptos</vt:lpstr>
      <vt:lpstr>Arial</vt:lpstr>
      <vt:lpstr>Calibri</vt:lpstr>
      <vt:lpstr>Calibri (body)</vt:lpstr>
      <vt:lpstr>Calibri Light</vt:lpstr>
      <vt:lpstr>Gill Sans MT</vt:lpstr>
      <vt:lpstr>Gill Sans MT body</vt:lpstr>
      <vt:lpstr>Symbol</vt:lpstr>
      <vt:lpstr>Times New Roman</vt:lpstr>
      <vt:lpstr>Wingdings</vt:lpstr>
      <vt:lpstr>Wingdings 3</vt:lpstr>
      <vt:lpstr>Wisp</vt:lpstr>
      <vt:lpstr>Custom Design</vt:lpstr>
      <vt:lpstr>Thème Office</vt:lpstr>
      <vt:lpstr>Office Theme</vt:lpstr>
      <vt:lpstr>Preparation for Part II on AI:</vt:lpstr>
      <vt:lpstr>EU-Japan Joint Dialogue with civil society under the EU-Japan Economic Partnership Agreement (EPA) WORKSHOP   </vt:lpstr>
      <vt:lpstr>Moderator: Dr. Koen Berden</vt:lpstr>
      <vt:lpstr>Workshop programme</vt:lpstr>
      <vt:lpstr>1. Introduction</vt:lpstr>
      <vt:lpstr>1. Introduction</vt:lpstr>
      <vt:lpstr>1. Introduction – Nine statements for you – Mentimeter </vt:lpstr>
      <vt:lpstr>1. Introduction – Key issues for this workshop</vt:lpstr>
      <vt:lpstr>2. Session 1: Keynote speakers</vt:lpstr>
      <vt:lpstr>2. Session 1: Presentation Ms. Murai</vt:lpstr>
      <vt:lpstr>2. Session 1: Presentation Prof. Dr. Habuka</vt:lpstr>
      <vt:lpstr>2. Session 1: Q&amp;A</vt:lpstr>
      <vt:lpstr>PowerPoint Presentation</vt:lpstr>
      <vt:lpstr>3. Session 2: AI-driven workplace and employment</vt:lpstr>
      <vt:lpstr>3. Session 2: AI-driven workplace and employment</vt:lpstr>
      <vt:lpstr>3. Session 2: Introduction Ms. Pirklova</vt:lpstr>
      <vt:lpstr>3. Session 2: Introduction Ms. Salis Madinier</vt:lpstr>
      <vt:lpstr>Debate on the EESC opinion  “Pro-worker Artificial Intelligence - levers for harnessing the potential and mitigating the risks of AI in connection with employment and labour market policies” https://www.eesc.europa.eu/en/our-work/opinions-information-reports/opinions/pro-worker-ai-levers-harnessing-potential-and-mitigating-risks-ai-connection-employment-and-labour-market-policies  </vt:lpstr>
      <vt:lpstr>AI &amp; GEN AI at work are game changers: rapid, simple, can take decisions in an autonomy way, owns great aptitudes </vt:lpstr>
      <vt:lpstr>  An ambiguous technology: Opportunities </vt:lpstr>
      <vt:lpstr> </vt:lpstr>
      <vt:lpstr>AM concerns more and more workers not only in the platform economy but  also in traditional workplaces.   25% of companies in EU use AM in all sectors.  A survey* conducted among more than 6000 workers reveals tha the use of AM reduces workers autonomy, causes stress and mental health problems.  *see Foundation for European progressive studies https://feps-europe.eu/wp-content/uploads/2024/06/Policy-Study-Int-Report-Algorithmic-Management-web-PP.pdf  October 2024 </vt:lpstr>
      <vt:lpstr>Principle of human at command threatened  Transparency and explicability on decisions are challenged </vt:lpstr>
      <vt:lpstr>PowerPoint Presentation</vt:lpstr>
      <vt:lpstr>PowerPoint Presentation</vt:lpstr>
      <vt:lpstr>  Thank you for your attention </vt:lpstr>
      <vt:lpstr>3. Session 2: Q&amp;A</vt:lpstr>
      <vt:lpstr>3. Session 2: Discussion statements</vt:lpstr>
      <vt:lpstr>PowerPoint Presentation</vt:lpstr>
      <vt:lpstr>4. Session 3: AI as a driver for growth and competitiveness</vt:lpstr>
      <vt:lpstr>4. Session 3: AI as a driver for growth and competitiveness</vt:lpstr>
      <vt:lpstr>4. Session 3: Introduction Prof. Dr. Csernatoni</vt:lpstr>
      <vt:lpstr>4. Session 3: Introduction Mr. Canton</vt:lpstr>
      <vt:lpstr>EU-Japan Workshop</vt:lpstr>
      <vt:lpstr>EU and Japan cooperation on AI</vt:lpstr>
      <vt:lpstr>The EU-Japan Partnership</vt:lpstr>
      <vt:lpstr>Accelerate innovation by sandbox initiative</vt:lpstr>
      <vt:lpstr>Conclusion</vt:lpstr>
      <vt:lpstr>Many thanks</vt:lpstr>
      <vt:lpstr>4. Session 3: Introduction Mr. Okabe</vt:lpstr>
      <vt:lpstr>4. Session 3: Q&amp;A</vt:lpstr>
      <vt:lpstr>4. Session 3: Discussion statements</vt:lpstr>
      <vt:lpstr>PowerPoint Presentation</vt:lpstr>
      <vt:lpstr>5. Conclusions and wrap-up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Sustainability Impact Assessment (SIA) in support of Free Trade Agreement (FTA) and Investment Protection Agreement (IPA) negotiations between  the European Union and the Republic of India  (TRADE/2022/OP/0008)</dc:title>
  <dc:creator>Tatiana Berden-Antonenko</dc:creator>
  <cp:lastModifiedBy>Aghadjian Karen</cp:lastModifiedBy>
  <cp:revision>123</cp:revision>
  <dcterms:created xsi:type="dcterms:W3CDTF">2023-01-08T11:39:16Z</dcterms:created>
  <dcterms:modified xsi:type="dcterms:W3CDTF">2025-06-26T10:17:30Z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2025-06-16T11:04:11Z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77b69a07-3fc1-49b6-92ef-00ffd1190776</vt:lpwstr>
  </property>
  <property fmtid="{D5CDD505-2E9C-101B-9397-08002B2CF9AE}" pid="8" name="MSIP_Label_6bd9ddd1-4d20-43f6-abfa-fc3c07406f94_ContentBits">
    <vt:lpwstr>0</vt:lpwstr>
  </property>
  <property fmtid="{D5CDD505-2E9C-101B-9397-08002B2CF9AE}" pid="9" name="ContentTypeId">
    <vt:lpwstr>0x0101002F122C2DBB855B4C978AE9818DF2B80F</vt:lpwstr>
  </property>
  <property fmtid="{D5CDD505-2E9C-101B-9397-08002B2CF9AE}" pid="10" name="MediaServiceImageTags">
    <vt:lpwstr/>
  </property>
</Properties>
</file>