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61" r:id="rId4"/>
    <p:sldId id="266" r:id="rId5"/>
    <p:sldId id="265" r:id="rId6"/>
    <p:sldId id="262" r:id="rId7"/>
    <p:sldId id="263" r:id="rId8"/>
    <p:sldId id="264" r:id="rId9"/>
  </p:sldIdLst>
  <p:sldSz cx="10080625" cy="7559675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73" autoAdjust="0"/>
    <p:restoredTop sz="94565"/>
  </p:normalViewPr>
  <p:slideViewPr>
    <p:cSldViewPr>
      <p:cViewPr varScale="1">
        <p:scale>
          <a:sx n="95" d="100"/>
          <a:sy n="95" d="100"/>
        </p:scale>
        <p:origin x="1872" y="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A6CED6C3-5FEB-3B44-9918-DE29D79E5205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B4BA4988-2A0C-461D-2885-8922D051844A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E738AFD-DE6F-8543-AA25-EA93200ED431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0A0AAF3-A3B5-5183-329B-F2E648235D27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BEDB7E69-E35C-5EE1-C0DC-3AF5C1F8DBCB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FC3536C2-4FFB-463D-067B-3D11EEADBEF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8B3D108-ABB3-374E-95AE-2A3E710B1210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4F88E7A6-0664-E54F-FA83-08627E918DF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E6F95EF-D30D-1E44-ADC4-52360DAA9AE3}" type="slidenum">
              <a:rPr lang="it-IT" altLang="en-US" sz="1400" smtClean="0"/>
              <a:pPr>
                <a:spcBef>
                  <a:spcPct val="0"/>
                </a:spcBef>
              </a:pPr>
              <a:t>1</a:t>
            </a:fld>
            <a:endParaRPr lang="it-IT" altLang="en-US" sz="1400" dirty="0"/>
          </a:p>
        </p:txBody>
      </p:sp>
      <p:sp>
        <p:nvSpPr>
          <p:cNvPr id="4099" name="Rectangle 1">
            <a:extLst>
              <a:ext uri="{FF2B5EF4-FFF2-40B4-BE49-F238E27FC236}">
                <a16:creationId xmlns:a16="http://schemas.microsoft.com/office/drawing/2014/main" id="{412962A6-640E-A6B0-5F94-596DC3A845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561BC7B1-8AE1-69B8-1DEA-8DD5064714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>
            <a:extLst>
              <a:ext uri="{FF2B5EF4-FFF2-40B4-BE49-F238E27FC236}">
                <a16:creationId xmlns:a16="http://schemas.microsoft.com/office/drawing/2014/main" id="{CBFEA3BC-A5D6-9795-01DB-E083857BC12D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FD4ADFD-AF10-3B49-8CF9-AD02F30B2E2C}" type="slidenum">
              <a:rPr lang="it-IT" altLang="en-US" sz="1400" smtClean="0"/>
              <a:pPr>
                <a:spcBef>
                  <a:spcPct val="0"/>
                </a:spcBef>
              </a:pPr>
              <a:t>2</a:t>
            </a:fld>
            <a:endParaRPr lang="it-IT" altLang="en-US" sz="1400"/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A0FA3B7D-0D6F-2BB5-A9AC-47746EFC82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76E9FC34-4D80-D25F-B41D-1889832D83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3723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1B95D7-3821-27F8-DBDF-32FF149B7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>
            <a:extLst>
              <a:ext uri="{FF2B5EF4-FFF2-40B4-BE49-F238E27FC236}">
                <a16:creationId xmlns:a16="http://schemas.microsoft.com/office/drawing/2014/main" id="{F5130699-BD78-4A03-52EA-C035AD7F7304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FD4ADFD-AF10-3B49-8CF9-AD02F30B2E2C}" type="slidenum">
              <a:rPr lang="it-IT" altLang="en-US" sz="1400" smtClean="0"/>
              <a:pPr>
                <a:spcBef>
                  <a:spcPct val="0"/>
                </a:spcBef>
              </a:pPr>
              <a:t>3</a:t>
            </a:fld>
            <a:endParaRPr lang="it-IT" altLang="en-US" sz="1400"/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5DAF2668-D441-B855-34BF-9901067AB8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13578304-1784-436A-D699-218D25886B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47552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C916A8E-9088-A21B-8FFA-4A088BAE64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>
            <a:extLst>
              <a:ext uri="{FF2B5EF4-FFF2-40B4-BE49-F238E27FC236}">
                <a16:creationId xmlns:a16="http://schemas.microsoft.com/office/drawing/2014/main" id="{0E730467-BE47-1BF4-1906-9A6D23DA899D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FD4ADFD-AF10-3B49-8CF9-AD02F30B2E2C}" type="slidenum">
              <a:rPr lang="it-IT" altLang="en-US" sz="1400" smtClean="0"/>
              <a:pPr>
                <a:spcBef>
                  <a:spcPct val="0"/>
                </a:spcBef>
              </a:pPr>
              <a:t>4</a:t>
            </a:fld>
            <a:endParaRPr lang="it-IT" altLang="en-US" sz="1400"/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815617DD-2F22-21F8-3E33-2DFF57E06F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A884CE39-3BBA-91D2-60D9-9E4E2CCA95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34208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20E15F-491D-543C-CDEB-D420501352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>
            <a:extLst>
              <a:ext uri="{FF2B5EF4-FFF2-40B4-BE49-F238E27FC236}">
                <a16:creationId xmlns:a16="http://schemas.microsoft.com/office/drawing/2014/main" id="{B962B752-DA0B-3553-82B8-D39F472DE3C3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FD4ADFD-AF10-3B49-8CF9-AD02F30B2E2C}" type="slidenum">
              <a:rPr lang="it-IT" altLang="en-US" sz="1400" smtClean="0"/>
              <a:pPr>
                <a:spcBef>
                  <a:spcPct val="0"/>
                </a:spcBef>
              </a:pPr>
              <a:t>5</a:t>
            </a:fld>
            <a:endParaRPr lang="it-IT" altLang="en-US" sz="1400"/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6705C34E-74A6-D3AA-E114-9FF4CF15FC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47902C59-BF2C-C4C7-0E28-F557B8AF96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88197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D0592F3-6ACA-43DF-8A2B-364A46B3DE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>
            <a:extLst>
              <a:ext uri="{FF2B5EF4-FFF2-40B4-BE49-F238E27FC236}">
                <a16:creationId xmlns:a16="http://schemas.microsoft.com/office/drawing/2014/main" id="{F6BF8F19-AEFB-20C9-FD71-3BB069B00EB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FD4ADFD-AF10-3B49-8CF9-AD02F30B2E2C}" type="slidenum">
              <a:rPr lang="it-IT" altLang="en-US" sz="1400" smtClean="0"/>
              <a:pPr>
                <a:spcBef>
                  <a:spcPct val="0"/>
                </a:spcBef>
              </a:pPr>
              <a:t>6</a:t>
            </a:fld>
            <a:endParaRPr lang="it-IT" altLang="en-US" sz="1400"/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E20257F5-3492-85F7-AEEC-56A17BA7D0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5497C8D6-D99B-C297-66A6-6089DA407F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60137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193C74-D6D7-E391-5251-915794223E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>
            <a:extLst>
              <a:ext uri="{FF2B5EF4-FFF2-40B4-BE49-F238E27FC236}">
                <a16:creationId xmlns:a16="http://schemas.microsoft.com/office/drawing/2014/main" id="{71ECDD42-2BC4-0146-7485-1F3DF647EAE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FD4ADFD-AF10-3B49-8CF9-AD02F30B2E2C}" type="slidenum">
              <a:rPr lang="it-IT" altLang="en-US" sz="1400" smtClean="0"/>
              <a:pPr>
                <a:spcBef>
                  <a:spcPct val="0"/>
                </a:spcBef>
              </a:pPr>
              <a:t>7</a:t>
            </a:fld>
            <a:endParaRPr lang="it-IT" altLang="en-US" sz="1400"/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D82B5D42-11EF-F0F5-823B-A495327435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794D4FA1-EB09-A2BF-390D-FE560A2B90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82569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9ECCC2-D4C6-D9B7-5AC3-749B031EB7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>
            <a:extLst>
              <a:ext uri="{FF2B5EF4-FFF2-40B4-BE49-F238E27FC236}">
                <a16:creationId xmlns:a16="http://schemas.microsoft.com/office/drawing/2014/main" id="{BC585339-D5E9-3DFF-5D09-FB638004EF4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FD4ADFD-AF10-3B49-8CF9-AD02F30B2E2C}" type="slidenum">
              <a:rPr lang="it-IT" altLang="en-US" sz="1400" smtClean="0"/>
              <a:pPr>
                <a:spcBef>
                  <a:spcPct val="0"/>
                </a:spcBef>
              </a:pPr>
              <a:t>8</a:t>
            </a:fld>
            <a:endParaRPr lang="it-IT" altLang="en-US" sz="1400"/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0E9A6195-8624-C337-0C87-4299DC5762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4680F2C2-75D7-4EEF-DB52-98DCC2207A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7318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B7F02B6-81D3-BE14-2F24-72264D35481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69D247-3FC3-5E1B-682D-36B1BFCCE97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84E871-08E9-880F-11AB-DDC6C5BC514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D3E7B1-725E-804E-BA79-DEB009F716A5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465440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4FB1226-DB34-8916-CB8E-A6A97999F4D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E0C4A0-A068-A3B8-DFA0-6DB7AAC7E9A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ABF101-A33D-2C73-2B0F-566E34C3BF8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31A4AD-558D-B648-BE8C-A38EBE371C12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868772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1DF6E75-9791-C25D-D5FA-99B3DF0D4E1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E05C27-B6FD-5FA5-6E92-72D5854DCC6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1E9E74-6258-76A2-6013-74533EF83C5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C78F31-3BBF-E446-97EC-05EA92B01F87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218634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0DB3B844-D071-FEDF-5AD9-030E8211034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0A8EB8-B3DB-609F-C514-1FD85422410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FAB585-4353-53A0-F59A-C24336A5849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866AD-DB94-F441-B963-CE79AA53D86D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483602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FFC32D2-FA0E-BB15-1421-C63CE1FDB90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B3A4BD-FC3C-0FB7-263F-58331618E74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AFF17B-C952-0260-A16D-8924C28AAA8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9021F-876F-6C40-87AB-82D9CF9B377C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442588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6AAD51A-F6BC-7920-C572-2649C07E3ED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0165CB-194B-97DA-4797-94929B10AAE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8FFB55-979C-DEA3-22A4-E16BCBEFDBB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BF52C-8AA7-E044-A678-9219790E9C9C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611627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36DFBD0-08DC-9987-BFF1-C41C583360B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278DA15-371F-88B4-F36D-79FE02FB690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7AF83579-41BB-574A-3279-D984BFE2984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250BA-91CA-FE45-AE61-7BD1180A52EC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781992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7DA8AB53-F428-39D9-69EB-45668E90072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438E13C9-B818-DE4E-74F8-A08DB0D5F3E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71AA5622-209E-A4D4-7D56-00E79692E27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524CA-D27F-D345-912C-A34A56917F81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842650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A062CA1-E9DF-75E9-0C87-511FEFC7D6E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C42B39-AC1C-4BF5-8245-94540816341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7F8D69-E133-8785-801C-CC017DD81BD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1C32A7-F2E0-7D41-98E9-692C1640D081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567383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626B46DC-EE32-1585-185D-F5CB2B40A9E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547362C-F688-B2E8-F94D-9B03A6C3DC1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DEAEF8C-FDB8-8817-390E-26E8609A8E6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474EA-58AC-7249-8E22-FD8BAB769DA5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069194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452465F-DC97-CA07-F145-D7B431ACECE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16F650B-ED52-C41F-C112-760764A8A71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C5383C21-E92B-6B67-E1FB-EA24B72D36D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0DB54-1D10-994E-8784-911371A3A781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802019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D8FE61F-7978-99D1-1CC5-2B8108DC9D9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C2E3B36-BA43-1D68-455C-E91C79A710E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B692DE52-F6FC-8570-5D77-CA6FEC5519D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74122-ACBE-C846-B707-5CB3CF2D153B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747726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98537FC4-3281-DEC8-C3A8-2E13534C88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Fate clic per modificare il formato del testo del titolo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00D8DF22-69AA-D04E-D69D-67E528A70C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Fate clic per modificare il formato del testo della struttura</a:t>
            </a:r>
          </a:p>
          <a:p>
            <a:pPr lvl="1"/>
            <a:r>
              <a:rPr lang="en-GB" altLang="en-US"/>
              <a:t>Secondo livello struttura</a:t>
            </a:r>
          </a:p>
          <a:p>
            <a:pPr lvl="2"/>
            <a:r>
              <a:rPr lang="en-GB" altLang="en-US"/>
              <a:t>Terzo livello struttura</a:t>
            </a:r>
          </a:p>
          <a:p>
            <a:pPr lvl="3"/>
            <a:r>
              <a:rPr lang="en-GB" altLang="en-US"/>
              <a:t>Quarto livello struttura</a:t>
            </a:r>
          </a:p>
          <a:p>
            <a:pPr lvl="4"/>
            <a:r>
              <a:rPr lang="en-GB" altLang="en-US"/>
              <a:t>Quinto livello struttura</a:t>
            </a:r>
          </a:p>
          <a:p>
            <a:pPr lvl="4"/>
            <a:r>
              <a:rPr lang="en-GB" altLang="en-US"/>
              <a:t>Sesto livello struttura</a:t>
            </a:r>
          </a:p>
          <a:p>
            <a:pPr lvl="4"/>
            <a:r>
              <a:rPr lang="en-GB" altLang="en-US"/>
              <a:t>Settimo livello struttura</a:t>
            </a:r>
          </a:p>
          <a:p>
            <a:pPr lvl="4"/>
            <a:r>
              <a:rPr lang="en-GB" altLang="en-US"/>
              <a:t>Ottavo livello struttura</a:t>
            </a:r>
          </a:p>
          <a:p>
            <a:pPr lvl="4"/>
            <a:r>
              <a:rPr lang="en-GB" altLang="en-US"/>
              <a:t>Nono livello struttura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ABB2324C-268D-24F3-32C0-2E07B3221637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6834FE7-026A-3472-4E51-C4D9E17B42DB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BBC540E-931E-A571-03EF-8309D6055A1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D8AAD6B-1156-7E4C-BDA0-DB70FA30F342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Microsoft YaHei" panose="020B0503020204020204" pitchFamily="34" charset="-122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  <a:cs typeface="Microsoft YaHei" panose="020B0503020204020204" pitchFamily="34" charset="-122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  <a:cs typeface="Microsoft YaHei" panose="020B0503020204020204" pitchFamily="34" charset="-122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  <a:cs typeface="Microsoft YaHei" panose="020B0503020204020204" pitchFamily="34" charset="-122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  <a:cs typeface="Microsoft YaHei" panose="020B0503020204020204" pitchFamily="34" charset="-122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Microsoft YaHei" panose="020B0503020204020204" pitchFamily="34" charset="-122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Microsoft YaHei" panose="020B0503020204020204" pitchFamily="34" charset="-122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Microsoft YaHei" panose="020B0503020204020204" pitchFamily="34" charset="-122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Microsoft YaHei" panose="020B0503020204020204" pitchFamily="34" charset="-122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Microsoft YaHei" panose="020B0503020204020204" pitchFamily="34" charset="-12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>
            <a:extLst>
              <a:ext uri="{FF2B5EF4-FFF2-40B4-BE49-F238E27FC236}">
                <a16:creationId xmlns:a16="http://schemas.microsoft.com/office/drawing/2014/main" id="{5030DD10-2C7D-E81A-3BDC-69DFF09DE20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59792" y="699351"/>
            <a:ext cx="9361039" cy="3672408"/>
          </a:xfrm>
        </p:spPr>
        <p:txBody>
          <a:bodyPr tIns="0" anchor="ctr"/>
          <a:lstStyle/>
          <a:p>
            <a:pPr marL="0" indent="0" algn="ctr" eaLnBrk="1">
              <a:lnSpc>
                <a:spcPct val="106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Case Study: EU–Japan Trade in </a:t>
            </a:r>
          </a:p>
          <a:p>
            <a:pPr marL="0" indent="0" algn="ctr" eaLnBrk="1">
              <a:lnSpc>
                <a:spcPct val="106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Environmental Goods and Services (EGS)</a:t>
            </a:r>
          </a:p>
        </p:txBody>
      </p:sp>
      <p:pic>
        <p:nvPicPr>
          <p:cNvPr id="3076" name="Grafik 2">
            <a:extLst>
              <a:ext uri="{FF2B5EF4-FFF2-40B4-BE49-F238E27FC236}">
                <a16:creationId xmlns:a16="http://schemas.microsoft.com/office/drawing/2014/main" id="{B6AF26C5-84C7-D0ED-DDD8-2908D31182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6154" y="5580037"/>
            <a:ext cx="2924175" cy="99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3B2F3B6-DE07-D530-D587-EA26580B4A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871" y="3348142"/>
            <a:ext cx="7920880" cy="863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marL="342900" indent="-3429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 kern="1200">
                <a:solidFill>
                  <a:srgbClr val="000000"/>
                </a:solidFill>
                <a:latin typeface="+mn-lt"/>
                <a:ea typeface="+mn-ea"/>
                <a:cs typeface="Microsoft YaHei" panose="020B0503020204020204" pitchFamily="34" charset="-122"/>
              </a:defRPr>
            </a:lvl1pPr>
            <a:lvl2pPr marL="742950" indent="-28575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0" kern="1200">
                <a:solidFill>
                  <a:srgbClr val="000000"/>
                </a:solidFill>
                <a:latin typeface="+mn-lt"/>
                <a:ea typeface="+mn-ea"/>
                <a:cs typeface="Microsoft YaHei" panose="020B0503020204020204" pitchFamily="34" charset="-122"/>
              </a:defRPr>
            </a:lvl2pPr>
            <a:lvl3pPr marL="1143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kern="1200">
                <a:solidFill>
                  <a:srgbClr val="000000"/>
                </a:solidFill>
                <a:latin typeface="+mn-lt"/>
                <a:ea typeface="+mn-ea"/>
                <a:cs typeface="Microsoft YaHei" panose="020B0503020204020204" pitchFamily="34" charset="-122"/>
              </a:defRPr>
            </a:lvl3pPr>
            <a:lvl4pPr marL="1600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 kern="1200">
                <a:solidFill>
                  <a:srgbClr val="000000"/>
                </a:solidFill>
                <a:latin typeface="+mn-lt"/>
                <a:ea typeface="+mn-ea"/>
                <a:cs typeface="Microsoft YaHei" panose="020B0503020204020204" pitchFamily="34" charset="-122"/>
              </a:defRPr>
            </a:lvl4pPr>
            <a:lvl5pPr marL="20574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 kern="1200">
                <a:solidFill>
                  <a:srgbClr val="000000"/>
                </a:solidFill>
                <a:latin typeface="+mn-lt"/>
                <a:ea typeface="+mn-ea"/>
                <a:cs typeface="Microsoft YaHei" panose="020B0503020204020204" pitchFamily="34" charset="-122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>
              <a:lnSpc>
                <a:spcPct val="106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Dr Matthias Bauer, Director</a:t>
            </a:r>
            <a:endParaRPr lang="en-GB" sz="90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986278C3-2087-DDFC-2CD2-A92ADCAFC3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3238" y="107429"/>
            <a:ext cx="9070975" cy="1262063"/>
          </a:xfrm>
        </p:spPr>
        <p:txBody>
          <a:bodyPr tIns="5544"/>
          <a:lstStyle/>
          <a:p>
            <a:pPr algn="l" eaLnBrk="1"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  <a:cs typeface="+mn-cs"/>
              </a:rPr>
              <a:t>Overview – Japan-EU FTA and Environmental Goods &amp; Services (EGS)</a:t>
            </a:r>
            <a:endParaRPr lang="en-GB" alt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kzidenz-Grotesk BQ" pitchFamily="48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9E329E43-BEE7-CAD2-136E-01DF1F2DB0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0087" y="1738709"/>
            <a:ext cx="9070975" cy="5497512"/>
          </a:xfrm>
        </p:spPr>
        <p:txBody>
          <a:bodyPr tIns="11340"/>
          <a:lstStyle/>
          <a:p>
            <a:pPr>
              <a:buFontTx/>
              <a:buChar char="-"/>
              <a:defRPr/>
            </a:pPr>
            <a:r>
              <a:rPr lang="en-GB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  <a:cs typeface="+mn-cs"/>
              </a:rPr>
              <a:t>The EU-Japan Economic Partnership Agreement (EPA) entered into force in 2019.</a:t>
            </a:r>
          </a:p>
          <a:p>
            <a:pPr>
              <a:buFontTx/>
              <a:buChar char="-"/>
              <a:defRPr/>
            </a:pPr>
            <a:r>
              <a:rPr lang="en-GB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  <a:cs typeface="+mn-cs"/>
              </a:rPr>
              <a:t>Japan’s market is characterised by high-value EGS components, low pre-FTA tariffs, and robust regulatory backing for renewables.</a:t>
            </a:r>
          </a:p>
          <a:p>
            <a:pPr>
              <a:buFontTx/>
              <a:buChar char="-"/>
              <a:defRPr/>
            </a:pPr>
            <a:r>
              <a:rPr lang="en-GB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</a:rPr>
              <a:t>Trade in EGS expanded substantially post-FTA, particularly in solar and energy efficiency sectors.</a:t>
            </a:r>
          </a:p>
          <a:p>
            <a:pPr>
              <a:buFontTx/>
              <a:buChar char="-"/>
              <a:defRPr/>
            </a:pPr>
            <a:r>
              <a:rPr lang="en-GB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</a:rPr>
              <a:t>Challenges regarding technical standards remain.</a:t>
            </a:r>
          </a:p>
          <a:p>
            <a:pPr>
              <a:buFontTx/>
              <a:buChar char="-"/>
              <a:defRPr/>
            </a:pPr>
            <a:endParaRPr lang="en-GB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Akzidenz-Grotesk BQ Light" pitchFamily="48" charset="0"/>
              <a:cs typeface="+mn-cs"/>
            </a:endParaRPr>
          </a:p>
          <a:p>
            <a:pPr>
              <a:buFontTx/>
              <a:buChar char="-"/>
              <a:defRPr/>
            </a:pPr>
            <a:endParaRPr lang="en-GB" altLang="en-US" sz="2300" i="1" dirty="0">
              <a:solidFill>
                <a:schemeClr val="tx1">
                  <a:lumMod val="75000"/>
                  <a:lumOff val="25000"/>
                </a:schemeClr>
              </a:solidFill>
              <a:latin typeface="Akzidenz-Grotesk BQ Light" pitchFamily="48" charset="0"/>
              <a:cs typeface="+mn-cs"/>
            </a:endParaRPr>
          </a:p>
        </p:txBody>
      </p:sp>
      <p:pic>
        <p:nvPicPr>
          <p:cNvPr id="2" name="Grafik 2">
            <a:extLst>
              <a:ext uri="{FF2B5EF4-FFF2-40B4-BE49-F238E27FC236}">
                <a16:creationId xmlns:a16="http://schemas.microsoft.com/office/drawing/2014/main" id="{838BC2D3-7038-F5AF-F324-65A5CE321A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24" y="6813747"/>
            <a:ext cx="1869814" cy="638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95064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F08B18-717E-75B8-F71E-29112F6BB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44C57C04-7229-27E8-F0AF-5EDA8DDF1A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3238" y="107429"/>
            <a:ext cx="9070975" cy="1262063"/>
          </a:xfrm>
        </p:spPr>
        <p:txBody>
          <a:bodyPr tIns="5544"/>
          <a:lstStyle/>
          <a:p>
            <a:pPr algn="l" eaLnBrk="1"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4000" dirty="0"/>
              <a:t>Environmental Goods – Trade Performance with Japan</a:t>
            </a:r>
            <a:endParaRPr lang="en-GB" alt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kzidenz-Grotesk BQ" pitchFamily="48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2C5FDA20-44FC-685D-C265-BC0B3B04A8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0087" y="1738709"/>
            <a:ext cx="9070975" cy="5497512"/>
          </a:xfrm>
        </p:spPr>
        <p:txBody>
          <a:bodyPr tIns="11340"/>
          <a:lstStyle/>
          <a:p>
            <a:pPr>
              <a:buFontTx/>
              <a:buChar char="-"/>
              <a:defRPr/>
            </a:pPr>
            <a:r>
              <a:rPr lang="en-GB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  <a:cs typeface="+mn-cs"/>
              </a:rPr>
              <a:t>Post-FTA EU imports from Japan:</a:t>
            </a:r>
          </a:p>
          <a:p>
            <a:pPr lvl="1">
              <a:buFontTx/>
              <a:buChar char="-"/>
              <a:defRPr/>
            </a:pPr>
            <a:r>
              <a:rPr lang="en-GB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  <a:cs typeface="+mn-cs"/>
              </a:rPr>
              <a:t>2019 exports: approx. EUR 3.5 billion, growing to EUR 4.1 billion post-FTA</a:t>
            </a:r>
          </a:p>
          <a:p>
            <a:pPr lvl="1">
              <a:buFontTx/>
              <a:buChar char="-"/>
              <a:defRPr/>
            </a:pPr>
            <a:r>
              <a:rPr lang="en-GB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  <a:cs typeface="+mn-cs"/>
              </a:rPr>
              <a:t>Main products: solar wafers, photovoltaic cells, ball bearings for wind turbines</a:t>
            </a:r>
          </a:p>
          <a:p>
            <a:pPr lvl="1">
              <a:buFontTx/>
              <a:buChar char="-"/>
              <a:defRPr/>
            </a:pPr>
            <a:r>
              <a:rPr lang="en-GB" altLang="en-US" sz="23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  <a:cs typeface="+mn-cs"/>
              </a:rPr>
              <a:t>Japan’s top environmental goods exports to the EU in 2023 were machines for solar cell production (€1.17bn), wafers for solar panels (€592m), parts for solar panel production (€489m), solar tracking controllers (€472m), and ball bearings for wind turbines (€218m), confirming Japan’s dominant role in supplying the EU with advanced solar and clean tech components.</a:t>
            </a:r>
          </a:p>
        </p:txBody>
      </p:sp>
      <p:pic>
        <p:nvPicPr>
          <p:cNvPr id="2" name="Grafik 2">
            <a:extLst>
              <a:ext uri="{FF2B5EF4-FFF2-40B4-BE49-F238E27FC236}">
                <a16:creationId xmlns:a16="http://schemas.microsoft.com/office/drawing/2014/main" id="{D8A1AD23-F5F0-6611-A08D-03AD2584C4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24" y="6813747"/>
            <a:ext cx="1869814" cy="638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56920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4B142-E1DA-1E23-417B-3B85CB9A8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C319A30F-FD22-326A-4C39-008AC767EA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3238" y="107429"/>
            <a:ext cx="9070975" cy="1262063"/>
          </a:xfrm>
        </p:spPr>
        <p:txBody>
          <a:bodyPr tIns="5544"/>
          <a:lstStyle/>
          <a:p>
            <a:pPr algn="l" eaLnBrk="1"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4000" dirty="0"/>
              <a:t>Environmental Goods – Trade Performance with Japan</a:t>
            </a:r>
            <a:endParaRPr lang="en-GB" alt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kzidenz-Grotesk BQ" pitchFamily="48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61421FEE-8974-C13D-BFFC-B678F32816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0087" y="1738709"/>
            <a:ext cx="9070975" cy="5497512"/>
          </a:xfrm>
        </p:spPr>
        <p:txBody>
          <a:bodyPr tIns="11340"/>
          <a:lstStyle/>
          <a:p>
            <a:pPr>
              <a:buFontTx/>
              <a:buChar char="-"/>
              <a:defRPr/>
            </a:pPr>
            <a:r>
              <a:rPr lang="en-GB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  <a:cs typeface="+mn-cs"/>
              </a:rPr>
              <a:t>Post-FTA EU exports to Japan:</a:t>
            </a:r>
          </a:p>
          <a:p>
            <a:pPr lvl="1">
              <a:buFontTx/>
              <a:buChar char="-"/>
              <a:defRPr/>
            </a:pPr>
            <a:r>
              <a:rPr lang="en-GB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  <a:cs typeface="+mn-cs"/>
              </a:rPr>
              <a:t>2019 exports: approx. EUR 1.8 billion, rising to EUR 2 billion post-FTA</a:t>
            </a:r>
          </a:p>
          <a:p>
            <a:pPr lvl="1">
              <a:buFontTx/>
              <a:buChar char="-"/>
              <a:defRPr/>
            </a:pPr>
            <a:r>
              <a:rPr lang="en-GB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  <a:cs typeface="+mn-cs"/>
              </a:rPr>
              <a:t>Main products: solar cell production machines, tracking controllers, thermostats</a:t>
            </a:r>
          </a:p>
          <a:p>
            <a:pPr lvl="1">
              <a:buFontTx/>
              <a:buChar char="-"/>
              <a:defRPr/>
            </a:pPr>
            <a:r>
              <a:rPr lang="en-GB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  <a:cs typeface="+mn-cs"/>
              </a:rPr>
              <a:t>The EU’s top environmental goods exports to Japan in 2023 were machines for solar cell production (€365m), solar tracking controllers (€205m), parts for solar panel production (€189m), solar wafers (€172m), and semiconductor additives (€130m), showing a concentration in solar value chain equipment and materials.</a:t>
            </a:r>
          </a:p>
        </p:txBody>
      </p:sp>
      <p:pic>
        <p:nvPicPr>
          <p:cNvPr id="2" name="Grafik 2">
            <a:extLst>
              <a:ext uri="{FF2B5EF4-FFF2-40B4-BE49-F238E27FC236}">
                <a16:creationId xmlns:a16="http://schemas.microsoft.com/office/drawing/2014/main" id="{CE75BDC6-06F9-CC38-0C3F-9B9FE2D836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24" y="6813747"/>
            <a:ext cx="1869814" cy="638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10477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4C4BF3-195A-5478-6C39-85E0BD7013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0ADF34A1-662E-8A34-9A08-29D9D56BFC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3238" y="107429"/>
            <a:ext cx="9070975" cy="1262063"/>
          </a:xfrm>
        </p:spPr>
        <p:txBody>
          <a:bodyPr tIns="5544"/>
          <a:lstStyle/>
          <a:p>
            <a:pPr algn="l" eaLnBrk="1"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4000" dirty="0"/>
              <a:t>Environmental Goods – Trade Performance with Japan</a:t>
            </a:r>
            <a:endParaRPr lang="en-GB" alt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kzidenz-Grotesk BQ" pitchFamily="48" charset="0"/>
            </a:endParaRPr>
          </a:p>
        </p:txBody>
      </p:sp>
      <p:pic>
        <p:nvPicPr>
          <p:cNvPr id="2" name="Grafik 2">
            <a:extLst>
              <a:ext uri="{FF2B5EF4-FFF2-40B4-BE49-F238E27FC236}">
                <a16:creationId xmlns:a16="http://schemas.microsoft.com/office/drawing/2014/main" id="{214D5BBE-26B1-0A66-2B06-550E1CF5B7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24" y="6813747"/>
            <a:ext cx="1869814" cy="638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CC63A92-894E-7870-FDAA-37A1BF56E2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7629413"/>
              </p:ext>
            </p:extLst>
          </p:nvPr>
        </p:nvGraphicFramePr>
        <p:xfrm>
          <a:off x="517638" y="1403573"/>
          <a:ext cx="9165651" cy="5334000"/>
        </p:xfrm>
        <a:graphic>
          <a:graphicData uri="http://schemas.openxmlformats.org/drawingml/2006/table">
            <a:tbl>
              <a:tblPr firstRow="1" firstCol="1" bandRow="1"/>
              <a:tblGrid>
                <a:gridCol w="2577651">
                  <a:extLst>
                    <a:ext uri="{9D8B030D-6E8A-4147-A177-3AD203B41FA5}">
                      <a16:colId xmlns:a16="http://schemas.microsoft.com/office/drawing/2014/main" val="316903366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val="1398971863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val="2555356520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val="3782483411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024940476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1443699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buNone/>
                      </a:pPr>
                      <a:r>
                        <a:rPr lang="en-DE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Japanese exports to the EU, </a:t>
                      </a:r>
                      <a:r>
                        <a:rPr lang="en-DE" sz="1200" b="1" i="1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 million EUR</a:t>
                      </a:r>
                      <a:endParaRPr lang="en-DE" sz="1200" b="1" i="1" u="sng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5Y-average pre-FTA</a:t>
                      </a:r>
                      <a:endParaRPr lang="en-DE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Year of entering into force</a:t>
                      </a:r>
                      <a:endParaRPr lang="en-DE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5Y-average post FTA</a:t>
                      </a:r>
                      <a:endParaRPr lang="en-DE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Percentage change 'pre-FTA' to  'post-FTA'</a:t>
                      </a:r>
                      <a:endParaRPr lang="en-DE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Percentage change 'year of entering into force' to  'post-FTA'</a:t>
                      </a:r>
                      <a:endParaRPr lang="en-DE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4197727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buNone/>
                      </a:pPr>
                      <a:r>
                        <a:rPr lang="en-DE" sz="1200" b="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Energy efficiency</a:t>
                      </a:r>
                      <a:endParaRPr lang="en-DE" sz="1200" b="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       264.1 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       274.1 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       292.2 </a:t>
                      </a:r>
                      <a:endParaRPr lang="en-D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11%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4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7%</a:t>
                      </a:r>
                      <a:endParaRPr lang="en-D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C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888487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buNone/>
                      </a:pPr>
                      <a:r>
                        <a:rPr lang="en-DE" sz="1200" b="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Geothermal, hydro, solar and wind energy</a:t>
                      </a:r>
                      <a:endParaRPr lang="en-DE" sz="1200" b="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   2,683.7 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   2,742.7 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   3,276.1 </a:t>
                      </a:r>
                      <a:endParaRPr lang="en-D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22%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19%</a:t>
                      </a:r>
                      <a:endParaRPr lang="en-D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C4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039101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buNone/>
                      </a:pPr>
                      <a:r>
                        <a:rPr lang="en-DE" sz="1200" b="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Buildings</a:t>
                      </a:r>
                      <a:endParaRPr lang="en-DE" sz="1200" b="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       520.0 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       559.5 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       539.9 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4%</a:t>
                      </a:r>
                      <a:endParaRPr lang="en-D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1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-4%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9922468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buNone/>
                      </a:pPr>
                      <a:r>
                        <a:rPr lang="en-DE" sz="1200" b="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Total total goods </a:t>
                      </a:r>
                      <a:r>
                        <a:rPr lang="en-GB" sz="1200" b="0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exports to Japan</a:t>
                      </a:r>
                      <a:endParaRPr lang="en-DE" sz="1200" b="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57,118.6 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63,031.2 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64,096.4 </a:t>
                      </a:r>
                      <a:endParaRPr lang="en-D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12%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0D18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2%</a:t>
                      </a:r>
                      <a:endParaRPr lang="en-D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222881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buNone/>
                      </a:pPr>
                      <a:r>
                        <a:rPr lang="en-DE" sz="1200" b="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TOTAL ex environmental goods</a:t>
                      </a:r>
                      <a:endParaRPr lang="en-DE" sz="1200" b="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53,650.8 </a:t>
                      </a:r>
                      <a:endParaRPr lang="en-D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59,454.9 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59,988.1 </a:t>
                      </a:r>
                      <a:endParaRPr lang="en-D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12%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D28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1%</a:t>
                      </a:r>
                      <a:endParaRPr lang="en-D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060523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buNone/>
                      </a:pPr>
                      <a:r>
                        <a:rPr lang="en-DE" sz="1200" b="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Share of environmental goods in TOTAL</a:t>
                      </a:r>
                      <a:endParaRPr lang="en-DE" sz="1200" b="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6.1%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5.7%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6.4%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6%</a:t>
                      </a:r>
                      <a:endParaRPr lang="en-D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E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13%</a:t>
                      </a:r>
                      <a:endParaRPr lang="en-D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D08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264987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buNone/>
                      </a:pPr>
                      <a:r>
                        <a:rPr lang="en-DE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Japanese imports from the EU</a:t>
                      </a:r>
                      <a:endParaRPr lang="en-DE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5Y-average pre-FTA</a:t>
                      </a:r>
                      <a:endParaRPr lang="en-DE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Year of entering into force</a:t>
                      </a:r>
                      <a:endParaRPr lang="en-DE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5Y-average post FTA</a:t>
                      </a:r>
                      <a:endParaRPr lang="en-DE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Percentage change 'pre-FTA' to  'post-FTA'</a:t>
                      </a:r>
                      <a:endParaRPr lang="en-DE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Percentage change 'year of entering into force' to  'post-FTA'</a:t>
                      </a:r>
                      <a:endParaRPr lang="en-DE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7544138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buNone/>
                      </a:pPr>
                      <a:r>
                        <a:rPr lang="en-DE" sz="1200" b="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Energy efficiency</a:t>
                      </a:r>
                      <a:endParaRPr lang="en-DE" sz="1200" b="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          85.8 </a:t>
                      </a:r>
                      <a:endParaRPr lang="en-D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       114.8 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       142.0 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65%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24%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D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179750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buNone/>
                      </a:pPr>
                      <a:r>
                        <a:rPr lang="en-DE" sz="1200" b="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Geothermal, hydro, solar and wind energy</a:t>
                      </a:r>
                      <a:endParaRPr lang="en-DE" sz="1200" b="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   1,472.7 </a:t>
                      </a:r>
                      <a:endParaRPr lang="en-D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   1,661.4 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   1,655.7 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12%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E09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0%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8472448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buNone/>
                      </a:pPr>
                      <a:r>
                        <a:rPr lang="en-DE" sz="1200" b="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Buildings</a:t>
                      </a:r>
                      <a:endParaRPr lang="en-DE" sz="1200" b="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       241.7 </a:t>
                      </a:r>
                      <a:endParaRPr lang="en-D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       297.2 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       261.7 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8%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3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-12%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03009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buNone/>
                      </a:pPr>
                      <a:r>
                        <a:rPr lang="en-DE" sz="1200" b="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Total goods imports </a:t>
                      </a:r>
                      <a:r>
                        <a:rPr lang="en-GB" sz="1200" b="0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from Japan</a:t>
                      </a:r>
                      <a:endParaRPr lang="en-DE" sz="1200" b="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55,499.6 </a:t>
                      </a:r>
                      <a:endParaRPr lang="en-D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62,628.4 </a:t>
                      </a:r>
                      <a:endParaRPr lang="en-D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63,146.8 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14%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F9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1%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7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5739618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buNone/>
                      </a:pPr>
                      <a:r>
                        <a:rPr lang="en-DE" sz="1200" b="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TOTAL ex environmental goods</a:t>
                      </a:r>
                      <a:endParaRPr lang="en-DE" sz="1200" b="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53,699.4 </a:t>
                      </a:r>
                      <a:endParaRPr lang="en-D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60,555.0 </a:t>
                      </a:r>
                      <a:endParaRPr lang="en-D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61,087.4 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14%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F9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1%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7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125833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buNone/>
                      </a:pPr>
                      <a:r>
                        <a:rPr lang="en-DE" sz="1200" b="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Share of environmental goods in TOTAL</a:t>
                      </a:r>
                      <a:endParaRPr lang="en-DE" sz="1200" b="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3.2%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3.3%</a:t>
                      </a:r>
                      <a:endParaRPr lang="en-D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3.3%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1%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89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buNone/>
                      </a:pPr>
                      <a:r>
                        <a:rPr lang="en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-1%</a:t>
                      </a:r>
                      <a:endParaRPr lang="en-D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2" marR="57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9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05384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092202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D967F3-AAB7-79E3-DC0D-4214C66C99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0374D26E-DF29-C03B-8DA0-C2DCAF5C5A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3238" y="107429"/>
            <a:ext cx="9070975" cy="1262063"/>
          </a:xfrm>
        </p:spPr>
        <p:txBody>
          <a:bodyPr tIns="5544"/>
          <a:lstStyle/>
          <a:p>
            <a:pPr algn="l" eaLnBrk="1"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4000" dirty="0"/>
              <a:t>Environmental Services – Deepening Integration with Japan</a:t>
            </a:r>
            <a:endParaRPr lang="en-GB" alt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kzidenz-Grotesk BQ" pitchFamily="48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7134A884-2B51-62BB-89E4-25905D24DE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0087" y="1738709"/>
            <a:ext cx="9070975" cy="5497512"/>
          </a:xfrm>
        </p:spPr>
        <p:txBody>
          <a:bodyPr tIns="11340"/>
          <a:lstStyle/>
          <a:p>
            <a:pPr>
              <a:buFontTx/>
              <a:buChar char="-"/>
              <a:defRPr/>
            </a:pPr>
            <a:r>
              <a:rPr lang="en-GB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  <a:cs typeface="+mn-cs"/>
              </a:rPr>
              <a:t>EU service exports to Japan (post-FTA): +23%.</a:t>
            </a:r>
          </a:p>
          <a:p>
            <a:pPr lvl="1">
              <a:buFontTx/>
              <a:buChar char="-"/>
              <a:defRPr/>
            </a:pPr>
            <a:r>
              <a:rPr lang="en-GB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  <a:cs typeface="+mn-cs"/>
              </a:rPr>
              <a:t>Management consulting +163%.</a:t>
            </a:r>
          </a:p>
          <a:p>
            <a:pPr lvl="1">
              <a:buFontTx/>
              <a:buChar char="-"/>
              <a:defRPr/>
            </a:pPr>
            <a:r>
              <a:rPr lang="en-GB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  <a:cs typeface="+mn-cs"/>
              </a:rPr>
              <a:t>Engineering +45%, architecture +36%, ICT services +95–100%.</a:t>
            </a:r>
          </a:p>
          <a:p>
            <a:pPr>
              <a:buFontTx/>
              <a:buChar char="-"/>
              <a:defRPr/>
            </a:pPr>
            <a:r>
              <a:rPr lang="en-GB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  <a:cs typeface="+mn-cs"/>
              </a:rPr>
              <a:t>EU imports from Japan: Waste treatment +63%, engineering services +63%.</a:t>
            </a:r>
          </a:p>
          <a:p>
            <a:pPr>
              <a:buFontTx/>
              <a:buChar char="-"/>
              <a:defRPr/>
            </a:pPr>
            <a:r>
              <a:rPr lang="en-GB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  <a:cs typeface="+mn-cs"/>
              </a:rPr>
              <a:t>High-value, knowledge-intensive services underpin growing (environmental) cooperation.</a:t>
            </a:r>
          </a:p>
          <a:p>
            <a:pPr marL="0" indent="0">
              <a:defRPr/>
            </a:pPr>
            <a:endParaRPr lang="en-GB" altLang="en-US" sz="2300" i="1" dirty="0">
              <a:solidFill>
                <a:schemeClr val="tx1">
                  <a:lumMod val="75000"/>
                  <a:lumOff val="25000"/>
                </a:schemeClr>
              </a:solidFill>
              <a:latin typeface="Akzidenz-Grotesk BQ Light" pitchFamily="48" charset="0"/>
              <a:cs typeface="+mn-cs"/>
            </a:endParaRPr>
          </a:p>
        </p:txBody>
      </p:sp>
      <p:pic>
        <p:nvPicPr>
          <p:cNvPr id="2" name="Grafik 2">
            <a:extLst>
              <a:ext uri="{FF2B5EF4-FFF2-40B4-BE49-F238E27FC236}">
                <a16:creationId xmlns:a16="http://schemas.microsoft.com/office/drawing/2014/main" id="{D0BAF60A-8609-62DA-9E7D-535A93470F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24" y="6813747"/>
            <a:ext cx="1869814" cy="638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75269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2D0F35-6710-2843-619E-6C8C6E9B9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CE95632F-9805-02D3-17F6-414E5043AF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3238" y="107429"/>
            <a:ext cx="9070975" cy="1262063"/>
          </a:xfrm>
        </p:spPr>
        <p:txBody>
          <a:bodyPr tIns="5544"/>
          <a:lstStyle/>
          <a:p>
            <a:pPr algn="l" eaLnBrk="1"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4000" dirty="0"/>
              <a:t>Public Procurement – Opportunities and Challenges in Japan</a:t>
            </a:r>
            <a:endParaRPr lang="en-GB" alt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kzidenz-Grotesk BQ" pitchFamily="48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24888F87-89AF-2E28-BF95-E2D03D3706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0087" y="1738709"/>
            <a:ext cx="9070975" cy="5497512"/>
          </a:xfrm>
        </p:spPr>
        <p:txBody>
          <a:bodyPr tIns="11340"/>
          <a:lstStyle/>
          <a:p>
            <a:pPr>
              <a:buFontTx/>
              <a:buChar char="-"/>
              <a:defRPr/>
            </a:pPr>
            <a:r>
              <a:rPr lang="en-GB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  <a:cs typeface="+mn-cs"/>
              </a:rPr>
              <a:t>FTA removed key barriers (e.g. Operational Safety Clause in rail tenders).</a:t>
            </a:r>
          </a:p>
          <a:p>
            <a:pPr>
              <a:buFontTx/>
              <a:buChar char="-"/>
              <a:defRPr/>
            </a:pPr>
            <a:r>
              <a:rPr lang="en-GB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  <a:cs typeface="+mn-cs"/>
              </a:rPr>
              <a:t>EU suppliers now more visible in offshore wind projects – e.g. RWE wins tender in Niigata.</a:t>
            </a:r>
          </a:p>
          <a:p>
            <a:pPr>
              <a:buFontTx/>
              <a:buChar char="-"/>
              <a:defRPr/>
            </a:pPr>
            <a:r>
              <a:rPr lang="en-GB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  <a:cs typeface="+mn-cs"/>
              </a:rPr>
              <a:t>Challenges persist:</a:t>
            </a:r>
          </a:p>
          <a:p>
            <a:pPr lvl="1">
              <a:buFontTx/>
              <a:buChar char="-"/>
              <a:defRPr/>
            </a:pPr>
            <a:r>
              <a:rPr lang="en-GB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  <a:cs typeface="+mn-cs"/>
              </a:rPr>
              <a:t>Tender transparency and language barriers.</a:t>
            </a:r>
          </a:p>
          <a:p>
            <a:pPr lvl="1">
              <a:buFontTx/>
              <a:buChar char="-"/>
              <a:defRPr/>
            </a:pPr>
            <a:r>
              <a:rPr lang="en-GB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  <a:cs typeface="+mn-cs"/>
              </a:rPr>
              <a:t>Tender documents are often published in Japanese only, with limited outreach to foreign firms.</a:t>
            </a:r>
          </a:p>
          <a:p>
            <a:pPr lvl="1">
              <a:buFontTx/>
              <a:buChar char="-"/>
              <a:defRPr/>
            </a:pPr>
            <a:r>
              <a:rPr lang="en-GB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  <a:cs typeface="+mn-cs"/>
              </a:rPr>
              <a:t>Sub-central government discretion and coordination hurdles.</a:t>
            </a:r>
          </a:p>
          <a:p>
            <a:pPr>
              <a:buFontTx/>
              <a:buChar char="-"/>
              <a:defRPr/>
            </a:pPr>
            <a:endParaRPr lang="en-GB" altLang="en-US" sz="2300" i="1" dirty="0">
              <a:solidFill>
                <a:schemeClr val="tx1">
                  <a:lumMod val="75000"/>
                  <a:lumOff val="25000"/>
                </a:schemeClr>
              </a:solidFill>
              <a:latin typeface="Akzidenz-Grotesk BQ Light" pitchFamily="48" charset="0"/>
              <a:cs typeface="+mn-cs"/>
            </a:endParaRPr>
          </a:p>
        </p:txBody>
      </p:sp>
      <p:pic>
        <p:nvPicPr>
          <p:cNvPr id="2" name="Grafik 2">
            <a:extLst>
              <a:ext uri="{FF2B5EF4-FFF2-40B4-BE49-F238E27FC236}">
                <a16:creationId xmlns:a16="http://schemas.microsoft.com/office/drawing/2014/main" id="{0E8F6276-E8AF-C8E9-32E9-78727DFCA0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24" y="6813747"/>
            <a:ext cx="1869814" cy="638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99254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4132C9-AE37-89CF-F576-C36AB7D306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C1B86E30-17AE-BD74-ED88-BB973F1A0E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3238" y="107429"/>
            <a:ext cx="9070975" cy="1262063"/>
          </a:xfrm>
        </p:spPr>
        <p:txBody>
          <a:bodyPr tIns="5544"/>
          <a:lstStyle/>
          <a:p>
            <a:pPr algn="l" eaLnBrk="1"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4000" dirty="0"/>
              <a:t>Strategic Takeaways and Recommendations</a:t>
            </a:r>
            <a:endParaRPr lang="en-GB" alt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kzidenz-Grotesk BQ" pitchFamily="48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09C767F3-5BE9-5515-EE0B-3CCF7D77AE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0087" y="1738709"/>
            <a:ext cx="9070975" cy="5497512"/>
          </a:xfrm>
        </p:spPr>
        <p:txBody>
          <a:bodyPr tIns="11340"/>
          <a:lstStyle/>
          <a:p>
            <a:pPr>
              <a:buFontTx/>
              <a:buChar char="-"/>
              <a:defRPr/>
            </a:pPr>
            <a:r>
              <a:rPr lang="en-GB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  <a:cs typeface="+mn-cs"/>
              </a:rPr>
              <a:t>Japan has become a key destination for EU EGS, especially services and solar technology.</a:t>
            </a:r>
          </a:p>
          <a:p>
            <a:pPr>
              <a:buFontTx/>
              <a:buChar char="-"/>
              <a:defRPr/>
            </a:pPr>
            <a:r>
              <a:rPr lang="en-GB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  <a:cs typeface="+mn-cs"/>
              </a:rPr>
              <a:t>Main drivers: Market openness, regulatory reliability, and shared climate goals.</a:t>
            </a:r>
          </a:p>
          <a:p>
            <a:pPr>
              <a:buFontTx/>
              <a:buChar char="-"/>
              <a:defRPr/>
            </a:pPr>
            <a:r>
              <a:rPr lang="en-GB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  <a:cs typeface="+mn-cs"/>
              </a:rPr>
              <a:t>Key gaps: Lack of mutual recognition; procedural barriers in public tenders.</a:t>
            </a:r>
          </a:p>
          <a:p>
            <a:pPr>
              <a:buFontTx/>
              <a:buChar char="-"/>
              <a:defRPr/>
            </a:pPr>
            <a:r>
              <a:rPr lang="en-GB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kzidenz-Grotesk BQ Light" pitchFamily="48" charset="0"/>
                <a:cs typeface="+mn-cs"/>
              </a:rPr>
              <a:t>Policy opportunity: Deepen cooperation on standard alignment and certification, particularly in services (recognition of professional qualifications) and offshore wind equipment (enhance the interoperability and scalability of environmental technologies.</a:t>
            </a:r>
          </a:p>
          <a:p>
            <a:pPr>
              <a:buFontTx/>
              <a:buChar char="-"/>
              <a:defRPr/>
            </a:pPr>
            <a:endParaRPr lang="en-GB" altLang="en-US" sz="2300" i="1" dirty="0">
              <a:solidFill>
                <a:schemeClr val="tx1">
                  <a:lumMod val="75000"/>
                  <a:lumOff val="25000"/>
                </a:schemeClr>
              </a:solidFill>
              <a:latin typeface="Akzidenz-Grotesk BQ Light" pitchFamily="48" charset="0"/>
              <a:cs typeface="+mn-cs"/>
            </a:endParaRPr>
          </a:p>
        </p:txBody>
      </p:sp>
      <p:pic>
        <p:nvPicPr>
          <p:cNvPr id="2" name="Grafik 2">
            <a:extLst>
              <a:ext uri="{FF2B5EF4-FFF2-40B4-BE49-F238E27FC236}">
                <a16:creationId xmlns:a16="http://schemas.microsoft.com/office/drawing/2014/main" id="{82159E1E-922B-DDE8-C246-6EF7180129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24" y="6813747"/>
            <a:ext cx="1869814" cy="638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47536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122C2DBB855B4C978AE9818DF2B80F" ma:contentTypeVersion="17" ma:contentTypeDescription="Crée un document." ma:contentTypeScope="" ma:versionID="1c02e1197c4c2c28167ff9d44d439c11">
  <xsd:schema xmlns:xsd="http://www.w3.org/2001/XMLSchema" xmlns:xs="http://www.w3.org/2001/XMLSchema" xmlns:p="http://schemas.microsoft.com/office/2006/metadata/properties" xmlns:ns2="f4ce0fcb-941b-478c-8f3b-0bea559afca4" xmlns:ns3="139408b5-cd95-41a2-b442-2b289d59f97f" targetNamespace="http://schemas.microsoft.com/office/2006/metadata/properties" ma:root="true" ma:fieldsID="d5d5471450d560bedb46b53bfb55d224" ns2:_="" ns3:_="">
    <xsd:import namespace="f4ce0fcb-941b-478c-8f3b-0bea559afca4"/>
    <xsd:import namespace="139408b5-cd95-41a2-b442-2b289d59f9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ce0fcb-941b-478c-8f3b-0bea559afc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2baa02b3-c216-49d5-b6dc-d11338e154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9408b5-cd95-41a2-b442-2b289d59f97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bf9e637-f00f-455f-af10-83e37406edba}" ma:internalName="TaxCatchAll" ma:showField="CatchAllData" ma:web="139408b5-cd95-41a2-b442-2b289d59f9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4ce0fcb-941b-478c-8f3b-0bea559afca4">
      <Terms xmlns="http://schemas.microsoft.com/office/infopath/2007/PartnerControls"/>
    </lcf76f155ced4ddcb4097134ff3c332f>
    <TaxCatchAll xmlns="139408b5-cd95-41a2-b442-2b289d59f97f" xsi:nil="true"/>
  </documentManagement>
</p:properties>
</file>

<file path=customXml/itemProps1.xml><?xml version="1.0" encoding="utf-8"?>
<ds:datastoreItem xmlns:ds="http://schemas.openxmlformats.org/officeDocument/2006/customXml" ds:itemID="{6ACEBD06-E7B7-408C-8E5D-76155295B3F7}"/>
</file>

<file path=customXml/itemProps2.xml><?xml version="1.0" encoding="utf-8"?>
<ds:datastoreItem xmlns:ds="http://schemas.openxmlformats.org/officeDocument/2006/customXml" ds:itemID="{89AA04C4-F8B6-4145-AC09-7D5CB48BA782}"/>
</file>

<file path=customXml/itemProps3.xml><?xml version="1.0" encoding="utf-8"?>
<ds:datastoreItem xmlns:ds="http://schemas.openxmlformats.org/officeDocument/2006/customXml" ds:itemID="{B9FCBC9D-398C-4A56-8F8F-C0F802C7855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780</Words>
  <Application>Microsoft Office PowerPoint</Application>
  <PresentationFormat>Custom</PresentationFormat>
  <Paragraphs>129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Akzidenz-Grotesk BQ</vt:lpstr>
      <vt:lpstr>Akzidenz-Grotesk BQ Light</vt:lpstr>
      <vt:lpstr>Arial</vt:lpstr>
      <vt:lpstr>Calibri Light</vt:lpstr>
      <vt:lpstr>Times New Roman</vt:lpstr>
      <vt:lpstr>Office Theme</vt:lpstr>
      <vt:lpstr>PowerPoint Presentation</vt:lpstr>
      <vt:lpstr>Overview – Japan-EU FTA and Environmental Goods &amp; Services (EGS)</vt:lpstr>
      <vt:lpstr>Environmental Goods – Trade Performance with Japan</vt:lpstr>
      <vt:lpstr>Environmental Goods – Trade Performance with Japan</vt:lpstr>
      <vt:lpstr>Environmental Goods – Trade Performance with Japan</vt:lpstr>
      <vt:lpstr>Environmental Services – Deepening Integration with Japan</vt:lpstr>
      <vt:lpstr>Public Procurement – Opportunities and Challenges in Japan</vt:lpstr>
      <vt:lpstr>Strategic Takeaways and Recommendations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Bruxelles, 20th April 2015</dc:title>
  <dc:creator>User</dc:creator>
  <cp:lastModifiedBy>Aghadjian Karen</cp:lastModifiedBy>
  <cp:revision>115</cp:revision>
  <cp:lastPrinted>1601-01-01T00:00:00Z</cp:lastPrinted>
  <dcterms:created xsi:type="dcterms:W3CDTF">2015-01-22T23:18:10Z</dcterms:created>
  <dcterms:modified xsi:type="dcterms:W3CDTF">2025-06-25T13:57:42Z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0x0101002F122C2DBB855B4C978AE9818DF2B80F</vt:lpwstr>
  </property>
</Properties>
</file>