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730" r:id="rId2"/>
  </p:sldMasterIdLst>
  <p:notesMasterIdLst>
    <p:notesMasterId r:id="rId11"/>
  </p:notesMasterIdLst>
  <p:sldIdLst>
    <p:sldId id="256" r:id="rId3"/>
    <p:sldId id="365" r:id="rId4"/>
    <p:sldId id="299" r:id="rId5"/>
    <p:sldId id="387" r:id="rId6"/>
    <p:sldId id="368" r:id="rId7"/>
    <p:sldId id="370" r:id="rId8"/>
    <p:sldId id="373" r:id="rId9"/>
    <p:sldId id="3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8E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46C22-18B0-426B-9947-19DCD10568B9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DE897-7A5A-47F1-A9F8-2D14D98BF42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49075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4F8A-EF6C-4A1F-A1F3-AF0480219FF4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96948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9E4E-B13D-4A89-B343-4355BF6BE836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29445BF-3222-4405-5DAF-E5309C25638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1504611" y="6636774"/>
            <a:ext cx="683898" cy="221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F1D90F-E3C8-441A-A5EC-CEC4F9C5876A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32106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026B-16B3-41E6-9506-6E255A82DDAE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294F37-A84B-5BAC-F953-6FEB1116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490713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89223-95D3-4938-8534-E21594CFDFBE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C82538-FAA2-3BDB-E201-B2253C71F7F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1504611" y="6636774"/>
            <a:ext cx="683898" cy="221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F1D90F-E3C8-441A-A5EC-CEC4F9C5876A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387167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B8EAD-4309-46F0-9C85-9A0CE5C0212A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6E6E73-2509-13A4-9EB4-53C4273E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6567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9602-7F12-4631-A52F-ABFD15F32FA5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173F0A7-30D1-E98F-BB21-26185A91F6B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1504611" y="6636774"/>
            <a:ext cx="683898" cy="221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F1D90F-E3C8-441A-A5EC-CEC4F9C5876A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4107325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471BD-81C3-450D-A2C0-A3625321C10C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7C215B-3BC7-EF60-0E1D-FBA47F938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845871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3C44-F7A9-4671-8EBD-49B95AF046E1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3EB7E19-3914-2742-74B6-DFEA333F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716535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20623-E7CD-4845-A479-C9C72D072E6E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6C12DD-2347-18B3-E386-9AE1147A9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091746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AE39-94D1-4832-B6B0-99E8B6DCBA57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3D6D49-E9A1-6C5E-EF11-99C1DD4D7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761746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62369-0E74-2A8C-8E79-39CD3988A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590E7-2E4A-9BC2-5F07-F2F8E91AC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F03F1-1176-5418-D03C-9CFFCAAF7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6494D-F5A7-6F71-6FA9-82630AD5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AAAF-AA42-A4FC-6C84-EDF407CD2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2243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4F8A-EF6C-4A1F-A1F3-AF0480219FF4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12233" y="6646606"/>
            <a:ext cx="779767" cy="211394"/>
          </a:xfrm>
        </p:spPr>
        <p:txBody>
          <a:bodyPr/>
          <a:lstStyle>
            <a:lvl1pPr>
              <a:defRPr sz="1100"/>
            </a:lvl1pPr>
          </a:lstStyle>
          <a:p>
            <a:fld id="{53F1D90F-E3C8-441A-A5EC-CEC4F9C5876A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793429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92751-7798-B130-754A-63F78C107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37ADF-58C5-D4A9-65D3-4CFE4234A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11AD1-48A6-400D-67B8-2D9BD19F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31EFB-78FC-AF74-244C-CC09CEAF3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EF54A-65B9-1D2B-0B42-9F564D4C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02937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24C7B-06CC-C81F-646D-1B2117F45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4600F-8403-7629-8EE3-EB8FC4867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EA4B2-31F2-C916-9B79-B3438B6B7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95788-FF48-A9CD-DA38-55491B0CA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60CCD-8FAE-97EB-239D-DE1E8DC6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56486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73CA8-DB68-C1AF-D880-10DEAD132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29F84-114A-03D5-0D6A-566D64A67E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DAB89-2812-5C7E-B2E2-5993A3D0E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8B24E-3380-E380-8C8F-FD534950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9F3E3-8302-5338-BDA4-58BE8A21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122B3-2BB5-988E-A45D-BC3279010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085705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4186C-F6B1-4892-74B7-2CAE23ABD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B2F8-1C90-6139-A8E8-6341CDD85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1D499-7E2D-1059-B16F-E1E583060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F55AEF-B3ED-C388-5952-1B7E9FA6D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7E33D-5049-342A-72EB-E0068D8B76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CB8022-EC48-7A11-5AC4-D55F0E2DC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6D4763-412F-4DDF-80EF-563A2869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1C215-8AFC-401C-7DAB-C950B6FF5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791967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6AC1D-B4E3-B2AC-2E0A-259722C3B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05CF7D-6797-97E1-3079-24CB2E9BE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A3E47-60FB-499E-B69C-8497F12AD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B701CD-FFDF-FC2E-F159-796A7F07B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078263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B876CB-3B5B-92EC-4B1E-B9B70E4E0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D2339B-D904-7C7B-B816-A684B0B5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386EC-82B7-F861-D843-080CD79F4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78306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D8D76-AF37-196B-310E-C49A6764B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D761A-358B-38CC-7DB2-507067BBE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38FD6-CAF0-4B5D-E900-1C5B69C3C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AB096-9ED0-E7AE-DEBF-497BC0A10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A41BF-3226-1F65-2CAE-B9C395328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15801-B44F-9679-1503-1CFFD94CC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530812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7CFC-640A-8E98-F6F3-BF7326935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2A20D5-B2EB-0348-57D9-D9EA76797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633AF9-32BD-14BB-D379-9B29264C8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3114D-67BA-BB45-724C-D5F859FA6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DE3F01-E4DC-AF7C-BB02-096A6068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B694A5-B502-21FD-4EEB-7CD7BA5A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089813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0F626-A33A-9862-AC00-11EE3DAC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66B4AD-2F1A-E31F-F9EF-3A91B7534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EB2C0-2B50-8986-98BB-76649C398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4DC89-74A2-0F77-E4AF-7916235C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87CE9-20A1-76F8-519C-54852C58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314410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3D9252-83AC-5FC2-D7AD-DF8E30BD5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79F9BB-D280-D071-7911-F76D9D406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CD140-6351-6EB9-D9DD-4F1BCAC7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39C32-B5C6-74A2-8F92-E66532821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4F8A4-E57E-73DE-0D21-C9E925C7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6733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1446909"/>
            <a:ext cx="10610532" cy="518003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241-872B-4CFA-A85A-F38996C4AB0F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12233" y="6646192"/>
            <a:ext cx="779767" cy="231058"/>
          </a:xfrm>
        </p:spPr>
        <p:txBody>
          <a:bodyPr/>
          <a:lstStyle>
            <a:lvl1pPr>
              <a:defRPr sz="1100"/>
            </a:lvl1pPr>
          </a:lstStyle>
          <a:p>
            <a:fld id="{53F1D90F-E3C8-441A-A5EC-CEC4F9C5876A}" type="slidenum">
              <a:rPr lang="en-NL" smtClean="0"/>
              <a:pPr/>
              <a:t>‹#›</a:t>
            </a:fld>
            <a:endParaRPr lang="en-NL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CC1D6671-11B1-7EED-B2E4-B2B9CE446304}"/>
              </a:ext>
            </a:extLst>
          </p:cNvPr>
          <p:cNvSpPr txBox="1">
            <a:spLocks/>
          </p:cNvSpPr>
          <p:nvPr userDrawn="1"/>
        </p:nvSpPr>
        <p:spPr>
          <a:xfrm>
            <a:off x="894080" y="349790"/>
            <a:ext cx="10610531" cy="69669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86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F80C-0BDE-435F-971A-BD7B2AFD38E2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0567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4F8A-EF6C-4A1F-A1F3-AF0480219FF4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8D3BED0-5B7E-FDB4-7B9B-3DD995DD4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09552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79" y="2126222"/>
            <a:ext cx="5029201" cy="377762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8720" y="2126222"/>
            <a:ext cx="5235891" cy="377762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E7DB-3B32-4860-8D58-1F8B1D61E07E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0A593E6-C077-6530-3E4F-D0ADBB84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7154856-21FA-9DC1-BF0A-7E884B03A4DF}"/>
              </a:ext>
            </a:extLst>
          </p:cNvPr>
          <p:cNvSpPr txBox="1">
            <a:spLocks/>
          </p:cNvSpPr>
          <p:nvPr userDrawn="1"/>
        </p:nvSpPr>
        <p:spPr>
          <a:xfrm>
            <a:off x="894080" y="624110"/>
            <a:ext cx="10610531" cy="69669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0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3658-7B4B-4BFF-BE78-2D7F63761FCB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A0DC8F18-F7E0-7BDE-34A8-8A39F779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97874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D3265-4C5B-485A-861C-9A841B7D00AE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E34B2-6827-2766-42A8-899698E7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86853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3319-41F7-4CA7-B3CF-6180996C0293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1DE4449-04C8-3F3F-F7B1-145E7B565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4611" y="6636774"/>
            <a:ext cx="683898" cy="221226"/>
          </a:xfrm>
        </p:spPr>
        <p:txBody>
          <a:bodyPr/>
          <a:lstStyle/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401793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1410172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9E630-E249-4116-8861-447706756101}" type="datetime8">
              <a:rPr lang="en-NL" smtClean="0"/>
              <a:t>06/25/2025 15:58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1385001" y="6415200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F1D90F-E3C8-441A-A5EC-CEC4F9C5876A}" type="slidenum">
              <a:rPr lang="en-NL" smtClean="0"/>
              <a:t>‹#›</a:t>
            </a:fld>
            <a:endParaRPr lang="en-NL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D9A269D-E645-4660-5FED-1390BCAB3C5F}"/>
              </a:ext>
            </a:extLst>
          </p:cNvPr>
          <p:cNvSpPr/>
          <p:nvPr userDrawn="1"/>
        </p:nvSpPr>
        <p:spPr>
          <a:xfrm>
            <a:off x="-13641" y="6685077"/>
            <a:ext cx="12205641" cy="159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6086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8" r:id="rId2"/>
    <p:sldLayoutId id="2147483713" r:id="rId3"/>
    <p:sldLayoutId id="2147483714" r:id="rId4"/>
    <p:sldLayoutId id="2147483729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4AABF-8B93-19A2-AC65-2854F71C4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87BCD-E9E4-45CF-E33D-3A46150B9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B3985-71CE-082C-EA94-D8D41EE82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0A68B-4B5C-4693-9E07-D5A06FE62898}" type="datetimeFigureOut">
              <a:rPr lang="en-NL" smtClean="0"/>
              <a:t>06/25/2025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A248E-46F4-37C9-5EC0-35AD0DCD9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00535-8FD1-1F48-8E31-E76BBCC0B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8632C-B5A5-4B2F-B0EE-B054C9C65F0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9711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circabc.europa.eu/ui/group/8a31feb6-d901-421f-a607-ebbdd7d59ca0/library/01b3ba3c-a300-45ca-b12c-d069db91ed7e/details?download=true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tradeimpact.eu" TargetMode="External"/><Relationship Id="rId2" Type="http://schemas.openxmlformats.org/officeDocument/2006/relationships/hyperlink" Target="mailto:jonathan.trenteseaux@emi-consultants.com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9046-4A82-7CE8-5177-EBA2CE6E7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600" y="845509"/>
            <a:ext cx="6992633" cy="2262781"/>
          </a:xfrm>
          <a:noFill/>
        </p:spPr>
        <p:txBody>
          <a:bodyPr>
            <a:noAutofit/>
          </a:bodyPr>
          <a:lstStyle/>
          <a:p>
            <a:pPr algn="r"/>
            <a:r>
              <a:rPr lang="en-US" sz="2000" b="1" dirty="0">
                <a:solidFill>
                  <a:schemeClr val="accent1"/>
                </a:solidFill>
              </a:rPr>
              <a:t>EU-Japan Joint Dialogue with civil society under the EU-Japan Economic Partnership Agreement (EPA)</a:t>
            </a:r>
            <a:br>
              <a:rPr lang="en-NL" dirty="0"/>
            </a:br>
            <a:br>
              <a:rPr lang="en-GB" sz="2000" b="1" dirty="0">
                <a:solidFill>
                  <a:schemeClr val="accent1"/>
                </a:solidFill>
              </a:rPr>
            </a:br>
            <a:br>
              <a:rPr lang="en-US" sz="2000" dirty="0">
                <a:solidFill>
                  <a:schemeClr val="accent1"/>
                </a:solidFill>
              </a:rPr>
            </a:br>
            <a:endParaRPr lang="en-NL" sz="2000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FEC14D-8FCD-8775-41AC-CDBF2E04C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7101" y="3251047"/>
            <a:ext cx="9307512" cy="1807418"/>
          </a:xfrm>
          <a:noFill/>
        </p:spPr>
        <p:txBody>
          <a:bodyPr>
            <a:normAutofit fontScale="92500" lnSpcReduction="20000"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</a:rPr>
              <a:t>Workshop on the ex-post evaluation of the impact of EU FTAs on key environmental aspects, including climate</a:t>
            </a:r>
            <a:br>
              <a:rPr lang="nl-NL" sz="14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nl-NL" sz="14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r>
              <a:rPr lang="nl-NL" sz="1600" b="1" dirty="0">
                <a:solidFill>
                  <a:schemeClr val="accent5">
                    <a:lumMod val="50000"/>
                  </a:schemeClr>
                </a:solidFill>
              </a:rPr>
              <a:t>24 </a:t>
            </a:r>
            <a:r>
              <a:rPr lang="nl-NL" sz="1600" b="1" dirty="0" err="1">
                <a:solidFill>
                  <a:schemeClr val="accent5">
                    <a:lumMod val="50000"/>
                  </a:schemeClr>
                </a:solidFill>
              </a:rPr>
              <a:t>June</a:t>
            </a:r>
            <a:r>
              <a:rPr lang="nl-NL" sz="1600" b="1" dirty="0">
                <a:solidFill>
                  <a:schemeClr val="accent5">
                    <a:lumMod val="50000"/>
                  </a:schemeClr>
                </a:solidFill>
              </a:rPr>
              <a:t> 2025</a:t>
            </a:r>
            <a:br>
              <a:rPr lang="nl-NL" b="1" dirty="0">
                <a:solidFill>
                  <a:schemeClr val="accent5">
                    <a:lumMod val="50000"/>
                  </a:schemeClr>
                </a:solidFill>
              </a:rPr>
            </a:br>
            <a:endParaRPr lang="en-NL" sz="9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3A29F0-0937-A898-3F64-F4F60CEFE850}"/>
              </a:ext>
            </a:extLst>
          </p:cNvPr>
          <p:cNvSpPr txBox="1"/>
          <p:nvPr/>
        </p:nvSpPr>
        <p:spPr>
          <a:xfrm>
            <a:off x="1396856" y="6269237"/>
            <a:ext cx="2130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/>
              <a:t>Organised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: </a:t>
            </a:r>
            <a:endParaRPr lang="en-NL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A092FD9-0DC6-194C-B987-26DD7082A4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622" y="6161444"/>
            <a:ext cx="1838711" cy="4771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239A7-6891-C4B3-2F6D-6D91AC47D78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12233" y="6646606"/>
            <a:ext cx="779767" cy="211394"/>
          </a:xfrm>
        </p:spPr>
        <p:txBody>
          <a:bodyPr/>
          <a:lstStyle/>
          <a:p>
            <a:fld id="{53F1D90F-E3C8-441A-A5EC-CEC4F9C5876A}" type="slidenum">
              <a:rPr lang="en-NL" smtClean="0"/>
              <a:t>1</a:t>
            </a:fld>
            <a:endParaRPr lang="en-NL" dirty="0"/>
          </a:p>
        </p:txBody>
      </p:sp>
      <p:pic>
        <p:nvPicPr>
          <p:cNvPr id="6" name="Image 1">
            <a:extLst>
              <a:ext uri="{FF2B5EF4-FFF2-40B4-BE49-F238E27FC236}">
                <a16:creationId xmlns:a16="http://schemas.microsoft.com/office/drawing/2014/main" id="{C8BE04C2-FCD0-A063-32BC-90B9AC1C0D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52398" y="0"/>
            <a:ext cx="1725387" cy="199083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85F6824-1D54-825D-1232-78614FC54CCF}"/>
              </a:ext>
            </a:extLst>
          </p:cNvPr>
          <p:cNvSpPr txBox="1"/>
          <p:nvPr/>
        </p:nvSpPr>
        <p:spPr>
          <a:xfrm>
            <a:off x="7862982" y="6269237"/>
            <a:ext cx="1358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Moderator:  </a:t>
            </a:r>
            <a:endParaRPr lang="en-NL" dirty="0"/>
          </a:p>
        </p:txBody>
      </p:sp>
      <p:pic>
        <p:nvPicPr>
          <p:cNvPr id="10" name="Picture 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E08EE4C-D7A5-5B84-338E-F0764566D6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924" y="6267865"/>
            <a:ext cx="1612705" cy="306104"/>
          </a:xfrm>
          <a:prstGeom prst="rect">
            <a:avLst/>
          </a:prstGeom>
        </p:spPr>
      </p:pic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858837C2-D440-98FA-75E8-065DE95E3E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571" y="5651623"/>
            <a:ext cx="949714" cy="94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574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6505A-9DFA-68B6-F996-884D8342B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1AE70D-3B6C-3350-D044-E3B6C76A58C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4080" y="347022"/>
            <a:ext cx="10610531" cy="696690"/>
          </a:xfrm>
        </p:spPr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Moderator: Dr. Koen Berden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022E079-8229-4ADF-3467-3BCE11563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1D90F-E3C8-441A-A5EC-CEC4F9C5876A}" type="slidenum">
              <a:rPr lang="en-NL" smtClean="0"/>
              <a:t>2</a:t>
            </a:fld>
            <a:endParaRPr lang="en-NL" dirty="0"/>
          </a:p>
        </p:txBody>
      </p:sp>
      <p:pic>
        <p:nvPicPr>
          <p:cNvPr id="5" name="Image 1">
            <a:extLst>
              <a:ext uri="{FF2B5EF4-FFF2-40B4-BE49-F238E27FC236}">
                <a16:creationId xmlns:a16="http://schemas.microsoft.com/office/drawing/2014/main" id="{9B02BB69-D373-EB7F-CCAC-611E79E033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22419" y="97972"/>
            <a:ext cx="564970" cy="651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47C03393-B792-A33F-0060-A282DFA6E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407" y="1207407"/>
            <a:ext cx="8359322" cy="3059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20675" indent="-320675" algn="l" defTabSz="457200" rtl="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4000"/>
              <a:buFont typeface="Times New Roman" panose="02020603050405020304" pitchFamily="18" charset="0"/>
              <a:buBlip>
                <a:blip r:embed="rId3"/>
              </a:buBlip>
              <a:defRPr sz="2600">
                <a:solidFill>
                  <a:srgbClr val="333333"/>
                </a:solidFill>
                <a:latin typeface="+mn-lt"/>
                <a:ea typeface="MS PGothic" pitchFamily="34" charset="-128"/>
                <a:cs typeface="ＭＳ Ｐゴシック" pitchFamily="-108" charset="-128"/>
              </a:defRPr>
            </a:lvl1pPr>
            <a:lvl2pPr marL="741363" indent="-284163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400">
                <a:solidFill>
                  <a:srgbClr val="333333"/>
                </a:solidFill>
                <a:latin typeface="+mn-lt"/>
                <a:ea typeface="MS PGothic" pitchFamily="34" charset="-128"/>
              </a:defRPr>
            </a:lvl2pPr>
            <a:lvl3pPr marL="1127125" indent="-212725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200">
                <a:solidFill>
                  <a:srgbClr val="333333"/>
                </a:solidFill>
                <a:latin typeface="+mn-lt"/>
                <a:ea typeface="MS PGothic" pitchFamily="34" charset="-128"/>
              </a:defRPr>
            </a:lvl3pPr>
            <a:lvl4pPr marL="1724025" indent="-212725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  <a:ea typeface="MS PGothic" pitchFamily="34" charset="-128"/>
              </a:defRPr>
            </a:lvl4pPr>
            <a:lvl5pPr marL="2041525" indent="-212725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  <a:ea typeface="MS PGothic" pitchFamily="34" charset="-128"/>
              </a:defRPr>
            </a:lvl5pPr>
            <a:lvl6pPr marL="24987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6pPr>
            <a:lvl7pPr marL="29559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7pPr>
            <a:lvl8pPr marL="34131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8pPr>
            <a:lvl9pPr marL="38703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9pPr>
          </a:lstStyle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Senior Fellow at ECIPE,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Managing Director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Trade Impact BV,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Assistant professor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Erasmus University Rotterdam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 and Visiting professor at the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College of Europe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Chairman of the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Institute for International and Development Economics (IIDE),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Senior fellow of the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Transatlantic Policy Network (TPN),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Member of the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Supervisory Board of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Clingendael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a typeface="+mn-ea"/>
              <a:cs typeface="+mn-cs"/>
            </a:endParaRPr>
          </a:p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GB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Executive Board member </a:t>
            </a:r>
            <a:r>
              <a:rPr lang="en-GB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Women Economic Forum </a:t>
            </a:r>
            <a:r>
              <a:rPr lang="en-GB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Chairman of the Foundation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Children for the Earth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Former: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Executive Director International Affairs, EFPIA; Senior partner, Managing Director Ecorys Netherlands, Chief Innovation Officer and Chief Economist Ecorys Group, Vice-Rector Skarbek University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Over 25 years of experience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in working on international trade in goods, services, FDI, public procurement, SMEs, Trade &amp; Sustainable Development, geopolitical analysis, WTO law, competitiveness, IPR, economic security,  Artificial Intelligence, critical raw materials, ex-ante and ex-post impact assessments of EU trade policy</a:t>
            </a:r>
          </a:p>
          <a:p>
            <a:pPr eaLnBrk="1">
              <a:buSzTx/>
              <a:buFontTx/>
              <a:buChar char="•"/>
              <a:defRPr/>
            </a:pPr>
            <a:endParaRPr lang="en-US" sz="1600" dirty="0">
              <a:solidFill>
                <a:schemeClr val="tx1"/>
              </a:solidFill>
              <a:latin typeface="Gill Sans MT body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2D15C873-F749-BE5D-F0C4-A078828E77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2" t="12383" r="7143" b="14272"/>
          <a:stretch>
            <a:fillRect/>
          </a:stretch>
        </p:blipFill>
        <p:spPr bwMode="auto">
          <a:xfrm>
            <a:off x="9682161" y="1207407"/>
            <a:ext cx="182245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7D4E2C76-0E0A-FE97-FA28-56DCD7935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407" y="5259594"/>
            <a:ext cx="10610530" cy="13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20675" indent="-320675" algn="l" defTabSz="457200" rtl="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4000"/>
              <a:buFont typeface="Times New Roman" panose="02020603050405020304" pitchFamily="18" charset="0"/>
              <a:buBlip>
                <a:blip r:embed="rId3"/>
              </a:buBlip>
              <a:defRPr sz="2600">
                <a:solidFill>
                  <a:srgbClr val="333333"/>
                </a:solidFill>
                <a:latin typeface="+mn-lt"/>
                <a:ea typeface="MS PGothic" pitchFamily="34" charset="-128"/>
                <a:cs typeface="ＭＳ Ｐゴシック" pitchFamily="-108" charset="-128"/>
              </a:defRPr>
            </a:lvl1pPr>
            <a:lvl2pPr marL="741363" indent="-284163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400">
                <a:solidFill>
                  <a:srgbClr val="333333"/>
                </a:solidFill>
                <a:latin typeface="+mn-lt"/>
                <a:ea typeface="MS PGothic" pitchFamily="34" charset="-128"/>
              </a:defRPr>
            </a:lvl2pPr>
            <a:lvl3pPr marL="1127125" indent="-212725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200">
                <a:solidFill>
                  <a:srgbClr val="333333"/>
                </a:solidFill>
                <a:latin typeface="+mn-lt"/>
                <a:ea typeface="MS PGothic" pitchFamily="34" charset="-128"/>
              </a:defRPr>
            </a:lvl3pPr>
            <a:lvl4pPr marL="1724025" indent="-212725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  <a:ea typeface="MS PGothic" pitchFamily="34" charset="-128"/>
              </a:defRPr>
            </a:lvl4pPr>
            <a:lvl5pPr marL="2041525" indent="-212725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  <a:ea typeface="MS PGothic" pitchFamily="34" charset="-128"/>
              </a:defRPr>
            </a:lvl5pPr>
            <a:lvl6pPr marL="24987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6pPr>
            <a:lvl7pPr marL="29559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7pPr>
            <a:lvl8pPr marL="34131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8pPr>
            <a:lvl9pPr marL="3870325" indent="-212725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8000"/>
              <a:buFont typeface="Times New Roman" pitchFamily="18" charset="0"/>
              <a:buBlip>
                <a:blip r:embed="rId3"/>
              </a:buBlip>
              <a:defRPr sz="2000">
                <a:solidFill>
                  <a:srgbClr val="333333"/>
                </a:solidFill>
                <a:latin typeface="+mn-lt"/>
              </a:defRPr>
            </a:lvl9pPr>
          </a:lstStyle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International Baccalaureate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 at UWC of the Atlantic: 1992-1994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MSc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 Erasmus University Rotterdam (1998)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accent1"/>
              </a:buClr>
              <a:buSzTx/>
              <a:buFont typeface="Wingdings 3" charset="2"/>
              <a:buChar char=""/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PhD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 Tinbergen Institute, Erasmus University Rotterdam (2006)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8BDAC824-54F7-9CD0-877F-B7E060221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5875" y="4923312"/>
            <a:ext cx="882302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89454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517DDA9-09D3-887B-5B08-225ED351D1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4080" y="347022"/>
            <a:ext cx="10610531" cy="696690"/>
          </a:xfrm>
        </p:spPr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Workshop </a:t>
            </a:r>
            <a:r>
              <a:rPr lang="nl-NL" dirty="0" err="1">
                <a:solidFill>
                  <a:schemeClr val="bg1"/>
                </a:solidFill>
              </a:rPr>
              <a:t>programme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5B81EAA-3580-C2C0-CC65-D8465087D1D3}"/>
              </a:ext>
            </a:extLst>
          </p:cNvPr>
          <p:cNvSpPr/>
          <p:nvPr/>
        </p:nvSpPr>
        <p:spPr>
          <a:xfrm>
            <a:off x="894086" y="1859983"/>
            <a:ext cx="10610529" cy="41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000000"/>
                </a:solidFill>
              </a:rPr>
              <a:t>09.45 – 10.10 </a:t>
            </a:r>
            <a:r>
              <a:rPr lang="nl-NL" b="1" dirty="0">
                <a:solidFill>
                  <a:srgbClr val="000000"/>
                </a:solidFill>
              </a:rPr>
              <a:t>Report </a:t>
            </a:r>
            <a:r>
              <a:rPr lang="nl-NL" b="1" dirty="0" err="1">
                <a:solidFill>
                  <a:srgbClr val="000000"/>
                </a:solidFill>
              </a:rPr>
              <a:t>findings</a:t>
            </a:r>
            <a:r>
              <a:rPr lang="nl-NL" b="1" dirty="0">
                <a:solidFill>
                  <a:srgbClr val="000000"/>
                </a:solidFill>
              </a:rPr>
              <a:t> </a:t>
            </a:r>
            <a:r>
              <a:rPr lang="nl-NL" b="1" dirty="0" err="1">
                <a:solidFill>
                  <a:srgbClr val="000000"/>
                </a:solidFill>
              </a:rPr>
              <a:t>presentation</a:t>
            </a:r>
            <a:endParaRPr lang="en-NL" dirty="0">
              <a:solidFill>
                <a:srgbClr val="000000"/>
              </a:solidFill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210F749C-C217-A5C7-AA4E-9B23464F7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1D90F-E3C8-441A-A5EC-CEC4F9C5876A}" type="slidenum">
              <a:rPr lang="en-NL" smtClean="0"/>
              <a:t>3</a:t>
            </a:fld>
            <a:endParaRPr lang="en-NL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09889B-3712-D5AD-15A6-B2A86A80867D}"/>
              </a:ext>
            </a:extLst>
          </p:cNvPr>
          <p:cNvSpPr/>
          <p:nvPr/>
        </p:nvSpPr>
        <p:spPr>
          <a:xfrm>
            <a:off x="894084" y="2440722"/>
            <a:ext cx="10610529" cy="41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000000"/>
                </a:solidFill>
              </a:rPr>
              <a:t>10.10 – 10.30 </a:t>
            </a:r>
            <a:r>
              <a:rPr lang="nl-NL" b="1" dirty="0">
                <a:solidFill>
                  <a:srgbClr val="000000"/>
                </a:solidFill>
              </a:rPr>
              <a:t>Question &amp; </a:t>
            </a:r>
            <a:r>
              <a:rPr lang="nl-NL" b="1" dirty="0" err="1">
                <a:solidFill>
                  <a:srgbClr val="000000"/>
                </a:solidFill>
              </a:rPr>
              <a:t>Answer</a:t>
            </a:r>
            <a:r>
              <a:rPr lang="nl-NL" b="1" dirty="0">
                <a:solidFill>
                  <a:srgbClr val="000000"/>
                </a:solidFill>
              </a:rPr>
              <a:t> </a:t>
            </a:r>
            <a:r>
              <a:rPr lang="nl-NL" b="1" dirty="0" err="1">
                <a:solidFill>
                  <a:srgbClr val="000000"/>
                </a:solidFill>
              </a:rPr>
              <a:t>session</a:t>
            </a:r>
            <a:endParaRPr lang="en-NL" dirty="0">
              <a:solidFill>
                <a:srgbClr val="000000"/>
              </a:solidFill>
            </a:endParaRPr>
          </a:p>
        </p:txBody>
      </p:sp>
      <p:pic>
        <p:nvPicPr>
          <p:cNvPr id="6" name="Image 1">
            <a:extLst>
              <a:ext uri="{FF2B5EF4-FFF2-40B4-BE49-F238E27FC236}">
                <a16:creationId xmlns:a16="http://schemas.microsoft.com/office/drawing/2014/main" id="{359D9358-40D9-7425-1226-5C2127FD1A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22419" y="97972"/>
            <a:ext cx="564970" cy="651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9E6B4F4-D73B-8A84-6AE4-73C9CC737120}"/>
              </a:ext>
            </a:extLst>
          </p:cNvPr>
          <p:cNvSpPr/>
          <p:nvPr/>
        </p:nvSpPr>
        <p:spPr>
          <a:xfrm>
            <a:off x="894082" y="1292852"/>
            <a:ext cx="10610529" cy="41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000000"/>
                </a:solidFill>
              </a:rPr>
              <a:t>09.30 – 09.45 </a:t>
            </a:r>
            <a:r>
              <a:rPr lang="nl-NL" b="1" dirty="0" err="1">
                <a:solidFill>
                  <a:srgbClr val="000000"/>
                </a:solidFill>
              </a:rPr>
              <a:t>Welcome</a:t>
            </a:r>
            <a:r>
              <a:rPr lang="nl-NL" b="1" dirty="0">
                <a:solidFill>
                  <a:srgbClr val="000000"/>
                </a:solidFill>
              </a:rPr>
              <a:t> and </a:t>
            </a:r>
            <a:r>
              <a:rPr lang="nl-NL" b="1" dirty="0" err="1">
                <a:solidFill>
                  <a:srgbClr val="000000"/>
                </a:solidFill>
              </a:rPr>
              <a:t>Introduction</a:t>
            </a:r>
            <a:endParaRPr lang="en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842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0A01C-75F3-448D-6374-6F893ADA5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463B79-9E3F-C4B6-4291-FED902CEB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1D90F-E3C8-441A-A5EC-CEC4F9C5876A}" type="slidenum">
              <a:rPr lang="en-NL" smtClean="0"/>
              <a:pPr/>
              <a:t>4</a:t>
            </a:fld>
            <a:endParaRPr lang="en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755C2D3-D122-59B5-9B00-2B820293BD5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4080" y="347030"/>
            <a:ext cx="10610530" cy="686530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1. </a:t>
            </a:r>
            <a:r>
              <a:rPr lang="nl-NL" dirty="0" err="1">
                <a:solidFill>
                  <a:schemeClr val="bg1"/>
                </a:solidFill>
              </a:rPr>
              <a:t>Introduction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FE04C698-46F4-F3BC-BBEC-FA026FFEEA63}"/>
              </a:ext>
            </a:extLst>
          </p:cNvPr>
          <p:cNvSpPr txBox="1">
            <a:spLocks/>
          </p:cNvSpPr>
          <p:nvPr/>
        </p:nvSpPr>
        <p:spPr>
          <a:xfrm>
            <a:off x="894080" y="1306431"/>
            <a:ext cx="10677297" cy="3631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GB" sz="2000" dirty="0"/>
              <a:t>“Ex-post evaluation of the impact of EU FTAs on key environmental aspects, including climate” (February, 2025) – link: </a:t>
            </a:r>
            <a:r>
              <a:rPr lang="en-GB" sz="2000" dirty="0">
                <a:hlinkClick r:id="rId2"/>
              </a:rPr>
              <a:t>Circabc – Ex-post evaluation impact EU FTAs on environmental aspects</a:t>
            </a: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b="1" dirty="0"/>
              <a:t>Objective:</a:t>
            </a:r>
            <a:r>
              <a:rPr lang="en-GB" sz="2000" dirty="0"/>
              <a:t> a comprehensive mapping of climate and environmental provisions across trade agreements with eight countries – Canada, Costa Rica, Georgia, Honduras, </a:t>
            </a:r>
            <a:r>
              <a:rPr lang="en-GB" sz="2000" b="1" dirty="0"/>
              <a:t>Japan</a:t>
            </a:r>
            <a:r>
              <a:rPr lang="en-GB" sz="2000" dirty="0"/>
              <a:t>, Peru, Singapore and Vietnam. </a:t>
            </a:r>
          </a:p>
          <a:p>
            <a:pPr marL="0" indent="0">
              <a:spcBef>
                <a:spcPts val="600"/>
              </a:spcBef>
              <a:buNone/>
            </a:pP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/>
              <a:t>As part of the 20 Case Studies conducted for this evaluation: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000" b="1" dirty="0"/>
              <a:t>Case study 4: EGS trade between the EU, Canada, and Japan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Case study 15</a:t>
            </a:r>
            <a:r>
              <a:rPr lang="en-GB" sz="2000"/>
              <a:t>: Offshore </a:t>
            </a:r>
            <a:r>
              <a:rPr lang="en-GB" sz="2000" dirty="0"/>
              <a:t>wind development in Japan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pic>
        <p:nvPicPr>
          <p:cNvPr id="5" name="Image 1">
            <a:extLst>
              <a:ext uri="{FF2B5EF4-FFF2-40B4-BE49-F238E27FC236}">
                <a16:creationId xmlns:a16="http://schemas.microsoft.com/office/drawing/2014/main" id="{4011ACDF-15C3-82D4-F6E7-66A4C48E12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22419" y="97972"/>
            <a:ext cx="564970" cy="651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0027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23178-8B2F-1733-41E5-DA8898321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E2800F-9210-68B3-3A52-716E2C3B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1D90F-E3C8-441A-A5EC-CEC4F9C5876A}" type="slidenum">
              <a:rPr lang="en-NL" smtClean="0"/>
              <a:pPr/>
              <a:t>5</a:t>
            </a:fld>
            <a:endParaRPr lang="en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FCFF11-0107-EE39-61FB-B768596B393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4080" y="347030"/>
            <a:ext cx="10610531" cy="686530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1. Opening </a:t>
            </a:r>
            <a:r>
              <a:rPr lang="nl-NL" dirty="0" err="1">
                <a:solidFill>
                  <a:schemeClr val="bg1"/>
                </a:solidFill>
              </a:rPr>
              <a:t>remarks</a:t>
            </a:r>
            <a:endParaRPr lang="en-NL" dirty="0">
              <a:solidFill>
                <a:schemeClr val="bg1"/>
              </a:solidFill>
            </a:endParaRPr>
          </a:p>
        </p:txBody>
      </p:sp>
      <p:pic>
        <p:nvPicPr>
          <p:cNvPr id="5" name="Image 1">
            <a:extLst>
              <a:ext uri="{FF2B5EF4-FFF2-40B4-BE49-F238E27FC236}">
                <a16:creationId xmlns:a16="http://schemas.microsoft.com/office/drawing/2014/main" id="{2C691332-B996-79D1-991F-B4D1CBC6B4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22419" y="97972"/>
            <a:ext cx="564970" cy="651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1BE0880F-5C0E-6099-4292-ABBC9F4D171D}"/>
              </a:ext>
            </a:extLst>
          </p:cNvPr>
          <p:cNvGrpSpPr/>
          <p:nvPr/>
        </p:nvGrpSpPr>
        <p:grpSpPr>
          <a:xfrm>
            <a:off x="832756" y="3463539"/>
            <a:ext cx="8752806" cy="1786666"/>
            <a:chOff x="832756" y="3463539"/>
            <a:chExt cx="8752806" cy="1786666"/>
          </a:xfrm>
        </p:grpSpPr>
        <p:sp>
          <p:nvSpPr>
            <p:cNvPr id="6" name="Content Placeholder 5">
              <a:extLst>
                <a:ext uri="{FF2B5EF4-FFF2-40B4-BE49-F238E27FC236}">
                  <a16:creationId xmlns:a16="http://schemas.microsoft.com/office/drawing/2014/main" id="{C38FA240-0CCB-8FC4-983A-4B2A6835F37D}"/>
                </a:ext>
              </a:extLst>
            </p:cNvPr>
            <p:cNvSpPr txBox="1">
              <a:spLocks/>
            </p:cNvSpPr>
            <p:nvPr/>
          </p:nvSpPr>
          <p:spPr>
            <a:xfrm>
              <a:off x="832756" y="3463539"/>
              <a:ext cx="6934200" cy="178666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1200"/>
                </a:spcBef>
                <a:spcAft>
                  <a:spcPts val="600"/>
                </a:spcAft>
              </a:pPr>
              <a:r>
                <a:rPr lang="en-GB" sz="2000" b="1" dirty="0"/>
                <a:t>Mr. Krzysztof Pater </a:t>
              </a:r>
              <a:r>
                <a:rPr lang="en-GB" sz="2000" dirty="0"/>
                <a:t>(President of the EU-Japan DAG and Vice-President of the EESC, President of the Polish Scouting Association – ZHP)</a:t>
              </a:r>
            </a:p>
          </p:txBody>
        </p:sp>
        <p:pic>
          <p:nvPicPr>
            <p:cNvPr id="2" name="Picture 1" descr="A person in a suit and tie&#10;&#10;AI-generated content may be incorrect.">
              <a:extLst>
                <a:ext uri="{FF2B5EF4-FFF2-40B4-BE49-F238E27FC236}">
                  <a16:creationId xmlns:a16="http://schemas.microsoft.com/office/drawing/2014/main" id="{77150127-07A8-0867-DC80-C87712F184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20792" y="3470316"/>
              <a:ext cx="1164770" cy="164923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1F63DD8-0FCE-49D0-54C8-B601F9433B8A}"/>
              </a:ext>
            </a:extLst>
          </p:cNvPr>
          <p:cNvGrpSpPr/>
          <p:nvPr/>
        </p:nvGrpSpPr>
        <p:grpSpPr>
          <a:xfrm>
            <a:off x="832757" y="1299434"/>
            <a:ext cx="8875614" cy="1786666"/>
            <a:chOff x="832757" y="1299434"/>
            <a:chExt cx="8875614" cy="1786666"/>
          </a:xfrm>
        </p:grpSpPr>
        <p:sp>
          <p:nvSpPr>
            <p:cNvPr id="10" name="Content Placeholder 5">
              <a:extLst>
                <a:ext uri="{FF2B5EF4-FFF2-40B4-BE49-F238E27FC236}">
                  <a16:creationId xmlns:a16="http://schemas.microsoft.com/office/drawing/2014/main" id="{72251E57-C019-7FA2-AFA2-79337681B658}"/>
                </a:ext>
              </a:extLst>
            </p:cNvPr>
            <p:cNvSpPr txBox="1">
              <a:spLocks/>
            </p:cNvSpPr>
            <p:nvPr/>
          </p:nvSpPr>
          <p:spPr>
            <a:xfrm>
              <a:off x="832757" y="1299434"/>
              <a:ext cx="6934200" cy="178666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1200"/>
                </a:spcBef>
                <a:spcAft>
                  <a:spcPts val="600"/>
                </a:spcAft>
              </a:pPr>
              <a:r>
                <a:rPr lang="en-GB" sz="2000" b="1" dirty="0"/>
                <a:t>Mr. Jörg Wojahn</a:t>
              </a:r>
              <a:r>
                <a:rPr lang="en-GB" sz="2000" dirty="0"/>
                <a:t> (European Commission, DG Trade, Head of Unit Bilateral relations in Trade and Sustainable Development, and GSP, EU co-chair of the EU-Japan Trade &amp; Sustainable Development Committee</a:t>
              </a:r>
            </a:p>
          </p:txBody>
        </p:sp>
        <p:pic>
          <p:nvPicPr>
            <p:cNvPr id="14" name="Picture 13" descr="A person in a suit and tie&#10;&#10;AI-generated content may be incorrect.">
              <a:extLst>
                <a:ext uri="{FF2B5EF4-FFF2-40B4-BE49-F238E27FC236}">
                  <a16:creationId xmlns:a16="http://schemas.microsoft.com/office/drawing/2014/main" id="{46822BD9-855A-2D43-92BF-4CBBAABD2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7982" y="1299434"/>
              <a:ext cx="1410389" cy="17572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58630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5ACC0-8BE2-100E-1FFC-701260DE1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95A0C5-6967-B0E5-C84D-E20B107CC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1D90F-E3C8-441A-A5EC-CEC4F9C5876A}" type="slidenum">
              <a:rPr lang="en-NL" smtClean="0"/>
              <a:pPr/>
              <a:t>6</a:t>
            </a:fld>
            <a:endParaRPr lang="en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5168C5F-4EF1-375D-54DF-AF072E7E50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4080" y="347030"/>
            <a:ext cx="10610531" cy="686530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2. Report </a:t>
            </a:r>
            <a:r>
              <a:rPr lang="nl-NL" dirty="0" err="1">
                <a:solidFill>
                  <a:schemeClr val="bg1"/>
                </a:solidFill>
              </a:rPr>
              <a:t>findings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presentation</a:t>
            </a:r>
            <a:r>
              <a:rPr lang="nl-NL" dirty="0">
                <a:solidFill>
                  <a:schemeClr val="bg1"/>
                </a:solidFill>
              </a:rPr>
              <a:t> – Dr. Bauer</a:t>
            </a:r>
            <a:endParaRPr lang="en-NL" dirty="0">
              <a:solidFill>
                <a:schemeClr val="bg1"/>
              </a:solidFill>
            </a:endParaRPr>
          </a:p>
        </p:txBody>
      </p:sp>
      <p:pic>
        <p:nvPicPr>
          <p:cNvPr id="5" name="Image 1">
            <a:extLst>
              <a:ext uri="{FF2B5EF4-FFF2-40B4-BE49-F238E27FC236}">
                <a16:creationId xmlns:a16="http://schemas.microsoft.com/office/drawing/2014/main" id="{FDB24D53-A5BC-BB99-833A-E6CF86AB27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22419" y="97972"/>
            <a:ext cx="564970" cy="651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D94A8B6E-7297-6D0B-E88D-ACDE16C2F1A1}"/>
              </a:ext>
            </a:extLst>
          </p:cNvPr>
          <p:cNvGrpSpPr/>
          <p:nvPr/>
        </p:nvGrpSpPr>
        <p:grpSpPr>
          <a:xfrm>
            <a:off x="832757" y="1299433"/>
            <a:ext cx="8998424" cy="1841096"/>
            <a:chOff x="832757" y="1299433"/>
            <a:chExt cx="8998424" cy="1841096"/>
          </a:xfrm>
        </p:grpSpPr>
        <p:sp>
          <p:nvSpPr>
            <p:cNvPr id="10" name="Content Placeholder 5">
              <a:extLst>
                <a:ext uri="{FF2B5EF4-FFF2-40B4-BE49-F238E27FC236}">
                  <a16:creationId xmlns:a16="http://schemas.microsoft.com/office/drawing/2014/main" id="{0FFAA3C1-F7BC-B05A-07D3-60A0BA761C73}"/>
                </a:ext>
              </a:extLst>
            </p:cNvPr>
            <p:cNvSpPr txBox="1">
              <a:spLocks/>
            </p:cNvSpPr>
            <p:nvPr/>
          </p:nvSpPr>
          <p:spPr>
            <a:xfrm>
              <a:off x="832757" y="1299434"/>
              <a:ext cx="6934200" cy="178666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1200"/>
                </a:spcBef>
                <a:spcAft>
                  <a:spcPts val="600"/>
                </a:spcAft>
                <a:buNone/>
              </a:pPr>
              <a:r>
                <a:rPr lang="en-IE" sz="2400" b="1" dirty="0"/>
                <a:t>Dr. Matthias Bauer</a:t>
              </a:r>
              <a:r>
                <a:rPr lang="en-IE" sz="2400" dirty="0"/>
                <a:t> – Director of </a:t>
              </a:r>
              <a:r>
                <a:rPr lang="en-IE" sz="2400" dirty="0" err="1"/>
                <a:t>Tutwa</a:t>
              </a:r>
              <a:r>
                <a:rPr lang="en-IE" sz="2400" dirty="0"/>
                <a:t> Europe and Director and Senior Economist at ECIPE. Focusing on policy-related economic research and public advocacy work. Formerly at Konrad Adenauer Foundation, </a:t>
              </a:r>
              <a:r>
                <a:rPr lang="en-IE" sz="2400" dirty="0" err="1"/>
                <a:t>MatBauerEcon</a:t>
              </a:r>
              <a:r>
                <a:rPr lang="en-IE" sz="2400" dirty="0"/>
                <a:t> (2010), </a:t>
              </a:r>
              <a:r>
                <a:rPr lang="en-IE" sz="2400" dirty="0" err="1"/>
                <a:t>DekaBank</a:t>
              </a:r>
              <a:r>
                <a:rPr lang="en-IE" sz="2400" dirty="0"/>
                <a:t>, UBS, Mercedes-Benz China. </a:t>
              </a:r>
              <a:endParaRPr lang="en-GB" sz="2400" dirty="0"/>
            </a:p>
          </p:txBody>
        </p:sp>
        <p:pic>
          <p:nvPicPr>
            <p:cNvPr id="2" name="Picture 1" descr="A person in a suit and tie&#10;&#10;AI-generated content may be incorrect.">
              <a:extLst>
                <a:ext uri="{FF2B5EF4-FFF2-40B4-BE49-F238E27FC236}">
                  <a16:creationId xmlns:a16="http://schemas.microsoft.com/office/drawing/2014/main" id="{3A8539DD-08A6-F3EA-1A08-B648502F8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996"/>
            <a:stretch>
              <a:fillRect/>
            </a:stretch>
          </p:blipFill>
          <p:spPr bwMode="auto">
            <a:xfrm>
              <a:off x="8175173" y="1299433"/>
              <a:ext cx="1656008" cy="1841096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039577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BAC22-FA59-2E4D-5420-9A9A0EB0C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BCB8FD-EA40-50E2-F8EE-88F7E8370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1D90F-E3C8-441A-A5EC-CEC4F9C5876A}" type="slidenum">
              <a:rPr lang="en-NL" smtClean="0"/>
              <a:pPr/>
              <a:t>7</a:t>
            </a:fld>
            <a:endParaRPr lang="en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90C35FA-DFE8-921E-C75F-7D3727792C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4080" y="347030"/>
            <a:ext cx="10610531" cy="686530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3. Q&amp;A</a:t>
            </a:r>
            <a:endParaRPr lang="en-NL" dirty="0">
              <a:solidFill>
                <a:schemeClr val="bg1"/>
              </a:solidFill>
            </a:endParaRPr>
          </a:p>
        </p:txBody>
      </p:sp>
      <p:pic>
        <p:nvPicPr>
          <p:cNvPr id="5" name="Image 1">
            <a:extLst>
              <a:ext uri="{FF2B5EF4-FFF2-40B4-BE49-F238E27FC236}">
                <a16:creationId xmlns:a16="http://schemas.microsoft.com/office/drawing/2014/main" id="{21A32F62-6733-A37E-74C2-43E2DF7885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22419" y="97972"/>
            <a:ext cx="564970" cy="651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1">
            <a:extLst>
              <a:ext uri="{FF2B5EF4-FFF2-40B4-BE49-F238E27FC236}">
                <a16:creationId xmlns:a16="http://schemas.microsoft.com/office/drawing/2014/main" id="{C7AA28E9-A99A-2139-F7BF-F590687A6C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4900656" y="2460634"/>
            <a:ext cx="2390687" cy="27584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2695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48867-4B1A-0573-0154-248DF45CB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A4C088-1FA0-FAF2-FF36-133E3E898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1D90F-E3C8-441A-A5EC-CEC4F9C5876A}" type="slidenum">
              <a:rPr lang="en-NL" smtClean="0"/>
              <a:pPr/>
              <a:t>8</a:t>
            </a:fld>
            <a:endParaRPr lang="en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9C8E7B5-12B0-65A2-313F-C87C89027BC3}"/>
              </a:ext>
            </a:extLst>
          </p:cNvPr>
          <p:cNvSpPr txBox="1">
            <a:spLocks/>
          </p:cNvSpPr>
          <p:nvPr/>
        </p:nvSpPr>
        <p:spPr>
          <a:xfrm>
            <a:off x="894080" y="356257"/>
            <a:ext cx="10610531" cy="68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NL" dirty="0">
                <a:solidFill>
                  <a:schemeClr val="bg1"/>
                </a:solidFill>
              </a:rPr>
              <a:t>Contact details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ACEF3094-FBFE-7433-C2D1-9646C2997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080" y="1176884"/>
            <a:ext cx="10610532" cy="51800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b="1" dirty="0">
              <a:latin typeface="+mj-lt"/>
            </a:endParaRPr>
          </a:p>
          <a:p>
            <a:pPr marL="0" indent="0" algn="ctr">
              <a:buNone/>
            </a:pPr>
            <a:endParaRPr lang="en-GB" sz="3200" b="1" dirty="0">
              <a:latin typeface="+mj-lt"/>
            </a:endParaRPr>
          </a:p>
          <a:p>
            <a:pPr marL="0" indent="0" algn="ctr">
              <a:buNone/>
            </a:pPr>
            <a:r>
              <a:rPr lang="en-GB" sz="3200" b="1" dirty="0">
                <a:latin typeface="+mj-lt"/>
              </a:rPr>
              <a:t>THANK YOU FOR YOUR ATTENTION</a:t>
            </a:r>
          </a:p>
          <a:p>
            <a:pPr marL="0" indent="0" algn="ctr">
              <a:buNone/>
            </a:pPr>
            <a:endParaRPr lang="en-GB" sz="3200" b="1" dirty="0">
              <a:latin typeface="+mj-lt"/>
            </a:endParaRPr>
          </a:p>
          <a:p>
            <a:pPr marL="0" indent="0" algn="ctr">
              <a:buNone/>
            </a:pPr>
            <a:r>
              <a:rPr lang="en-GB" sz="3200" b="1" dirty="0">
                <a:latin typeface="+mj-lt"/>
              </a:rPr>
              <a:t>Contact:</a:t>
            </a:r>
          </a:p>
          <a:p>
            <a:pPr marL="0" indent="0" algn="ctr">
              <a:buNone/>
            </a:pPr>
            <a:r>
              <a:rPr lang="en-GB" sz="2400" b="1" dirty="0">
                <a:latin typeface="+mj-lt"/>
              </a:rPr>
              <a:t>Jonathan </a:t>
            </a:r>
            <a:r>
              <a:rPr lang="en-GB" sz="2400" b="1" dirty="0" err="1">
                <a:latin typeface="+mj-lt"/>
              </a:rPr>
              <a:t>Trenteseaux</a:t>
            </a:r>
            <a:r>
              <a:rPr lang="en-GB" sz="2400" b="1" dirty="0">
                <a:latin typeface="+mj-lt"/>
              </a:rPr>
              <a:t>: </a:t>
            </a:r>
            <a:r>
              <a:rPr lang="en-GB" sz="2400" b="1" dirty="0">
                <a:latin typeface="+mj-lt"/>
                <a:hlinkClick r:id="rId2"/>
              </a:rPr>
              <a:t>jonathan.trenteseaux@emi-consultants.com</a:t>
            </a:r>
            <a:r>
              <a:rPr lang="en-GB" sz="2400" b="1" dirty="0">
                <a:latin typeface="+mj-lt"/>
              </a:rPr>
              <a:t> </a:t>
            </a:r>
          </a:p>
          <a:p>
            <a:pPr marL="0" indent="0" algn="ctr">
              <a:buNone/>
            </a:pPr>
            <a:r>
              <a:rPr lang="en-GB" sz="2400" b="1" dirty="0">
                <a:latin typeface="+mj-lt"/>
              </a:rPr>
              <a:t>Dr. Koen Berden: </a:t>
            </a:r>
            <a:r>
              <a:rPr lang="en-GB" sz="2400" b="1" dirty="0">
                <a:latin typeface="+mj-lt"/>
                <a:hlinkClick r:id="rId3"/>
              </a:rPr>
              <a:t>info@tradeimpact.eu</a:t>
            </a:r>
            <a:r>
              <a:rPr lang="en-GB" sz="2400" b="1" dirty="0">
                <a:latin typeface="+mj-lt"/>
              </a:rPr>
              <a:t> </a:t>
            </a:r>
          </a:p>
        </p:txBody>
      </p:sp>
      <p:pic>
        <p:nvPicPr>
          <p:cNvPr id="6" name="Image 1">
            <a:extLst>
              <a:ext uri="{FF2B5EF4-FFF2-40B4-BE49-F238E27FC236}">
                <a16:creationId xmlns:a16="http://schemas.microsoft.com/office/drawing/2014/main" id="{C4BA98CD-829B-1F80-88B8-45C19E84753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8" t="16201" r="20111" b="16759"/>
          <a:stretch>
            <a:fillRect/>
          </a:stretch>
        </p:blipFill>
        <p:spPr bwMode="auto">
          <a:xfrm>
            <a:off x="122419" y="97972"/>
            <a:ext cx="564970" cy="651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02561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Custom 2">
      <a:dk1>
        <a:srgbClr val="455F51"/>
      </a:dk1>
      <a:lt1>
        <a:srgbClr val="FFFFFF"/>
      </a:lt1>
      <a:dk2>
        <a:srgbClr val="2F581F"/>
      </a:dk2>
      <a:lt2>
        <a:srgbClr val="FFFFFF"/>
      </a:lt2>
      <a:accent1>
        <a:srgbClr val="417A2B"/>
      </a:accent1>
      <a:accent2>
        <a:srgbClr val="678A26"/>
      </a:accent2>
      <a:accent3>
        <a:srgbClr val="6CBF4C"/>
      </a:accent3>
      <a:accent4>
        <a:srgbClr val="B9AD8D"/>
      </a:accent4>
      <a:accent5>
        <a:srgbClr val="93D07C"/>
      </a:accent5>
      <a:accent6>
        <a:srgbClr val="2A4F1C"/>
      </a:accent6>
      <a:hlink>
        <a:srgbClr val="2A4F1C"/>
      </a:hlink>
      <a:folHlink>
        <a:srgbClr val="678A26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122C2DBB855B4C978AE9818DF2B80F" ma:contentTypeVersion="17" ma:contentTypeDescription="Create a new document." ma:contentTypeScope="" ma:versionID="669973741bb20b4327f56d370b470c39">
  <xsd:schema xmlns:xsd="http://www.w3.org/2001/XMLSchema" xmlns:xs="http://www.w3.org/2001/XMLSchema" xmlns:p="http://schemas.microsoft.com/office/2006/metadata/properties" xmlns:ns2="f4ce0fcb-941b-478c-8f3b-0bea559afca4" xmlns:ns3="139408b5-cd95-41a2-b442-2b289d59f97f" targetNamespace="http://schemas.microsoft.com/office/2006/metadata/properties" ma:root="true" ma:fieldsID="50526ca12b091ef98d8f3b8dd14bab71" ns2:_="" ns3:_="">
    <xsd:import namespace="f4ce0fcb-941b-478c-8f3b-0bea559afca4"/>
    <xsd:import namespace="139408b5-cd95-41a2-b442-2b289d59f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e0fcb-941b-478c-8f3b-0bea559afc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baa02b3-c216-49d5-b6dc-d11338e154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9408b5-cd95-41a2-b442-2b289d59f97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bf9e637-f00f-455f-af10-83e37406edba}" ma:internalName="TaxCatchAll" ma:showField="CatchAllData" ma:web="139408b5-cd95-41a2-b442-2b289d59f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e0fcb-941b-478c-8f3b-0bea559afca4">
      <Terms xmlns="http://schemas.microsoft.com/office/infopath/2007/PartnerControls"/>
    </lcf76f155ced4ddcb4097134ff3c332f>
    <TaxCatchAll xmlns="139408b5-cd95-41a2-b442-2b289d59f97f" xsi:nil="true"/>
  </documentManagement>
</p:properties>
</file>

<file path=customXml/itemProps1.xml><?xml version="1.0" encoding="utf-8"?>
<ds:datastoreItem xmlns:ds="http://schemas.openxmlformats.org/officeDocument/2006/customXml" ds:itemID="{41EC96C7-7D91-4CDF-AD4F-1BB48580EFF2}"/>
</file>

<file path=customXml/itemProps2.xml><?xml version="1.0" encoding="utf-8"?>
<ds:datastoreItem xmlns:ds="http://schemas.openxmlformats.org/officeDocument/2006/customXml" ds:itemID="{CEE0DE6D-2C1C-4408-A0AC-4ECF35EE1025}"/>
</file>

<file path=customXml/itemProps3.xml><?xml version="1.0" encoding="utf-8"?>
<ds:datastoreItem xmlns:ds="http://schemas.openxmlformats.org/officeDocument/2006/customXml" ds:itemID="{2689A889-D15F-4CDC-BAE2-0CE9966C3750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518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Gill Sans MT</vt:lpstr>
      <vt:lpstr>Gill Sans MT body</vt:lpstr>
      <vt:lpstr>Wingdings 3</vt:lpstr>
      <vt:lpstr>Wisp</vt:lpstr>
      <vt:lpstr>Custom Design</vt:lpstr>
      <vt:lpstr>EU-Japan Joint Dialogue with civil society under the EU-Japan Economic Partnership Agreement (EPA)   </vt:lpstr>
      <vt:lpstr>Moderator: Dr. Koen Berden</vt:lpstr>
      <vt:lpstr>Workshop programme</vt:lpstr>
      <vt:lpstr>1. Introduction</vt:lpstr>
      <vt:lpstr>1. Opening remarks</vt:lpstr>
      <vt:lpstr>2. Report findings presentation – Dr. Bauer</vt:lpstr>
      <vt:lpstr>3. Q&amp;A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Sustainability Impact Assessment (SIA) in support of Free Trade Agreement (FTA) and Investment Protection Agreement (IPA) negotiations between  the European Union and the Republic of India  (TRADE/2022/OP/0008)</dc:title>
  <dc:creator>Tatiana Berden-Antonenko</dc:creator>
  <cp:lastModifiedBy>Aghadjian Karen</cp:lastModifiedBy>
  <cp:revision>122</cp:revision>
  <dcterms:created xsi:type="dcterms:W3CDTF">2023-01-08T11:39:16Z</dcterms:created>
  <dcterms:modified xsi:type="dcterms:W3CDTF">2025-06-25T14:00:24Z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2025-06-16T11:04:11Z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77b69a07-3fc1-49b6-92ef-00ffd1190776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0x0101002F122C2DBB855B4C978AE9818DF2B80F</vt:lpwstr>
  </property>
</Properties>
</file>