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trictFirstAndLastChars="0" saveSubsetFonts="1" autoCompressPictures="0">
  <p:sldMasterIdLst>
    <p:sldMasterId id="2147483648" r:id="rId1"/>
    <p:sldMasterId id="2147483654" r:id="rId2"/>
  </p:sldMasterIdLst>
  <p:notesMasterIdLst>
    <p:notesMasterId r:id="rId16"/>
  </p:notesMasterIdLst>
  <p:handoutMasterIdLst>
    <p:handoutMasterId r:id="rId17"/>
  </p:handoutMasterIdLst>
  <p:sldIdLst>
    <p:sldId id="1426" r:id="rId3"/>
    <p:sldId id="1591" r:id="rId4"/>
    <p:sldId id="1608" r:id="rId5"/>
    <p:sldId id="1607" r:id="rId6"/>
    <p:sldId id="1581" r:id="rId7"/>
    <p:sldId id="1609" r:id="rId8"/>
    <p:sldId id="1605" r:id="rId9"/>
    <p:sldId id="1585" r:id="rId10"/>
    <p:sldId id="1588" r:id="rId11"/>
    <p:sldId id="1604" r:id="rId12"/>
    <p:sldId id="1589" r:id="rId13"/>
    <p:sldId id="1599" r:id="rId14"/>
    <p:sldId id="823" r:id="rId15"/>
  </p:sldIdLst>
  <p:sldSz cx="12192000" cy="6858000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ilaos N. Psaraftis" initials="" lastIdx="2" clrIdx="5"/>
  <p:cmAuthor id="2" name="Unknown User1" initials="" lastIdx="1" clrIdx="2"/>
  <p:cmAuthor id="3" name="Harilaos N. Psaraftis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5" autoAdjust="0"/>
    <p:restoredTop sz="94660"/>
  </p:normalViewPr>
  <p:slideViewPr>
    <p:cSldViewPr>
      <p:cViewPr varScale="1">
        <p:scale>
          <a:sx n="127" d="100"/>
          <a:sy n="127" d="100"/>
        </p:scale>
        <p:origin x="408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232"/>
    </p:cViewPr>
  </p:sorterViewPr>
  <p:notesViewPr>
    <p:cSldViewPr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391043A2-08DA-12A6-8416-B7EE9F5E903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A0A95571-B38A-F215-80B1-CCE647D3D38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5D7DC6CD-7402-8383-EDB1-9E990CD7B38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9BE16FFD-C222-49C7-92E9-B60D8B73781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32034D-04F4-504D-A58A-D3E70360DFA7}" type="slidenum">
              <a:rPr lang="en-US" altLang="da-DK"/>
              <a:pPr/>
              <a:t>‹#›</a:t>
            </a:fld>
            <a:endParaRPr lang="en-US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ADD28DA-3DF8-773E-5DCF-9A6067654C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1A9EE52-0E9D-0EFE-EC09-1F2D4B9BA8F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7A6E770-5374-0847-B865-B6352B4FA4B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8EB8DE7-3865-0F79-9E04-D0092AFED2E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Click to 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B2CECC79-77A5-B3BE-90EC-AFF1BE2DE35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9BBD7293-6047-C031-D51A-0FE4281970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16A212-E02E-FE44-9F9E-1236E232BC88}" type="slidenum">
              <a:rPr lang="da-DK" altLang="da-DK"/>
              <a:pPr/>
              <a:t>‹#›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618F5574-B4DC-668A-B8D6-428E88A2D4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26A6FA0F-2D04-59F5-8050-B0CACF6F6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a-DK">
              <a:latin typeface="Verdana" panose="020B060403050404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6B805E55-DD96-0D6B-5FDE-A4222A4098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BB4E86D-854D-F541-9865-A16872164FFC}" type="slidenum">
              <a:rPr lang="el-GR" altLang="da-DK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l-GR" altLang="da-D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DTU Transport frise RGB">
            <a:extLst>
              <a:ext uri="{FF2B5EF4-FFF2-40B4-BE49-F238E27FC236}">
                <a16:creationId xmlns:a16="http://schemas.microsoft.com/office/drawing/2014/main" id="{4900DFA1-B870-EE85-B348-5C8C9EEF9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77"/>
          <a:stretch>
            <a:fillRect/>
          </a:stretch>
        </p:blipFill>
        <p:spPr bwMode="auto">
          <a:xfrm>
            <a:off x="5681663" y="4192588"/>
            <a:ext cx="6510337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DTU-DK-A1">
            <a:extLst>
              <a:ext uri="{FF2B5EF4-FFF2-40B4-BE49-F238E27FC236}">
                <a16:creationId xmlns:a16="http://schemas.microsoft.com/office/drawing/2014/main" id="{3EC03328-6B61-6885-AC6D-4D41630ED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/>
          <a:stretch>
            <a:fillRect/>
          </a:stretch>
        </p:blipFill>
        <p:spPr bwMode="auto">
          <a:xfrm>
            <a:off x="11028363" y="279400"/>
            <a:ext cx="6381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1295400"/>
            <a:ext cx="8536517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Klik for at redigere titeltypografi i masteren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2800" y="2286000"/>
            <a:ext cx="8534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noProof="0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3766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181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00" y="304800"/>
            <a:ext cx="2590800" cy="5861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304800"/>
            <a:ext cx="7569200" cy="5861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90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2278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08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00200"/>
            <a:ext cx="508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1907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hor and Date"/>
          <p:cNvSpPr txBox="1">
            <a:spLocks noGrp="1"/>
          </p:cNvSpPr>
          <p:nvPr>
            <p:ph type="body" sz="quarter" idx="13"/>
          </p:nvPr>
        </p:nvSpPr>
        <p:spPr>
          <a:xfrm>
            <a:off x="7963785" y="3786365"/>
            <a:ext cx="3529715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 sz="165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resentation Title"/>
          <p:cNvSpPr txBox="1">
            <a:spLocks noGrp="1"/>
          </p:cNvSpPr>
          <p:nvPr>
            <p:ph type="title"/>
          </p:nvPr>
        </p:nvSpPr>
        <p:spPr>
          <a:xfrm>
            <a:off x="6646177" y="2291317"/>
            <a:ext cx="4937444" cy="1049227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37897FFC-47E1-44C0-192A-4C9ED7099117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DF6781E-C0A5-1E4C-9C7B-517263FAF520}" type="slidenum">
              <a:rPr lang="en-BE" altLang="en-BE"/>
              <a:pPr/>
              <a:t>‹#›</a:t>
            </a:fld>
            <a:endParaRPr lang="en-BE" altLang="en-BE"/>
          </a:p>
        </p:txBody>
      </p:sp>
    </p:spTree>
    <p:extLst>
      <p:ext uri="{BB962C8B-B14F-4D97-AF65-F5344CB8AC3E}">
        <p14:creationId xmlns:p14="http://schemas.microsoft.com/office/powerpoint/2010/main" val="256991881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76151902">
            <a:extLst>
              <a:ext uri="{FF2B5EF4-FFF2-40B4-BE49-F238E27FC236}">
                <a16:creationId xmlns:a16="http://schemas.microsoft.com/office/drawing/2014/main" id="{B5855AB3-9681-AD6B-FF50-8121DF2CE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8" t="43704"/>
          <a:stretch>
            <a:fillRect/>
          </a:stretch>
        </p:blipFill>
        <p:spPr bwMode="auto">
          <a:xfrm>
            <a:off x="8977313" y="2997200"/>
            <a:ext cx="3214687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DTU Transport frise RGB">
            <a:extLst>
              <a:ext uri="{FF2B5EF4-FFF2-40B4-BE49-F238E27FC236}">
                <a16:creationId xmlns:a16="http://schemas.microsoft.com/office/drawing/2014/main" id="{90DDA7FC-39AB-C525-FE55-E7A5E4AE7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56"/>
          <a:stretch>
            <a:fillRect/>
          </a:stretch>
        </p:blipFill>
        <p:spPr bwMode="auto">
          <a:xfrm>
            <a:off x="5681663" y="3122613"/>
            <a:ext cx="6511925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DTU-DK-A1">
            <a:extLst>
              <a:ext uri="{FF2B5EF4-FFF2-40B4-BE49-F238E27FC236}">
                <a16:creationId xmlns:a16="http://schemas.microsoft.com/office/drawing/2014/main" id="{6AB17BC5-FE90-622C-8D9B-BA86A3DDC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/>
          <a:stretch>
            <a:fillRect/>
          </a:stretch>
        </p:blipFill>
        <p:spPr bwMode="auto">
          <a:xfrm>
            <a:off x="11028363" y="279400"/>
            <a:ext cx="6381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1295400"/>
            <a:ext cx="8536517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2800" y="2286000"/>
            <a:ext cx="8534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4532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7091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2061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08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00200"/>
            <a:ext cx="508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1130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527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307" y="2132856"/>
            <a:ext cx="10363200" cy="39170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5809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3026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65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1638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7848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3083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00" y="304800"/>
            <a:ext cx="2590800" cy="5861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304800"/>
            <a:ext cx="7569200" cy="5861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311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32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08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00200"/>
            <a:ext cx="508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13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427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952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18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954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5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852EE34-74D0-C309-7CDB-CEB9E1D79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4388" y="333375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Klik for at redigere titeltypografi i masteren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EED8DEE-ADC5-F03C-2577-5197BA414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03632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Klik for at redigere teksttypografierne i masteren</a:t>
            </a:r>
          </a:p>
          <a:p>
            <a:pPr lvl="1"/>
            <a:r>
              <a:rPr lang="en-GB" altLang="da-DK"/>
              <a:t>Andet niveau</a:t>
            </a:r>
          </a:p>
          <a:p>
            <a:pPr lvl="2"/>
            <a:r>
              <a:rPr lang="en-GB" altLang="da-DK"/>
              <a:t>Tredje niveau</a:t>
            </a:r>
          </a:p>
          <a:p>
            <a:pPr lvl="3"/>
            <a:r>
              <a:rPr lang="en-GB" altLang="da-DK"/>
              <a:t>Fjerde niveau</a:t>
            </a:r>
          </a:p>
          <a:p>
            <a:pPr lvl="4"/>
            <a:r>
              <a:rPr lang="en-GB" altLang="da-DK"/>
              <a:t>Femte niveau</a:t>
            </a:r>
          </a:p>
        </p:txBody>
      </p:sp>
      <p:sp>
        <p:nvSpPr>
          <p:cNvPr id="1029" name="Rectangle 11">
            <a:extLst>
              <a:ext uri="{FF2B5EF4-FFF2-40B4-BE49-F238E27FC236}">
                <a16:creationId xmlns:a16="http://schemas.microsoft.com/office/drawing/2014/main" id="{EDCE95B6-7C2B-15F2-7D48-E9243A232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6381750"/>
            <a:ext cx="7237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r>
              <a:rPr lang="en-US" sz="1000" dirty="0"/>
              <a:t>                                                                                                           EESC  hearing                 10/06/2025 </a:t>
            </a:r>
            <a:endParaRPr lang="da-DK" altLang="da-DK" sz="1000" dirty="0"/>
          </a:p>
        </p:txBody>
      </p:sp>
      <p:sp>
        <p:nvSpPr>
          <p:cNvPr id="1030" name="Rectangle 12">
            <a:extLst>
              <a:ext uri="{FF2B5EF4-FFF2-40B4-BE49-F238E27FC236}">
                <a16:creationId xmlns:a16="http://schemas.microsoft.com/office/drawing/2014/main" id="{B8EFD7E0-35BE-E6E9-E752-3DB0CC46D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6477000"/>
            <a:ext cx="2782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da-DK" altLang="da-DK" sz="900" dirty="0"/>
          </a:p>
        </p:txBody>
      </p:sp>
      <p:sp>
        <p:nvSpPr>
          <p:cNvPr id="1031" name="Rectangle 13">
            <a:extLst>
              <a:ext uri="{FF2B5EF4-FFF2-40B4-BE49-F238E27FC236}">
                <a16:creationId xmlns:a16="http://schemas.microsoft.com/office/drawing/2014/main" id="{DF0C2BEB-B245-5ACA-A2C2-0D3C99928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6477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4B2117F-3CF9-1244-AF60-7AE0593FF07E}" type="slidenum">
              <a:rPr lang="da-DK" altLang="da-DK" sz="900"/>
              <a:pPr/>
              <a:t>‹#›</a:t>
            </a:fld>
            <a:endParaRPr lang="da-DK" altLang="da-DK" sz="900"/>
          </a:p>
        </p:txBody>
      </p:sp>
      <p:pic>
        <p:nvPicPr>
          <p:cNvPr id="2" name="Picture 9" descr="DTU-DK-A1">
            <a:extLst>
              <a:ext uri="{FF2B5EF4-FFF2-40B4-BE49-F238E27FC236}">
                <a16:creationId xmlns:a16="http://schemas.microsoft.com/office/drawing/2014/main" id="{EF2B33D2-2980-8D04-1874-0E42EE6EFB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/>
          <a:stretch>
            <a:fillRect/>
          </a:stretch>
        </p:blipFill>
        <p:spPr bwMode="auto">
          <a:xfrm>
            <a:off x="11352213" y="333375"/>
            <a:ext cx="479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18" r:id="rId1"/>
    <p:sldLayoutId id="2147488296" r:id="rId2"/>
    <p:sldLayoutId id="2147488297" r:id="rId3"/>
    <p:sldLayoutId id="2147488298" r:id="rId4"/>
    <p:sldLayoutId id="2147488299" r:id="rId5"/>
    <p:sldLayoutId id="2147488300" r:id="rId6"/>
    <p:sldLayoutId id="2147488301" r:id="rId7"/>
    <p:sldLayoutId id="2147488302" r:id="rId8"/>
    <p:sldLayoutId id="2147488303" r:id="rId9"/>
    <p:sldLayoutId id="2147488304" r:id="rId10"/>
    <p:sldLayoutId id="2147488305" r:id="rId11"/>
    <p:sldLayoutId id="2147488306" r:id="rId12"/>
    <p:sldLayoutId id="2147488307" r:id="rId13"/>
    <p:sldLayoutId id="2147488319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188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74675" indent="-19526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27952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986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MS PGothic" pitchFamily="34" charset="-128"/>
        </a:defRPr>
      </a:lvl5pPr>
      <a:lvl6pPr marL="25749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8B208B2-4FCE-034B-6966-BDF8DDFA38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3048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B391736-E1AD-399B-B87F-2BD28F990D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03632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Master text styles</a:t>
            </a:r>
          </a:p>
          <a:p>
            <a:pPr lvl="1"/>
            <a:r>
              <a:rPr lang="en-GB" altLang="da-DK"/>
              <a:t>Second level</a:t>
            </a:r>
          </a:p>
          <a:p>
            <a:pPr lvl="2"/>
            <a:r>
              <a:rPr lang="en-GB" altLang="da-DK"/>
              <a:t>Third level</a:t>
            </a:r>
          </a:p>
          <a:p>
            <a:pPr lvl="3"/>
            <a:r>
              <a:rPr lang="en-GB" altLang="da-DK"/>
              <a:t>Fourth level</a:t>
            </a:r>
          </a:p>
          <a:p>
            <a:pPr lvl="4"/>
            <a:r>
              <a:rPr lang="en-GB" altLang="da-DK"/>
              <a:t>Fifth level</a:t>
            </a:r>
          </a:p>
        </p:txBody>
      </p:sp>
      <p:pic>
        <p:nvPicPr>
          <p:cNvPr id="2052" name="Picture 7" descr="DTU-DK-A1">
            <a:extLst>
              <a:ext uri="{FF2B5EF4-FFF2-40B4-BE49-F238E27FC236}">
                <a16:creationId xmlns:a16="http://schemas.microsoft.com/office/drawing/2014/main" id="{E237F023-DFA1-FC80-F3EC-3FB303661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/>
          <a:stretch>
            <a:fillRect/>
          </a:stretch>
        </p:blipFill>
        <p:spPr bwMode="auto">
          <a:xfrm>
            <a:off x="11028363" y="279400"/>
            <a:ext cx="6381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47965636-CA43-573D-CA04-AEBA51E0D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6477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83DF5D1-6770-6A40-BC55-02EAC12520BC}" type="slidenum">
              <a:rPr lang="da-DK" altLang="da-DK" sz="900"/>
              <a:pPr/>
              <a:t>‹#›</a:t>
            </a:fld>
            <a:endParaRPr lang="da-DK" altLang="da-DK" sz="9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20" r:id="rId1"/>
    <p:sldLayoutId id="2147488308" r:id="rId2"/>
    <p:sldLayoutId id="2147488309" r:id="rId3"/>
    <p:sldLayoutId id="2147488310" r:id="rId4"/>
    <p:sldLayoutId id="2147488311" r:id="rId5"/>
    <p:sldLayoutId id="2147488312" r:id="rId6"/>
    <p:sldLayoutId id="2147488313" r:id="rId7"/>
    <p:sldLayoutId id="2147488314" r:id="rId8"/>
    <p:sldLayoutId id="2147488315" r:id="rId9"/>
    <p:sldLayoutId id="2147488316" r:id="rId10"/>
    <p:sldLayoutId id="214748831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188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74675" indent="-1952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1279525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698625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25749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Name of Speaker…">
            <a:extLst>
              <a:ext uri="{FF2B5EF4-FFF2-40B4-BE49-F238E27FC236}">
                <a16:creationId xmlns:a16="http://schemas.microsoft.com/office/drawing/2014/main" id="{B75D2ABD-142A-B1CE-5F88-ED7B24E4AA8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127125" y="4581525"/>
            <a:ext cx="4965700" cy="1079500"/>
          </a:xfrm>
          <a:extLst>
            <a:ext uri="{C572A759-6A51-4108-AA02-DFA0A04FC94B}"/>
          </a:extLst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da-DK" b="1" dirty="0">
                <a:solidFill>
                  <a:srgbClr val="002060"/>
                </a:solidFill>
              </a:rPr>
              <a:t>Harilaos N. Psaraftis</a:t>
            </a: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da-DK" b="1" dirty="0">
                <a:solidFill>
                  <a:srgbClr val="002060"/>
                </a:solidFill>
              </a:rPr>
              <a:t>Professor Emeritus</a:t>
            </a: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da-DK" b="1" dirty="0">
                <a:solidFill>
                  <a:srgbClr val="002060"/>
                </a:solidFill>
              </a:rPr>
              <a:t>Technical </a:t>
            </a:r>
            <a:r>
              <a:rPr lang="da-DK" b="1" dirty="0" err="1">
                <a:solidFill>
                  <a:srgbClr val="002060"/>
                </a:solidFill>
              </a:rPr>
              <a:t>University</a:t>
            </a:r>
            <a:r>
              <a:rPr lang="da-DK" b="1" dirty="0">
                <a:solidFill>
                  <a:srgbClr val="002060"/>
                </a:solidFill>
              </a:rPr>
              <a:t> of Denmark</a:t>
            </a:r>
          </a:p>
        </p:txBody>
      </p:sp>
      <p:sp>
        <p:nvSpPr>
          <p:cNvPr id="8195" name="Title of your…">
            <a:extLst>
              <a:ext uri="{FF2B5EF4-FFF2-40B4-BE49-F238E27FC236}">
                <a16:creationId xmlns:a16="http://schemas.microsoft.com/office/drawing/2014/main" id="{CB6DB7C2-F52D-8A45-7185-01990418F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1371600"/>
            <a:ext cx="7058025" cy="1193800"/>
          </a:xfrm>
        </p:spPr>
        <p:txBody>
          <a:bodyPr/>
          <a:lstStyle/>
          <a:p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EU ETS vs shipping and ports: some thoughts</a:t>
            </a:r>
          </a:p>
        </p:txBody>
      </p:sp>
      <p:pic>
        <p:nvPicPr>
          <p:cNvPr id="8196" name="Picture 1">
            <a:extLst>
              <a:ext uri="{FF2B5EF4-FFF2-40B4-BE49-F238E27FC236}">
                <a16:creationId xmlns:a16="http://schemas.microsoft.com/office/drawing/2014/main" id="{1772928F-4B87-3330-90B0-00EB0EA8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2852738"/>
            <a:ext cx="3725862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6">
            <a:extLst>
              <a:ext uri="{FF2B5EF4-FFF2-40B4-BE49-F238E27FC236}">
                <a16:creationId xmlns:a16="http://schemas.microsoft.com/office/drawing/2014/main" id="{899C749E-6EEA-5461-1E77-83A37B1EC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crude example ii</a:t>
            </a:r>
          </a:p>
        </p:txBody>
      </p:sp>
      <p:sp>
        <p:nvSpPr>
          <p:cNvPr id="17411" name="Content Placeholder 7">
            <a:extLst>
              <a:ext uri="{FF2B5EF4-FFF2-40B4-BE49-F238E27FC236}">
                <a16:creationId xmlns:a16="http://schemas.microsoft.com/office/drawing/2014/main" id="{2A93A911-7B99-8DB7-839C-394066C19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600200"/>
            <a:ext cx="10539413" cy="4565650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 sz="2000"/>
              <a:t>10,000 TEU vessel</a:t>
            </a:r>
          </a:p>
          <a:p>
            <a:r>
              <a:rPr lang="en-US" altLang="en-US" sz="2000"/>
              <a:t>FC = 145 tonnes/day at 22 knots</a:t>
            </a:r>
          </a:p>
          <a:p>
            <a:r>
              <a:rPr lang="en-US" altLang="en-US" sz="2000"/>
              <a:t># of transhipment moves= 3,000</a:t>
            </a:r>
          </a:p>
          <a:p>
            <a:r>
              <a:rPr lang="en-US" altLang="en-US" sz="2000"/>
              <a:t>Algeciras (or Tanger Med) to Rotterdam: ~1,365 nm</a:t>
            </a:r>
          </a:p>
          <a:p>
            <a:r>
              <a:rPr lang="en-US" altLang="en-US" sz="2000"/>
              <a:t>Transit time: 2 days 14 hrs</a:t>
            </a:r>
          </a:p>
          <a:p>
            <a:r>
              <a:rPr lang="en-US" altLang="en-US" sz="2000"/>
              <a:t>Total FC = 374 tonnes</a:t>
            </a:r>
          </a:p>
          <a:p>
            <a:r>
              <a:rPr lang="en-US" altLang="en-US" sz="2000"/>
              <a:t>Total CO2 = 1,126 tonnes</a:t>
            </a:r>
          </a:p>
          <a:p>
            <a:r>
              <a:rPr lang="en-US" altLang="en-US" sz="2000"/>
              <a:t>ETS price = 70 €/tonne </a:t>
            </a:r>
          </a:p>
          <a:p>
            <a:endParaRPr lang="en-US" altLang="en-US" sz="2000"/>
          </a:p>
          <a:p>
            <a:r>
              <a:rPr lang="en-US" altLang="en-US" sz="2000" b="1">
                <a:solidFill>
                  <a:srgbClr val="FF0000"/>
                </a:solidFill>
              </a:rPr>
              <a:t>EU ETS revenue lost </a:t>
            </a:r>
            <a:r>
              <a:rPr lang="en-US" altLang="en-US" sz="2000">
                <a:solidFill>
                  <a:srgbClr val="FF0000"/>
                </a:solidFill>
              </a:rPr>
              <a:t>~ </a:t>
            </a:r>
            <a:r>
              <a:rPr lang="en-US" altLang="en-US" sz="2000" b="1">
                <a:solidFill>
                  <a:srgbClr val="FF0000"/>
                </a:solidFill>
              </a:rPr>
              <a:t>40,000 € per trip</a:t>
            </a:r>
          </a:p>
          <a:p>
            <a:r>
              <a:rPr lang="en-US" altLang="en-US" sz="2000" b="1">
                <a:solidFill>
                  <a:srgbClr val="002060"/>
                </a:solidFill>
              </a:rPr>
              <a:t>EU port revenue lost: Much more! (</a:t>
            </a:r>
            <a:r>
              <a:rPr lang="en-US" altLang="en-US" sz="2000">
                <a:solidFill>
                  <a:srgbClr val="002060"/>
                </a:solidFill>
              </a:rPr>
              <a:t>~</a:t>
            </a:r>
            <a:r>
              <a:rPr lang="en-US" altLang="en-US" sz="2000">
                <a:solidFill>
                  <a:srgbClr val="FF0000"/>
                </a:solidFill>
              </a:rPr>
              <a:t> </a:t>
            </a:r>
            <a:r>
              <a:rPr lang="en-US" altLang="en-US" sz="2000" b="1">
                <a:solidFill>
                  <a:srgbClr val="002060"/>
                </a:solidFill>
              </a:rPr>
              <a:t>200,000 € per trip)</a:t>
            </a:r>
          </a:p>
        </p:txBody>
      </p:sp>
      <p:pic>
        <p:nvPicPr>
          <p:cNvPr id="17412" name="Picture 1">
            <a:extLst>
              <a:ext uri="{FF2B5EF4-FFF2-40B4-BE49-F238E27FC236}">
                <a16:creationId xmlns:a16="http://schemas.microsoft.com/office/drawing/2014/main" id="{11C44470-5504-9897-97DA-FF824BE71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762000"/>
            <a:ext cx="407193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3F036F7A-D14A-D31E-6959-2983F06B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evasion?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39BA8203-65DA-3C1C-299C-4B3233E64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600200"/>
            <a:ext cx="4562475" cy="4565650"/>
          </a:xfrm>
        </p:spPr>
        <p:txBody>
          <a:bodyPr/>
          <a:lstStyle/>
          <a:p>
            <a:r>
              <a:rPr lang="en-US" altLang="en-US"/>
              <a:t>The </a:t>
            </a:r>
            <a:r>
              <a:rPr lang="en-US" altLang="en-US" b="1"/>
              <a:t>Piraeus-Crete</a:t>
            </a:r>
            <a:r>
              <a:rPr lang="en-US" altLang="en-US"/>
              <a:t> route is ordinarily charged full ETS price</a:t>
            </a:r>
          </a:p>
          <a:p>
            <a:r>
              <a:rPr lang="en-US" altLang="en-US"/>
              <a:t>But if </a:t>
            </a:r>
            <a:r>
              <a:rPr lang="en-US" altLang="en-US" b="1"/>
              <a:t>Milos</a:t>
            </a:r>
            <a:r>
              <a:rPr lang="en-US" altLang="en-US"/>
              <a:t> is added as an intermediate stop, </a:t>
            </a:r>
            <a:r>
              <a:rPr lang="en-US" altLang="en-US" b="1">
                <a:solidFill>
                  <a:srgbClr val="FF0000"/>
                </a:solidFill>
              </a:rPr>
              <a:t>route is fully exempted!</a:t>
            </a:r>
          </a:p>
          <a:p>
            <a:r>
              <a:rPr lang="en-US" altLang="en-US">
                <a:solidFill>
                  <a:srgbClr val="002060"/>
                </a:solidFill>
              </a:rPr>
              <a:t>Company advertises night service </a:t>
            </a:r>
            <a:r>
              <a:rPr lang="en-US" altLang="en-US" i="1">
                <a:solidFill>
                  <a:srgbClr val="002060"/>
                </a:solidFill>
              </a:rPr>
              <a:t>for more time to sleep!</a:t>
            </a:r>
          </a:p>
          <a:p>
            <a:r>
              <a:rPr lang="en-US" altLang="en-US" b="1">
                <a:solidFill>
                  <a:srgbClr val="002060"/>
                </a:solidFill>
              </a:rPr>
              <a:t>More sleep -&gt; more CO2 evaded!</a:t>
            </a:r>
            <a:endParaRPr lang="el-GR" altLang="en-US" b="1">
              <a:solidFill>
                <a:srgbClr val="002060"/>
              </a:solidFill>
            </a:endParaRPr>
          </a:p>
          <a:p>
            <a:endParaRPr lang="el-GR" altLang="en-US">
              <a:solidFill>
                <a:srgbClr val="002060"/>
              </a:solidFill>
            </a:endParaRP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658B6D0E-3385-0F18-55ED-0437BA086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46075"/>
            <a:ext cx="5859463" cy="611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33941FE5-15A4-8B27-725D-3EDC51BC9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Potential mitigation measures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4EC3F4B0-8326-4C86-8720-311EAD44B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600200"/>
            <a:ext cx="10755313" cy="4565650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/>
              <a:t>Continue monitoring the situation</a:t>
            </a:r>
          </a:p>
          <a:p>
            <a:r>
              <a:rPr lang="en-US" altLang="en-US"/>
              <a:t>Charge 100%, not 50% of GHG emissions (EU vs non-EU)</a:t>
            </a:r>
          </a:p>
          <a:p>
            <a:r>
              <a:rPr lang="en-US" altLang="en-US"/>
              <a:t>Drop the ≥65% requirement, expand list of non-EU ports</a:t>
            </a:r>
          </a:p>
          <a:p>
            <a:r>
              <a:rPr lang="en-US" altLang="en-US"/>
              <a:t>Extend Directive to non-container trades </a:t>
            </a:r>
          </a:p>
          <a:p>
            <a:r>
              <a:rPr lang="en-US" altLang="en-US"/>
              <a:t>Reduce exemptions and derogations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 b="1">
                <a:solidFill>
                  <a:srgbClr val="0070C0"/>
                </a:solidFill>
              </a:rPr>
              <a:t>Push IMO to adopt a stronger global GHG reduction measure</a:t>
            </a:r>
          </a:p>
          <a:p>
            <a:pPr lvl="1"/>
            <a:r>
              <a:rPr lang="en-US" altLang="en-US" sz="2000" b="1">
                <a:solidFill>
                  <a:srgbClr val="FF0000"/>
                </a:solidFill>
              </a:rPr>
              <a:t>Levy (originally supported by EU-27) was rejected at MEPC 83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>
            <a:extLst>
              <a:ext uri="{FF2B5EF4-FFF2-40B4-BE49-F238E27FC236}">
                <a16:creationId xmlns:a16="http://schemas.microsoft.com/office/drawing/2014/main" id="{6933A785-3468-C492-DA85-BD5C7F8DFD5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da-DK" sz="3200" dirty="0">
                <a:latin typeface="+mn-lt"/>
              </a:rPr>
              <a:t>THANK YOU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763F4263-48DD-4705-15F2-FD57D7941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388" y="2117725"/>
            <a:ext cx="9093200" cy="39163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da-DK">
              <a:latin typeface="Calibri" panose="020F050202020403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da-DK">
                <a:latin typeface="Calibri" panose="020F0502020204030204" pitchFamily="34" charset="0"/>
              </a:rPr>
              <a:t>hnpsar@dtu.dk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587CCF53-A36A-3F90-9371-62E8190C5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3038475"/>
            <a:ext cx="3529012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1">
            <a:extLst>
              <a:ext uri="{FF2B5EF4-FFF2-40B4-BE49-F238E27FC236}">
                <a16:creationId xmlns:a16="http://schemas.microsoft.com/office/drawing/2014/main" id="{DCB20E4C-DEA0-90BB-1E66-AE2F6049C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575" y="5589588"/>
            <a:ext cx="796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BE" sz="1200"/>
              <a:t>© HNP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>
            <a:extLst>
              <a:ext uri="{FF2B5EF4-FFF2-40B4-BE49-F238E27FC236}">
                <a16:creationId xmlns:a16="http://schemas.microsoft.com/office/drawing/2014/main" id="{4E58E5D9-0C2E-662B-54A7-2876CCA1F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Purpose</a:t>
            </a:r>
          </a:p>
        </p:txBody>
      </p:sp>
      <p:sp>
        <p:nvSpPr>
          <p:cNvPr id="9219" name="Content Placeholder 4">
            <a:extLst>
              <a:ext uri="{FF2B5EF4-FFF2-40B4-BE49-F238E27FC236}">
                <a16:creationId xmlns:a16="http://schemas.microsoft.com/office/drawing/2014/main" id="{D0EFBEF4-3312-A575-88FF-F117E2F24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Identify potential EU ETS evasion/carbon leakage scenarios</a:t>
            </a:r>
          </a:p>
          <a:p>
            <a:r>
              <a:rPr lang="en-US" altLang="en-US"/>
              <a:t>Discuss potential mitigation measures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Disclaimer: treatment is not encyclopedic!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8988FD9-40C2-D30B-9A7E-81DC60133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general picture</a:t>
            </a:r>
          </a:p>
        </p:txBody>
      </p:sp>
      <p:sp>
        <p:nvSpPr>
          <p:cNvPr id="10243" name="Text Placeholder 7">
            <a:extLst>
              <a:ext uri="{FF2B5EF4-FFF2-40B4-BE49-F238E27FC236}">
                <a16:creationId xmlns:a16="http://schemas.microsoft.com/office/drawing/2014/main" id="{7DE22C45-B666-2AEE-4A60-DD830183B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/>
          <a:lstStyle/>
          <a:p>
            <a:r>
              <a:rPr lang="en-US" altLang="en-US"/>
              <a:t>2024</a:t>
            </a:r>
          </a:p>
        </p:txBody>
      </p:sp>
      <p:sp>
        <p:nvSpPr>
          <p:cNvPr id="10244" name="Content Placeholder 8">
            <a:extLst>
              <a:ext uri="{FF2B5EF4-FFF2-40B4-BE49-F238E27FC236}">
                <a16:creationId xmlns:a16="http://schemas.microsoft.com/office/drawing/2014/main" id="{2DCA9678-1929-9D38-0F81-8EFBFC988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/>
              <a:t>No discernible evasion pattern</a:t>
            </a:r>
          </a:p>
        </p:txBody>
      </p:sp>
      <p:sp>
        <p:nvSpPr>
          <p:cNvPr id="10245" name="Text Placeholder 9">
            <a:extLst>
              <a:ext uri="{FF2B5EF4-FFF2-40B4-BE49-F238E27FC236}">
                <a16:creationId xmlns:a16="http://schemas.microsoft.com/office/drawing/2014/main" id="{5D265485-910D-D904-5EA8-11E625555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/>
          <a:lstStyle/>
          <a:p>
            <a:r>
              <a:rPr lang="en-US" altLang="en-US"/>
              <a:t>Caveats </a:t>
            </a:r>
          </a:p>
        </p:txBody>
      </p:sp>
      <p:sp>
        <p:nvSpPr>
          <p:cNvPr id="10246" name="Content Placeholder 10">
            <a:extLst>
              <a:ext uri="{FF2B5EF4-FFF2-40B4-BE49-F238E27FC236}">
                <a16:creationId xmlns:a16="http://schemas.microsoft.com/office/drawing/2014/main" id="{8957CC78-2870-4768-643F-8E55EF8B12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/>
              <a:t>2024 was a transition year (40% of ETS price charged)</a:t>
            </a:r>
          </a:p>
          <a:p>
            <a:r>
              <a:rPr lang="en-US" altLang="en-US"/>
              <a:t>Report covers until Q2 (&amp; Q3?)</a:t>
            </a:r>
          </a:p>
          <a:p>
            <a:r>
              <a:rPr lang="en-US" altLang="en-US"/>
              <a:t>Red Sea disruption may have “masked” possible evasion</a:t>
            </a:r>
          </a:p>
        </p:txBody>
      </p:sp>
      <p:pic>
        <p:nvPicPr>
          <p:cNvPr id="10247" name="Picture 11">
            <a:extLst>
              <a:ext uri="{FF2B5EF4-FFF2-40B4-BE49-F238E27FC236}">
                <a16:creationId xmlns:a16="http://schemas.microsoft.com/office/drawing/2014/main" id="{1312ECE1-2C98-084A-4800-99819E37C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41663"/>
            <a:ext cx="5091113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82E7515C-D449-CEE4-752E-A5D42C893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74638"/>
            <a:ext cx="10382250" cy="1143000"/>
          </a:xfrm>
        </p:spPr>
        <p:txBody>
          <a:bodyPr/>
          <a:lstStyle/>
          <a:p>
            <a:r>
              <a:rPr lang="da-DK" altLang="en-US"/>
              <a:t>Evolution of the Directive</a:t>
            </a:r>
            <a:endParaRPr lang="en-US" altLang="en-US" sz="900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06059E7B-3DD7-173D-D035-AB20BAF68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0150" y="2008188"/>
            <a:ext cx="4821238" cy="719137"/>
          </a:xfrm>
        </p:spPr>
        <p:txBody>
          <a:bodyPr/>
          <a:lstStyle/>
          <a:p>
            <a:endParaRPr lang="da-DK" altLang="en-US"/>
          </a:p>
          <a:p>
            <a:r>
              <a:rPr lang="da-DK" altLang="en-US"/>
              <a:t>PROPOSAL (7/2021):</a:t>
            </a:r>
          </a:p>
          <a:p>
            <a:r>
              <a:rPr lang="da-DK" altLang="en-US"/>
              <a:t>Commission </a:t>
            </a:r>
            <a:r>
              <a:rPr lang="da-DK" altLang="en-US" sz="1200" b="0"/>
              <a:t>(581 pages)</a:t>
            </a:r>
            <a:endParaRPr lang="en-US" altLang="en-US" sz="1200" b="0"/>
          </a:p>
        </p:txBody>
      </p:sp>
      <p:sp>
        <p:nvSpPr>
          <p:cNvPr id="11268" name="Content Placeholder 1">
            <a:extLst>
              <a:ext uri="{FF2B5EF4-FFF2-40B4-BE49-F238E27FC236}">
                <a16:creationId xmlns:a16="http://schemas.microsoft.com/office/drawing/2014/main" id="{9C72F6AD-1D00-B3BC-B148-1A6D9D867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0150" y="2997200"/>
            <a:ext cx="4821238" cy="2454275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/>
              <a:t>Did not consider possible </a:t>
            </a:r>
            <a:r>
              <a:rPr lang="en-US" altLang="en-US">
                <a:solidFill>
                  <a:srgbClr val="FF0000"/>
                </a:solidFill>
              </a:rPr>
              <a:t>relocation of transhipment hubs</a:t>
            </a:r>
          </a:p>
          <a:p>
            <a:r>
              <a:rPr lang="en-US" altLang="en-US"/>
              <a:t>No provisions to mitigate associated risk</a:t>
            </a:r>
          </a:p>
        </p:txBody>
      </p:sp>
      <p:sp>
        <p:nvSpPr>
          <p:cNvPr id="11269" name="Content Placeholder 3">
            <a:extLst>
              <a:ext uri="{FF2B5EF4-FFF2-40B4-BE49-F238E27FC236}">
                <a16:creationId xmlns:a16="http://schemas.microsoft.com/office/drawing/2014/main" id="{71BF90DE-7E47-29B2-F600-1215BDA6A1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338" y="2997200"/>
            <a:ext cx="4826000" cy="2454275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11270" name="Text Placeholder 1">
            <a:extLst>
              <a:ext uri="{FF2B5EF4-FFF2-40B4-BE49-F238E27FC236}">
                <a16:creationId xmlns:a16="http://schemas.microsoft.com/office/drawing/2014/main" id="{F0810849-3195-A569-2292-ED51A1ADB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11271" name="Picture 2">
            <a:extLst>
              <a:ext uri="{FF2B5EF4-FFF2-40B4-BE49-F238E27FC236}">
                <a16:creationId xmlns:a16="http://schemas.microsoft.com/office/drawing/2014/main" id="{1048EBD5-28C4-50BE-ABF3-1287F2127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1700213"/>
            <a:ext cx="5815012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5AB9567-7584-7547-3888-7B5F779F4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1341438"/>
            <a:ext cx="7856537" cy="323850"/>
          </a:xfrm>
        </p:spPr>
        <p:txBody>
          <a:bodyPr/>
          <a:lstStyle/>
          <a:p>
            <a:r>
              <a:rPr lang="en-US" altLang="en-US" sz="3200"/>
              <a:t>3/2022: paper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06FACBAE-706B-FE7C-3B0B-BFFB3FFE1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788" y="1773238"/>
            <a:ext cx="3671887" cy="319563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da-DK" altLang="en-US" sz="1125" dirty="0"/>
          </a:p>
          <a:p>
            <a:pPr>
              <a:defRPr/>
            </a:pPr>
            <a:r>
              <a:rPr lang="da-DK" altLang="en-US" sz="2000" dirty="0"/>
              <a:t>Switch to non-EU (EEA) </a:t>
            </a:r>
            <a:r>
              <a:rPr lang="da-DK" altLang="en-US" sz="2000" dirty="0" err="1"/>
              <a:t>transhipment</a:t>
            </a:r>
            <a:r>
              <a:rPr lang="da-DK" altLang="en-US" sz="2000" dirty="0"/>
              <a:t> hubs </a:t>
            </a:r>
            <a:r>
              <a:rPr lang="da-DK" altLang="en-US" sz="2000" dirty="0" err="1"/>
              <a:t>close</a:t>
            </a:r>
            <a:r>
              <a:rPr lang="da-DK" altLang="en-US" sz="2000" dirty="0"/>
              <a:t> to the EU just to </a:t>
            </a:r>
            <a:r>
              <a:rPr lang="da-DK" altLang="en-US" sz="2000" dirty="0" err="1"/>
              <a:t>avoid</a:t>
            </a:r>
            <a:r>
              <a:rPr lang="da-DK" altLang="en-US" sz="2000" dirty="0"/>
              <a:t> paying </a:t>
            </a:r>
            <a:r>
              <a:rPr lang="da-DK" altLang="en-US" sz="2000" dirty="0" err="1"/>
              <a:t>into</a:t>
            </a:r>
            <a:r>
              <a:rPr lang="da-DK" altLang="en-US" sz="2000" dirty="0"/>
              <a:t> the EU ETS</a:t>
            </a:r>
          </a:p>
          <a:p>
            <a:pPr>
              <a:defRPr/>
            </a:pPr>
            <a:r>
              <a:rPr lang="en-US" sz="2000" dirty="0"/>
              <a:t>Switch is attractive for carbon prices well below 25 €/</a:t>
            </a:r>
            <a:r>
              <a:rPr lang="en-US" sz="2000" dirty="0" err="1"/>
              <a:t>tonne</a:t>
            </a:r>
            <a:r>
              <a:rPr lang="en-US" sz="2000" dirty="0"/>
              <a:t> of CO2.</a:t>
            </a:r>
            <a:endParaRPr lang="da-DK" altLang="en-US" sz="2000" b="1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da-DK" altLang="en-US" sz="2000" dirty="0"/>
          </a:p>
          <a:p>
            <a:pPr>
              <a:defRPr/>
            </a:pPr>
            <a:r>
              <a:rPr lang="da-DK" altLang="en-US" sz="2000" b="1" dirty="0" err="1">
                <a:solidFill>
                  <a:srgbClr val="FF0000"/>
                </a:solidFill>
              </a:rPr>
              <a:t>Risk</a:t>
            </a:r>
            <a:r>
              <a:rPr lang="da-DK" altLang="en-US" sz="2000" b="1" dirty="0">
                <a:solidFill>
                  <a:srgbClr val="FF0000"/>
                </a:solidFill>
              </a:rPr>
              <a:t> of </a:t>
            </a:r>
            <a:r>
              <a:rPr lang="da-DK" altLang="en-US" sz="2000" b="1" dirty="0" err="1">
                <a:solidFill>
                  <a:srgbClr val="FF0000"/>
                </a:solidFill>
              </a:rPr>
              <a:t>carbon</a:t>
            </a:r>
            <a:r>
              <a:rPr lang="da-DK" altLang="en-US" sz="2000" b="1" dirty="0">
                <a:solidFill>
                  <a:srgbClr val="FF0000"/>
                </a:solidFill>
              </a:rPr>
              <a:t> leakage</a:t>
            </a:r>
          </a:p>
          <a:p>
            <a:pPr>
              <a:defRPr/>
            </a:pPr>
            <a:r>
              <a:rPr lang="da-DK" altLang="en-US" sz="2000" b="1" dirty="0" err="1">
                <a:solidFill>
                  <a:srgbClr val="FF0000"/>
                </a:solidFill>
              </a:rPr>
              <a:t>Risk</a:t>
            </a:r>
            <a:r>
              <a:rPr lang="da-DK" altLang="en-US" sz="2000" b="1" dirty="0">
                <a:solidFill>
                  <a:srgbClr val="FF0000"/>
                </a:solidFill>
              </a:rPr>
              <a:t> of lost ETS </a:t>
            </a:r>
            <a:r>
              <a:rPr lang="da-DK" altLang="en-US" sz="2000" b="1" dirty="0" err="1">
                <a:solidFill>
                  <a:srgbClr val="FF0000"/>
                </a:solidFill>
              </a:rPr>
              <a:t>revenue</a:t>
            </a:r>
            <a:endParaRPr lang="da-DK" altLang="en-US" sz="2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da-DK" altLang="en-US" sz="2000" b="1" dirty="0" err="1">
                <a:solidFill>
                  <a:srgbClr val="FF0000"/>
                </a:solidFill>
              </a:rPr>
              <a:t>Risk</a:t>
            </a:r>
            <a:r>
              <a:rPr lang="da-DK" altLang="en-US" sz="2000" b="1" dirty="0">
                <a:solidFill>
                  <a:srgbClr val="FF0000"/>
                </a:solidFill>
              </a:rPr>
              <a:t> of lost EU port </a:t>
            </a:r>
            <a:r>
              <a:rPr lang="da-DK" altLang="en-US" sz="2000" b="1" dirty="0" err="1">
                <a:solidFill>
                  <a:srgbClr val="FF0000"/>
                </a:solidFill>
              </a:rPr>
              <a:t>income</a:t>
            </a:r>
            <a:endParaRPr lang="da-DK" altLang="en-US" sz="20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da-DK" altLang="en-US" sz="20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da-DK" altLang="en-US" sz="20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da-DK" altLang="en-US" sz="1500" dirty="0"/>
          </a:p>
        </p:txBody>
      </p:sp>
      <p:sp>
        <p:nvSpPr>
          <p:cNvPr id="12292" name="Content Placeholder 3">
            <a:extLst>
              <a:ext uri="{FF2B5EF4-FFF2-40B4-BE49-F238E27FC236}">
                <a16:creationId xmlns:a16="http://schemas.microsoft.com/office/drawing/2014/main" id="{BAFA3EB5-10A5-9BB2-B43C-74773ED788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3" name="Picture 1">
            <a:extLst>
              <a:ext uri="{FF2B5EF4-FFF2-40B4-BE49-F238E27FC236}">
                <a16:creationId xmlns:a16="http://schemas.microsoft.com/office/drawing/2014/main" id="{A0B8AE54-B125-F8A0-22B8-5A95F6DC8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3070225"/>
            <a:ext cx="3140075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>
            <a:extLst>
              <a:ext uri="{FF2B5EF4-FFF2-40B4-BE49-F238E27FC236}">
                <a16:creationId xmlns:a16="http://schemas.microsoft.com/office/drawing/2014/main" id="{611977E4-A2FA-19B7-8F61-C2C67C885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4311650"/>
            <a:ext cx="3281363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>
            <a:extLst>
              <a:ext uri="{FF2B5EF4-FFF2-40B4-BE49-F238E27FC236}">
                <a16:creationId xmlns:a16="http://schemas.microsoft.com/office/drawing/2014/main" id="{71C6B521-D143-A009-7A01-84BB4A637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203200"/>
            <a:ext cx="6480175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ABD4D579-5398-B5AC-19E0-202637F07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74638"/>
            <a:ext cx="10382250" cy="1143000"/>
          </a:xfrm>
        </p:spPr>
        <p:txBody>
          <a:bodyPr/>
          <a:lstStyle/>
          <a:p>
            <a:r>
              <a:rPr lang="da-DK" altLang="en-US"/>
              <a:t>Evolution of the Directive ii</a:t>
            </a:r>
            <a:endParaRPr lang="en-US" altLang="en-US" sz="900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9A75F51B-6D18-E164-3906-D1D96C208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0150" y="2008188"/>
            <a:ext cx="4821238" cy="719137"/>
          </a:xfrm>
        </p:spPr>
        <p:txBody>
          <a:bodyPr/>
          <a:lstStyle/>
          <a:p>
            <a:endParaRPr lang="da-DK" altLang="en-US"/>
          </a:p>
          <a:p>
            <a:r>
              <a:rPr lang="da-DK" altLang="en-US">
                <a:solidFill>
                  <a:schemeClr val="bg2"/>
                </a:solidFill>
              </a:rPr>
              <a:t>PROPOSAL (7/2021):</a:t>
            </a:r>
          </a:p>
          <a:p>
            <a:r>
              <a:rPr lang="da-DK" altLang="en-US">
                <a:solidFill>
                  <a:schemeClr val="bg2"/>
                </a:solidFill>
              </a:rPr>
              <a:t>Commission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13316" name="Content Placeholder 1">
            <a:extLst>
              <a:ext uri="{FF2B5EF4-FFF2-40B4-BE49-F238E27FC236}">
                <a16:creationId xmlns:a16="http://schemas.microsoft.com/office/drawing/2014/main" id="{EEA40399-040C-6845-3796-2DE7975CD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0150" y="2997200"/>
            <a:ext cx="4821238" cy="2454275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>
                <a:solidFill>
                  <a:schemeClr val="bg2"/>
                </a:solidFill>
              </a:rPr>
              <a:t>Did not consider possible relocation of transhipment hubs</a:t>
            </a:r>
          </a:p>
          <a:p>
            <a:r>
              <a:rPr lang="en-US" altLang="en-US">
                <a:solidFill>
                  <a:schemeClr val="bg2"/>
                </a:solidFill>
              </a:rPr>
              <a:t>No provisions to mitigate associated risk</a:t>
            </a:r>
          </a:p>
        </p:txBody>
      </p:sp>
      <p:sp>
        <p:nvSpPr>
          <p:cNvPr id="13317" name="Text Placeholder 2">
            <a:extLst>
              <a:ext uri="{FF2B5EF4-FFF2-40B4-BE49-F238E27FC236}">
                <a16:creationId xmlns:a16="http://schemas.microsoft.com/office/drawing/2014/main" id="{DBBAE9C3-63A9-3A30-EBEA-04351D2FC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338" y="2008188"/>
            <a:ext cx="4465637" cy="719137"/>
          </a:xfrm>
        </p:spPr>
        <p:txBody>
          <a:bodyPr/>
          <a:lstStyle/>
          <a:p>
            <a:r>
              <a:rPr lang="en-US" altLang="en-US"/>
              <a:t>FINAL version (5/2023): Parliament+Council</a:t>
            </a:r>
          </a:p>
        </p:txBody>
      </p:sp>
      <p:sp>
        <p:nvSpPr>
          <p:cNvPr id="13318" name="Content Placeholder 3">
            <a:extLst>
              <a:ext uri="{FF2B5EF4-FFF2-40B4-BE49-F238E27FC236}">
                <a16:creationId xmlns:a16="http://schemas.microsoft.com/office/drawing/2014/main" id="{6CE2430E-26A9-B586-2FB9-31203D083B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338" y="2997200"/>
            <a:ext cx="4826000" cy="2454275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/>
              <a:t>Explicitly acknowledged the risk</a:t>
            </a:r>
          </a:p>
          <a:p>
            <a:r>
              <a:rPr lang="en-US" altLang="en-US"/>
              <a:t>Substantial language to mitigate it</a:t>
            </a:r>
          </a:p>
          <a:p>
            <a:r>
              <a:rPr lang="en-US" altLang="en-US"/>
              <a:t>300 nm exclusion zone</a:t>
            </a:r>
          </a:p>
          <a:p>
            <a:r>
              <a:rPr lang="en-US" altLang="en-US"/>
              <a:t>List of relevant non-EU ports</a:t>
            </a:r>
          </a:p>
          <a:p>
            <a:endParaRPr lang="en-US" altLang="en-US"/>
          </a:p>
        </p:txBody>
      </p:sp>
      <p:sp>
        <p:nvSpPr>
          <p:cNvPr id="13319" name="TextBox 1">
            <a:extLst>
              <a:ext uri="{FF2B5EF4-FFF2-40B4-BE49-F238E27FC236}">
                <a16:creationId xmlns:a16="http://schemas.microsoft.com/office/drawing/2014/main" id="{6941395D-BA0D-8F9F-E705-E3FE40142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5876925"/>
            <a:ext cx="3543300" cy="3381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Several versions in 2022 &amp; 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79A6523-6D86-8EB2-A629-912A69CFC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/>
              <a:t>Plugging the transhipment loophole: </a:t>
            </a:r>
            <a:br>
              <a:rPr lang="da-DK" altLang="en-US"/>
            </a:br>
            <a:r>
              <a:rPr lang="da-DK" altLang="en-US"/>
              <a:t>the 300 nm exclusion zone</a:t>
            </a:r>
            <a:endParaRPr lang="en-US" altLang="en-US"/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3269F7CF-DB30-F34E-3F34-74025B5E8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4340" name="Content Placeholder 3">
            <a:extLst>
              <a:ext uri="{FF2B5EF4-FFF2-40B4-BE49-F238E27FC236}">
                <a16:creationId xmlns:a16="http://schemas.microsoft.com/office/drawing/2014/main" id="{11967B3B-3B13-F34A-96AB-20B9E18A4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405313" cy="3951288"/>
          </a:xfrm>
        </p:spPr>
        <p:txBody>
          <a:bodyPr/>
          <a:lstStyle/>
          <a:p>
            <a:r>
              <a:rPr lang="en-US" altLang="en-US" sz="1400"/>
              <a:t>Source: Lagouvardou, S. (2023), </a:t>
            </a:r>
            <a:r>
              <a:rPr lang="en-US" altLang="en-US" sz="1400" i="1"/>
              <a:t>“Market Based Measures for Sustainable Shipping”</a:t>
            </a:r>
            <a:r>
              <a:rPr lang="en-US" altLang="en-US" sz="1400"/>
              <a:t>, PhD thesis, DTU.</a:t>
            </a:r>
          </a:p>
          <a:p>
            <a:endParaRPr lang="en-US" altLang="en-US" sz="1600"/>
          </a:p>
          <a:p>
            <a:endParaRPr lang="en-US" altLang="en-US" sz="1600"/>
          </a:p>
          <a:p>
            <a:endParaRPr lang="en-US" altLang="en-US" sz="1600"/>
          </a:p>
          <a:p>
            <a:endParaRPr lang="en-US" altLang="en-US" sz="1600"/>
          </a:p>
          <a:p>
            <a:r>
              <a:rPr lang="en-US" altLang="en-US" sz="2000"/>
              <a:t>Non-EU container ports with at least 65% transhipment traffic </a:t>
            </a:r>
          </a:p>
          <a:p>
            <a:r>
              <a:rPr lang="en-US" altLang="en-US" sz="2000"/>
              <a:t>A non-EU transhipment hub located in this zone would </a:t>
            </a:r>
            <a:r>
              <a:rPr lang="en-US" altLang="en-US" sz="2000" b="1"/>
              <a:t>not</a:t>
            </a:r>
            <a:r>
              <a:rPr lang="en-US" altLang="en-US" sz="2000"/>
              <a:t> constitute a legitimate “port call”</a:t>
            </a:r>
          </a:p>
        </p:txBody>
      </p:sp>
      <p:sp>
        <p:nvSpPr>
          <p:cNvPr id="14341" name="Text Placeholder 4">
            <a:extLst>
              <a:ext uri="{FF2B5EF4-FFF2-40B4-BE49-F238E27FC236}">
                <a16:creationId xmlns:a16="http://schemas.microsoft.com/office/drawing/2014/main" id="{D7CAD5D2-C77B-BCB9-6B85-C97558650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4342" name="Content Placeholder 5">
            <a:extLst>
              <a:ext uri="{FF2B5EF4-FFF2-40B4-BE49-F238E27FC236}">
                <a16:creationId xmlns:a16="http://schemas.microsoft.com/office/drawing/2014/main" id="{B17FE587-9778-757F-606D-71A4246F5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14343" name="Picture 6">
            <a:extLst>
              <a:ext uri="{FF2B5EF4-FFF2-40B4-BE49-F238E27FC236}">
                <a16:creationId xmlns:a16="http://schemas.microsoft.com/office/drawing/2014/main" id="{629DCC4B-4105-E980-FB1C-C58BA971E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1844675"/>
            <a:ext cx="7192962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AE5D751F-1449-B4A1-BC11-E00A17769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/>
              <a:t>Plugging the transhipment loophole: </a:t>
            </a:r>
            <a:br>
              <a:rPr lang="da-DK" altLang="en-US"/>
            </a:br>
            <a:r>
              <a:rPr lang="da-DK" altLang="en-US"/>
              <a:t>the 300 nm exclusion zone ii</a:t>
            </a:r>
            <a:endParaRPr lang="en-US" altLang="en-US"/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BDB6E6E6-B5AB-CE29-035E-432DE39F2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5364" name="Content Placeholder 3">
            <a:extLst>
              <a:ext uri="{FF2B5EF4-FFF2-40B4-BE49-F238E27FC236}">
                <a16:creationId xmlns:a16="http://schemas.microsoft.com/office/drawing/2014/main" id="{8A2CB46E-09B5-AD5F-2047-F7F5B5384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If the ship comes from Singapore, tranships at Tanger Med, and then goes to Rotterdam, the entire trip from Singapore to Rotterdam will count for EU ETS purposes</a:t>
            </a:r>
          </a:p>
        </p:txBody>
      </p:sp>
      <p:sp>
        <p:nvSpPr>
          <p:cNvPr id="15365" name="Text Placeholder 4">
            <a:extLst>
              <a:ext uri="{FF2B5EF4-FFF2-40B4-BE49-F238E27FC236}">
                <a16:creationId xmlns:a16="http://schemas.microsoft.com/office/drawing/2014/main" id="{DEEE81B6-D127-301A-467E-40F9A5EA9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5366" name="Content Placeholder 5">
            <a:extLst>
              <a:ext uri="{FF2B5EF4-FFF2-40B4-BE49-F238E27FC236}">
                <a16:creationId xmlns:a16="http://schemas.microsoft.com/office/drawing/2014/main" id="{7706BFA4-83F5-F2C3-4CAD-11AF81F88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04063" y="2174875"/>
            <a:ext cx="4105275" cy="2982913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Q: Does this plug the loophole?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BC0655E2-DD4F-9353-3006-D840A46FD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crude example: </a:t>
            </a:r>
            <a:r>
              <a:rPr lang="en-US" altLang="en-US" sz="2800">
                <a:solidFill>
                  <a:srgbClr val="FF0000"/>
                </a:solidFill>
              </a:rPr>
              <a:t>Singapore to Tanger Med to Rotterdam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88B3484B-84D0-7886-1E46-72AA0B469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6388" name="Text Placeholder 4">
            <a:extLst>
              <a:ext uri="{FF2B5EF4-FFF2-40B4-BE49-F238E27FC236}">
                <a16:creationId xmlns:a16="http://schemas.microsoft.com/office/drawing/2014/main" id="{DAF9E8B2-79E8-7187-A869-AF027A44F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/>
          <a:lstStyle/>
          <a:p>
            <a:r>
              <a:rPr lang="en-US" altLang="en-US"/>
              <a:t>% of CO2 emissions charged</a:t>
            </a:r>
          </a:p>
        </p:txBody>
      </p:sp>
      <p:pic>
        <p:nvPicPr>
          <p:cNvPr id="16389" name="Content Placeholder 11">
            <a:extLst>
              <a:ext uri="{FF2B5EF4-FFF2-40B4-BE49-F238E27FC236}">
                <a16:creationId xmlns:a16="http://schemas.microsoft.com/office/drawing/2014/main" id="{AABA5909-6452-C775-CE28-88D728E408C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2838" y="3573463"/>
            <a:ext cx="5494337" cy="1071562"/>
          </a:xfrm>
        </p:spPr>
      </p:pic>
      <p:sp>
        <p:nvSpPr>
          <p:cNvPr id="16390" name="Content Placeholder 7">
            <a:extLst>
              <a:ext uri="{FF2B5EF4-FFF2-40B4-BE49-F238E27FC236}">
                <a16:creationId xmlns:a16="http://schemas.microsoft.com/office/drawing/2014/main" id="{DED10EF0-C08E-5D9D-0BA1-AD0046C71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478338" cy="3951288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/>
              <a:t>Original Directive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Final Directive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Still cheaper than Algeciras!</a:t>
            </a:r>
          </a:p>
        </p:txBody>
      </p:sp>
      <p:pic>
        <p:nvPicPr>
          <p:cNvPr id="16391" name="Picture 10">
            <a:extLst>
              <a:ext uri="{FF2B5EF4-FFF2-40B4-BE49-F238E27FC236}">
                <a16:creationId xmlns:a16="http://schemas.microsoft.com/office/drawing/2014/main" id="{B8503669-4AE9-A319-A77A-122C49ADC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2255838"/>
            <a:ext cx="5494337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2">
            <a:extLst>
              <a:ext uri="{FF2B5EF4-FFF2-40B4-BE49-F238E27FC236}">
                <a16:creationId xmlns:a16="http://schemas.microsoft.com/office/drawing/2014/main" id="{DB2F1423-777F-E984-526C-A61739E27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5030788"/>
            <a:ext cx="549433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Box 2">
            <a:extLst>
              <a:ext uri="{FF2B5EF4-FFF2-40B4-BE49-F238E27FC236}">
                <a16:creationId xmlns:a16="http://schemas.microsoft.com/office/drawing/2014/main" id="{956828C6-0369-2B9B-B482-9C3447FE8C3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8832850" y="2881313"/>
            <a:ext cx="1295400" cy="33813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LOOPHOLE</a:t>
            </a:r>
          </a:p>
        </p:txBody>
      </p:sp>
      <p:sp>
        <p:nvSpPr>
          <p:cNvPr id="16394" name="TextBox 3">
            <a:extLst>
              <a:ext uri="{FF2B5EF4-FFF2-40B4-BE49-F238E27FC236}">
                <a16:creationId xmlns:a16="http://schemas.microsoft.com/office/drawing/2014/main" id="{E97E9E2C-7B91-FC67-9B20-40F061C66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25" y="4221163"/>
            <a:ext cx="803275" cy="33813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PLUG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C6AAE050-15B9-1A07-7EC1-624C29DD9E40}"/>
              </a:ext>
            </a:extLst>
          </p:cNvPr>
          <p:cNvSpPr/>
          <p:nvPr/>
        </p:nvSpPr>
        <p:spPr bwMode="auto">
          <a:xfrm rot="10800000">
            <a:off x="6959600" y="5829300"/>
            <a:ext cx="468313" cy="68421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solidFill>
                <a:srgbClr val="000000"/>
              </a:solidFill>
              <a:latin typeface="Verdana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TU_Transport[1]">
  <a:themeElements>
    <a:clrScheme name="DTU_Transport[1] 13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5C00"/>
      </a:accent6>
      <a:hlink>
        <a:srgbClr val="FF0000"/>
      </a:hlink>
      <a:folHlink>
        <a:srgbClr val="990000"/>
      </a:folHlink>
    </a:clrScheme>
    <a:fontScheme name="DTU_Transport[1]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TU_Transport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Transport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Transport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Transport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Transport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Transport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Transport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Transport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Transport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Transport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Transport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Transport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Transport[1] 13">
        <a:dk1>
          <a:srgbClr val="000000"/>
        </a:dk1>
        <a:lt1>
          <a:srgbClr val="FFFFFF"/>
        </a:lt1>
        <a:dk2>
          <a:srgbClr val="990000"/>
        </a:dk2>
        <a:lt2>
          <a:srgbClr val="999999"/>
        </a:lt2>
        <a:accent1>
          <a:srgbClr val="FF99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5C00"/>
        </a:accent6>
        <a:hlink>
          <a:srgbClr val="FF0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TU Corporate UK">
  <a:themeElements>
    <a:clrScheme name="DTU Corporate UK 13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5C00"/>
      </a:accent6>
      <a:hlink>
        <a:srgbClr val="FF0000"/>
      </a:hlink>
      <a:folHlink>
        <a:srgbClr val="990000"/>
      </a:folHlink>
    </a:clrScheme>
    <a:fontScheme name="DTU Corporate UK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TU Corporate U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13">
        <a:dk1>
          <a:srgbClr val="000000"/>
        </a:dk1>
        <a:lt1>
          <a:srgbClr val="FFFFFF"/>
        </a:lt1>
        <a:dk2>
          <a:srgbClr val="990000"/>
        </a:dk2>
        <a:lt2>
          <a:srgbClr val="999999"/>
        </a:lt2>
        <a:accent1>
          <a:srgbClr val="FF99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5C00"/>
        </a:accent6>
        <a:hlink>
          <a:srgbClr val="FF0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DTU_Transport[1]</Template>
  <TotalTime>28366</TotalTime>
  <Words>551</Words>
  <Application>Microsoft Macintosh PowerPoint</Application>
  <PresentationFormat>Widescreen</PresentationFormat>
  <Paragraphs>118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Verdana</vt:lpstr>
      <vt:lpstr>MS PGothic</vt:lpstr>
      <vt:lpstr>Arial</vt:lpstr>
      <vt:lpstr>Calibri</vt:lpstr>
      <vt:lpstr>DTU_Transport[1]</vt:lpstr>
      <vt:lpstr>DTU Corporate UK</vt:lpstr>
      <vt:lpstr>EU ETS vs shipping and ports: some thoughts</vt:lpstr>
      <vt:lpstr>Purpose</vt:lpstr>
      <vt:lpstr>The general picture</vt:lpstr>
      <vt:lpstr>Evolution of the Directive</vt:lpstr>
      <vt:lpstr>3/2022: paper</vt:lpstr>
      <vt:lpstr>Evolution of the Directive ii</vt:lpstr>
      <vt:lpstr>Plugging the transhipment loophole:  the 300 nm exclusion zone</vt:lpstr>
      <vt:lpstr>Plugging the transhipment loophole:  the 300 nm exclusion zone ii</vt:lpstr>
      <vt:lpstr>A crude example: Singapore to Tanger Med to Rotterdam</vt:lpstr>
      <vt:lpstr>A crude example ii</vt:lpstr>
      <vt:lpstr>More evasion?</vt:lpstr>
      <vt:lpstr>Potential mitigation measures</vt:lpstr>
      <vt:lpstr>THANK YOU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edbdb</dc:creator>
  <cp:lastModifiedBy>KHAN Muhammad imran</cp:lastModifiedBy>
  <cp:revision>824</cp:revision>
  <dcterms:created xsi:type="dcterms:W3CDTF">2010-11-11T10:12:46Z</dcterms:created>
  <dcterms:modified xsi:type="dcterms:W3CDTF">2025-06-17T14:57:11Z</dcterms:modified>
</cp:coreProperties>
</file>