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8" r:id="rId6"/>
    <p:sldId id="261" r:id="rId7"/>
    <p:sldId id="265" r:id="rId8"/>
    <p:sldId id="262" r:id="rId9"/>
    <p:sldId id="263" r:id="rId10"/>
    <p:sldId id="266" r:id="rId11"/>
    <p:sldId id="264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AEFF9-323B-4F76-8686-9006B142D367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BBE11-B528-4911-8B2D-F4061D654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0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BE11-B528-4911-8B2D-F4061D65472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9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1295-D2D4-A127-BDB6-B82CB5769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D6F66-1495-4E70-A2AF-163C68AD5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2CDC-A741-0048-F766-E9DBF77A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011-9BBE-4E0B-9D5C-D6ECA7868E5C}" type="datetime1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4B938-85D4-3D01-B334-EE97414A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30D08-AD2B-3153-B277-48E5B143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1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A33A-1F21-F0DA-BA9E-5DC7AFBD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D1426-9140-2012-D30F-CA3E3A234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2C2C4-5F75-2CD4-E229-C6BC8688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707C-7E47-4859-83E4-4697177D5D5F}" type="datetime1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3E9C4-E6DC-C5C2-1446-F4F2C673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53CE-98C0-E9CD-AA25-1D3A435F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5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15F07-6554-FB2E-932B-0CA2C10CF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F437B-6EB4-75B0-9E91-F212A4B1D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AD02C-ED28-BB3C-FE0B-A19B96A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B0B5-3046-42EA-B41B-D1F5EA9FC96E}" type="datetime1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8C490-FE9D-BD6C-232B-9B0A4652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88583-89A9-E169-F716-D1BCA74D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4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AE36-0F22-AFCC-5E13-4BF0A04D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803A3-0585-BE3B-DA1E-F93A6E0A5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909C-85F4-3BC2-C5CB-80B9EEF3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0C78-FE57-4E71-A0C3-7D59098D9590}" type="datetime1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585CD-B465-0DA8-595E-91845375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632A9-A89B-D94B-CD76-A92A728D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36BB-2F57-E86C-766E-FEEE90F8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F72A2-8929-246E-213E-E6AF9151F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AFD05-0865-B231-E3F2-CE628D4E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1C0-2D22-4F2C-87A9-8FAEEAA3E6A6}" type="datetime1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4E29D-2BE1-B96D-32C8-A3CCDF8A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D6EDD-1B5A-D6EC-1331-7950D7E6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0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8487-866D-D667-ECFB-21E636A4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7BF3-473A-86F6-8133-3735C884C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8BFFD-13CF-9BC6-67EB-36120F3B2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70BCA-AB74-BCD9-A10C-EADD6ECC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CEAE-3167-4FC7-AB98-7B0A7238031A}" type="datetime1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E1380-0B83-B011-B361-C8681EC9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EB153-FB96-5833-D75E-AB868457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6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3BBB-C6AC-6F12-010D-5BC34E0B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041CF-F966-404B-A1B5-0D6D4BE4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524BD-7A8D-07D4-0E28-2CE27B3D3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8AB37-B8CD-342C-5D1C-363A02E0E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71C36-E2AB-D632-541D-B79279763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278FE-FEBB-19EC-9F6B-78CB66B8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B2EB-97C9-403F-A691-835DC998D0D4}" type="datetime1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697A6-7B57-6EBB-9671-1E522878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B795BE-7530-4914-B3E7-419850EF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6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43C0-B782-27A3-3D66-E0E9B265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FE328-1A08-EE2C-93F9-15C8F2BD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724F-D464-4FD2-BBEB-CD8F5859DC4D}" type="datetime1">
              <a:rPr lang="en-GB" smtClean="0"/>
              <a:t>06/06/2025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D96B4-EA18-439D-2965-36591149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27ADC-71B3-EC51-B5C6-C1DB8F7C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46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980B5-C816-3E6E-CFB8-30A43C1D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4A2F-68C3-4136-8C86-443D1BD2AFF6}" type="datetime1">
              <a:rPr lang="en-GB" smtClean="0"/>
              <a:t>06/06/2025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059E4-46ED-5251-16F9-8852ABA5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FD8F-FE4B-DC9D-F235-A0AF8FF4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1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3288-D07C-4106-5C37-A1BED13E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E7ED-92E3-6CD7-880A-ABCE852E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74A52-FAD5-27C1-CBB0-EE37FCF89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3BA43-195B-A5D0-4AD7-18092B8B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C774-138C-4414-B19C-1E601843C57D}" type="datetime1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2FE6F-A6F0-5AAA-30A2-13076487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B4491-EA6F-AD54-CAAB-E1A63C27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7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FCD6-3AE3-A017-B2D8-98F9D30D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C7F947-A0BB-0B7E-68AF-BBC96467B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0B4F5-8A64-DD4E-C8A7-D0180D4B1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72D6-8671-FB18-AC59-F2077DDE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E53A-0E51-47F5-AFB1-518F2283A888}" type="datetime1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34AD-AC7D-1415-1BD9-1A6D7EDE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DA5F4-2C57-1C60-5A47-6CD02D46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94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48F56-7F69-6473-E31C-96BCC7CA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0012F-87DB-4E07-BD11-2B9778107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19DE6-B5D0-961C-9BAB-B05C1DA06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E2C17F-4152-4228-B9BB-3F96750766D8}" type="datetime1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293D-9637-7D0F-ABC1-AC033384D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64AC-F468-4480-FB67-AE5B18AFA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C8C51-B9D0-4627-AC57-AA5092EC6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1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00598-8AC6-C8A1-F8FA-68C675A02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354482"/>
            <a:ext cx="5273606" cy="3147378"/>
          </a:xfrm>
        </p:spPr>
        <p:txBody>
          <a:bodyPr anchor="b">
            <a:noAutofit/>
          </a:bodyPr>
          <a:lstStyle/>
          <a:p>
            <a:pPr algn="l"/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Economic Impact of the Implementation of the EU Emission Trading System (ETS)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D9574-8B2C-2DD9-9FDC-136B1F9DD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10" y="5687185"/>
            <a:ext cx="5267676" cy="1150937"/>
          </a:xfrm>
        </p:spPr>
        <p:txBody>
          <a:bodyPr anchor="t">
            <a:normAutofit/>
          </a:bodyPr>
          <a:lstStyle/>
          <a:p>
            <a:pPr algn="l"/>
            <a:r>
              <a:rPr lang="en-GB" sz="1800" dirty="0"/>
              <a:t>Godwin Xerri</a:t>
            </a:r>
            <a:br>
              <a:rPr lang="en-GB" sz="1800" dirty="0"/>
            </a:br>
            <a:r>
              <a:rPr lang="en-GB" sz="1800" dirty="0"/>
              <a:t>Chairman</a:t>
            </a:r>
            <a:br>
              <a:rPr lang="en-GB" sz="1800" dirty="0"/>
            </a:br>
            <a:r>
              <a:rPr lang="en-GB" sz="1800" dirty="0"/>
              <a:t>Malta Maritime Forum</a:t>
            </a:r>
            <a:br>
              <a:rPr lang="en-GB" sz="1800" dirty="0"/>
            </a:br>
            <a:r>
              <a:rPr lang="en-GB" sz="1800" dirty="0"/>
              <a:t>10</a:t>
            </a:r>
            <a:r>
              <a:rPr lang="en-GB" sz="1800" baseline="30000" dirty="0"/>
              <a:t>th</a:t>
            </a:r>
            <a:r>
              <a:rPr lang="en-GB" sz="1800" dirty="0"/>
              <a:t> June, 2025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5B78E-9BF8-6283-936A-DE815A8D56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45783" y="2446760"/>
            <a:ext cx="2919266" cy="1903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29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2F061-026B-A8B5-93A8-0627E29E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Transhipment Terminals</a:t>
            </a:r>
          </a:p>
        </p:txBody>
      </p:sp>
      <p:pic>
        <p:nvPicPr>
          <p:cNvPr id="8" name="Content Placeholder 7" descr="A map of the world with red circles&#10;&#10;AI-generated content may be incorrect.">
            <a:extLst>
              <a:ext uri="{FF2B5EF4-FFF2-40B4-BE49-F238E27FC236}">
                <a16:creationId xmlns:a16="http://schemas.microsoft.com/office/drawing/2014/main" id="{702F86F7-93F4-8532-567B-43B682871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503812"/>
            <a:ext cx="6780700" cy="38480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1FE1F-E7F9-BCE3-F733-B7C6C269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4C8C51-B9D0-4627-AC57-AA5092EC6938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5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9D514-B62D-292C-D939-E4E03C18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en-GB" dirty="0"/>
              <a:t>Silver 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9DE3-8E70-0F47-F216-851CD4786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New IMO Regulation – April</a:t>
            </a:r>
          </a:p>
          <a:p>
            <a:pPr marL="0" indent="0">
              <a:buNone/>
            </a:pPr>
            <a:r>
              <a:rPr lang="en-GB" sz="2000" dirty="0"/>
              <a:t>NET ZERO Regulations for Global Shipping</a:t>
            </a:r>
          </a:p>
          <a:p>
            <a:r>
              <a:rPr lang="en-GB" sz="2000" dirty="0"/>
              <a:t>Approved during 83</a:t>
            </a:r>
            <a:r>
              <a:rPr lang="en-GB" sz="2000" baseline="30000" dirty="0"/>
              <a:t>rd</a:t>
            </a:r>
            <a:r>
              <a:rPr lang="en-GB" sz="2000" dirty="0"/>
              <a:t> session of the Marine Environment Protection Committee.</a:t>
            </a:r>
          </a:p>
          <a:p>
            <a:r>
              <a:rPr lang="en-GB" sz="2000" dirty="0"/>
              <a:t>Set to be formally adopted in October 2025.</a:t>
            </a:r>
          </a:p>
          <a:p>
            <a:r>
              <a:rPr lang="en-GB" sz="2000" dirty="0"/>
              <a:t>Entry into force 2027.</a:t>
            </a:r>
          </a:p>
          <a:p>
            <a:r>
              <a:rPr lang="en-GB" sz="2000" dirty="0"/>
              <a:t>Under these regulations – level playing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EC24D-EA43-B612-094C-E01E3544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4C8C51-B9D0-4627-AC57-AA5092EC6938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12899-991B-E0AD-77D5-6383E56CD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26" y="5627168"/>
            <a:ext cx="132294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7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A590-3C8E-9B90-404D-B254E6CE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B83980-4690-3723-C8A2-0408BD177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574" y="1347038"/>
            <a:ext cx="5915025" cy="52483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2DEE9-6521-AC91-0F62-83E76C35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8C51-B9D0-4627-AC57-AA5092EC6938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F92F8-F720-D86D-8C00-DBF4DA6D3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08774"/>
            <a:ext cx="6268325" cy="638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3FA11C-7BC3-E0A9-A013-9C19103C5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70" y="455447"/>
            <a:ext cx="2362530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8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3D3960-744F-895D-0E9A-ADDF465F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endParaRPr lang="en-GB" sz="4000">
              <a:solidFill>
                <a:srgbClr val="FFFFFF"/>
              </a:solidFill>
            </a:endParaRPr>
          </a:p>
        </p:txBody>
      </p:sp>
      <p:pic>
        <p:nvPicPr>
          <p:cNvPr id="5" name="Picture 4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AA316DE7-EF78-9DE5-472C-6A6469DB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73" y="2423146"/>
            <a:ext cx="3430456" cy="2244814"/>
          </a:xfrm>
          <a:prstGeom prst="rect">
            <a:avLst/>
          </a:prstGeom>
        </p:spPr>
      </p:pic>
      <p:pic>
        <p:nvPicPr>
          <p:cNvPr id="1026" name="Picture 2" descr="Thank you for your attention! (11 ...">
            <a:extLst>
              <a:ext uri="{FF2B5EF4-FFF2-40B4-BE49-F238E27FC236}">
                <a16:creationId xmlns:a16="http://schemas.microsoft.com/office/drawing/2014/main" id="{549E5F67-60BB-398D-2CAD-837C1D44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671" y="2780260"/>
            <a:ext cx="4600354" cy="12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F877-1FF9-6171-85C9-21A1A6AB2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endParaRPr lang="en-GB" sz="2000"/>
          </a:p>
          <a:p>
            <a:endParaRPr lang="en-GB" sz="2000"/>
          </a:p>
          <a:p>
            <a:endParaRPr lang="en-GB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E6CFA-783C-5C28-C256-BF6BF24F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4C8C51-B9D0-4627-AC57-AA5092EC6938}" type="slidenum">
              <a:rPr lang="en-GB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GB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88C3A-72D6-565C-7BDA-59CD28CA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Scope of ETS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20C2A-0DC2-CA4C-8164-3ECC93B2A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A noble scope which aims at reducing carbon emission by ships for the benefit of the human kind.</a:t>
            </a:r>
          </a:p>
          <a:p>
            <a:r>
              <a:rPr lang="en-GB" dirty="0"/>
              <a:t>Scope reflected in various EU initiatives such as: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The Green Deal</a:t>
            </a:r>
          </a:p>
          <a:p>
            <a:pPr lvl="1"/>
            <a:r>
              <a:rPr lang="en-GB" dirty="0"/>
              <a:t>Fit for 55 Package</a:t>
            </a:r>
          </a:p>
          <a:p>
            <a:pPr lvl="1"/>
            <a:r>
              <a:rPr lang="en-GB" dirty="0"/>
              <a:t>The ETS</a:t>
            </a:r>
          </a:p>
          <a:p>
            <a:pPr lvl="1"/>
            <a:r>
              <a:rPr lang="en-GB" dirty="0"/>
              <a:t>Fuel EU Maritime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881EE-2B75-8E54-B554-CB623312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4C8C51-B9D0-4627-AC57-AA5092EC6938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95A12-B25F-8655-96D1-2CCEC98924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92" y="5590857"/>
            <a:ext cx="1320165" cy="86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40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24234-A862-C266-F597-D31E5399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Scope of ETS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D3F85-715F-8F32-FCC6-7D12FAEB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Such initiatives received full support of the international </a:t>
            </a:r>
            <a:r>
              <a:rPr lang="en-GB"/>
              <a:t>and particularly of </a:t>
            </a:r>
            <a:r>
              <a:rPr lang="en-GB" dirty="0"/>
              <a:t>the European Maritime industry :</a:t>
            </a:r>
          </a:p>
          <a:p>
            <a:pPr lvl="1"/>
            <a:r>
              <a:rPr lang="en-GB" dirty="0"/>
              <a:t>Shipping is a main victim of climate change:</a:t>
            </a:r>
          </a:p>
          <a:p>
            <a:pPr lvl="2"/>
            <a:r>
              <a:rPr lang="en-GB" dirty="0"/>
              <a:t> Rising sea temperatures.</a:t>
            </a:r>
          </a:p>
          <a:p>
            <a:pPr lvl="2"/>
            <a:r>
              <a:rPr lang="en-GB" dirty="0"/>
              <a:t> Heavy storms.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r>
              <a:rPr lang="en-GB" dirty="0"/>
              <a:t> Shipping industry investing heavily in new technology for ship building, ship engines, propulsion systems:</a:t>
            </a:r>
          </a:p>
          <a:p>
            <a:pPr lvl="1"/>
            <a:r>
              <a:rPr lang="en-GB" dirty="0"/>
              <a:t>The use of cleaner energy</a:t>
            </a:r>
          </a:p>
          <a:p>
            <a:pPr lvl="2"/>
            <a:r>
              <a:rPr lang="en-GB" dirty="0"/>
              <a:t>LNG/</a:t>
            </a:r>
            <a:r>
              <a:rPr lang="en-GB" dirty="0" err="1"/>
              <a:t>Amonia</a:t>
            </a:r>
            <a:r>
              <a:rPr lang="en-GB" dirty="0"/>
              <a:t>/Bio fuel/shore to ship supply.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FF347-CD34-EAC0-A273-680BE4BA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4C8C51-B9D0-4627-AC57-AA5092EC6938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3FBCFC-BA84-F6FB-C9E9-57B1510B9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6" y="5879046"/>
            <a:ext cx="132294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8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0486F-0589-AD91-3E6C-499F0CF6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/>
              <a:t>Critique of the ETS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05B4-EAD7-FBA2-33D9-4E9310800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GB" sz="2200" dirty="0"/>
              <a:t>Unfair Competition</a:t>
            </a:r>
          </a:p>
          <a:p>
            <a:pPr marL="457200" lvl="1" indent="0">
              <a:buNone/>
            </a:pPr>
            <a:r>
              <a:rPr lang="en-GB" sz="2200" dirty="0"/>
              <a:t>As long as ETS applies to EU ports only – such ports are disadvantaged vis-à-vis non-EU ports.</a:t>
            </a:r>
          </a:p>
          <a:p>
            <a:pPr marL="514350" indent="-514350">
              <a:buAutoNum type="arabicPeriod" startAt="2"/>
            </a:pPr>
            <a:r>
              <a:rPr lang="en-GB" sz="2200" dirty="0"/>
              <a:t>The cost for ETS estimated at around USD 30 million per service per year if calling at an EU port – huge saving to be made when bypassing EU ports.</a:t>
            </a:r>
          </a:p>
          <a:p>
            <a:pPr marL="514350" indent="-514350">
              <a:buAutoNum type="arabicPeriod" startAt="2"/>
            </a:pPr>
            <a:r>
              <a:rPr lang="en-GB" sz="2200" dirty="0"/>
              <a:t>Carbon Leakage</a:t>
            </a:r>
          </a:p>
          <a:p>
            <a:pPr marL="457200" lvl="1" indent="0">
              <a:buNone/>
            </a:pPr>
            <a:r>
              <a:rPr lang="en-GB" sz="2200" dirty="0"/>
              <a:t> When avoiding EU ports, ships are still    causing emission in EU waters.</a:t>
            </a:r>
          </a:p>
          <a:p>
            <a:pPr marL="457200" lvl="1" indent="0">
              <a:buNone/>
            </a:pPr>
            <a:r>
              <a:rPr lang="en-GB" sz="2200" dirty="0"/>
              <a:t>e.g. Port Said  to    Morocco – sailing through the Mediterranean.</a:t>
            </a:r>
          </a:p>
          <a:p>
            <a:pPr marL="457200" lvl="1" indent="0">
              <a:buNone/>
            </a:pPr>
            <a:endParaRPr lang="en-GB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41138-A3CA-C8D6-A474-17BA01BB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4C8C51-B9D0-4627-AC57-AA5092EC6938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FD3DF-4DAC-B3C2-74EF-983B747F2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" y="5686425"/>
            <a:ext cx="1616091" cy="106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37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7B688-0100-AF82-550E-5D4F1FA6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Mediterranean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map of europe with different colors">
            <a:extLst>
              <a:ext uri="{FF2B5EF4-FFF2-40B4-BE49-F238E27FC236}">
                <a16:creationId xmlns:a16="http://schemas.microsoft.com/office/drawing/2014/main" id="{204B8966-A544-914E-C1C6-3DCCA2E57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998388"/>
            <a:ext cx="7214616" cy="48337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B5FA-04D4-E3A5-6F42-99812412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4C8C51-B9D0-4627-AC57-AA5092EC6938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8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548DA-013C-C7EA-DF58-6D5BC31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/>
              <a:t>Critique of the ETS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BB6A8-863C-4D05-32E6-E030FF3AF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 startAt="4"/>
            </a:pPr>
            <a:r>
              <a:rPr lang="en-GB" sz="2200" dirty="0"/>
              <a:t>Polluter Pays</a:t>
            </a:r>
          </a:p>
          <a:p>
            <a:pPr lvl="1"/>
            <a:r>
              <a:rPr lang="en-GB" sz="2200" dirty="0"/>
              <a:t>One of the objectives of ETS failed because shipping lines introduced ETS Surcharge or ESS Surcharge :</a:t>
            </a:r>
          </a:p>
          <a:p>
            <a:pPr lvl="2"/>
            <a:r>
              <a:rPr lang="en-GB" sz="2200" dirty="0" err="1"/>
              <a:t>Eur</a:t>
            </a:r>
            <a:r>
              <a:rPr lang="en-GB" sz="2200" dirty="0"/>
              <a:t> 500 per container</a:t>
            </a:r>
          </a:p>
          <a:p>
            <a:pPr lvl="2"/>
            <a:r>
              <a:rPr lang="en-GB" sz="2200" dirty="0"/>
              <a:t>Onus of ETS shifted to the consumer. </a:t>
            </a:r>
          </a:p>
          <a:p>
            <a:pPr marL="0" indent="0">
              <a:buNone/>
            </a:pPr>
            <a:endParaRPr lang="en-GB" sz="2200" dirty="0"/>
          </a:p>
          <a:p>
            <a:pPr marL="514350" indent="-514350">
              <a:buAutoNum type="arabicPeriod" startAt="5"/>
            </a:pPr>
            <a:r>
              <a:rPr lang="en-GB" sz="2200" dirty="0"/>
              <a:t>Reduction in Emission Failed</a:t>
            </a:r>
          </a:p>
          <a:p>
            <a:pPr lvl="1"/>
            <a:r>
              <a:rPr lang="en-GB" sz="2200" dirty="0"/>
              <a:t>When mainline vessels call at non EU ports, cargo still needs to be carried by feeder to end destination;</a:t>
            </a:r>
          </a:p>
          <a:p>
            <a:pPr lvl="1"/>
            <a:r>
              <a:rPr lang="en-GB" sz="2200" dirty="0"/>
              <a:t>Hence apart from the emission by mainline vessel, (which still sails by EU ports)addition of emissions by feeder vessel.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0E565-7221-26AA-9E59-816EE45B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4C8C51-B9D0-4627-AC57-AA5092EC6938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95C30-FAC6-CF66-8E7E-8E71BE2EFD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92" y="5671502"/>
            <a:ext cx="1320165" cy="86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854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819C2-D4A5-BA60-1247-1FC50CC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EU Fit for 55 </a:t>
            </a:r>
          </a:p>
        </p:txBody>
      </p:sp>
      <p:pic>
        <p:nvPicPr>
          <p:cNvPr id="6" name="Content Placeholder 5" descr="A map of the world with a diagram">
            <a:extLst>
              <a:ext uri="{FF2B5EF4-FFF2-40B4-BE49-F238E27FC236}">
                <a16:creationId xmlns:a16="http://schemas.microsoft.com/office/drawing/2014/main" id="{797C84E8-CD0A-2BF9-A0DF-91DAD621D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385150"/>
            <a:ext cx="6780700" cy="40853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30FF6-5713-9174-1831-26A2B95F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4C8C51-B9D0-4627-AC57-AA5092EC6938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8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4CF8D-43EA-9398-A444-08583F09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/>
              <a:t>Critique of the ETS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A3E1-E5D6-ABFE-FB79-6FB9B4541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 startAt="6"/>
            </a:pPr>
            <a:r>
              <a:rPr lang="en-GB" sz="2200" dirty="0"/>
              <a:t>Economic Disadvantage to EU countries  because of Lack of Connectivity.</a:t>
            </a:r>
          </a:p>
          <a:p>
            <a:pPr lvl="1"/>
            <a:r>
              <a:rPr lang="en-GB" sz="2200" dirty="0"/>
              <a:t>When mainline services do not call at EU ports, these ports lose direct connectivity to ports of origin(use of transhipment hubs).</a:t>
            </a:r>
          </a:p>
          <a:p>
            <a:pPr lvl="1"/>
            <a:r>
              <a:rPr lang="en-GB" sz="2200" dirty="0"/>
              <a:t>Industry that requires direct services for import of raw material/export of finished product – relocate to countries served by direct services.</a:t>
            </a:r>
          </a:p>
          <a:p>
            <a:pPr marL="514350" indent="-514350">
              <a:buAutoNum type="arabicPeriod" startAt="6"/>
            </a:pPr>
            <a:r>
              <a:rPr lang="en-GB" sz="2200" dirty="0"/>
              <a:t>Higher Freight Costs</a:t>
            </a:r>
          </a:p>
          <a:p>
            <a:pPr lvl="1"/>
            <a:r>
              <a:rPr lang="en-GB" sz="2200" dirty="0"/>
              <a:t>If a port is not served by direct services – need to add on transhipment and feeder cost.</a:t>
            </a:r>
          </a:p>
          <a:p>
            <a:pPr lvl="1"/>
            <a:r>
              <a:rPr lang="en-GB" sz="2200" dirty="0"/>
              <a:t>Hence higher freight for imports and exports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5FEF7-5BF2-7C5E-7B51-2DF6C2B4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4C8C51-B9D0-4627-AC57-AA5092EC6938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488F0-592A-792A-B560-DFACFF6831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" y="5671502"/>
            <a:ext cx="1320165" cy="86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550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39F09-F021-21C6-7914-69AA41D2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/>
              <a:t>Critique of the ETS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718C-5950-34E3-A6B5-91BF6BF6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 startAt="8"/>
            </a:pPr>
            <a:r>
              <a:rPr lang="en-GB" sz="2200" dirty="0"/>
              <a:t>Longer Transit Time</a:t>
            </a:r>
          </a:p>
          <a:p>
            <a:pPr lvl="1"/>
            <a:r>
              <a:rPr lang="en-GB" sz="2200" dirty="0"/>
              <a:t>If services are provided via transhipment port – increase in transit time due to :</a:t>
            </a:r>
          </a:p>
          <a:p>
            <a:pPr lvl="2"/>
            <a:r>
              <a:rPr lang="en-GB" sz="2200" dirty="0"/>
              <a:t>Time for cargo to connect between main/feeder vessel.</a:t>
            </a:r>
          </a:p>
          <a:p>
            <a:pPr lvl="2"/>
            <a:r>
              <a:rPr lang="en-GB" sz="2200" dirty="0"/>
              <a:t>Longer steaming due to deviation.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422C-DDFC-3EBB-A72A-0E43FEA2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4C8C51-B9D0-4627-AC57-AA5092EC6938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5E23E-F2E0-1370-A447-4B7C139D8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01" y="5627168"/>
            <a:ext cx="132294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514</Words>
  <Application>Microsoft Office PowerPoint</Application>
  <PresentationFormat>Widescreen</PresentationFormat>
  <Paragraphs>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Meiryo</vt:lpstr>
      <vt:lpstr>Aptos</vt:lpstr>
      <vt:lpstr>Arial</vt:lpstr>
      <vt:lpstr>Century Gothic</vt:lpstr>
      <vt:lpstr>Office Theme</vt:lpstr>
      <vt:lpstr>  Economic Impact of the Implementation of the EU Emission Trading System (ETS) </vt:lpstr>
      <vt:lpstr>Scope of ETS</vt:lpstr>
      <vt:lpstr>Scope of ETS</vt:lpstr>
      <vt:lpstr>Critique of the ETS</vt:lpstr>
      <vt:lpstr>The Mediterranean</vt:lpstr>
      <vt:lpstr>Critique of the ETS</vt:lpstr>
      <vt:lpstr>EU Fit for 55 </vt:lpstr>
      <vt:lpstr>Critique of the ETS</vt:lpstr>
      <vt:lpstr>Critique of the ETS</vt:lpstr>
      <vt:lpstr>New Transhipment Terminals</vt:lpstr>
      <vt:lpstr>Silver Lining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Galea</dc:creator>
  <cp:lastModifiedBy>Claudia Galea</cp:lastModifiedBy>
  <cp:revision>13</cp:revision>
  <dcterms:created xsi:type="dcterms:W3CDTF">2025-06-03T09:02:01Z</dcterms:created>
  <dcterms:modified xsi:type="dcterms:W3CDTF">2025-06-06T11:38:37Z</dcterms:modified>
</cp:coreProperties>
</file>