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03" r:id="rId6"/>
    <p:sldId id="365" r:id="rId7"/>
    <p:sldId id="263" r:id="rId8"/>
    <p:sldId id="356" r:id="rId9"/>
    <p:sldId id="279" r:id="rId10"/>
    <p:sldId id="274" r:id="rId11"/>
    <p:sldId id="369" r:id="rId12"/>
    <p:sldId id="319" r:id="rId13"/>
    <p:sldId id="377" r:id="rId14"/>
    <p:sldId id="378" r:id="rId15"/>
    <p:sldId id="368" r:id="rId16"/>
    <p:sldId id="380" r:id="rId17"/>
    <p:sldId id="256" r:id="rId18"/>
    <p:sldId id="349" r:id="rId19"/>
    <p:sldId id="355" r:id="rId20"/>
    <p:sldId id="343" r:id="rId21"/>
    <p:sldId id="379" r:id="rId22"/>
    <p:sldId id="363" r:id="rId23"/>
    <p:sldId id="359" r:id="rId24"/>
    <p:sldId id="371" r:id="rId25"/>
    <p:sldId id="37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F832C1-3299-41B0-9386-CA92DFCADE95}">
          <p14:sldIdLst>
            <p14:sldId id="303"/>
            <p14:sldId id="365"/>
            <p14:sldId id="263"/>
            <p14:sldId id="356"/>
            <p14:sldId id="279"/>
            <p14:sldId id="274"/>
            <p14:sldId id="369"/>
            <p14:sldId id="319"/>
            <p14:sldId id="377"/>
            <p14:sldId id="378"/>
            <p14:sldId id="368"/>
            <p14:sldId id="380"/>
            <p14:sldId id="256"/>
            <p14:sldId id="349"/>
            <p14:sldId id="355"/>
            <p14:sldId id="343"/>
            <p14:sldId id="379"/>
            <p14:sldId id="363"/>
            <p14:sldId id="359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z Porres" initials="bpor" lastIdx="1" clrIdx="0">
    <p:extLst>
      <p:ext uri="{19B8F6BF-5375-455C-9EA6-DF929625EA0E}">
        <p15:presenceInfo xmlns:p15="http://schemas.microsoft.com/office/powerpoint/2012/main" userId="Beatriz Porres" providerId="None"/>
      </p:ext>
    </p:extLst>
  </p:cmAuthor>
  <p:cmAuthor id="2" name="Kokkini Chrysanthi" initials="KC" lastIdx="51" clrIdx="1">
    <p:extLst>
      <p:ext uri="{19B8F6BF-5375-455C-9EA6-DF929625EA0E}">
        <p15:presenceInfo xmlns:p15="http://schemas.microsoft.com/office/powerpoint/2012/main" userId="S::Chrysanthi.Kokkini@eesc.europa.eu::1dbed518-65dc-46b7-ab53-cc0b2795357f" providerId="AD"/>
      </p:ext>
    </p:extLst>
  </p:cmAuthor>
  <p:cmAuthor id="3" name="Andrejczuk Emilia" initials="AE" lastIdx="26" clrIdx="2">
    <p:extLst>
      <p:ext uri="{19B8F6BF-5375-455C-9EA6-DF929625EA0E}">
        <p15:presenceInfo xmlns:p15="http://schemas.microsoft.com/office/powerpoint/2012/main" userId="S::Emilia.Andrejczuk@eesc.europa.eu::737fdaaa-6a72-4ebd-94a8-b97b303112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A1CD"/>
    <a:srgbClr val="0CAFAD"/>
    <a:srgbClr val="4F9B2B"/>
    <a:srgbClr val="0060A0"/>
    <a:srgbClr val="1F5FA0"/>
    <a:srgbClr val="174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3B9E6-6FDC-4435-98F9-DCD847129353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5035F77-914F-44E5-9F98-19DBD7964E39}">
      <dgm:prSet custT="1"/>
      <dgm:spPr>
        <a:solidFill>
          <a:srgbClr val="002060"/>
        </a:solidFill>
      </dgm:spPr>
      <dgm:t>
        <a:bodyPr/>
        <a:lstStyle/>
        <a:p>
          <a:r>
            <a:rPr lang="sv-SE" sz="1400" dirty="0">
              <a:solidFill>
                <a:schemeClr val="bg1"/>
              </a:solidFill>
            </a:rPr>
            <a:t>Observationsgruppen </a:t>
          </a:r>
          <a:br>
            <a:rPr lang="sv-SE" sz="1400" dirty="0">
              <a:solidFill>
                <a:schemeClr val="bg1"/>
              </a:solidFill>
            </a:rPr>
          </a:br>
          <a:r>
            <a:rPr lang="sv-SE" sz="1400" dirty="0">
              <a:solidFill>
                <a:schemeClr val="bg1"/>
              </a:solidFill>
            </a:rPr>
            <a:t>för den digitala omvandlingen och </a:t>
          </a:r>
          <a:br>
            <a:rPr lang="sv-SE" sz="1400" dirty="0">
              <a:solidFill>
                <a:schemeClr val="bg1"/>
              </a:solidFill>
            </a:rPr>
          </a:br>
          <a:r>
            <a:rPr lang="sv-SE" sz="1400" dirty="0">
              <a:solidFill>
                <a:schemeClr val="bg1"/>
              </a:solidFill>
            </a:rPr>
            <a:t>den inre marknaden</a:t>
          </a:r>
        </a:p>
      </dgm:t>
    </dgm:pt>
    <dgm:pt modelId="{07C07377-6D03-4CBD-A95E-255AD901E6D6}" type="parTrans" cxnId="{DECE3475-CEDE-43CA-8EBE-C2FA482FF071}">
      <dgm:prSet/>
      <dgm:spPr/>
      <dgm:t>
        <a:bodyPr/>
        <a:lstStyle/>
        <a:p>
          <a:endParaRPr lang="fr-BE"/>
        </a:p>
      </dgm:t>
    </dgm:pt>
    <dgm:pt modelId="{EB45D2D7-930D-4B26-8BCC-78D72C87DA76}" type="sibTrans" cxnId="{DECE3475-CEDE-43CA-8EBE-C2FA482FF071}">
      <dgm:prSet/>
      <dgm:spPr/>
      <dgm:t>
        <a:bodyPr/>
        <a:lstStyle/>
        <a:p>
          <a:endParaRPr lang="fr-BE"/>
        </a:p>
      </dgm:t>
    </dgm:pt>
    <dgm:pt modelId="{1CC6AFC4-1822-401C-9229-D45C93D1596B}">
      <dgm:prSet custT="1"/>
      <dgm:spPr>
        <a:solidFill>
          <a:srgbClr val="002060"/>
        </a:solidFill>
      </dgm:spPr>
      <dgm:t>
        <a:bodyPr/>
        <a:lstStyle/>
        <a:p>
          <a:r>
            <a:rPr lang="sv-SE" sz="1400" dirty="0">
              <a:solidFill>
                <a:schemeClr val="bg1"/>
              </a:solidFill>
            </a:rPr>
            <a:t>Tillfälliga arbetsgruppen om grundläggande rättigheter och rättsstatsprincipen</a:t>
          </a:r>
        </a:p>
      </dgm:t>
    </dgm:pt>
    <dgm:pt modelId="{149197E8-1EA6-4971-A140-1B757D89B2BB}" type="parTrans" cxnId="{83A1928F-04D1-4EC0-BE60-1307358D9AD2}">
      <dgm:prSet/>
      <dgm:spPr/>
      <dgm:t>
        <a:bodyPr/>
        <a:lstStyle/>
        <a:p>
          <a:endParaRPr lang="fr-BE"/>
        </a:p>
      </dgm:t>
    </dgm:pt>
    <dgm:pt modelId="{ECC0EE96-8EA4-4F0F-B0E6-BFB0188A7A97}" type="sibTrans" cxnId="{83A1928F-04D1-4EC0-BE60-1307358D9AD2}">
      <dgm:prSet/>
      <dgm:spPr/>
      <dgm:t>
        <a:bodyPr/>
        <a:lstStyle/>
        <a:p>
          <a:endParaRPr lang="fr-BE"/>
        </a:p>
      </dgm:t>
    </dgm:pt>
    <dgm:pt modelId="{AACB242B-D843-4F88-A2D1-12F453EC7356}">
      <dgm:prSet custT="1"/>
      <dgm:spPr>
        <a:solidFill>
          <a:srgbClr val="002060"/>
        </a:solidFill>
      </dgm:spPr>
      <dgm:t>
        <a:bodyPr/>
        <a:lstStyle/>
        <a:p>
          <a:r>
            <a:rPr lang="sv-SE" sz="1400" dirty="0">
              <a:solidFill>
                <a:schemeClr val="bg1"/>
              </a:solidFill>
            </a:rPr>
            <a:t>Observationsgruppen för arbetsmarknaden</a:t>
          </a:r>
        </a:p>
      </dgm:t>
    </dgm:pt>
    <dgm:pt modelId="{0A110F81-F75C-4EB6-9D9D-3E85F72E6084}" type="parTrans" cxnId="{ADCD2B0A-60C4-4D8B-8EA3-2EC5A60D3C1E}">
      <dgm:prSet/>
      <dgm:spPr/>
      <dgm:t>
        <a:bodyPr/>
        <a:lstStyle/>
        <a:p>
          <a:endParaRPr lang="fr-BE"/>
        </a:p>
      </dgm:t>
    </dgm:pt>
    <dgm:pt modelId="{7291D62C-5607-4376-B204-37D2FF4C6739}" type="sibTrans" cxnId="{ADCD2B0A-60C4-4D8B-8EA3-2EC5A60D3C1E}">
      <dgm:prSet/>
      <dgm:spPr/>
      <dgm:t>
        <a:bodyPr/>
        <a:lstStyle/>
        <a:p>
          <a:endParaRPr lang="fr-BE"/>
        </a:p>
      </dgm:t>
    </dgm:pt>
    <dgm:pt modelId="{F599695C-96D1-4AFF-A1C1-AA0C4C6E491B}">
      <dgm:prSet custT="1"/>
      <dgm:spPr>
        <a:solidFill>
          <a:srgbClr val="002060"/>
        </a:solidFill>
      </dgm:spPr>
      <dgm:t>
        <a:bodyPr/>
        <a:lstStyle/>
        <a:p>
          <a:r>
            <a:rPr lang="sv-SE" sz="1400" dirty="0">
              <a:solidFill>
                <a:schemeClr val="bg1"/>
              </a:solidFill>
            </a:rPr>
            <a:t>Tillfälliga arbetsgruppen för den europeiska planeringsterminen</a:t>
          </a:r>
        </a:p>
      </dgm:t>
    </dgm:pt>
    <dgm:pt modelId="{17203B87-F79B-4B82-9337-52CF28574BB6}" type="parTrans" cxnId="{E3B28CB6-461F-4B78-A02F-FEFCF7A5C104}">
      <dgm:prSet/>
      <dgm:spPr/>
      <dgm:t>
        <a:bodyPr/>
        <a:lstStyle/>
        <a:p>
          <a:endParaRPr lang="fr-BE"/>
        </a:p>
      </dgm:t>
    </dgm:pt>
    <dgm:pt modelId="{33C65042-F479-438A-8532-B98E5779F15B}" type="sibTrans" cxnId="{E3B28CB6-461F-4B78-A02F-FEFCF7A5C104}">
      <dgm:prSet/>
      <dgm:spPr/>
      <dgm:t>
        <a:bodyPr/>
        <a:lstStyle/>
        <a:p>
          <a:endParaRPr lang="fr-BE"/>
        </a:p>
      </dgm:t>
    </dgm:pt>
    <dgm:pt modelId="{7BA626AD-C64C-43DB-8ABC-9207E9BCFCE4}">
      <dgm:prSet custT="1"/>
      <dgm:spPr>
        <a:solidFill>
          <a:srgbClr val="002060"/>
        </a:solidFill>
      </dgm:spPr>
      <dgm:t>
        <a:bodyPr/>
        <a:lstStyle/>
        <a:p>
          <a:r>
            <a:rPr lang="sv-SE" sz="1400" dirty="0">
              <a:solidFill>
                <a:schemeClr val="bg1"/>
              </a:solidFill>
            </a:rPr>
            <a:t>Observationsgruppen för hållbar utveckling</a:t>
          </a:r>
        </a:p>
      </dgm:t>
    </dgm:pt>
    <dgm:pt modelId="{0028919D-1516-4834-BD0E-A80D8A80D0AA}" type="parTrans" cxnId="{71AD8F32-B184-4B69-B970-535A7AAA6F36}">
      <dgm:prSet/>
      <dgm:spPr/>
      <dgm:t>
        <a:bodyPr/>
        <a:lstStyle/>
        <a:p>
          <a:endParaRPr lang="fr-BE"/>
        </a:p>
      </dgm:t>
    </dgm:pt>
    <dgm:pt modelId="{47E87369-6951-4CB6-8508-403913B0BA14}" type="sibTrans" cxnId="{71AD8F32-B184-4B69-B970-535A7AAA6F36}">
      <dgm:prSet/>
      <dgm:spPr/>
      <dgm:t>
        <a:bodyPr/>
        <a:lstStyle/>
        <a:p>
          <a:endParaRPr lang="fr-BE"/>
        </a:p>
      </dgm:t>
    </dgm:pt>
    <dgm:pt modelId="{3B373F1F-2B72-4872-84A6-BAC76F45D1C5}" type="pres">
      <dgm:prSet presAssocID="{8203B9E6-6FDC-4435-98F9-DCD847129353}" presName="Name0" presStyleCnt="0">
        <dgm:presLayoutVars>
          <dgm:chMax val="7"/>
          <dgm:dir/>
          <dgm:resizeHandles val="exact"/>
        </dgm:presLayoutVars>
      </dgm:prSet>
      <dgm:spPr/>
    </dgm:pt>
    <dgm:pt modelId="{B71C34BB-5052-45ED-9128-55E4481E1772}" type="pres">
      <dgm:prSet presAssocID="{8203B9E6-6FDC-4435-98F9-DCD847129353}" presName="ellipse1" presStyleLbl="vennNode1" presStyleIdx="0" presStyleCnt="5">
        <dgm:presLayoutVars>
          <dgm:bulletEnabled val="1"/>
        </dgm:presLayoutVars>
      </dgm:prSet>
      <dgm:spPr/>
    </dgm:pt>
    <dgm:pt modelId="{C6F73452-D001-41F9-9559-67B763788554}" type="pres">
      <dgm:prSet presAssocID="{8203B9E6-6FDC-4435-98F9-DCD847129353}" presName="ellipse2" presStyleLbl="vennNode1" presStyleIdx="1" presStyleCnt="5" custScaleX="117572" custScaleY="117572" custLinFactNeighborX="1560" custLinFactNeighborY="16241">
        <dgm:presLayoutVars>
          <dgm:bulletEnabled val="1"/>
        </dgm:presLayoutVars>
      </dgm:prSet>
      <dgm:spPr/>
    </dgm:pt>
    <dgm:pt modelId="{7BD42B0B-BB61-4F87-BB4C-0F90CBFC8FEE}" type="pres">
      <dgm:prSet presAssocID="{8203B9E6-6FDC-4435-98F9-DCD847129353}" presName="ellipse3" presStyleLbl="vennNode1" presStyleIdx="2" presStyleCnt="5" custLinFactNeighborX="-6626" custLinFactNeighborY="-3250">
        <dgm:presLayoutVars>
          <dgm:bulletEnabled val="1"/>
        </dgm:presLayoutVars>
      </dgm:prSet>
      <dgm:spPr/>
    </dgm:pt>
    <dgm:pt modelId="{F8FDB520-73F0-4054-890F-7438E41DB4C7}" type="pres">
      <dgm:prSet presAssocID="{8203B9E6-6FDC-4435-98F9-DCD847129353}" presName="ellipse4" presStyleLbl="vennNode1" presStyleIdx="3" presStyleCnt="5" custScaleX="119831" custScaleY="100260" custLinFactNeighborX="11642" custLinFactNeighborY="9242">
        <dgm:presLayoutVars>
          <dgm:bulletEnabled val="1"/>
        </dgm:presLayoutVars>
      </dgm:prSet>
      <dgm:spPr/>
    </dgm:pt>
    <dgm:pt modelId="{29CF2A62-BD99-4AC3-9414-908492695DB0}" type="pres">
      <dgm:prSet presAssocID="{8203B9E6-6FDC-4435-98F9-DCD847129353}" presName="ellipse5" presStyleLbl="vennNode1" presStyleIdx="4" presStyleCnt="5" custScaleX="102497" custScaleY="102497" custLinFactNeighborX="-22177" custLinFactNeighborY="-2002">
        <dgm:presLayoutVars>
          <dgm:bulletEnabled val="1"/>
        </dgm:presLayoutVars>
      </dgm:prSet>
      <dgm:spPr/>
    </dgm:pt>
  </dgm:ptLst>
  <dgm:cxnLst>
    <dgm:cxn modelId="{ADCD2B0A-60C4-4D8B-8EA3-2EC5A60D3C1E}" srcId="{8203B9E6-6FDC-4435-98F9-DCD847129353}" destId="{AACB242B-D843-4F88-A2D1-12F453EC7356}" srcOrd="3" destOrd="0" parTransId="{0A110F81-F75C-4EB6-9D9D-3E85F72E6084}" sibTransId="{7291D62C-5607-4376-B204-37D2FF4C6739}"/>
    <dgm:cxn modelId="{CB3D8F1F-9354-4C48-A894-9EAB64578BED}" type="presOf" srcId="{7BA626AD-C64C-43DB-8ABC-9207E9BCFCE4}" destId="{29CF2A62-BD99-4AC3-9414-908492695DB0}" srcOrd="0" destOrd="0" presId="urn:microsoft.com/office/officeart/2005/8/layout/rings+Icon"/>
    <dgm:cxn modelId="{71AD8F32-B184-4B69-B970-535A7AAA6F36}" srcId="{8203B9E6-6FDC-4435-98F9-DCD847129353}" destId="{7BA626AD-C64C-43DB-8ABC-9207E9BCFCE4}" srcOrd="4" destOrd="0" parTransId="{0028919D-1516-4834-BD0E-A80D8A80D0AA}" sibTransId="{47E87369-6951-4CB6-8508-403913B0BA14}"/>
    <dgm:cxn modelId="{1C824D36-C4E2-4D0A-ADDF-96630B281A01}" type="presOf" srcId="{AACB242B-D843-4F88-A2D1-12F453EC7356}" destId="{F8FDB520-73F0-4054-890F-7438E41DB4C7}" srcOrd="0" destOrd="0" presId="urn:microsoft.com/office/officeart/2005/8/layout/rings+Icon"/>
    <dgm:cxn modelId="{254A126C-5BDA-43F9-B0E8-6DD4F11F919D}" type="presOf" srcId="{E5035F77-914F-44E5-9F98-19DBD7964E39}" destId="{C6F73452-D001-41F9-9559-67B763788554}" srcOrd="0" destOrd="0" presId="urn:microsoft.com/office/officeart/2005/8/layout/rings+Icon"/>
    <dgm:cxn modelId="{DECE3475-CEDE-43CA-8EBE-C2FA482FF071}" srcId="{8203B9E6-6FDC-4435-98F9-DCD847129353}" destId="{E5035F77-914F-44E5-9F98-19DBD7964E39}" srcOrd="1" destOrd="0" parTransId="{07C07377-6D03-4CBD-A95E-255AD901E6D6}" sibTransId="{EB45D2D7-930D-4B26-8BCC-78D72C87DA76}"/>
    <dgm:cxn modelId="{0B735F79-BB8E-4DF4-9F95-71D5F4707674}" type="presOf" srcId="{F599695C-96D1-4AFF-A1C1-AA0C4C6E491B}" destId="{B71C34BB-5052-45ED-9128-55E4481E1772}" srcOrd="0" destOrd="0" presId="urn:microsoft.com/office/officeart/2005/8/layout/rings+Icon"/>
    <dgm:cxn modelId="{83A1928F-04D1-4EC0-BE60-1307358D9AD2}" srcId="{8203B9E6-6FDC-4435-98F9-DCD847129353}" destId="{1CC6AFC4-1822-401C-9229-D45C93D1596B}" srcOrd="2" destOrd="0" parTransId="{149197E8-1EA6-4971-A140-1B757D89B2BB}" sibTransId="{ECC0EE96-8EA4-4F0F-B0E6-BFB0188A7A97}"/>
    <dgm:cxn modelId="{0487E2AA-1EC8-4FCC-BB0B-28DEDC020E42}" type="presOf" srcId="{8203B9E6-6FDC-4435-98F9-DCD847129353}" destId="{3B373F1F-2B72-4872-84A6-BAC76F45D1C5}" srcOrd="0" destOrd="0" presId="urn:microsoft.com/office/officeart/2005/8/layout/rings+Icon"/>
    <dgm:cxn modelId="{E3B28CB6-461F-4B78-A02F-FEFCF7A5C104}" srcId="{8203B9E6-6FDC-4435-98F9-DCD847129353}" destId="{F599695C-96D1-4AFF-A1C1-AA0C4C6E491B}" srcOrd="0" destOrd="0" parTransId="{17203B87-F79B-4B82-9337-52CF28574BB6}" sibTransId="{33C65042-F479-438A-8532-B98E5779F15B}"/>
    <dgm:cxn modelId="{19231BFC-5049-4C79-A533-BC608E46EFE5}" type="presOf" srcId="{1CC6AFC4-1822-401C-9229-D45C93D1596B}" destId="{7BD42B0B-BB61-4F87-BB4C-0F90CBFC8FEE}" srcOrd="0" destOrd="0" presId="urn:microsoft.com/office/officeart/2005/8/layout/rings+Icon"/>
    <dgm:cxn modelId="{35B9BE8F-4192-4DF5-A4CF-09119CEDF7B2}" type="presParOf" srcId="{3B373F1F-2B72-4872-84A6-BAC76F45D1C5}" destId="{B71C34BB-5052-45ED-9128-55E4481E1772}" srcOrd="0" destOrd="0" presId="urn:microsoft.com/office/officeart/2005/8/layout/rings+Icon"/>
    <dgm:cxn modelId="{3D291822-EFDE-45A1-B4FF-CFB52ECE2199}" type="presParOf" srcId="{3B373F1F-2B72-4872-84A6-BAC76F45D1C5}" destId="{C6F73452-D001-41F9-9559-67B763788554}" srcOrd="1" destOrd="0" presId="urn:microsoft.com/office/officeart/2005/8/layout/rings+Icon"/>
    <dgm:cxn modelId="{6BCCEE99-5A85-4DE2-819D-6986227BC2B1}" type="presParOf" srcId="{3B373F1F-2B72-4872-84A6-BAC76F45D1C5}" destId="{7BD42B0B-BB61-4F87-BB4C-0F90CBFC8FEE}" srcOrd="2" destOrd="0" presId="urn:microsoft.com/office/officeart/2005/8/layout/rings+Icon"/>
    <dgm:cxn modelId="{3984EA2A-4141-4942-B549-F0A72F680BCA}" type="presParOf" srcId="{3B373F1F-2B72-4872-84A6-BAC76F45D1C5}" destId="{F8FDB520-73F0-4054-890F-7438E41DB4C7}" srcOrd="3" destOrd="0" presId="urn:microsoft.com/office/officeart/2005/8/layout/rings+Icon"/>
    <dgm:cxn modelId="{83BD4F61-5077-4B14-9D80-BE667E26619C}" type="presParOf" srcId="{3B373F1F-2B72-4872-84A6-BAC76F45D1C5}" destId="{29CF2A62-BD99-4AC3-9414-908492695DB0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C34BB-5052-45ED-9128-55E4481E1772}">
      <dsp:nvSpPr>
        <dsp:cNvPr id="0" name=""/>
        <dsp:cNvSpPr/>
      </dsp:nvSpPr>
      <dsp:spPr>
        <a:xfrm>
          <a:off x="-14367" y="283987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>
              <a:solidFill>
                <a:schemeClr val="bg1"/>
              </a:solidFill>
            </a:rPr>
            <a:t>Tillfälliga arbetsgruppen för den europeiska planeringsterminen</a:t>
          </a:r>
        </a:p>
      </dsp:txBody>
      <dsp:txXfrm>
        <a:off x="322699" y="621053"/>
        <a:ext cx="1627502" cy="1627497"/>
      </dsp:txXfrm>
    </dsp:sp>
    <dsp:sp modelId="{C6F73452-D001-41F9-9559-67B763788554}">
      <dsp:nvSpPr>
        <dsp:cNvPr id="0" name=""/>
        <dsp:cNvSpPr/>
      </dsp:nvSpPr>
      <dsp:spPr>
        <a:xfrm>
          <a:off x="1002853" y="1872077"/>
          <a:ext cx="2706078" cy="2706071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>
              <a:solidFill>
                <a:schemeClr val="bg1"/>
              </a:solidFill>
            </a:rPr>
            <a:t>Observationsgruppen </a:t>
          </a:r>
          <a:br>
            <a:rPr lang="sv-SE" sz="1400" kern="1200" dirty="0">
              <a:solidFill>
                <a:schemeClr val="bg1"/>
              </a:solidFill>
            </a:rPr>
          </a:br>
          <a:r>
            <a:rPr lang="sv-SE" sz="1400" kern="1200" dirty="0">
              <a:solidFill>
                <a:schemeClr val="bg1"/>
              </a:solidFill>
            </a:rPr>
            <a:t>för den digitala omvandlingen och </a:t>
          </a:r>
          <a:br>
            <a:rPr lang="sv-SE" sz="1400" kern="1200" dirty="0">
              <a:solidFill>
                <a:schemeClr val="bg1"/>
              </a:solidFill>
            </a:rPr>
          </a:br>
          <a:r>
            <a:rPr lang="sv-SE" sz="1400" kern="1200" dirty="0">
              <a:solidFill>
                <a:schemeClr val="bg1"/>
              </a:solidFill>
            </a:rPr>
            <a:t>den inre marknaden</a:t>
          </a:r>
        </a:p>
      </dsp:txBody>
      <dsp:txXfrm>
        <a:off x="1399149" y="2268372"/>
        <a:ext cx="1913486" cy="1913481"/>
      </dsp:txXfrm>
    </dsp:sp>
    <dsp:sp modelId="{7BD42B0B-BB61-4F87-BB4C-0F90CBFC8FEE}">
      <dsp:nvSpPr>
        <dsp:cNvPr id="0" name=""/>
        <dsp:cNvSpPr/>
      </dsp:nvSpPr>
      <dsp:spPr>
        <a:xfrm>
          <a:off x="2200903" y="209184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>
              <a:solidFill>
                <a:schemeClr val="bg1"/>
              </a:solidFill>
            </a:rPr>
            <a:t>Tillfälliga arbetsgruppen om grundläggande rättigheter och rättsstatsprincipen</a:t>
          </a:r>
        </a:p>
      </dsp:txBody>
      <dsp:txXfrm>
        <a:off x="2537969" y="546250"/>
        <a:ext cx="1627502" cy="1627497"/>
      </dsp:txXfrm>
    </dsp:sp>
    <dsp:sp modelId="{F8FDB520-73F0-4054-890F-7438E41DB4C7}">
      <dsp:nvSpPr>
        <dsp:cNvPr id="0" name=""/>
        <dsp:cNvSpPr/>
      </dsp:nvSpPr>
      <dsp:spPr>
        <a:xfrm>
          <a:off x="3576684" y="2028771"/>
          <a:ext cx="2758072" cy="230761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>
              <a:solidFill>
                <a:schemeClr val="bg1"/>
              </a:solidFill>
            </a:rPr>
            <a:t>Observationsgruppen för arbetsmarknaden</a:t>
          </a:r>
        </a:p>
      </dsp:txBody>
      <dsp:txXfrm>
        <a:off x="3980594" y="2366713"/>
        <a:ext cx="1950252" cy="1631729"/>
      </dsp:txXfrm>
    </dsp:sp>
    <dsp:sp modelId="{29CF2A62-BD99-4AC3-9414-908492695DB0}">
      <dsp:nvSpPr>
        <dsp:cNvPr id="0" name=""/>
        <dsp:cNvSpPr/>
      </dsp:nvSpPr>
      <dsp:spPr>
        <a:xfrm>
          <a:off x="4181314" y="209173"/>
          <a:ext cx="2359106" cy="2359101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>
              <a:solidFill>
                <a:schemeClr val="bg1"/>
              </a:solidFill>
            </a:rPr>
            <a:t>Observationsgruppen för hållbar utveckling</a:t>
          </a:r>
        </a:p>
      </dsp:txBody>
      <dsp:txXfrm>
        <a:off x="4526797" y="554655"/>
        <a:ext cx="1668140" cy="1668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3BF0-E97C-469C-AF60-F17B5FF059B5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B815-C936-4E99-8363-076A4EF2A191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035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2650-2A0E-3513-BB81-E191EC71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157BD-0924-79D0-4C2E-A4960C28B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7B311-8600-7614-10CE-9A071728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101E-89CE-AF55-9CC8-A054C8C26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years now, the EESC has been working on how to better integrate the voice of young Europeans in its work and in the EU decision-making process in a structured and meaningful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A51B-0520-55A0-5578-0FB37089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10D07-59F6-BBFD-62FE-80B1A489F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31D7D-B289-BC6E-B779-52CCFECD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94E68-60FC-B8C2-5186-440C5E240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9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E44F-19E4-D2DF-B095-2834DB35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B7F67-FCED-020C-F753-48D3943E4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D963A-A939-8011-9CC3-FC3C8E303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A24A9-1F44-349E-93E6-CD672D34C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8BCB-1AA3-47DD-B0AF-D1BE25486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851D8-243B-4A0B-8E39-98F5968E5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E29BE-A65B-48EA-8300-9735CC06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49F-5162-4368-9740-634FA7F5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7076-24AC-4AA4-9CF5-B5513FC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210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A06C-040C-4402-9537-0B7B072B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D9FFC-57CA-4AD9-9DF0-AE3DE1E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F21E-F473-41F6-A590-BE48ECD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03BA-DEF5-45CF-86FA-93D7EECB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F19-61AE-43EB-8960-9047865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5166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4914D-68CD-432E-A2B8-8A8079EAF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885EE-813E-44B5-9613-0163F4FC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7BEE-BF15-4715-BC32-719A9C8F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9E59-D43E-41F4-AEAE-FC07DA1D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100E-F2BB-4D9A-915B-A2C04EBB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794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E2CB-3271-45A1-9EC5-90242F09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6207-EC44-4C3D-94FF-693E17667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66B3-0D3F-4438-A96D-83301C2A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C06E-535A-46C3-A3F3-24F27759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31B2-ECEC-499C-A336-D4F733EB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052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190F-78FA-4AAE-9FB3-B9FFE716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06FF-9B57-4C18-8B91-5E6C65C9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E82A-39FB-4EC0-A6AD-91F4BD78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E1FF3-76A5-42EB-A32E-B4CF5CD4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E69F-2385-4097-B656-95A26E76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333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12D6-F440-4124-9E9A-DB59061D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D97F-69C5-45C6-83F2-F7F04FEB1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975D1-8BD1-49F2-95C3-7A12230A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5DE11-4BDA-4175-B042-6B243D4B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34AE0-D5A1-4B77-8554-F3164B38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B5477-AD78-4F97-9584-E21957B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875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013-E172-4291-99C6-2886E5AB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7858-620A-49AE-A6CF-FDEA41F2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7198F-87F3-4712-8BA2-A78EA40A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620C0-BDEA-4A00-B69D-1E9350A0B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718F9-713D-4361-BE54-B0BA4CDAD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05A7E-026E-40B8-8063-F6E02864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2493D-0050-4A49-ADD5-173C02CC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37541-2C90-431B-A1BF-C6770B2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94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5325-D07A-4E81-A588-93D3F35C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7C8E9-875C-40B7-8897-5EA56BF4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C260E-325C-441A-A2B0-0775E18A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9B9B-43DE-45C7-839F-553A5B2B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353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A11C6-2785-4D57-B651-A7087E12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D4B91-D563-427D-9B42-583ED73A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F2D0-5989-496C-828E-51D0CF9F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415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F027-8B70-4278-90EC-E0C382E4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FD22-648F-46D4-9DB5-0B07D43D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3A660-7AC0-407E-BC4B-12BC1252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2883C-6A78-4623-8A67-C8C35224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5E2FF-9A4B-4B49-9BF6-DB4A614A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FF41-67BA-49B7-AF66-C45284C8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75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7D4-06AC-4739-9108-2FFD6D6E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16E47-723C-495F-B9E1-B19D455EA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A9B44-BFE9-4D11-8CEA-36B9D3A9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D65FD-C32B-40B7-B987-5323347F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83F4-5F11-436D-92FA-3C5F9EB3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D8AFE-C5EA-4BD3-9D9E-DF99E824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687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F36FF-66B9-4B49-AD27-F9288542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F2DC-0EB2-4371-925B-2ACCADA4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89D4-5AD6-4115-9B19-72902174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7755-FA5A-4F03-A13A-3C157AB7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746E-51BA-4A03-A63D-1520E27BB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838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svg"/><Relationship Id="rId18" Type="http://schemas.openxmlformats.org/officeDocument/2006/relationships/image" Target="../media/image41.png"/><Relationship Id="rId26" Type="http://schemas.openxmlformats.org/officeDocument/2006/relationships/hyperlink" Target="https://www.eesc.europa.eu/en/news-media/articles/integrating-young-voices-eu-decision-making" TargetMode="External"/><Relationship Id="rId3" Type="http://schemas.openxmlformats.org/officeDocument/2006/relationships/image" Target="../media/image38.svg"/><Relationship Id="rId21" Type="http://schemas.openxmlformats.org/officeDocument/2006/relationships/hyperlink" Target="https://www.eesc.europa.eu/sv/our-work/publications-other-work/publications/recent-eesc-achievements" TargetMode="External"/><Relationship Id="rId7" Type="http://schemas.openxmlformats.org/officeDocument/2006/relationships/image" Target="../media/image36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hyperlink" Target="https://www.eesc.europa.eu/sv/news-media/articles/leading-way-just-transition" TargetMode="External"/><Relationship Id="rId2" Type="http://schemas.openxmlformats.org/officeDocument/2006/relationships/image" Target="../media/image37.png"/><Relationship Id="rId16" Type="http://schemas.openxmlformats.org/officeDocument/2006/relationships/image" Target="../media/image29.png"/><Relationship Id="rId20" Type="http://schemas.openxmlformats.org/officeDocument/2006/relationships/hyperlink" Target="https://www.eesc.europa.eu/sites/default/files/2024-12/qe-01-24-013-en-n.pdf" TargetMode="External"/><Relationship Id="rId29" Type="http://schemas.openxmlformats.org/officeDocument/2006/relationships/hyperlink" Target="https://www.eesc.europa.eu/sites/default/files/2024-12/qe-01-24-022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24" Type="http://schemas.openxmlformats.org/officeDocument/2006/relationships/hyperlink" Target="https://unfccc.int/topics/just-transition/united-arab-emirates-just-transition-work-programme#%3A%7E%3Atext%3DJust%20Transition%20Pathways-%2CThe%20First%20Dialogue%20under%20the%20United%20Arab%20Emirates%20Just%20Transition%2CJune%200800%20to%201200%20CEST" TargetMode="External"/><Relationship Id="rId5" Type="http://schemas.openxmlformats.org/officeDocument/2006/relationships/image" Target="../media/image40.svg"/><Relationship Id="rId15" Type="http://schemas.openxmlformats.org/officeDocument/2006/relationships/image" Target="../media/image34.svg"/><Relationship Id="rId23" Type="http://schemas.openxmlformats.org/officeDocument/2006/relationships/hyperlink" Target="https://www.eesc.europa.eu/sites/default/files/2024-12/qe-01-24-019-en-n.pdf" TargetMode="External"/><Relationship Id="rId28" Type="http://schemas.openxmlformats.org/officeDocument/2006/relationships/hyperlink" Target="https://www.eesc.europa.eu/sv/our-work/opinions-information-reports/opinions/eu-youth-test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hyperlink" Target="https://www.eesc.europa.eu/sv" TargetMode="External"/><Relationship Id="rId27" Type="http://schemas.openxmlformats.org/officeDocument/2006/relationships/hyperlink" Target="https://www.eesc.europa.eu/sites/default/files/2024-12/qe-01-24-017-en-n.pd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cid:image004.png@01DB9EFF.F664ECA0" TargetMode="External"/><Relationship Id="rId18" Type="http://schemas.openxmlformats.org/officeDocument/2006/relationships/image" Target="../media/image54.gif"/><Relationship Id="rId3" Type="http://schemas.openxmlformats.org/officeDocument/2006/relationships/hyperlink" Target="mailto:visitEESC@eesc.europa.eu" TargetMode="External"/><Relationship Id="rId21" Type="http://schemas.openxmlformats.org/officeDocument/2006/relationships/hyperlink" Target="https://www.instagram.com/eu_civilsociety/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cid:image006.png@01DB9EFF.F664ECA0" TargetMode="External"/><Relationship Id="rId25" Type="http://schemas.openxmlformats.org/officeDocument/2006/relationships/hyperlink" Target="https://www.youtube.com/EurEcoSocCommittee" TargetMode="External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20" Type="http://schemas.openxmlformats.org/officeDocument/2006/relationships/hyperlink" Target="https://www.linkedin.com/company/european-economic-social-committee/posts/?feedView=al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cid:image003.png@01DB9EFF.F664ECA0" TargetMode="External"/><Relationship Id="rId24" Type="http://schemas.openxmlformats.org/officeDocument/2006/relationships/hyperlink" Target="https://x.com/EU_EESC" TargetMode="External"/><Relationship Id="rId5" Type="http://schemas.openxmlformats.org/officeDocument/2006/relationships/image" Target="../media/image46.svg"/><Relationship Id="rId15" Type="http://schemas.openxmlformats.org/officeDocument/2006/relationships/image" Target="cid:image005.png@01DB9EFF.F664ECA0" TargetMode="External"/><Relationship Id="rId23" Type="http://schemas.openxmlformats.org/officeDocument/2006/relationships/hyperlink" Target="https://www.facebook.com/EuropeanEconomicAndSocialCommittee/" TargetMode="External"/><Relationship Id="rId10" Type="http://schemas.openxmlformats.org/officeDocument/2006/relationships/image" Target="../media/image50.png"/><Relationship Id="rId19" Type="http://schemas.openxmlformats.org/officeDocument/2006/relationships/image" Target="cid:image007.png@01DB9EFF.F664ECA0" TargetMode="External"/><Relationship Id="rId4" Type="http://schemas.openxmlformats.org/officeDocument/2006/relationships/image" Target="../media/image45.png"/><Relationship Id="rId9" Type="http://schemas.openxmlformats.org/officeDocument/2006/relationships/image" Target="cid:image002.png@01DB9EFF.F664ECA0" TargetMode="External"/><Relationship Id="rId14" Type="http://schemas.openxmlformats.org/officeDocument/2006/relationships/image" Target="../media/image52.png"/><Relationship Id="rId22" Type="http://schemas.openxmlformats.org/officeDocument/2006/relationships/hyperlink" Target="https://bsky.app/profile/eesc.bsky.social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89.png"/><Relationship Id="rId21" Type="http://schemas.openxmlformats.org/officeDocument/2006/relationships/image" Target="../media/image74.svg"/><Relationship Id="rId34" Type="http://schemas.openxmlformats.org/officeDocument/2006/relationships/hyperlink" Target="https://memberspage.eesc.europa.eu/members" TargetMode="External"/><Relationship Id="rId42" Type="http://schemas.openxmlformats.org/officeDocument/2006/relationships/hyperlink" Target="https://www.eesc.europa.eu/ceslink/en" TargetMode="External"/><Relationship Id="rId47" Type="http://schemas.openxmlformats.org/officeDocument/2006/relationships/hyperlink" Target="https://www.eesc.europa.eu/sv/news-media/videos/lifecycle-opinion" TargetMode="External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9" Type="http://schemas.openxmlformats.org/officeDocument/2006/relationships/image" Target="../media/image82.sv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87.png"/><Relationship Id="rId40" Type="http://schemas.openxmlformats.org/officeDocument/2006/relationships/image" Target="../media/image90.svg"/><Relationship Id="rId45" Type="http://schemas.openxmlformats.org/officeDocument/2006/relationships/image" Target="../media/image93.pn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36" Type="http://schemas.openxmlformats.org/officeDocument/2006/relationships/hyperlink" Target="https://what-europe-does-for-me.europarl.europa.eu/sv/home" TargetMode="External"/><Relationship Id="rId49" Type="http://schemas.openxmlformats.org/officeDocument/2006/relationships/hyperlink" Target="https://www.eesc.europa.eu/sv/agenda/plenary-sessions" TargetMode="External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4" Type="http://schemas.openxmlformats.org/officeDocument/2006/relationships/image" Target="../media/image92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Relationship Id="rId30" Type="http://schemas.openxmlformats.org/officeDocument/2006/relationships/image" Target="../media/image83.png"/><Relationship Id="rId35" Type="http://schemas.openxmlformats.org/officeDocument/2006/relationships/hyperlink" Target="https://www.eesc.europa.eu/sv/our-work/opinions-information-reports/follow-opinions" TargetMode="External"/><Relationship Id="rId43" Type="http://schemas.openxmlformats.org/officeDocument/2006/relationships/image" Target="../media/image91.png"/><Relationship Id="rId48" Type="http://schemas.openxmlformats.org/officeDocument/2006/relationships/hyperlink" Target="https://www.eesc.europa.eu/sv/work-with-us/traineeships" TargetMode="External"/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88.svg"/><Relationship Id="rId46" Type="http://schemas.openxmlformats.org/officeDocument/2006/relationships/image" Target="../media/image94.svg"/><Relationship Id="rId20" Type="http://schemas.openxmlformats.org/officeDocument/2006/relationships/image" Target="../media/image73.png"/><Relationship Id="rId41" Type="http://schemas.openxmlformats.org/officeDocument/2006/relationships/hyperlink" Target="https://www.eesc.europa.eu/sv/our-work/opinions-information-reports/in-the-spotligh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sc.europa.eu/sv/members-groups/groups/gruppen-mangfald-europa" TargetMode="External"/><Relationship Id="rId5" Type="http://schemas.openxmlformats.org/officeDocument/2006/relationships/hyperlink" Target="https://www.eesc.europa.eu/sv/members-groups/groups/workers-group" TargetMode="External"/><Relationship Id="rId4" Type="http://schemas.openxmlformats.org/officeDocument/2006/relationships/hyperlink" Target="https://www.eesc.europa.eu/sv/members-groups/groups/employers-grou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eesc.europa.eu/sv/sections-other-bodies/sections-commission/agriculture-rural-development-and-environment-nat" TargetMode="External"/><Relationship Id="rId3" Type="http://schemas.openxmlformats.org/officeDocument/2006/relationships/slide" Target="slide21.xml"/><Relationship Id="rId7" Type="http://schemas.openxmlformats.org/officeDocument/2006/relationships/image" Target="../media/image11.png"/><Relationship Id="rId12" Type="http://schemas.openxmlformats.org/officeDocument/2006/relationships/hyperlink" Target="https://www.eesc.europa.eu/sv/sections-other-bodies/sections-commission/employment-social-affairs-and-citizenship-soc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www.eesc.europa.eu/sv/sections-other-bodies/sections-commission/transport-energy-infrastructure-and-information-society-ten" TargetMode="External"/><Relationship Id="rId5" Type="http://schemas.openxmlformats.org/officeDocument/2006/relationships/slide" Target="slide20.xml"/><Relationship Id="rId15" Type="http://schemas.openxmlformats.org/officeDocument/2006/relationships/image" Target="../media/image13.png"/><Relationship Id="rId10" Type="http://schemas.openxmlformats.org/officeDocument/2006/relationships/hyperlink" Target="https://www.eesc.europa.eu/sv/sections-other-bodies/sections-commission/single-market-production-and-consumption-int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eesc.europa.eu/sv/sections-other-bodies/sections-commission/economic-and-monetary-union-and-economic-and-social-cohesion-eco" TargetMode="External"/><Relationship Id="rId14" Type="http://schemas.openxmlformats.org/officeDocument/2006/relationships/hyperlink" Target="https://www.eesc.europa.eu/sv/sections-other-bodies/sections-commission/external-relations-section-rex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hyperlink" Target="https://www.eesc.europa.eu/sites/default/files/2024-12/qe-01-24-016-en-n.pdf" TargetMode="External"/><Relationship Id="rId18" Type="http://schemas.openxmlformats.org/officeDocument/2006/relationships/image" Target="../media/image26.svg"/><Relationship Id="rId26" Type="http://schemas.openxmlformats.org/officeDocument/2006/relationships/image" Target="../media/image34.svg"/><Relationship Id="rId3" Type="http://schemas.openxmlformats.org/officeDocument/2006/relationships/image" Target="../media/image15.png"/><Relationship Id="rId21" Type="http://schemas.openxmlformats.org/officeDocument/2006/relationships/image" Target="../media/image29.png"/><Relationship Id="rId7" Type="http://schemas.openxmlformats.org/officeDocument/2006/relationships/image" Target="../media/image19.png"/><Relationship Id="rId12" Type="http://schemas.openxmlformats.org/officeDocument/2006/relationships/hyperlink" Target="https://www.eesc.europa.eu/sites/default/files/2024-12/qe-01-24-020-en-n.pdf" TargetMode="External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hyperlink" Target="https://www.eesc.europa.eu/sites/default/files/2024-12/qe-01-24-021-en-n.pdf" TargetMode="External"/><Relationship Id="rId16" Type="http://schemas.openxmlformats.org/officeDocument/2006/relationships/hyperlink" Target="https://wayback.archive-it.org/12710/20241019021126/https:/belgian-presidency.consilium.europa.eu/en/news/liege-declaration-towards-affordable-decent-and-sustainable-housing-for-all/" TargetMode="External"/><Relationship Id="rId20" Type="http://schemas.openxmlformats.org/officeDocument/2006/relationships/image" Target="../media/image28.svg"/><Relationship Id="rId29" Type="http://schemas.openxmlformats.org/officeDocument/2006/relationships/hyperlink" Target="https://www.eesc.europa.eu/sites/default/files/2024-12/qe-01-24-018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hyperlink" Target="https://www.eesc.europa.eu/sites/default/files/2024-12/qe-01-24-023-en-n_0.pdf" TargetMode="External"/><Relationship Id="rId24" Type="http://schemas.openxmlformats.org/officeDocument/2006/relationships/image" Target="../media/image32.svg"/><Relationship Id="rId5" Type="http://schemas.openxmlformats.org/officeDocument/2006/relationships/image" Target="../media/image17.png"/><Relationship Id="rId15" Type="http://schemas.openxmlformats.org/officeDocument/2006/relationships/image" Target="../media/image24.svg"/><Relationship Id="rId23" Type="http://schemas.openxmlformats.org/officeDocument/2006/relationships/image" Target="../media/image31.png"/><Relationship Id="rId28" Type="http://schemas.openxmlformats.org/officeDocument/2006/relationships/image" Target="../media/image36.svg"/><Relationship Id="rId10" Type="http://schemas.openxmlformats.org/officeDocument/2006/relationships/image" Target="../media/image22.svg"/><Relationship Id="rId19" Type="http://schemas.openxmlformats.org/officeDocument/2006/relationships/image" Target="../media/image27.pn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30.svg"/><Relationship Id="rId2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4408824"/>
            <a:ext cx="1061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9600" b="1"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Välkommen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5242B-147C-9D46-8D12-90EA5DAA1E94}"/>
              </a:ext>
            </a:extLst>
          </p:cNvPr>
          <p:cNvSpPr txBox="1"/>
          <p:nvPr/>
        </p:nvSpPr>
        <p:spPr>
          <a:xfrm rot="16200000">
            <a:off x="-2542031" y="2403820"/>
            <a:ext cx="5998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>
                <a:solidFill>
                  <a:prstClr val="white"/>
                </a:solidFill>
              </a:rPr>
              <a:t>© Architecture: Art &amp; Build + Atelier d’architecture Paul Noël </a:t>
            </a:r>
          </a:p>
        </p:txBody>
      </p:sp>
    </p:spTree>
    <p:extLst>
      <p:ext uri="{BB962C8B-B14F-4D97-AF65-F5344CB8AC3E}">
        <p14:creationId xmlns:p14="http://schemas.microsoft.com/office/powerpoint/2010/main" val="3090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23DDE5C-767E-601B-C833-2E05EA404C38}"/>
              </a:ext>
            </a:extLst>
          </p:cNvPr>
          <p:cNvSpPr/>
          <p:nvPr/>
        </p:nvSpPr>
        <p:spPr>
          <a:xfrm>
            <a:off x="0" y="343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FF07882-ED85-1936-601F-89FCA8FA2A19}"/>
              </a:ext>
            </a:extLst>
          </p:cNvPr>
          <p:cNvSpPr/>
          <p:nvPr/>
        </p:nvSpPr>
        <p:spPr>
          <a:xfrm rot="10800000" flipH="1">
            <a:off x="4973311" y="1350337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4128382" y="0"/>
                </a:moveTo>
                <a:lnTo>
                  <a:pt x="0" y="0"/>
                </a:lnTo>
                <a:lnTo>
                  <a:pt x="0" y="5908240"/>
                </a:lnTo>
                <a:lnTo>
                  <a:pt x="4128382" y="5908240"/>
                </a:lnTo>
                <a:lnTo>
                  <a:pt x="41283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EE6D697-66C7-8C94-341B-9F3F8EBE3643}"/>
              </a:ext>
            </a:extLst>
          </p:cNvPr>
          <p:cNvSpPr/>
          <p:nvPr/>
        </p:nvSpPr>
        <p:spPr>
          <a:xfrm rot="10800000">
            <a:off x="3729789" y="1350337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0" y="0"/>
                </a:moveTo>
                <a:lnTo>
                  <a:pt x="4128382" y="0"/>
                </a:lnTo>
                <a:lnTo>
                  <a:pt x="4128382" y="5908240"/>
                </a:lnTo>
                <a:lnTo>
                  <a:pt x="0" y="5908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dirty="0"/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BDB54A6C-DA8B-E02E-5160-3D145E074E84}"/>
              </a:ext>
            </a:extLst>
          </p:cNvPr>
          <p:cNvSpPr/>
          <p:nvPr/>
        </p:nvSpPr>
        <p:spPr>
          <a:xfrm>
            <a:off x="6032649" y="4464285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3CFDCAC-FB40-196E-31F6-441ECEE1CE8C}"/>
              </a:ext>
            </a:extLst>
          </p:cNvPr>
          <p:cNvSpPr/>
          <p:nvPr/>
        </p:nvSpPr>
        <p:spPr>
          <a:xfrm>
            <a:off x="4929554" y="4395350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4A62A2E2-3C60-BBB3-1930-B85C4BE8AD54}"/>
              </a:ext>
            </a:extLst>
          </p:cNvPr>
          <p:cNvSpPr/>
          <p:nvPr/>
        </p:nvSpPr>
        <p:spPr>
          <a:xfrm>
            <a:off x="6913080" y="3574325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D674FE0F-4C73-3652-816D-3F5B829CF423}"/>
              </a:ext>
            </a:extLst>
          </p:cNvPr>
          <p:cNvSpPr/>
          <p:nvPr/>
        </p:nvSpPr>
        <p:spPr>
          <a:xfrm>
            <a:off x="4085829" y="3593375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8090BD6B-72F9-EC5F-562F-AC28829AB60F}"/>
              </a:ext>
            </a:extLst>
          </p:cNvPr>
          <p:cNvSpPr/>
          <p:nvPr/>
        </p:nvSpPr>
        <p:spPr>
          <a:xfrm>
            <a:off x="4085829" y="2453675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F2C7E618-17F8-3EE1-A1E1-D7AF3F2C0D06}"/>
              </a:ext>
            </a:extLst>
          </p:cNvPr>
          <p:cNvSpPr/>
          <p:nvPr/>
        </p:nvSpPr>
        <p:spPr>
          <a:xfrm>
            <a:off x="6947101" y="2480848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A8A11684-DC9C-5169-CECC-FECFBAC692E5}"/>
              </a:ext>
            </a:extLst>
          </p:cNvPr>
          <p:cNvSpPr/>
          <p:nvPr/>
        </p:nvSpPr>
        <p:spPr>
          <a:xfrm>
            <a:off x="5209043" y="2783046"/>
            <a:ext cx="1011396" cy="950713"/>
          </a:xfrm>
          <a:custGeom>
            <a:avLst/>
            <a:gdLst/>
            <a:ahLst/>
            <a:cxnLst/>
            <a:rect l="l" t="t" r="r" b="b"/>
            <a:pathLst>
              <a:path w="1517094" h="1426069">
                <a:moveTo>
                  <a:pt x="0" y="0"/>
                </a:moveTo>
                <a:lnTo>
                  <a:pt x="1517095" y="0"/>
                </a:lnTo>
                <a:lnTo>
                  <a:pt x="1517095" y="1426068"/>
                </a:lnTo>
                <a:lnTo>
                  <a:pt x="0" y="1426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8A1B774D-76E8-2FB1-12AB-34911EE3C4E6}"/>
              </a:ext>
            </a:extLst>
          </p:cNvPr>
          <p:cNvGrpSpPr/>
          <p:nvPr/>
        </p:nvGrpSpPr>
        <p:grpSpPr>
          <a:xfrm>
            <a:off x="380025" y="3291396"/>
            <a:ext cx="3281075" cy="1807568"/>
            <a:chOff x="-219172" y="0"/>
            <a:chExt cx="6634477" cy="3966002"/>
          </a:xfrm>
        </p:grpSpPr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98863719-0978-5D1D-85F3-6D3C4685FBA7}"/>
                </a:ext>
              </a:extLst>
            </p:cNvPr>
            <p:cNvGrpSpPr/>
            <p:nvPr/>
          </p:nvGrpSpPr>
          <p:grpSpPr>
            <a:xfrm>
              <a:off x="-219172" y="0"/>
              <a:ext cx="6634477" cy="3966002"/>
              <a:chOff x="-91564" y="0"/>
              <a:chExt cx="1892676" cy="1131416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9B1B890F-3BB8-4772-F044-D75C0BEE0BD4}"/>
                  </a:ext>
                </a:extLst>
              </p:cNvPr>
              <p:cNvSpPr/>
              <p:nvPr/>
            </p:nvSpPr>
            <p:spPr>
              <a:xfrm>
                <a:off x="-91564" y="0"/>
                <a:ext cx="1892676" cy="1131416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EFC7E-89F1-1D93-1EE6-3F0BCD9B6AED}"/>
                </a:ext>
              </a:extLst>
            </p:cNvPr>
            <p:cNvSpPr txBox="1"/>
            <p:nvPr/>
          </p:nvSpPr>
          <p:spPr>
            <a:xfrm>
              <a:off x="-164425" y="192946"/>
              <a:ext cx="6517089" cy="1821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sv-SE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Framtida hållbarhet med Europeiska plattformen för berörda aktörer inom den cirkulära ekonomin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00D836-69DC-AF5E-20F4-A533D516D84C}"/>
                </a:ext>
              </a:extLst>
            </p:cNvPr>
            <p:cNvSpPr txBox="1"/>
            <p:nvPr/>
          </p:nvSpPr>
          <p:spPr>
            <a:xfrm>
              <a:off x="-8299" y="2116100"/>
              <a:ext cx="6279709" cy="17872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sv-S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År 2017 lanserade EESK, i partnerskap med kommissionen, Europeiska plattformen </a:t>
              </a:r>
              <a:br>
                <a:rPr lang="sv-S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</a:br>
              <a:r>
                <a:rPr lang="sv-S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för berörda aktörer inom den cirkulära ekonomin. </a:t>
              </a: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BF63E51D-57EF-CAB7-837C-95AC847150BB}"/>
              </a:ext>
            </a:extLst>
          </p:cNvPr>
          <p:cNvGrpSpPr/>
          <p:nvPr/>
        </p:nvGrpSpPr>
        <p:grpSpPr>
          <a:xfrm>
            <a:off x="7833988" y="1273963"/>
            <a:ext cx="4100511" cy="1396797"/>
            <a:chOff x="-694363" y="157201"/>
            <a:chExt cx="5843349" cy="3076623"/>
          </a:xfrm>
        </p:grpSpPr>
        <p:grpSp>
          <p:nvGrpSpPr>
            <p:cNvPr id="31" name="Group 29">
              <a:extLst>
                <a:ext uri="{FF2B5EF4-FFF2-40B4-BE49-F238E27FC236}">
                  <a16:creationId xmlns:a16="http://schemas.microsoft.com/office/drawing/2014/main" id="{793D78AE-0ED1-7221-A624-4256CAF947C5}"/>
                </a:ext>
              </a:extLst>
            </p:cNvPr>
            <p:cNvGrpSpPr/>
            <p:nvPr/>
          </p:nvGrpSpPr>
          <p:grpSpPr>
            <a:xfrm>
              <a:off x="-694363" y="157201"/>
              <a:ext cx="5843349" cy="3076623"/>
              <a:chOff x="-198087" y="44846"/>
              <a:chExt cx="1666984" cy="877695"/>
            </a:xfrm>
          </p:grpSpPr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67B27AF3-910E-81A6-F9E3-8D201D0D17B0}"/>
                  </a:ext>
                </a:extLst>
              </p:cNvPr>
              <p:cNvSpPr/>
              <p:nvPr/>
            </p:nvSpPr>
            <p:spPr>
              <a:xfrm>
                <a:off x="-198087" y="44846"/>
                <a:ext cx="1666984" cy="87769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48315">
                    <a:moveTo>
                      <a:pt x="1676651" y="948314"/>
                    </a:moveTo>
                    <a:lnTo>
                      <a:pt x="124460" y="948314"/>
                    </a:lnTo>
                    <a:cubicBezTo>
                      <a:pt x="55880" y="948314"/>
                      <a:pt x="0" y="892434"/>
                      <a:pt x="0" y="8238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823855"/>
                    </a:lnTo>
                    <a:cubicBezTo>
                      <a:pt x="1801111" y="892434"/>
                      <a:pt x="1745231" y="948315"/>
                      <a:pt x="1676651" y="948315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E454B-67BD-BF06-3CE1-A139341400A0}"/>
                </a:ext>
              </a:extLst>
            </p:cNvPr>
            <p:cNvSpPr txBox="1"/>
            <p:nvPr/>
          </p:nvSpPr>
          <p:spPr>
            <a:xfrm>
              <a:off x="-11433" y="630583"/>
              <a:ext cx="4187073" cy="5928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sv-SE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1" tooltip="https://www.eesc.europa.eu/sv/our-work/publications-other-work/publications/recent-eesc-achievements"/>
                </a:rPr>
                <a:t>... och många fler!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DC9EBA-0D52-DCDE-0253-ED98E649660E}"/>
                </a:ext>
              </a:extLst>
            </p:cNvPr>
            <p:cNvSpPr txBox="1"/>
            <p:nvPr/>
          </p:nvSpPr>
          <p:spPr>
            <a:xfrm>
              <a:off x="-211406" y="1459033"/>
              <a:ext cx="4877439" cy="8533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r>
                <a:rPr lang="sv-S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Läs mer om vad som nyligen uppnåtts på </a:t>
              </a:r>
              <a:r>
                <a:rPr lang="sv-SE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2" tooltip="https://www.eesc.europa.eu/sv"/>
                </a:rPr>
                <a:t>eesc.europa.eu</a:t>
              </a:r>
              <a:r>
                <a:rPr lang="sv-S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sp>
        <p:nvSpPr>
          <p:cNvPr id="35" name="TextBox 33">
            <a:extLst>
              <a:ext uri="{FF2B5EF4-FFF2-40B4-BE49-F238E27FC236}">
                <a16:creationId xmlns:a16="http://schemas.microsoft.com/office/drawing/2014/main" id="{3576F82C-0DE9-41C7-C9EB-FCCEEFDD6965}"/>
              </a:ext>
            </a:extLst>
          </p:cNvPr>
          <p:cNvSpPr txBox="1"/>
          <p:nvPr/>
        </p:nvSpPr>
        <p:spPr>
          <a:xfrm>
            <a:off x="484312" y="398505"/>
            <a:ext cx="11060271" cy="923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sv-SE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FRAMGÅNGSHISTORIER PÅ SENARE TID </a:t>
            </a:r>
            <a:br>
              <a:rPr lang="sv-SE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</a:br>
            <a:endParaRPr lang="sv-SE" sz="4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 (MS) Bold"/>
            </a:endParaRPr>
          </a:p>
        </p:txBody>
      </p: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7545F31-9F8A-3236-6B01-8EA15E7B5AE2}"/>
              </a:ext>
            </a:extLst>
          </p:cNvPr>
          <p:cNvGrpSpPr/>
          <p:nvPr/>
        </p:nvGrpSpPr>
        <p:grpSpPr>
          <a:xfrm>
            <a:off x="7839565" y="2783046"/>
            <a:ext cx="4100512" cy="2037510"/>
            <a:chOff x="85838" y="-68789"/>
            <a:chExt cx="6612992" cy="3574854"/>
          </a:xfrm>
        </p:grpSpPr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1FAA3B16-C985-E6B9-4309-72787002DAEB}"/>
                </a:ext>
              </a:extLst>
            </p:cNvPr>
            <p:cNvGrpSpPr/>
            <p:nvPr/>
          </p:nvGrpSpPr>
          <p:grpSpPr>
            <a:xfrm>
              <a:off x="85838" y="-68789"/>
              <a:ext cx="6612992" cy="3298129"/>
              <a:chOff x="-1" y="-19624"/>
              <a:chExt cx="1886547" cy="940886"/>
            </a:xfrm>
          </p:grpSpPr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7891F94C-4DCF-F201-1EB7-7F3D7A6E4140}"/>
                  </a:ext>
                </a:extLst>
              </p:cNvPr>
              <p:cNvSpPr/>
              <p:nvPr/>
            </p:nvSpPr>
            <p:spPr>
              <a:xfrm>
                <a:off x="-1" y="-19624"/>
                <a:ext cx="1886547" cy="940886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2E26E6-4E9A-BD6D-DD16-5F4E592941ED}"/>
                </a:ext>
              </a:extLst>
            </p:cNvPr>
            <p:cNvSpPr txBox="1"/>
            <p:nvPr/>
          </p:nvSpPr>
          <p:spPr>
            <a:xfrm>
              <a:off x="108832" y="182439"/>
              <a:ext cx="6424794" cy="9218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sv-SE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Obligatorisk rådfrågning av det civila samhället om nödvändiga ekonomiska reformer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050D15-5BC0-F0D6-E3DD-79A2AB5198E7}"/>
                </a:ext>
              </a:extLst>
            </p:cNvPr>
            <p:cNvSpPr txBox="1"/>
            <p:nvPr/>
          </p:nvSpPr>
          <p:spPr>
            <a:xfrm>
              <a:off x="186061" y="1351629"/>
              <a:ext cx="6313510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sv-SE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År 2023 lade kommissionen fram ett förslag om att reformera EU:s ram för ekonomisk styrning för att hantera dagens ekonomiska utmaningar. EESK utfärdade viktiga rekommendationer som i hög grad formade det slutliga lagstiftningspaketet.</a:t>
              </a:r>
            </a:p>
          </p:txBody>
        </p:sp>
      </p:grpSp>
      <p:grpSp>
        <p:nvGrpSpPr>
          <p:cNvPr id="41" name="Group 39">
            <a:extLst>
              <a:ext uri="{FF2B5EF4-FFF2-40B4-BE49-F238E27FC236}">
                <a16:creationId xmlns:a16="http://schemas.microsoft.com/office/drawing/2014/main" id="{26FC770D-82CF-77B1-5035-B659D5B36A14}"/>
              </a:ext>
            </a:extLst>
          </p:cNvPr>
          <p:cNvGrpSpPr/>
          <p:nvPr/>
        </p:nvGrpSpPr>
        <p:grpSpPr>
          <a:xfrm>
            <a:off x="138217" y="5185186"/>
            <a:ext cx="3738457" cy="1606387"/>
            <a:chOff x="-24553" y="16563"/>
            <a:chExt cx="7284064" cy="3212774"/>
          </a:xfrm>
        </p:grpSpPr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A246A19B-65B5-7324-E2C7-6C9AFE3A618F}"/>
                </a:ext>
              </a:extLst>
            </p:cNvPr>
            <p:cNvGrpSpPr/>
            <p:nvPr/>
          </p:nvGrpSpPr>
          <p:grpSpPr>
            <a:xfrm>
              <a:off x="446590" y="16563"/>
              <a:ext cx="6461152" cy="3212774"/>
              <a:chOff x="-31651" y="4725"/>
              <a:chExt cx="1843230" cy="916536"/>
            </a:xfrm>
          </p:grpSpPr>
          <p:sp>
            <p:nvSpPr>
              <p:cNvPr id="45" name="Freeform 41">
                <a:extLst>
                  <a:ext uri="{FF2B5EF4-FFF2-40B4-BE49-F238E27FC236}">
                    <a16:creationId xmlns:a16="http://schemas.microsoft.com/office/drawing/2014/main" id="{53A9270D-AC83-BDA2-CEE6-F393C97AAEBA}"/>
                  </a:ext>
                </a:extLst>
              </p:cNvPr>
              <p:cNvSpPr/>
              <p:nvPr/>
            </p:nvSpPr>
            <p:spPr>
              <a:xfrm>
                <a:off x="-31651" y="4725"/>
                <a:ext cx="1843230" cy="916536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4B72D-E809-C33E-B314-4A03E24A1255}"/>
                </a:ext>
              </a:extLst>
            </p:cNvPr>
            <p:cNvSpPr txBox="1"/>
            <p:nvPr/>
          </p:nvSpPr>
          <p:spPr>
            <a:xfrm>
              <a:off x="529636" y="766839"/>
              <a:ext cx="6306435" cy="2039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sv-S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År 2023 bidrog </a:t>
              </a:r>
              <a:r>
                <a:rPr lang="sv-SE" sz="1333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EESK:s</a:t>
              </a:r>
              <a:r>
                <a:rPr lang="sv-S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tillfälliga arbetsgrupp för FN:s ramkonvention om klimatförändringar till </a:t>
              </a:r>
              <a:r>
                <a:rPr lang="sv-SE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arbetsprogrammet för en rättvis omställning</a:t>
              </a:r>
              <a:r>
                <a:rPr lang="sv-S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 genom att direkt påverka EU-medlems-staternas och kommissionens ståndpunkter.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0A4B9F-F0E4-3E00-3846-1D3645EFDF55}"/>
                </a:ext>
              </a:extLst>
            </p:cNvPr>
            <p:cNvSpPr txBox="1"/>
            <p:nvPr/>
          </p:nvSpPr>
          <p:spPr>
            <a:xfrm>
              <a:off x="-24553" y="68640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sv-SE" sz="1600" dirty="0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sv-SE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sv/news-media/articles/leading-way-just-transition"/>
                </a:rPr>
                <a:t>En rättvis omställning</a:t>
              </a:r>
            </a:p>
          </p:txBody>
        </p:sp>
      </p:grpSp>
      <p:grpSp>
        <p:nvGrpSpPr>
          <p:cNvPr id="46" name="Group 44">
            <a:extLst>
              <a:ext uri="{FF2B5EF4-FFF2-40B4-BE49-F238E27FC236}">
                <a16:creationId xmlns:a16="http://schemas.microsoft.com/office/drawing/2014/main" id="{0E25C975-7987-4332-BA94-CD77A51A6F01}"/>
              </a:ext>
            </a:extLst>
          </p:cNvPr>
          <p:cNvGrpSpPr/>
          <p:nvPr/>
        </p:nvGrpSpPr>
        <p:grpSpPr>
          <a:xfrm>
            <a:off x="265743" y="1451448"/>
            <a:ext cx="3430389" cy="1753725"/>
            <a:chOff x="-16891" y="0"/>
            <a:chExt cx="6600822" cy="3229340"/>
          </a:xfrm>
        </p:grpSpPr>
        <p:grpSp>
          <p:nvGrpSpPr>
            <p:cNvPr id="47" name="Group 45">
              <a:extLst>
                <a:ext uri="{FF2B5EF4-FFF2-40B4-BE49-F238E27FC236}">
                  <a16:creationId xmlns:a16="http://schemas.microsoft.com/office/drawing/2014/main" id="{E4B38566-C606-EBCD-49AB-DE9FD2546F2B}"/>
                </a:ext>
              </a:extLst>
            </p:cNvPr>
            <p:cNvGrpSpPr/>
            <p:nvPr/>
          </p:nvGrpSpPr>
          <p:grpSpPr>
            <a:xfrm>
              <a:off x="215051" y="0"/>
              <a:ext cx="6313510" cy="3229340"/>
              <a:chOff x="0" y="0"/>
              <a:chExt cx="1801111" cy="921262"/>
            </a:xfrm>
          </p:grpSpPr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5DFC718E-A7FD-7007-1881-2606D3192786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9D2163-5701-0C90-66B8-FA464E928351}"/>
                </a:ext>
              </a:extLst>
            </p:cNvPr>
            <p:cNvSpPr txBox="1"/>
            <p:nvPr/>
          </p:nvSpPr>
          <p:spPr>
            <a:xfrm>
              <a:off x="-16891" y="190868"/>
              <a:ext cx="6600822" cy="10213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sv-SE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sites/default/files/2024-12/qe-01-24-017-en-n.pdf"/>
                </a:rPr>
                <a:t>Integrering av unga röster i EU:s beslutsfattande</a:t>
              </a:r>
              <a:endParaRPr lang="sv-SE" sz="16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7" tooltip="https://www.eesc.europa.eu/sites/default/files/2024-12/qe-01-24-017-en-n.pdf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288387-1E9D-562B-18E7-3247F86689DA}"/>
                </a:ext>
              </a:extLst>
            </p:cNvPr>
            <p:cNvSpPr txBox="1"/>
            <p:nvPr/>
          </p:nvSpPr>
          <p:spPr>
            <a:xfrm>
              <a:off x="318637" y="1290548"/>
              <a:ext cx="6145994" cy="1616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sv-S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År 2022 blev EESK den första EU-institution som åtog sig att genomföra </a:t>
              </a:r>
              <a:r>
                <a:rPr lang="sv-SE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8" tooltip="https://www.eesc.europa.eu/sv/our-work/opinions-information-reports/opinions/eu-youth-test"/>
                </a:rPr>
                <a:t>EU:s </a:t>
              </a:r>
              <a:r>
                <a:rPr lang="sv-SE" sz="1333" u="sng" dirty="0" err="1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8" tooltip="https://www.eesc.europa.eu/sv/our-work/opinions-information-reports/opinions/eu-youth-test"/>
                </a:rPr>
                <a:t>ungdomstest</a:t>
              </a:r>
              <a:r>
                <a:rPr lang="sv-S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, ett banbrytande verktyg för att integrera ungdomars deltagande i beslutsfattandet. </a:t>
              </a:r>
            </a:p>
          </p:txBody>
        </p:sp>
      </p:grpSp>
      <p:grpSp>
        <p:nvGrpSpPr>
          <p:cNvPr id="51" name="Group 49">
            <a:extLst>
              <a:ext uri="{FF2B5EF4-FFF2-40B4-BE49-F238E27FC236}">
                <a16:creationId xmlns:a16="http://schemas.microsoft.com/office/drawing/2014/main" id="{1A4D3F95-10F4-1142-2155-08E8F162C8D6}"/>
              </a:ext>
            </a:extLst>
          </p:cNvPr>
          <p:cNvGrpSpPr/>
          <p:nvPr/>
        </p:nvGrpSpPr>
        <p:grpSpPr>
          <a:xfrm>
            <a:off x="7833989" y="4773972"/>
            <a:ext cx="4106088" cy="2025937"/>
            <a:chOff x="852277" y="-787296"/>
            <a:chExt cx="7789634" cy="3984373"/>
          </a:xfrm>
        </p:grpSpPr>
        <p:grpSp>
          <p:nvGrpSpPr>
            <p:cNvPr id="52" name="Group 50">
              <a:extLst>
                <a:ext uri="{FF2B5EF4-FFF2-40B4-BE49-F238E27FC236}">
                  <a16:creationId xmlns:a16="http://schemas.microsoft.com/office/drawing/2014/main" id="{5EB9092F-AC25-93A9-DB81-0FD543ABB9C7}"/>
                </a:ext>
              </a:extLst>
            </p:cNvPr>
            <p:cNvGrpSpPr/>
            <p:nvPr/>
          </p:nvGrpSpPr>
          <p:grpSpPr>
            <a:xfrm>
              <a:off x="852277" y="-787296"/>
              <a:ext cx="7789634" cy="3984373"/>
              <a:chOff x="80835" y="-224599"/>
              <a:chExt cx="2222218" cy="1136657"/>
            </a:xfrm>
          </p:grpSpPr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E42ECDFA-2E83-07C1-18CE-143474C3DCB5}"/>
                  </a:ext>
                </a:extLst>
              </p:cNvPr>
              <p:cNvSpPr/>
              <p:nvPr/>
            </p:nvSpPr>
            <p:spPr>
              <a:xfrm>
                <a:off x="80835" y="-224599"/>
                <a:ext cx="2222218" cy="1136657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EE8766-432E-CB66-AB0C-29714EDF048B}"/>
                </a:ext>
              </a:extLst>
            </p:cNvPr>
            <p:cNvSpPr txBox="1"/>
            <p:nvPr/>
          </p:nvSpPr>
          <p:spPr>
            <a:xfrm>
              <a:off x="1105061" y="-446020"/>
              <a:ext cx="7284066" cy="522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sv-SE" sz="16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9" tooltip="https://www.eesc.europa.eu/sites/default/files/2024-12/qe-01-24-022-en-n.pdf"/>
                </a:rPr>
                <a:t>Livsmedelspolitiken – en fråga på EU:s bord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D6752-9DD2-D3A2-DFCC-2DD26140A479}"/>
                </a:ext>
              </a:extLst>
            </p:cNvPr>
            <p:cNvSpPr txBox="1"/>
            <p:nvPr/>
          </p:nvSpPr>
          <p:spPr>
            <a:xfrm>
              <a:off x="1515524" y="306623"/>
              <a:ext cx="6306437" cy="2409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sv-S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År 2024 antog EESK rekommendationer för den gemensamma jordbrukspolitiken efter 2027, </a:t>
              </a:r>
              <a:br>
                <a:rPr lang="sv-S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</a:br>
              <a:r>
                <a:rPr lang="sv-SE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där man förespråkade mer hållbara livsmedelsalternativ som både är tillgängliga för EU:s konsumenter och ekonomiskt överkomliga för socialt utsatta grupper.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7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94A1-59E8-E3F7-BD09-10B1B35D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00B746E-0417-4CCF-1F03-FD474AB3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023" y="2737948"/>
            <a:ext cx="3150178" cy="262216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24901-5540-338D-C8FD-8A704A9788F3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70BB3E-15AC-DF0F-77A3-C3F5A6140E72}"/>
              </a:ext>
            </a:extLst>
          </p:cNvPr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B01F83-0D71-DDE8-EB02-E611FACE79CE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49419-DA22-3A7B-C04A-6545F1CFC8C0}"/>
              </a:ext>
            </a:extLst>
          </p:cNvPr>
          <p:cNvSpPr txBox="1"/>
          <p:nvPr/>
        </p:nvSpPr>
        <p:spPr>
          <a:xfrm>
            <a:off x="106580" y="3238845"/>
            <a:ext cx="458706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sv-SE" sz="2400" i="0" u="none" strike="noStrike" dirty="0">
                <a:effectLst/>
              </a:rPr>
              <a:t>Vi värdesätter varmt och främjar aktivt användningen av alla </a:t>
            </a:r>
            <a:br>
              <a:rPr lang="sv-SE" sz="2400" i="0" u="none" strike="noStrike" dirty="0">
                <a:effectLst/>
              </a:rPr>
            </a:br>
            <a:r>
              <a:rPr lang="sv-SE" sz="2400" b="1" i="0" u="none" strike="noStrike" dirty="0">
                <a:solidFill>
                  <a:srgbClr val="0E5D9E"/>
                </a:solidFill>
                <a:effectLst/>
              </a:rPr>
              <a:t>24 officiella EU-språk</a:t>
            </a:r>
            <a:r>
              <a:rPr lang="sv-SE" sz="2400" i="0" u="none" strike="noStrike" dirty="0">
                <a:effectLst/>
              </a:rPr>
              <a:t>.</a:t>
            </a:r>
            <a:r>
              <a:rPr lang="sv-SE" sz="24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algn="ctr">
              <a:spcBef>
                <a:spcPts val="1200"/>
              </a:spcBef>
              <a:defRPr/>
            </a:pPr>
            <a:r>
              <a:rPr lang="sv-SE" sz="2400" dirty="0">
                <a:solidFill>
                  <a:srgbClr val="000000"/>
                </a:solidFill>
              </a:rPr>
              <a:t>Till stöd för detta har ledamöterna rätt att arbeta på sitt eget språk, både muntligen och skriftligen.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059EE-0AAE-0B28-6B25-445590624A8A}"/>
              </a:ext>
            </a:extLst>
          </p:cNvPr>
          <p:cNvSpPr txBox="1"/>
          <p:nvPr/>
        </p:nvSpPr>
        <p:spPr>
          <a:xfrm>
            <a:off x="256837" y="2182432"/>
            <a:ext cx="11678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2400" u="none" strike="noStrike">
                <a:effectLst/>
              </a:rPr>
              <a:t>EU:s motto </a:t>
            </a:r>
            <a:r>
              <a:rPr lang="sv-SE" sz="2400" b="1" i="1" u="none" strike="noStrike">
                <a:solidFill>
                  <a:srgbClr val="1F5FA0"/>
                </a:solidFill>
                <a:effectLst/>
              </a:rPr>
              <a:t>Förenade i mångfalden</a:t>
            </a:r>
            <a:r>
              <a:rPr lang="sv-SE" sz="2400" u="none" strike="noStrike">
                <a:effectLst/>
              </a:rPr>
              <a:t> omsätts i praktiken genom flerspråkigheten vid EESK.</a:t>
            </a:r>
            <a:r>
              <a:rPr lang="sv-SE" sz="2400" b="0" i="0" u="none" strike="noStrike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7FEEC-7D31-3FEA-F177-B62958830CEA}"/>
              </a:ext>
            </a:extLst>
          </p:cNvPr>
          <p:cNvSpPr txBox="1"/>
          <p:nvPr/>
        </p:nvSpPr>
        <p:spPr>
          <a:xfrm>
            <a:off x="7200901" y="3238845"/>
            <a:ext cx="46797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2400" dirty="0"/>
              <a:t>Alla EESK-yttranden och officiella dokument och det mesta digitala innehållet </a:t>
            </a:r>
            <a:r>
              <a:rPr lang="sv-SE" sz="2400" b="1" dirty="0">
                <a:solidFill>
                  <a:srgbClr val="1F5FA0"/>
                </a:solidFill>
              </a:rPr>
              <a:t>publiceras på alla språk</a:t>
            </a:r>
            <a:r>
              <a:rPr lang="sv-SE" sz="2400" dirty="0"/>
              <a:t>, tack vare det hängivna arbetet vid vårt direktorat för översättning.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9C308A-81A7-2F8E-9E3C-175D7B96F2E6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D924C-B7FB-C163-B58C-0B5235F1F51B}"/>
              </a:ext>
            </a:extLst>
          </p:cNvPr>
          <p:cNvSpPr txBox="1"/>
          <p:nvPr/>
        </p:nvSpPr>
        <p:spPr>
          <a:xfrm>
            <a:off x="-92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>
                <a:solidFill>
                  <a:schemeClr val="bg1"/>
                </a:solidFill>
                <a:latin typeface="Calibri" panose="020F0502020204030204" pitchFamily="34" charset="0"/>
              </a:rPr>
              <a:t>FLERSPRÅKIGHET I KOMMITTÉN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5580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1" grpId="0"/>
      <p:bldP spid="1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E5FB-BB42-9575-3564-0A2DC17D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58FFD-EEE4-C37F-560A-FEA0D28733D1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ABECF1-8EA2-7C01-0D67-F08471B7C622}"/>
              </a:ext>
            </a:extLst>
          </p:cNvPr>
          <p:cNvSpPr txBox="1">
            <a:spLocks/>
          </p:cNvSpPr>
          <p:nvPr/>
        </p:nvSpPr>
        <p:spPr>
          <a:xfrm>
            <a:off x="4616198" y="4424758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9A35F4-43ED-572C-339C-9EDC700176E3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2C89AF-1F5F-75E7-3B6D-183BDC8A9C8B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D060C-0555-A91F-28F3-C312E81E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"/>
          <a:stretch/>
        </p:blipFill>
        <p:spPr>
          <a:xfrm>
            <a:off x="230692" y="1513834"/>
            <a:ext cx="5258534" cy="4596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8E6B8-26BF-9706-85E3-893C0B38FCC8}"/>
              </a:ext>
            </a:extLst>
          </p:cNvPr>
          <p:cNvSpPr txBox="1"/>
          <p:nvPr/>
        </p:nvSpPr>
        <p:spPr>
          <a:xfrm>
            <a:off x="5244115" y="1567343"/>
            <a:ext cx="5054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/>
              <a:t>Skanna QR-koden för en utvärderingsblankett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D8BFC-19F3-CA9B-5367-8BC9DD0A90B2}"/>
              </a:ext>
            </a:extLst>
          </p:cNvPr>
          <p:cNvSpPr txBox="1"/>
          <p:nvPr/>
        </p:nvSpPr>
        <p:spPr>
          <a:xfrm>
            <a:off x="5504468" y="2297193"/>
            <a:ext cx="3776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dirty="0"/>
              <a:t>Vill du komma i kontakt med oss? Mejla oss på </a:t>
            </a:r>
            <a:r>
              <a:rPr lang="sv-SE" sz="2000" b="1" dirty="0">
                <a:solidFill>
                  <a:srgbClr val="0563C1"/>
                </a:solidFill>
                <a:hlinkClick r:id="rId3"/>
              </a:rPr>
              <a:t>visitEESC@eesc.europa.eu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82C1D-1FCC-4DDB-327C-4B3A46E84A31}"/>
              </a:ext>
            </a:extLst>
          </p:cNvPr>
          <p:cNvSpPr txBox="1"/>
          <p:nvPr/>
        </p:nvSpPr>
        <p:spPr>
          <a:xfrm>
            <a:off x="8176952" y="4040459"/>
            <a:ext cx="3193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v-SE" sz="2000" dirty="0"/>
              <a:t>Följ oss för mer information:</a:t>
            </a:r>
          </a:p>
        </p:txBody>
      </p:sp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828789AF-1BE6-F28D-B74B-D6F308D5B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6639">
            <a:off x="4563633" y="1434481"/>
            <a:ext cx="737413" cy="7374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E3FD3-C329-D7E6-F15C-383D3B3F5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430" y="3213744"/>
            <a:ext cx="864169" cy="11441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47A7137-46D3-EE37-A0A0-3F932BAA44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47" y="3166866"/>
            <a:ext cx="1324819" cy="13291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F46B29-9E46-DFE6-A6F6-1B49E3CA8E77}"/>
              </a:ext>
            </a:extLst>
          </p:cNvPr>
          <p:cNvSpPr txBox="1"/>
          <p:nvPr/>
        </p:nvSpPr>
        <p:spPr>
          <a:xfrm>
            <a:off x="0" y="21124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1"/>
                </a:solidFill>
                <a:latin typeface="+mn-lt"/>
              </a:rPr>
              <a:t>HAR DU NÅGRA FRÅGOR?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247E9A-30D7-9AEA-21C4-DCFC07CC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032" y="5978969"/>
            <a:ext cx="2815602" cy="737413"/>
          </a:xfrm>
        </p:spPr>
        <p:txBody>
          <a:bodyPr>
            <a:normAutofit fontScale="90000"/>
          </a:bodyPr>
          <a:lstStyle/>
          <a:p>
            <a:pPr algn="ctr"/>
            <a:r>
              <a:rPr lang="sv-SE" sz="3600" b="1" dirty="0">
                <a:solidFill>
                  <a:srgbClr val="0060A0"/>
                </a:solidFill>
                <a:latin typeface="+mn-lt"/>
              </a:rPr>
              <a:t>Håll kontakten!</a:t>
            </a:r>
          </a:p>
        </p:txBody>
      </p:sp>
      <p:pic>
        <p:nvPicPr>
          <p:cNvPr id="3" name="Picture 2" descr="Title: follow us on facebook">
            <a:extLst>
              <a:ext uri="{FF2B5EF4-FFF2-40B4-BE49-F238E27FC236}">
                <a16:creationId xmlns:a16="http://schemas.microsoft.com/office/drawing/2014/main" id="{903A7611-B18D-EE2A-FAAC-6D2C8247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8" y="5692865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AA2263-EE76-39BA-C748-683A932BA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069722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itle: follow us on YouTube">
            <a:extLst>
              <a:ext uri="{FF2B5EF4-FFF2-40B4-BE49-F238E27FC236}">
                <a16:creationId xmlns:a16="http://schemas.microsoft.com/office/drawing/2014/main" id="{23C22D9A-6ECF-CF06-AE0D-C6B171EC0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506804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Title: follow us on Linkedin">
            <a:extLst>
              <a:ext uri="{FF2B5EF4-FFF2-40B4-BE49-F238E27FC236}">
                <a16:creationId xmlns:a16="http://schemas.microsoft.com/office/drawing/2014/main" id="{4B9AF2B7-5974-C274-A95C-03DD63D91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66" y="4446428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1D6F77E3-F64E-8B79-06B8-8A62DA47F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49" y="4842170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20BBAA40-FC4C-13ED-A991-0E46D6A8C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45" y="5256454"/>
            <a:ext cx="386323" cy="3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7369C49-128F-E5B8-E802-92963B2DEBC2}"/>
              </a:ext>
            </a:extLst>
          </p:cNvPr>
          <p:cNvSpPr txBox="1"/>
          <p:nvPr/>
        </p:nvSpPr>
        <p:spPr>
          <a:xfrm>
            <a:off x="8176952" y="4456379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0"/>
              </a:rPr>
              <a:t>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8C1E85-464A-AF8C-4E40-AF536DB42876}"/>
              </a:ext>
            </a:extLst>
          </p:cNvPr>
          <p:cNvSpPr txBox="1"/>
          <p:nvPr/>
        </p:nvSpPr>
        <p:spPr>
          <a:xfrm>
            <a:off x="8176953" y="4849988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1"/>
              </a:rPr>
              <a:t>@eu_civilsociety</a:t>
            </a:r>
            <a:endParaRPr lang="en-US" sz="1500" i="0" dirty="0"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599805-BEEC-02E3-B549-31357EC71F52}"/>
              </a:ext>
            </a:extLst>
          </p:cNvPr>
          <p:cNvSpPr txBox="1"/>
          <p:nvPr/>
        </p:nvSpPr>
        <p:spPr>
          <a:xfrm>
            <a:off x="8176954" y="526537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2"/>
              </a:rPr>
              <a:t>@eesc.bsky.social</a:t>
            </a:r>
            <a:endParaRPr lang="en-US" sz="1500" i="0" dirty="0"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34F098-7994-663F-9590-1A1AFAAE7333}"/>
              </a:ext>
            </a:extLst>
          </p:cNvPr>
          <p:cNvSpPr txBox="1"/>
          <p:nvPr/>
        </p:nvSpPr>
        <p:spPr>
          <a:xfrm>
            <a:off x="8176955" y="5662325"/>
            <a:ext cx="4015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3"/>
              </a:rPr>
              <a:t>EESC - 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033FD3-9F2F-757B-8DD7-B3E7BB0205A4}"/>
              </a:ext>
            </a:extLst>
          </p:cNvPr>
          <p:cNvSpPr txBox="1"/>
          <p:nvPr/>
        </p:nvSpPr>
        <p:spPr>
          <a:xfrm>
            <a:off x="8176955" y="605502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4"/>
              </a:rPr>
              <a:t>@EU_EESC</a:t>
            </a:r>
            <a:endParaRPr lang="en-US" sz="1500" i="0" dirty="0">
              <a:effectLst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84E985-443F-AE71-6D8F-0493141ACD09}"/>
              </a:ext>
            </a:extLst>
          </p:cNvPr>
          <p:cNvSpPr txBox="1"/>
          <p:nvPr/>
        </p:nvSpPr>
        <p:spPr>
          <a:xfrm>
            <a:off x="8176954" y="6474280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5"/>
              </a:rPr>
              <a:t>@EurEcoSocCommittee</a:t>
            </a:r>
            <a:endParaRPr lang="en-US" sz="15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58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6" grpId="0"/>
      <p:bldP spid="7" grpId="0"/>
      <p:bldP spid="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2649" y="2869120"/>
            <a:ext cx="2738431" cy="2413242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grpSp>
        <p:nvGrpSpPr>
          <p:cNvPr id="3" name="Group 3"/>
          <p:cNvGrpSpPr/>
          <p:nvPr/>
        </p:nvGrpSpPr>
        <p:grpSpPr>
          <a:xfrm>
            <a:off x="3351512" y="5355678"/>
            <a:ext cx="1319931" cy="1123591"/>
            <a:chOff x="0" y="0"/>
            <a:chExt cx="2639862" cy="224718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60405" y="678184"/>
              <a:ext cx="892674" cy="890814"/>
            </a:xfrm>
            <a:custGeom>
              <a:avLst/>
              <a:gdLst/>
              <a:ahLst/>
              <a:cxnLst/>
              <a:rect l="l" t="t" r="r" b="b"/>
              <a:pathLst>
                <a:path w="892674" h="890814">
                  <a:moveTo>
                    <a:pt x="0" y="0"/>
                  </a:moveTo>
                  <a:lnTo>
                    <a:pt x="892674" y="0"/>
                  </a:lnTo>
                  <a:lnTo>
                    <a:pt x="892674" y="890815"/>
                  </a:lnTo>
                  <a:lnTo>
                    <a:pt x="0" y="890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40488" y="5367729"/>
            <a:ext cx="1319931" cy="1123591"/>
            <a:chOff x="0" y="0"/>
            <a:chExt cx="2639862" cy="2247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38760" y="690387"/>
              <a:ext cx="656305" cy="866409"/>
            </a:xfrm>
            <a:custGeom>
              <a:avLst/>
              <a:gdLst/>
              <a:ahLst/>
              <a:cxnLst/>
              <a:rect l="l" t="t" r="r" b="b"/>
              <a:pathLst>
                <a:path w="656305" h="866409">
                  <a:moveTo>
                    <a:pt x="0" y="0"/>
                  </a:moveTo>
                  <a:lnTo>
                    <a:pt x="656306" y="0"/>
                  </a:lnTo>
                  <a:lnTo>
                    <a:pt x="656306" y="866409"/>
                  </a:lnTo>
                  <a:lnTo>
                    <a:pt x="0" y="86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51565" y="3630574"/>
            <a:ext cx="1319931" cy="1123591"/>
            <a:chOff x="0" y="0"/>
            <a:chExt cx="2639862" cy="2247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81107" y="645041"/>
              <a:ext cx="957100" cy="957100"/>
            </a:xfrm>
            <a:custGeom>
              <a:avLst/>
              <a:gdLst/>
              <a:ahLst/>
              <a:cxnLst/>
              <a:rect l="l" t="t" r="r" b="b"/>
              <a:pathLst>
                <a:path w="957100" h="957100">
                  <a:moveTo>
                    <a:pt x="0" y="0"/>
                  </a:moveTo>
                  <a:lnTo>
                    <a:pt x="957100" y="0"/>
                  </a:lnTo>
                  <a:lnTo>
                    <a:pt x="957100" y="957100"/>
                  </a:lnTo>
                  <a:lnTo>
                    <a:pt x="0" y="95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21507" y="1941656"/>
            <a:ext cx="1319931" cy="1123591"/>
            <a:chOff x="0" y="0"/>
            <a:chExt cx="2639862" cy="2247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54414" y="684452"/>
              <a:ext cx="878279" cy="878279"/>
            </a:xfrm>
            <a:custGeom>
              <a:avLst/>
              <a:gdLst/>
              <a:ahLst/>
              <a:cxnLst/>
              <a:rect l="l" t="t" r="r" b="b"/>
              <a:pathLst>
                <a:path w="878279" h="878279">
                  <a:moveTo>
                    <a:pt x="0" y="0"/>
                  </a:moveTo>
                  <a:lnTo>
                    <a:pt x="878279" y="0"/>
                  </a:lnTo>
                  <a:lnTo>
                    <a:pt x="878279" y="878279"/>
                  </a:lnTo>
                  <a:lnTo>
                    <a:pt x="0" y="87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259331" y="3648667"/>
            <a:ext cx="1319931" cy="1123591"/>
            <a:chOff x="0" y="0"/>
            <a:chExt cx="2639862" cy="2247183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95090" y="720574"/>
              <a:ext cx="842157" cy="842157"/>
            </a:xfrm>
            <a:custGeom>
              <a:avLst/>
              <a:gdLst/>
              <a:ahLst/>
              <a:cxnLst/>
              <a:rect l="l" t="t" r="r" b="b"/>
              <a:pathLst>
                <a:path w="842157" h="842157">
                  <a:moveTo>
                    <a:pt x="0" y="0"/>
                  </a:moveTo>
                  <a:lnTo>
                    <a:pt x="842157" y="0"/>
                  </a:lnTo>
                  <a:lnTo>
                    <a:pt x="842157" y="842157"/>
                  </a:lnTo>
                  <a:lnTo>
                    <a:pt x="0" y="842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34676" y="374407"/>
            <a:ext cx="1319931" cy="1123591"/>
            <a:chOff x="0" y="0"/>
            <a:chExt cx="2639862" cy="22471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20053" y="615048"/>
              <a:ext cx="1017087" cy="1017087"/>
            </a:xfrm>
            <a:custGeom>
              <a:avLst/>
              <a:gdLst/>
              <a:ahLst/>
              <a:cxnLst/>
              <a:rect l="l" t="t" r="r" b="b"/>
              <a:pathLst>
                <a:path w="1017087" h="1017087">
                  <a:moveTo>
                    <a:pt x="0" y="0"/>
                  </a:moveTo>
                  <a:lnTo>
                    <a:pt x="1017088" y="0"/>
                  </a:lnTo>
                  <a:lnTo>
                    <a:pt x="1017088" y="1017087"/>
                  </a:lnTo>
                  <a:lnTo>
                    <a:pt x="0" y="1017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860409" y="3176905"/>
            <a:ext cx="2565779" cy="2219399"/>
          </a:xfrm>
          <a:custGeom>
            <a:avLst/>
            <a:gdLst/>
            <a:ahLst/>
            <a:cxnLst/>
            <a:rect l="l" t="t" r="r" b="b"/>
            <a:pathLst>
              <a:path w="3848668" h="3329098">
                <a:moveTo>
                  <a:pt x="0" y="0"/>
                </a:moveTo>
                <a:lnTo>
                  <a:pt x="3848668" y="0"/>
                </a:lnTo>
                <a:lnTo>
                  <a:pt x="3848668" y="3329098"/>
                </a:lnTo>
                <a:lnTo>
                  <a:pt x="0" y="332909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2" name="Freeform 22"/>
          <p:cNvSpPr/>
          <p:nvPr/>
        </p:nvSpPr>
        <p:spPr>
          <a:xfrm>
            <a:off x="-180995" y="6367361"/>
            <a:ext cx="916545" cy="666787"/>
          </a:xfrm>
          <a:custGeom>
            <a:avLst/>
            <a:gdLst/>
            <a:ahLst/>
            <a:cxnLst/>
            <a:rect l="l" t="t" r="r" b="b"/>
            <a:pathLst>
              <a:path w="1374818" h="1000180">
                <a:moveTo>
                  <a:pt x="0" y="0"/>
                </a:moveTo>
                <a:lnTo>
                  <a:pt x="1374818" y="0"/>
                </a:lnTo>
                <a:lnTo>
                  <a:pt x="1374818" y="1000180"/>
                </a:lnTo>
                <a:lnTo>
                  <a:pt x="0" y="10001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3" name="Freeform 23"/>
          <p:cNvSpPr/>
          <p:nvPr/>
        </p:nvSpPr>
        <p:spPr>
          <a:xfrm rot="-6959729">
            <a:off x="11737999" y="-30127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5" name="Freeform 25"/>
          <p:cNvSpPr/>
          <p:nvPr/>
        </p:nvSpPr>
        <p:spPr>
          <a:xfrm>
            <a:off x="11656512" y="627694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6" name="TextBox 26"/>
          <p:cNvSpPr txBox="1"/>
          <p:nvPr/>
        </p:nvSpPr>
        <p:spPr>
          <a:xfrm>
            <a:off x="4398743" y="1843373"/>
            <a:ext cx="3684193" cy="1188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5"/>
              </a:lnSpc>
            </a:pPr>
            <a:r>
              <a:rPr lang="sv-SE" sz="3600" b="1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Bilaga: Ytterligare information</a:t>
            </a:r>
          </a:p>
          <a:p>
            <a:pPr algn="ctr">
              <a:lnSpc>
                <a:spcPts val="3321"/>
              </a:lnSpc>
            </a:pPr>
            <a:endParaRPr lang="en-US" sz="2233" b="1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167129" y="444857"/>
            <a:ext cx="2472976" cy="565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sv-SE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Ledamöternas</a:t>
            </a:r>
            <a:r>
              <a:rPr lang="sv-SE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 </a:t>
            </a:r>
            <a:r>
              <a:rPr lang="sv-SE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sida</a:t>
            </a:r>
          </a:p>
          <a:p>
            <a:pPr>
              <a:lnSpc>
                <a:spcPts val="1867"/>
              </a:lnSpc>
            </a:pPr>
            <a:endParaRPr lang="en-US" sz="22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34" tooltip="https://memberspage.eesc.europa.eu/member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8063141" y="434394"/>
            <a:ext cx="3237355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sv-SE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sv/our-work/opinions-information-reports/follow-opinions"/>
              </a:rPr>
              <a:t>Uppföljning av yttranden </a:t>
            </a:r>
          </a:p>
          <a:p>
            <a:pPr algn="r">
              <a:lnSpc>
                <a:spcPts val="1867"/>
              </a:lnSpc>
            </a:pPr>
            <a:endParaRPr lang="en-US" sz="2400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11530" y="5361034"/>
            <a:ext cx="3260245" cy="312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sv-SE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6" tooltip="https://what-europe-does-for-me.europarl.europa.eu/sv/home"/>
              </a:rPr>
              <a:t>Det här gör EU för mig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74967" y="787742"/>
            <a:ext cx="2409858" cy="7461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v-SE" sz="1600" dirty="0">
                <a:solidFill>
                  <a:schemeClr val="bg2">
                    <a:lumMod val="25000"/>
                  </a:schemeClr>
                </a:solidFill>
              </a:rPr>
              <a:t>Fullständig förteckning över </a:t>
            </a:r>
            <a:r>
              <a:rPr lang="sv-SE" sz="1600" dirty="0" err="1">
                <a:solidFill>
                  <a:schemeClr val="bg2">
                    <a:lumMod val="25000"/>
                  </a:schemeClr>
                </a:solidFill>
              </a:rPr>
              <a:t>EESK:s</a:t>
            </a:r>
            <a:r>
              <a:rPr lang="sv-SE" sz="1600" dirty="0">
                <a:solidFill>
                  <a:schemeClr val="bg2">
                    <a:lumMod val="25000"/>
                  </a:schemeClr>
                </a:solidFill>
              </a:rPr>
              <a:t> nuvarande ledamöter och CCMI-delegater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373195" y="769415"/>
            <a:ext cx="2771774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sv-S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Åtgärder som </a:t>
            </a:r>
            <a:r>
              <a:rPr lang="sv-SE" sz="1600" dirty="0" err="1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EESK:s</a:t>
            </a:r>
            <a:r>
              <a:rPr lang="sv-S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 yttranden lett fram till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886825" y="5752369"/>
            <a:ext cx="267750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sv-S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EU-åtgärdernas inverkan på medborgarnas vardag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133309" y="1941656"/>
            <a:ext cx="1319931" cy="1123591"/>
            <a:chOff x="0" y="0"/>
            <a:chExt cx="2639862" cy="2247183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104473" y="722953"/>
              <a:ext cx="801276" cy="801276"/>
            </a:xfrm>
            <a:custGeom>
              <a:avLst/>
              <a:gdLst/>
              <a:ahLst/>
              <a:cxnLst/>
              <a:rect l="l" t="t" r="r" b="b"/>
              <a:pathLst>
                <a:path w="801276" h="801276">
                  <a:moveTo>
                    <a:pt x="0" y="0"/>
                  </a:moveTo>
                  <a:lnTo>
                    <a:pt x="801276" y="0"/>
                  </a:lnTo>
                  <a:lnTo>
                    <a:pt x="801276" y="801277"/>
                  </a:lnTo>
                  <a:lnTo>
                    <a:pt x="0" y="80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829865" y="2109951"/>
            <a:ext cx="2162812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sv-SE" sz="2400" u="sng" dirty="0" err="1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sv/our-work/opinions-information-reports/in-the-spotlight"/>
              </a:rPr>
              <a:t>EESK:s</a:t>
            </a:r>
            <a:r>
              <a:rPr lang="sv-SE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sv/our-work/opinions-information-reports/in-the-spotlight"/>
              </a:rPr>
              <a:t> yttranden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1" tooltip="https://www.eesc.europa.eu/en/our-work/opinions-information-reports/in-the-spotligh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042203" y="2453791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sv-S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Aktuella yttranden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659209" y="3568004"/>
            <a:ext cx="976429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sv-SE" sz="2400" u="sng" dirty="0" err="1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ceslink/en"/>
              </a:rPr>
              <a:t>CESlink</a:t>
            </a:r>
            <a:r>
              <a:rPr lang="sv-SE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ceslink/en"/>
              </a:rPr>
              <a:t> 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3718174" y="357199"/>
            <a:ext cx="1319931" cy="1123591"/>
            <a:chOff x="0" y="0"/>
            <a:chExt cx="2639862" cy="2247183"/>
          </a:xfrm>
        </p:grpSpPr>
        <p:sp>
          <p:nvSpPr>
            <p:cNvPr id="47" name="Freeform 47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71347" y="702678"/>
              <a:ext cx="841828" cy="841828"/>
            </a:xfrm>
            <a:custGeom>
              <a:avLst/>
              <a:gdLst/>
              <a:ahLst/>
              <a:cxnLst/>
              <a:rect l="l" t="t" r="r" b="b"/>
              <a:pathLst>
                <a:path w="841828" h="841828">
                  <a:moveTo>
                    <a:pt x="0" y="0"/>
                  </a:moveTo>
                  <a:lnTo>
                    <a:pt x="841828" y="0"/>
                  </a:lnTo>
                  <a:lnTo>
                    <a:pt x="841828" y="841827"/>
                  </a:lnTo>
                  <a:lnTo>
                    <a:pt x="0" y="8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775213" y="5281640"/>
            <a:ext cx="3276606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sv-SE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7" tooltip="https://www.eesc.europa.eu/sv/news-media/videos/lifecycle-opinion"/>
              </a:rPr>
              <a:t>Ett yttrandes livscykel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7" tooltip="https://www.eesc.europa.eu/en/news-media/videos/lifecycle-opinion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638149" y="5752368"/>
            <a:ext cx="262118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sv-S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Hur </a:t>
            </a:r>
            <a:r>
              <a:rPr lang="sv-SE" sz="1600" dirty="0" err="1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EESK:s</a:t>
            </a:r>
            <a:r>
              <a:rPr lang="sv-S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 yttranden utarbetas (video)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266093" y="3926312"/>
            <a:ext cx="254715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sv-S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De nationella ekonomiska och sociala rådens </a:t>
            </a:r>
            <a:r>
              <a:rPr lang="sv-SE" sz="1600" dirty="0" err="1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onlinenätverk</a:t>
            </a:r>
            <a:endParaRPr lang="sv-SE" sz="1600" dirty="0">
              <a:solidFill>
                <a:srgbClr val="4F4F59"/>
              </a:solidFill>
              <a:ea typeface="Calibri (MS)"/>
              <a:cs typeface="Calibri (MS)"/>
              <a:sym typeface="Calibri (MS)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928543" y="3535975"/>
            <a:ext cx="2225545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sv-SE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8" tooltip="https://www.eesc.europa.eu/sv/work-with-us/traineeships"/>
              </a:rPr>
              <a:t> Arbeta hos oss!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8" tooltip="https://www.eesc.europa.eu/en/work-with-us/traineeship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9133679" y="1954350"/>
            <a:ext cx="2224007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sv-SE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9" tooltip="https://www.eesc.europa.eu/sv/agenda/plenary-sessions"/>
              </a:rPr>
              <a:t>Plenarsessioner </a:t>
            </a:r>
          </a:p>
          <a:p>
            <a:pPr algn="r"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9" tooltip="https://www.eesc.europa.eu/en/agenda/plenary-sessio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780850" y="3925781"/>
            <a:ext cx="2409858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sv-S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Två gånger om året erbjuder EESK fem månaders avlönad praktik inom olika områden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216221" y="2339424"/>
            <a:ext cx="2464614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sv-SE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Hur du kan följa en EESK-plenarsession</a:t>
            </a:r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A2C9BF06-D54B-F82A-32CB-8B10B867E8BA}"/>
              </a:ext>
            </a:extLst>
          </p:cNvPr>
          <p:cNvSpPr/>
          <p:nvPr/>
        </p:nvSpPr>
        <p:spPr>
          <a:xfrm rot="19580535">
            <a:off x="-256898" y="-398061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83BB-6686-455B-B375-6D163080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5" t="3881" r="10240"/>
          <a:stretch/>
        </p:blipFill>
        <p:spPr>
          <a:xfrm>
            <a:off x="6988416" y="19457"/>
            <a:ext cx="4375392" cy="36130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513D80-3C65-B4A7-65C7-5E1869E78EF0}"/>
              </a:ext>
            </a:extLst>
          </p:cNvPr>
          <p:cNvSpPr/>
          <p:nvPr/>
        </p:nvSpPr>
        <p:spPr>
          <a:xfrm>
            <a:off x="-20948" y="-1"/>
            <a:ext cx="6425707" cy="899999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E1852-A23D-79E9-E18D-95013C6152E8}"/>
              </a:ext>
            </a:extLst>
          </p:cNvPr>
          <p:cNvSpPr/>
          <p:nvPr/>
        </p:nvSpPr>
        <p:spPr>
          <a:xfrm>
            <a:off x="6168427" y="3632516"/>
            <a:ext cx="6015371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06868-02D9-4EE0-BD7F-0B6FDC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4"/>
          <a:stretch/>
        </p:blipFill>
        <p:spPr>
          <a:xfrm>
            <a:off x="561299" y="3947698"/>
            <a:ext cx="5079850" cy="2910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A108E3-BD6F-47E9-ADEA-D7E9A121BE86}"/>
              </a:ext>
            </a:extLst>
          </p:cNvPr>
          <p:cNvSpPr txBox="1"/>
          <p:nvPr/>
        </p:nvSpPr>
        <p:spPr>
          <a:xfrm>
            <a:off x="6168427" y="4663496"/>
            <a:ext cx="58772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v-SE" sz="2000" dirty="0"/>
              <a:t>EESK har under mandatperioden 2020–2025 </a:t>
            </a:r>
            <a:r>
              <a:rPr lang="sv-SE" sz="2000" b="1" dirty="0">
                <a:solidFill>
                  <a:srgbClr val="0CAFAD"/>
                </a:solidFill>
              </a:rPr>
              <a:t>fler kvinnliga ledamöter</a:t>
            </a:r>
            <a:r>
              <a:rPr lang="sv-SE" sz="2000" dirty="0"/>
              <a:t> än under någon annan mandat-period sedan statistik över detta började föras 2010, och andelen kvinnliga EESK-ledamöter ligger nu på </a:t>
            </a:r>
            <a:r>
              <a:rPr lang="sv-SE" sz="2000" b="1" dirty="0">
                <a:solidFill>
                  <a:srgbClr val="0CAFAD"/>
                </a:solidFill>
              </a:rPr>
              <a:t>33%</a:t>
            </a:r>
            <a:r>
              <a:rPr lang="sv-SE" sz="2000" dirty="0"/>
              <a:t> jämfört med 28% 2015 och 24,70% 2010.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34B5C-8782-4984-AA1F-50E3A83B4451}"/>
              </a:ext>
            </a:extLst>
          </p:cNvPr>
          <p:cNvSpPr txBox="1"/>
          <p:nvPr/>
        </p:nvSpPr>
        <p:spPr>
          <a:xfrm>
            <a:off x="215385" y="1060937"/>
            <a:ext cx="61893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v-SE" sz="2000" dirty="0"/>
              <a:t>I likhet med andra EU-institutioner har kommittén en </a:t>
            </a:r>
            <a:r>
              <a:rPr lang="sv-SE" sz="2000" b="1" dirty="0">
                <a:solidFill>
                  <a:srgbClr val="0CAFAD"/>
                </a:solidFill>
              </a:rPr>
              <a:t>proportionell geografisk representation</a:t>
            </a:r>
            <a:r>
              <a:rPr lang="sv-SE" sz="2000" dirty="0"/>
              <a:t>, vilket innebär att ju större befolkning ett land har, desto fler EESK-ledamöter företräds det av. </a:t>
            </a:r>
          </a:p>
          <a:p>
            <a:pPr algn="just"/>
            <a:endParaRPr lang="en-US" sz="2000" dirty="0"/>
          </a:p>
          <a:p>
            <a:pPr algn="just"/>
            <a:r>
              <a:rPr lang="sv-SE" sz="2000" b="1" dirty="0">
                <a:solidFill>
                  <a:srgbClr val="0CAFAD"/>
                </a:solidFill>
              </a:rPr>
              <a:t>Frankrike, Tyskland och Italien</a:t>
            </a:r>
            <a:r>
              <a:rPr lang="sv-SE" sz="2000" dirty="0"/>
              <a:t> har därför flest ledamöter (</a:t>
            </a:r>
            <a:r>
              <a:rPr lang="sv-SE" sz="2000" b="1" dirty="0">
                <a:solidFill>
                  <a:srgbClr val="0CAFAD"/>
                </a:solidFill>
              </a:rPr>
              <a:t>24</a:t>
            </a:r>
            <a:r>
              <a:rPr lang="sv-SE" sz="2000" dirty="0"/>
              <a:t>), medan </a:t>
            </a:r>
            <a:r>
              <a:rPr lang="sv-SE" sz="2000" b="1" dirty="0">
                <a:solidFill>
                  <a:srgbClr val="0CAFAD"/>
                </a:solidFill>
              </a:rPr>
              <a:t>Malta</a:t>
            </a:r>
            <a:r>
              <a:rPr lang="sv-SE" sz="2000" dirty="0"/>
              <a:t> har lägst antal ledamöter (</a:t>
            </a:r>
            <a:r>
              <a:rPr lang="sv-SE" sz="2000" b="1" dirty="0">
                <a:solidFill>
                  <a:srgbClr val="0CAFAD"/>
                </a:solidFill>
              </a:rPr>
              <a:t>5</a:t>
            </a:r>
            <a:r>
              <a:rPr lang="sv-SE" sz="2000" dirty="0"/>
              <a:t>).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FCF495-4844-32EA-0ECD-9C52FB0FE5C8}"/>
              </a:ext>
            </a:extLst>
          </p:cNvPr>
          <p:cNvSpPr/>
          <p:nvPr/>
        </p:nvSpPr>
        <p:spPr>
          <a:xfrm>
            <a:off x="10259087" y="0"/>
            <a:ext cx="1688378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C7FC-5C00-FEA8-D715-15429E3B238C}"/>
              </a:ext>
            </a:extLst>
          </p:cNvPr>
          <p:cNvSpPr txBox="1"/>
          <p:nvPr/>
        </p:nvSpPr>
        <p:spPr>
          <a:xfrm>
            <a:off x="5951149" y="3793455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3600" b="1">
                <a:solidFill>
                  <a:schemeClr val="bg1"/>
                </a:solidFill>
              </a:rPr>
              <a:t>KÖNSFÖRDELNING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E53FAA-8332-42FD-9481-F3BEAB0A568E}"/>
              </a:ext>
            </a:extLst>
          </p:cNvPr>
          <p:cNvSpPr txBox="1">
            <a:spLocks/>
          </p:cNvSpPr>
          <p:nvPr/>
        </p:nvSpPr>
        <p:spPr>
          <a:xfrm>
            <a:off x="143905" y="161526"/>
            <a:ext cx="6095999" cy="737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b="1" dirty="0">
                <a:solidFill>
                  <a:schemeClr val="bg1"/>
                </a:solidFill>
                <a:latin typeface="+mn-lt"/>
              </a:rPr>
              <a:t>LEDAMÖTER PER LAND</a:t>
            </a:r>
          </a:p>
        </p:txBody>
      </p:sp>
    </p:spTree>
    <p:extLst>
      <p:ext uri="{BB962C8B-B14F-4D97-AF65-F5344CB8AC3E}">
        <p14:creationId xmlns:p14="http://schemas.microsoft.com/office/powerpoint/2010/main" val="107184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5E5A3-585B-510D-3522-C0FBC5079AEE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1FFFC-83CC-233C-A2C8-3DE1F7825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59" y="1247781"/>
            <a:ext cx="1428395" cy="1437862"/>
          </a:xfrm>
          <a:prstGeom prst="ellipse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183F-F99B-1229-2A0B-31D44FCF0CE1}"/>
              </a:ext>
            </a:extLst>
          </p:cNvPr>
          <p:cNvSpPr txBox="1"/>
          <p:nvPr/>
        </p:nvSpPr>
        <p:spPr>
          <a:xfrm>
            <a:off x="336055" y="2745671"/>
            <a:ext cx="2953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rgbClr val="1F5FA0"/>
                </a:solidFill>
              </a:rPr>
              <a:t>Utforska</a:t>
            </a:r>
          </a:p>
          <a:p>
            <a:pPr algn="ctr"/>
            <a:r>
              <a:rPr lang="sv-SE" sz="1400" dirty="0"/>
              <a:t>Vill du jobba för EU-institutionerna eller i ett annat EU-land? </a:t>
            </a:r>
          </a:p>
          <a:p>
            <a:pPr algn="ctr"/>
            <a:r>
              <a:rPr lang="sv-SE" sz="1400" dirty="0"/>
              <a:t>Varje år erbjuder EU avlönade praktikplatser för </a:t>
            </a:r>
            <a:r>
              <a:rPr lang="sv-SE" sz="1400" b="1" dirty="0">
                <a:solidFill>
                  <a:srgbClr val="0CAFAD"/>
                </a:solidFill>
              </a:rPr>
              <a:t>unga</a:t>
            </a:r>
            <a:r>
              <a:rPr lang="sv-SE" sz="1400" dirty="0">
                <a:solidFill>
                  <a:srgbClr val="0CAFAD"/>
                </a:solidFill>
              </a:rPr>
              <a:t> </a:t>
            </a:r>
            <a:r>
              <a:rPr lang="sv-SE" sz="1400" b="1" dirty="0">
                <a:solidFill>
                  <a:srgbClr val="0CAFAD"/>
                </a:solidFill>
              </a:rPr>
              <a:t>med universitetsexamen</a:t>
            </a:r>
            <a:r>
              <a:rPr lang="sv-SE" sz="14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2A31B-2078-0A17-D9BA-C113B401C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283" y="4252249"/>
            <a:ext cx="1401533" cy="116232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BE79C-EBE6-FE72-8BC1-4431D3C8482E}"/>
              </a:ext>
            </a:extLst>
          </p:cNvPr>
          <p:cNvSpPr txBox="1"/>
          <p:nvPr/>
        </p:nvSpPr>
        <p:spPr>
          <a:xfrm>
            <a:off x="1254236" y="5402359"/>
            <a:ext cx="39796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rgbClr val="1F5FA0"/>
                </a:solidFill>
              </a:rPr>
              <a:t>Studera</a:t>
            </a:r>
          </a:p>
          <a:p>
            <a:pPr algn="ctr"/>
            <a:r>
              <a:rPr lang="sv-SE" sz="1400" dirty="0"/>
              <a:t>Du har rätt att studera vid valfritt universitet i EU </a:t>
            </a:r>
            <a:br>
              <a:rPr lang="sv-SE" sz="1400" dirty="0"/>
            </a:br>
            <a:r>
              <a:rPr lang="sv-SE" sz="1400" dirty="0"/>
              <a:t>på samma villkor som det landets medborgare. </a:t>
            </a:r>
          </a:p>
          <a:p>
            <a:pPr algn="ctr"/>
            <a:r>
              <a:rPr lang="sv-SE" sz="1400" b="1" dirty="0">
                <a:solidFill>
                  <a:srgbClr val="0CAFAD"/>
                </a:solidFill>
              </a:rPr>
              <a:t>Erasmusprogrammet</a:t>
            </a:r>
            <a:r>
              <a:rPr lang="sv-SE" sz="1400" dirty="0"/>
              <a:t> ger dig möjlighet att bedriva delar av dina universitetsstudier utomlands.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D51B6A-286F-29B7-3E17-D4E497E2C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65" y="1304495"/>
            <a:ext cx="1690837" cy="144117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A51BA-531F-9817-AA60-BB6699C9543B}"/>
              </a:ext>
            </a:extLst>
          </p:cNvPr>
          <p:cNvSpPr txBox="1"/>
          <p:nvPr/>
        </p:nvSpPr>
        <p:spPr>
          <a:xfrm>
            <a:off x="4046058" y="2711609"/>
            <a:ext cx="325471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rgbClr val="1F5FA0"/>
                </a:solidFill>
              </a:rPr>
              <a:t>Tala</a:t>
            </a:r>
          </a:p>
          <a:p>
            <a:pPr algn="ctr"/>
            <a:r>
              <a:rPr lang="sv-SE" sz="1400" dirty="0"/>
              <a:t>Du kan delta i ungdomsevenemang som EU:s ungdomsdialog, Europaparlamentets europeiska ungdomsevenemang (EYE) och </a:t>
            </a:r>
            <a:r>
              <a:rPr lang="sv-SE" sz="1400" b="1" i="1" dirty="0">
                <a:solidFill>
                  <a:srgbClr val="0CAFAD"/>
                </a:solidFill>
              </a:rPr>
              <a:t>Ditt Europa, din mening!</a:t>
            </a:r>
            <a:r>
              <a:rPr lang="sv-SE" sz="1400" b="1" dirty="0">
                <a:solidFill>
                  <a:srgbClr val="0CAFAD"/>
                </a:solidFill>
              </a:rPr>
              <a:t>  </a:t>
            </a:r>
            <a:r>
              <a:rPr lang="sv-SE" sz="1400" dirty="0"/>
              <a:t>vid Europeiska ekonomiska och sociala kommittén. </a:t>
            </a:r>
          </a:p>
          <a:p>
            <a:pPr algn="ctr"/>
            <a:r>
              <a:rPr lang="sv-SE" sz="1400" dirty="0"/>
              <a:t>Där kan du göra din röst hörd!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F06440-67D5-3022-31BA-5D51D934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120" y="1156501"/>
            <a:ext cx="1557409" cy="15574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76725B-9556-4055-0571-47B841607BE1}"/>
              </a:ext>
            </a:extLst>
          </p:cNvPr>
          <p:cNvSpPr txBox="1"/>
          <p:nvPr/>
        </p:nvSpPr>
        <p:spPr>
          <a:xfrm>
            <a:off x="7571320" y="2733130"/>
            <a:ext cx="3839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rgbClr val="1F5FA0"/>
                </a:solidFill>
              </a:rPr>
              <a:t>Arbeta</a:t>
            </a:r>
          </a:p>
          <a:p>
            <a:pPr algn="ctr"/>
            <a:r>
              <a:rPr lang="sv-SE" sz="1400" dirty="0"/>
              <a:t>Du kan söka jobb inom EU när du fyllt 18 år. Genom </a:t>
            </a:r>
            <a:r>
              <a:rPr lang="sv-SE" sz="1400" b="1" dirty="0">
                <a:solidFill>
                  <a:srgbClr val="0CAFAD"/>
                </a:solidFill>
              </a:rPr>
              <a:t>Eures</a:t>
            </a:r>
            <a:r>
              <a:rPr lang="sv-SE" sz="1400" dirty="0"/>
              <a:t>-systemet kan du komma </a:t>
            </a:r>
            <a:br>
              <a:rPr lang="sv-SE" sz="1400" dirty="0"/>
            </a:br>
            <a:r>
              <a:rPr lang="sv-SE" sz="1400" dirty="0"/>
              <a:t>i kontakt med arbetsgivare i EU, Norge och Island.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7F374-D49B-0DB2-1C3D-2E69540CF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613" y="4274019"/>
            <a:ext cx="1539013" cy="113702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D7D40-02CE-00B9-06AE-4E784A4174E7}"/>
              </a:ext>
            </a:extLst>
          </p:cNvPr>
          <p:cNvSpPr txBox="1"/>
          <p:nvPr/>
        </p:nvSpPr>
        <p:spPr>
          <a:xfrm>
            <a:off x="6402223" y="5411042"/>
            <a:ext cx="42734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solidFill>
                  <a:srgbClr val="1F5FA0"/>
                </a:solidFill>
              </a:rPr>
              <a:t>Resa</a:t>
            </a:r>
          </a:p>
          <a:p>
            <a:pPr algn="ctr"/>
            <a:r>
              <a:rPr lang="sv-SE" sz="1400" dirty="0"/>
              <a:t>Det gränsfria Schengenområdet innebär att 400 miljoner EU-medborgare kan röra sig fritt mellan länderna. </a:t>
            </a:r>
            <a:br>
              <a:rPr lang="sv-SE" sz="1400" dirty="0"/>
            </a:br>
            <a:r>
              <a:rPr lang="sv-SE" sz="1400" dirty="0"/>
              <a:t>Till exempel ger </a:t>
            </a:r>
            <a:r>
              <a:rPr lang="sv-SE" sz="1400" b="1" dirty="0">
                <a:solidFill>
                  <a:srgbClr val="0CAFAD"/>
                </a:solidFill>
              </a:rPr>
              <a:t>Interrailkortet</a:t>
            </a:r>
            <a:r>
              <a:rPr lang="sv-SE" sz="1400" dirty="0"/>
              <a:t> dig möjlighet att nå över 40 000 destinationer i 30 länder.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2D3006-D358-B805-3AAE-05FF3784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32"/>
            <a:ext cx="12192000" cy="971146"/>
          </a:xfrm>
        </p:spPr>
        <p:txBody>
          <a:bodyPr>
            <a:noAutofit/>
          </a:bodyPr>
          <a:lstStyle/>
          <a:p>
            <a:pPr algn="ctr"/>
            <a:r>
              <a:rPr lang="sv-SE" b="1">
                <a:solidFill>
                  <a:schemeClr val="bg1"/>
                </a:solidFill>
                <a:latin typeface="+mn-lt"/>
              </a:rPr>
              <a:t>VAD GÖR EU FÖR UNGDOMAR?</a:t>
            </a:r>
          </a:p>
        </p:txBody>
      </p:sp>
    </p:spTree>
    <p:extLst>
      <p:ext uri="{BB962C8B-B14F-4D97-AF65-F5344CB8AC3E}">
        <p14:creationId xmlns:p14="http://schemas.microsoft.com/office/powerpoint/2010/main" val="248259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DD8EC-9067-51CA-D39E-A45419527196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Oval 11"/>
          <p:cNvSpPr/>
          <p:nvPr/>
        </p:nvSpPr>
        <p:spPr>
          <a:xfrm>
            <a:off x="3373631" y="3903709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255110" y="4304865"/>
            <a:ext cx="1828104" cy="82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v-SE" sz="1600">
                <a:solidFill>
                  <a:schemeClr val="bg1"/>
                </a:solidFill>
                <a:latin typeface="Calibri" pitchFamily="34" charset="0"/>
              </a:rPr>
              <a:t>EESK:s</a:t>
            </a:r>
            <a:br>
              <a:rPr lang="sv-SE" sz="1600">
                <a:solidFill>
                  <a:schemeClr val="bg1"/>
                </a:solidFill>
                <a:latin typeface="Calibri" pitchFamily="34" charset="0"/>
              </a:rPr>
            </a:br>
            <a:r>
              <a:rPr lang="sv-SE" sz="1600">
                <a:solidFill>
                  <a:schemeClr val="bg1"/>
                </a:solidFill>
                <a:latin typeface="Calibri" pitchFamily="34" charset="0"/>
              </a:rPr>
              <a:t>ungdomsgrupp</a:t>
            </a:r>
          </a:p>
        </p:txBody>
      </p:sp>
      <p:sp>
        <p:nvSpPr>
          <p:cNvPr id="17" name="Oval 16"/>
          <p:cNvSpPr/>
          <p:nvPr/>
        </p:nvSpPr>
        <p:spPr>
          <a:xfrm>
            <a:off x="4285111" y="2384661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145250" y="2884380"/>
            <a:ext cx="1828104" cy="84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v-SE" sz="1600" dirty="0">
                <a:solidFill>
                  <a:schemeClr val="bg1"/>
                </a:solidFill>
                <a:latin typeface="Calibri" pitchFamily="34" charset="0"/>
              </a:rPr>
              <a:t>Ditt Europa,</a:t>
            </a:r>
            <a:br>
              <a:rPr lang="sv-SE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sv-SE" sz="1600" dirty="0">
                <a:solidFill>
                  <a:schemeClr val="bg1"/>
                </a:solidFill>
                <a:latin typeface="Calibri" pitchFamily="34" charset="0"/>
              </a:rPr>
              <a:t>din mening!</a:t>
            </a:r>
          </a:p>
        </p:txBody>
      </p:sp>
      <p:sp>
        <p:nvSpPr>
          <p:cNvPr id="19" name="Oval 18"/>
          <p:cNvSpPr/>
          <p:nvPr/>
        </p:nvSpPr>
        <p:spPr>
          <a:xfrm>
            <a:off x="5902935" y="407545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985339" y="4337385"/>
            <a:ext cx="1352067" cy="11592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v-SE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EU:s </a:t>
            </a:r>
            <a:r>
              <a:rPr lang="sv-SE" sz="16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ungdomstest</a:t>
            </a:r>
            <a:r>
              <a:rPr lang="sv-SE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vid EESK</a:t>
            </a:r>
          </a:p>
        </p:txBody>
      </p:sp>
      <p:sp>
        <p:nvSpPr>
          <p:cNvPr id="21" name="Oval 20"/>
          <p:cNvSpPr/>
          <p:nvPr/>
        </p:nvSpPr>
        <p:spPr>
          <a:xfrm>
            <a:off x="8571936" y="2477354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668754" y="2698620"/>
            <a:ext cx="1492347" cy="1139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v-SE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Studie om ungdomars deltagande på olika nivåer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541EB1-8888-4189-87A5-95761629146F}"/>
              </a:ext>
            </a:extLst>
          </p:cNvPr>
          <p:cNvSpPr/>
          <p:nvPr/>
        </p:nvSpPr>
        <p:spPr>
          <a:xfrm>
            <a:off x="5431388" y="2246467"/>
            <a:ext cx="899100" cy="89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40-ED5B-4EBC-89B0-B8A1F96D8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12" y="2388156"/>
            <a:ext cx="683670" cy="621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705889" y="2540570"/>
            <a:ext cx="1853642" cy="1875363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626549" y="2862335"/>
            <a:ext cx="1974137" cy="177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v-SE" sz="1600" dirty="0">
                <a:solidFill>
                  <a:schemeClr val="bg1"/>
                </a:solidFill>
                <a:latin typeface="Calibri" pitchFamily="34" charset="0"/>
              </a:rPr>
              <a:t>Rundabords-</a:t>
            </a:r>
            <a:br>
              <a:rPr lang="sv-SE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sv-SE" sz="1600" dirty="0">
                <a:solidFill>
                  <a:schemeClr val="bg1"/>
                </a:solidFill>
                <a:latin typeface="Calibri" pitchFamily="34" charset="0"/>
              </a:rPr>
              <a:t>samtal med ungdomar</a:t>
            </a:r>
            <a:br>
              <a:rPr lang="sv-SE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sv-SE" sz="1600" dirty="0">
                <a:solidFill>
                  <a:schemeClr val="bg1"/>
                </a:solidFill>
                <a:latin typeface="Calibri" pitchFamily="34" charset="0"/>
              </a:rPr>
              <a:t>om klimat och hållbarhet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1462"/>
          <a:stretch/>
        </p:blipFill>
        <p:spPr>
          <a:xfrm>
            <a:off x="2348448" y="1909423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4414"/>
          <a:stretch/>
        </p:blipFill>
        <p:spPr>
          <a:xfrm>
            <a:off x="2924278" y="2142114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DC392-B7CF-4A8A-9D0C-595BC614A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/>
        </p:blipFill>
        <p:spPr>
          <a:xfrm>
            <a:off x="3365165" y="2660520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333A46-02BD-4901-9CCE-AC1006CE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" t="3594" r="663" b="-1528"/>
          <a:stretch/>
        </p:blipFill>
        <p:spPr>
          <a:xfrm>
            <a:off x="4035848" y="525854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41E4F3-AD9D-41D5-87C8-2A5B8A8AD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20848" r="20641" b="36188"/>
          <a:stretch/>
        </p:blipFill>
        <p:spPr>
          <a:xfrm>
            <a:off x="4601591" y="4888079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4A6F7E-8308-4C5D-8979-2BC3D654FB5C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036" r="12569" b="31180"/>
          <a:stretch/>
        </p:blipFill>
        <p:spPr>
          <a:xfrm>
            <a:off x="4863657" y="421321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60A246-292C-6F67-BB34-9D053AC3F69C}"/>
              </a:ext>
            </a:extLst>
          </p:cNvPr>
          <p:cNvSpPr/>
          <p:nvPr/>
        </p:nvSpPr>
        <p:spPr>
          <a:xfrm>
            <a:off x="6445498" y="2389888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err="1">
                <a:latin typeface="Calibri"/>
                <a:ea typeface="Calibri"/>
                <a:cs typeface="Calibri"/>
              </a:rPr>
              <a:t>EESK:s</a:t>
            </a:r>
            <a:r>
              <a:rPr lang="sv-SE" sz="1600" dirty="0">
                <a:latin typeface="Calibri"/>
                <a:ea typeface="Calibri"/>
                <a:cs typeface="Calibri"/>
              </a:rPr>
              <a:t> ungdoms-</a:t>
            </a:r>
            <a:br>
              <a:rPr lang="sv-SE" sz="1600" dirty="0">
                <a:latin typeface="Calibri"/>
                <a:ea typeface="Calibri"/>
                <a:cs typeface="Calibri"/>
              </a:rPr>
            </a:br>
            <a:r>
              <a:rPr lang="sv-SE" sz="1600" dirty="0">
                <a:latin typeface="Calibri"/>
                <a:ea typeface="Calibri"/>
                <a:cs typeface="Calibri"/>
              </a:rPr>
              <a:t>delegat till COP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5928" y="2278335"/>
            <a:ext cx="768931" cy="7906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blue and white poster with a white bowl with a check mark and green tick&#10;&#10;Description automatically generated">
            <a:extLst>
              <a:ext uri="{FF2B5EF4-FFF2-40B4-BE49-F238E27FC236}">
                <a16:creationId xmlns:a16="http://schemas.microsoft.com/office/drawing/2014/main" id="{60848663-A113-C0DF-0468-EDA7AEF5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3000" y="4033053"/>
            <a:ext cx="811164" cy="853634"/>
          </a:xfrm>
          <a:prstGeom prst="ellipse">
            <a:avLst/>
          </a:prstGeom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C4F35FE2-1C76-4BAB-90B2-F41E8C96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1659"/>
          </a:xfrm>
        </p:spPr>
        <p:txBody>
          <a:bodyPr>
            <a:noAutofit/>
          </a:bodyPr>
          <a:lstStyle/>
          <a:p>
            <a:pPr algn="ctr" eaLnBrk="1" hangingPunct="1"/>
            <a:r>
              <a:rPr lang="sv-SE" sz="4800" b="1">
                <a:solidFill>
                  <a:schemeClr val="bg1"/>
                </a:solidFill>
                <a:latin typeface="+mn-lt"/>
              </a:rPr>
              <a:t>EESK:s UNGDOMSINITIATIV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2D76C7-CDD1-4C84-92DB-7D0DC8B80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4525"/>
          <a:stretch/>
        </p:blipFill>
        <p:spPr>
          <a:xfrm>
            <a:off x="8184303" y="5149942"/>
            <a:ext cx="2066760" cy="15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CF41-DB75-C13A-4048-22490D29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BF3539-DBE0-FAB4-A055-E7B5A3EB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8704" y="2113489"/>
            <a:ext cx="6573296" cy="352748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053C6B-53A8-1C88-DDE0-F9535392446B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6CEE529-2E5C-2089-07DA-8C87BCEF72A9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b="1">
                <a:solidFill>
                  <a:schemeClr val="bg1"/>
                </a:solidFill>
                <a:latin typeface="+mn-lt"/>
              </a:rPr>
              <a:t>EU:s UNGDOMSTEST VID EESK </a:t>
            </a:r>
          </a:p>
        </p:txBody>
      </p:sp>
      <p:pic>
        <p:nvPicPr>
          <p:cNvPr id="4" name="Picture 3" descr="A blue flag with yellow stars and text&#10;&#10;Description automatically generated">
            <a:extLst>
              <a:ext uri="{FF2B5EF4-FFF2-40B4-BE49-F238E27FC236}">
                <a16:creationId xmlns:a16="http://schemas.microsoft.com/office/drawing/2014/main" id="{DD41F960-4280-18C7-6DEB-078F5385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786049"/>
            <a:ext cx="1782618" cy="87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3628-F778-7A46-EC03-B28CF7B7FE62}"/>
              </a:ext>
            </a:extLst>
          </p:cNvPr>
          <p:cNvSpPr txBox="1"/>
          <p:nvPr/>
        </p:nvSpPr>
        <p:spPr>
          <a:xfrm>
            <a:off x="264273" y="2391582"/>
            <a:ext cx="53544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v-SE" sz="2000" dirty="0"/>
              <a:t>Ungdomstestet är ett verktyg som syftar till att </a:t>
            </a:r>
            <a:r>
              <a:rPr lang="sv-SE" sz="2000" b="1" dirty="0">
                <a:solidFill>
                  <a:srgbClr val="0CAFAD"/>
                </a:solidFill>
              </a:rPr>
              <a:t>förbättra ungdomsdeltagandet och integreringen av ett ungdomsperspektiv i beslutsfattandet</a:t>
            </a:r>
            <a:r>
              <a:rPr lang="sv-SE" sz="2000" dirty="0"/>
              <a:t>. Inom EESK innebär det att ungdomsföreträdare kan delta i utarbetandet av </a:t>
            </a:r>
            <a:r>
              <a:rPr lang="sv-SE" sz="2000" dirty="0" err="1"/>
              <a:t>EESK:s</a:t>
            </a:r>
            <a:r>
              <a:rPr lang="sv-SE" sz="2000" dirty="0"/>
              <a:t> politiska rekommendationer: </a:t>
            </a:r>
          </a:p>
          <a:p>
            <a:pPr algn="just"/>
            <a:endParaRPr lang="en-US" sz="2000" dirty="0"/>
          </a:p>
          <a:p>
            <a:pPr algn="just"/>
            <a:r>
              <a:rPr lang="sv-SE" sz="2000" dirty="0"/>
              <a:t>    Delta i sammanträden och hearingar </a:t>
            </a:r>
          </a:p>
          <a:p>
            <a:pPr algn="just"/>
            <a:r>
              <a:rPr lang="sv-SE" sz="2000" dirty="0"/>
              <a:t>    Lämna skriftliga bidrag </a:t>
            </a:r>
          </a:p>
          <a:p>
            <a:pPr algn="just"/>
            <a:r>
              <a:rPr lang="sv-SE" sz="2000" dirty="0"/>
              <a:t>    Följa yttrandets genomslag</a:t>
            </a:r>
          </a:p>
        </p:txBody>
      </p:sp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F37049FC-94A5-F34D-E42C-BDED1E07A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2" y="5195641"/>
            <a:ext cx="265079" cy="265079"/>
          </a:xfrm>
          <a:prstGeom prst="rect">
            <a:avLst/>
          </a:prstGeom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15AB7506-9E5E-7578-C31C-B1595258E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3" y="4575192"/>
            <a:ext cx="265079" cy="265079"/>
          </a:xfrm>
          <a:prstGeom prst="rect">
            <a:avLst/>
          </a:prstGeom>
        </p:spPr>
      </p:pic>
      <p:pic>
        <p:nvPicPr>
          <p:cNvPr id="13" name="Graphic 12" descr="Badge Tick1 with solid fill">
            <a:extLst>
              <a:ext uri="{FF2B5EF4-FFF2-40B4-BE49-F238E27FC236}">
                <a16:creationId xmlns:a16="http://schemas.microsoft.com/office/drawing/2014/main" id="{4DDC578E-1098-16EA-BEB9-69BCFF892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2" y="4873339"/>
            <a:ext cx="265079" cy="2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FD0CFB-A794-4DE1-B819-B17146705585}"/>
              </a:ext>
            </a:extLst>
          </p:cNvPr>
          <p:cNvSpPr txBox="1">
            <a:spLocks/>
          </p:cNvSpPr>
          <p:nvPr/>
        </p:nvSpPr>
        <p:spPr bwMode="auto">
          <a:xfrm>
            <a:off x="314982" y="1235070"/>
            <a:ext cx="12192000" cy="86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sv-SE" sz="2400" b="1" dirty="0">
                <a:solidFill>
                  <a:srgbClr val="0060A0"/>
                </a:solidFill>
                <a:latin typeface="+mn-lt"/>
              </a:rPr>
              <a:t>Europaparlamentet</a:t>
            </a:r>
            <a:r>
              <a:rPr lang="sv-SE" sz="2400" dirty="0">
                <a:solidFill>
                  <a:srgbClr val="0060A0"/>
                </a:solidFill>
                <a:latin typeface="+mn-lt"/>
              </a:rPr>
              <a:t>, </a:t>
            </a:r>
            <a:r>
              <a:rPr lang="sv-SE" sz="2400" b="1" dirty="0">
                <a:solidFill>
                  <a:srgbClr val="0060A0"/>
                </a:solidFill>
                <a:latin typeface="+mn-lt"/>
              </a:rPr>
              <a:t>rådet</a:t>
            </a:r>
            <a:r>
              <a:rPr lang="sv-SE" sz="2400" dirty="0">
                <a:solidFill>
                  <a:srgbClr val="0060A0"/>
                </a:solidFill>
                <a:latin typeface="+mn-lt"/>
              </a:rPr>
              <a:t> och </a:t>
            </a:r>
            <a:r>
              <a:rPr lang="sv-SE" sz="2400" b="1" dirty="0">
                <a:solidFill>
                  <a:srgbClr val="0060A0"/>
                </a:solidFill>
                <a:latin typeface="+mn-lt"/>
              </a:rPr>
              <a:t>kommissionen</a:t>
            </a:r>
            <a:r>
              <a:rPr lang="sv-SE" sz="2400" dirty="0">
                <a:solidFill>
                  <a:srgbClr val="0060A0"/>
                </a:solidFill>
                <a:latin typeface="+mn-lt"/>
              </a:rPr>
              <a:t> har en rättslig skyldighet </a:t>
            </a:r>
            <a:br>
              <a:rPr lang="sv-SE" sz="2400" dirty="0">
                <a:solidFill>
                  <a:srgbClr val="0060A0"/>
                </a:solidFill>
                <a:latin typeface="+mn-lt"/>
              </a:rPr>
            </a:br>
            <a:r>
              <a:rPr lang="sv-SE" sz="2400" dirty="0">
                <a:solidFill>
                  <a:srgbClr val="0060A0"/>
                </a:solidFill>
                <a:latin typeface="+mn-lt"/>
              </a:rPr>
              <a:t>att rådfråga EESK när nya lagar ska stiftas i en rad frågor på följande områden: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EDDDEC7-E6AD-8BC0-3D9F-994D320659BE}"/>
              </a:ext>
            </a:extLst>
          </p:cNvPr>
          <p:cNvSpPr/>
          <p:nvPr/>
        </p:nvSpPr>
        <p:spPr>
          <a:xfrm>
            <a:off x="2795540" y="3540275"/>
            <a:ext cx="1862174" cy="621457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677A649B-F8DC-8416-2B0C-9F9AEDF495B9}"/>
              </a:ext>
            </a:extLst>
          </p:cNvPr>
          <p:cNvSpPr/>
          <p:nvPr/>
        </p:nvSpPr>
        <p:spPr>
          <a:xfrm>
            <a:off x="2781301" y="2900056"/>
            <a:ext cx="1862174" cy="597981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DA237587-83B4-0185-A074-F87542B058B1}"/>
              </a:ext>
            </a:extLst>
          </p:cNvPr>
          <p:cNvSpPr/>
          <p:nvPr/>
        </p:nvSpPr>
        <p:spPr>
          <a:xfrm>
            <a:off x="2797543" y="4209170"/>
            <a:ext cx="1862174" cy="597981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849C937-1916-03F0-DB55-C39A0329A10F}"/>
              </a:ext>
            </a:extLst>
          </p:cNvPr>
          <p:cNvSpPr/>
          <p:nvPr/>
        </p:nvSpPr>
        <p:spPr>
          <a:xfrm>
            <a:off x="2781301" y="4861433"/>
            <a:ext cx="1911485" cy="658294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F3F457C-3F41-9ED6-FD26-8EDD1F2B3C10}"/>
              </a:ext>
            </a:extLst>
          </p:cNvPr>
          <p:cNvSpPr/>
          <p:nvPr/>
        </p:nvSpPr>
        <p:spPr>
          <a:xfrm>
            <a:off x="2784270" y="5594100"/>
            <a:ext cx="1876809" cy="574805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F047-D219-FD20-0A39-3FD4890C4562}"/>
              </a:ext>
            </a:extLst>
          </p:cNvPr>
          <p:cNvSpPr txBox="1"/>
          <p:nvPr/>
        </p:nvSpPr>
        <p:spPr>
          <a:xfrm>
            <a:off x="2698893" y="3707964"/>
            <a:ext cx="201372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Jordbruk och fiske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CF71-9358-E1FC-0665-8A46E5589B8F}"/>
              </a:ext>
            </a:extLst>
          </p:cNvPr>
          <p:cNvSpPr txBox="1"/>
          <p:nvPr/>
        </p:nvSpPr>
        <p:spPr>
          <a:xfrm>
            <a:off x="3282368" y="2391731"/>
            <a:ext cx="68633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Industri</a:t>
            </a: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9411D64F-5860-7E00-9A24-CCFBADDDB3F3}"/>
              </a:ext>
            </a:extLst>
          </p:cNvPr>
          <p:cNvSpPr/>
          <p:nvPr/>
        </p:nvSpPr>
        <p:spPr>
          <a:xfrm>
            <a:off x="4744227" y="3552294"/>
            <a:ext cx="2066548" cy="601484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65AC1-CB27-AC50-5B32-A487A388D568}"/>
              </a:ext>
            </a:extLst>
          </p:cNvPr>
          <p:cNvSpPr txBox="1"/>
          <p:nvPr/>
        </p:nvSpPr>
        <p:spPr>
          <a:xfrm>
            <a:off x="4777696" y="3590261"/>
            <a:ext cx="208557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Utbildning, yrkesutbildning, ungdomsfrågor och idrott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C00B5C08-A2A4-BC58-BECA-735D8541DF17}"/>
              </a:ext>
            </a:extLst>
          </p:cNvPr>
          <p:cNvSpPr/>
          <p:nvPr/>
        </p:nvSpPr>
        <p:spPr>
          <a:xfrm>
            <a:off x="4763296" y="4861434"/>
            <a:ext cx="2058257" cy="683197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DA16D-B4B5-B4BB-493C-5FE10B049C66}"/>
              </a:ext>
            </a:extLst>
          </p:cNvPr>
          <p:cNvSpPr txBox="1"/>
          <p:nvPr/>
        </p:nvSpPr>
        <p:spPr>
          <a:xfrm>
            <a:off x="2895997" y="4350432"/>
            <a:ext cx="1539626" cy="2593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Sysselsättning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8213-3C85-18F1-A2E0-1CC02F8E3472}"/>
              </a:ext>
            </a:extLst>
          </p:cNvPr>
          <p:cNvSpPr txBox="1"/>
          <p:nvPr/>
        </p:nvSpPr>
        <p:spPr>
          <a:xfrm>
            <a:off x="2648371" y="5689004"/>
            <a:ext cx="206654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Konsumentskydd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18615872-5E07-EFFE-7EC1-0E20FC79C6EF}"/>
              </a:ext>
            </a:extLst>
          </p:cNvPr>
          <p:cNvSpPr/>
          <p:nvPr/>
        </p:nvSpPr>
        <p:spPr>
          <a:xfrm>
            <a:off x="4763296" y="4209170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844E3-CAED-136F-86B3-77F52C4C7385}"/>
              </a:ext>
            </a:extLst>
          </p:cNvPr>
          <p:cNvSpPr txBox="1"/>
          <p:nvPr/>
        </p:nvSpPr>
        <p:spPr>
          <a:xfrm>
            <a:off x="4808619" y="4255868"/>
            <a:ext cx="199241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Forskning och teknisk </a:t>
            </a:r>
          </a:p>
          <a:p>
            <a:pPr algn="ctr"/>
            <a:r>
              <a:rPr lang="sv-SE" sz="1100" dirty="0"/>
              <a:t>utveckling samt rymden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34DBC0BD-A839-DB57-F31C-CF33E42124D5}"/>
              </a:ext>
            </a:extLst>
          </p:cNvPr>
          <p:cNvSpPr/>
          <p:nvPr/>
        </p:nvSpPr>
        <p:spPr>
          <a:xfrm>
            <a:off x="4746135" y="5598436"/>
            <a:ext cx="2083060" cy="561992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62CB68-54CC-3CFB-35DD-ABCDCEDB5AF4}"/>
              </a:ext>
            </a:extLst>
          </p:cNvPr>
          <p:cNvSpPr txBox="1"/>
          <p:nvPr/>
        </p:nvSpPr>
        <p:spPr>
          <a:xfrm>
            <a:off x="4814050" y="4824660"/>
            <a:ext cx="186217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Gemensamma regler om konkurrens,</a:t>
            </a:r>
          </a:p>
          <a:p>
            <a:pPr algn="ctr"/>
            <a:r>
              <a:rPr lang="sv-SE" sz="1100" dirty="0"/>
              <a:t>beskattning och tillnärmning av lagstiftning</a:t>
            </a:r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4405EBF3-739E-2347-F1A8-560D18F6C3F5}"/>
              </a:ext>
            </a:extLst>
          </p:cNvPr>
          <p:cNvSpPr/>
          <p:nvPr/>
        </p:nvSpPr>
        <p:spPr>
          <a:xfrm>
            <a:off x="4725201" y="2892874"/>
            <a:ext cx="209635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CC01D-C62B-75D7-C347-B81BFA37341E}"/>
              </a:ext>
            </a:extLst>
          </p:cNvPr>
          <p:cNvSpPr txBox="1"/>
          <p:nvPr/>
        </p:nvSpPr>
        <p:spPr>
          <a:xfrm>
            <a:off x="4668278" y="2983728"/>
            <a:ext cx="217807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Icke-diskriminering och unionsmedborgarskap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C370E47-7677-45DD-3D11-20F5929829E2}"/>
              </a:ext>
            </a:extLst>
          </p:cNvPr>
          <p:cNvSpPr/>
          <p:nvPr/>
        </p:nvSpPr>
        <p:spPr>
          <a:xfrm>
            <a:off x="6897540" y="2892049"/>
            <a:ext cx="1762267" cy="518942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F17152A2-28D2-79AE-2AC0-68759D058220}"/>
              </a:ext>
            </a:extLst>
          </p:cNvPr>
          <p:cNvSpPr/>
          <p:nvPr/>
        </p:nvSpPr>
        <p:spPr>
          <a:xfrm>
            <a:off x="6926230" y="3513181"/>
            <a:ext cx="1741863" cy="630231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2BF964E5-6FD4-17F5-E2FB-DD88DB0A6A0F}"/>
              </a:ext>
            </a:extLst>
          </p:cNvPr>
          <p:cNvSpPr/>
          <p:nvPr/>
        </p:nvSpPr>
        <p:spPr>
          <a:xfrm>
            <a:off x="6946359" y="4855404"/>
            <a:ext cx="1701606" cy="683196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0F1D012B-2CF1-3116-889F-D77928BBF0BA}"/>
              </a:ext>
            </a:extLst>
          </p:cNvPr>
          <p:cNvSpPr/>
          <p:nvPr/>
        </p:nvSpPr>
        <p:spPr>
          <a:xfrm>
            <a:off x="6917425" y="5634598"/>
            <a:ext cx="1730540" cy="525829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B6751B-82D3-9C56-E7B8-4BB7CA9DCC77}"/>
              </a:ext>
            </a:extLst>
          </p:cNvPr>
          <p:cNvSpPr txBox="1"/>
          <p:nvPr/>
        </p:nvSpPr>
        <p:spPr>
          <a:xfrm>
            <a:off x="6863270" y="4903105"/>
            <a:ext cx="1819094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Ekonomisk, social och territoriell sammanhållning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01AF9-D01C-CD1C-AC3A-9DC563FE44F0}"/>
              </a:ext>
            </a:extLst>
          </p:cNvPr>
          <p:cNvSpPr txBox="1"/>
          <p:nvPr/>
        </p:nvSpPr>
        <p:spPr>
          <a:xfrm>
            <a:off x="6741166" y="5696502"/>
            <a:ext cx="208305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Europeiska socialfonden</a:t>
            </a:r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FFE72A35-CA70-E903-859C-AF641F7C57F9}"/>
              </a:ext>
            </a:extLst>
          </p:cNvPr>
          <p:cNvSpPr/>
          <p:nvPr/>
        </p:nvSpPr>
        <p:spPr>
          <a:xfrm>
            <a:off x="6937224" y="4212617"/>
            <a:ext cx="1722584" cy="555001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A25EC-82C5-6342-2CD1-D3E0254BB6F2}"/>
              </a:ext>
            </a:extLst>
          </p:cNvPr>
          <p:cNvSpPr txBox="1"/>
          <p:nvPr/>
        </p:nvSpPr>
        <p:spPr>
          <a:xfrm>
            <a:off x="6905184" y="4240732"/>
            <a:ext cx="163912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Gemensam marknad på </a:t>
            </a:r>
          </a:p>
          <a:p>
            <a:pPr algn="ctr"/>
            <a:r>
              <a:rPr lang="sv-SE" sz="1100" dirty="0"/>
              <a:t>kärnenergiområdet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8C3FE3-A5A5-3236-2075-27E758D2D254}"/>
              </a:ext>
            </a:extLst>
          </p:cNvPr>
          <p:cNvSpPr txBox="1"/>
          <p:nvPr/>
        </p:nvSpPr>
        <p:spPr>
          <a:xfrm>
            <a:off x="6905184" y="3027525"/>
            <a:ext cx="163912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Hälsa och säkerhet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DA257-FBDF-DF84-60AA-5DB524B397E5}"/>
              </a:ext>
            </a:extLst>
          </p:cNvPr>
          <p:cNvSpPr txBox="1"/>
          <p:nvPr/>
        </p:nvSpPr>
        <p:spPr>
          <a:xfrm>
            <a:off x="3186583" y="3059515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Folkhälsa</a:t>
            </a:r>
          </a:p>
        </p:txBody>
      </p:sp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2F704D15-D952-9851-A288-F16805A57282}"/>
              </a:ext>
            </a:extLst>
          </p:cNvPr>
          <p:cNvSpPr/>
          <p:nvPr/>
        </p:nvSpPr>
        <p:spPr>
          <a:xfrm>
            <a:off x="4192947" y="2295763"/>
            <a:ext cx="1010569" cy="484023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55E7A29C-8C0D-B71D-D53E-B70E186C44C9}"/>
              </a:ext>
            </a:extLst>
          </p:cNvPr>
          <p:cNvSpPr/>
          <p:nvPr/>
        </p:nvSpPr>
        <p:spPr>
          <a:xfrm>
            <a:off x="5299335" y="2316336"/>
            <a:ext cx="799657" cy="484024"/>
          </a:xfrm>
          <a:prstGeom prst="roundRect">
            <a:avLst>
              <a:gd name="adj" fmla="val 16667"/>
            </a:avLst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Rounded Rectangle 38">
            <a:extLst>
              <a:ext uri="{FF2B5EF4-FFF2-40B4-BE49-F238E27FC236}">
                <a16:creationId xmlns:a16="http://schemas.microsoft.com/office/drawing/2014/main" id="{ABF94FF1-AD21-DFFF-535B-ADB394B3868E}"/>
              </a:ext>
            </a:extLst>
          </p:cNvPr>
          <p:cNvSpPr/>
          <p:nvPr/>
        </p:nvSpPr>
        <p:spPr>
          <a:xfrm>
            <a:off x="6188145" y="2314636"/>
            <a:ext cx="1106042" cy="465149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94F932A9-F017-B51E-1098-6924D593514B}"/>
              </a:ext>
            </a:extLst>
          </p:cNvPr>
          <p:cNvSpPr/>
          <p:nvPr/>
        </p:nvSpPr>
        <p:spPr>
          <a:xfrm>
            <a:off x="7382403" y="2331046"/>
            <a:ext cx="921204" cy="448740"/>
          </a:xfrm>
          <a:prstGeom prst="roundRect">
            <a:avLst>
              <a:gd name="adj" fmla="val 16667"/>
            </a:avLst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C4DB8-96B8-D156-9C2E-224D78B4F193}"/>
              </a:ext>
            </a:extLst>
          </p:cNvPr>
          <p:cNvSpPr txBox="1"/>
          <p:nvPr/>
        </p:nvSpPr>
        <p:spPr>
          <a:xfrm>
            <a:off x="7155630" y="3674631"/>
            <a:ext cx="98310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Socialpolitik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E0B8B4-B5BA-7DE8-A143-CCE495B7A403}"/>
              </a:ext>
            </a:extLst>
          </p:cNvPr>
          <p:cNvSpPr txBox="1"/>
          <p:nvPr/>
        </p:nvSpPr>
        <p:spPr>
          <a:xfrm>
            <a:off x="4671327" y="5666144"/>
            <a:ext cx="225821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/>
              <a:t>Fri rörlighet för personer, tjänster och kapital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3B4010-8E73-B6E9-679A-B72B39941784}"/>
              </a:ext>
            </a:extLst>
          </p:cNvPr>
          <p:cNvSpPr txBox="1"/>
          <p:nvPr/>
        </p:nvSpPr>
        <p:spPr>
          <a:xfrm>
            <a:off x="6249297" y="2387766"/>
            <a:ext cx="98280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Investeringar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EDE40-3666-9730-CF35-274870DD7B95}"/>
              </a:ext>
            </a:extLst>
          </p:cNvPr>
          <p:cNvSpPr txBox="1"/>
          <p:nvPr/>
        </p:nvSpPr>
        <p:spPr>
          <a:xfrm>
            <a:off x="7303467" y="2389919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Miljö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95B9D6-E273-903C-A27E-80D9A343ABE1}"/>
              </a:ext>
            </a:extLst>
          </p:cNvPr>
          <p:cNvSpPr txBox="1"/>
          <p:nvPr/>
        </p:nvSpPr>
        <p:spPr>
          <a:xfrm>
            <a:off x="5286497" y="2388963"/>
            <a:ext cx="76135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Transport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6CBA7D-217C-04B2-4B9B-94522CB38DE5}"/>
              </a:ext>
            </a:extLst>
          </p:cNvPr>
          <p:cNvSpPr txBox="1"/>
          <p:nvPr/>
        </p:nvSpPr>
        <p:spPr>
          <a:xfrm>
            <a:off x="4098219" y="2381825"/>
            <a:ext cx="103332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Energi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84967-6991-A3EC-667B-7DD5B68BAF40}"/>
              </a:ext>
            </a:extLst>
          </p:cNvPr>
          <p:cNvSpPr txBox="1"/>
          <p:nvPr/>
        </p:nvSpPr>
        <p:spPr>
          <a:xfrm>
            <a:off x="2680407" y="5002170"/>
            <a:ext cx="206654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100" dirty="0"/>
              <a:t>Transeuropeiska nät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DAC68B-1C27-F3E5-F1C3-B3ECD5F965B7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4" name="Rounded Rectangle 37">
            <a:extLst>
              <a:ext uri="{FF2B5EF4-FFF2-40B4-BE49-F238E27FC236}">
                <a16:creationId xmlns:a16="http://schemas.microsoft.com/office/drawing/2014/main" id="{6C0D55D9-A528-4598-926F-FA5823C49F2E}"/>
              </a:ext>
            </a:extLst>
          </p:cNvPr>
          <p:cNvSpPr/>
          <p:nvPr/>
        </p:nvSpPr>
        <p:spPr>
          <a:xfrm>
            <a:off x="3299618" y="2316215"/>
            <a:ext cx="799657" cy="484024"/>
          </a:xfrm>
          <a:prstGeom prst="roundRect">
            <a:avLst>
              <a:gd name="adj" fmla="val 16667"/>
            </a:avLst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2331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8A9B3-A051-4873-B3D5-4F756B2C9D18}"/>
              </a:ext>
            </a:extLst>
          </p:cNvPr>
          <p:cNvSpPr txBox="1">
            <a:spLocks/>
          </p:cNvSpPr>
          <p:nvPr/>
        </p:nvSpPr>
        <p:spPr bwMode="auto">
          <a:xfrm>
            <a:off x="0" y="1892301"/>
            <a:ext cx="12192000" cy="69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sv-SE" sz="2667">
                <a:solidFill>
                  <a:srgbClr val="0060A0"/>
                </a:solidFill>
                <a:latin typeface="Calibri" panose="020F0502020204030204" pitchFamily="34" charset="0"/>
              </a:rPr>
              <a:t>EMPTY TEMPLATE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95A32D-9921-4AAF-882E-22E6FE93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07" y="2587414"/>
            <a:ext cx="11571393" cy="100499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sv-SE" sz="2200">
                <a:solidFill>
                  <a:srgbClr val="595959"/>
                </a:solidFill>
                <a:latin typeface="Calibri" panose="020F0502020204030204" pitchFamily="34" charset="0"/>
              </a:rPr>
              <a:t>ADD your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179D1-C557-76CE-DD5A-5D37D0E9ACEB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66D1A4-C100-270F-3F29-02EBE05D9EAE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b="1">
                <a:solidFill>
                  <a:schemeClr val="bg1"/>
                </a:solidFill>
                <a:latin typeface="+mn-lt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8755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88A81-5974-5A00-1370-4E4F1464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57497-0FD6-28BB-C4D9-B73E2604356E}"/>
              </a:ext>
            </a:extLst>
          </p:cNvPr>
          <p:cNvSpPr/>
          <p:nvPr/>
        </p:nvSpPr>
        <p:spPr>
          <a:xfrm>
            <a:off x="0" y="6787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5DE92-C780-8E78-EFDA-EE31EF28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8000"/>
            <a:ext cx="12192000" cy="1659722"/>
          </a:xfrm>
        </p:spPr>
        <p:txBody>
          <a:bodyPr>
            <a:noAutofit/>
          </a:bodyPr>
          <a:lstStyle/>
          <a:p>
            <a:pPr algn="ctr"/>
            <a:r>
              <a:rPr lang="sv-SE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Europeiska ekonomiska och sociala kommittén är </a:t>
            </a:r>
            <a:br>
              <a:rPr lang="sv-SE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sv-SE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ett rådgivande organ som företräder </a:t>
            </a:r>
            <a:br>
              <a:rPr lang="sv-SE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sv-SE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det </a:t>
            </a:r>
            <a:r>
              <a:rPr lang="sv-SE" sz="4267" b="1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organiserade civila samhället</a:t>
            </a:r>
            <a:r>
              <a:rPr lang="sv-SE" sz="4267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.</a:t>
            </a:r>
            <a:br>
              <a:rPr lang="sv-SE" sz="4267" b="1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</a:rPr>
            </a:br>
            <a:endParaRPr lang="sv-SE" sz="4267" b="1">
              <a:solidFill>
                <a:schemeClr val="bg1"/>
              </a:solidFill>
              <a:latin typeface="Calibri" panose="020F0502020204030204" pitchFamily="34" charset="0"/>
              <a:ea typeface="MS PGothic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E22556-F3F7-42C7-F2CE-887A92BC0B96}"/>
              </a:ext>
            </a:extLst>
          </p:cNvPr>
          <p:cNvSpPr txBox="1">
            <a:spLocks/>
          </p:cNvSpPr>
          <p:nvPr/>
        </p:nvSpPr>
        <p:spPr bwMode="auto">
          <a:xfrm>
            <a:off x="256262" y="2816568"/>
            <a:ext cx="6332417" cy="27326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477B2"/>
                </a:solidFill>
                <a:latin typeface="Arial Narrow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rgbClr val="3477B2"/>
                </a:solidFill>
                <a:latin typeface="Arial Narrow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3477B2"/>
                </a:solidFill>
                <a:latin typeface="Arial Narrow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477B2"/>
                </a:solidFill>
                <a:latin typeface="Arial Narrow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sv-SE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Europaparlamentet, rådet och kommissionen ska </a:t>
            </a:r>
            <a:r>
              <a:rPr lang="sv-SE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bistås av </a:t>
            </a:r>
            <a:br>
              <a:rPr lang="sv-SE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 ekonomisk och social kommitté</a:t>
            </a:r>
            <a:r>
              <a:rPr lang="sv-SE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sv-SE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v-SE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och en regionkommitté, vilka ska ha </a:t>
            </a:r>
            <a:r>
              <a:rPr lang="sv-SE" sz="2667" b="1" i="1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rådgivande funktioner</a:t>
            </a:r>
            <a:r>
              <a:rPr lang="sv-SE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sv-SE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buFont typeface="Arial" charset="0"/>
              <a:buNone/>
            </a:pPr>
            <a:endParaRPr lang="en-GB" altLang="ja-JP" sz="2667" dirty="0">
              <a:solidFill>
                <a:srgbClr val="07A1CD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sv-SE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  <a:t>Fördraget om Europeiska unionen, artikel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75D38-9BB0-753E-7664-8EA882E82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2382" y="1835151"/>
            <a:ext cx="4619617" cy="494640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075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2E24-6E64-A030-DF7B-7A822618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425948A-5867-CD52-1283-E882C06253F4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91783B-97BB-6B47-0152-29D1C5AD465E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C10654-4D22-70D0-6CCE-C0A0F75D5C4F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13" name="Picture 12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EB414F3-32D7-539F-1155-6D17DFD48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-1264"/>
          <a:stretch/>
        </p:blipFill>
        <p:spPr>
          <a:xfrm>
            <a:off x="4466529" y="0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 descr="A collage of several images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647C463-7DB6-F4A5-89C9-270159502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r="-411"/>
          <a:stretch/>
        </p:blipFill>
        <p:spPr>
          <a:xfrm>
            <a:off x="441025" y="19050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809DCA9-7577-B42D-87B8-1BB53615E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96"/>
          <a:stretch/>
        </p:blipFill>
        <p:spPr>
          <a:xfrm>
            <a:off x="8507849" y="0"/>
            <a:ext cx="3361072" cy="6725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19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510D-03B1-A567-47EB-0DAA3CC4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73CF211-003B-1AF4-5AE0-484DC0A1E70B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20DC1D-C512-41AC-3ADA-BE42201EAF6F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E1E67E-3B61-DCF3-EE90-F06A47D70721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3" name="Picture 2" descr="A poster of a financial report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EF3F44B3-B23A-C02E-869A-8AEC92B8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873"/>
          <a:stretch/>
        </p:blipFill>
        <p:spPr>
          <a:xfrm>
            <a:off x="385845" y="13683"/>
            <a:ext cx="3390181" cy="68455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A screenshot of a computer scree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C7EA9E-3AD5-8254-DEBE-53C0DEE3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r="-93"/>
          <a:stretch/>
        </p:blipFill>
        <p:spPr>
          <a:xfrm>
            <a:off x="4382160" y="9524"/>
            <a:ext cx="3390181" cy="6758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A collage of images of people and icon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175C6EB-6A55-8FE6-F4AC-6BE900C7D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641"/>
          <a:stretch/>
        </p:blipFill>
        <p:spPr>
          <a:xfrm>
            <a:off x="8464200" y="4303"/>
            <a:ext cx="3390181" cy="68261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18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67250" y="2091704"/>
            <a:ext cx="7388625" cy="2937933"/>
          </a:xfrm>
        </p:spPr>
        <p:txBody>
          <a:bodyPr>
            <a:normAutofit fontScale="92500"/>
          </a:bodyPr>
          <a:lstStyle/>
          <a:p>
            <a:pPr marL="0" lvl="0" indent="0" algn="just">
              <a:lnSpc>
                <a:spcPct val="110000"/>
              </a:lnSpc>
              <a:buNone/>
            </a:pPr>
            <a:r>
              <a:rPr lang="sv-SE" sz="2400" dirty="0">
                <a:latin typeface="Calibri" panose="020F0502020204030204" pitchFamily="34" charset="0"/>
              </a:rPr>
              <a:t>Ledamöterna </a:t>
            </a:r>
            <a:r>
              <a:rPr lang="sv-SE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utnämns av rådet</a:t>
            </a:r>
            <a:r>
              <a:rPr lang="sv-SE" sz="2400" dirty="0">
                <a:latin typeface="Calibri" panose="020F0502020204030204" pitchFamily="34" charset="0"/>
              </a:rPr>
              <a:t>, på förslag av medlems-staterna, </a:t>
            </a:r>
            <a:r>
              <a:rPr lang="sv-SE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för en mandatperiod på fem år, som kan förnyas</a:t>
            </a:r>
            <a:r>
              <a:rPr lang="sv-SE" sz="2400" dirty="0">
                <a:latin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sv-SE" sz="2400" dirty="0">
                <a:latin typeface="Calibri" panose="020F0502020204030204" pitchFamily="34" charset="0"/>
              </a:rPr>
              <a:t>De är oavhängiga </a:t>
            </a:r>
            <a:r>
              <a:rPr lang="sv-SE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(= politiskt obundna)</a:t>
            </a:r>
            <a:r>
              <a:rPr lang="sv-SE" sz="2400" dirty="0">
                <a:latin typeface="Calibri" panose="020F0502020204030204" pitchFamily="34" charset="0"/>
              </a:rPr>
              <a:t> och utför sina uppgifter i alla EU-medborgares intresse.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sv-SE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De befinner sig inte i Bryssel på heltid</a:t>
            </a:r>
            <a:r>
              <a:rPr lang="sv-SE" sz="2400" dirty="0">
                <a:latin typeface="Calibri" panose="020F0502020204030204" pitchFamily="34" charset="0"/>
              </a:rPr>
              <a:t>: De flesta fortsätter att arbeta för sin organisation i sitt hemland. Deras kostnader för resor och logi täcks av EESK.</a:t>
            </a:r>
          </a:p>
          <a:p>
            <a:pPr lvl="0"/>
            <a:endParaRPr lang="fr-BE" sz="22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9707" y="3437681"/>
            <a:ext cx="7206169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9707" y="4520354"/>
            <a:ext cx="7206168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28210-F821-B6DF-07F8-4E1709B3CA0C}"/>
              </a:ext>
            </a:extLst>
          </p:cNvPr>
          <p:cNvSpPr/>
          <p:nvPr/>
        </p:nvSpPr>
        <p:spPr>
          <a:xfrm>
            <a:off x="0" y="0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93FD-3C97-D521-87A7-D8F00E14E82C}"/>
              </a:ext>
            </a:extLst>
          </p:cNvPr>
          <p:cNvSpPr txBox="1"/>
          <p:nvPr/>
        </p:nvSpPr>
        <p:spPr>
          <a:xfrm>
            <a:off x="26681" y="263341"/>
            <a:ext cx="12165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>
                <a:solidFill>
                  <a:schemeClr val="bg1"/>
                </a:solidFill>
                <a:latin typeface="Calibri" panose="020F0502020204030204" pitchFamily="34" charset="0"/>
              </a:rPr>
              <a:t>EN LEDAMOTSFÖRSAMLING MED 329 LEDAMÖTER FRÅN EU:s ALLA MEDLEMSSTATER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  <p:bldP spid="8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9"/>
          <a:stretch/>
        </p:blipFill>
        <p:spPr>
          <a:xfrm>
            <a:off x="0" y="1206436"/>
            <a:ext cx="12192000" cy="498036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482030"/>
            <a:ext cx="12192000" cy="517313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sv-SE" dirty="0">
                <a:latin typeface="Calibri" charset="0"/>
                <a:ea typeface="MS PGothic" charset="-128"/>
              </a:rPr>
              <a:t>Det består av alla de grupper och organisationer där </a:t>
            </a:r>
            <a:r>
              <a:rPr lang="sv-SE" b="1" dirty="0">
                <a:solidFill>
                  <a:srgbClr val="0060A0"/>
                </a:solidFill>
                <a:latin typeface="Calibri" charset="0"/>
                <a:ea typeface="MS PGothic" charset="-128"/>
              </a:rPr>
              <a:t>människor arbetar tillsammans</a:t>
            </a:r>
            <a:r>
              <a:rPr lang="sv-SE" dirty="0">
                <a:latin typeface="Calibri" charset="0"/>
                <a:ea typeface="MS PGothic" charset="-128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18725" y="3442547"/>
            <a:ext cx="2980742" cy="3574627"/>
          </a:xfrm>
          <a:prstGeom prst="rect">
            <a:avLst/>
          </a:prstGeom>
          <a:solidFill>
            <a:srgbClr val="006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754880" y="3442547"/>
            <a:ext cx="2926080" cy="357462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181509" y="2971800"/>
            <a:ext cx="3179158" cy="4045375"/>
          </a:xfrm>
          <a:prstGeom prst="rect">
            <a:avLst/>
          </a:prstGeom>
          <a:solidFill>
            <a:srgbClr val="0083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834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73387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sv-SE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Arbetsgivare (107)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54880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sv-SE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Arbetstagare (112)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236373" y="3105815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sv-SE" sz="2667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Civilsamhälles-organisationer (106)</a:t>
            </a:r>
          </a:p>
          <a:p>
            <a:pPr algn="ctr" eaLnBrk="1" hangingPunct="1">
              <a:defRPr/>
            </a:pPr>
            <a:endParaRPr lang="fr-BE" sz="2667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936558"/>
            <a:ext cx="12192000" cy="1627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6084216"/>
            <a:ext cx="12192000" cy="14507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sv-SE" sz="2400" b="1" dirty="0">
                <a:solidFill>
                  <a:srgbClr val="1F5FA0"/>
                </a:solidFill>
                <a:latin typeface="Calibri" charset="0"/>
                <a:ea typeface="MS PGothic" charset="-128"/>
              </a:rPr>
              <a:t>De engagerar sig för att värna sina gruppers (eller sina samhällens) intressen och viktiga frågor, och fungerar ofta som förmedlare mellan beslutsfattarna och medborgarna.</a:t>
            </a:r>
          </a:p>
        </p:txBody>
      </p:sp>
      <p:sp>
        <p:nvSpPr>
          <p:cNvPr id="19" name="TextBox 18">
            <a:hlinkClick r:id="rId4"/>
            <a:extLst>
              <a:ext uri="{FF2B5EF4-FFF2-40B4-BE49-F238E27FC236}">
                <a16:creationId xmlns:a16="http://schemas.microsoft.com/office/drawing/2014/main" id="{F0925021-66B6-B547-90DD-B7884B765D2F}"/>
              </a:ext>
            </a:extLst>
          </p:cNvPr>
          <p:cNvSpPr txBox="1"/>
          <p:nvPr/>
        </p:nvSpPr>
        <p:spPr>
          <a:xfrm>
            <a:off x="1362075" y="4176000"/>
            <a:ext cx="2855680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67" dirty="0">
                <a:solidFill>
                  <a:schemeClr val="bg1"/>
                </a:solidFill>
              </a:rPr>
              <a:t>Arbetsgivarorganisationer,</a:t>
            </a:r>
          </a:p>
          <a:p>
            <a:pPr algn="ctr"/>
            <a:r>
              <a:rPr lang="sv-SE" sz="1867" dirty="0">
                <a:solidFill>
                  <a:schemeClr val="bg1"/>
                </a:solidFill>
              </a:rPr>
              <a:t>handelskamrar,</a:t>
            </a:r>
          </a:p>
          <a:p>
            <a:pPr algn="ctr"/>
            <a:r>
              <a:rPr lang="sv-SE" sz="1867" dirty="0">
                <a:solidFill>
                  <a:schemeClr val="bg1"/>
                </a:solidFill>
              </a:rPr>
              <a:t>organisationer för små och medelstora företag m.m.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EA13E604-DD39-AC47-A999-ECEECC06A46F}"/>
              </a:ext>
            </a:extLst>
          </p:cNvPr>
          <p:cNvSpPr txBox="1"/>
          <p:nvPr/>
        </p:nvSpPr>
        <p:spPr>
          <a:xfrm>
            <a:off x="4718304" y="4224000"/>
            <a:ext cx="296265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67">
                <a:solidFill>
                  <a:schemeClr val="bg1"/>
                </a:solidFill>
              </a:rPr>
              <a:t>Fackföreningar</a:t>
            </a:r>
          </a:p>
        </p:txBody>
      </p:sp>
      <p:sp>
        <p:nvSpPr>
          <p:cNvPr id="21" name="TextBox 20">
            <a:hlinkClick r:id="rId6"/>
            <a:extLst>
              <a:ext uri="{FF2B5EF4-FFF2-40B4-BE49-F238E27FC236}">
                <a16:creationId xmlns:a16="http://schemas.microsoft.com/office/drawing/2014/main" id="{04EA3B74-E8BC-4341-9B56-489ADABD78EE}"/>
              </a:ext>
            </a:extLst>
          </p:cNvPr>
          <p:cNvSpPr txBox="1"/>
          <p:nvPr/>
        </p:nvSpPr>
        <p:spPr>
          <a:xfrm>
            <a:off x="8291237" y="3829398"/>
            <a:ext cx="2926080" cy="2390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67" dirty="0">
                <a:solidFill>
                  <a:schemeClr val="bg1"/>
                </a:solidFill>
              </a:rPr>
              <a:t>Jordbrukare, konsumenter, icke-statliga organisationer, ungdomar, fria yrken, personer med funktionsnedsättning, den akademiska världen, kooperativ m.fl. 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707B0-4DCD-1697-44A7-0F7B11A0DBD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85060" y="161454"/>
            <a:ext cx="12277060" cy="106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sv-SE" sz="4400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VAD ÄR DET ORGANISERADE CIVILA SAMHÄLLET?</a:t>
            </a:r>
          </a:p>
        </p:txBody>
      </p:sp>
    </p:spTree>
    <p:extLst>
      <p:ext uri="{BB962C8B-B14F-4D97-AF65-F5344CB8AC3E}">
        <p14:creationId xmlns:p14="http://schemas.microsoft.com/office/powerpoint/2010/main" val="19750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  <p:bldP spid="14" grpId="0" animBg="1"/>
      <p:bldP spid="15" grpId="0" animBg="1"/>
      <p:bldP spid="10" grpId="0"/>
      <p:bldP spid="11" grpId="0"/>
      <p:bldP spid="12" grpId="0"/>
      <p:bldP spid="17" grpId="0" animBg="1"/>
      <p:bldP spid="18" grpId="0"/>
      <p:bldP spid="19" grpId="0"/>
      <p:bldP spid="20" grpId="0"/>
      <p:bldP spid="2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E81D5F-8A66-0164-9E18-EF3E967B127A}"/>
              </a:ext>
            </a:extLst>
          </p:cNvPr>
          <p:cNvSpPr/>
          <p:nvPr/>
        </p:nvSpPr>
        <p:spPr>
          <a:xfrm>
            <a:off x="0" y="-9144"/>
            <a:ext cx="7324259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532" y="-9144"/>
            <a:ext cx="7430791" cy="1144284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sv-SE" sz="40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VILKEN ROLL HAR EESK?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259" y="20021"/>
            <a:ext cx="4867741" cy="681795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124545" y="1144284"/>
            <a:ext cx="719971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v-SE" sz="2000" b="1" dirty="0">
                <a:solidFill>
                  <a:srgbClr val="1F5FA0"/>
                </a:solidFill>
                <a:latin typeface="+mn-lt"/>
              </a:rPr>
              <a:t>Europaparlamentet</a:t>
            </a:r>
            <a:r>
              <a:rPr lang="sv-SE" sz="2000" dirty="0">
                <a:latin typeface="+mn-lt"/>
              </a:rPr>
              <a:t>, </a:t>
            </a:r>
            <a:r>
              <a:rPr lang="sv-SE" sz="2000" b="1" dirty="0">
                <a:solidFill>
                  <a:srgbClr val="0060A0"/>
                </a:solidFill>
                <a:latin typeface="+mn-lt"/>
              </a:rPr>
              <a:t>Europeiska unionens råd</a:t>
            </a:r>
            <a:r>
              <a:rPr lang="sv-SE" sz="2000" dirty="0">
                <a:latin typeface="+mn-lt"/>
              </a:rPr>
              <a:t> och </a:t>
            </a:r>
            <a:r>
              <a:rPr lang="sv-SE" sz="2000" b="1" dirty="0">
                <a:solidFill>
                  <a:srgbClr val="0060A0"/>
                </a:solidFill>
                <a:latin typeface="+mn-lt"/>
              </a:rPr>
              <a:t>Europeiska kommissionen</a:t>
            </a:r>
            <a:r>
              <a:rPr lang="sv-SE" sz="2000" dirty="0">
                <a:latin typeface="+mn-lt"/>
              </a:rPr>
              <a:t> har en </a:t>
            </a:r>
            <a:r>
              <a:rPr lang="sv-SE" sz="2000" b="1" dirty="0">
                <a:solidFill>
                  <a:srgbClr val="0060A0"/>
                </a:solidFill>
                <a:latin typeface="+mn-lt"/>
              </a:rPr>
              <a:t>rättslig skyldighet att rådfråga EESK</a:t>
            </a:r>
            <a:r>
              <a:rPr lang="sv-SE" sz="2000" dirty="0">
                <a:latin typeface="+mn-lt"/>
              </a:rPr>
              <a:t> när nya lagar stiftas. </a:t>
            </a:r>
            <a:r>
              <a:rPr lang="sv-SE" sz="2000" b="1" dirty="0">
                <a:latin typeface="+mn-lt"/>
              </a:rPr>
              <a:t>Samrådet</a:t>
            </a:r>
            <a:r>
              <a:rPr lang="sv-SE" sz="2000" dirty="0">
                <a:latin typeface="+mn-lt"/>
              </a:rPr>
              <a:t> kan täcka en rad olika ämnen. </a:t>
            </a:r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sv-SE" sz="2000" b="1" dirty="0" err="1">
                <a:solidFill>
                  <a:srgbClr val="1F5FA0"/>
                </a:solidFill>
              </a:rPr>
              <a:t>EESK:s</a:t>
            </a:r>
            <a:r>
              <a:rPr lang="sv-SE" sz="2000" b="1" dirty="0">
                <a:solidFill>
                  <a:srgbClr val="1F5FA0"/>
                </a:solidFill>
              </a:rPr>
              <a:t> ledamöter</a:t>
            </a:r>
            <a:r>
              <a:rPr lang="sv-SE" sz="2000" dirty="0"/>
              <a:t> från </a:t>
            </a:r>
            <a:r>
              <a:rPr lang="sv-SE" sz="2000" b="1" dirty="0">
                <a:solidFill>
                  <a:srgbClr val="0060A0"/>
                </a:solidFill>
              </a:rPr>
              <a:t>alla de tre grupperna diskuterar, samråder och når samförstånd om att utarbeta ett gemensamt dokument, som kallas ”yttrande”</a:t>
            </a:r>
            <a:r>
              <a:rPr lang="sv-SE" sz="2000" dirty="0"/>
              <a:t>, om den föreslagna lagstiftningen.</a:t>
            </a:r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sv-SE" sz="2000" dirty="0"/>
              <a:t>När </a:t>
            </a:r>
            <a:r>
              <a:rPr lang="sv-SE" sz="2000" b="1" dirty="0">
                <a:solidFill>
                  <a:srgbClr val="1F5FA0"/>
                </a:solidFill>
              </a:rPr>
              <a:t>ett yttrande har antagits skickas det till EU-institutionerna</a:t>
            </a:r>
            <a:r>
              <a:rPr lang="sv-SE" sz="2000" dirty="0"/>
              <a:t> för diskussion, och offentliggörs i EU:s officiella tidning (på 24 språk).</a:t>
            </a:r>
          </a:p>
          <a:p>
            <a:pPr algn="just"/>
            <a:endParaRPr lang="en-US" altLang="fr-FR" sz="2000" dirty="0"/>
          </a:p>
          <a:p>
            <a:pPr algn="just"/>
            <a:r>
              <a:rPr lang="sv-SE" sz="2000" dirty="0"/>
              <a:t>Föredraganden </a:t>
            </a:r>
            <a:r>
              <a:rPr lang="sv-SE" sz="2000" b="1" dirty="0">
                <a:solidFill>
                  <a:srgbClr val="1F5FA0"/>
                </a:solidFill>
              </a:rPr>
              <a:t>presenterar</a:t>
            </a:r>
            <a:r>
              <a:rPr lang="sv-SE" sz="2000" dirty="0"/>
              <a:t> de viktigaste resultaten och </a:t>
            </a:r>
            <a:r>
              <a:rPr lang="sv-SE" sz="2000" b="1" dirty="0">
                <a:solidFill>
                  <a:srgbClr val="1F5FA0"/>
                </a:solidFill>
              </a:rPr>
              <a:t>informerar om</a:t>
            </a:r>
            <a:r>
              <a:rPr lang="sv-SE" sz="2000" dirty="0"/>
              <a:t> yttrandet på EU-nivå, medlemsstatsnivå och lokal nivå.</a:t>
            </a:r>
          </a:p>
          <a:p>
            <a:pPr algn="just"/>
            <a:endParaRPr lang="en-GB" altLang="fr-FR" sz="2000" dirty="0"/>
          </a:p>
          <a:p>
            <a:pPr algn="just"/>
            <a:r>
              <a:rPr lang="sv-SE" sz="2000" dirty="0"/>
              <a:t>Sammanlagt utarbetar EESK omkring </a:t>
            </a:r>
            <a:r>
              <a:rPr lang="sv-SE" sz="2000" b="1" dirty="0">
                <a:solidFill>
                  <a:srgbClr val="1F5FA0"/>
                </a:solidFill>
              </a:rPr>
              <a:t>200 yttranden</a:t>
            </a:r>
            <a:r>
              <a:rPr lang="sv-SE" sz="2000" dirty="0"/>
              <a:t> per år.</a:t>
            </a:r>
          </a:p>
          <a:p>
            <a:pPr algn="just"/>
            <a:endParaRPr lang="en-US" altLang="fr-FR" sz="20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fr-FR" sz="16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632D7-92F4-4501-A9F6-C753A58D7CB1}"/>
              </a:ext>
            </a:extLst>
          </p:cNvPr>
          <p:cNvSpPr txBox="1"/>
          <p:nvPr/>
        </p:nvSpPr>
        <p:spPr>
          <a:xfrm>
            <a:off x="1869422" y="6164440"/>
            <a:ext cx="3709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b="1" dirty="0"/>
              <a:t>Skanna QR-koden för mer information!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93C43-DE67-4F97-97C9-04AF74DC62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4" t="7800" r="9338" b="6166"/>
          <a:stretch/>
        </p:blipFill>
        <p:spPr>
          <a:xfrm>
            <a:off x="6238560" y="5838417"/>
            <a:ext cx="991320" cy="990600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37D202E-711E-46BB-A5CB-D0255C00B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2957" y="6115277"/>
            <a:ext cx="436880" cy="4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2DE31-1F83-4EF8-A9BC-495544087C12}"/>
              </a:ext>
            </a:extLst>
          </p:cNvPr>
          <p:cNvSpPr txBox="1"/>
          <p:nvPr/>
        </p:nvSpPr>
        <p:spPr>
          <a:xfrm>
            <a:off x="110512" y="3661616"/>
            <a:ext cx="11718941" cy="122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0060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1F5F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US" sz="2400" spc="5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828AC-9164-4F14-8519-02B5D5335800}"/>
              </a:ext>
            </a:extLst>
          </p:cNvPr>
          <p:cNvSpPr txBox="1"/>
          <p:nvPr/>
        </p:nvSpPr>
        <p:spPr>
          <a:xfrm>
            <a:off x="256837" y="2177162"/>
            <a:ext cx="11678142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sv-SE" sz="2600" dirty="0"/>
              <a:t>Kommittén är den enda institutionella mötesplatsen och det enda forumet för dialog på europeisk nivå som gör det möjligt att nå </a:t>
            </a:r>
            <a:r>
              <a:rPr lang="sv-SE" sz="2600" b="1" dirty="0">
                <a:solidFill>
                  <a:srgbClr val="0060A0"/>
                </a:solidFill>
              </a:rPr>
              <a:t>samförstånd</a:t>
            </a:r>
            <a:r>
              <a:rPr lang="sv-SE" sz="2600" dirty="0"/>
              <a:t> mellan olika intressen. </a:t>
            </a:r>
            <a:r>
              <a:rPr lang="sv-SE" sz="2800" dirty="0">
                <a:latin typeface="Calibri" pitchFamily="34" charset="0"/>
              </a:rPr>
              <a:t>EESK är de europeiska intressegruppernas enda möjlighet att på formell väg </a:t>
            </a:r>
            <a:r>
              <a:rPr lang="sv-SE" sz="2800" b="1" dirty="0">
                <a:solidFill>
                  <a:srgbClr val="0060A0"/>
                </a:solidFill>
                <a:latin typeface="Calibri" pitchFamily="34" charset="0"/>
              </a:rPr>
              <a:t>påverka förslag till EU-lagstiftning inom en interinstitutionell ram</a:t>
            </a:r>
            <a:r>
              <a:rPr lang="sv-SE" sz="2800" dirty="0">
                <a:latin typeface="Calibri" pitchFamily="34" charset="0"/>
              </a:rPr>
              <a:t>.</a:t>
            </a:r>
          </a:p>
          <a:p>
            <a:pPr algn="ctr">
              <a:spcBef>
                <a:spcPts val="1200"/>
              </a:spcBef>
              <a:defRPr/>
            </a:pPr>
            <a:r>
              <a:rPr lang="sv-SE" sz="2800" dirty="0">
                <a:latin typeface="Calibri" pitchFamily="34" charset="0"/>
              </a:rPr>
              <a:t>Det organiserade civila samhällets deltagande är ett grundläggande inslag </a:t>
            </a:r>
            <a:br>
              <a:rPr lang="sv-SE" sz="2800" dirty="0">
                <a:latin typeface="Calibri" pitchFamily="34" charset="0"/>
              </a:rPr>
            </a:br>
            <a:r>
              <a:rPr lang="sv-SE" sz="2800" dirty="0">
                <a:latin typeface="Calibri" pitchFamily="34" charset="0"/>
              </a:rPr>
              <a:t>i den europeiska demokratin: </a:t>
            </a:r>
            <a:r>
              <a:rPr lang="sv-SE" sz="2800" b="1" dirty="0">
                <a:solidFill>
                  <a:srgbClr val="0060A0"/>
                </a:solidFill>
                <a:latin typeface="Calibri" pitchFamily="34" charset="0"/>
              </a:rPr>
              <a:t>deltagandedemokrati</a:t>
            </a:r>
            <a:r>
              <a:rPr lang="sv-SE" sz="2800" dirty="0">
                <a:latin typeface="Calibri" pitchFamily="34" charset="0"/>
              </a:rPr>
              <a:t>.</a:t>
            </a:r>
          </a:p>
          <a:p>
            <a:pPr algn="ctr">
              <a:spcBef>
                <a:spcPts val="1200"/>
              </a:spcBef>
              <a:defRPr/>
            </a:pPr>
            <a:r>
              <a:rPr lang="sv-SE" sz="2800" dirty="0">
                <a:solidFill>
                  <a:srgbClr val="595959"/>
                </a:solidFill>
                <a:latin typeface="Calibri" pitchFamily="34" charset="0"/>
              </a:rPr>
              <a:t>Många </a:t>
            </a:r>
            <a:r>
              <a:rPr lang="sv-SE" sz="2800" b="1" dirty="0">
                <a:solidFill>
                  <a:srgbClr val="0060A0"/>
                </a:solidFill>
                <a:latin typeface="Calibri" pitchFamily="34" charset="0"/>
              </a:rPr>
              <a:t>frågor som påverkar människors dagliga liv</a:t>
            </a:r>
            <a:r>
              <a:rPr lang="sv-SE" sz="2800" dirty="0">
                <a:solidFill>
                  <a:srgbClr val="595959"/>
                </a:solidFill>
                <a:latin typeface="Calibri" pitchFamily="34" charset="0"/>
              </a:rPr>
              <a:t> behandlas </a:t>
            </a:r>
            <a:br>
              <a:rPr lang="sv-SE" sz="2800" dirty="0">
                <a:solidFill>
                  <a:srgbClr val="595959"/>
                </a:solidFill>
                <a:latin typeface="Calibri" pitchFamily="34" charset="0"/>
              </a:rPr>
            </a:br>
            <a:r>
              <a:rPr lang="sv-SE" sz="2800" dirty="0">
                <a:solidFill>
                  <a:srgbClr val="595959"/>
                </a:solidFill>
                <a:latin typeface="Calibri" pitchFamily="34" charset="0"/>
              </a:rPr>
              <a:t>(sysselsättning, hälsa, konsumenternas rättigheter, jordbruk, </a:t>
            </a:r>
            <a:br>
              <a:rPr lang="sv-SE" sz="2800" dirty="0">
                <a:solidFill>
                  <a:srgbClr val="595959"/>
                </a:solidFill>
                <a:latin typeface="Calibri" pitchFamily="34" charset="0"/>
              </a:rPr>
            </a:br>
            <a:r>
              <a:rPr lang="sv-SE" sz="2800" dirty="0">
                <a:solidFill>
                  <a:srgbClr val="595959"/>
                </a:solidFill>
                <a:latin typeface="Calibri" pitchFamily="34" charset="0"/>
              </a:rPr>
              <a:t>kampen mot organiserad brottslighet osv.).</a:t>
            </a:r>
            <a:r>
              <a:rPr lang="sv-SE" sz="26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E6C7B-D79F-D66F-9ABD-F0309E18CBE9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E272-B298-6D95-4011-CB9D10983F8F}"/>
              </a:ext>
            </a:extLst>
          </p:cNvPr>
          <p:cNvSpPr txBox="1"/>
          <p:nvPr/>
        </p:nvSpPr>
        <p:spPr>
          <a:xfrm>
            <a:off x="0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>
                <a:solidFill>
                  <a:schemeClr val="bg1"/>
                </a:solidFill>
                <a:latin typeface="Calibri" panose="020F0502020204030204" pitchFamily="34" charset="0"/>
              </a:rPr>
              <a:t>VARFÖR ÄR KOMMITTÉN VIKTIG FÖR EU?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1617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CBBD-FAF7-9A1D-E1B7-38DB4909E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A288DA2-CD45-AD05-3E3F-DB61FFD2238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EFA806-64B7-7255-77DB-2B5BC934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68" y="2489030"/>
            <a:ext cx="1719072" cy="763693"/>
          </a:xfrm>
        </p:spPr>
        <p:txBody>
          <a:bodyPr>
            <a:noAutofit/>
          </a:bodyPr>
          <a:lstStyle/>
          <a:p>
            <a:r>
              <a:rPr lang="sv-SE" sz="2000">
                <a:solidFill>
                  <a:schemeClr val="bg1"/>
                </a:solidFill>
              </a:rPr>
              <a:t>ECO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8B9A25-0FCE-9D61-62D5-568BC54D3357}"/>
              </a:ext>
            </a:extLst>
          </p:cNvPr>
          <p:cNvSpPr txBox="1">
            <a:spLocks/>
          </p:cNvSpPr>
          <p:nvPr/>
        </p:nvSpPr>
        <p:spPr>
          <a:xfrm>
            <a:off x="299626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267">
                <a:solidFill>
                  <a:schemeClr val="bg1"/>
                </a:solidFill>
              </a:rPr>
              <a:t>INT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C6395-00AB-F57D-4046-1E45642709D3}"/>
              </a:ext>
            </a:extLst>
          </p:cNvPr>
          <p:cNvSpPr txBox="1">
            <a:spLocks/>
          </p:cNvSpPr>
          <p:nvPr/>
        </p:nvSpPr>
        <p:spPr>
          <a:xfrm>
            <a:off x="699205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000">
                <a:solidFill>
                  <a:schemeClr val="bg1"/>
                </a:solidFill>
              </a:rPr>
              <a:t>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462585-4884-F0DF-37A8-E40CC43F0071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000">
                <a:solidFill>
                  <a:schemeClr val="bg1"/>
                </a:solidFill>
              </a:rPr>
              <a:t>SOC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3C3A5769-9DDB-2A78-5EC2-8A2D8721B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" b="75560"/>
          <a:stretch/>
        </p:blipFill>
        <p:spPr>
          <a:xfrm>
            <a:off x="233352" y="5157437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5AA69E76-6AB9-9C1B-82B6-D7060E3C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483" r="337" b="75354"/>
          <a:stretch/>
        </p:blipFill>
        <p:spPr>
          <a:xfrm>
            <a:off x="233352" y="1675936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48500AF6-0B65-FC08-965D-B984597E2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250" r="623" b="74607"/>
          <a:stretch/>
        </p:blipFill>
        <p:spPr>
          <a:xfrm>
            <a:off x="6204845" y="1714819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1B4DA36-424F-C35A-94EF-CECDB3C1F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74618"/>
          <a:stretch/>
        </p:blipFill>
        <p:spPr>
          <a:xfrm>
            <a:off x="233352" y="3453595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TextBox 21">
            <a:hlinkClick r:id="rId9"/>
            <a:extLst>
              <a:ext uri="{FF2B5EF4-FFF2-40B4-BE49-F238E27FC236}">
                <a16:creationId xmlns:a16="http://schemas.microsoft.com/office/drawing/2014/main" id="{3B809A0D-78C5-8C99-9C9E-41D9AD2D0786}"/>
              </a:ext>
            </a:extLst>
          </p:cNvPr>
          <p:cNvSpPr txBox="1"/>
          <p:nvPr/>
        </p:nvSpPr>
        <p:spPr>
          <a:xfrm>
            <a:off x="3162002" y="3665287"/>
            <a:ext cx="286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>
                <a:solidFill>
                  <a:srgbClr val="0060A0"/>
                </a:solidFill>
              </a:rPr>
              <a:t>Ekonomiska och monetära unionen, ekonomisk och social sammanhållning</a:t>
            </a:r>
          </a:p>
        </p:txBody>
      </p:sp>
      <p:sp>
        <p:nvSpPr>
          <p:cNvPr id="23" name="TextBox 22">
            <a:hlinkClick r:id="rId10"/>
            <a:extLst>
              <a:ext uri="{FF2B5EF4-FFF2-40B4-BE49-F238E27FC236}">
                <a16:creationId xmlns:a16="http://schemas.microsoft.com/office/drawing/2014/main" id="{F5739814-12C8-4785-6CA9-820EFCE94C90}"/>
              </a:ext>
            </a:extLst>
          </p:cNvPr>
          <p:cNvSpPr txBox="1"/>
          <p:nvPr/>
        </p:nvSpPr>
        <p:spPr>
          <a:xfrm>
            <a:off x="3096559" y="2061933"/>
            <a:ext cx="299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solidFill>
                  <a:srgbClr val="0060A0"/>
                </a:solidFill>
              </a:rPr>
              <a:t>Inre marknaden, produktion och konsumtion</a:t>
            </a:r>
          </a:p>
        </p:txBody>
      </p:sp>
      <p:sp>
        <p:nvSpPr>
          <p:cNvPr id="24" name="TextBox 23">
            <a:hlinkClick r:id="rId11"/>
            <a:extLst>
              <a:ext uri="{FF2B5EF4-FFF2-40B4-BE49-F238E27FC236}">
                <a16:creationId xmlns:a16="http://schemas.microsoft.com/office/drawing/2014/main" id="{05E06C6B-FE24-32A6-95B6-410FEBB89D37}"/>
              </a:ext>
            </a:extLst>
          </p:cNvPr>
          <p:cNvSpPr txBox="1"/>
          <p:nvPr/>
        </p:nvSpPr>
        <p:spPr>
          <a:xfrm>
            <a:off x="9179615" y="2061933"/>
            <a:ext cx="3022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>
                <a:solidFill>
                  <a:srgbClr val="0060A0"/>
                </a:solidFill>
              </a:rPr>
              <a:t>Transporter, energi, infrastruktur och informationssamhället</a:t>
            </a:r>
          </a:p>
        </p:txBody>
      </p:sp>
      <p:sp>
        <p:nvSpPr>
          <p:cNvPr id="25" name="TextBox 24">
            <a:hlinkClick r:id="rId12"/>
            <a:extLst>
              <a:ext uri="{FF2B5EF4-FFF2-40B4-BE49-F238E27FC236}">
                <a16:creationId xmlns:a16="http://schemas.microsoft.com/office/drawing/2014/main" id="{4424B81F-FE91-36A1-B2D0-31604CE3E6A1}"/>
              </a:ext>
            </a:extLst>
          </p:cNvPr>
          <p:cNvSpPr txBox="1"/>
          <p:nvPr/>
        </p:nvSpPr>
        <p:spPr>
          <a:xfrm>
            <a:off x="9095443" y="3934765"/>
            <a:ext cx="3109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>
                <a:solidFill>
                  <a:srgbClr val="0060A0"/>
                </a:solidFill>
              </a:rPr>
              <a:t>Sysselsättning, sociala frågor och medborgarna</a:t>
            </a:r>
          </a:p>
        </p:txBody>
      </p:sp>
      <p:sp>
        <p:nvSpPr>
          <p:cNvPr id="26" name="TextBox 25">
            <a:hlinkClick r:id="rId13"/>
            <a:extLst>
              <a:ext uri="{FF2B5EF4-FFF2-40B4-BE49-F238E27FC236}">
                <a16:creationId xmlns:a16="http://schemas.microsoft.com/office/drawing/2014/main" id="{66591EC4-28BB-6621-1799-B124DD313AD6}"/>
              </a:ext>
            </a:extLst>
          </p:cNvPr>
          <p:cNvSpPr txBox="1"/>
          <p:nvPr/>
        </p:nvSpPr>
        <p:spPr>
          <a:xfrm>
            <a:off x="9068052" y="5647902"/>
            <a:ext cx="3122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dirty="0">
                <a:solidFill>
                  <a:srgbClr val="0060A0"/>
                </a:solidFill>
              </a:rPr>
              <a:t>Jordbruk, landsbygds-utveckling och miljö</a:t>
            </a:r>
          </a:p>
        </p:txBody>
      </p:sp>
      <p:sp>
        <p:nvSpPr>
          <p:cNvPr id="27" name="TextBox 26">
            <a:hlinkClick r:id="rId14"/>
            <a:extLst>
              <a:ext uri="{FF2B5EF4-FFF2-40B4-BE49-F238E27FC236}">
                <a16:creationId xmlns:a16="http://schemas.microsoft.com/office/drawing/2014/main" id="{E41705D5-E6D3-5231-B673-449A47888A36}"/>
              </a:ext>
            </a:extLst>
          </p:cNvPr>
          <p:cNvSpPr txBox="1"/>
          <p:nvPr/>
        </p:nvSpPr>
        <p:spPr>
          <a:xfrm>
            <a:off x="3096559" y="5788112"/>
            <a:ext cx="299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>
                <a:solidFill>
                  <a:srgbClr val="0060A0"/>
                </a:solidFill>
              </a:rPr>
              <a:t>Yttre förbindelser</a:t>
            </a:r>
          </a:p>
        </p:txBody>
      </p:sp>
      <p:pic>
        <p:nvPicPr>
          <p:cNvPr id="32" name="Picture 31">
            <a:hlinkClick r:id="rId5" action="ppaction://hlinksldjump"/>
            <a:extLst>
              <a:ext uri="{FF2B5EF4-FFF2-40B4-BE49-F238E27FC236}">
                <a16:creationId xmlns:a16="http://schemas.microsoft.com/office/drawing/2014/main" id="{09A12ED4-5313-4349-904A-953DE5465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74773"/>
          <a:stretch/>
        </p:blipFill>
        <p:spPr>
          <a:xfrm>
            <a:off x="6232236" y="3569184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3" name="Picture 32">
            <a:hlinkClick r:id="rId3" action="ppaction://hlinksldjump"/>
            <a:extLst>
              <a:ext uri="{FF2B5EF4-FFF2-40B4-BE49-F238E27FC236}">
                <a16:creationId xmlns:a16="http://schemas.microsoft.com/office/drawing/2014/main" id="{1D1008A6-B440-33EB-1977-227E10DF2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508" r="9" b="76366"/>
          <a:stretch/>
        </p:blipFill>
        <p:spPr>
          <a:xfrm>
            <a:off x="6218883" y="5163905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CA431F0-5DFB-F06A-F681-0B8C3B22BD92}"/>
              </a:ext>
            </a:extLst>
          </p:cNvPr>
          <p:cNvSpPr txBox="1">
            <a:spLocks/>
          </p:cNvSpPr>
          <p:nvPr/>
        </p:nvSpPr>
        <p:spPr bwMode="auto">
          <a:xfrm>
            <a:off x="0" y="261514"/>
            <a:ext cx="12202018" cy="4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sv-SE" sz="4400" b="1">
                <a:solidFill>
                  <a:schemeClr val="bg1"/>
                </a:solidFill>
                <a:latin typeface="Calibri" charset="0"/>
              </a:rPr>
              <a:t>ARBETSORGAN: 6 SEKTIONER </a:t>
            </a:r>
          </a:p>
        </p:txBody>
      </p:sp>
    </p:spTree>
    <p:extLst>
      <p:ext uri="{BB962C8B-B14F-4D97-AF65-F5344CB8AC3E}">
        <p14:creationId xmlns:p14="http://schemas.microsoft.com/office/powerpoint/2010/main" val="1678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265722" y="2082253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267">
                <a:solidFill>
                  <a:schemeClr val="bg1"/>
                </a:solidFill>
              </a:rPr>
              <a:t>ESG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43290" y="2082253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267" dirty="0">
                <a:solidFill>
                  <a:schemeClr val="bg1"/>
                </a:solidFill>
              </a:rPr>
              <a:t>ODIM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20858" y="2082253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267">
                <a:solidFill>
                  <a:schemeClr val="bg1"/>
                </a:solidFill>
              </a:rPr>
              <a:t>FRRL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898426" y="2082253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267">
                <a:solidFill>
                  <a:schemeClr val="bg1"/>
                </a:solidFill>
              </a:rPr>
              <a:t>OAM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374562" y="4714765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4267">
                <a:solidFill>
                  <a:schemeClr val="bg1"/>
                </a:solidFill>
              </a:rPr>
              <a:t>OHU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345FE-EE2C-47C8-AA52-C42AC52D1DEC}"/>
              </a:ext>
            </a:extLst>
          </p:cNvPr>
          <p:cNvSpPr txBox="1"/>
          <p:nvPr/>
        </p:nvSpPr>
        <p:spPr>
          <a:xfrm>
            <a:off x="3729346" y="5313829"/>
            <a:ext cx="171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>
                <a:solidFill>
                  <a:schemeClr val="bg1"/>
                </a:solidFill>
                <a:latin typeface="Calibri" pitchFamily="34" charset="0"/>
              </a:rPr>
              <a:t>EESK:s</a:t>
            </a:r>
            <a:br>
              <a:rPr lang="sv-SE" sz="28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sv-SE" sz="2800" dirty="0">
                <a:solidFill>
                  <a:schemeClr val="bg1"/>
                </a:solidFill>
                <a:latin typeface="Calibri" pitchFamily="34" charset="0"/>
              </a:rPr>
              <a:t>ungdomsgrupp</a:t>
            </a:r>
          </a:p>
          <a:p>
            <a:pPr algn="ctr"/>
            <a:endParaRPr lang="fr-BE" sz="28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2C3110-AA39-491D-9CCF-8E22B6589EAC}"/>
              </a:ext>
            </a:extLst>
          </p:cNvPr>
          <p:cNvGrpSpPr/>
          <p:nvPr/>
        </p:nvGrpSpPr>
        <p:grpSpPr>
          <a:xfrm>
            <a:off x="579064" y="1643621"/>
            <a:ext cx="11514570" cy="4578149"/>
            <a:chOff x="579064" y="2279851"/>
            <a:chExt cx="11514570" cy="4578149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964A6236-DD84-45D5-8130-E11900E72FE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73516808"/>
                </p:ext>
              </p:extLst>
            </p:nvPr>
          </p:nvGraphicFramePr>
          <p:xfrm>
            <a:off x="5057147" y="2279851"/>
            <a:ext cx="7036487" cy="45781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9194976-05CF-4E2D-8A2C-EA6DB886891C}"/>
                </a:ext>
              </a:extLst>
            </p:cNvPr>
            <p:cNvGrpSpPr/>
            <p:nvPr/>
          </p:nvGrpSpPr>
          <p:grpSpPr>
            <a:xfrm>
              <a:off x="579064" y="2702352"/>
              <a:ext cx="5864128" cy="4155648"/>
              <a:chOff x="350464" y="2659148"/>
              <a:chExt cx="5864128" cy="4155648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E9DC328A-E176-4877-8500-28B92EF6790F}"/>
                  </a:ext>
                </a:extLst>
              </p:cNvPr>
              <p:cNvSpPr/>
              <p:nvPr/>
            </p:nvSpPr>
            <p:spPr>
              <a:xfrm>
                <a:off x="350464" y="2957178"/>
                <a:ext cx="2329778" cy="2196353"/>
              </a:xfrm>
              <a:custGeom>
                <a:avLst/>
                <a:gdLst>
                  <a:gd name="connsiteX0" fmla="*/ 0 w 2329778"/>
                  <a:gd name="connsiteY0" fmla="*/ 1098177 h 2196353"/>
                  <a:gd name="connsiteX1" fmla="*/ 1164889 w 2329778"/>
                  <a:gd name="connsiteY1" fmla="*/ 0 h 2196353"/>
                  <a:gd name="connsiteX2" fmla="*/ 2329778 w 2329778"/>
                  <a:gd name="connsiteY2" fmla="*/ 1098177 h 2196353"/>
                  <a:gd name="connsiteX3" fmla="*/ 1164889 w 2329778"/>
                  <a:gd name="connsiteY3" fmla="*/ 2196354 h 2196353"/>
                  <a:gd name="connsiteX4" fmla="*/ 0 w 2329778"/>
                  <a:gd name="connsiteY4" fmla="*/ 1098177 h 219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9778" h="2196353">
                    <a:moveTo>
                      <a:pt x="0" y="1098177"/>
                    </a:moveTo>
                    <a:cubicBezTo>
                      <a:pt x="0" y="491671"/>
                      <a:pt x="521539" y="0"/>
                      <a:pt x="1164889" y="0"/>
                    </a:cubicBezTo>
                    <a:cubicBezTo>
                      <a:pt x="1808239" y="0"/>
                      <a:pt x="2329778" y="491671"/>
                      <a:pt x="2329778" y="1098177"/>
                    </a:cubicBezTo>
                    <a:cubicBezTo>
                      <a:pt x="2329778" y="1704683"/>
                      <a:pt x="1808239" y="2196354"/>
                      <a:pt x="1164889" y="2196354"/>
                    </a:cubicBezTo>
                    <a:cubicBezTo>
                      <a:pt x="521539" y="2196354"/>
                      <a:pt x="0" y="1704683"/>
                      <a:pt x="0" y="1098177"/>
                    </a:cubicBezTo>
                    <a:close/>
                  </a:path>
                </a:pathLst>
              </a:custGeom>
              <a:solidFill>
                <a:srgbClr val="7030A0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394528" tIns="374988" rIns="394528" bIns="374988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sv-SE" sz="1400" kern="1200" dirty="0">
                    <a:solidFill>
                      <a:schemeClr val="bg1"/>
                    </a:solidFill>
                    <a:latin typeface="Calibri" pitchFamily="34" charset="0"/>
                  </a:rPr>
                  <a:t>CCMI - Rådgivande utskottet för industriell omvandling</a:t>
                </a:r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DCC20C1-800A-4191-AB2C-416D4E91C2D8}"/>
                  </a:ext>
                </a:extLst>
              </p:cNvPr>
              <p:cNvSpPr/>
              <p:nvPr/>
            </p:nvSpPr>
            <p:spPr>
              <a:xfrm>
                <a:off x="1482963" y="4345823"/>
                <a:ext cx="2468671" cy="2468973"/>
              </a:xfrm>
              <a:custGeom>
                <a:avLst/>
                <a:gdLst>
                  <a:gd name="connsiteX0" fmla="*/ 0 w 2621060"/>
                  <a:gd name="connsiteY0" fmla="*/ 1310691 h 2621381"/>
                  <a:gd name="connsiteX1" fmla="*/ 1310530 w 2621060"/>
                  <a:gd name="connsiteY1" fmla="*/ 0 h 2621381"/>
                  <a:gd name="connsiteX2" fmla="*/ 2621060 w 2621060"/>
                  <a:gd name="connsiteY2" fmla="*/ 1310691 h 2621381"/>
                  <a:gd name="connsiteX3" fmla="*/ 1310530 w 2621060"/>
                  <a:gd name="connsiteY3" fmla="*/ 2621382 h 2621381"/>
                  <a:gd name="connsiteX4" fmla="*/ 0 w 2621060"/>
                  <a:gd name="connsiteY4" fmla="*/ 1310691 h 262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1060" h="2621381">
                    <a:moveTo>
                      <a:pt x="0" y="1310691"/>
                    </a:moveTo>
                    <a:cubicBezTo>
                      <a:pt x="0" y="586816"/>
                      <a:pt x="586744" y="0"/>
                      <a:pt x="1310530" y="0"/>
                    </a:cubicBezTo>
                    <a:cubicBezTo>
                      <a:pt x="2034316" y="0"/>
                      <a:pt x="2621060" y="586816"/>
                      <a:pt x="2621060" y="1310691"/>
                    </a:cubicBezTo>
                    <a:cubicBezTo>
                      <a:pt x="2621060" y="2034566"/>
                      <a:pt x="2034316" y="2621382"/>
                      <a:pt x="1310530" y="2621382"/>
                    </a:cubicBezTo>
                    <a:cubicBezTo>
                      <a:pt x="586744" y="2621382"/>
                      <a:pt x="0" y="2034566"/>
                      <a:pt x="0" y="1310691"/>
                    </a:cubicBezTo>
                    <a:close/>
                  </a:path>
                </a:pathLst>
              </a:custGeom>
              <a:solidFill>
                <a:srgbClr val="002060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437185" tIns="437232" rIns="437185" bIns="437232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sv-SE" sz="1400" kern="1200" dirty="0">
                    <a:solidFill>
                      <a:schemeClr val="bg1"/>
                    </a:solidFill>
                  </a:rPr>
                  <a:t>Tillfälliga arbetsgruppen </a:t>
                </a:r>
                <a:br>
                  <a:rPr lang="sv-SE" sz="1400" kern="1200" dirty="0">
                    <a:solidFill>
                      <a:schemeClr val="bg1"/>
                    </a:solidFill>
                  </a:rPr>
                </a:br>
                <a:r>
                  <a:rPr lang="sv-SE" sz="1400" kern="1200" dirty="0">
                    <a:solidFill>
                      <a:schemeClr val="bg1"/>
                    </a:solidFill>
                  </a:rPr>
                  <a:t>för ungdomars engagemang</a:t>
                </a: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441CCF6D-E368-40E3-B329-202BBEAD518F}"/>
                  </a:ext>
                </a:extLst>
              </p:cNvPr>
              <p:cNvSpPr/>
              <p:nvPr/>
            </p:nvSpPr>
            <p:spPr>
              <a:xfrm>
                <a:off x="2609828" y="2659148"/>
                <a:ext cx="2468670" cy="2468972"/>
              </a:xfrm>
              <a:custGeom>
                <a:avLst/>
                <a:gdLst>
                  <a:gd name="connsiteX0" fmla="*/ 0 w 2840011"/>
                  <a:gd name="connsiteY0" fmla="*/ 1420179 h 2840358"/>
                  <a:gd name="connsiteX1" fmla="*/ 1420006 w 2840011"/>
                  <a:gd name="connsiteY1" fmla="*/ 0 h 2840358"/>
                  <a:gd name="connsiteX2" fmla="*/ 2840012 w 2840011"/>
                  <a:gd name="connsiteY2" fmla="*/ 1420179 h 2840358"/>
                  <a:gd name="connsiteX3" fmla="*/ 1420006 w 2840011"/>
                  <a:gd name="connsiteY3" fmla="*/ 2840358 h 2840358"/>
                  <a:gd name="connsiteX4" fmla="*/ 0 w 2840011"/>
                  <a:gd name="connsiteY4" fmla="*/ 1420179 h 2840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0011" h="2840358">
                    <a:moveTo>
                      <a:pt x="0" y="1420179"/>
                    </a:moveTo>
                    <a:cubicBezTo>
                      <a:pt x="0" y="635836"/>
                      <a:pt x="635758" y="0"/>
                      <a:pt x="1420006" y="0"/>
                    </a:cubicBezTo>
                    <a:cubicBezTo>
                      <a:pt x="2204254" y="0"/>
                      <a:pt x="2840012" y="635836"/>
                      <a:pt x="2840012" y="1420179"/>
                    </a:cubicBezTo>
                    <a:cubicBezTo>
                      <a:pt x="2840012" y="2204522"/>
                      <a:pt x="2204254" y="2840358"/>
                      <a:pt x="1420006" y="2840358"/>
                    </a:cubicBezTo>
                    <a:cubicBezTo>
                      <a:pt x="635758" y="2840358"/>
                      <a:pt x="0" y="2204522"/>
                      <a:pt x="0" y="1420179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469250" tIns="469301" rIns="469250" bIns="469301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sv-SE" sz="1400" kern="1200" dirty="0">
                    <a:solidFill>
                      <a:schemeClr val="bg1"/>
                    </a:solidFill>
                  </a:rPr>
                  <a:t>Tillfälliga arbetsgruppen för jämlikhet</a:t>
                </a: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774678B-6017-4F1E-8B60-5694AB8497A0}"/>
                  </a:ext>
                </a:extLst>
              </p:cNvPr>
              <p:cNvSpPr/>
              <p:nvPr/>
            </p:nvSpPr>
            <p:spPr>
              <a:xfrm>
                <a:off x="3914690" y="4501187"/>
                <a:ext cx="2299902" cy="2300183"/>
              </a:xfrm>
              <a:custGeom>
                <a:avLst/>
                <a:gdLst>
                  <a:gd name="connsiteX0" fmla="*/ 0 w 2299902"/>
                  <a:gd name="connsiteY0" fmla="*/ 1150092 h 2300183"/>
                  <a:gd name="connsiteX1" fmla="*/ 1149951 w 2299902"/>
                  <a:gd name="connsiteY1" fmla="*/ 0 h 2300183"/>
                  <a:gd name="connsiteX2" fmla="*/ 2299902 w 2299902"/>
                  <a:gd name="connsiteY2" fmla="*/ 1150092 h 2300183"/>
                  <a:gd name="connsiteX3" fmla="*/ 1149951 w 2299902"/>
                  <a:gd name="connsiteY3" fmla="*/ 2300184 h 2300183"/>
                  <a:gd name="connsiteX4" fmla="*/ 0 w 2299902"/>
                  <a:gd name="connsiteY4" fmla="*/ 1150092 h 230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902" h="2300183">
                    <a:moveTo>
                      <a:pt x="0" y="1150092"/>
                    </a:moveTo>
                    <a:cubicBezTo>
                      <a:pt x="0" y="514914"/>
                      <a:pt x="514851" y="0"/>
                      <a:pt x="1149951" y="0"/>
                    </a:cubicBezTo>
                    <a:cubicBezTo>
                      <a:pt x="1785051" y="0"/>
                      <a:pt x="2299902" y="514914"/>
                      <a:pt x="2299902" y="1150092"/>
                    </a:cubicBezTo>
                    <a:cubicBezTo>
                      <a:pt x="2299902" y="1785270"/>
                      <a:pt x="1785051" y="2300184"/>
                      <a:pt x="1149951" y="2300184"/>
                    </a:cubicBezTo>
                    <a:cubicBezTo>
                      <a:pt x="514851" y="2300184"/>
                      <a:pt x="0" y="1785270"/>
                      <a:pt x="0" y="1150092"/>
                    </a:cubicBezTo>
                    <a:close/>
                  </a:path>
                </a:pathLst>
              </a:custGeom>
              <a:solidFill>
                <a:srgbClr val="002060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416823" tIns="416864" rIns="416823" bIns="416864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sv-SE" sz="1400" kern="1200" dirty="0">
                    <a:solidFill>
                      <a:schemeClr val="bg1"/>
                    </a:solidFill>
                  </a:rPr>
                  <a:t>Tillfälliga arbetsgruppen för partskonferensen</a:t>
                </a: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3ED6C0F-CAEA-B4C2-57B9-CB071711B1B1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0D9B357-52D5-441A-981A-0388FC0314A2}"/>
              </a:ext>
            </a:extLst>
          </p:cNvPr>
          <p:cNvSpPr txBox="1">
            <a:spLocks/>
          </p:cNvSpPr>
          <p:nvPr/>
        </p:nvSpPr>
        <p:spPr bwMode="auto">
          <a:xfrm>
            <a:off x="-15581" y="252102"/>
            <a:ext cx="12191999" cy="7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sv-SE" sz="4400" b="1">
                <a:solidFill>
                  <a:schemeClr val="bg1"/>
                </a:solidFill>
                <a:latin typeface="Calibri" charset="0"/>
              </a:rPr>
              <a:t>ÖVRIGA ARBETSORGAN</a:t>
            </a:r>
          </a:p>
        </p:txBody>
      </p:sp>
    </p:spTree>
    <p:extLst>
      <p:ext uri="{BB962C8B-B14F-4D97-AF65-F5344CB8AC3E}">
        <p14:creationId xmlns:p14="http://schemas.microsoft.com/office/powerpoint/2010/main" val="28852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2">
            <a:extLst>
              <a:ext uri="{FF2B5EF4-FFF2-40B4-BE49-F238E27FC236}">
                <a16:creationId xmlns:a16="http://schemas.microsoft.com/office/drawing/2014/main" id="{ADDC99CD-DA21-6490-AE64-12838C690144}"/>
              </a:ext>
            </a:extLst>
          </p:cNvPr>
          <p:cNvGrpSpPr/>
          <p:nvPr/>
        </p:nvGrpSpPr>
        <p:grpSpPr>
          <a:xfrm>
            <a:off x="3834199" y="4315693"/>
            <a:ext cx="3359895" cy="2396674"/>
            <a:chOff x="0" y="0"/>
            <a:chExt cx="1592202" cy="1135747"/>
          </a:xfrm>
        </p:grpSpPr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A3C51FC8-FD68-311F-06AB-8E22B0E3D2AD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79CEF58B-5C8A-DFA7-FB76-0AD2DFC9AA72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001FE9B-1937-8217-BFEC-60C354B71C4E}"/>
              </a:ext>
            </a:extLst>
          </p:cNvPr>
          <p:cNvGrpSpPr/>
          <p:nvPr/>
        </p:nvGrpSpPr>
        <p:grpSpPr>
          <a:xfrm>
            <a:off x="187645" y="1646651"/>
            <a:ext cx="3293163" cy="2433911"/>
            <a:chOff x="0" y="0"/>
            <a:chExt cx="1592202" cy="113574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31C329-DA8C-4270-57D1-6058BCF56598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7F1613FA-0CDF-DF4F-FD1C-5BC724B95039}"/>
              </a:ext>
            </a:extLst>
          </p:cNvPr>
          <p:cNvGrpSpPr/>
          <p:nvPr/>
        </p:nvGrpSpPr>
        <p:grpSpPr>
          <a:xfrm>
            <a:off x="7572171" y="1636347"/>
            <a:ext cx="3308221" cy="2442638"/>
            <a:chOff x="0" y="0"/>
            <a:chExt cx="1592202" cy="11357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28A9A11-0154-A5A8-766B-BB50F8E075F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F4E166ED-8B9F-D225-01E8-5F1577E9C37F}"/>
              </a:ext>
            </a:extLst>
          </p:cNvPr>
          <p:cNvGrpSpPr/>
          <p:nvPr/>
        </p:nvGrpSpPr>
        <p:grpSpPr>
          <a:xfrm>
            <a:off x="7533552" y="4337228"/>
            <a:ext cx="3346840" cy="2387362"/>
            <a:chOff x="0" y="0"/>
            <a:chExt cx="1592202" cy="1135747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623C86-4C1A-1C76-31D7-8CD644A74040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DDD465E-4DA3-B6EE-CAF5-88AC0094F9B3}"/>
              </a:ext>
            </a:extLst>
          </p:cNvPr>
          <p:cNvGrpSpPr/>
          <p:nvPr/>
        </p:nvGrpSpPr>
        <p:grpSpPr>
          <a:xfrm>
            <a:off x="8342627" y="4860000"/>
            <a:ext cx="2461561" cy="1755640"/>
            <a:chOff x="0" y="0"/>
            <a:chExt cx="1404462" cy="100169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0572B1CD-05A7-D222-6DA2-49F6C22A0BB4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3580B6EA-AE95-DC30-53DF-0CF01CF67DBD}"/>
              </a:ext>
            </a:extLst>
          </p:cNvPr>
          <p:cNvGrpSpPr/>
          <p:nvPr/>
        </p:nvGrpSpPr>
        <p:grpSpPr>
          <a:xfrm>
            <a:off x="159443" y="4327916"/>
            <a:ext cx="3358811" cy="2396674"/>
            <a:chOff x="0" y="0"/>
            <a:chExt cx="1404462" cy="1001694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83368BD-4E20-CF26-9FDA-9874B2327515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6" name="TextBox 19">
            <a:extLst>
              <a:ext uri="{FF2B5EF4-FFF2-40B4-BE49-F238E27FC236}">
                <a16:creationId xmlns:a16="http://schemas.microsoft.com/office/drawing/2014/main" id="{2CE23239-3AB5-49C7-88DD-4840039C9524}"/>
              </a:ext>
            </a:extLst>
          </p:cNvPr>
          <p:cNvSpPr txBox="1"/>
          <p:nvPr/>
        </p:nvSpPr>
        <p:spPr>
          <a:xfrm>
            <a:off x="532116" y="4421613"/>
            <a:ext cx="2775373" cy="55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sv-SE" sz="17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Rätten till energi till ett överkomligt pris för alla</a:t>
            </a: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5239EA9E-B366-9368-F5D6-D7B98ECD80EF}"/>
              </a:ext>
            </a:extLst>
          </p:cNvPr>
          <p:cNvSpPr/>
          <p:nvPr/>
        </p:nvSpPr>
        <p:spPr>
          <a:xfrm>
            <a:off x="3290658" y="4703230"/>
            <a:ext cx="393700" cy="362696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EACBB484-AD34-53A1-7C7D-424D80A8E4BF}"/>
              </a:ext>
            </a:extLst>
          </p:cNvPr>
          <p:cNvGrpSpPr/>
          <p:nvPr/>
        </p:nvGrpSpPr>
        <p:grpSpPr>
          <a:xfrm>
            <a:off x="3001443" y="3881881"/>
            <a:ext cx="1179349" cy="1179349"/>
            <a:chOff x="0" y="0"/>
            <a:chExt cx="812800" cy="812800"/>
          </a:xfrm>
          <a:solidFill>
            <a:srgbClr val="895585"/>
          </a:solidFill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88892D56-52D6-BE6D-90D7-52D2F3C174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38F9ECA-9DC3-7734-A468-BCA6DDE639D3}"/>
              </a:ext>
            </a:extLst>
          </p:cNvPr>
          <p:cNvGrpSpPr/>
          <p:nvPr/>
        </p:nvGrpSpPr>
        <p:grpSpPr>
          <a:xfrm>
            <a:off x="3877315" y="1640779"/>
            <a:ext cx="3303285" cy="2433911"/>
            <a:chOff x="0" y="0"/>
            <a:chExt cx="1592202" cy="1135747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F3E62A8F-558A-3180-3723-7144F479F47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42B5324E-D3D4-5DF1-741C-7F60752001A5}"/>
              </a:ext>
            </a:extLst>
          </p:cNvPr>
          <p:cNvGrpSpPr/>
          <p:nvPr/>
        </p:nvGrpSpPr>
        <p:grpSpPr>
          <a:xfrm>
            <a:off x="4684195" y="2205868"/>
            <a:ext cx="2461561" cy="1755640"/>
            <a:chOff x="0" y="0"/>
            <a:chExt cx="1404462" cy="1001694"/>
          </a:xfrm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51AFC1F0-F7E7-3352-A1A4-CE5A85625686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4" name="Freeform 27">
            <a:extLst>
              <a:ext uri="{FF2B5EF4-FFF2-40B4-BE49-F238E27FC236}">
                <a16:creationId xmlns:a16="http://schemas.microsoft.com/office/drawing/2014/main" id="{A6D7A4CA-5264-3706-024E-E562D8AAE12E}"/>
              </a:ext>
            </a:extLst>
          </p:cNvPr>
          <p:cNvSpPr/>
          <p:nvPr/>
        </p:nvSpPr>
        <p:spPr>
          <a:xfrm>
            <a:off x="3290658" y="1894005"/>
            <a:ext cx="393700" cy="388779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6F4113F0-D8C8-DAB0-CEFA-EEE6CAB4CC2B}"/>
              </a:ext>
            </a:extLst>
          </p:cNvPr>
          <p:cNvSpPr/>
          <p:nvPr/>
        </p:nvSpPr>
        <p:spPr>
          <a:xfrm>
            <a:off x="6948905" y="1899050"/>
            <a:ext cx="393700" cy="378690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911" t="-3798" r="-1366" b="-3573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7C9454BA-8F83-184E-743A-A67005828D08}"/>
              </a:ext>
            </a:extLst>
          </p:cNvPr>
          <p:cNvSpPr/>
          <p:nvPr/>
        </p:nvSpPr>
        <p:spPr>
          <a:xfrm>
            <a:off x="10607336" y="1894590"/>
            <a:ext cx="393700" cy="387608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161" t="-2036" r="-1538" b="-2276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3C64040C-6CCA-FCE0-D168-192568AB17A5}"/>
              </a:ext>
            </a:extLst>
          </p:cNvPr>
          <p:cNvGrpSpPr/>
          <p:nvPr/>
        </p:nvGrpSpPr>
        <p:grpSpPr>
          <a:xfrm>
            <a:off x="3088369" y="1152000"/>
            <a:ext cx="1179349" cy="1179349"/>
            <a:chOff x="0" y="0"/>
            <a:chExt cx="812800" cy="812800"/>
          </a:xfrm>
          <a:solidFill>
            <a:srgbClr val="D3C033"/>
          </a:solidFill>
        </p:grpSpPr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7F81EAD3-57A5-5647-D453-9A28CBEA50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ABFCB4E6-FF31-C8BF-71DF-1F98D93B0794}"/>
              </a:ext>
            </a:extLst>
          </p:cNvPr>
          <p:cNvGrpSpPr/>
          <p:nvPr/>
        </p:nvGrpSpPr>
        <p:grpSpPr>
          <a:xfrm>
            <a:off x="7932280" y="1782996"/>
            <a:ext cx="2898296" cy="1337703"/>
            <a:chOff x="-315014" y="-1094407"/>
            <a:chExt cx="5796593" cy="2675405"/>
          </a:xfrm>
        </p:grpSpPr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F2A9B6F1-703E-54DB-4A69-B7759CDA6F19}"/>
                </a:ext>
              </a:extLst>
            </p:cNvPr>
            <p:cNvSpPr txBox="1"/>
            <p:nvPr/>
          </p:nvSpPr>
          <p:spPr>
            <a:xfrm>
              <a:off x="-315014" y="-1094407"/>
              <a:ext cx="5722659" cy="10577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sv-SE" sz="17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Handelsavtal som gynnar </a:t>
              </a:r>
              <a:br>
                <a:rPr lang="sv-SE" sz="17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</a:br>
              <a:r>
                <a:rPr lang="sv-SE" sz="17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alla delar av samhället</a:t>
              </a: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44754F6E-191F-B8E2-0435-B31FE5931CB4}"/>
                </a:ext>
              </a:extLst>
            </p:cNvPr>
            <p:cNvSpPr txBox="1"/>
            <p:nvPr/>
          </p:nvSpPr>
          <p:spPr>
            <a:xfrm>
              <a:off x="0" y="1211154"/>
              <a:ext cx="5481579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32" name="Group 36">
            <a:extLst>
              <a:ext uri="{FF2B5EF4-FFF2-40B4-BE49-F238E27FC236}">
                <a16:creationId xmlns:a16="http://schemas.microsoft.com/office/drawing/2014/main" id="{F1813BD5-87AD-7724-3BF4-1EEEB1C2D948}"/>
              </a:ext>
            </a:extLst>
          </p:cNvPr>
          <p:cNvGrpSpPr/>
          <p:nvPr/>
        </p:nvGrpSpPr>
        <p:grpSpPr>
          <a:xfrm>
            <a:off x="7864679" y="4516041"/>
            <a:ext cx="2827046" cy="1282671"/>
            <a:chOff x="-350580" y="-936927"/>
            <a:chExt cx="5654092" cy="2565341"/>
          </a:xfrm>
        </p:grpSpPr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DB59B2C4-7545-7473-08BC-3CDE1E6791A8}"/>
                </a:ext>
              </a:extLst>
            </p:cNvPr>
            <p:cNvSpPr txBox="1"/>
            <p:nvPr/>
          </p:nvSpPr>
          <p:spPr>
            <a:xfrm>
              <a:off x="0" y="1258570"/>
              <a:ext cx="5303512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  <p:sp>
          <p:nvSpPr>
            <p:cNvPr id="34" name="TextBox 37">
              <a:extLst>
                <a:ext uri="{FF2B5EF4-FFF2-40B4-BE49-F238E27FC236}">
                  <a16:creationId xmlns:a16="http://schemas.microsoft.com/office/drawing/2014/main" id="{BC90BE21-1179-1B5A-4917-08FD3E5A7076}"/>
                </a:ext>
              </a:extLst>
            </p:cNvPr>
            <p:cNvSpPr txBox="1"/>
            <p:nvPr/>
          </p:nvSpPr>
          <p:spPr>
            <a:xfrm>
              <a:off x="-350580" y="-936927"/>
              <a:ext cx="5303512" cy="11092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sv-SE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En EU-handlingsplan </a:t>
              </a:r>
              <a:br>
                <a:rPr lang="sv-SE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</a:br>
              <a:r>
                <a:rPr lang="sv-SE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mot sällsynta sjukdomar</a:t>
              </a:r>
            </a:p>
          </p:txBody>
        </p:sp>
      </p:grpSp>
      <p:grpSp>
        <p:nvGrpSpPr>
          <p:cNvPr id="35" name="Group 39">
            <a:extLst>
              <a:ext uri="{FF2B5EF4-FFF2-40B4-BE49-F238E27FC236}">
                <a16:creationId xmlns:a16="http://schemas.microsoft.com/office/drawing/2014/main" id="{A4247363-A503-C95D-77A5-E3D0A082FD0F}"/>
              </a:ext>
            </a:extLst>
          </p:cNvPr>
          <p:cNvGrpSpPr/>
          <p:nvPr/>
        </p:nvGrpSpPr>
        <p:grpSpPr>
          <a:xfrm>
            <a:off x="4352250" y="1775140"/>
            <a:ext cx="2771249" cy="1357415"/>
            <a:chOff x="-344752" y="-1086415"/>
            <a:chExt cx="5542497" cy="2714831"/>
          </a:xfrm>
        </p:grpSpPr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DB221D-9AA7-C57D-DDF0-F7C5A9D7AEC4}"/>
                </a:ext>
              </a:extLst>
            </p:cNvPr>
            <p:cNvSpPr txBox="1"/>
            <p:nvPr/>
          </p:nvSpPr>
          <p:spPr>
            <a:xfrm>
              <a:off x="-344752" y="-1086415"/>
              <a:ext cx="5197743" cy="1109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sv-SE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En vattenstrategi för EU</a:t>
              </a:r>
            </a:p>
          </p:txBody>
        </p: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A914F9A9-7DC4-853A-EB64-1F307D7EC146}"/>
                </a:ext>
              </a:extLst>
            </p:cNvPr>
            <p:cNvSpPr txBox="1"/>
            <p:nvPr/>
          </p:nvSpPr>
          <p:spPr>
            <a:xfrm>
              <a:off x="2" y="1258572"/>
              <a:ext cx="5197743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38" name="Freeform 44">
            <a:extLst>
              <a:ext uri="{FF2B5EF4-FFF2-40B4-BE49-F238E27FC236}">
                <a16:creationId xmlns:a16="http://schemas.microsoft.com/office/drawing/2014/main" id="{F098BA66-895F-8B28-6025-EDDD9589D6ED}"/>
              </a:ext>
            </a:extLst>
          </p:cNvPr>
          <p:cNvSpPr/>
          <p:nvPr/>
        </p:nvSpPr>
        <p:spPr>
          <a:xfrm>
            <a:off x="6948905" y="4708950"/>
            <a:ext cx="393700" cy="395709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742" t="-1421" r="-1872" b="-1668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39" name="Group 45">
            <a:extLst>
              <a:ext uri="{FF2B5EF4-FFF2-40B4-BE49-F238E27FC236}">
                <a16:creationId xmlns:a16="http://schemas.microsoft.com/office/drawing/2014/main" id="{71D08546-232D-1ACA-3B98-A89C5EA1B848}"/>
              </a:ext>
            </a:extLst>
          </p:cNvPr>
          <p:cNvGrpSpPr/>
          <p:nvPr/>
        </p:nvGrpSpPr>
        <p:grpSpPr>
          <a:xfrm>
            <a:off x="6759598" y="1084069"/>
            <a:ext cx="1179349" cy="1179349"/>
            <a:chOff x="0" y="0"/>
            <a:chExt cx="812800" cy="812800"/>
          </a:xfrm>
          <a:solidFill>
            <a:srgbClr val="00B6BE"/>
          </a:solidFill>
        </p:grpSpPr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C2DC36B7-F771-6CFE-FF1C-9BB571AD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9EA31CB2-EA1C-DF1E-78A9-8D8D244356BC}"/>
              </a:ext>
            </a:extLst>
          </p:cNvPr>
          <p:cNvGrpSpPr/>
          <p:nvPr/>
        </p:nvGrpSpPr>
        <p:grpSpPr>
          <a:xfrm>
            <a:off x="10755570" y="1152000"/>
            <a:ext cx="1179349" cy="1179349"/>
            <a:chOff x="0" y="0"/>
            <a:chExt cx="812800" cy="812800"/>
          </a:xfrm>
          <a:solidFill>
            <a:srgbClr val="D05198"/>
          </a:solidFill>
        </p:grpSpPr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8997CB9-3404-57A3-C753-784E19DB41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3" name="Group 51">
            <a:extLst>
              <a:ext uri="{FF2B5EF4-FFF2-40B4-BE49-F238E27FC236}">
                <a16:creationId xmlns:a16="http://schemas.microsoft.com/office/drawing/2014/main" id="{1A29925B-1A58-8E96-F12F-4A381D5F3FE3}"/>
              </a:ext>
            </a:extLst>
          </p:cNvPr>
          <p:cNvGrpSpPr/>
          <p:nvPr/>
        </p:nvGrpSpPr>
        <p:grpSpPr>
          <a:xfrm>
            <a:off x="6829738" y="3857353"/>
            <a:ext cx="1179349" cy="1179349"/>
            <a:chOff x="0" y="0"/>
            <a:chExt cx="812800" cy="812800"/>
          </a:xfrm>
          <a:solidFill>
            <a:srgbClr val="FAB300"/>
          </a:solidFill>
        </p:grpSpPr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3343328D-46E3-0118-C7B6-331B10899D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45" name="TextBox 54">
            <a:extLst>
              <a:ext uri="{FF2B5EF4-FFF2-40B4-BE49-F238E27FC236}">
                <a16:creationId xmlns:a16="http://schemas.microsoft.com/office/drawing/2014/main" id="{F4686873-2794-D33C-9102-D52280CA528C}"/>
              </a:ext>
            </a:extLst>
          </p:cNvPr>
          <p:cNvSpPr txBox="1"/>
          <p:nvPr/>
        </p:nvSpPr>
        <p:spPr>
          <a:xfrm>
            <a:off x="1025948" y="6054536"/>
            <a:ext cx="2464446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sv-SE" sz="1066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6" name="TextBox 55">
            <a:extLst>
              <a:ext uri="{FF2B5EF4-FFF2-40B4-BE49-F238E27FC236}">
                <a16:creationId xmlns:a16="http://schemas.microsoft.com/office/drawing/2014/main" id="{8943E300-3DA3-38C9-BFF6-70548B0F8443}"/>
              </a:ext>
            </a:extLst>
          </p:cNvPr>
          <p:cNvSpPr txBox="1"/>
          <p:nvPr/>
        </p:nvSpPr>
        <p:spPr>
          <a:xfrm>
            <a:off x="478215" y="5068187"/>
            <a:ext cx="2796377" cy="1080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sv-SE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EESK:s</a:t>
            </a: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rekommendation om </a:t>
            </a:r>
            <a:b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ett europeiskt observationscentrum </a:t>
            </a:r>
            <a:b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för fattigdom föranledde kommissionen att inrätta rådgivningscentrumet </a:t>
            </a:r>
            <a:b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för energifattigdom. </a:t>
            </a: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78B07D24-BE58-8FDF-DB67-624443542F1B}"/>
              </a:ext>
            </a:extLst>
          </p:cNvPr>
          <p:cNvSpPr txBox="1"/>
          <p:nvPr/>
        </p:nvSpPr>
        <p:spPr>
          <a:xfrm>
            <a:off x="-1" y="468000"/>
            <a:ext cx="12191999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sv-SE" sz="4400" b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FRAMGÅNGSHISTORIER PÅ SENARE TID</a:t>
            </a:r>
          </a:p>
        </p:txBody>
      </p:sp>
      <p:sp>
        <p:nvSpPr>
          <p:cNvPr id="48" name="TextBox 57">
            <a:extLst>
              <a:ext uri="{FF2B5EF4-FFF2-40B4-BE49-F238E27FC236}">
                <a16:creationId xmlns:a16="http://schemas.microsoft.com/office/drawing/2014/main" id="{E37A11B2-94A2-5EAA-30A2-1FA7EF5C71A0}"/>
              </a:ext>
            </a:extLst>
          </p:cNvPr>
          <p:cNvSpPr txBox="1"/>
          <p:nvPr/>
        </p:nvSpPr>
        <p:spPr>
          <a:xfrm>
            <a:off x="4120467" y="5320044"/>
            <a:ext cx="2790607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År 2023 lade kommissionen fram </a:t>
            </a:r>
            <a:b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ett lagstiftningsförslag om rätten till reparation som en del av den nya strategin för konsumentpolitiken. Därigenom motverkas hinder som avskräcker konsumenterna från </a:t>
            </a:r>
            <a:b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att reparera produkter. </a:t>
            </a:r>
          </a:p>
        </p:txBody>
      </p:sp>
      <p:sp>
        <p:nvSpPr>
          <p:cNvPr id="49" name="TextBox 58">
            <a:extLst>
              <a:ext uri="{FF2B5EF4-FFF2-40B4-BE49-F238E27FC236}">
                <a16:creationId xmlns:a16="http://schemas.microsoft.com/office/drawing/2014/main" id="{4E858E3F-C117-307B-056B-F2A8573C1AD4}"/>
              </a:ext>
            </a:extLst>
          </p:cNvPr>
          <p:cNvSpPr txBox="1"/>
          <p:nvPr/>
        </p:nvSpPr>
        <p:spPr>
          <a:xfrm>
            <a:off x="510314" y="2915506"/>
            <a:ext cx="2724153" cy="10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EESK bidrog till </a:t>
            </a:r>
            <a:r>
              <a:rPr lang="sv-SE" sz="1333" u="sng" dirty="0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1019021126/https:/belgian-presidency.consilium.europa.eu/en/news/liege-declaration-towards-affordable-decent-and-sustainable-housing-for-all/"/>
              </a:rPr>
              <a:t>Liègeförklaringen</a:t>
            </a: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b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från mars 2024, som antogs vid </a:t>
            </a:r>
            <a:b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den europeiska konferensen för bostadsministrar under det belgiska rådsordförandeskapet.</a:t>
            </a:r>
          </a:p>
        </p:txBody>
      </p:sp>
      <p:sp>
        <p:nvSpPr>
          <p:cNvPr id="50" name="TextBox 59">
            <a:extLst>
              <a:ext uri="{FF2B5EF4-FFF2-40B4-BE49-F238E27FC236}">
                <a16:creationId xmlns:a16="http://schemas.microsoft.com/office/drawing/2014/main" id="{A7D6516B-89A6-830A-3C93-8257DDE9889E}"/>
              </a:ext>
            </a:extLst>
          </p:cNvPr>
          <p:cNvSpPr txBox="1"/>
          <p:nvPr/>
        </p:nvSpPr>
        <p:spPr>
          <a:xfrm>
            <a:off x="7849341" y="2383416"/>
            <a:ext cx="2802503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EESK utsågs av kommissionen till sekretariat för alla EU:s inhemska rådgivande grupper, under ledning av chefssamordnaren Tanja Buzek. </a:t>
            </a: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580341AE-6B8D-5757-020E-BA96A63C9169}"/>
              </a:ext>
            </a:extLst>
          </p:cNvPr>
          <p:cNvSpPr txBox="1"/>
          <p:nvPr/>
        </p:nvSpPr>
        <p:spPr>
          <a:xfrm>
            <a:off x="4243047" y="2209568"/>
            <a:ext cx="2787723" cy="1430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  <a:spcBef>
                <a:spcPct val="0"/>
              </a:spcBef>
            </a:pP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År 2023 lanserade EESK EU:s blå giv – den första betydande efterlysningen av en enhetlig vattenpolitik för EU. </a:t>
            </a:r>
            <a:b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I detta initiativ kartläggs inte bara EU:s vattenproblem utan föreslås också </a:t>
            </a:r>
            <a:b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en tydlig och konkret färdplan </a:t>
            </a:r>
            <a:b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för att ta itu med dem. </a:t>
            </a: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7CFE9865-C951-DCC9-6C12-0A9763949C40}"/>
              </a:ext>
            </a:extLst>
          </p:cNvPr>
          <p:cNvSpPr txBox="1"/>
          <p:nvPr/>
        </p:nvSpPr>
        <p:spPr>
          <a:xfrm>
            <a:off x="7830978" y="5258372"/>
            <a:ext cx="2790605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Genom en rad rekommendationer och konferenser har EESK drivit på för att </a:t>
            </a:r>
            <a:b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sv-SE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se till att en EU-handlingsplan mot sällsynta sjukdomar inkluderas i kommissionens nästa arbetsprogram. </a:t>
            </a:r>
          </a:p>
        </p:txBody>
      </p:sp>
      <p:sp>
        <p:nvSpPr>
          <p:cNvPr id="53" name="TextBox 62">
            <a:extLst>
              <a:ext uri="{FF2B5EF4-FFF2-40B4-BE49-F238E27FC236}">
                <a16:creationId xmlns:a16="http://schemas.microsoft.com/office/drawing/2014/main" id="{382D50AD-0DCC-097D-3C03-6C5A85784EF9}"/>
              </a:ext>
            </a:extLst>
          </p:cNvPr>
          <p:cNvSpPr txBox="1"/>
          <p:nvPr/>
        </p:nvSpPr>
        <p:spPr>
          <a:xfrm>
            <a:off x="4074959" y="4402966"/>
            <a:ext cx="2859928" cy="829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sv-SE" sz="17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</a:rPr>
              <a:t>Rätten till 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sv-SE" sz="1700" u="sng" dirty="0">
                <a:solidFill>
                  <a:srgbClr val="1F5FA0"/>
                </a:solidFill>
              </a:rPr>
              <a:t>reparation i centrum för EU:s konsumentskyddspolitik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F29A9B8C-B0EE-0A45-C711-133F2C9ADBE2}"/>
              </a:ext>
            </a:extLst>
          </p:cNvPr>
          <p:cNvSpPr/>
          <p:nvPr/>
        </p:nvSpPr>
        <p:spPr>
          <a:xfrm>
            <a:off x="11166051" y="6488483"/>
            <a:ext cx="886164" cy="228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20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36EF6876-84F2-48DC-4507-D09BD475B8A6}"/>
              </a:ext>
            </a:extLst>
          </p:cNvPr>
          <p:cNvSpPr/>
          <p:nvPr/>
        </p:nvSpPr>
        <p:spPr>
          <a:xfrm>
            <a:off x="7123499" y="4089759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6" name="Freeform 17">
            <a:extLst>
              <a:ext uri="{FF2B5EF4-FFF2-40B4-BE49-F238E27FC236}">
                <a16:creationId xmlns:a16="http://schemas.microsoft.com/office/drawing/2014/main" id="{2DB85567-4988-EBBB-B891-F783BE60D35B}"/>
              </a:ext>
            </a:extLst>
          </p:cNvPr>
          <p:cNvSpPr/>
          <p:nvPr/>
        </p:nvSpPr>
        <p:spPr>
          <a:xfrm>
            <a:off x="11027316" y="1434659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4D5607A1-8D07-BD49-248A-126F5D55617E}"/>
              </a:ext>
            </a:extLst>
          </p:cNvPr>
          <p:cNvSpPr/>
          <p:nvPr/>
        </p:nvSpPr>
        <p:spPr>
          <a:xfrm>
            <a:off x="3456000" y="1440000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 dirty="0"/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286C88A2-7C9B-BB3A-45E7-B8E0675D0BB4}"/>
              </a:ext>
            </a:extLst>
          </p:cNvPr>
          <p:cNvSpPr/>
          <p:nvPr/>
        </p:nvSpPr>
        <p:spPr>
          <a:xfrm>
            <a:off x="3331432" y="4158509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id="{39E7628C-EE6F-A7F9-D490-9438F3EF7123}"/>
              </a:ext>
            </a:extLst>
          </p:cNvPr>
          <p:cNvSpPr/>
          <p:nvPr/>
        </p:nvSpPr>
        <p:spPr>
          <a:xfrm>
            <a:off x="7104352" y="1440000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560B42DD-DA54-1A85-E05F-D5D1D13B461C}"/>
              </a:ext>
            </a:extLst>
          </p:cNvPr>
          <p:cNvSpPr/>
          <p:nvPr/>
        </p:nvSpPr>
        <p:spPr>
          <a:xfrm>
            <a:off x="10419743" y="4032000"/>
            <a:ext cx="1179349" cy="11793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7DC44"/>
          </a:solidFill>
        </p:spPr>
        <p:txBody>
          <a:bodyPr/>
          <a:lstStyle/>
          <a:p>
            <a:endParaRPr lang="LID4096" dirty="0"/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E8DC0AB1-26A3-E759-F0E3-E74A4F8AB717}"/>
              </a:ext>
            </a:extLst>
          </p:cNvPr>
          <p:cNvSpPr/>
          <p:nvPr/>
        </p:nvSpPr>
        <p:spPr>
          <a:xfrm>
            <a:off x="10755570" y="4368000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50E07AF2-8E11-7391-87CB-0FA28FD2EDAE}"/>
              </a:ext>
            </a:extLst>
          </p:cNvPr>
          <p:cNvSpPr txBox="1"/>
          <p:nvPr/>
        </p:nvSpPr>
        <p:spPr>
          <a:xfrm>
            <a:off x="659216" y="1741209"/>
            <a:ext cx="2656228" cy="554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sv-SE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9" tooltip="https://www.eesc.europa.eu/sites/default/files/2024-12/qe-01-24-018-en-n.pdf"/>
              </a:rPr>
              <a:t>Bättre tillgång till subventionerade och ekonomiskt överkomliga bostäder för alla</a:t>
            </a:r>
          </a:p>
        </p:txBody>
      </p:sp>
    </p:spTree>
    <p:extLst>
      <p:ext uri="{BB962C8B-B14F-4D97-AF65-F5344CB8AC3E}">
        <p14:creationId xmlns:p14="http://schemas.microsoft.com/office/powerpoint/2010/main" val="29587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4" grpId="0" animBg="1"/>
      <p:bldP spid="25" grpId="0" animBg="1"/>
      <p:bldP spid="26" grpId="0" animBg="1"/>
      <p:bldP spid="3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a33af13-4045-4f88-9d7b-618e30f79918">A6WAAD5KZT2Q-604569563-4107</_dlc_DocId>
    <_dlc_DocIdUrl xmlns="1a33af13-4045-4f88-9d7b-618e30f79918">
      <Url>http://dm/eesc/2025/_layouts/15/DocIdRedir.aspx?ID=A6WAAD5KZT2Q-604569563-4107</Url>
      <Description>A6WAAD5KZT2Q-604569563-4107</Description>
    </_dlc_DocIdUrl>
    <DocumentTyp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</TermName>
          <TermId xmlns="http://schemas.microsoft.com/office/infopath/2007/PartnerControls">d9136e7c-93a9-4c42-9d28-92b61e85f80c</TermId>
        </TermInfo>
      </Terms>
    </DocumentType_0>
    <Procedure xmlns="1a33af13-4045-4f88-9d7b-618e30f79918" xsi:nil="true"/>
    <DocumentSourc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EESC</TermName>
          <TermId xmlns="http://schemas.microsoft.com/office/infopath/2007/PartnerControls">422833ec-8d7e-4e65-8e4e-8bed07ffb729</TermId>
        </TermInfo>
      </Terms>
    </DocumentSource_0>
    <ProductionDate xmlns="1a33af13-4045-4f88-9d7b-618e30f79918">2025-03-06T12:00:00+00:00</ProductionDate>
    <DocumentNumber xmlns="be3ca9a7-9286-4008-99ec-aebc20da9dc2">613</DocumentNumber>
    <FicheYear xmlns="1a33af13-4045-4f88-9d7b-618e30f79918" xsi:nil="true"/>
    <DossierNumber xmlns="1a33af13-4045-4f88-9d7b-618e30f79918" xsi:nil="true"/>
    <Confidentiality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2451815e-8241-4bbf-a22e-1ab710712bf2</TermId>
        </TermInfo>
      </Terms>
    </Confidentiality_0>
    <TaxCatchAll xmlns="1a33af13-4045-4f88-9d7b-618e30f79918">
      <Value>42</Value>
      <Value>35</Value>
      <Value>33</Value>
      <Value>32</Value>
      <Value>31</Value>
      <Value>30</Value>
      <Value>29</Value>
      <Value>28</Value>
      <Value>27</Value>
      <Value>24</Value>
      <Value>23</Value>
      <Value>13</Value>
      <Value>46</Value>
      <Value>47</Value>
      <Value>9</Value>
      <Value>8</Value>
      <Value>6</Value>
      <Value>5</Value>
      <Value>40</Value>
      <Value>39</Value>
      <Value>1</Value>
      <Value>37</Value>
    </TaxCatchAll>
    <Document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SV</TermName>
          <TermId xmlns="http://schemas.microsoft.com/office/infopath/2007/PartnerControls">c2ed69e7-a339-43d7-8f22-d93680a92aa0</TermId>
        </TermInfo>
      </Terms>
    </DocumentLanguage_0>
    <MeetingDate xmlns="1a33af13-4045-4f88-9d7b-618e30f79918" xsi:nil="true"/>
    <Version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Final</TermName>
          <TermId xmlns="http://schemas.microsoft.com/office/infopath/2007/PartnerControls">ea5e6674-7b27-4bac-b091-73adbb394efe</TermId>
        </TermInfo>
      </Terms>
    </VersionStatus_0>
    <Rapporteur xmlns="1a33af13-4045-4f88-9d7b-618e30f79918" xsi:nil="true"/>
    <DocumentYear xmlns="1a33af13-4045-4f88-9d7b-618e30f79918">2025</DocumentYear>
    <FicheNumber xmlns="1a33af13-4045-4f88-9d7b-618e30f79918">2266</FicheNumber>
    <OriginalSender xmlns="1a33af13-4045-4f88-9d7b-618e30f79918">
      <UserInfo>
        <DisplayName>Pallvid Maria</DisplayName>
        <AccountId>1532</AccountId>
        <AccountType/>
      </UserInfo>
    </OriginalSender>
    <DocumentPart xmlns="1a33af13-4045-4f88-9d7b-618e30f79918">0</DocumentPart>
    <AdoptionDate xmlns="1a33af13-4045-4f88-9d7b-618e30f79918" xsi:nil="true"/>
    <RequestingService xmlns="1a33af13-4045-4f88-9d7b-618e30f79918">Visites / Publications</RequestingService>
    <MeetingName_0 xmlns="http://schemas.microsoft.com/sharepoint/v3/fields">
      <Terms xmlns="http://schemas.microsoft.com/office/infopath/2007/PartnerControls"/>
    </MeetingName_0>
    <AvailableTranslation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MT</TermName>
          <TermId xmlns="http://schemas.microsoft.com/office/infopath/2007/PartnerControls">7df99101-6854-4a26-b53a-b88c0da02c26</TermId>
        </TermInfo>
        <TermInfo xmlns="http://schemas.microsoft.com/office/infopath/2007/PartnerControls">
          <TermName xmlns="http://schemas.microsoft.com/office/infopath/2007/PartnerControls">SL</TermName>
          <TermId xmlns="http://schemas.microsoft.com/office/infopath/2007/PartnerControls">98a412ae-eb01-49e9-ae3d-585a81724cfc</TermId>
        </TermInfo>
        <TermInfo xmlns="http://schemas.microsoft.com/office/infopath/2007/PartnerControls">
          <TermName xmlns="http://schemas.microsoft.com/office/infopath/2007/PartnerControls">SK</TermName>
          <TermId xmlns="http://schemas.microsoft.com/office/infopath/2007/PartnerControls">46d9fce0-ef79-4f71-b89b-cd6aa82426b8</TermId>
        </TermInfo>
        <TermInfo xmlns="http://schemas.microsoft.com/office/infopath/2007/PartnerControls">
          <TermName xmlns="http://schemas.microsoft.com/office/infopath/2007/PartnerControls">FI</TermName>
          <TermId xmlns="http://schemas.microsoft.com/office/infopath/2007/PartnerControls">87606a43-d45f-42d6-b8c9-e1a3457db5b7</TermId>
        </TermInfo>
        <TermInfo xmlns="http://schemas.microsoft.com/office/infopath/2007/PartnerControls">
          <TermName xmlns="http://schemas.microsoft.com/office/infopath/2007/PartnerControls">EL</TermName>
          <TermId xmlns="http://schemas.microsoft.com/office/infopath/2007/PartnerControls">6d4f4d51-af9b-4650-94b4-4276bee85c91</TermId>
        </TermInfo>
        <TermInfo xmlns="http://schemas.microsoft.com/office/infopath/2007/PartnerControls">
          <TermName xmlns="http://schemas.microsoft.com/office/infopath/2007/PartnerControls">DE</TermName>
          <TermId xmlns="http://schemas.microsoft.com/office/infopath/2007/PartnerControls">f6b31e5a-26fa-4935-b661-318e46daf27e</TermId>
        </TermInfo>
        <TermInfo xmlns="http://schemas.microsoft.com/office/infopath/2007/PartnerControls">
          <TermName xmlns="http://schemas.microsoft.com/office/infopath/2007/PartnerControls">PT</TermName>
          <TermId xmlns="http://schemas.microsoft.com/office/infopath/2007/PartnerControls">50ccc04a-eadd-42ae-a0cb-acaf45f812ba</TermId>
        </TermInfo>
        <TermInfo xmlns="http://schemas.microsoft.com/office/infopath/2007/PartnerControls">
          <TermName xmlns="http://schemas.microsoft.com/office/infopath/2007/PartnerControls">SV</TermName>
          <TermId xmlns="http://schemas.microsoft.com/office/infopath/2007/PartnerControls">c2ed69e7-a339-43d7-8f22-d93680a92aa0</TermId>
        </TermInfo>
        <TermInfo xmlns="http://schemas.microsoft.com/office/infopath/2007/PartnerControls">
          <TermName xmlns="http://schemas.microsoft.com/office/infopath/2007/PartnerControls">CS</TermName>
          <TermId xmlns="http://schemas.microsoft.com/office/infopath/2007/PartnerControls">72f9705b-0217-4fd3-bea2-cbc7ed80e26e</TermId>
        </TermInfo>
        <TermInfo xmlns="http://schemas.microsoft.com/office/infopath/2007/PartnerControls">
          <TermName xmlns="http://schemas.microsoft.com/office/infopath/2007/PartnerControls">BG</TermName>
          <TermId xmlns="http://schemas.microsoft.com/office/infopath/2007/PartnerControls">1a1b3951-7821-4e6a-85f5-5673fc08bd2c</TermId>
        </TermInfo>
        <TermInfo xmlns="http://schemas.microsoft.com/office/infopath/2007/PartnerControls">
          <TermName xmlns="http://schemas.microsoft.com/office/infopath/2007/PartnerControls">NL</TermName>
          <TermId xmlns="http://schemas.microsoft.com/office/infopath/2007/PartnerControls">55c6556c-b4f4-441d-9acf-c498d4f838bd</TermId>
        </TermInfo>
        <TermInfo xmlns="http://schemas.microsoft.com/office/infopath/2007/PartnerControls">
          <TermName xmlns="http://schemas.microsoft.com/office/infopath/2007/PartnerControls">HU</TermName>
          <TermId xmlns="http://schemas.microsoft.com/office/infopath/2007/PartnerControls">6b229040-c589-4408-b4c1-4285663d20a8</TermId>
        </TermInfo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  <TermInfo xmlns="http://schemas.microsoft.com/office/infopath/2007/PartnerControls">
          <TermName xmlns="http://schemas.microsoft.com/office/infopath/2007/PartnerControls">DA</TermName>
          <TermId xmlns="http://schemas.microsoft.com/office/infopath/2007/PartnerControls">5d49c027-8956-412b-aa16-e85a0f96ad0e</TermId>
        </TermInfo>
        <TermInfo xmlns="http://schemas.microsoft.com/office/infopath/2007/PartnerControls">
          <TermName xmlns="http://schemas.microsoft.com/office/infopath/2007/PartnerControls">PL</TermName>
          <TermId xmlns="http://schemas.microsoft.com/office/infopath/2007/PartnerControls">1e03da61-4678-4e07-b136-b5024ca9197b</TermId>
        </TermInfo>
        <TermInfo xmlns="http://schemas.microsoft.com/office/infopath/2007/PartnerControls">
          <TermName xmlns="http://schemas.microsoft.com/office/infopath/2007/PartnerControls">LV</TermName>
          <TermId xmlns="http://schemas.microsoft.com/office/infopath/2007/PartnerControls">46f7e311-5d9f-4663-b433-18aeccb7ace7</TermId>
        </TermInfo>
        <TermInfo xmlns="http://schemas.microsoft.com/office/infopath/2007/PartnerControls">
          <TermName xmlns="http://schemas.microsoft.com/office/infopath/2007/PartnerControls">LT</TermName>
          <TermId xmlns="http://schemas.microsoft.com/office/infopath/2007/PartnerControls">a7ff5ce7-6123-4f68-865a-a57c31810414</TermId>
        </TermInfo>
      </Terms>
    </AvailableTranslations_0>
    <Document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</TermName>
          <TermId xmlns="http://schemas.microsoft.com/office/infopath/2007/PartnerControls">150d2a88-1431-44e6-a8ca-0bb753ab8672</TermId>
        </TermInfo>
      </Terms>
    </DocumentStatus_0>
    <Original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OriginalLanguage_0>
    <MeetingNumber xmlns="be3ca9a7-9286-4008-99ec-aebc20da9dc2" xsi:nil="true"/>
    <DossierName_0 xmlns="http://schemas.microsoft.com/sharepoint/v3/fields">
      <Terms xmlns="http://schemas.microsoft.com/office/infopath/2007/PartnerControls"/>
    </DossierName_0>
    <DocumentVersion xmlns="1a33af13-4045-4f88-9d7b-618e30f79918">2</DocumentVersion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M Document" ma:contentTypeID="0x010100EA97B91038054C99906057A708A1480A006BB3B767F3CF4149BF520211D4A86BC0" ma:contentTypeVersion="4" ma:contentTypeDescription="Defines the documents for Document Manager V2" ma:contentTypeScope="" ma:versionID="8f2b3a3e062f062a7ee8ba210ef02323">
  <xsd:schema xmlns:xsd="http://www.w3.org/2001/XMLSchema" xmlns:xs="http://www.w3.org/2001/XMLSchema" xmlns:p="http://schemas.microsoft.com/office/2006/metadata/properties" xmlns:ns2="1a33af13-4045-4f88-9d7b-618e30f79918" xmlns:ns3="http://schemas.microsoft.com/sharepoint/v3/fields" xmlns:ns4="be3ca9a7-9286-4008-99ec-aebc20da9dc2" targetNamespace="http://schemas.microsoft.com/office/2006/metadata/properties" ma:root="true" ma:fieldsID="f021f5764e4548d9eb17bdf3b768072d" ns2:_="" ns3:_="" ns4:_="">
    <xsd:import namespace="1a33af13-4045-4f88-9d7b-618e30f79918"/>
    <xsd:import namespace="http://schemas.microsoft.com/sharepoint/v3/fields"/>
    <xsd:import namespace="be3ca9a7-9286-4008-99ec-aebc20da9d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ductionDate" minOccurs="0"/>
                <xsd:element ref="ns2:OriginalSender" minOccurs="0"/>
                <xsd:element ref="ns3:DocumentLanguage_0" minOccurs="0"/>
                <xsd:element ref="ns2:DossierNumber" minOccurs="0"/>
                <xsd:element ref="ns4:MeetingNumber" minOccurs="0"/>
                <xsd:element ref="ns2:Rapporteur" minOccurs="0"/>
                <xsd:element ref="ns2:AdoptionDate" minOccurs="0"/>
                <xsd:element ref="ns3:Confidentiality_0" minOccurs="0"/>
                <xsd:element ref="ns2:TaxCatchAll" minOccurs="0"/>
                <xsd:element ref="ns2:TaxCatchAllLabel" minOccurs="0"/>
                <xsd:element ref="ns3:DocumentSource_0" minOccurs="0"/>
                <xsd:element ref="ns4:DocumentNumber" minOccurs="0"/>
                <xsd:element ref="ns2:MeetingDate" minOccurs="0"/>
                <xsd:element ref="ns3:OriginalLanguage_0" minOccurs="0"/>
                <xsd:element ref="ns2:Procedure" minOccurs="0"/>
                <xsd:element ref="ns3:VersionStatus_0" minOccurs="0"/>
                <xsd:element ref="ns3:DocumentStatus_0" minOccurs="0"/>
                <xsd:element ref="ns2:DocumentYear"/>
                <xsd:element ref="ns3:DocumentType_0" minOccurs="0"/>
                <xsd:element ref="ns2:DocumentPart" minOccurs="0"/>
                <xsd:element ref="ns3:MeetingName_0" minOccurs="0"/>
                <xsd:element ref="ns3:AvailableTranslations_0" minOccurs="0"/>
                <xsd:element ref="ns2:FicheYear" minOccurs="0"/>
                <xsd:element ref="ns2:RequestingService" minOccurs="0"/>
                <xsd:element ref="ns2:FicheNumber" minOccurs="0"/>
                <xsd:element ref="ns3:DossierName_0" minOccurs="0"/>
                <xsd:element ref="ns2:Document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3af13-4045-4f88-9d7b-618e30f79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ductionDate" ma:index="12" nillable="true" ma:displayName="Production Date" ma:format="DateOnly" ma:internalName="ProductionDate">
      <xsd:simpleType>
        <xsd:restriction base="dms:DateTime"/>
      </xsd:simpleType>
    </xsd:element>
    <xsd:element name="OriginalSender" ma:index="13" nillable="true" ma:displayName="Original Sender" ma:internalName="OriginalSend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ssierNumber" ma:index="15" nillable="true" ma:displayName="Dossier Number" ma:decimals="0" ma:internalName="DossierNumber">
      <xsd:simpleType>
        <xsd:restriction base="dms:Unknown"/>
      </xsd:simpleType>
    </xsd:element>
    <xsd:element name="Rapporteur" ma:index="17" nillable="true" ma:displayName="Rapporteur" ma:internalName="Rapporteur">
      <xsd:simpleType>
        <xsd:restriction base="dms:Text"/>
      </xsd:simpleType>
    </xsd:element>
    <xsd:element name="AdoptionDate" ma:index="18" nillable="true" ma:displayName="Adoption Date" ma:format="DateOnly" ma:internalName="AdoptionDate">
      <xsd:simpleType>
        <xsd:restriction base="dms:DateTime"/>
      </xsd:simpleType>
    </xsd:element>
    <xsd:element name="TaxCatchAll" ma:index="20" nillable="true" ma:displayName="Taxonomy Catch All Column" ma:hidden="true" ma:list="{c795c8aa-ad9d-4177-b7c3-7e58e1f2dfdf}" ma:internalName="TaxCatchAll" ma:showField="CatchAllData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c795c8aa-ad9d-4177-b7c3-7e58e1f2dfdf}" ma:internalName="TaxCatchAllLabel" ma:readOnly="true" ma:showField="CatchAllDataLabel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etingDate" ma:index="26" nillable="true" ma:displayName="Meeting Date" ma:format="DateOnly" ma:internalName="MeetingDate">
      <xsd:simpleType>
        <xsd:restriction base="dms:DateTime"/>
      </xsd:simpleType>
    </xsd:element>
    <xsd:element name="Procedure" ma:index="29" nillable="true" ma:displayName="Procedure" ma:internalName="Procedure">
      <xsd:simpleType>
        <xsd:restriction base="dms:Text"/>
      </xsd:simpleType>
    </xsd:element>
    <xsd:element name="DocumentYear" ma:index="34" ma:displayName="Document Year" ma:decimals="0" ma:internalName="DocumentYear">
      <xsd:simpleType>
        <xsd:restriction base="dms:Unknown"/>
      </xsd:simpleType>
    </xsd:element>
    <xsd:element name="DocumentPart" ma:index="37" nillable="true" ma:displayName="Document Part" ma:decimals="0" ma:internalName="DocumentPart">
      <xsd:simpleType>
        <xsd:restriction base="dms:Unknown"/>
      </xsd:simpleType>
    </xsd:element>
    <xsd:element name="FicheYear" ma:index="42" nillable="true" ma:displayName="Fiche Year" ma:decimals="0" ma:internalName="FicheYear">
      <xsd:simpleType>
        <xsd:restriction base="dms:Unknown"/>
      </xsd:simpleType>
    </xsd:element>
    <xsd:element name="RequestingService" ma:index="43" nillable="true" ma:displayName="Requesting Service" ma:internalName="RequestingService">
      <xsd:simpleType>
        <xsd:restriction base="dms:Text"/>
      </xsd:simpleType>
    </xsd:element>
    <xsd:element name="FicheNumber" ma:index="44" nillable="true" ma:displayName="Fiche Number" ma:decimals="0" ma:internalName="FicheNumber">
      <xsd:simpleType>
        <xsd:restriction base="dms:Unknown"/>
      </xsd:simpleType>
    </xsd:element>
    <xsd:element name="DocumentVersion" ma:index="47" nillable="true" ma:displayName="Document Version" ma:decimals="0" ma:internalName="DocumentVersion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umentLanguage_0" ma:index="14" nillable="true" ma:taxonomy="true" ma:internalName="DocumentLanguage_0" ma:taxonomyFieldName="DocumentLanguage" ma:displayName="Document Language" ma:fieldId="{ee5c55ab-e8dd-441f-8840-fdce66906fe3}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fidentiality_0" ma:index="19" nillable="true" ma:taxonomy="true" ma:internalName="Confidentiality_0" ma:taxonomyFieldName="Confidentiality" ma:displayName="Confidentiality" ma:fieldId="{ee5c4bfe-2b62-4831-9131-22edf8f3665c}" ma:sspId="5004ddca-ed1a-45fa-b2df-508b3c5dfc98" ma:termSetId="11d040ac-3a9a-4d4c-b9cf-922342a701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ource_0" ma:index="23" ma:taxonomy="true" ma:internalName="DocumentSource_0" ma:taxonomyFieldName="DocumentSource" ma:displayName="Document Source" ma:fieldId="{ee5c1c29-f257-4aae-8e5e-529c0040e17a}" ma:sspId="5004ddca-ed1a-45fa-b2df-508b3c5dfc98" ma:termSetId="ca143256-a90d-4d26-b249-02646b17c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iginalLanguage_0" ma:index="27" nillable="true" ma:taxonomy="true" ma:internalName="OriginalLanguage_0" ma:taxonomyFieldName="OriginalLanguage" ma:displayName="Original Language" ma:fieldId="{ee5ce750-ff6c-4875-8192-ef11fb51efba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ersionStatus_0" ma:index="30" ma:taxonomy="true" ma:internalName="VersionStatus_0" ma:taxonomyFieldName="VersionStatus" ma:displayName="Version Status" ma:indexed="true" ma:fieldId="{ee5cb94b-3df1-4df3-b49b-6e47ce2a7e87}" ma:sspId="5004ddca-ed1a-45fa-b2df-508b3c5dfc98" ma:termSetId="adeca67b-2bdd-4d0f-b3af-a690b4c6d9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tatus_0" ma:index="32" nillable="true" ma:taxonomy="true" ma:internalName="DocumentStatus_0" ma:taxonomyFieldName="DocumentStatus" ma:displayName="Document Status" ma:fieldId="{ee5cab93-ac4d-4e2f-b298-e5342324388c}" ma:sspId="5004ddca-ed1a-45fa-b2df-508b3c5dfc98" ma:termSetId="54b85ca4-9023-4cbf-8e96-81af77352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_0" ma:index="35" nillable="true" ma:taxonomy="true" ma:internalName="DocumentType_0" ma:taxonomyFieldName="DocumentType" ma:displayName="Document Type" ma:indexed="true" ma:fieldId="{ee5cf431-2d10-41e6-bd88-1b6bd5b84f5f}" ma:sspId="5004ddca-ed1a-45fa-b2df-508b3c5dfc98" ma:termSetId="67a76952-94e0-437b-9a60-5085083dde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Name_0" ma:index="38" nillable="true" ma:taxonomy="true" ma:internalName="MeetingName_0" ma:taxonomyFieldName="MeetingName" ma:displayName="Meeting Name" ma:indexed="true" ma:fieldId="{ee5c9b55-8403-4f9e-a156-b6ce5b7b9456}" ma:sspId="5004ddca-ed1a-45fa-b2df-508b3c5dfc98" ma:termSetId="a04e9634-de73-4a41-8cb5-e1efdb890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vailableTranslations_0" ma:index="40" nillable="true" ma:taxonomy="true" ma:internalName="AvailableTranslations_0" ma:taxonomyFieldName="AvailableTranslations" ma:displayName="Available Translations" ma:fieldId="{ee5c7c01-1a65-4138-aa64-80e01e34d799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ssierName_0" ma:index="45" nillable="true" ma:taxonomy="true" ma:internalName="DossierName_0" ma:taxonomyFieldName="DossierName" ma:displayName="Dossier Name" ma:fieldId="{ee5cf7da-503b-4593-8db2-4f0e09c901fd}" ma:sspId="5004ddca-ed1a-45fa-b2df-508b3c5dfc98" ma:termSetId="2b392f04-1222-4352-87c1-6fd60ec33b6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ca9a7-9286-4008-99ec-aebc20da9dc2" elementFormDefault="qualified">
    <xsd:import namespace="http://schemas.microsoft.com/office/2006/documentManagement/types"/>
    <xsd:import namespace="http://schemas.microsoft.com/office/infopath/2007/PartnerControls"/>
    <xsd:element name="MeetingNumber" ma:index="16" nillable="true" ma:displayName="Meeting Number" ma:decimals="0" ma:indexed="true" ma:internalName="MeetingNumber">
      <xsd:simpleType>
        <xsd:restriction base="dms:Unknown"/>
      </xsd:simpleType>
    </xsd:element>
    <xsd:element name="DocumentNumber" ma:index="25" nillable="true" ma:displayName="Document Number" ma:decimals="0" ma:indexed="true" ma:internalName="DocumentNumb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319CCD-C155-421F-9AE4-1C52F2E13363}">
  <ds:schemaRefs>
    <ds:schemaRef ds:uri="http://schemas.microsoft.com/office/2006/metadata/properties"/>
    <ds:schemaRef ds:uri="http://schemas.microsoft.com/office/infopath/2007/PartnerControls"/>
    <ds:schemaRef ds:uri="1a33af13-4045-4f88-9d7b-618e30f79918"/>
    <ds:schemaRef ds:uri="http://schemas.microsoft.com/sharepoint/v3/fields"/>
    <ds:schemaRef ds:uri="be3ca9a7-9286-4008-99ec-aebc20da9dc2"/>
  </ds:schemaRefs>
</ds:datastoreItem>
</file>

<file path=customXml/itemProps2.xml><?xml version="1.0" encoding="utf-8"?>
<ds:datastoreItem xmlns:ds="http://schemas.openxmlformats.org/officeDocument/2006/customXml" ds:itemID="{F135D837-2201-456A-B999-EC0EB5B41A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B213E8-3885-4FCB-9125-64F9419E3F5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070B8E7-E7B6-4EB2-99D9-A7219C4C5F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33af13-4045-4f88-9d7b-618e30f79918"/>
    <ds:schemaRef ds:uri="http://schemas.microsoft.com/sharepoint/v3/fields"/>
    <ds:schemaRef ds:uri="be3ca9a7-9286-4008-99ec-aebc20da9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1749</Words>
  <Application>Microsoft Office PowerPoint</Application>
  <PresentationFormat>Widescreen</PresentationFormat>
  <Paragraphs>199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(MS)</vt:lpstr>
      <vt:lpstr>Calibri (MS) Bold</vt:lpstr>
      <vt:lpstr>Calibri Light</vt:lpstr>
      <vt:lpstr>Open Sans Bold</vt:lpstr>
      <vt:lpstr>Office Theme</vt:lpstr>
      <vt:lpstr>PowerPoint Presentation</vt:lpstr>
      <vt:lpstr>Europeiska ekonomiska och sociala kommittén är  ett rådgivande organ som företräder  det organiserade civila samhället. </vt:lpstr>
      <vt:lpstr>PowerPoint Presentation</vt:lpstr>
      <vt:lpstr>PowerPoint Presentation</vt:lpstr>
      <vt:lpstr>VILKEN ROLL HAR EESK?</vt:lpstr>
      <vt:lpstr>PowerPoint Presentation</vt:lpstr>
      <vt:lpstr>ECO</vt:lpstr>
      <vt:lpstr>PowerPoint Presentation</vt:lpstr>
      <vt:lpstr>PowerPoint Presentation</vt:lpstr>
      <vt:lpstr>PowerPoint Presentation</vt:lpstr>
      <vt:lpstr>PowerPoint Presentation</vt:lpstr>
      <vt:lpstr>Håll kontakten!</vt:lpstr>
      <vt:lpstr>PowerPoint Presentation</vt:lpstr>
      <vt:lpstr>PowerPoint Presentation</vt:lpstr>
      <vt:lpstr>VAD GÖR EU FÖR UNGDOMAR?</vt:lpstr>
      <vt:lpstr>EESK:s UNGDOMSINITIATIV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PowerPointpresentation för besökare - EESK</dc:title>
  <dc:subject>INFO</dc:subject>
  <dc:creator>Andrejczuk Emilia</dc:creator>
  <cp:keywords>EESC-2025-00613-00-02-INFO-TRA-EN</cp:keywords>
  <dc:description>Rapporteur:  - Original language: EN - Date of document: 06/03/2025 - Date of meeting:  - External documents:  - Administrator:  ANDREJCZUK EMILIA</dc:description>
  <cp:lastModifiedBy>Andrejczuk Emilia</cp:lastModifiedBy>
  <cp:revision>175</cp:revision>
  <dcterms:created xsi:type="dcterms:W3CDTF">2024-07-17T07:57:29Z</dcterms:created>
  <dcterms:modified xsi:type="dcterms:W3CDTF">2025-03-28T10:12:40Z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0x010100EA97B91038054C99906057A708A1480A006BB3B767F3CF4149BF520211D4A86BC0</vt:lpwstr>
  </property>
  <property fmtid="{D5CDD505-2E9C-101B-9397-08002B2CF9AE}" pid="3" name="_dlc_DocIdItemGuid">
    <vt:lpwstr>eb7827c3-731c-4773-a17b-7000179b5985</vt:lpwstr>
  </property>
  <property fmtid="{D5CDD505-2E9C-101B-9397-08002B2CF9AE}" pid="4" name="AvailableTranslations">
    <vt:lpwstr>32;#MT|7df99101-6854-4a26-b53a-b88c0da02c26;#31;#SL|98a412ae-eb01-49e9-ae3d-585a81724cfc;#46;#SK|46d9fce0-ef79-4f71-b89b-cd6aa82426b8;#35;#FI|87606a43-d45f-42d6-b8c9-e1a3457db5b7;#42;#EL|6d4f4d51-af9b-4650-94b4-4276bee85c91;#23;#DE|f6b31e5a-26fa-4935-b661-318e46daf27e;#33;#PT|50ccc04a-eadd-42ae-a0cb-acaf45f812ba;#28;#SV|c2ed69e7-a339-43d7-8f22-d93680a92aa0;#29;#CS|72f9705b-0217-4fd3-bea2-cbc7ed80e26e;#47;#BG|1a1b3951-7821-4e6a-85f5-5673fc08bd2c;#27;#NL|55c6556c-b4f4-441d-9acf-c498d4f838bd;#37;#HU|6b229040-c589-4408-b4c1-4285663d20a8;#5;#EN|f2175f21-25d7-44a3-96da-d6a61b075e1b;#40;#DA|5d49c027-8956-412b-aa16-e85a0f96ad0e;#24;#PL|1e03da61-4678-4e07-b136-b5024ca9197b;#39;#LV|46f7e311-5d9f-4663-b433-18aeccb7ace7;#30;#LT|a7ff5ce7-6123-4f68-865a-a57c31810414</vt:lpwstr>
  </property>
  <property fmtid="{D5CDD505-2E9C-101B-9397-08002B2CF9AE}" pid="5" name="DocumentType_0">
    <vt:lpwstr>INFO|d9136e7c-93a9-4c42-9d28-92b61e85f80c</vt:lpwstr>
  </property>
  <property fmtid="{D5CDD505-2E9C-101B-9397-08002B2CF9AE}" pid="6" name="DossierName_0">
    <vt:lpwstr/>
  </property>
  <property fmtid="{D5CDD505-2E9C-101B-9397-08002B2CF9AE}" pid="7" name="DocumentSource_0">
    <vt:lpwstr>EESC|422833ec-8d7e-4e65-8e4e-8bed07ffb729</vt:lpwstr>
  </property>
  <property fmtid="{D5CDD505-2E9C-101B-9397-08002B2CF9AE}" pid="8" name="DocumentNumber">
    <vt:i4>613</vt:i4>
  </property>
  <property fmtid="{D5CDD505-2E9C-101B-9397-08002B2CF9AE}" pid="9" name="FicheYear">
    <vt:i4>2025</vt:i4>
  </property>
  <property fmtid="{D5CDD505-2E9C-101B-9397-08002B2CF9AE}" pid="10" name="DocumentVersion">
    <vt:i4>2</vt:i4>
  </property>
  <property fmtid="{D5CDD505-2E9C-101B-9397-08002B2CF9AE}" pid="11" name="DocumentStatus">
    <vt:lpwstr>13;#TRA|150d2a88-1431-44e6-a8ca-0bb753ab8672</vt:lpwstr>
  </property>
  <property fmtid="{D5CDD505-2E9C-101B-9397-08002B2CF9AE}" pid="12" name="DocumentPart">
    <vt:i4>0</vt:i4>
  </property>
  <property fmtid="{D5CDD505-2E9C-101B-9397-08002B2CF9AE}" pid="13" name="DossierName">
    <vt:lpwstr/>
  </property>
  <property fmtid="{D5CDD505-2E9C-101B-9397-08002B2CF9AE}" pid="14" name="DocumentSource">
    <vt:lpwstr>1;#EESC|422833ec-8d7e-4e65-8e4e-8bed07ffb729</vt:lpwstr>
  </property>
  <property fmtid="{D5CDD505-2E9C-101B-9397-08002B2CF9AE}" pid="15" name="DocumentType">
    <vt:lpwstr>9;#INFO|d9136e7c-93a9-4c42-9d28-92b61e85f80c</vt:lpwstr>
  </property>
  <property fmtid="{D5CDD505-2E9C-101B-9397-08002B2CF9AE}" pid="16" name="RequestingService">
    <vt:lpwstr>Visites / Publications</vt:lpwstr>
  </property>
  <property fmtid="{D5CDD505-2E9C-101B-9397-08002B2CF9AE}" pid="17" name="Confidentiality">
    <vt:lpwstr>6;#Internal|2451815e-8241-4bbf-a22e-1ab710712bf2</vt:lpwstr>
  </property>
  <property fmtid="{D5CDD505-2E9C-101B-9397-08002B2CF9AE}" pid="18" name="MeetingName_0">
    <vt:lpwstr/>
  </property>
  <property fmtid="{D5CDD505-2E9C-101B-9397-08002B2CF9AE}" pid="19" name="Confidentiality_0">
    <vt:lpwstr>Internal|2451815e-8241-4bbf-a22e-1ab710712bf2</vt:lpwstr>
  </property>
  <property fmtid="{D5CDD505-2E9C-101B-9397-08002B2CF9AE}" pid="20" name="OriginalLanguage">
    <vt:lpwstr>5;#EN|f2175f21-25d7-44a3-96da-d6a61b075e1b</vt:lpwstr>
  </property>
  <property fmtid="{D5CDD505-2E9C-101B-9397-08002B2CF9AE}" pid="21" name="MeetingName">
    <vt:lpwstr/>
  </property>
  <property fmtid="{D5CDD505-2E9C-101B-9397-08002B2CF9AE}" pid="22" name="AvailableTranslations_0">
    <vt:lpwstr>SK|46d9fce0-ef79-4f71-b89b-cd6aa82426b8;EN|f2175f21-25d7-44a3-96da-d6a61b075e1b;DA|5d49c027-8956-412b-aa16-e85a0f96ad0e</vt:lpwstr>
  </property>
  <property fmtid="{D5CDD505-2E9C-101B-9397-08002B2CF9AE}" pid="23" name="DocumentStatus_0">
    <vt:lpwstr>TRA|150d2a88-1431-44e6-a8ca-0bb753ab8672</vt:lpwstr>
  </property>
  <property fmtid="{D5CDD505-2E9C-101B-9397-08002B2CF9AE}" pid="24" name="OriginalLanguage_0">
    <vt:lpwstr>EN|f2175f21-25d7-44a3-96da-d6a61b075e1b</vt:lpwstr>
  </property>
  <property fmtid="{D5CDD505-2E9C-101B-9397-08002B2CF9AE}" pid="25" name="TaxCatchAll">
    <vt:lpwstr>40;#DA|5d49c027-8956-412b-aa16-e85a0f96ad0e;#13;#TRA|150d2a88-1431-44e6-a8ca-0bb753ab8672;#46;#SK|46d9fce0-ef79-4f71-b89b-cd6aa82426b8;#9;#INFO|d9136e7c-93a9-4c42-9d28-92b61e85f80c;#8;#Final|ea5e6674-7b27-4bac-b091-73adbb394efe;#6;#Internal|2451815e-8241-4bbf-a22e-1ab710712bf2;#5;#EN|f2175f21-25d7-44a3-96da-d6a61b075e1b;#1;#EESC|422833ec-8d7e-4e65-8e4e-8bed07ffb729</vt:lpwstr>
  </property>
  <property fmtid="{D5CDD505-2E9C-101B-9397-08002B2CF9AE}" pid="26" name="VersionStatus_0">
    <vt:lpwstr>Final|ea5e6674-7b27-4bac-b091-73adbb394efe</vt:lpwstr>
  </property>
  <property fmtid="{D5CDD505-2E9C-101B-9397-08002B2CF9AE}" pid="27" name="VersionStatus">
    <vt:lpwstr>8;#Final|ea5e6674-7b27-4bac-b091-73adbb394efe</vt:lpwstr>
  </property>
  <property fmtid="{D5CDD505-2E9C-101B-9397-08002B2CF9AE}" pid="28" name="DocumentYear">
    <vt:i4>2025</vt:i4>
  </property>
  <property fmtid="{D5CDD505-2E9C-101B-9397-08002B2CF9AE}" pid="29" name="FicheNumber">
    <vt:i4>2266</vt:i4>
  </property>
  <property fmtid="{D5CDD505-2E9C-101B-9397-08002B2CF9AE}" pid="30" name="DocumentLanguage">
    <vt:lpwstr>28;#SV|c2ed69e7-a339-43d7-8f22-d93680a92aa0</vt:lpwstr>
  </property>
  <property fmtid="{D5CDD505-2E9C-101B-9397-08002B2CF9AE}" pid="31" name="_docset_NoMedatataSyncRequired">
    <vt:lpwstr>False</vt:lpwstr>
  </property>
  <property fmtid="{D5CDD505-2E9C-101B-9397-08002B2CF9AE}" pid="32" name="DocumentLanguage_0">
    <vt:lpwstr>EN|f2175f21-25d7-44a3-96da-d6a61b075e1b</vt:lpwstr>
  </property>
</Properties>
</file>