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303" r:id="rId6"/>
    <p:sldId id="365" r:id="rId7"/>
    <p:sldId id="263" r:id="rId8"/>
    <p:sldId id="356" r:id="rId9"/>
    <p:sldId id="279" r:id="rId10"/>
    <p:sldId id="274" r:id="rId11"/>
    <p:sldId id="369" r:id="rId12"/>
    <p:sldId id="319" r:id="rId13"/>
    <p:sldId id="377" r:id="rId14"/>
    <p:sldId id="378" r:id="rId15"/>
    <p:sldId id="368" r:id="rId16"/>
    <p:sldId id="380" r:id="rId17"/>
    <p:sldId id="256" r:id="rId18"/>
    <p:sldId id="349" r:id="rId19"/>
    <p:sldId id="355" r:id="rId20"/>
    <p:sldId id="343" r:id="rId21"/>
    <p:sldId id="379" r:id="rId22"/>
    <p:sldId id="363" r:id="rId23"/>
    <p:sldId id="359" r:id="rId24"/>
    <p:sldId id="371" r:id="rId25"/>
    <p:sldId id="37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F832C1-3299-41B0-9386-CA92DFCADE95}">
          <p14:sldIdLst>
            <p14:sldId id="303"/>
            <p14:sldId id="365"/>
            <p14:sldId id="263"/>
            <p14:sldId id="356"/>
            <p14:sldId id="279"/>
            <p14:sldId id="274"/>
            <p14:sldId id="369"/>
            <p14:sldId id="319"/>
            <p14:sldId id="377"/>
            <p14:sldId id="378"/>
            <p14:sldId id="368"/>
            <p14:sldId id="380"/>
            <p14:sldId id="256"/>
            <p14:sldId id="349"/>
            <p14:sldId id="355"/>
            <p14:sldId id="343"/>
            <p14:sldId id="379"/>
            <p14:sldId id="363"/>
            <p14:sldId id="359"/>
            <p14:sldId id="371"/>
            <p14:sldId id="3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z Porres" initials="bpor" lastIdx="1" clrIdx="0">
    <p:extLst>
      <p:ext uri="{19B8F6BF-5375-455C-9EA6-DF929625EA0E}">
        <p15:presenceInfo xmlns:p15="http://schemas.microsoft.com/office/powerpoint/2012/main" userId="Beatriz Porres" providerId="None"/>
      </p:ext>
    </p:extLst>
  </p:cmAuthor>
  <p:cmAuthor id="2" name="Kokkini Chrysanthi" initials="KC" lastIdx="51" clrIdx="1">
    <p:extLst>
      <p:ext uri="{19B8F6BF-5375-455C-9EA6-DF929625EA0E}">
        <p15:presenceInfo xmlns:p15="http://schemas.microsoft.com/office/powerpoint/2012/main" userId="S::Chrysanthi.Kokkini@eesc.europa.eu::1dbed518-65dc-46b7-ab53-cc0b2795357f" providerId="AD"/>
      </p:ext>
    </p:extLst>
  </p:cmAuthor>
  <p:cmAuthor id="3" name="Andrejczuk Emilia" initials="AE" lastIdx="26" clrIdx="2">
    <p:extLst>
      <p:ext uri="{19B8F6BF-5375-455C-9EA6-DF929625EA0E}">
        <p15:presenceInfo xmlns:p15="http://schemas.microsoft.com/office/powerpoint/2012/main" userId="S::Emilia.Andrejczuk@eesc.europa.eu::737fdaaa-6a72-4ebd-94a8-b97b303112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9B2B"/>
    <a:srgbClr val="0CAFAD"/>
    <a:srgbClr val="0060A0"/>
    <a:srgbClr val="1F5FA0"/>
    <a:srgbClr val="174195"/>
    <a:srgbClr val="07A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60" d="100"/>
          <a:sy n="60" d="100"/>
        </p:scale>
        <p:origin x="132" y="1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3B9E6-6FDC-4435-98F9-DCD847129353}"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E5035F77-914F-44E5-9F98-19DBD7964E39}">
      <dgm:prSet/>
      <dgm:spPr>
        <a:solidFill>
          <a:srgbClr val="002060"/>
        </a:solidFill>
      </dgm:spPr>
      <dgm:t>
        <a:bodyPr/>
        <a:lstStyle/>
        <a:p>
          <a:r>
            <a:rPr lang="sl-SI" dirty="0">
              <a:solidFill>
                <a:schemeClr val="bg1"/>
              </a:solidFill>
            </a:rPr>
            <a:t>opazovalna skupina za digitalni prehod in enotni trg</a:t>
          </a:r>
        </a:p>
      </dgm:t>
    </dgm:pt>
    <dgm:pt modelId="{07C07377-6D03-4CBD-A95E-255AD901E6D6}" type="parTrans" cxnId="{DECE3475-CEDE-43CA-8EBE-C2FA482FF071}">
      <dgm:prSet/>
      <dgm:spPr/>
      <dgm:t>
        <a:bodyPr/>
        <a:lstStyle/>
        <a:p>
          <a:endParaRPr lang="fr-BE"/>
        </a:p>
      </dgm:t>
    </dgm:pt>
    <dgm:pt modelId="{EB45D2D7-930D-4B26-8BCC-78D72C87DA76}" type="sibTrans" cxnId="{DECE3475-CEDE-43CA-8EBE-C2FA482FF071}">
      <dgm:prSet/>
      <dgm:spPr/>
      <dgm:t>
        <a:bodyPr/>
        <a:lstStyle/>
        <a:p>
          <a:endParaRPr lang="fr-BE"/>
        </a:p>
      </dgm:t>
    </dgm:pt>
    <dgm:pt modelId="{1CC6AFC4-1822-401C-9229-D45C93D1596B}">
      <dgm:prSet/>
      <dgm:spPr>
        <a:solidFill>
          <a:srgbClr val="002060"/>
        </a:solidFill>
      </dgm:spPr>
      <dgm:t>
        <a:bodyPr/>
        <a:lstStyle/>
        <a:p>
          <a:r>
            <a:rPr lang="sl-SI" i="1">
              <a:solidFill>
                <a:schemeClr val="bg1"/>
              </a:solidFill>
            </a:rPr>
            <a:t>ad hoc</a:t>
          </a:r>
          <a:r>
            <a:rPr lang="sl-SI">
              <a:solidFill>
                <a:schemeClr val="bg1"/>
              </a:solidFill>
            </a:rPr>
            <a:t> skupina za temeljne pravice in pravno državo</a:t>
          </a:r>
        </a:p>
      </dgm:t>
    </dgm:pt>
    <dgm:pt modelId="{149197E8-1EA6-4971-A140-1B757D89B2BB}" type="parTrans" cxnId="{83A1928F-04D1-4EC0-BE60-1307358D9AD2}">
      <dgm:prSet/>
      <dgm:spPr/>
      <dgm:t>
        <a:bodyPr/>
        <a:lstStyle/>
        <a:p>
          <a:endParaRPr lang="fr-BE"/>
        </a:p>
      </dgm:t>
    </dgm:pt>
    <dgm:pt modelId="{ECC0EE96-8EA4-4F0F-B0E6-BFB0188A7A97}" type="sibTrans" cxnId="{83A1928F-04D1-4EC0-BE60-1307358D9AD2}">
      <dgm:prSet/>
      <dgm:spPr/>
      <dgm:t>
        <a:bodyPr/>
        <a:lstStyle/>
        <a:p>
          <a:endParaRPr lang="fr-BE"/>
        </a:p>
      </dgm:t>
    </dgm:pt>
    <dgm:pt modelId="{AACB242B-D843-4F88-A2D1-12F453EC7356}">
      <dgm:prSet/>
      <dgm:spPr>
        <a:solidFill>
          <a:srgbClr val="002060"/>
        </a:solidFill>
      </dgm:spPr>
      <dgm:t>
        <a:bodyPr/>
        <a:lstStyle/>
        <a:p>
          <a:r>
            <a:rPr lang="sl-SI">
              <a:solidFill>
                <a:schemeClr val="bg1"/>
              </a:solidFill>
            </a:rPr>
            <a:t>opazovalna skupina za trg dela</a:t>
          </a:r>
        </a:p>
      </dgm:t>
    </dgm:pt>
    <dgm:pt modelId="{0A110F81-F75C-4EB6-9D9D-3E85F72E6084}" type="parTrans" cxnId="{ADCD2B0A-60C4-4D8B-8EA3-2EC5A60D3C1E}">
      <dgm:prSet/>
      <dgm:spPr/>
      <dgm:t>
        <a:bodyPr/>
        <a:lstStyle/>
        <a:p>
          <a:endParaRPr lang="fr-BE"/>
        </a:p>
      </dgm:t>
    </dgm:pt>
    <dgm:pt modelId="{7291D62C-5607-4376-B204-37D2FF4C6739}" type="sibTrans" cxnId="{ADCD2B0A-60C4-4D8B-8EA3-2EC5A60D3C1E}">
      <dgm:prSet/>
      <dgm:spPr/>
      <dgm:t>
        <a:bodyPr/>
        <a:lstStyle/>
        <a:p>
          <a:endParaRPr lang="fr-BE"/>
        </a:p>
      </dgm:t>
    </dgm:pt>
    <dgm:pt modelId="{F599695C-96D1-4AFF-A1C1-AA0C4C6E491B}">
      <dgm:prSet custT="1"/>
      <dgm:spPr>
        <a:solidFill>
          <a:srgbClr val="002060"/>
        </a:solidFill>
      </dgm:spPr>
      <dgm:t>
        <a:bodyPr/>
        <a:lstStyle/>
        <a:p>
          <a:r>
            <a:rPr lang="sl-SI" sz="2100" i="1">
              <a:solidFill>
                <a:schemeClr val="bg1"/>
              </a:solidFill>
            </a:rPr>
            <a:t>ad hoc</a:t>
          </a:r>
          <a:r>
            <a:rPr lang="sl-SI" sz="2100">
              <a:solidFill>
                <a:schemeClr val="bg1"/>
              </a:solidFill>
            </a:rPr>
            <a:t> skupina za evropski semester</a:t>
          </a:r>
        </a:p>
      </dgm:t>
    </dgm:pt>
    <dgm:pt modelId="{17203B87-F79B-4B82-9337-52CF28574BB6}" type="parTrans" cxnId="{E3B28CB6-461F-4B78-A02F-FEFCF7A5C104}">
      <dgm:prSet/>
      <dgm:spPr/>
      <dgm:t>
        <a:bodyPr/>
        <a:lstStyle/>
        <a:p>
          <a:endParaRPr lang="fr-BE"/>
        </a:p>
      </dgm:t>
    </dgm:pt>
    <dgm:pt modelId="{33C65042-F479-438A-8532-B98E5779F15B}" type="sibTrans" cxnId="{E3B28CB6-461F-4B78-A02F-FEFCF7A5C104}">
      <dgm:prSet/>
      <dgm:spPr/>
      <dgm:t>
        <a:bodyPr/>
        <a:lstStyle/>
        <a:p>
          <a:endParaRPr lang="fr-BE"/>
        </a:p>
      </dgm:t>
    </dgm:pt>
    <dgm:pt modelId="{7BA626AD-C64C-43DB-8ABC-9207E9BCFCE4}">
      <dgm:prSet/>
      <dgm:spPr>
        <a:solidFill>
          <a:srgbClr val="002060"/>
        </a:solidFill>
      </dgm:spPr>
      <dgm:t>
        <a:bodyPr/>
        <a:lstStyle/>
        <a:p>
          <a:r>
            <a:rPr lang="sl-SI">
              <a:solidFill>
                <a:schemeClr val="bg1"/>
              </a:solidFill>
            </a:rPr>
            <a:t>opazovalna skupina za trajnostni razvoj</a:t>
          </a:r>
        </a:p>
      </dgm:t>
    </dgm:pt>
    <dgm:pt modelId="{0028919D-1516-4834-BD0E-A80D8A80D0AA}" type="parTrans" cxnId="{71AD8F32-B184-4B69-B970-535A7AAA6F36}">
      <dgm:prSet/>
      <dgm:spPr/>
      <dgm:t>
        <a:bodyPr/>
        <a:lstStyle/>
        <a:p>
          <a:endParaRPr lang="fr-BE"/>
        </a:p>
      </dgm:t>
    </dgm:pt>
    <dgm:pt modelId="{47E87369-6951-4CB6-8508-403913B0BA14}" type="sibTrans" cxnId="{71AD8F32-B184-4B69-B970-535A7AAA6F36}">
      <dgm:prSet/>
      <dgm:spPr/>
      <dgm:t>
        <a:bodyPr/>
        <a:lstStyle/>
        <a:p>
          <a:endParaRPr lang="fr-BE"/>
        </a:p>
      </dgm:t>
    </dgm:pt>
    <dgm:pt modelId="{3B373F1F-2B72-4872-84A6-BAC76F45D1C5}" type="pres">
      <dgm:prSet presAssocID="{8203B9E6-6FDC-4435-98F9-DCD847129353}" presName="Name0" presStyleCnt="0">
        <dgm:presLayoutVars>
          <dgm:chMax val="7"/>
          <dgm:dir/>
          <dgm:resizeHandles val="exact"/>
        </dgm:presLayoutVars>
      </dgm:prSet>
      <dgm:spPr/>
    </dgm:pt>
    <dgm:pt modelId="{B71C34BB-5052-45ED-9128-55E4481E1772}" type="pres">
      <dgm:prSet presAssocID="{8203B9E6-6FDC-4435-98F9-DCD847129353}" presName="ellipse1" presStyleLbl="vennNode1" presStyleIdx="0" presStyleCnt="5">
        <dgm:presLayoutVars>
          <dgm:bulletEnabled val="1"/>
        </dgm:presLayoutVars>
      </dgm:prSet>
      <dgm:spPr/>
    </dgm:pt>
    <dgm:pt modelId="{C6F73452-D001-41F9-9559-67B763788554}" type="pres">
      <dgm:prSet presAssocID="{8203B9E6-6FDC-4435-98F9-DCD847129353}" presName="ellipse2" presStyleLbl="vennNode1" presStyleIdx="1" presStyleCnt="5" custLinFactNeighborX="1061" custLinFactNeighborY="5206">
        <dgm:presLayoutVars>
          <dgm:bulletEnabled val="1"/>
        </dgm:presLayoutVars>
      </dgm:prSet>
      <dgm:spPr/>
    </dgm:pt>
    <dgm:pt modelId="{7BD42B0B-BB61-4F87-BB4C-0F90CBFC8FEE}" type="pres">
      <dgm:prSet presAssocID="{8203B9E6-6FDC-4435-98F9-DCD847129353}" presName="ellipse3" presStyleLbl="vennNode1" presStyleIdx="2" presStyleCnt="5">
        <dgm:presLayoutVars>
          <dgm:bulletEnabled val="1"/>
        </dgm:presLayoutVars>
      </dgm:prSet>
      <dgm:spPr/>
    </dgm:pt>
    <dgm:pt modelId="{F8FDB520-73F0-4054-890F-7438E41DB4C7}" type="pres">
      <dgm:prSet presAssocID="{8203B9E6-6FDC-4435-98F9-DCD847129353}" presName="ellipse4" presStyleLbl="vennNode1" presStyleIdx="3" presStyleCnt="5" custScaleX="100901" custScaleY="99361" custLinFactNeighborX="8157" custLinFactNeighborY="5855">
        <dgm:presLayoutVars>
          <dgm:bulletEnabled val="1"/>
        </dgm:presLayoutVars>
      </dgm:prSet>
      <dgm:spPr/>
    </dgm:pt>
    <dgm:pt modelId="{29CF2A62-BD99-4AC3-9414-908492695DB0}" type="pres">
      <dgm:prSet presAssocID="{8203B9E6-6FDC-4435-98F9-DCD847129353}" presName="ellipse5" presStyleLbl="vennNode1" presStyleIdx="4" presStyleCnt="5">
        <dgm:presLayoutVars>
          <dgm:bulletEnabled val="1"/>
        </dgm:presLayoutVars>
      </dgm:prSet>
      <dgm:spPr/>
    </dgm:pt>
  </dgm:ptLst>
  <dgm:cxnLst>
    <dgm:cxn modelId="{ADCD2B0A-60C4-4D8B-8EA3-2EC5A60D3C1E}" srcId="{8203B9E6-6FDC-4435-98F9-DCD847129353}" destId="{AACB242B-D843-4F88-A2D1-12F453EC7356}" srcOrd="3" destOrd="0" parTransId="{0A110F81-F75C-4EB6-9D9D-3E85F72E6084}" sibTransId="{7291D62C-5607-4376-B204-37D2FF4C6739}"/>
    <dgm:cxn modelId="{CB3D8F1F-9354-4C48-A894-9EAB64578BED}" type="presOf" srcId="{7BA626AD-C64C-43DB-8ABC-9207E9BCFCE4}" destId="{29CF2A62-BD99-4AC3-9414-908492695DB0}" srcOrd="0" destOrd="0" presId="urn:microsoft.com/office/officeart/2005/8/layout/rings+Icon"/>
    <dgm:cxn modelId="{71AD8F32-B184-4B69-B970-535A7AAA6F36}" srcId="{8203B9E6-6FDC-4435-98F9-DCD847129353}" destId="{7BA626AD-C64C-43DB-8ABC-9207E9BCFCE4}" srcOrd="4" destOrd="0" parTransId="{0028919D-1516-4834-BD0E-A80D8A80D0AA}" sibTransId="{47E87369-6951-4CB6-8508-403913B0BA14}"/>
    <dgm:cxn modelId="{1C824D36-C4E2-4D0A-ADDF-96630B281A01}" type="presOf" srcId="{AACB242B-D843-4F88-A2D1-12F453EC7356}" destId="{F8FDB520-73F0-4054-890F-7438E41DB4C7}" srcOrd="0" destOrd="0" presId="urn:microsoft.com/office/officeart/2005/8/layout/rings+Icon"/>
    <dgm:cxn modelId="{254A126C-5BDA-43F9-B0E8-6DD4F11F919D}" type="presOf" srcId="{E5035F77-914F-44E5-9F98-19DBD7964E39}" destId="{C6F73452-D001-41F9-9559-67B763788554}" srcOrd="0" destOrd="0" presId="urn:microsoft.com/office/officeart/2005/8/layout/rings+Icon"/>
    <dgm:cxn modelId="{DECE3475-CEDE-43CA-8EBE-C2FA482FF071}" srcId="{8203B9E6-6FDC-4435-98F9-DCD847129353}" destId="{E5035F77-914F-44E5-9F98-19DBD7964E39}" srcOrd="1" destOrd="0" parTransId="{07C07377-6D03-4CBD-A95E-255AD901E6D6}" sibTransId="{EB45D2D7-930D-4B26-8BCC-78D72C87DA76}"/>
    <dgm:cxn modelId="{0B735F79-BB8E-4DF4-9F95-71D5F4707674}" type="presOf" srcId="{F599695C-96D1-4AFF-A1C1-AA0C4C6E491B}" destId="{B71C34BB-5052-45ED-9128-55E4481E1772}" srcOrd="0" destOrd="0" presId="urn:microsoft.com/office/officeart/2005/8/layout/rings+Icon"/>
    <dgm:cxn modelId="{83A1928F-04D1-4EC0-BE60-1307358D9AD2}" srcId="{8203B9E6-6FDC-4435-98F9-DCD847129353}" destId="{1CC6AFC4-1822-401C-9229-D45C93D1596B}" srcOrd="2" destOrd="0" parTransId="{149197E8-1EA6-4971-A140-1B757D89B2BB}" sibTransId="{ECC0EE96-8EA4-4F0F-B0E6-BFB0188A7A97}"/>
    <dgm:cxn modelId="{0487E2AA-1EC8-4FCC-BB0B-28DEDC020E42}" type="presOf" srcId="{8203B9E6-6FDC-4435-98F9-DCD847129353}" destId="{3B373F1F-2B72-4872-84A6-BAC76F45D1C5}" srcOrd="0" destOrd="0" presId="urn:microsoft.com/office/officeart/2005/8/layout/rings+Icon"/>
    <dgm:cxn modelId="{E3B28CB6-461F-4B78-A02F-FEFCF7A5C104}" srcId="{8203B9E6-6FDC-4435-98F9-DCD847129353}" destId="{F599695C-96D1-4AFF-A1C1-AA0C4C6E491B}" srcOrd="0" destOrd="0" parTransId="{17203B87-F79B-4B82-9337-52CF28574BB6}" sibTransId="{33C65042-F479-438A-8532-B98E5779F15B}"/>
    <dgm:cxn modelId="{19231BFC-5049-4C79-A533-BC608E46EFE5}" type="presOf" srcId="{1CC6AFC4-1822-401C-9229-D45C93D1596B}" destId="{7BD42B0B-BB61-4F87-BB4C-0F90CBFC8FEE}" srcOrd="0" destOrd="0" presId="urn:microsoft.com/office/officeart/2005/8/layout/rings+Icon"/>
    <dgm:cxn modelId="{35B9BE8F-4192-4DF5-A4CF-09119CEDF7B2}" type="presParOf" srcId="{3B373F1F-2B72-4872-84A6-BAC76F45D1C5}" destId="{B71C34BB-5052-45ED-9128-55E4481E1772}" srcOrd="0" destOrd="0" presId="urn:microsoft.com/office/officeart/2005/8/layout/rings+Icon"/>
    <dgm:cxn modelId="{3D291822-EFDE-45A1-B4FF-CFB52ECE2199}" type="presParOf" srcId="{3B373F1F-2B72-4872-84A6-BAC76F45D1C5}" destId="{C6F73452-D001-41F9-9559-67B763788554}" srcOrd="1" destOrd="0" presId="urn:microsoft.com/office/officeart/2005/8/layout/rings+Icon"/>
    <dgm:cxn modelId="{6BCCEE99-5A85-4DE2-819D-6986227BC2B1}" type="presParOf" srcId="{3B373F1F-2B72-4872-84A6-BAC76F45D1C5}" destId="{7BD42B0B-BB61-4F87-BB4C-0F90CBFC8FEE}" srcOrd="2" destOrd="0" presId="urn:microsoft.com/office/officeart/2005/8/layout/rings+Icon"/>
    <dgm:cxn modelId="{3984EA2A-4141-4942-B549-F0A72F680BCA}" type="presParOf" srcId="{3B373F1F-2B72-4872-84A6-BAC76F45D1C5}" destId="{F8FDB520-73F0-4054-890F-7438E41DB4C7}" srcOrd="3" destOrd="0" presId="urn:microsoft.com/office/officeart/2005/8/layout/rings+Icon"/>
    <dgm:cxn modelId="{83BD4F61-5077-4B14-9D80-BE667E26619C}" type="presParOf" srcId="{3B373F1F-2B72-4872-84A6-BAC76F45D1C5}" destId="{29CF2A62-BD99-4AC3-9414-908492695DB0}"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A0F2-E9E4-4449-A9F2-89C1BD020221}"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2242313F-D23E-4570-A4FC-9C38E469921F}">
      <dgm:prSet custT="1"/>
      <dgm:spPr>
        <a:solidFill>
          <a:srgbClr val="002060"/>
        </a:solidFill>
        <a:ln>
          <a:solidFill>
            <a:srgbClr val="002060"/>
          </a:solidFill>
        </a:ln>
      </dgm:spPr>
      <dgm:t>
        <a:bodyPr/>
        <a:lstStyle/>
        <a:p>
          <a:r>
            <a:rPr lang="sl-SI" sz="2100" i="1">
              <a:solidFill>
                <a:schemeClr val="bg1"/>
              </a:solidFill>
            </a:rPr>
            <a:t>ad hoc</a:t>
          </a:r>
          <a:r>
            <a:rPr lang="sl-SI" sz="2100">
              <a:solidFill>
                <a:schemeClr val="bg1"/>
              </a:solidFill>
            </a:rPr>
            <a:t> skupina za enakost</a:t>
          </a:r>
        </a:p>
      </dgm:t>
    </dgm:pt>
    <dgm:pt modelId="{20BF8076-0BAC-4726-8C45-329A0D0F5DAB}" type="parTrans" cxnId="{A7A86D9D-C2EB-46D9-B42D-0C352E64C48A}">
      <dgm:prSet/>
      <dgm:spPr/>
      <dgm:t>
        <a:bodyPr/>
        <a:lstStyle/>
        <a:p>
          <a:endParaRPr lang="fr-BE"/>
        </a:p>
      </dgm:t>
    </dgm:pt>
    <dgm:pt modelId="{88C5D3C2-E8AF-4835-8A24-9CA0FA10A175}" type="sibTrans" cxnId="{A7A86D9D-C2EB-46D9-B42D-0C352E64C48A}">
      <dgm:prSet/>
      <dgm:spPr/>
      <dgm:t>
        <a:bodyPr/>
        <a:lstStyle/>
        <a:p>
          <a:endParaRPr lang="fr-BE"/>
        </a:p>
      </dgm:t>
    </dgm:pt>
    <dgm:pt modelId="{CB2133CD-1C36-415A-AFE9-715A7095F35B}">
      <dgm:prSet custT="1"/>
      <dgm:spPr>
        <a:solidFill>
          <a:srgbClr val="002060"/>
        </a:solidFill>
      </dgm:spPr>
      <dgm:t>
        <a:bodyPr/>
        <a:lstStyle/>
        <a:p>
          <a:r>
            <a:rPr lang="sl-SI" sz="2100" i="1">
              <a:solidFill>
                <a:schemeClr val="bg1"/>
              </a:solidFill>
            </a:rPr>
            <a:t>ad hoc</a:t>
          </a:r>
          <a:r>
            <a:rPr lang="sl-SI" sz="2100">
              <a:solidFill>
                <a:schemeClr val="bg1"/>
              </a:solidFill>
            </a:rPr>
            <a:t> skupina za COP</a:t>
          </a:r>
        </a:p>
      </dgm:t>
    </dgm:pt>
    <dgm:pt modelId="{5F284DBF-8FCF-4262-B82E-81A5F9DCCA96}" type="parTrans" cxnId="{5D72A600-89D1-46E6-8AA4-42D969AD58B1}">
      <dgm:prSet/>
      <dgm:spPr/>
      <dgm:t>
        <a:bodyPr/>
        <a:lstStyle/>
        <a:p>
          <a:endParaRPr lang="fr-BE"/>
        </a:p>
      </dgm:t>
    </dgm:pt>
    <dgm:pt modelId="{2865DBEB-4D3E-40EB-BCC4-A16312D17E5F}" type="sibTrans" cxnId="{5D72A600-89D1-46E6-8AA4-42D969AD58B1}">
      <dgm:prSet/>
      <dgm:spPr/>
      <dgm:t>
        <a:bodyPr/>
        <a:lstStyle/>
        <a:p>
          <a:endParaRPr lang="fr-BE"/>
        </a:p>
      </dgm:t>
    </dgm:pt>
    <dgm:pt modelId="{8B5DB63D-0D01-408A-BFF3-4266CE050986}">
      <dgm:prSet/>
      <dgm:spPr>
        <a:solidFill>
          <a:srgbClr val="7030A0"/>
        </a:solidFill>
      </dgm:spPr>
      <dgm:t>
        <a:bodyPr/>
        <a:lstStyle/>
        <a:p>
          <a:r>
            <a:rPr lang="sl-SI">
              <a:solidFill>
                <a:schemeClr val="bg1"/>
              </a:solidFill>
              <a:latin typeface="Calibri" pitchFamily="34" charset="0"/>
            </a:rPr>
            <a:t>CCMI posvetovalna komisija za spremembe v industriji</a:t>
          </a:r>
        </a:p>
      </dgm:t>
    </dgm:pt>
    <dgm:pt modelId="{D0B70936-BA16-43FB-AE64-57979EA8D979}" type="parTrans" cxnId="{476B8293-4C0F-4D48-9D8B-3CE1DD9B7473}">
      <dgm:prSet/>
      <dgm:spPr/>
      <dgm:t>
        <a:bodyPr/>
        <a:lstStyle/>
        <a:p>
          <a:endParaRPr lang="fr-BE"/>
        </a:p>
      </dgm:t>
    </dgm:pt>
    <dgm:pt modelId="{C10F7F5A-591E-43EE-B90E-C79BA1956E1B}" type="sibTrans" cxnId="{476B8293-4C0F-4D48-9D8B-3CE1DD9B7473}">
      <dgm:prSet/>
      <dgm:spPr/>
      <dgm:t>
        <a:bodyPr/>
        <a:lstStyle/>
        <a:p>
          <a:endParaRPr lang="fr-BE"/>
        </a:p>
      </dgm:t>
    </dgm:pt>
    <dgm:pt modelId="{378DA1D4-79E9-417C-A631-9A23614466F0}">
      <dgm:prSet custT="1"/>
      <dgm:spPr>
        <a:solidFill>
          <a:srgbClr val="002060"/>
        </a:solidFill>
      </dgm:spPr>
      <dgm:t>
        <a:bodyPr/>
        <a:lstStyle/>
        <a:p>
          <a:r>
            <a:rPr lang="sl-SI" sz="2100" i="1" dirty="0">
              <a:solidFill>
                <a:schemeClr val="bg1"/>
              </a:solidFill>
            </a:rPr>
            <a:t>ad hoc</a:t>
          </a:r>
          <a:r>
            <a:rPr lang="sl-SI" sz="2100" dirty="0">
              <a:solidFill>
                <a:schemeClr val="bg1"/>
              </a:solidFill>
            </a:rPr>
            <a:t> skupina za mlade</a:t>
          </a:r>
        </a:p>
      </dgm:t>
    </dgm:pt>
    <dgm:pt modelId="{30A9A461-DE3D-44A7-8A74-F7E588A292DC}" type="parTrans" cxnId="{CB729FFA-4F5F-4513-9430-040BECF49A9F}">
      <dgm:prSet/>
      <dgm:spPr/>
      <dgm:t>
        <a:bodyPr/>
        <a:lstStyle/>
        <a:p>
          <a:endParaRPr lang="fr-BE"/>
        </a:p>
      </dgm:t>
    </dgm:pt>
    <dgm:pt modelId="{1E49BEDE-07C3-4313-A3CC-031CAB13F500}" type="sibTrans" cxnId="{CB729FFA-4F5F-4513-9430-040BECF49A9F}">
      <dgm:prSet/>
      <dgm:spPr/>
      <dgm:t>
        <a:bodyPr/>
        <a:lstStyle/>
        <a:p>
          <a:endParaRPr lang="fr-BE"/>
        </a:p>
      </dgm:t>
    </dgm:pt>
    <dgm:pt modelId="{3927B9FF-624B-4A0E-8140-250997EF6FF9}" type="pres">
      <dgm:prSet presAssocID="{5D6CA0F2-E9E4-4449-A9F2-89C1BD020221}" presName="Name0" presStyleCnt="0">
        <dgm:presLayoutVars>
          <dgm:chMax val="7"/>
          <dgm:dir/>
          <dgm:resizeHandles val="exact"/>
        </dgm:presLayoutVars>
      </dgm:prSet>
      <dgm:spPr/>
    </dgm:pt>
    <dgm:pt modelId="{E3C77314-1F34-471D-84C1-1D0B0B0F163D}" type="pres">
      <dgm:prSet presAssocID="{5D6CA0F2-E9E4-4449-A9F2-89C1BD020221}" presName="ellipse1" presStyleLbl="vennNode1" presStyleIdx="0" presStyleCnt="4" custScaleX="101299" custScaleY="95486" custLinFactNeighborX="-591" custLinFactNeighborY="-8381">
        <dgm:presLayoutVars>
          <dgm:bulletEnabled val="1"/>
        </dgm:presLayoutVars>
      </dgm:prSet>
      <dgm:spPr/>
    </dgm:pt>
    <dgm:pt modelId="{05077633-4EF1-4E8F-8DB5-AC3CA458874A}" type="pres">
      <dgm:prSet presAssocID="{5D6CA0F2-E9E4-4449-A9F2-89C1BD020221}" presName="ellipse2" presStyleLbl="vennNode1" presStyleIdx="1" presStyleCnt="4" custLinFactNeighborX="-28" custLinFactNeighborY="750">
        <dgm:presLayoutVars>
          <dgm:bulletEnabled val="1"/>
        </dgm:presLayoutVars>
      </dgm:prSet>
      <dgm:spPr/>
    </dgm:pt>
    <dgm:pt modelId="{E43C8C33-10C3-48CA-A976-5B97E2E6FB47}" type="pres">
      <dgm:prSet presAssocID="{5D6CA0F2-E9E4-4449-A9F2-89C1BD020221}" presName="ellipse3" presStyleLbl="vennNode1" presStyleIdx="2" presStyleCnt="4" custLinFactNeighborX="3304" custLinFactNeighborY="-4944">
        <dgm:presLayoutVars>
          <dgm:bulletEnabled val="1"/>
        </dgm:presLayoutVars>
      </dgm:prSet>
      <dgm:spPr/>
    </dgm:pt>
    <dgm:pt modelId="{3F6A9F8B-8669-4891-A9B7-B500B35741E7}" type="pres">
      <dgm:prSet presAssocID="{5D6CA0F2-E9E4-4449-A9F2-89C1BD020221}" presName="ellipse4" presStyleLbl="vennNode1" presStyleIdx="3" presStyleCnt="4" custLinFactNeighborY="146">
        <dgm:presLayoutVars>
          <dgm:bulletEnabled val="1"/>
        </dgm:presLayoutVars>
      </dgm:prSet>
      <dgm:spPr/>
    </dgm:pt>
  </dgm:ptLst>
  <dgm:cxnLst>
    <dgm:cxn modelId="{5D72A600-89D1-46E6-8AA4-42D969AD58B1}" srcId="{5D6CA0F2-E9E4-4449-A9F2-89C1BD020221}" destId="{CB2133CD-1C36-415A-AFE9-715A7095F35B}" srcOrd="3" destOrd="0" parTransId="{5F284DBF-8FCF-4262-B82E-81A5F9DCCA96}" sibTransId="{2865DBEB-4D3E-40EB-BCC4-A16312D17E5F}"/>
    <dgm:cxn modelId="{13FFAE08-39CF-4D9E-9616-A1E6245EE8DD}" type="presOf" srcId="{5D6CA0F2-E9E4-4449-A9F2-89C1BD020221}" destId="{3927B9FF-624B-4A0E-8140-250997EF6FF9}" srcOrd="0" destOrd="0" presId="urn:microsoft.com/office/officeart/2005/8/layout/rings+Icon"/>
    <dgm:cxn modelId="{4D244C20-7022-456D-A9B8-ADC5F828DA4B}" type="presOf" srcId="{378DA1D4-79E9-417C-A631-9A23614466F0}" destId="{05077633-4EF1-4E8F-8DB5-AC3CA458874A}" srcOrd="0" destOrd="0" presId="urn:microsoft.com/office/officeart/2005/8/layout/rings+Icon"/>
    <dgm:cxn modelId="{E888F936-11A3-4370-A105-D11245E11308}" type="presOf" srcId="{2242313F-D23E-4570-A4FC-9C38E469921F}" destId="{E43C8C33-10C3-48CA-A976-5B97E2E6FB47}" srcOrd="0" destOrd="0" presId="urn:microsoft.com/office/officeart/2005/8/layout/rings+Icon"/>
    <dgm:cxn modelId="{476B8293-4C0F-4D48-9D8B-3CE1DD9B7473}" srcId="{5D6CA0F2-E9E4-4449-A9F2-89C1BD020221}" destId="{8B5DB63D-0D01-408A-BFF3-4266CE050986}" srcOrd="0" destOrd="0" parTransId="{D0B70936-BA16-43FB-AE64-57979EA8D979}" sibTransId="{C10F7F5A-591E-43EE-B90E-C79BA1956E1B}"/>
    <dgm:cxn modelId="{A7A86D9D-C2EB-46D9-B42D-0C352E64C48A}" srcId="{5D6CA0F2-E9E4-4449-A9F2-89C1BD020221}" destId="{2242313F-D23E-4570-A4FC-9C38E469921F}" srcOrd="2" destOrd="0" parTransId="{20BF8076-0BAC-4726-8C45-329A0D0F5DAB}" sibTransId="{88C5D3C2-E8AF-4835-8A24-9CA0FA10A175}"/>
    <dgm:cxn modelId="{E39479BF-60AE-4BE8-B5D5-84C65487D53E}" type="presOf" srcId="{CB2133CD-1C36-415A-AFE9-715A7095F35B}" destId="{3F6A9F8B-8669-4891-A9B7-B500B35741E7}" srcOrd="0" destOrd="0" presId="urn:microsoft.com/office/officeart/2005/8/layout/rings+Icon"/>
    <dgm:cxn modelId="{CB729FFA-4F5F-4513-9430-040BECF49A9F}" srcId="{5D6CA0F2-E9E4-4449-A9F2-89C1BD020221}" destId="{378DA1D4-79E9-417C-A631-9A23614466F0}" srcOrd="1" destOrd="0" parTransId="{30A9A461-DE3D-44A7-8A74-F7E588A292DC}" sibTransId="{1E49BEDE-07C3-4313-A3CC-031CAB13F500}"/>
    <dgm:cxn modelId="{1541FBFD-BEB5-4466-8669-440EF10F4CB2}" type="presOf" srcId="{8B5DB63D-0D01-408A-BFF3-4266CE050986}" destId="{E3C77314-1F34-471D-84C1-1D0B0B0F163D}" srcOrd="0" destOrd="0" presId="urn:microsoft.com/office/officeart/2005/8/layout/rings+Icon"/>
    <dgm:cxn modelId="{222C4BB5-1A51-406F-9395-A3A44F707C44}" type="presParOf" srcId="{3927B9FF-624B-4A0E-8140-250997EF6FF9}" destId="{E3C77314-1F34-471D-84C1-1D0B0B0F163D}" srcOrd="0" destOrd="0" presId="urn:microsoft.com/office/officeart/2005/8/layout/rings+Icon"/>
    <dgm:cxn modelId="{F17F809E-5B0A-48B5-9AA4-A4604B9B1010}" type="presParOf" srcId="{3927B9FF-624B-4A0E-8140-250997EF6FF9}" destId="{05077633-4EF1-4E8F-8DB5-AC3CA458874A}" srcOrd="1" destOrd="0" presId="urn:microsoft.com/office/officeart/2005/8/layout/rings+Icon"/>
    <dgm:cxn modelId="{5CB27DFC-AC7C-48F7-9E06-E505CB7711BB}" type="presParOf" srcId="{3927B9FF-624B-4A0E-8140-250997EF6FF9}" destId="{E43C8C33-10C3-48CA-A976-5B97E2E6FB47}" srcOrd="2" destOrd="0" presId="urn:microsoft.com/office/officeart/2005/8/layout/rings+Icon"/>
    <dgm:cxn modelId="{3E41BB60-409E-4FD5-8D73-07806988F4A7}" type="presParOf" srcId="{3927B9FF-624B-4A0E-8140-250997EF6FF9}" destId="{3F6A9F8B-8669-4891-A9B7-B500B35741E7}" srcOrd="3"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C34BB-5052-45ED-9128-55E4481E1772}">
      <dsp:nvSpPr>
        <dsp:cNvPr id="0" name=""/>
        <dsp:cNvSpPr/>
      </dsp:nvSpPr>
      <dsp:spPr>
        <a:xfrm>
          <a:off x="0"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i="1" kern="1200">
              <a:solidFill>
                <a:schemeClr val="bg1"/>
              </a:solidFill>
            </a:rPr>
            <a:t>ad hoc</a:t>
          </a:r>
          <a:r>
            <a:rPr lang="sl-SI" sz="2100" kern="1200">
              <a:solidFill>
                <a:schemeClr val="bg1"/>
              </a:solidFill>
            </a:rPr>
            <a:t> skupina za evropski semester</a:t>
          </a:r>
        </a:p>
      </dsp:txBody>
      <dsp:txXfrm>
        <a:off x="337066" y="707796"/>
        <a:ext cx="1627502" cy="1627497"/>
      </dsp:txXfrm>
    </dsp:sp>
    <dsp:sp modelId="{C6F73452-D001-41F9-9559-67B763788554}">
      <dsp:nvSpPr>
        <dsp:cNvPr id="0" name=""/>
        <dsp:cNvSpPr/>
      </dsp:nvSpPr>
      <dsp:spPr>
        <a:xfrm>
          <a:off x="1207957" y="2025612"/>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dirty="0">
              <a:solidFill>
                <a:schemeClr val="bg1"/>
              </a:solidFill>
            </a:rPr>
            <a:t>opazovalna skupina za digitalni prehod in enotni trg</a:t>
          </a:r>
        </a:p>
      </dsp:txBody>
      <dsp:txXfrm>
        <a:off x="1545023" y="2362678"/>
        <a:ext cx="1627502" cy="1627497"/>
      </dsp:txXfrm>
    </dsp:sp>
    <dsp:sp modelId="{7BD42B0B-BB61-4F87-BB4C-0F90CBFC8FEE}">
      <dsp:nvSpPr>
        <dsp:cNvPr id="0" name=""/>
        <dsp:cNvSpPr/>
      </dsp:nvSpPr>
      <dsp:spPr>
        <a:xfrm>
          <a:off x="2367777"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i="1" kern="1200">
              <a:solidFill>
                <a:schemeClr val="bg1"/>
              </a:solidFill>
            </a:rPr>
            <a:t>ad hoc</a:t>
          </a:r>
          <a:r>
            <a:rPr lang="sl-SI" sz="2000" kern="1200">
              <a:solidFill>
                <a:schemeClr val="bg1"/>
              </a:solidFill>
            </a:rPr>
            <a:t> skupina za temeljne pravice in pravno državo</a:t>
          </a:r>
        </a:p>
      </dsp:txBody>
      <dsp:txXfrm>
        <a:off x="2704843" y="707796"/>
        <a:ext cx="1627502" cy="1627497"/>
      </dsp:txXfrm>
    </dsp:sp>
    <dsp:sp modelId="{F8FDB520-73F0-4054-890F-7438E41DB4C7}">
      <dsp:nvSpPr>
        <dsp:cNvPr id="0" name=""/>
        <dsp:cNvSpPr/>
      </dsp:nvSpPr>
      <dsp:spPr>
        <a:xfrm>
          <a:off x="3728690" y="2047903"/>
          <a:ext cx="2322372" cy="2286922"/>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solidFill>
                <a:schemeClr val="bg1"/>
              </a:solidFill>
            </a:rPr>
            <a:t>opazovalna skupina za trg dela</a:t>
          </a:r>
        </a:p>
      </dsp:txBody>
      <dsp:txXfrm>
        <a:off x="4068794" y="2382815"/>
        <a:ext cx="1642164" cy="1617098"/>
      </dsp:txXfrm>
    </dsp:sp>
    <dsp:sp modelId="{29CF2A62-BD99-4AC3-9414-908492695DB0}">
      <dsp:nvSpPr>
        <dsp:cNvPr id="0" name=""/>
        <dsp:cNvSpPr/>
      </dsp:nvSpPr>
      <dsp:spPr>
        <a:xfrm>
          <a:off x="4734852"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solidFill>
                <a:schemeClr val="bg1"/>
              </a:solidFill>
            </a:rPr>
            <a:t>opazovalna skupina za trajnostni razvoj</a:t>
          </a:r>
        </a:p>
      </dsp:txBody>
      <dsp:txXfrm>
        <a:off x="5071918" y="707796"/>
        <a:ext cx="1627502" cy="1627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77314-1F34-471D-84C1-1D0B0B0F163D}">
      <dsp:nvSpPr>
        <dsp:cNvPr id="0" name=""/>
        <dsp:cNvSpPr/>
      </dsp:nvSpPr>
      <dsp:spPr>
        <a:xfrm>
          <a:off x="-7468" y="122276"/>
          <a:ext cx="2329778" cy="2196353"/>
        </a:xfrm>
        <a:prstGeom prst="ellipse">
          <a:avLst/>
        </a:prstGeom>
        <a:solidFill>
          <a:srgbClr val="7030A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kern="1200">
              <a:solidFill>
                <a:schemeClr val="bg1"/>
              </a:solidFill>
              <a:latin typeface="Calibri" pitchFamily="34" charset="0"/>
            </a:rPr>
            <a:t>CCMI posvetovalna komisija za spremembe v industriji</a:t>
          </a:r>
        </a:p>
      </dsp:txBody>
      <dsp:txXfrm>
        <a:off x="333720" y="443924"/>
        <a:ext cx="1647402" cy="1553057"/>
      </dsp:txXfrm>
    </dsp:sp>
    <dsp:sp modelId="{05077633-4EF1-4E8F-8DB5-AC3CA458874A}">
      <dsp:nvSpPr>
        <dsp:cNvPr id="0" name=""/>
        <dsp:cNvSpPr/>
      </dsp:nvSpPr>
      <dsp:spPr>
        <a:xfrm>
          <a:off x="1190116" y="1814485"/>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i="1" kern="1200" dirty="0">
              <a:solidFill>
                <a:schemeClr val="bg1"/>
              </a:solidFill>
            </a:rPr>
            <a:t>ad hoc</a:t>
          </a:r>
          <a:r>
            <a:rPr lang="sl-SI" sz="2100" kern="1200" dirty="0">
              <a:solidFill>
                <a:schemeClr val="bg1"/>
              </a:solidFill>
            </a:rPr>
            <a:t> skupina za mlade</a:t>
          </a:r>
        </a:p>
      </dsp:txBody>
      <dsp:txXfrm>
        <a:off x="1526929" y="2151339"/>
        <a:ext cx="1626276" cy="1626475"/>
      </dsp:txXfrm>
    </dsp:sp>
    <dsp:sp modelId="{E43C8C33-10C3-48CA-A976-5B97E2E6FB47}">
      <dsp:nvSpPr>
        <dsp:cNvPr id="0" name=""/>
        <dsp:cNvSpPr/>
      </dsp:nvSpPr>
      <dsp:spPr>
        <a:xfrm>
          <a:off x="2449455" y="149418"/>
          <a:ext cx="2299902" cy="2300183"/>
        </a:xfrm>
        <a:prstGeom prst="ellipse">
          <a:avLst/>
        </a:prstGeom>
        <a:solidFill>
          <a:srgbClr val="002060"/>
        </a:solidFill>
        <a:ln>
          <a:solidFill>
            <a:srgbClr val="00206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i="1" kern="1200">
              <a:solidFill>
                <a:schemeClr val="bg1"/>
              </a:solidFill>
            </a:rPr>
            <a:t>ad hoc</a:t>
          </a:r>
          <a:r>
            <a:rPr lang="sl-SI" sz="2100" kern="1200">
              <a:solidFill>
                <a:schemeClr val="bg1"/>
              </a:solidFill>
            </a:rPr>
            <a:t> skupina za enakost</a:t>
          </a:r>
        </a:p>
      </dsp:txBody>
      <dsp:txXfrm>
        <a:off x="2786268" y="486272"/>
        <a:ext cx="1626276" cy="1626475"/>
      </dsp:txXfrm>
    </dsp:sp>
    <dsp:sp modelId="{3F6A9F8B-8669-4891-A9B7-B500B35741E7}">
      <dsp:nvSpPr>
        <dsp:cNvPr id="0" name=""/>
        <dsp:cNvSpPr/>
      </dsp:nvSpPr>
      <dsp:spPr>
        <a:xfrm>
          <a:off x="3556758" y="1800592"/>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i="1" kern="1200">
              <a:solidFill>
                <a:schemeClr val="bg1"/>
              </a:solidFill>
            </a:rPr>
            <a:t>ad hoc</a:t>
          </a:r>
          <a:r>
            <a:rPr lang="sl-SI" sz="2100" kern="1200">
              <a:solidFill>
                <a:schemeClr val="bg1"/>
              </a:solidFill>
            </a:rPr>
            <a:t> skupina za COP</a:t>
          </a:r>
        </a:p>
      </dsp:txBody>
      <dsp:txXfrm>
        <a:off x="3893571" y="2137446"/>
        <a:ext cx="1626276" cy="162647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03BF0-E97C-469C-AF60-F17B5FF059B5}" type="datetimeFigureOut">
              <a:rPr lang="fr-BE" smtClean="0"/>
              <a:t>28-03-25</a:t>
            </a:fld>
            <a:endParaRPr lang="fr-B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CB815-C936-4E99-8363-076A4EF2A191}" type="slidenum">
              <a:rPr lang="fr-BE" smtClean="0"/>
              <a:t>‹#›</a:t>
            </a:fld>
            <a:endParaRPr lang="fr-BE" dirty="0"/>
          </a:p>
        </p:txBody>
      </p:sp>
    </p:spTree>
    <p:extLst>
      <p:ext uri="{BB962C8B-B14F-4D97-AF65-F5344CB8AC3E}">
        <p14:creationId xmlns:p14="http://schemas.microsoft.com/office/powerpoint/2010/main" val="44035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4</a:t>
            </a:fld>
            <a:endParaRPr lang="en-US" dirty="0"/>
          </a:p>
        </p:txBody>
      </p:sp>
    </p:spTree>
    <p:extLst>
      <p:ext uri="{BB962C8B-B14F-4D97-AF65-F5344CB8AC3E}">
        <p14:creationId xmlns:p14="http://schemas.microsoft.com/office/powerpoint/2010/main" val="203895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32650-2A0E-3513-BB81-E191EC716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157BD-0924-79D0-4C2E-A4960C28B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7B311-8600-7614-10CE-9A0717282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C101E-89CE-AF55-9CC8-A054C8C268CF}"/>
              </a:ext>
            </a:extLst>
          </p:cNvPr>
          <p:cNvSpPr>
            <a:spLocks noGrp="1"/>
          </p:cNvSpPr>
          <p:nvPr>
            <p:ph type="sldNum" sz="quarter" idx="10"/>
          </p:nvPr>
        </p:nvSpPr>
        <p:spPr/>
        <p:txBody>
          <a:bodyPr/>
          <a:lstStyle/>
          <a:p>
            <a:fld id="{822D621B-A482-9F46-974E-D63789982922}" type="slidenum">
              <a:rPr lang="en-US" smtClean="0"/>
              <a:t>7</a:t>
            </a:fld>
            <a:endParaRPr lang="en-US" dirty="0"/>
          </a:p>
        </p:txBody>
      </p:sp>
    </p:spTree>
    <p:extLst>
      <p:ext uri="{BB962C8B-B14F-4D97-AF65-F5344CB8AC3E}">
        <p14:creationId xmlns:p14="http://schemas.microsoft.com/office/powerpoint/2010/main" val="299545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8</a:t>
            </a:fld>
            <a:endParaRPr lang="en-US" dirty="0"/>
          </a:p>
        </p:txBody>
      </p:sp>
    </p:spTree>
    <p:extLst>
      <p:ext uri="{BB962C8B-B14F-4D97-AF65-F5344CB8AC3E}">
        <p14:creationId xmlns:p14="http://schemas.microsoft.com/office/powerpoint/2010/main" val="325567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years now, the EESC has been working on how to better integrate the voice of young Europeans in its work and in the EU decision-making process in a structured and meaningful way</a:t>
            </a:r>
            <a:endParaRPr lang="en-GB" dirty="0"/>
          </a:p>
        </p:txBody>
      </p:sp>
      <p:sp>
        <p:nvSpPr>
          <p:cNvPr id="4" name="Slide Number Placeholder 3"/>
          <p:cNvSpPr>
            <a:spLocks noGrp="1"/>
          </p:cNvSpPr>
          <p:nvPr>
            <p:ph type="sldNum" sz="quarter" idx="10"/>
          </p:nvPr>
        </p:nvSpPr>
        <p:spPr/>
        <p:txBody>
          <a:bodyPr/>
          <a:lstStyle/>
          <a:p>
            <a:fld id="{822D621B-A482-9F46-974E-D63789982922}" type="slidenum">
              <a:rPr lang="en-US" smtClean="0"/>
              <a:t>16</a:t>
            </a:fld>
            <a:endParaRPr lang="en-US" dirty="0"/>
          </a:p>
        </p:txBody>
      </p:sp>
    </p:spTree>
    <p:extLst>
      <p:ext uri="{BB962C8B-B14F-4D97-AF65-F5344CB8AC3E}">
        <p14:creationId xmlns:p14="http://schemas.microsoft.com/office/powerpoint/2010/main" val="405208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A51B-0520-55A0-5578-0FB370892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10D07-59F6-BBFD-62FE-80B1A489F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31D7D-B289-BC6E-B779-52CCFECD1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094E68-60FC-B8C2-5186-440C5E2404E6}"/>
              </a:ext>
            </a:extLst>
          </p:cNvPr>
          <p:cNvSpPr>
            <a:spLocks noGrp="1"/>
          </p:cNvSpPr>
          <p:nvPr>
            <p:ph type="sldNum" sz="quarter" idx="10"/>
          </p:nvPr>
        </p:nvSpPr>
        <p:spPr/>
        <p:txBody>
          <a:bodyPr/>
          <a:lstStyle/>
          <a:p>
            <a:fld id="{822D621B-A482-9F46-974E-D63789982922}" type="slidenum">
              <a:rPr lang="en-US" smtClean="0"/>
              <a:t>20</a:t>
            </a:fld>
            <a:endParaRPr lang="en-US" dirty="0"/>
          </a:p>
        </p:txBody>
      </p:sp>
    </p:spTree>
    <p:extLst>
      <p:ext uri="{BB962C8B-B14F-4D97-AF65-F5344CB8AC3E}">
        <p14:creationId xmlns:p14="http://schemas.microsoft.com/office/powerpoint/2010/main" val="12717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E44F-19E4-D2DF-B095-2834DB359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B7F67-FCED-020C-F753-48D3943E4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D963A-A939-8011-9CC3-FC3C8E303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A24A9-1F44-349E-93E6-CD672D34C499}"/>
              </a:ext>
            </a:extLst>
          </p:cNvPr>
          <p:cNvSpPr>
            <a:spLocks noGrp="1"/>
          </p:cNvSpPr>
          <p:nvPr>
            <p:ph type="sldNum" sz="quarter" idx="10"/>
          </p:nvPr>
        </p:nvSpPr>
        <p:spPr/>
        <p:txBody>
          <a:bodyPr/>
          <a:lstStyle/>
          <a:p>
            <a:fld id="{822D621B-A482-9F46-974E-D63789982922}" type="slidenum">
              <a:rPr lang="en-US" smtClean="0"/>
              <a:t>21</a:t>
            </a:fld>
            <a:endParaRPr lang="en-US" dirty="0"/>
          </a:p>
        </p:txBody>
      </p:sp>
    </p:spTree>
    <p:extLst>
      <p:ext uri="{BB962C8B-B14F-4D97-AF65-F5344CB8AC3E}">
        <p14:creationId xmlns:p14="http://schemas.microsoft.com/office/powerpoint/2010/main" val="3545360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8BCB-1AA3-47DD-B0AF-D1BE25486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9DD851D8-243B-4A0B-8E39-98F5968E5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DC9E29BE-A65B-48EA-8300-9735CC06B6EC}"/>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63BA849F-5162-4368-9740-634FA7F5CD4F}"/>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ECA7076-24AC-4AA4-9CF5-B5513FC08E9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60210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06C-040C-4402-9537-0B7B072B34EC}"/>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0EBD9FFC-57CA-4AD9-9DF0-AE3DE1E54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F4CF21E-F473-41F6-A590-BE48ECDCE15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B2003BA-DEF5-45CF-86FA-93D7EECBE90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E164BF19-61AE-43EB-8960-90478653360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95166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4914D-68CD-432E-A2B8-8A8079EAF2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5D3885EE-813E-44B5-9613-0163F4FC5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91627BEE-BF15-4715-BC32-719A9C8FF832}"/>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CDD9E59-D43E-41F4-AEAE-FC07DA1DA996}"/>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8E80100E-F2BB-4D9A-915B-A2C04EBBFCA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32794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E2CB-3271-45A1-9EC5-90242F094D30}"/>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DEA86207-EC44-4C3D-94FF-693E17667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3C666B3-0D3F-4438-A96D-83301C2A129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2722C06E-535A-46C3-A3F3-24F27759C505}"/>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955931B2-ECEC-499C-A336-D4F733EBD34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13052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190F-78FA-4AAE-9FB3-B9FFE7169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90E706FF-9B57-4C18-8B91-5E6C65C90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8E82A-39FB-4EC0-A6AD-91F4BD78792E}"/>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FE8E1FF3-76A5-42EB-A32E-B4CF5CD4101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918E69F-2385-4097-B656-95A26E76AB7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57333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12D6-F440-4124-9E9A-DB59061D1597}"/>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3109D97F-69C5-45C6-83F2-F7F04FEB1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CD5975D1-8BD1-49F2-95C3-7A12230AF6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F9D5DE11-4BDA-4175-B042-6B243D4BFE44}"/>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F4834AE0-D5A1-4B77-8554-F3164B38776B}"/>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AC7B5477-AD78-4F97-9584-E21957B6EE06}"/>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2787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1013-E172-4291-99C6-2886E5ABCCBE}"/>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E0FD7858-620A-49AE-A6CF-FDEA41F2C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7198F-87F3-4712-8BA2-A78EA40A6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8B5620C0-BDEA-4A00-B69D-1E9350A0B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718F9-713D-4361-BE54-B0BA4CDAD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74505A7E-026E-40B8-8063-F6E028641881}"/>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8" name="Footer Placeholder 7">
            <a:extLst>
              <a:ext uri="{FF2B5EF4-FFF2-40B4-BE49-F238E27FC236}">
                <a16:creationId xmlns:a16="http://schemas.microsoft.com/office/drawing/2014/main" id="{3EE2493D-0050-4A49-ADD5-173C02CCD315}"/>
              </a:ext>
            </a:extLst>
          </p:cNvPr>
          <p:cNvSpPr>
            <a:spLocks noGrp="1"/>
          </p:cNvSpPr>
          <p:nvPr>
            <p:ph type="ftr" sz="quarter" idx="11"/>
          </p:nvPr>
        </p:nvSpPr>
        <p:spPr/>
        <p:txBody>
          <a:bodyPr/>
          <a:lstStyle/>
          <a:p>
            <a:endParaRPr lang="fr-BE" dirty="0"/>
          </a:p>
        </p:txBody>
      </p:sp>
      <p:sp>
        <p:nvSpPr>
          <p:cNvPr id="9" name="Slide Number Placeholder 8">
            <a:extLst>
              <a:ext uri="{FF2B5EF4-FFF2-40B4-BE49-F238E27FC236}">
                <a16:creationId xmlns:a16="http://schemas.microsoft.com/office/drawing/2014/main" id="{1F837541-2C90-431B-A1BF-C6770B288667}"/>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86949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5325-D07A-4E81-A588-93D3F35C1263}"/>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7D87C8E9-875C-40B7-8897-5EA56BF462A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4" name="Footer Placeholder 3">
            <a:extLst>
              <a:ext uri="{FF2B5EF4-FFF2-40B4-BE49-F238E27FC236}">
                <a16:creationId xmlns:a16="http://schemas.microsoft.com/office/drawing/2014/main" id="{0CEC260E-325C-441A-A2B0-0775E18A6582}"/>
              </a:ext>
            </a:extLst>
          </p:cNvPr>
          <p:cNvSpPr>
            <a:spLocks noGrp="1"/>
          </p:cNvSpPr>
          <p:nvPr>
            <p:ph type="ftr" sz="quarter" idx="11"/>
          </p:nvPr>
        </p:nvSpPr>
        <p:spPr/>
        <p:txBody>
          <a:bodyPr/>
          <a:lstStyle/>
          <a:p>
            <a:endParaRPr lang="fr-BE" dirty="0"/>
          </a:p>
        </p:txBody>
      </p:sp>
      <p:sp>
        <p:nvSpPr>
          <p:cNvPr id="5" name="Slide Number Placeholder 4">
            <a:extLst>
              <a:ext uri="{FF2B5EF4-FFF2-40B4-BE49-F238E27FC236}">
                <a16:creationId xmlns:a16="http://schemas.microsoft.com/office/drawing/2014/main" id="{D7C19B9B-43DE-45C7-839F-553A5B2B651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93536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A11C6-2785-4D57-B651-A7087E129C70}"/>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3" name="Footer Placeholder 2">
            <a:extLst>
              <a:ext uri="{FF2B5EF4-FFF2-40B4-BE49-F238E27FC236}">
                <a16:creationId xmlns:a16="http://schemas.microsoft.com/office/drawing/2014/main" id="{2B0D4B91-D563-427D-9B42-583ED73AE654}"/>
              </a:ext>
            </a:extLst>
          </p:cNvPr>
          <p:cNvSpPr>
            <a:spLocks noGrp="1"/>
          </p:cNvSpPr>
          <p:nvPr>
            <p:ph type="ftr" sz="quarter" idx="11"/>
          </p:nvPr>
        </p:nvSpPr>
        <p:spPr/>
        <p:txBody>
          <a:bodyPr/>
          <a:lstStyle/>
          <a:p>
            <a:endParaRPr lang="fr-BE" dirty="0"/>
          </a:p>
        </p:txBody>
      </p:sp>
      <p:sp>
        <p:nvSpPr>
          <p:cNvPr id="4" name="Slide Number Placeholder 3">
            <a:extLst>
              <a:ext uri="{FF2B5EF4-FFF2-40B4-BE49-F238E27FC236}">
                <a16:creationId xmlns:a16="http://schemas.microsoft.com/office/drawing/2014/main" id="{1A27F2D0-5989-496C-828E-51D0CF9F0AA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43415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F027-8B70-4278-90EC-E0C382E48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1689FD22-648F-46D4-9DB5-0B07D43DA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E093A660-7AC0-407E-BC4B-12BC1252C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2883C-6A78-4623-8A67-C8C35224376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0525E2FF-9A4B-4B49-9BF6-DB4A614A313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5BCAFF41-67BA-49B7-AF66-C45284C8240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87759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7D4-06AC-4739-9108-2FFD6D6ED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28C16E47-723C-495F-B9E1-B19D455EA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Text Placeholder 3">
            <a:extLst>
              <a:ext uri="{FF2B5EF4-FFF2-40B4-BE49-F238E27FC236}">
                <a16:creationId xmlns:a16="http://schemas.microsoft.com/office/drawing/2014/main" id="{1AEA9B44-BFE9-4D11-8CEA-36B9D3A9A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D65FD-C32B-40B7-B987-5323347FC4D3}"/>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A56783F4-5F11-436D-92FA-3C5F9EB3A22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2E8D8AFE-C5EA-4BD3-9D9E-DF99E824106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330687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F36FF-66B9-4B49-AD27-F9288542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7C2EF2DC-0EB2-4371-925B-2ACCADA40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C3B89D4-5AD6-4115-9B19-72902174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C57C7755-FA5A-4F03-A13A-3C157AB73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Slide Number Placeholder 5">
            <a:extLst>
              <a:ext uri="{FF2B5EF4-FFF2-40B4-BE49-F238E27FC236}">
                <a16:creationId xmlns:a16="http://schemas.microsoft.com/office/drawing/2014/main" id="{18D6746E-51BA-4A03-A63D-1520E27B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04F1-E730-4DE8-A095-6F63BB718036}" type="slidenum">
              <a:rPr lang="fr-BE" smtClean="0"/>
              <a:t>‹#›</a:t>
            </a:fld>
            <a:endParaRPr lang="fr-BE" dirty="0"/>
          </a:p>
        </p:txBody>
      </p:sp>
    </p:spTree>
    <p:extLst>
      <p:ext uri="{BB962C8B-B14F-4D97-AF65-F5344CB8AC3E}">
        <p14:creationId xmlns:p14="http://schemas.microsoft.com/office/powerpoint/2010/main" val="68383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svg"/><Relationship Id="rId18" Type="http://schemas.openxmlformats.org/officeDocument/2006/relationships/image" Target="../media/image41.png"/><Relationship Id="rId26" Type="http://schemas.openxmlformats.org/officeDocument/2006/relationships/hyperlink" Target="https://www.eesc.europa.eu/sl/our-work/opinions-information-reports/opinions/eu-youth-test" TargetMode="External"/><Relationship Id="rId3" Type="http://schemas.openxmlformats.org/officeDocument/2006/relationships/image" Target="../media/image38.svg"/><Relationship Id="rId21" Type="http://schemas.openxmlformats.org/officeDocument/2006/relationships/hyperlink" Target="https://www.eesc.europa.eu/sl/our-work/publications-other-work/publications/recent-eesc-achievements" TargetMode="External"/><Relationship Id="rId7" Type="http://schemas.openxmlformats.org/officeDocument/2006/relationships/image" Target="../media/image36.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hyperlink" Target="https://www.eesc.europa.eu/sites/default/files/2024-12/qe-01-24-017-en-n.pdf" TargetMode="External"/><Relationship Id="rId2" Type="http://schemas.openxmlformats.org/officeDocument/2006/relationships/image" Target="../media/image37.png"/><Relationship Id="rId16" Type="http://schemas.openxmlformats.org/officeDocument/2006/relationships/image" Target="../media/image29.png"/><Relationship Id="rId20" Type="http://schemas.openxmlformats.org/officeDocument/2006/relationships/hyperlink" Target="https://www.eesc.europa.eu/sites/default/files/2024-12/qe-01-24-013-en-n.pdf" TargetMode="Externa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2.svg"/><Relationship Id="rId24" Type="http://schemas.openxmlformats.org/officeDocument/2006/relationships/hyperlink" Target="https://www.eesc.europa.eu/sl/news-media/articles/leading-way-just-transition" TargetMode="External"/><Relationship Id="rId5" Type="http://schemas.openxmlformats.org/officeDocument/2006/relationships/image" Target="../media/image40.svg"/><Relationship Id="rId15" Type="http://schemas.openxmlformats.org/officeDocument/2006/relationships/image" Target="../media/image34.svg"/><Relationship Id="rId23" Type="http://schemas.openxmlformats.org/officeDocument/2006/relationships/hyperlink" Target="https://www.eesc.europa.eu/sites/default/files/2024-12/qe-01-24-019-en-n.pdf" TargetMode="External"/><Relationship Id="rId10" Type="http://schemas.openxmlformats.org/officeDocument/2006/relationships/image" Target="../media/image31.png"/><Relationship Id="rId19" Type="http://schemas.openxmlformats.org/officeDocument/2006/relationships/image" Target="../media/image42.svg"/><Relationship Id="rId4" Type="http://schemas.openxmlformats.org/officeDocument/2006/relationships/image" Target="../media/image39.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hyperlink" Target="https://www.eesc.europa.eu/s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cid:image004.png@01DB9EFF.F664ECA0" TargetMode="External"/><Relationship Id="rId18" Type="http://schemas.openxmlformats.org/officeDocument/2006/relationships/image" Target="../media/image54.gif"/><Relationship Id="rId3" Type="http://schemas.openxmlformats.org/officeDocument/2006/relationships/hyperlink" Target="mailto:visitEESC@eesc.europa.eu" TargetMode="External"/><Relationship Id="rId21" Type="http://schemas.openxmlformats.org/officeDocument/2006/relationships/hyperlink" Target="https://www.instagram.com/eu_civilsociety/" TargetMode="External"/><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cid:image006.png@01DB9EFF.F664ECA0" TargetMode="External"/><Relationship Id="rId25" Type="http://schemas.openxmlformats.org/officeDocument/2006/relationships/hyperlink" Target="https://www.youtube.com/EurEcoSocCommittee" TargetMode="External"/><Relationship Id="rId2" Type="http://schemas.openxmlformats.org/officeDocument/2006/relationships/image" Target="../media/image44.png"/><Relationship Id="rId16" Type="http://schemas.openxmlformats.org/officeDocument/2006/relationships/image" Target="../media/image53.png"/><Relationship Id="rId20" Type="http://schemas.openxmlformats.org/officeDocument/2006/relationships/hyperlink" Target="https://www.linkedin.com/company/european-economic-social-committee/posts/?feedView=all" TargetMode="Externa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cid:image003.png@01DB9EFF.F664ECA0" TargetMode="External"/><Relationship Id="rId24" Type="http://schemas.openxmlformats.org/officeDocument/2006/relationships/hyperlink" Target="https://x.com/EU_EESC" TargetMode="External"/><Relationship Id="rId5" Type="http://schemas.openxmlformats.org/officeDocument/2006/relationships/image" Target="../media/image46.svg"/><Relationship Id="rId15" Type="http://schemas.openxmlformats.org/officeDocument/2006/relationships/image" Target="cid:image005.png@01DB9EFF.F664ECA0" TargetMode="External"/><Relationship Id="rId23" Type="http://schemas.openxmlformats.org/officeDocument/2006/relationships/hyperlink" Target="https://www.facebook.com/EuropeanEconomicAndSocialCommittee/" TargetMode="External"/><Relationship Id="rId10" Type="http://schemas.openxmlformats.org/officeDocument/2006/relationships/image" Target="../media/image50.png"/><Relationship Id="rId19" Type="http://schemas.openxmlformats.org/officeDocument/2006/relationships/image" Target="cid:image007.png@01DB9EFF.F664ECA0" TargetMode="External"/><Relationship Id="rId4" Type="http://schemas.openxmlformats.org/officeDocument/2006/relationships/image" Target="../media/image45.png"/><Relationship Id="rId9" Type="http://schemas.openxmlformats.org/officeDocument/2006/relationships/image" Target="cid:image002.png@01DB9EFF.F664ECA0" TargetMode="External"/><Relationship Id="rId14" Type="http://schemas.openxmlformats.org/officeDocument/2006/relationships/image" Target="../media/image52.png"/><Relationship Id="rId22" Type="http://schemas.openxmlformats.org/officeDocument/2006/relationships/hyperlink" Target="https://bsky.app/profile/eesc.bsky.social"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89.png"/><Relationship Id="rId21" Type="http://schemas.openxmlformats.org/officeDocument/2006/relationships/image" Target="../media/image74.svg"/><Relationship Id="rId34" Type="http://schemas.openxmlformats.org/officeDocument/2006/relationships/hyperlink" Target="https://memberspage.eesc.europa.eu/members" TargetMode="External"/><Relationship Id="rId42" Type="http://schemas.openxmlformats.org/officeDocument/2006/relationships/hyperlink" Target="https://www.eesc.europa.eu/ceslink/en" TargetMode="External"/><Relationship Id="rId47" Type="http://schemas.openxmlformats.org/officeDocument/2006/relationships/hyperlink" Target="https://www.eesc.europa.eu/sl/news-media/videos/lifecycle-opinion" TargetMode="External"/><Relationship Id="rId7" Type="http://schemas.openxmlformats.org/officeDocument/2006/relationships/image" Target="../media/image60.svg"/><Relationship Id="rId2" Type="http://schemas.openxmlformats.org/officeDocument/2006/relationships/image" Target="../media/image55.png"/><Relationship Id="rId16" Type="http://schemas.openxmlformats.org/officeDocument/2006/relationships/image" Target="../media/image69.png"/><Relationship Id="rId29" Type="http://schemas.openxmlformats.org/officeDocument/2006/relationships/image" Target="../media/image82.svg"/><Relationship Id="rId11" Type="http://schemas.openxmlformats.org/officeDocument/2006/relationships/image" Target="../media/image64.sv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87.png"/><Relationship Id="rId40" Type="http://schemas.openxmlformats.org/officeDocument/2006/relationships/image" Target="../media/image90.svg"/><Relationship Id="rId45" Type="http://schemas.openxmlformats.org/officeDocument/2006/relationships/image" Target="../media/image93.pn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36" Type="http://schemas.openxmlformats.org/officeDocument/2006/relationships/hyperlink" Target="https://what-europe-does-for-me.europarl.europa.eu/" TargetMode="External"/><Relationship Id="rId49" Type="http://schemas.openxmlformats.org/officeDocument/2006/relationships/hyperlink" Target="https://www.eesc.europa.eu/sl/agenda/plenary-sessions" TargetMode="External"/><Relationship Id="rId10" Type="http://schemas.openxmlformats.org/officeDocument/2006/relationships/image" Target="../media/image63.png"/><Relationship Id="rId19" Type="http://schemas.openxmlformats.org/officeDocument/2006/relationships/image" Target="../media/image72.svg"/><Relationship Id="rId31" Type="http://schemas.openxmlformats.org/officeDocument/2006/relationships/image" Target="../media/image84.svg"/><Relationship Id="rId44" Type="http://schemas.openxmlformats.org/officeDocument/2006/relationships/image" Target="../media/image9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hyperlink" Target="https://www.eesc.europa.eu/sl/our-work/opinions-information-reports/follow-opinions" TargetMode="External"/><Relationship Id="rId43" Type="http://schemas.openxmlformats.org/officeDocument/2006/relationships/image" Target="../media/image91.png"/><Relationship Id="rId48" Type="http://schemas.openxmlformats.org/officeDocument/2006/relationships/hyperlink" Target="https://www.eesc.europa.eu/sl/work-with-us/traineeships" TargetMode="External"/><Relationship Id="rId8" Type="http://schemas.openxmlformats.org/officeDocument/2006/relationships/image" Target="../media/image61.png"/><Relationship Id="rId3" Type="http://schemas.openxmlformats.org/officeDocument/2006/relationships/image" Target="../media/image56.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33" Type="http://schemas.openxmlformats.org/officeDocument/2006/relationships/image" Target="../media/image86.svg"/><Relationship Id="rId38" Type="http://schemas.openxmlformats.org/officeDocument/2006/relationships/image" Target="../media/image88.svg"/><Relationship Id="rId46" Type="http://schemas.openxmlformats.org/officeDocument/2006/relationships/image" Target="../media/image94.svg"/><Relationship Id="rId20" Type="http://schemas.openxmlformats.org/officeDocument/2006/relationships/image" Target="../media/image73.png"/><Relationship Id="rId41" Type="http://schemas.openxmlformats.org/officeDocument/2006/relationships/hyperlink" Target="https://www.eesc.europa.eu/sl/our-work/opinions-information-reports/in-the-spotlight" TargetMode="External"/><Relationship Id="rId1" Type="http://schemas.openxmlformats.org/officeDocument/2006/relationships/slideLayout" Target="../slideLayouts/slideLayout7.xml"/><Relationship Id="rId6"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1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sv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eesc.europa.eu/sl/members-groups/groups/civil-society-organisations-group" TargetMode="External"/><Relationship Id="rId5" Type="http://schemas.openxmlformats.org/officeDocument/2006/relationships/hyperlink" Target="https://www.eesc.europa.eu/sl/members-groups/groups/workers-group" TargetMode="External"/><Relationship Id="rId4" Type="http://schemas.openxmlformats.org/officeDocument/2006/relationships/hyperlink" Target="https://www.eesc.europa.eu/sl/members-groups/groups/employers-grou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eesc.europa.eu/sl/sections-other-bodies/sections-commission/agriculture-rural-development-and-environment-nat" TargetMode="External"/><Relationship Id="rId3" Type="http://schemas.openxmlformats.org/officeDocument/2006/relationships/slide" Target="slide21.xml"/><Relationship Id="rId7" Type="http://schemas.openxmlformats.org/officeDocument/2006/relationships/image" Target="../media/image11.png"/><Relationship Id="rId12" Type="http://schemas.openxmlformats.org/officeDocument/2006/relationships/hyperlink" Target="https://www.eesc.europa.eu/sl/sections-other-bodies/sections-commission/strokovna-skupina-za-zaposlovanje-socialne-zadeve-drzavljanstvo-soc" TargetMode="External"/><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www.eesc.europa.eu/sl/sections-other-bodies/sections-commission/transport-energy-infrastructure-and-information-society-ten" TargetMode="External"/><Relationship Id="rId5" Type="http://schemas.openxmlformats.org/officeDocument/2006/relationships/slide" Target="slide20.xml"/><Relationship Id="rId15" Type="http://schemas.openxmlformats.org/officeDocument/2006/relationships/image" Target="../media/image13.png"/><Relationship Id="rId10" Type="http://schemas.openxmlformats.org/officeDocument/2006/relationships/hyperlink" Target="https://www.eesc.europa.eu/sl/sections-other-bodies/sections-commission/single-market-production-and-consumption-int" TargetMode="External"/><Relationship Id="rId4" Type="http://schemas.openxmlformats.org/officeDocument/2006/relationships/image" Target="../media/image9.png"/><Relationship Id="rId9" Type="http://schemas.openxmlformats.org/officeDocument/2006/relationships/hyperlink" Target="https://www.eesc.europa.eu/sl/sections-other-bodies/sections-commission/economic-and-monetary-union-and-economic-and-social-cohesion-eco" TargetMode="External"/><Relationship Id="rId14" Type="http://schemas.openxmlformats.org/officeDocument/2006/relationships/hyperlink" Target="https://www.eesc.europa.eu/sl/sections-other-bodies/sections-commission/external-relations-section-rex" TargetMode="Externa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hyperlink" Target="https://www.eesc.europa.eu/sites/default/files/2024-12/qe-01-24-016-en-n.pdf" TargetMode="External"/><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5.png"/><Relationship Id="rId21" Type="http://schemas.openxmlformats.org/officeDocument/2006/relationships/image" Target="../media/image28.svg"/><Relationship Id="rId7" Type="http://schemas.openxmlformats.org/officeDocument/2006/relationships/image" Target="../media/image19.png"/><Relationship Id="rId12" Type="http://schemas.openxmlformats.org/officeDocument/2006/relationships/hyperlink" Target="https://www.eesc.europa.eu/sites/default/files/2024-12/qe-01-24-020-en-n.pdf" TargetMode="External"/><Relationship Id="rId17" Type="http://schemas.openxmlformats.org/officeDocument/2006/relationships/hyperlink" Target="https://www.eesc.europa.eu/sites/default/files/2024-12/qe-01-24-017-en-n.pdf" TargetMode="External"/><Relationship Id="rId25" Type="http://schemas.openxmlformats.org/officeDocument/2006/relationships/image" Target="../media/image32.svg"/><Relationship Id="rId2" Type="http://schemas.openxmlformats.org/officeDocument/2006/relationships/hyperlink" Target="https://www.eesc.europa.eu/sites/default/files/2024-12/qe-01-24-021-en-n.pdf" TargetMode="External"/><Relationship Id="rId16" Type="http://schemas.openxmlformats.org/officeDocument/2006/relationships/hyperlink" Target="https://wayback.archive-it.org/12710/20241019021126/https:/belgian-presidency.consilium.europa.eu/en/news/liege-declaration-towards-affordable-decent-and-sustainable-housing-for-all/" TargetMode="External"/><Relationship Id="rId20" Type="http://schemas.openxmlformats.org/officeDocument/2006/relationships/image" Target="../media/image27.png"/><Relationship Id="rId29" Type="http://schemas.openxmlformats.org/officeDocument/2006/relationships/image" Target="../media/image36.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hyperlink" Target="https://www.eesc.europa.eu/sites/default/files/2024-12/qe-01-24-023-en-n_0.pdf" TargetMode="External"/><Relationship Id="rId24" Type="http://schemas.openxmlformats.org/officeDocument/2006/relationships/image" Target="../media/image31.png"/><Relationship Id="rId5" Type="http://schemas.openxmlformats.org/officeDocument/2006/relationships/image" Target="../media/image17.png"/><Relationship Id="rId15" Type="http://schemas.openxmlformats.org/officeDocument/2006/relationships/image" Target="../media/image24.svg"/><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26.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hyperlink" Target="https://www.eesc.europa.eu/sites/default/files/2024-12/qe-01-24-018-en-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914400" y="4408824"/>
            <a:ext cx="10617200" cy="1569660"/>
          </a:xfrm>
          <a:prstGeom prst="rect">
            <a:avLst/>
          </a:prstGeom>
          <a:noFill/>
        </p:spPr>
        <p:txBody>
          <a:bodyPr wrap="square" rtlCol="0">
            <a:spAutoFit/>
          </a:bodyPr>
          <a:lstStyle/>
          <a:p>
            <a:pPr algn="r"/>
            <a:r>
              <a:rPr lang="sl-SI" sz="9600" b="1">
                <a:solidFill>
                  <a:prstClr val="white"/>
                </a:solidFill>
                <a:effectLst>
                  <a:outerShdw blurRad="127000" dist="38100" dir="2700000" algn="tl" rotWithShape="0">
                    <a:prstClr val="black">
                      <a:alpha val="40000"/>
                    </a:prstClr>
                  </a:outerShdw>
                </a:effectLst>
              </a:rPr>
              <a:t>Dobrodošli</a:t>
            </a:r>
          </a:p>
        </p:txBody>
      </p:sp>
      <p:sp>
        <p:nvSpPr>
          <p:cNvPr id="5" name="TextBox 4">
            <a:extLst>
              <a:ext uri="{FF2B5EF4-FFF2-40B4-BE49-F238E27FC236}">
                <a16:creationId xmlns:a16="http://schemas.microsoft.com/office/drawing/2014/main" id="{0005242B-147C-9D46-8D12-90EA5DAA1E94}"/>
              </a:ext>
            </a:extLst>
          </p:cNvPr>
          <p:cNvSpPr txBox="1"/>
          <p:nvPr/>
        </p:nvSpPr>
        <p:spPr>
          <a:xfrm rot="16200000">
            <a:off x="-2542031" y="2403820"/>
            <a:ext cx="5998464" cy="276999"/>
          </a:xfrm>
          <a:prstGeom prst="rect">
            <a:avLst/>
          </a:prstGeom>
          <a:noFill/>
        </p:spPr>
        <p:txBody>
          <a:bodyPr wrap="square" rtlCol="0">
            <a:spAutoFit/>
          </a:bodyPr>
          <a:lstStyle/>
          <a:p>
            <a:r>
              <a:rPr lang="sl-SI" sz="1200">
                <a:solidFill>
                  <a:prstClr val="white"/>
                </a:solidFill>
              </a:rPr>
              <a:t>© Architecture: Art &amp; Build + Atelier d’architecture Paul Noël </a:t>
            </a:r>
          </a:p>
        </p:txBody>
      </p:sp>
    </p:spTree>
    <p:extLst>
      <p:ext uri="{BB962C8B-B14F-4D97-AF65-F5344CB8AC3E}">
        <p14:creationId xmlns:p14="http://schemas.microsoft.com/office/powerpoint/2010/main" val="30904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23DDE5C-767E-601B-C833-2E05EA404C38}"/>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Freeform 3">
            <a:extLst>
              <a:ext uri="{FF2B5EF4-FFF2-40B4-BE49-F238E27FC236}">
                <a16:creationId xmlns:a16="http://schemas.microsoft.com/office/drawing/2014/main" id="{0FF07882-ED85-1936-601F-89FCA8FA2A19}"/>
              </a:ext>
            </a:extLst>
          </p:cNvPr>
          <p:cNvSpPr/>
          <p:nvPr/>
        </p:nvSpPr>
        <p:spPr>
          <a:xfrm rot="-10800000" flipH="1">
            <a:off x="5183651" y="1338577"/>
            <a:ext cx="2752255" cy="3938826"/>
          </a:xfrm>
          <a:custGeom>
            <a:avLst/>
            <a:gdLst/>
            <a:ahLst/>
            <a:cxnLst/>
            <a:rect l="l" t="t" r="r" b="b"/>
            <a:pathLst>
              <a:path w="4128382" h="5908239">
                <a:moveTo>
                  <a:pt x="4128382" y="0"/>
                </a:moveTo>
                <a:lnTo>
                  <a:pt x="0" y="0"/>
                </a:lnTo>
                <a:lnTo>
                  <a:pt x="0" y="5908240"/>
                </a:lnTo>
                <a:lnTo>
                  <a:pt x="4128382" y="5908240"/>
                </a:lnTo>
                <a:lnTo>
                  <a:pt x="412838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5" name="Freeform 2">
            <a:extLst>
              <a:ext uri="{FF2B5EF4-FFF2-40B4-BE49-F238E27FC236}">
                <a16:creationId xmlns:a16="http://schemas.microsoft.com/office/drawing/2014/main" id="{9EE6D697-66C7-8C94-341B-9F3F8EBE3643}"/>
              </a:ext>
            </a:extLst>
          </p:cNvPr>
          <p:cNvSpPr/>
          <p:nvPr/>
        </p:nvSpPr>
        <p:spPr>
          <a:xfrm rot="-10800000">
            <a:off x="3998237" y="1346966"/>
            <a:ext cx="2752255" cy="3938826"/>
          </a:xfrm>
          <a:custGeom>
            <a:avLst/>
            <a:gdLst/>
            <a:ahLst/>
            <a:cxnLst/>
            <a:rect l="l" t="t" r="r" b="b"/>
            <a:pathLst>
              <a:path w="4128382" h="5908239">
                <a:moveTo>
                  <a:pt x="0" y="0"/>
                </a:moveTo>
                <a:lnTo>
                  <a:pt x="4128382" y="0"/>
                </a:lnTo>
                <a:lnTo>
                  <a:pt x="4128382" y="5908240"/>
                </a:lnTo>
                <a:lnTo>
                  <a:pt x="0" y="5908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dirty="0"/>
          </a:p>
        </p:txBody>
      </p:sp>
      <p:grpSp>
        <p:nvGrpSpPr>
          <p:cNvPr id="6" name="Group 4">
            <a:extLst>
              <a:ext uri="{FF2B5EF4-FFF2-40B4-BE49-F238E27FC236}">
                <a16:creationId xmlns:a16="http://schemas.microsoft.com/office/drawing/2014/main" id="{C2F6ECA0-A0F2-3E25-DBAE-2697660A8000}"/>
              </a:ext>
            </a:extLst>
          </p:cNvPr>
          <p:cNvGrpSpPr/>
          <p:nvPr/>
        </p:nvGrpSpPr>
        <p:grpSpPr>
          <a:xfrm rot="-7974226">
            <a:off x="6329367" y="1427194"/>
            <a:ext cx="777756" cy="1227855"/>
            <a:chOff x="0" y="0"/>
            <a:chExt cx="298953" cy="471961"/>
          </a:xfrm>
        </p:grpSpPr>
        <p:sp>
          <p:nvSpPr>
            <p:cNvPr id="7" name="Freeform 5">
              <a:extLst>
                <a:ext uri="{FF2B5EF4-FFF2-40B4-BE49-F238E27FC236}">
                  <a16:creationId xmlns:a16="http://schemas.microsoft.com/office/drawing/2014/main" id="{1F7E26BE-4C5A-55AF-EBA2-FF13332DEBAC}"/>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8" name="TextBox 6">
              <a:extLst>
                <a:ext uri="{FF2B5EF4-FFF2-40B4-BE49-F238E27FC236}">
                  <a16:creationId xmlns:a16="http://schemas.microsoft.com/office/drawing/2014/main" id="{09BB1E94-3F28-210C-0654-700FF1EEFD7A}"/>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9" name="Group 10">
            <a:extLst>
              <a:ext uri="{FF2B5EF4-FFF2-40B4-BE49-F238E27FC236}">
                <a16:creationId xmlns:a16="http://schemas.microsoft.com/office/drawing/2014/main" id="{F82C9A27-F203-ACB4-CFAF-A60F73A8B88B}"/>
              </a:ext>
            </a:extLst>
          </p:cNvPr>
          <p:cNvGrpSpPr/>
          <p:nvPr/>
        </p:nvGrpSpPr>
        <p:grpSpPr>
          <a:xfrm rot="-10216402">
            <a:off x="5905186" y="1288099"/>
            <a:ext cx="777756" cy="1227855"/>
            <a:chOff x="0" y="0"/>
            <a:chExt cx="298953" cy="471961"/>
          </a:xfrm>
        </p:grpSpPr>
        <p:sp>
          <p:nvSpPr>
            <p:cNvPr id="10" name="Freeform 11">
              <a:extLst>
                <a:ext uri="{FF2B5EF4-FFF2-40B4-BE49-F238E27FC236}">
                  <a16:creationId xmlns:a16="http://schemas.microsoft.com/office/drawing/2014/main" id="{24A83653-2ADC-A124-B7F2-59A2EB312FA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1" name="TextBox 12">
              <a:extLst>
                <a:ext uri="{FF2B5EF4-FFF2-40B4-BE49-F238E27FC236}">
                  <a16:creationId xmlns:a16="http://schemas.microsoft.com/office/drawing/2014/main" id="{191294AB-E868-442F-DACE-A0A886B1E58B}"/>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2" name="Group 7">
            <a:extLst>
              <a:ext uri="{FF2B5EF4-FFF2-40B4-BE49-F238E27FC236}">
                <a16:creationId xmlns:a16="http://schemas.microsoft.com/office/drawing/2014/main" id="{D42B167F-E121-C49F-DAA0-DDB41E123507}"/>
              </a:ext>
            </a:extLst>
          </p:cNvPr>
          <p:cNvGrpSpPr/>
          <p:nvPr/>
        </p:nvGrpSpPr>
        <p:grpSpPr>
          <a:xfrm rot="10468371">
            <a:off x="5252509" y="1228879"/>
            <a:ext cx="777756" cy="1227855"/>
            <a:chOff x="0" y="0"/>
            <a:chExt cx="298953" cy="471961"/>
          </a:xfrm>
        </p:grpSpPr>
        <p:sp>
          <p:nvSpPr>
            <p:cNvPr id="13" name="Freeform 8">
              <a:extLst>
                <a:ext uri="{FF2B5EF4-FFF2-40B4-BE49-F238E27FC236}">
                  <a16:creationId xmlns:a16="http://schemas.microsoft.com/office/drawing/2014/main" id="{1B612942-0A84-EEC6-8C2C-C655C13C59D6}"/>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4" name="TextBox 9">
              <a:extLst>
                <a:ext uri="{FF2B5EF4-FFF2-40B4-BE49-F238E27FC236}">
                  <a16:creationId xmlns:a16="http://schemas.microsoft.com/office/drawing/2014/main" id="{AA4C2185-D7AA-4E64-2BE3-7F33148607B5}"/>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5" name="Group 13">
            <a:extLst>
              <a:ext uri="{FF2B5EF4-FFF2-40B4-BE49-F238E27FC236}">
                <a16:creationId xmlns:a16="http://schemas.microsoft.com/office/drawing/2014/main" id="{0BD12D8F-D282-0404-F326-254D4D635751}"/>
              </a:ext>
            </a:extLst>
          </p:cNvPr>
          <p:cNvGrpSpPr/>
          <p:nvPr/>
        </p:nvGrpSpPr>
        <p:grpSpPr>
          <a:xfrm rot="8226195">
            <a:off x="4806308" y="1435853"/>
            <a:ext cx="777756" cy="1227855"/>
            <a:chOff x="0" y="0"/>
            <a:chExt cx="298953" cy="471961"/>
          </a:xfrm>
        </p:grpSpPr>
        <p:sp>
          <p:nvSpPr>
            <p:cNvPr id="16" name="Freeform 14">
              <a:extLst>
                <a:ext uri="{FF2B5EF4-FFF2-40B4-BE49-F238E27FC236}">
                  <a16:creationId xmlns:a16="http://schemas.microsoft.com/office/drawing/2014/main" id="{B70FD858-1508-5C7D-B5E7-40C735AE408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7" name="TextBox 15">
              <a:extLst>
                <a:ext uri="{FF2B5EF4-FFF2-40B4-BE49-F238E27FC236}">
                  <a16:creationId xmlns:a16="http://schemas.microsoft.com/office/drawing/2014/main" id="{177757AF-A1D8-F006-0D33-859220076C16}"/>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sp>
        <p:nvSpPr>
          <p:cNvPr id="18" name="Freeform 16">
            <a:extLst>
              <a:ext uri="{FF2B5EF4-FFF2-40B4-BE49-F238E27FC236}">
                <a16:creationId xmlns:a16="http://schemas.microsoft.com/office/drawing/2014/main" id="{BDB54A6C-DA8B-E02E-5160-3D145E074E84}"/>
              </a:ext>
            </a:extLst>
          </p:cNvPr>
          <p:cNvSpPr/>
          <p:nvPr/>
        </p:nvSpPr>
        <p:spPr>
          <a:xfrm>
            <a:off x="6282662" y="4507102"/>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ID4096"/>
          </a:p>
        </p:txBody>
      </p:sp>
      <p:sp>
        <p:nvSpPr>
          <p:cNvPr id="19" name="Freeform 17">
            <a:extLst>
              <a:ext uri="{FF2B5EF4-FFF2-40B4-BE49-F238E27FC236}">
                <a16:creationId xmlns:a16="http://schemas.microsoft.com/office/drawing/2014/main" id="{83CFDCAC-FB40-196E-31F6-441ECEE1CE8C}"/>
              </a:ext>
            </a:extLst>
          </p:cNvPr>
          <p:cNvSpPr/>
          <p:nvPr/>
        </p:nvSpPr>
        <p:spPr>
          <a:xfrm>
            <a:off x="5099046" y="4438169"/>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a:p>
        </p:txBody>
      </p:sp>
      <p:sp>
        <p:nvSpPr>
          <p:cNvPr id="20" name="Freeform 18">
            <a:extLst>
              <a:ext uri="{FF2B5EF4-FFF2-40B4-BE49-F238E27FC236}">
                <a16:creationId xmlns:a16="http://schemas.microsoft.com/office/drawing/2014/main" id="{4A62A2E2-3C60-BBB3-1930-B85C4BE8AD54}"/>
              </a:ext>
            </a:extLst>
          </p:cNvPr>
          <p:cNvSpPr/>
          <p:nvPr/>
        </p:nvSpPr>
        <p:spPr>
          <a:xfrm>
            <a:off x="7138232" y="3641252"/>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10">
              <a:extLst>
                <a:ext uri="{96DAC541-7B7A-43D3-8B79-37D633B846F1}">
                  <asvg:svgBlip xmlns:asvg="http://schemas.microsoft.com/office/drawing/2016/SVG/main" r:embed="rId11"/>
                </a:ext>
              </a:extLst>
            </a:blip>
            <a:stretch>
              <a:fillRect l="-1579" t="-2076" r="-1362" b="-3514"/>
            </a:stretch>
          </a:blipFill>
          <a:ln cap="sq">
            <a:noFill/>
            <a:prstDash val="solid"/>
            <a:miter/>
          </a:ln>
        </p:spPr>
        <p:txBody>
          <a:bodyPr/>
          <a:lstStyle/>
          <a:p>
            <a:endParaRPr lang="LID4096"/>
          </a:p>
        </p:txBody>
      </p:sp>
      <p:sp>
        <p:nvSpPr>
          <p:cNvPr id="21" name="Freeform 19">
            <a:extLst>
              <a:ext uri="{FF2B5EF4-FFF2-40B4-BE49-F238E27FC236}">
                <a16:creationId xmlns:a16="http://schemas.microsoft.com/office/drawing/2014/main" id="{D674FE0F-4C73-3652-816D-3F5B829CF423}"/>
              </a:ext>
            </a:extLst>
          </p:cNvPr>
          <p:cNvSpPr/>
          <p:nvPr/>
        </p:nvSpPr>
        <p:spPr>
          <a:xfrm>
            <a:off x="4294092" y="3692703"/>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2">
              <a:extLst>
                <a:ext uri="{96DAC541-7B7A-43D3-8B79-37D633B846F1}">
                  <asvg:svgBlip xmlns:asvg="http://schemas.microsoft.com/office/drawing/2016/SVG/main" r:embed="rId13"/>
                </a:ext>
              </a:extLst>
            </a:blip>
            <a:stretch>
              <a:fillRect l="-1742" t="-1421" r="-1872" b="-1668"/>
            </a:stretch>
          </a:blipFill>
          <a:ln cap="sq">
            <a:noFill/>
            <a:prstDash val="solid"/>
            <a:miter/>
          </a:ln>
        </p:spPr>
        <p:txBody>
          <a:bodyPr/>
          <a:lstStyle/>
          <a:p>
            <a:endParaRPr lang="LID4096"/>
          </a:p>
        </p:txBody>
      </p:sp>
      <p:sp>
        <p:nvSpPr>
          <p:cNvPr id="22" name="Freeform 20">
            <a:extLst>
              <a:ext uri="{FF2B5EF4-FFF2-40B4-BE49-F238E27FC236}">
                <a16:creationId xmlns:a16="http://schemas.microsoft.com/office/drawing/2014/main" id="{8090BD6B-72F9-EC5F-562F-AC28829AB60F}"/>
              </a:ext>
            </a:extLst>
          </p:cNvPr>
          <p:cNvSpPr/>
          <p:nvPr/>
        </p:nvSpPr>
        <p:spPr>
          <a:xfrm>
            <a:off x="4294092" y="2498534"/>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14">
              <a:extLst>
                <a:ext uri="{96DAC541-7B7A-43D3-8B79-37D633B846F1}">
                  <asvg:svgBlip xmlns:asvg="http://schemas.microsoft.com/office/drawing/2016/SVG/main" r:embed="rId15"/>
                </a:ext>
              </a:extLst>
            </a:blip>
            <a:stretch>
              <a:fillRect l="-1161" t="-2036" r="-1538" b="-2276"/>
            </a:stretch>
          </a:blipFill>
          <a:ln cap="sq">
            <a:noFill/>
            <a:prstDash val="solid"/>
            <a:miter/>
          </a:ln>
        </p:spPr>
        <p:txBody>
          <a:bodyPr/>
          <a:lstStyle/>
          <a:p>
            <a:endParaRPr lang="LID4096"/>
          </a:p>
        </p:txBody>
      </p:sp>
      <p:sp>
        <p:nvSpPr>
          <p:cNvPr id="23" name="Freeform 21">
            <a:extLst>
              <a:ext uri="{FF2B5EF4-FFF2-40B4-BE49-F238E27FC236}">
                <a16:creationId xmlns:a16="http://schemas.microsoft.com/office/drawing/2014/main" id="{F2C7E618-17F8-3EE1-A1E1-D7AF3F2C0D06}"/>
              </a:ext>
            </a:extLst>
          </p:cNvPr>
          <p:cNvSpPr/>
          <p:nvPr/>
        </p:nvSpPr>
        <p:spPr>
          <a:xfrm>
            <a:off x="7155181" y="2565148"/>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16">
              <a:extLst>
                <a:ext uri="{96DAC541-7B7A-43D3-8B79-37D633B846F1}">
                  <asvg:svgBlip xmlns:asvg="http://schemas.microsoft.com/office/drawing/2016/SVG/main" r:embed="rId17"/>
                </a:ext>
              </a:extLst>
            </a:blip>
            <a:stretch>
              <a:fillRect l="-2575" t="-1412" r="-3409" b="-1244"/>
            </a:stretch>
          </a:blipFill>
        </p:spPr>
        <p:txBody>
          <a:bodyPr/>
          <a:lstStyle/>
          <a:p>
            <a:endParaRPr lang="LID4096"/>
          </a:p>
        </p:txBody>
      </p:sp>
      <p:sp>
        <p:nvSpPr>
          <p:cNvPr id="24" name="Freeform 22">
            <a:extLst>
              <a:ext uri="{FF2B5EF4-FFF2-40B4-BE49-F238E27FC236}">
                <a16:creationId xmlns:a16="http://schemas.microsoft.com/office/drawing/2014/main" id="{A8A11684-DC9C-5169-CECC-FECFBAC692E5}"/>
              </a:ext>
            </a:extLst>
          </p:cNvPr>
          <p:cNvSpPr/>
          <p:nvPr/>
        </p:nvSpPr>
        <p:spPr>
          <a:xfrm>
            <a:off x="5509230" y="2953645"/>
            <a:ext cx="1011396" cy="950713"/>
          </a:xfrm>
          <a:custGeom>
            <a:avLst/>
            <a:gdLst/>
            <a:ahLst/>
            <a:cxnLst/>
            <a:rect l="l" t="t" r="r" b="b"/>
            <a:pathLst>
              <a:path w="1517094" h="1426069">
                <a:moveTo>
                  <a:pt x="0" y="0"/>
                </a:moveTo>
                <a:lnTo>
                  <a:pt x="1517095" y="0"/>
                </a:lnTo>
                <a:lnTo>
                  <a:pt x="1517095" y="1426068"/>
                </a:lnTo>
                <a:lnTo>
                  <a:pt x="0" y="142606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LID4096"/>
          </a:p>
        </p:txBody>
      </p:sp>
      <p:grpSp>
        <p:nvGrpSpPr>
          <p:cNvPr id="25" name="Group 23">
            <a:extLst>
              <a:ext uri="{FF2B5EF4-FFF2-40B4-BE49-F238E27FC236}">
                <a16:creationId xmlns:a16="http://schemas.microsoft.com/office/drawing/2014/main" id="{8A1B774D-76E8-2FB1-12AB-34911EE3C4E6}"/>
              </a:ext>
            </a:extLst>
          </p:cNvPr>
          <p:cNvGrpSpPr/>
          <p:nvPr/>
        </p:nvGrpSpPr>
        <p:grpSpPr>
          <a:xfrm>
            <a:off x="390039" y="3375983"/>
            <a:ext cx="3258545" cy="1700347"/>
            <a:chOff x="-4616" y="0"/>
            <a:chExt cx="6517091" cy="3400694"/>
          </a:xfrm>
        </p:grpSpPr>
        <p:grpSp>
          <p:nvGrpSpPr>
            <p:cNvPr id="26" name="Group 24">
              <a:extLst>
                <a:ext uri="{FF2B5EF4-FFF2-40B4-BE49-F238E27FC236}">
                  <a16:creationId xmlns:a16="http://schemas.microsoft.com/office/drawing/2014/main" id="{98863719-0978-5D1D-85F3-6D3C4685FBA7}"/>
                </a:ext>
              </a:extLst>
            </p:cNvPr>
            <p:cNvGrpSpPr/>
            <p:nvPr/>
          </p:nvGrpSpPr>
          <p:grpSpPr>
            <a:xfrm>
              <a:off x="101791" y="0"/>
              <a:ext cx="6313510" cy="3229340"/>
              <a:chOff x="0" y="0"/>
              <a:chExt cx="1801111" cy="921262"/>
            </a:xfrm>
          </p:grpSpPr>
          <p:sp>
            <p:nvSpPr>
              <p:cNvPr id="29" name="Freeform 25">
                <a:extLst>
                  <a:ext uri="{FF2B5EF4-FFF2-40B4-BE49-F238E27FC236}">
                    <a16:creationId xmlns:a16="http://schemas.microsoft.com/office/drawing/2014/main" id="{9B1B890F-3BB8-4772-F044-D75C0BEE0BD4}"/>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27" name="TextBox 26">
              <a:extLst>
                <a:ext uri="{FF2B5EF4-FFF2-40B4-BE49-F238E27FC236}">
                  <a16:creationId xmlns:a16="http://schemas.microsoft.com/office/drawing/2014/main" id="{A97EFC7E-89F1-1D93-1EE6-3F0BCD9B6AED}"/>
                </a:ext>
              </a:extLst>
            </p:cNvPr>
            <p:cNvSpPr txBox="1"/>
            <p:nvPr/>
          </p:nvSpPr>
          <p:spPr>
            <a:xfrm>
              <a:off x="-4616" y="54906"/>
              <a:ext cx="6517091" cy="1659942"/>
            </a:xfrm>
            <a:prstGeom prst="rect">
              <a:avLst/>
            </a:prstGeom>
          </p:spPr>
          <p:txBody>
            <a:bodyPr lIns="0" tIns="0" rIns="0" bIns="0" rtlCol="0" anchor="t">
              <a:spAutoFit/>
            </a:bodyPr>
            <a:lstStyle/>
            <a:p>
              <a:pPr algn="ctr">
                <a:lnSpc>
                  <a:spcPts val="2239"/>
                </a:lnSpc>
              </a:pPr>
              <a:r>
                <a:rPr lang="sl-SI" sz="1700" dirty="0">
                  <a:solidFill>
                    <a:srgbClr val="3C4C59"/>
                  </a:solidFill>
                  <a:ea typeface="Calibri (MS) Bold"/>
                  <a:cs typeface="Calibri (MS) Bold"/>
                  <a:sym typeface="Calibri (MS) Bold"/>
                  <a:hlinkClick r:id="rId20" tooltip="https://www.eesc.europa.eu/sites/default/files/2024-12/qe-01-24-013-en-n.pdf"/>
                </a:rPr>
                <a:t>Spodbujanje trajnostne prihodnosti</a:t>
              </a:r>
            </a:p>
            <a:p>
              <a:pPr algn="ctr">
                <a:lnSpc>
                  <a:spcPts val="2239"/>
                </a:lnSpc>
              </a:pPr>
              <a:r>
                <a:rPr lang="sl-SI" sz="1700" dirty="0">
                  <a:solidFill>
                    <a:srgbClr val="3C4C59"/>
                  </a:solidFill>
                  <a:ea typeface="Calibri (MS) Bold"/>
                  <a:cs typeface="Calibri (MS) Bold"/>
                  <a:sym typeface="Calibri (MS) Bold"/>
                  <a:hlinkClick r:id="rId20" tooltip="https://www.eesc.europa.eu/sites/default/files/2024-12/qe-01-24-013-en-n.pdf"/>
                </a:rPr>
                <a:t>z evropsko platformo deležnikov za krožno gospodarstvo</a:t>
              </a:r>
            </a:p>
          </p:txBody>
        </p:sp>
        <p:sp>
          <p:nvSpPr>
            <p:cNvPr id="28" name="TextBox 27">
              <a:extLst>
                <a:ext uri="{FF2B5EF4-FFF2-40B4-BE49-F238E27FC236}">
                  <a16:creationId xmlns:a16="http://schemas.microsoft.com/office/drawing/2014/main" id="{8C00D836-69DC-AF5E-20F4-A533D516D84C}"/>
                </a:ext>
              </a:extLst>
            </p:cNvPr>
            <p:cNvSpPr txBox="1"/>
            <p:nvPr/>
          </p:nvSpPr>
          <p:spPr>
            <a:xfrm>
              <a:off x="11330" y="1783968"/>
              <a:ext cx="6419917" cy="1616726"/>
            </a:xfrm>
            <a:prstGeom prst="rect">
              <a:avLst/>
            </a:prstGeom>
          </p:spPr>
          <p:txBody>
            <a:bodyPr wrap="square" lIns="0" tIns="0" rIns="0" bIns="0" rtlCol="0" anchor="t">
              <a:spAutoFit/>
            </a:bodyPr>
            <a:lstStyle/>
            <a:p>
              <a:pPr algn="ctr">
                <a:lnSpc>
                  <a:spcPts val="1586"/>
                </a:lnSpc>
                <a:spcBef>
                  <a:spcPct val="0"/>
                </a:spcBef>
              </a:pPr>
              <a:r>
                <a:rPr lang="sl-SI" sz="1333" dirty="0">
                  <a:solidFill>
                    <a:srgbClr val="545454"/>
                  </a:solidFill>
                  <a:ea typeface="Calibri (MS)"/>
                  <a:cs typeface="Calibri (MS)"/>
                  <a:sym typeface="Calibri (MS)"/>
                </a:rPr>
                <a:t>EESO je leta 2017 v partnerstvu z Evropsko komisijo vzpostavil evropsko platformo deležnikov za krožno gospodarstvo. </a:t>
              </a:r>
            </a:p>
          </p:txBody>
        </p:sp>
      </p:grpSp>
      <p:grpSp>
        <p:nvGrpSpPr>
          <p:cNvPr id="30" name="Group 28">
            <a:extLst>
              <a:ext uri="{FF2B5EF4-FFF2-40B4-BE49-F238E27FC236}">
                <a16:creationId xmlns:a16="http://schemas.microsoft.com/office/drawing/2014/main" id="{BF63E51D-57EF-CAB7-837C-95AC847150BB}"/>
              </a:ext>
            </a:extLst>
          </p:cNvPr>
          <p:cNvGrpSpPr/>
          <p:nvPr/>
        </p:nvGrpSpPr>
        <p:grpSpPr>
          <a:xfrm>
            <a:off x="8356755" y="1194278"/>
            <a:ext cx="3156755" cy="1662083"/>
            <a:chOff x="0" y="0"/>
            <a:chExt cx="6313510" cy="3324167"/>
          </a:xfrm>
        </p:grpSpPr>
        <p:grpSp>
          <p:nvGrpSpPr>
            <p:cNvPr id="31" name="Group 29">
              <a:extLst>
                <a:ext uri="{FF2B5EF4-FFF2-40B4-BE49-F238E27FC236}">
                  <a16:creationId xmlns:a16="http://schemas.microsoft.com/office/drawing/2014/main" id="{793D78AE-0ED1-7221-A624-4256CAF947C5}"/>
                </a:ext>
              </a:extLst>
            </p:cNvPr>
            <p:cNvGrpSpPr/>
            <p:nvPr/>
          </p:nvGrpSpPr>
          <p:grpSpPr>
            <a:xfrm>
              <a:off x="0" y="0"/>
              <a:ext cx="6313510" cy="3324167"/>
              <a:chOff x="0" y="0"/>
              <a:chExt cx="1801111" cy="948314"/>
            </a:xfrm>
          </p:grpSpPr>
          <p:sp>
            <p:nvSpPr>
              <p:cNvPr id="34" name="Freeform 30">
                <a:extLst>
                  <a:ext uri="{FF2B5EF4-FFF2-40B4-BE49-F238E27FC236}">
                    <a16:creationId xmlns:a16="http://schemas.microsoft.com/office/drawing/2014/main" id="{67B27AF3-910E-81A6-F9E3-8D201D0D17B0}"/>
                  </a:ext>
                </a:extLst>
              </p:cNvPr>
              <p:cNvSpPr/>
              <p:nvPr/>
            </p:nvSpPr>
            <p:spPr>
              <a:xfrm>
                <a:off x="0" y="0"/>
                <a:ext cx="1801111" cy="948315"/>
              </a:xfrm>
              <a:custGeom>
                <a:avLst/>
                <a:gdLst/>
                <a:ahLst/>
                <a:cxnLst/>
                <a:rect l="l" t="t" r="r" b="b"/>
                <a:pathLst>
                  <a:path w="1801111" h="948315">
                    <a:moveTo>
                      <a:pt x="1676651" y="948314"/>
                    </a:moveTo>
                    <a:lnTo>
                      <a:pt x="124460" y="948314"/>
                    </a:lnTo>
                    <a:cubicBezTo>
                      <a:pt x="55880" y="948314"/>
                      <a:pt x="0" y="892434"/>
                      <a:pt x="0" y="823854"/>
                    </a:cubicBezTo>
                    <a:lnTo>
                      <a:pt x="0" y="124460"/>
                    </a:lnTo>
                    <a:cubicBezTo>
                      <a:pt x="0" y="55880"/>
                      <a:pt x="55880" y="0"/>
                      <a:pt x="124460" y="0"/>
                    </a:cubicBezTo>
                    <a:lnTo>
                      <a:pt x="1676651" y="0"/>
                    </a:lnTo>
                    <a:cubicBezTo>
                      <a:pt x="1745231" y="0"/>
                      <a:pt x="1801111" y="55880"/>
                      <a:pt x="1801111" y="124460"/>
                    </a:cubicBezTo>
                    <a:lnTo>
                      <a:pt x="1801111" y="823855"/>
                    </a:lnTo>
                    <a:cubicBezTo>
                      <a:pt x="1801111" y="892434"/>
                      <a:pt x="1745231" y="948315"/>
                      <a:pt x="1676651" y="948315"/>
                    </a:cubicBezTo>
                    <a:close/>
                  </a:path>
                </a:pathLst>
              </a:custGeom>
              <a:solidFill>
                <a:srgbClr val="C8E9FC"/>
              </a:solidFill>
            </p:spPr>
            <p:txBody>
              <a:bodyPr/>
              <a:lstStyle/>
              <a:p>
                <a:endParaRPr lang="LID4096"/>
              </a:p>
            </p:txBody>
          </p:sp>
        </p:grpSp>
        <p:sp>
          <p:nvSpPr>
            <p:cNvPr id="32" name="TextBox 31">
              <a:extLst>
                <a:ext uri="{FF2B5EF4-FFF2-40B4-BE49-F238E27FC236}">
                  <a16:creationId xmlns:a16="http://schemas.microsoft.com/office/drawing/2014/main" id="{833E454B-67BD-BF06-3CE1-A139341400A0}"/>
                </a:ext>
              </a:extLst>
            </p:cNvPr>
            <p:cNvSpPr txBox="1"/>
            <p:nvPr/>
          </p:nvSpPr>
          <p:spPr>
            <a:xfrm>
              <a:off x="918006" y="211948"/>
              <a:ext cx="4187072" cy="545020"/>
            </a:xfrm>
            <a:prstGeom prst="rect">
              <a:avLst/>
            </a:prstGeom>
          </p:spPr>
          <p:txBody>
            <a:bodyPr lIns="0" tIns="0" rIns="0" bIns="0" rtlCol="0" anchor="t">
              <a:spAutoFit/>
            </a:bodyPr>
            <a:lstStyle/>
            <a:p>
              <a:pPr algn="ctr">
                <a:lnSpc>
                  <a:spcPts val="2239"/>
                </a:lnSpc>
              </a:pPr>
              <a:r>
                <a:rPr lang="sl-SI">
                  <a:solidFill>
                    <a:srgbClr val="3C4C59"/>
                  </a:solidFill>
                  <a:ea typeface="Calibri (MS) Bold"/>
                  <a:cs typeface="Calibri (MS) Bold"/>
                  <a:sym typeface="Calibri (MS) Bold"/>
                  <a:hlinkClick r:id="rId21" tooltip="https://www.eesc.europa.eu/sl/our-work/publications-other-work/publications/recent-eesc-achievements"/>
                </a:rPr>
                <a:t>... in še veliko drugih!</a:t>
              </a:r>
            </a:p>
          </p:txBody>
        </p:sp>
        <p:sp>
          <p:nvSpPr>
            <p:cNvPr id="33" name="TextBox 32">
              <a:extLst>
                <a:ext uri="{FF2B5EF4-FFF2-40B4-BE49-F238E27FC236}">
                  <a16:creationId xmlns:a16="http://schemas.microsoft.com/office/drawing/2014/main" id="{51DC9EBA-0D52-DCDE-0253-ED98E649660E}"/>
                </a:ext>
              </a:extLst>
            </p:cNvPr>
            <p:cNvSpPr txBox="1"/>
            <p:nvPr/>
          </p:nvSpPr>
          <p:spPr>
            <a:xfrm>
              <a:off x="440110" y="1219832"/>
              <a:ext cx="5463098" cy="853310"/>
            </a:xfrm>
            <a:prstGeom prst="rect">
              <a:avLst/>
            </a:prstGeom>
          </p:spPr>
          <p:txBody>
            <a:bodyPr wrap="square" lIns="0" tIns="0" rIns="0" bIns="0" rtlCol="0" anchor="t">
              <a:spAutoFit/>
            </a:bodyPr>
            <a:lstStyle/>
            <a:p>
              <a:pPr algn="ctr">
                <a:lnSpc>
                  <a:spcPts val="1679"/>
                </a:lnSpc>
                <a:spcBef>
                  <a:spcPct val="0"/>
                </a:spcBef>
              </a:pPr>
              <a:r>
                <a:rPr lang="sl-SI" sz="1333" dirty="0">
                  <a:solidFill>
                    <a:srgbClr val="545454"/>
                  </a:solidFill>
                  <a:ea typeface="Calibri (MS)"/>
                  <a:cs typeface="Calibri (MS)"/>
                  <a:sym typeface="Calibri (MS)"/>
                </a:rPr>
                <a:t>O najnovejših dosežkih si preberite na: </a:t>
              </a:r>
              <a:r>
                <a:rPr lang="sl-SI" sz="1333" u="sng" dirty="0">
                  <a:solidFill>
                    <a:srgbClr val="545454"/>
                  </a:solidFill>
                  <a:ea typeface="Calibri (MS)"/>
                  <a:cs typeface="Calibri (MS)"/>
                  <a:sym typeface="Calibri (MS)"/>
                  <a:hlinkClick r:id="rId22" tooltip="https://www.eesc.europa.eu/sl"/>
                </a:rPr>
                <a:t>eesc.europa.eu</a:t>
              </a:r>
            </a:p>
          </p:txBody>
        </p:sp>
      </p:grpSp>
      <p:sp>
        <p:nvSpPr>
          <p:cNvPr id="35" name="TextBox 33">
            <a:extLst>
              <a:ext uri="{FF2B5EF4-FFF2-40B4-BE49-F238E27FC236}">
                <a16:creationId xmlns:a16="http://schemas.microsoft.com/office/drawing/2014/main" id="{3576F82C-0DE9-41C7-C9EB-FCCEEFDD6965}"/>
              </a:ext>
            </a:extLst>
          </p:cNvPr>
          <p:cNvSpPr txBox="1"/>
          <p:nvPr/>
        </p:nvSpPr>
        <p:spPr>
          <a:xfrm>
            <a:off x="2100990" y="414895"/>
            <a:ext cx="7655406" cy="466346"/>
          </a:xfrm>
          <a:prstGeom prst="rect">
            <a:avLst/>
          </a:prstGeom>
        </p:spPr>
        <p:txBody>
          <a:bodyPr wrap="square" lIns="0" tIns="0" rIns="0" bIns="0" rtlCol="0" anchor="t">
            <a:spAutoFit/>
          </a:bodyPr>
          <a:lstStyle/>
          <a:p>
            <a:pPr algn="ctr">
              <a:lnSpc>
                <a:spcPts val="3296"/>
              </a:lnSpc>
            </a:pPr>
            <a:r>
              <a:rPr lang="sl-SI" sz="4400" b="1"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MS) Bold"/>
              </a:rPr>
              <a:t>NAJNOVEJŠE ZGODBE O USPEHU</a:t>
            </a:r>
          </a:p>
        </p:txBody>
      </p:sp>
      <p:grpSp>
        <p:nvGrpSpPr>
          <p:cNvPr id="36" name="Group 34">
            <a:extLst>
              <a:ext uri="{FF2B5EF4-FFF2-40B4-BE49-F238E27FC236}">
                <a16:creationId xmlns:a16="http://schemas.microsoft.com/office/drawing/2014/main" id="{17545F31-9F8A-3236-6B01-8EA15E7B5AE2}"/>
              </a:ext>
            </a:extLst>
          </p:cNvPr>
          <p:cNvGrpSpPr/>
          <p:nvPr/>
        </p:nvGrpSpPr>
        <p:grpSpPr>
          <a:xfrm>
            <a:off x="8261486" y="3352097"/>
            <a:ext cx="3212397" cy="1638556"/>
            <a:chOff x="-25439" y="-47772"/>
            <a:chExt cx="6424794" cy="3277112"/>
          </a:xfrm>
        </p:grpSpPr>
        <p:grpSp>
          <p:nvGrpSpPr>
            <p:cNvPr id="37" name="Group 35">
              <a:extLst>
                <a:ext uri="{FF2B5EF4-FFF2-40B4-BE49-F238E27FC236}">
                  <a16:creationId xmlns:a16="http://schemas.microsoft.com/office/drawing/2014/main" id="{1FAA3B16-C985-E6B9-4309-72787002DAEB}"/>
                </a:ext>
              </a:extLst>
            </p:cNvPr>
            <p:cNvGrpSpPr/>
            <p:nvPr/>
          </p:nvGrpSpPr>
          <p:grpSpPr>
            <a:xfrm>
              <a:off x="85842" y="0"/>
              <a:ext cx="6313510" cy="3229340"/>
              <a:chOff x="0" y="0"/>
              <a:chExt cx="1801111" cy="921262"/>
            </a:xfrm>
          </p:grpSpPr>
          <p:sp>
            <p:nvSpPr>
              <p:cNvPr id="40" name="Freeform 36">
                <a:extLst>
                  <a:ext uri="{FF2B5EF4-FFF2-40B4-BE49-F238E27FC236}">
                    <a16:creationId xmlns:a16="http://schemas.microsoft.com/office/drawing/2014/main" id="{7891F94C-4DCF-F201-1EB7-7F3D7A6E4140}"/>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38" name="TextBox 37">
              <a:extLst>
                <a:ext uri="{FF2B5EF4-FFF2-40B4-BE49-F238E27FC236}">
                  <a16:creationId xmlns:a16="http://schemas.microsoft.com/office/drawing/2014/main" id="{1B2E26E6-4E9A-BD6D-DD16-5F4E592941ED}"/>
                </a:ext>
              </a:extLst>
            </p:cNvPr>
            <p:cNvSpPr txBox="1"/>
            <p:nvPr/>
          </p:nvSpPr>
          <p:spPr>
            <a:xfrm>
              <a:off x="-25439" y="-47772"/>
              <a:ext cx="6424792" cy="1047596"/>
            </a:xfrm>
            <a:prstGeom prst="rect">
              <a:avLst/>
            </a:prstGeom>
          </p:spPr>
          <p:txBody>
            <a:bodyPr wrap="square" lIns="0" tIns="0" rIns="0" bIns="0" rtlCol="0" anchor="t">
              <a:spAutoFit/>
            </a:bodyPr>
            <a:lstStyle/>
            <a:p>
              <a:pPr algn="ctr">
                <a:lnSpc>
                  <a:spcPts val="2147"/>
                </a:lnSpc>
              </a:pPr>
              <a:r>
                <a:rPr lang="sl-SI" sz="1550" u="sng">
                  <a:solidFill>
                    <a:srgbClr val="3C4C59"/>
                  </a:solidFill>
                  <a:ea typeface="Calibri (MS) Bold"/>
                  <a:cs typeface="Calibri (MS) Bold"/>
                  <a:sym typeface="Calibri (MS) Bold"/>
                  <a:hlinkClick r:id="rId23" tooltip="https://www.eesc.europa.eu/sites/default/files/2024-12/qe-01-24-019-en-n.pdf"/>
                </a:rPr>
                <a:t>Obvezno posvetovanje s civilno družbo o potrebnih gospodarskih reformah</a:t>
              </a:r>
            </a:p>
          </p:txBody>
        </p:sp>
        <p:sp>
          <p:nvSpPr>
            <p:cNvPr id="39" name="TextBox 38">
              <a:extLst>
                <a:ext uri="{FF2B5EF4-FFF2-40B4-BE49-F238E27FC236}">
                  <a16:creationId xmlns:a16="http://schemas.microsoft.com/office/drawing/2014/main" id="{C7050D15-5BC0-F0D6-E3DD-79A2AB5198E7}"/>
                </a:ext>
              </a:extLst>
            </p:cNvPr>
            <p:cNvSpPr txBox="1"/>
            <p:nvPr/>
          </p:nvSpPr>
          <p:spPr>
            <a:xfrm>
              <a:off x="85845" y="1046028"/>
              <a:ext cx="6313510" cy="2154436"/>
            </a:xfrm>
            <a:prstGeom prst="rect">
              <a:avLst/>
            </a:prstGeom>
          </p:spPr>
          <p:txBody>
            <a:bodyPr lIns="0" tIns="0" rIns="0" bIns="0" rtlCol="0" anchor="t">
              <a:spAutoFit/>
            </a:bodyPr>
            <a:lstStyle/>
            <a:p>
              <a:pPr algn="ctr">
                <a:lnSpc>
                  <a:spcPts val="1400"/>
                </a:lnSpc>
                <a:spcBef>
                  <a:spcPct val="0"/>
                </a:spcBef>
              </a:pPr>
              <a:r>
                <a:rPr lang="sl-SI" sz="1200">
                  <a:solidFill>
                    <a:srgbClr val="545454"/>
                  </a:solidFill>
                  <a:ea typeface="Calibri (MS)"/>
                  <a:cs typeface="Calibri (MS)"/>
                  <a:sym typeface="Calibri (MS)"/>
                </a:rPr>
                <a:t>Evropska komisija je leta 2023 predstavila predlog za reformo okvira ekonomskega upravljanja EU za spopadanje z današnjimi gospodarskimi izzivi. EESO je pripravil ključna priporočila, ki so pomembno vplivala na končni zakonodajni sveženj.</a:t>
              </a:r>
            </a:p>
          </p:txBody>
        </p:sp>
      </p:grpSp>
      <p:grpSp>
        <p:nvGrpSpPr>
          <p:cNvPr id="41" name="Group 39">
            <a:extLst>
              <a:ext uri="{FF2B5EF4-FFF2-40B4-BE49-F238E27FC236}">
                <a16:creationId xmlns:a16="http://schemas.microsoft.com/office/drawing/2014/main" id="{26FC770D-82CF-77B1-5035-B659D5B36A14}"/>
              </a:ext>
            </a:extLst>
          </p:cNvPr>
          <p:cNvGrpSpPr/>
          <p:nvPr/>
        </p:nvGrpSpPr>
        <p:grpSpPr>
          <a:xfrm>
            <a:off x="1570539" y="5193852"/>
            <a:ext cx="3642032" cy="1614670"/>
            <a:chOff x="34771" y="0"/>
            <a:chExt cx="7284064" cy="3229340"/>
          </a:xfrm>
        </p:grpSpPr>
        <p:grpSp>
          <p:nvGrpSpPr>
            <p:cNvPr id="42" name="Group 40">
              <a:extLst>
                <a:ext uri="{FF2B5EF4-FFF2-40B4-BE49-F238E27FC236}">
                  <a16:creationId xmlns:a16="http://schemas.microsoft.com/office/drawing/2014/main" id="{A246A19B-65B5-7324-E2C7-6C9AFE3A618F}"/>
                </a:ext>
              </a:extLst>
            </p:cNvPr>
            <p:cNvGrpSpPr/>
            <p:nvPr/>
          </p:nvGrpSpPr>
          <p:grpSpPr>
            <a:xfrm>
              <a:off x="557538" y="0"/>
              <a:ext cx="6313510" cy="3229340"/>
              <a:chOff x="0" y="0"/>
              <a:chExt cx="1801111" cy="921262"/>
            </a:xfrm>
          </p:grpSpPr>
          <p:sp>
            <p:nvSpPr>
              <p:cNvPr id="45" name="Freeform 41">
                <a:extLst>
                  <a:ext uri="{FF2B5EF4-FFF2-40B4-BE49-F238E27FC236}">
                    <a16:creationId xmlns:a16="http://schemas.microsoft.com/office/drawing/2014/main" id="{53A9270D-AC83-BDA2-CEE6-F393C97AAEBA}"/>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3" name="TextBox 42">
              <a:extLst>
                <a:ext uri="{FF2B5EF4-FFF2-40B4-BE49-F238E27FC236}">
                  <a16:creationId xmlns:a16="http://schemas.microsoft.com/office/drawing/2014/main" id="{6424B72D-E809-C33E-B314-4A03E24A1255}"/>
                </a:ext>
              </a:extLst>
            </p:cNvPr>
            <p:cNvSpPr txBox="1"/>
            <p:nvPr/>
          </p:nvSpPr>
          <p:spPr>
            <a:xfrm>
              <a:off x="529637" y="766838"/>
              <a:ext cx="6306436" cy="2449902"/>
            </a:xfrm>
            <a:prstGeom prst="rect">
              <a:avLst/>
            </a:prstGeom>
          </p:spPr>
          <p:txBody>
            <a:bodyPr lIns="0" tIns="0" rIns="0" bIns="0" rtlCol="0" anchor="t">
              <a:spAutoFit/>
            </a:bodyPr>
            <a:lstStyle/>
            <a:p>
              <a:pPr algn="ctr">
                <a:lnSpc>
                  <a:spcPts val="1586"/>
                </a:lnSpc>
                <a:spcBef>
                  <a:spcPct val="0"/>
                </a:spcBef>
              </a:pPr>
              <a:r>
                <a:rPr lang="sl-SI" sz="1333" i="1">
                  <a:solidFill>
                    <a:srgbClr val="545454"/>
                  </a:solidFill>
                  <a:ea typeface="Calibri (MS)"/>
                  <a:cs typeface="Calibri (MS)"/>
                  <a:sym typeface="Calibri (MS)"/>
                </a:rPr>
                <a:t>Ad hoc</a:t>
              </a:r>
              <a:r>
                <a:rPr lang="sl-SI" sz="1333">
                  <a:solidFill>
                    <a:srgbClr val="545454"/>
                  </a:solidFill>
                  <a:ea typeface="Calibri (MS)"/>
                  <a:cs typeface="Calibri (MS)"/>
                  <a:sym typeface="Calibri (MS)"/>
                </a:rPr>
                <a:t> skupina EESO za Okvirno konvencijo Združenih narodov o spremembi podnebja (UNFCCC) je leta 2023 prispevala k delovnemu programu za pravični prehod, tako da je neposredno vplivala na stališča držav članic EU in Komisije. </a:t>
              </a:r>
            </a:p>
          </p:txBody>
        </p:sp>
        <p:sp>
          <p:nvSpPr>
            <p:cNvPr id="44" name="TextBox 43">
              <a:extLst>
                <a:ext uri="{FF2B5EF4-FFF2-40B4-BE49-F238E27FC236}">
                  <a16:creationId xmlns:a16="http://schemas.microsoft.com/office/drawing/2014/main" id="{FF0A4B9F-F0E4-3E00-3846-1D3645EFDF55}"/>
                </a:ext>
              </a:extLst>
            </p:cNvPr>
            <p:cNvSpPr txBox="1"/>
            <p:nvPr/>
          </p:nvSpPr>
          <p:spPr>
            <a:xfrm>
              <a:off x="34771" y="69280"/>
              <a:ext cx="7284064" cy="545020"/>
            </a:xfrm>
            <a:prstGeom prst="rect">
              <a:avLst/>
            </a:prstGeom>
          </p:spPr>
          <p:txBody>
            <a:bodyPr lIns="0" tIns="0" rIns="0" bIns="0" rtlCol="0" anchor="t">
              <a:spAutoFit/>
            </a:bodyPr>
            <a:lstStyle/>
            <a:p>
              <a:pPr algn="ctr">
                <a:lnSpc>
                  <a:spcPts val="2239"/>
                </a:lnSpc>
              </a:pPr>
              <a:r>
                <a:rPr lang="sl-SI">
                  <a:solidFill>
                    <a:srgbClr val="3C4C59"/>
                  </a:solidFill>
                  <a:ea typeface="Calibri (MS)"/>
                  <a:cs typeface="Calibri (MS)"/>
                  <a:sym typeface="Calibri (MS)"/>
                </a:rPr>
                <a:t> </a:t>
              </a:r>
              <a:r>
                <a:rPr lang="sl-SI" u="sng">
                  <a:solidFill>
                    <a:srgbClr val="3C4C59"/>
                  </a:solidFill>
                  <a:ea typeface="Calibri (MS) Bold"/>
                  <a:cs typeface="Calibri (MS) Bold"/>
                  <a:sym typeface="Calibri (MS) Bold"/>
                  <a:hlinkClick r:id="rId24" tooltip="https://www.eesc.europa.eu/sl/news-media/articles/leading-way-just-transition"/>
                </a:rPr>
                <a:t>Utiranje poti za pravični prehod</a:t>
              </a:r>
            </a:p>
          </p:txBody>
        </p:sp>
      </p:grpSp>
      <p:grpSp>
        <p:nvGrpSpPr>
          <p:cNvPr id="46" name="Group 44">
            <a:extLst>
              <a:ext uri="{FF2B5EF4-FFF2-40B4-BE49-F238E27FC236}">
                <a16:creationId xmlns:a16="http://schemas.microsoft.com/office/drawing/2014/main" id="{0E25C975-7987-4332-BA94-CD77A51A6F01}"/>
              </a:ext>
            </a:extLst>
          </p:cNvPr>
          <p:cNvGrpSpPr/>
          <p:nvPr/>
        </p:nvGrpSpPr>
        <p:grpSpPr>
          <a:xfrm>
            <a:off x="259487" y="1194278"/>
            <a:ext cx="3300411" cy="1614670"/>
            <a:chOff x="-16891" y="0"/>
            <a:chExt cx="6600822" cy="3229340"/>
          </a:xfrm>
        </p:grpSpPr>
        <p:grpSp>
          <p:nvGrpSpPr>
            <p:cNvPr id="47" name="Group 45">
              <a:extLst>
                <a:ext uri="{FF2B5EF4-FFF2-40B4-BE49-F238E27FC236}">
                  <a16:creationId xmlns:a16="http://schemas.microsoft.com/office/drawing/2014/main" id="{E4B38566-C606-EBCD-49AB-DE9FD2546F2B}"/>
                </a:ext>
              </a:extLst>
            </p:cNvPr>
            <p:cNvGrpSpPr/>
            <p:nvPr/>
          </p:nvGrpSpPr>
          <p:grpSpPr>
            <a:xfrm>
              <a:off x="215051" y="0"/>
              <a:ext cx="6313510" cy="3229340"/>
              <a:chOff x="0" y="0"/>
              <a:chExt cx="1801111" cy="921262"/>
            </a:xfrm>
          </p:grpSpPr>
          <p:sp>
            <p:nvSpPr>
              <p:cNvPr id="50" name="Freeform 46">
                <a:extLst>
                  <a:ext uri="{FF2B5EF4-FFF2-40B4-BE49-F238E27FC236}">
                    <a16:creationId xmlns:a16="http://schemas.microsoft.com/office/drawing/2014/main" id="{5DFC718E-A7FD-7007-1881-2606D3192786}"/>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8" name="TextBox 47">
              <a:extLst>
                <a:ext uri="{FF2B5EF4-FFF2-40B4-BE49-F238E27FC236}">
                  <a16:creationId xmlns:a16="http://schemas.microsoft.com/office/drawing/2014/main" id="{AC9D2163-5701-0C90-66B8-FA464E928351}"/>
                </a:ext>
              </a:extLst>
            </p:cNvPr>
            <p:cNvSpPr txBox="1"/>
            <p:nvPr/>
          </p:nvSpPr>
          <p:spPr>
            <a:xfrm>
              <a:off x="-16891" y="190868"/>
              <a:ext cx="6600822" cy="1109278"/>
            </a:xfrm>
            <a:prstGeom prst="rect">
              <a:avLst/>
            </a:prstGeom>
          </p:spPr>
          <p:txBody>
            <a:bodyPr lIns="0" tIns="0" rIns="0" bIns="0" rtlCol="0" anchor="t">
              <a:spAutoFit/>
            </a:bodyPr>
            <a:lstStyle/>
            <a:p>
              <a:pPr algn="ctr">
                <a:lnSpc>
                  <a:spcPts val="2239"/>
                </a:lnSpc>
              </a:pPr>
              <a:r>
                <a:rPr lang="sl-SI" dirty="0">
                  <a:solidFill>
                    <a:srgbClr val="3C4C59"/>
                  </a:solidFill>
                  <a:ea typeface="Calibri (MS) Bold"/>
                  <a:cs typeface="Calibri (MS) Bold"/>
                  <a:sym typeface="Calibri (MS) Bold"/>
                  <a:hlinkClick r:id="rId25" tooltip="https://www.eesc.europa.eu/sites/default/files/2024-12/qe-01-24-017-en-n.pdf"/>
                </a:rPr>
                <a:t>Vključevanje mladih</a:t>
              </a:r>
            </a:p>
            <a:p>
              <a:pPr algn="ctr">
                <a:lnSpc>
                  <a:spcPts val="2239"/>
                </a:lnSpc>
              </a:pPr>
              <a:r>
                <a:rPr lang="sl-SI" dirty="0">
                  <a:solidFill>
                    <a:srgbClr val="3C4C59"/>
                  </a:solidFill>
                  <a:ea typeface="Calibri (MS) Bold"/>
                  <a:cs typeface="Calibri (MS) Bold"/>
                  <a:sym typeface="Calibri (MS) Bold"/>
                  <a:hlinkClick r:id="rId25" tooltip="https://www.eesc.europa.eu/sites/default/files/2024-12/qe-01-24-017-en-n.pdf"/>
                </a:rPr>
                <a:t>v odločanje v EU</a:t>
              </a:r>
            </a:p>
          </p:txBody>
        </p:sp>
        <p:sp>
          <p:nvSpPr>
            <p:cNvPr id="49" name="TextBox 48">
              <a:extLst>
                <a:ext uri="{FF2B5EF4-FFF2-40B4-BE49-F238E27FC236}">
                  <a16:creationId xmlns:a16="http://schemas.microsoft.com/office/drawing/2014/main" id="{55288387-1E9D-562B-18E7-3247F86689DA}"/>
                </a:ext>
              </a:extLst>
            </p:cNvPr>
            <p:cNvSpPr txBox="1"/>
            <p:nvPr/>
          </p:nvSpPr>
          <p:spPr>
            <a:xfrm>
              <a:off x="298809" y="1437946"/>
              <a:ext cx="6145994" cy="1616726"/>
            </a:xfrm>
            <a:prstGeom prst="rect">
              <a:avLst/>
            </a:prstGeom>
          </p:spPr>
          <p:txBody>
            <a:bodyPr lIns="0" tIns="0" rIns="0" bIns="0" rtlCol="0" anchor="t">
              <a:spAutoFit/>
            </a:bodyPr>
            <a:lstStyle/>
            <a:p>
              <a:pPr algn="ctr">
                <a:lnSpc>
                  <a:spcPts val="1586"/>
                </a:lnSpc>
                <a:spcBef>
                  <a:spcPct val="0"/>
                </a:spcBef>
              </a:pPr>
              <a:r>
                <a:rPr lang="sl-SI" sz="1333">
                  <a:solidFill>
                    <a:srgbClr val="545454"/>
                  </a:solidFill>
                  <a:ea typeface="Calibri (MS)"/>
                  <a:cs typeface="Calibri (MS)"/>
                  <a:sym typeface="Calibri (MS)"/>
                </a:rPr>
                <a:t>EESO je leta 2022 postal prva institucija EU, ki se je zavezala </a:t>
              </a:r>
              <a:r>
                <a:rPr lang="sl-SI" sz="1333" u="sng">
                  <a:solidFill>
                    <a:srgbClr val="545454"/>
                  </a:solidFill>
                  <a:ea typeface="Calibri (MS)"/>
                  <a:cs typeface="Calibri (MS)"/>
                  <a:sym typeface="Calibri (MS)"/>
                  <a:hlinkClick r:id="rId26" tooltip="https://www.eesc.europa.eu/sl/our-work/opinions-information-reports/opinions/eu-youth-test"/>
                </a:rPr>
                <a:t>oceni učinka EU z vidika mladih</a:t>
              </a:r>
              <a:r>
                <a:rPr lang="sl-SI" sz="1333">
                  <a:solidFill>
                    <a:srgbClr val="545454"/>
                  </a:solidFill>
                  <a:ea typeface="Calibri (MS)"/>
                  <a:cs typeface="Calibri (MS)"/>
                  <a:sym typeface="Calibri (MS)"/>
                </a:rPr>
                <a:t>, pionirskemu orodju za vključevanje mladih v oblikovanje politik. </a:t>
              </a:r>
            </a:p>
          </p:txBody>
        </p:sp>
      </p:grpSp>
      <p:grpSp>
        <p:nvGrpSpPr>
          <p:cNvPr id="51" name="Group 49">
            <a:extLst>
              <a:ext uri="{FF2B5EF4-FFF2-40B4-BE49-F238E27FC236}">
                <a16:creationId xmlns:a16="http://schemas.microsoft.com/office/drawing/2014/main" id="{1A4D3F95-10F4-1142-2155-08E8F162C8D6}"/>
              </a:ext>
            </a:extLst>
          </p:cNvPr>
          <p:cNvGrpSpPr/>
          <p:nvPr/>
        </p:nvGrpSpPr>
        <p:grpSpPr>
          <a:xfrm>
            <a:off x="7188276" y="5076330"/>
            <a:ext cx="3642032" cy="1732192"/>
            <a:chOff x="100090" y="-235044"/>
            <a:chExt cx="7284064" cy="3464384"/>
          </a:xfrm>
        </p:grpSpPr>
        <p:grpSp>
          <p:nvGrpSpPr>
            <p:cNvPr id="52" name="Group 50">
              <a:extLst>
                <a:ext uri="{FF2B5EF4-FFF2-40B4-BE49-F238E27FC236}">
                  <a16:creationId xmlns:a16="http://schemas.microsoft.com/office/drawing/2014/main" id="{5EB9092F-AC25-93A9-DB81-0FD543ABB9C7}"/>
                </a:ext>
              </a:extLst>
            </p:cNvPr>
            <p:cNvGrpSpPr/>
            <p:nvPr/>
          </p:nvGrpSpPr>
          <p:grpSpPr>
            <a:xfrm>
              <a:off x="547873" y="-235044"/>
              <a:ext cx="6334556" cy="3464384"/>
              <a:chOff x="-6005" y="-67053"/>
              <a:chExt cx="1807115" cy="988315"/>
            </a:xfrm>
          </p:grpSpPr>
          <p:sp>
            <p:nvSpPr>
              <p:cNvPr id="55" name="Freeform 51">
                <a:extLst>
                  <a:ext uri="{FF2B5EF4-FFF2-40B4-BE49-F238E27FC236}">
                    <a16:creationId xmlns:a16="http://schemas.microsoft.com/office/drawing/2014/main" id="{E42ECDFA-2E83-07C1-18CE-143474C3DCB5}"/>
                  </a:ext>
                </a:extLst>
              </p:cNvPr>
              <p:cNvSpPr/>
              <p:nvPr/>
            </p:nvSpPr>
            <p:spPr>
              <a:xfrm>
                <a:off x="-6005" y="-67053"/>
                <a:ext cx="1807115" cy="988315"/>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53" name="TextBox 52">
              <a:extLst>
                <a:ext uri="{FF2B5EF4-FFF2-40B4-BE49-F238E27FC236}">
                  <a16:creationId xmlns:a16="http://schemas.microsoft.com/office/drawing/2014/main" id="{37EE8766-432E-CB66-AB0C-29714EDF048B}"/>
                </a:ext>
              </a:extLst>
            </p:cNvPr>
            <p:cNvSpPr txBox="1"/>
            <p:nvPr/>
          </p:nvSpPr>
          <p:spPr>
            <a:xfrm>
              <a:off x="100090" y="-191131"/>
              <a:ext cx="7284064" cy="1102610"/>
            </a:xfrm>
            <a:prstGeom prst="rect">
              <a:avLst/>
            </a:prstGeom>
          </p:spPr>
          <p:txBody>
            <a:bodyPr lIns="0" tIns="0" rIns="0" bIns="0" rtlCol="0" anchor="t">
              <a:spAutoFit/>
            </a:bodyPr>
            <a:lstStyle/>
            <a:p>
              <a:pPr algn="ctr">
                <a:lnSpc>
                  <a:spcPts val="2239"/>
                </a:lnSpc>
              </a:pPr>
              <a:r>
                <a:rPr lang="sl-SI" sz="1700" dirty="0">
                  <a:solidFill>
                    <a:srgbClr val="3C4C59"/>
                  </a:solidFill>
                  <a:ea typeface="Calibri (MS) Bold"/>
                  <a:cs typeface="Calibri (MS) Bold"/>
                  <a:sym typeface="Calibri (MS) Bold"/>
                  <a:hlinkClick r:id="rId23" tooltip="https://www.eesc.europa.eu/sites/default/files/2024-12/qe-01-24-019-en-n.pdf"/>
                </a:rPr>
                <a:t>Prehranska politika na</a:t>
              </a:r>
            </a:p>
            <a:p>
              <a:pPr algn="ctr">
                <a:lnSpc>
                  <a:spcPts val="2239"/>
                </a:lnSpc>
              </a:pPr>
              <a:r>
                <a:rPr lang="sl-SI" sz="1700" dirty="0">
                  <a:solidFill>
                    <a:srgbClr val="3C4C59"/>
                  </a:solidFill>
                  <a:ea typeface="Calibri (MS) Bold"/>
                  <a:cs typeface="Calibri (MS) Bold"/>
                  <a:sym typeface="Calibri (MS) Bold"/>
                  <a:hlinkClick r:id="rId23" tooltip="https://www.eesc.europa.eu/sites/default/files/2024-12/qe-01-24-019-en-n.pdf"/>
                </a:rPr>
                <a:t>dnevnem redu EU</a:t>
              </a:r>
            </a:p>
          </p:txBody>
        </p:sp>
        <p:sp>
          <p:nvSpPr>
            <p:cNvPr id="54" name="TextBox 53">
              <a:extLst>
                <a:ext uri="{FF2B5EF4-FFF2-40B4-BE49-F238E27FC236}">
                  <a16:creationId xmlns:a16="http://schemas.microsoft.com/office/drawing/2014/main" id="{357D6752-9DD2-D3A2-DFCC-2DD26140A479}"/>
                </a:ext>
              </a:extLst>
            </p:cNvPr>
            <p:cNvSpPr txBox="1"/>
            <p:nvPr/>
          </p:nvSpPr>
          <p:spPr>
            <a:xfrm>
              <a:off x="588904" y="868950"/>
              <a:ext cx="6306436" cy="2039532"/>
            </a:xfrm>
            <a:prstGeom prst="rect">
              <a:avLst/>
            </a:prstGeom>
          </p:spPr>
          <p:txBody>
            <a:bodyPr lIns="0" tIns="0" rIns="0" bIns="0" rtlCol="0" anchor="t">
              <a:spAutoFit/>
            </a:bodyPr>
            <a:lstStyle/>
            <a:p>
              <a:pPr algn="ctr">
                <a:lnSpc>
                  <a:spcPts val="1586"/>
                </a:lnSpc>
                <a:spcBef>
                  <a:spcPct val="0"/>
                </a:spcBef>
              </a:pPr>
              <a:r>
                <a:rPr lang="sl-SI" sz="1333" dirty="0">
                  <a:solidFill>
                    <a:srgbClr val="545454"/>
                  </a:solidFill>
                  <a:ea typeface="Calibri (MS)"/>
                  <a:cs typeface="Calibri (MS)"/>
                  <a:sym typeface="Calibri (MS)"/>
                </a:rPr>
                <a:t>EESO je leta 2024 sprejel priporočila za skupno kmetijsko politiko po letu 2027 ter si prizadeval za bolj trajnostne prehranske možnosti, ki bi bile dostopne potrošnikom EU in cenovno ugodne za socialno ranljive skupine.</a:t>
              </a:r>
            </a:p>
          </p:txBody>
        </p:sp>
      </p:grpSp>
    </p:spTree>
    <p:extLst>
      <p:ext uri="{BB962C8B-B14F-4D97-AF65-F5344CB8AC3E}">
        <p14:creationId xmlns:p14="http://schemas.microsoft.com/office/powerpoint/2010/main" val="6467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ppt_x"/>
                                          </p:val>
                                        </p:tav>
                                        <p:tav tm="100000">
                                          <p:val>
                                            <p:strVal val="#ppt_x"/>
                                          </p:val>
                                        </p:tav>
                                      </p:tavLst>
                                    </p:anim>
                                    <p:anim calcmode="lin" valueType="num">
                                      <p:cBhvr additive="base">
                                        <p:cTn id="3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94A1-59E8-E3F7-BD09-10B1B35DB06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1124901-5540-338D-C8FD-8A704A9788F3}"/>
              </a:ext>
            </a:extLst>
          </p:cNvPr>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7770BB3E-15AC-DF0F-77A3-C3F5A6140E72}"/>
              </a:ext>
            </a:extLst>
          </p:cNvPr>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BFB01F83-0D71-DDE8-EB02-E611FACE79CE}"/>
              </a:ext>
            </a:extLst>
          </p:cNvPr>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E2149419-DA22-3A7B-C04A-6545F1CFC8C0}"/>
              </a:ext>
            </a:extLst>
          </p:cNvPr>
          <p:cNvSpPr txBox="1"/>
          <p:nvPr/>
        </p:nvSpPr>
        <p:spPr>
          <a:xfrm>
            <a:off x="156383" y="3211967"/>
            <a:ext cx="4073409" cy="2831544"/>
          </a:xfrm>
          <a:prstGeom prst="rect">
            <a:avLst/>
          </a:prstGeom>
          <a:noFill/>
        </p:spPr>
        <p:txBody>
          <a:bodyPr wrap="square">
            <a:spAutoFit/>
          </a:bodyPr>
          <a:lstStyle/>
          <a:p>
            <a:pPr algn="ctr">
              <a:spcBef>
                <a:spcPts val="1200"/>
              </a:spcBef>
              <a:defRPr/>
            </a:pPr>
            <a:r>
              <a:rPr lang="sl-SI" sz="2400" b="0" i="0" u="none" strike="noStrike" dirty="0">
                <a:solidFill>
                  <a:srgbClr val="000000"/>
                </a:solidFill>
                <a:effectLst/>
              </a:rPr>
              <a:t>Močno se zavedamo vrednosti vseh</a:t>
            </a:r>
            <a:br>
              <a:rPr lang="sl-SI" sz="2400" i="0" u="none" strike="noStrike" dirty="0">
                <a:effectLst/>
              </a:rPr>
            </a:br>
            <a:r>
              <a:rPr lang="sl-SI" sz="2400" b="1" i="0" u="none" strike="noStrike" dirty="0">
                <a:solidFill>
                  <a:srgbClr val="0E5D9E"/>
                </a:solidFill>
                <a:effectLst/>
              </a:rPr>
              <a:t> </a:t>
            </a:r>
            <a:r>
              <a:rPr lang="sl-SI" sz="2400" b="1" i="0" u="none" strike="noStrike" dirty="0">
                <a:solidFill>
                  <a:srgbClr val="1F5FA0"/>
                </a:solidFill>
                <a:effectLst/>
              </a:rPr>
              <a:t>24 uradnih jezikov EU</a:t>
            </a:r>
            <a:br>
              <a:rPr lang="sl-SI" sz="2400" i="0" u="none" strike="noStrike" dirty="0">
                <a:effectLst/>
              </a:rPr>
            </a:br>
            <a:r>
              <a:rPr lang="sl-SI" sz="2400" b="0" i="0" u="none" strike="noStrike" dirty="0">
                <a:solidFill>
                  <a:srgbClr val="000000"/>
                </a:solidFill>
                <a:effectLst/>
              </a:rPr>
              <a:t>in dejavno podpiramo njihovo uporabo. </a:t>
            </a:r>
          </a:p>
          <a:p>
            <a:pPr algn="ctr">
              <a:spcBef>
                <a:spcPts val="1200"/>
              </a:spcBef>
              <a:defRPr/>
            </a:pPr>
            <a:r>
              <a:rPr lang="sl-SI" sz="2400" b="0" i="0" u="none" strike="noStrike" dirty="0">
                <a:solidFill>
                  <a:srgbClr val="000000"/>
                </a:solidFill>
                <a:effectLst/>
              </a:rPr>
              <a:t>Zato imajo naši člani pravico, </a:t>
            </a:r>
            <a:r>
              <a:rPr lang="sl-SI" sz="2400" dirty="0">
                <a:solidFill>
                  <a:srgbClr val="000000"/>
                </a:solidFill>
              </a:rPr>
              <a:t> da se pri svojem delu izražajo v lastnem jeziku, tako ustno kot pisno</a:t>
            </a:r>
            <a:r>
              <a:rPr lang="sl-SI" sz="2400" b="0" i="0" u="none" strike="noStrike" dirty="0">
                <a:solidFill>
                  <a:srgbClr val="000000"/>
                </a:solidFill>
                <a:effectLst/>
              </a:rPr>
              <a:t>.</a:t>
            </a:r>
          </a:p>
        </p:txBody>
      </p:sp>
      <p:sp>
        <p:nvSpPr>
          <p:cNvPr id="12" name="TextBox 11">
            <a:extLst>
              <a:ext uri="{FF2B5EF4-FFF2-40B4-BE49-F238E27FC236}">
                <a16:creationId xmlns:a16="http://schemas.microsoft.com/office/drawing/2014/main" id="{00E059EE-0AAE-0B28-6B25-445590624A8A}"/>
              </a:ext>
            </a:extLst>
          </p:cNvPr>
          <p:cNvSpPr txBox="1"/>
          <p:nvPr/>
        </p:nvSpPr>
        <p:spPr>
          <a:xfrm>
            <a:off x="256837" y="2182432"/>
            <a:ext cx="11678142" cy="461665"/>
          </a:xfrm>
          <a:prstGeom prst="rect">
            <a:avLst/>
          </a:prstGeom>
          <a:noFill/>
        </p:spPr>
        <p:txBody>
          <a:bodyPr wrap="square">
            <a:spAutoFit/>
          </a:bodyPr>
          <a:lstStyle/>
          <a:p>
            <a:pPr algn="ctr"/>
            <a:r>
              <a:rPr lang="sl-SI" sz="2400" b="0" i="0" u="none" strike="noStrike">
                <a:solidFill>
                  <a:srgbClr val="000000"/>
                </a:solidFill>
                <a:effectLst/>
              </a:rPr>
              <a:t>Geslo EU</a:t>
            </a:r>
            <a:r>
              <a:rPr lang="sl-SI" sz="2400" u="none" strike="noStrike">
                <a:effectLst/>
              </a:rPr>
              <a:t> </a:t>
            </a:r>
            <a:r>
              <a:rPr lang="sl-SI" sz="2400" b="1" i="1" u="none" strike="noStrike">
                <a:solidFill>
                  <a:srgbClr val="1F5FA0"/>
                </a:solidFill>
                <a:effectLst/>
              </a:rPr>
              <a:t>Združena v raznolikosti</a:t>
            </a:r>
            <a:r>
              <a:rPr lang="sl-SI" sz="2400" b="0" i="0" u="none" strike="noStrike">
                <a:solidFill>
                  <a:srgbClr val="1F5FA0"/>
                </a:solidFill>
                <a:effectLst/>
              </a:rPr>
              <a:t> </a:t>
            </a:r>
            <a:r>
              <a:rPr lang="sl-SI" sz="2400" b="0" i="0" u="none" strike="noStrike">
                <a:solidFill>
                  <a:srgbClr val="000000"/>
                </a:solidFill>
                <a:effectLst/>
              </a:rPr>
              <a:t>se v EESO uresničuje z večjezičnostjo. </a:t>
            </a:r>
          </a:p>
        </p:txBody>
      </p:sp>
      <p:sp>
        <p:nvSpPr>
          <p:cNvPr id="3" name="TextBox 2">
            <a:extLst>
              <a:ext uri="{FF2B5EF4-FFF2-40B4-BE49-F238E27FC236}">
                <a16:creationId xmlns:a16="http://schemas.microsoft.com/office/drawing/2014/main" id="{2687FEEC-7D31-3FEA-F177-B62958830CEA}"/>
              </a:ext>
            </a:extLst>
          </p:cNvPr>
          <p:cNvSpPr txBox="1"/>
          <p:nvPr/>
        </p:nvSpPr>
        <p:spPr>
          <a:xfrm>
            <a:off x="8193346" y="3522360"/>
            <a:ext cx="3842271" cy="2677656"/>
          </a:xfrm>
          <a:prstGeom prst="rect">
            <a:avLst/>
          </a:prstGeom>
          <a:noFill/>
        </p:spPr>
        <p:txBody>
          <a:bodyPr wrap="square">
            <a:spAutoFit/>
          </a:bodyPr>
          <a:lstStyle/>
          <a:p>
            <a:pPr algn="ctr"/>
            <a:r>
              <a:rPr lang="sl-SI" sz="2400" b="0" i="0" u="none" strike="noStrike">
                <a:solidFill>
                  <a:srgbClr val="000000"/>
                </a:solidFill>
                <a:effectLst/>
              </a:rPr>
              <a:t>Vsa mnenja EESO, uradni dokumenti</a:t>
            </a:r>
            <a:r>
              <a:rPr lang="sl-SI" sz="2400">
                <a:solidFill>
                  <a:srgbClr val="000000"/>
                </a:solidFill>
              </a:rPr>
              <a:t>,</a:t>
            </a:r>
            <a:r>
              <a:rPr lang="sl-SI" sz="2400" b="0" i="0" u="none" strike="noStrike">
                <a:solidFill>
                  <a:srgbClr val="000000"/>
                </a:solidFill>
                <a:effectLst/>
              </a:rPr>
              <a:t> in večina digitalnih vsebin so </a:t>
            </a:r>
            <a:r>
              <a:rPr lang="sl-SI" sz="2400" b="1" i="0" u="none" strike="noStrike">
                <a:solidFill>
                  <a:srgbClr val="1F5FA0"/>
                </a:solidFill>
                <a:effectLst/>
              </a:rPr>
              <a:t>na voljo v vseh</a:t>
            </a:r>
            <a:r>
              <a:rPr lang="sl-SI" sz="2400" b="0" i="0" u="none" strike="noStrike">
                <a:solidFill>
                  <a:srgbClr val="1F5FA0"/>
                </a:solidFill>
                <a:effectLst/>
              </a:rPr>
              <a:t> </a:t>
            </a:r>
            <a:r>
              <a:rPr lang="sl-SI" sz="2400" b="1" i="0" u="none" strike="noStrike">
                <a:solidFill>
                  <a:srgbClr val="1F5FA0"/>
                </a:solidFill>
                <a:effectLst/>
              </a:rPr>
              <a:t>jezikih</a:t>
            </a:r>
            <a:r>
              <a:rPr lang="sl-SI" sz="2400" b="0" i="0" u="none" strike="noStrike">
                <a:solidFill>
                  <a:srgbClr val="000000"/>
                </a:solidFill>
                <a:effectLst/>
              </a:rPr>
              <a:t>, po zaslugi predanega dela </a:t>
            </a:r>
            <a:r>
              <a:rPr lang="sl-SI" sz="2400">
                <a:solidFill>
                  <a:srgbClr val="000000"/>
                </a:solidFill>
              </a:rPr>
              <a:t>naše</a:t>
            </a:r>
            <a:r>
              <a:rPr lang="sl-SI" sz="2400" b="0" i="0" u="none" strike="noStrike">
                <a:solidFill>
                  <a:srgbClr val="000000"/>
                </a:solidFill>
                <a:effectLst/>
              </a:rPr>
              <a:t> </a:t>
            </a:r>
            <a:r>
              <a:rPr lang="sl-SI" sz="2400">
                <a:solidFill>
                  <a:srgbClr val="000000"/>
                </a:solidFill>
              </a:rPr>
              <a:t>Direkcije</a:t>
            </a:r>
            <a:r>
              <a:rPr lang="sl-SI" sz="2400" b="0" i="0" u="none" strike="noStrike">
                <a:solidFill>
                  <a:srgbClr val="000000"/>
                </a:solidFill>
                <a:effectLst/>
              </a:rPr>
              <a:t> za prevajanje.</a:t>
            </a:r>
          </a:p>
        </p:txBody>
      </p:sp>
      <p:pic>
        <p:nvPicPr>
          <p:cNvPr id="14" name="Picture 13">
            <a:extLst>
              <a:ext uri="{FF2B5EF4-FFF2-40B4-BE49-F238E27FC236}">
                <a16:creationId xmlns:a16="http://schemas.microsoft.com/office/drawing/2014/main" id="{500B746E-0417-4CCF-1F03-FD474AB3E30C}"/>
              </a:ext>
            </a:extLst>
          </p:cNvPr>
          <p:cNvPicPr>
            <a:picLocks noChangeAspect="1"/>
          </p:cNvPicPr>
          <p:nvPr/>
        </p:nvPicPr>
        <p:blipFill>
          <a:blip r:embed="rId2"/>
          <a:stretch>
            <a:fillRect/>
          </a:stretch>
        </p:blipFill>
        <p:spPr>
          <a:xfrm>
            <a:off x="4540828" y="2897501"/>
            <a:ext cx="3352800" cy="2790825"/>
          </a:xfrm>
          <a:prstGeom prst="rect">
            <a:avLst/>
          </a:prstGeom>
        </p:spPr>
      </p:pic>
      <p:sp>
        <p:nvSpPr>
          <p:cNvPr id="2" name="Rectangle 1">
            <a:extLst>
              <a:ext uri="{FF2B5EF4-FFF2-40B4-BE49-F238E27FC236}">
                <a16:creationId xmlns:a16="http://schemas.microsoft.com/office/drawing/2014/main" id="{299C308A-81A7-2F8E-9E3C-175D7B96F2E6}"/>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TextBox 3">
            <a:extLst>
              <a:ext uri="{FF2B5EF4-FFF2-40B4-BE49-F238E27FC236}">
                <a16:creationId xmlns:a16="http://schemas.microsoft.com/office/drawing/2014/main" id="{4E2D924C-B7FB-C163-B58C-0B5235F1F51B}"/>
              </a:ext>
            </a:extLst>
          </p:cNvPr>
          <p:cNvSpPr txBox="1"/>
          <p:nvPr/>
        </p:nvSpPr>
        <p:spPr>
          <a:xfrm>
            <a:off x="-92" y="141134"/>
            <a:ext cx="12192000" cy="1446550"/>
          </a:xfrm>
          <a:prstGeom prst="rect">
            <a:avLst/>
          </a:prstGeom>
          <a:noFill/>
        </p:spPr>
        <p:txBody>
          <a:bodyPr wrap="square" rtlCol="0">
            <a:spAutoFit/>
          </a:bodyPr>
          <a:lstStyle/>
          <a:p>
            <a:pPr algn="ctr"/>
            <a:r>
              <a:rPr lang="sl-SI" sz="4400" b="1">
                <a:solidFill>
                  <a:schemeClr val="bg1"/>
                </a:solidFill>
                <a:latin typeface="Calibri" panose="020F0502020204030204" pitchFamily="34" charset="0"/>
              </a:rPr>
              <a:t>VEČJEZIČNOST V ODBORU</a:t>
            </a:r>
          </a:p>
          <a:p>
            <a:pPr algn="ctr"/>
            <a:endParaRPr lang="LID4096" sz="4400" dirty="0"/>
          </a:p>
        </p:txBody>
      </p:sp>
    </p:spTree>
    <p:extLst>
      <p:ext uri="{BB962C8B-B14F-4D97-AF65-F5344CB8AC3E}">
        <p14:creationId xmlns:p14="http://schemas.microsoft.com/office/powerpoint/2010/main" val="5580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1" grpId="0"/>
      <p:bldP spid="1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E5FB-BB42-9575-3564-0A2DC17DB1EF}"/>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C58FFD-EEE4-C37F-560A-FEA0D28733D1}"/>
              </a:ext>
            </a:extLst>
          </p:cNvPr>
          <p:cNvSpPr txBox="1">
            <a:spLocks/>
          </p:cNvSpPr>
          <p:nvPr/>
        </p:nvSpPr>
        <p:spPr>
          <a:xfrm>
            <a:off x="-574256" y="4974346"/>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24ABECF1-8EA2-7C01-0D67-F08471B7C622}"/>
              </a:ext>
            </a:extLst>
          </p:cNvPr>
          <p:cNvSpPr txBox="1">
            <a:spLocks/>
          </p:cNvSpPr>
          <p:nvPr/>
        </p:nvSpPr>
        <p:spPr>
          <a:xfrm>
            <a:off x="4451719" y="4340959"/>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509A35F4-43ED-572C-339C-9EDC700176E3}"/>
              </a:ext>
            </a:extLst>
          </p:cNvPr>
          <p:cNvSpPr txBox="1">
            <a:spLocks/>
          </p:cNvSpPr>
          <p:nvPr/>
        </p:nvSpPr>
        <p:spPr bwMode="auto">
          <a:xfrm>
            <a:off x="-1118113" y="1749987"/>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492C89AF-1F5F-75E7-3B6D-183BDC8A9C8B}"/>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5" name="Picture 4">
            <a:extLst>
              <a:ext uri="{FF2B5EF4-FFF2-40B4-BE49-F238E27FC236}">
                <a16:creationId xmlns:a16="http://schemas.microsoft.com/office/drawing/2014/main" id="{D1ED060C-0555-A91F-28F3-C312E81EC10E}"/>
              </a:ext>
            </a:extLst>
          </p:cNvPr>
          <p:cNvPicPr>
            <a:picLocks noChangeAspect="1"/>
          </p:cNvPicPr>
          <p:nvPr/>
        </p:nvPicPr>
        <p:blipFill rotWithShape="1">
          <a:blip r:embed="rId2"/>
          <a:srcRect t="1738"/>
          <a:stretch/>
        </p:blipFill>
        <p:spPr>
          <a:xfrm>
            <a:off x="0" y="1375226"/>
            <a:ext cx="5258534" cy="4596139"/>
          </a:xfrm>
          <a:prstGeom prst="rect">
            <a:avLst/>
          </a:prstGeom>
        </p:spPr>
      </p:pic>
      <p:sp>
        <p:nvSpPr>
          <p:cNvPr id="6" name="TextBox 5">
            <a:extLst>
              <a:ext uri="{FF2B5EF4-FFF2-40B4-BE49-F238E27FC236}">
                <a16:creationId xmlns:a16="http://schemas.microsoft.com/office/drawing/2014/main" id="{F538E6B8-26BF-9706-85E3-893C0B38FCC8}"/>
              </a:ext>
            </a:extLst>
          </p:cNvPr>
          <p:cNvSpPr txBox="1"/>
          <p:nvPr/>
        </p:nvSpPr>
        <p:spPr>
          <a:xfrm>
            <a:off x="5258534" y="1483544"/>
            <a:ext cx="4163969" cy="400110"/>
          </a:xfrm>
          <a:prstGeom prst="rect">
            <a:avLst/>
          </a:prstGeom>
          <a:noFill/>
        </p:spPr>
        <p:txBody>
          <a:bodyPr wrap="square" rtlCol="0">
            <a:spAutoFit/>
          </a:bodyPr>
          <a:lstStyle/>
          <a:p>
            <a:pPr algn="ctr"/>
            <a:r>
              <a:rPr lang="sl-SI" sz="2000" b="1"/>
              <a:t>Za obrazec za oceno skeniraj kodo QR</a:t>
            </a:r>
          </a:p>
        </p:txBody>
      </p:sp>
      <p:sp>
        <p:nvSpPr>
          <p:cNvPr id="7" name="TextBox 6">
            <a:extLst>
              <a:ext uri="{FF2B5EF4-FFF2-40B4-BE49-F238E27FC236}">
                <a16:creationId xmlns:a16="http://schemas.microsoft.com/office/drawing/2014/main" id="{C52D8BFC-19F3-CA9B-5367-8BC9DD0A90B2}"/>
              </a:ext>
            </a:extLst>
          </p:cNvPr>
          <p:cNvSpPr txBox="1"/>
          <p:nvPr/>
        </p:nvSpPr>
        <p:spPr>
          <a:xfrm>
            <a:off x="5218339" y="2367735"/>
            <a:ext cx="3396371" cy="707886"/>
          </a:xfrm>
          <a:prstGeom prst="rect">
            <a:avLst/>
          </a:prstGeom>
          <a:noFill/>
        </p:spPr>
        <p:txBody>
          <a:bodyPr wrap="square" rtlCol="0">
            <a:spAutoFit/>
          </a:bodyPr>
          <a:lstStyle/>
          <a:p>
            <a:pPr algn="ctr"/>
            <a:r>
              <a:rPr lang="sl-SI" sz="2000" dirty="0"/>
              <a:t>Želite stopiti v stik z nami? Pišite nam na e-naslov: </a:t>
            </a:r>
            <a:r>
              <a:rPr lang="sl-SI" sz="2000" b="1" dirty="0">
                <a:solidFill>
                  <a:srgbClr val="0563C1"/>
                </a:solidFill>
                <a:hlinkClick r:id="rId3"/>
              </a:rPr>
              <a:t>visitEESC@eesc.europa.eu</a:t>
            </a:r>
          </a:p>
        </p:txBody>
      </p:sp>
      <p:sp>
        <p:nvSpPr>
          <p:cNvPr id="8" name="TextBox 7">
            <a:extLst>
              <a:ext uri="{FF2B5EF4-FFF2-40B4-BE49-F238E27FC236}">
                <a16:creationId xmlns:a16="http://schemas.microsoft.com/office/drawing/2014/main" id="{B1882C1D-1FCC-4DDB-327C-4B3A46E84A31}"/>
              </a:ext>
            </a:extLst>
          </p:cNvPr>
          <p:cNvSpPr txBox="1"/>
          <p:nvPr/>
        </p:nvSpPr>
        <p:spPr>
          <a:xfrm>
            <a:off x="8106153" y="3968107"/>
            <a:ext cx="3668369" cy="400110"/>
          </a:xfrm>
          <a:prstGeom prst="rect">
            <a:avLst/>
          </a:prstGeom>
          <a:noFill/>
        </p:spPr>
        <p:txBody>
          <a:bodyPr wrap="square" rtlCol="0">
            <a:spAutoFit/>
          </a:bodyPr>
          <a:lstStyle/>
          <a:p>
            <a:pPr algn="just"/>
            <a:r>
              <a:rPr lang="sl-SI" sz="2000" dirty="0"/>
              <a:t>Za več informacij nam sledite na:</a:t>
            </a:r>
          </a:p>
        </p:txBody>
      </p:sp>
      <p:pic>
        <p:nvPicPr>
          <p:cNvPr id="17" name="Graphic 16" descr="Back with solid fill">
            <a:extLst>
              <a:ext uri="{FF2B5EF4-FFF2-40B4-BE49-F238E27FC236}">
                <a16:creationId xmlns:a16="http://schemas.microsoft.com/office/drawing/2014/main" id="{828789AF-1BE6-F28D-B74B-D6F308D5B7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86639">
            <a:off x="4399154" y="1350682"/>
            <a:ext cx="737413" cy="737413"/>
          </a:xfrm>
          <a:prstGeom prst="rect">
            <a:avLst/>
          </a:prstGeom>
        </p:spPr>
      </p:pic>
      <p:pic>
        <p:nvPicPr>
          <p:cNvPr id="19" name="Picture 18">
            <a:extLst>
              <a:ext uri="{FF2B5EF4-FFF2-40B4-BE49-F238E27FC236}">
                <a16:creationId xmlns:a16="http://schemas.microsoft.com/office/drawing/2014/main" id="{DA4E3FD3-C329-D7E6-F15C-383D3B3F5D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4966" y="3204077"/>
            <a:ext cx="864169" cy="1144159"/>
          </a:xfrm>
          <a:prstGeom prst="rect">
            <a:avLst/>
          </a:prstGeom>
          <a:effectLst>
            <a:softEdge rad="38100"/>
          </a:effectLst>
        </p:spPr>
      </p:pic>
      <p:pic>
        <p:nvPicPr>
          <p:cNvPr id="20" name="Picture 19" descr="A qr code on a white background&#10;&#10;Description automatically generated">
            <a:extLst>
              <a:ext uri="{FF2B5EF4-FFF2-40B4-BE49-F238E27FC236}">
                <a16:creationId xmlns:a16="http://schemas.microsoft.com/office/drawing/2014/main" id="{047A7137-46D3-EE37-A0A0-3F932BAA4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0383" y="3204077"/>
            <a:ext cx="1324819" cy="1329148"/>
          </a:xfrm>
          <a:prstGeom prst="rect">
            <a:avLst/>
          </a:prstGeom>
        </p:spPr>
      </p:pic>
      <p:sp>
        <p:nvSpPr>
          <p:cNvPr id="21" name="TextBox 20">
            <a:extLst>
              <a:ext uri="{FF2B5EF4-FFF2-40B4-BE49-F238E27FC236}">
                <a16:creationId xmlns:a16="http://schemas.microsoft.com/office/drawing/2014/main" id="{9FF46B29-9E46-DFE6-A6F6-1B49E3CA8E77}"/>
              </a:ext>
            </a:extLst>
          </p:cNvPr>
          <p:cNvSpPr txBox="1"/>
          <p:nvPr/>
        </p:nvSpPr>
        <p:spPr>
          <a:xfrm>
            <a:off x="0" y="46476"/>
            <a:ext cx="12192000" cy="1446550"/>
          </a:xfrm>
          <a:prstGeom prst="rect">
            <a:avLst/>
          </a:prstGeom>
          <a:noFill/>
        </p:spPr>
        <p:txBody>
          <a:bodyPr wrap="square" rtlCol="0">
            <a:spAutoFit/>
          </a:bodyPr>
          <a:lstStyle/>
          <a:p>
            <a:pPr algn="ctr"/>
            <a:r>
              <a:rPr lang="sl-SI" sz="4400" b="1">
                <a:solidFill>
                  <a:schemeClr val="bg1"/>
                </a:solidFill>
                <a:latin typeface="+mn-lt"/>
              </a:rPr>
              <a:t>ALI IMATE KAKŠNA VPRAŠANJA?</a:t>
            </a:r>
          </a:p>
          <a:p>
            <a:pPr algn="ctr"/>
            <a:endParaRPr lang="LID4096" sz="4400" dirty="0">
              <a:solidFill>
                <a:schemeClr val="bg1"/>
              </a:solidFill>
            </a:endParaRPr>
          </a:p>
        </p:txBody>
      </p:sp>
      <p:sp>
        <p:nvSpPr>
          <p:cNvPr id="22" name="Title 1">
            <a:extLst>
              <a:ext uri="{FF2B5EF4-FFF2-40B4-BE49-F238E27FC236}">
                <a16:creationId xmlns:a16="http://schemas.microsoft.com/office/drawing/2014/main" id="{17247E9A-30D7-9AEA-21C4-DCFC07CC799D}"/>
              </a:ext>
            </a:extLst>
          </p:cNvPr>
          <p:cNvSpPr>
            <a:spLocks noGrp="1"/>
          </p:cNvSpPr>
          <p:nvPr>
            <p:ph type="title"/>
          </p:nvPr>
        </p:nvSpPr>
        <p:spPr>
          <a:xfrm>
            <a:off x="3522792" y="5936212"/>
            <a:ext cx="3742949" cy="737413"/>
          </a:xfrm>
        </p:spPr>
        <p:txBody>
          <a:bodyPr>
            <a:normAutofit/>
          </a:bodyPr>
          <a:lstStyle/>
          <a:p>
            <a:pPr algn="ctr"/>
            <a:r>
              <a:rPr lang="sl-SI" sz="3600" b="1" dirty="0">
                <a:solidFill>
                  <a:srgbClr val="0060A0"/>
                </a:solidFill>
                <a:latin typeface="+mn-lt"/>
              </a:rPr>
              <a:t>Ostanimo v stiku!</a:t>
            </a:r>
          </a:p>
        </p:txBody>
      </p:sp>
      <p:pic>
        <p:nvPicPr>
          <p:cNvPr id="3" name="Picture 2" descr="Title: follow us on facebook">
            <a:extLst>
              <a:ext uri="{FF2B5EF4-FFF2-40B4-BE49-F238E27FC236}">
                <a16:creationId xmlns:a16="http://schemas.microsoft.com/office/drawing/2014/main" id="{B67AF86E-EC03-D3F3-E94C-B62E547CE0BE}"/>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7702498" y="5692865"/>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9DACF0-472C-53E9-2837-0FFF3F527F25}"/>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702497" y="6069722"/>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itle: follow us on YouTube">
            <a:extLst>
              <a:ext uri="{FF2B5EF4-FFF2-40B4-BE49-F238E27FC236}">
                <a16:creationId xmlns:a16="http://schemas.microsoft.com/office/drawing/2014/main" id="{05EBBDB6-5515-7BB0-DB6A-AE1667C94529}"/>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7702497" y="6506804"/>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Title: follow us on Linkedin">
            <a:extLst>
              <a:ext uri="{FF2B5EF4-FFF2-40B4-BE49-F238E27FC236}">
                <a16:creationId xmlns:a16="http://schemas.microsoft.com/office/drawing/2014/main" id="{02B81DFB-A4CC-FE25-764B-84A54B18E27F}"/>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7707666" y="4446428"/>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C06F8DBF-29EC-F563-BB5C-4BD3E616EFBB}"/>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7704749" y="4842170"/>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CDC5859F-C0BC-0083-F8C4-F8A5B79A0AC8}"/>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7676145" y="5256454"/>
            <a:ext cx="386323" cy="3512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C71A5F-1C72-DF12-9CBA-EC4485D30D16}"/>
              </a:ext>
            </a:extLst>
          </p:cNvPr>
          <p:cNvSpPr txBox="1"/>
          <p:nvPr/>
        </p:nvSpPr>
        <p:spPr>
          <a:xfrm>
            <a:off x="8176952" y="4456379"/>
            <a:ext cx="3641669" cy="323165"/>
          </a:xfrm>
          <a:prstGeom prst="rect">
            <a:avLst/>
          </a:prstGeom>
          <a:noFill/>
        </p:spPr>
        <p:txBody>
          <a:bodyPr wrap="square" rtlCol="0">
            <a:spAutoFit/>
          </a:bodyPr>
          <a:lstStyle/>
          <a:p>
            <a:r>
              <a:rPr lang="en-US" sz="1500" i="0" dirty="0">
                <a:effectLst/>
                <a:hlinkClick r:id="rId20"/>
              </a:rPr>
              <a:t>European Economic and Social Committee</a:t>
            </a:r>
            <a:endParaRPr lang="en-US" sz="1500" i="0" dirty="0">
              <a:effectLst/>
            </a:endParaRPr>
          </a:p>
        </p:txBody>
      </p:sp>
      <p:sp>
        <p:nvSpPr>
          <p:cNvPr id="26" name="TextBox 25">
            <a:extLst>
              <a:ext uri="{FF2B5EF4-FFF2-40B4-BE49-F238E27FC236}">
                <a16:creationId xmlns:a16="http://schemas.microsoft.com/office/drawing/2014/main" id="{266617AD-FF8B-0624-F9C4-6D7C50450477}"/>
              </a:ext>
            </a:extLst>
          </p:cNvPr>
          <p:cNvSpPr txBox="1"/>
          <p:nvPr/>
        </p:nvSpPr>
        <p:spPr>
          <a:xfrm>
            <a:off x="8176953" y="4849988"/>
            <a:ext cx="3641669" cy="323165"/>
          </a:xfrm>
          <a:prstGeom prst="rect">
            <a:avLst/>
          </a:prstGeom>
          <a:noFill/>
        </p:spPr>
        <p:txBody>
          <a:bodyPr wrap="square" rtlCol="0">
            <a:spAutoFit/>
          </a:bodyPr>
          <a:lstStyle/>
          <a:p>
            <a:r>
              <a:rPr lang="en-US" sz="1500" i="0" dirty="0">
                <a:effectLst/>
                <a:hlinkClick r:id="rId21"/>
              </a:rPr>
              <a:t>@eu_civilsociety</a:t>
            </a:r>
            <a:endParaRPr lang="en-US" sz="1500" i="0" dirty="0">
              <a:effectLst/>
            </a:endParaRPr>
          </a:p>
        </p:txBody>
      </p:sp>
      <p:sp>
        <p:nvSpPr>
          <p:cNvPr id="27" name="TextBox 26">
            <a:extLst>
              <a:ext uri="{FF2B5EF4-FFF2-40B4-BE49-F238E27FC236}">
                <a16:creationId xmlns:a16="http://schemas.microsoft.com/office/drawing/2014/main" id="{91D72E6A-F088-53F7-480C-1B8D1A348AFE}"/>
              </a:ext>
            </a:extLst>
          </p:cNvPr>
          <p:cNvSpPr txBox="1"/>
          <p:nvPr/>
        </p:nvSpPr>
        <p:spPr>
          <a:xfrm>
            <a:off x="8176954" y="5265372"/>
            <a:ext cx="3641669" cy="323165"/>
          </a:xfrm>
          <a:prstGeom prst="rect">
            <a:avLst/>
          </a:prstGeom>
          <a:noFill/>
        </p:spPr>
        <p:txBody>
          <a:bodyPr wrap="square" rtlCol="0">
            <a:spAutoFit/>
          </a:bodyPr>
          <a:lstStyle/>
          <a:p>
            <a:r>
              <a:rPr lang="en-US" sz="1500" i="0" dirty="0">
                <a:effectLst/>
                <a:hlinkClick r:id="rId22"/>
              </a:rPr>
              <a:t>@eesc.bsky.social</a:t>
            </a:r>
            <a:endParaRPr lang="en-US" sz="1500" i="0" dirty="0">
              <a:effectLst/>
            </a:endParaRPr>
          </a:p>
        </p:txBody>
      </p:sp>
      <p:sp>
        <p:nvSpPr>
          <p:cNvPr id="28" name="TextBox 27">
            <a:extLst>
              <a:ext uri="{FF2B5EF4-FFF2-40B4-BE49-F238E27FC236}">
                <a16:creationId xmlns:a16="http://schemas.microsoft.com/office/drawing/2014/main" id="{832A83E7-F93A-B501-F328-AE692C19708E}"/>
              </a:ext>
            </a:extLst>
          </p:cNvPr>
          <p:cNvSpPr txBox="1"/>
          <p:nvPr/>
        </p:nvSpPr>
        <p:spPr>
          <a:xfrm>
            <a:off x="8176955" y="5662325"/>
            <a:ext cx="4015045" cy="323165"/>
          </a:xfrm>
          <a:prstGeom prst="rect">
            <a:avLst/>
          </a:prstGeom>
          <a:noFill/>
        </p:spPr>
        <p:txBody>
          <a:bodyPr wrap="square" rtlCol="0">
            <a:spAutoFit/>
          </a:bodyPr>
          <a:lstStyle/>
          <a:p>
            <a:r>
              <a:rPr lang="en-US" sz="1500" i="0" dirty="0">
                <a:effectLst/>
                <a:hlinkClick r:id="rId23"/>
              </a:rPr>
              <a:t>EESC - European Economic and Social Committee</a:t>
            </a:r>
            <a:endParaRPr lang="en-US" sz="1500" i="0" dirty="0">
              <a:effectLst/>
            </a:endParaRPr>
          </a:p>
        </p:txBody>
      </p:sp>
      <p:sp>
        <p:nvSpPr>
          <p:cNvPr id="29" name="TextBox 28">
            <a:extLst>
              <a:ext uri="{FF2B5EF4-FFF2-40B4-BE49-F238E27FC236}">
                <a16:creationId xmlns:a16="http://schemas.microsoft.com/office/drawing/2014/main" id="{BE327F88-1E76-F41E-4EC5-18DFA567085B}"/>
              </a:ext>
            </a:extLst>
          </p:cNvPr>
          <p:cNvSpPr txBox="1"/>
          <p:nvPr/>
        </p:nvSpPr>
        <p:spPr>
          <a:xfrm>
            <a:off x="8176955" y="6055022"/>
            <a:ext cx="3641669" cy="323165"/>
          </a:xfrm>
          <a:prstGeom prst="rect">
            <a:avLst/>
          </a:prstGeom>
          <a:noFill/>
        </p:spPr>
        <p:txBody>
          <a:bodyPr wrap="square" rtlCol="0">
            <a:spAutoFit/>
          </a:bodyPr>
          <a:lstStyle/>
          <a:p>
            <a:r>
              <a:rPr lang="en-US" sz="1500" i="0" dirty="0">
                <a:effectLst/>
                <a:hlinkClick r:id="rId24"/>
              </a:rPr>
              <a:t>@EU_EESC</a:t>
            </a:r>
            <a:endParaRPr lang="en-US" sz="1500" i="0" dirty="0">
              <a:effectLst/>
            </a:endParaRPr>
          </a:p>
        </p:txBody>
      </p:sp>
      <p:sp>
        <p:nvSpPr>
          <p:cNvPr id="30" name="TextBox 29">
            <a:extLst>
              <a:ext uri="{FF2B5EF4-FFF2-40B4-BE49-F238E27FC236}">
                <a16:creationId xmlns:a16="http://schemas.microsoft.com/office/drawing/2014/main" id="{9B65694E-40D6-E462-6EF5-74BB62BA09F5}"/>
              </a:ext>
            </a:extLst>
          </p:cNvPr>
          <p:cNvSpPr txBox="1"/>
          <p:nvPr/>
        </p:nvSpPr>
        <p:spPr>
          <a:xfrm>
            <a:off x="8176954" y="6474280"/>
            <a:ext cx="3641669" cy="323165"/>
          </a:xfrm>
          <a:prstGeom prst="rect">
            <a:avLst/>
          </a:prstGeom>
          <a:noFill/>
        </p:spPr>
        <p:txBody>
          <a:bodyPr wrap="square" rtlCol="0">
            <a:spAutoFit/>
          </a:bodyPr>
          <a:lstStyle/>
          <a:p>
            <a:r>
              <a:rPr lang="en-US" sz="1500" i="0" dirty="0">
                <a:effectLst/>
                <a:hlinkClick r:id="rId25"/>
              </a:rPr>
              <a:t>@EurEcoSocCommittee</a:t>
            </a:r>
            <a:endParaRPr lang="en-US" sz="1500" i="0" dirty="0">
              <a:effectLst/>
            </a:endParaRPr>
          </a:p>
        </p:txBody>
      </p:sp>
    </p:spTree>
    <p:extLst>
      <p:ext uri="{BB962C8B-B14F-4D97-AF65-F5344CB8AC3E}">
        <p14:creationId xmlns:p14="http://schemas.microsoft.com/office/powerpoint/2010/main" val="7258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6" grpId="0"/>
      <p:bldP spid="7" grpId="0"/>
      <p:bldP spid="8"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02649" y="2869120"/>
            <a:ext cx="2738431" cy="2413242"/>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sz="1200"/>
          </a:p>
        </p:txBody>
      </p:sp>
      <p:grpSp>
        <p:nvGrpSpPr>
          <p:cNvPr id="3" name="Group 3"/>
          <p:cNvGrpSpPr/>
          <p:nvPr/>
        </p:nvGrpSpPr>
        <p:grpSpPr>
          <a:xfrm>
            <a:off x="3372203" y="5358204"/>
            <a:ext cx="1319931" cy="1123591"/>
            <a:chOff x="0" y="0"/>
            <a:chExt cx="2639862" cy="2247183"/>
          </a:xfrm>
        </p:grpSpPr>
        <p:sp>
          <p:nvSpPr>
            <p:cNvPr id="4" name="Freeform 4"/>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LID4096" sz="1200"/>
            </a:p>
          </p:txBody>
        </p:sp>
        <p:sp>
          <p:nvSpPr>
            <p:cNvPr id="5" name="Freeform 5"/>
            <p:cNvSpPr/>
            <p:nvPr/>
          </p:nvSpPr>
          <p:spPr>
            <a:xfrm>
              <a:off x="1160405" y="678184"/>
              <a:ext cx="892674" cy="890814"/>
            </a:xfrm>
            <a:custGeom>
              <a:avLst/>
              <a:gdLst/>
              <a:ahLst/>
              <a:cxnLst/>
              <a:rect l="l" t="t" r="r" b="b"/>
              <a:pathLst>
                <a:path w="892674" h="890814">
                  <a:moveTo>
                    <a:pt x="0" y="0"/>
                  </a:moveTo>
                  <a:lnTo>
                    <a:pt x="892674" y="0"/>
                  </a:lnTo>
                  <a:lnTo>
                    <a:pt x="892674" y="890815"/>
                  </a:lnTo>
                  <a:lnTo>
                    <a:pt x="0" y="890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sz="1200"/>
            </a:p>
          </p:txBody>
        </p:sp>
      </p:grpSp>
      <p:grpSp>
        <p:nvGrpSpPr>
          <p:cNvPr id="6" name="Group 6"/>
          <p:cNvGrpSpPr/>
          <p:nvPr/>
        </p:nvGrpSpPr>
        <p:grpSpPr>
          <a:xfrm>
            <a:off x="7426188" y="5396304"/>
            <a:ext cx="1319931" cy="1123591"/>
            <a:chOff x="0" y="0"/>
            <a:chExt cx="2639862" cy="2247183"/>
          </a:xfrm>
        </p:grpSpPr>
        <p:sp>
          <p:nvSpPr>
            <p:cNvPr id="7" name="Freeform 7"/>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sz="1200"/>
            </a:p>
          </p:txBody>
        </p:sp>
        <p:sp>
          <p:nvSpPr>
            <p:cNvPr id="8" name="Freeform 8"/>
            <p:cNvSpPr/>
            <p:nvPr/>
          </p:nvSpPr>
          <p:spPr>
            <a:xfrm>
              <a:off x="838760" y="690387"/>
              <a:ext cx="656305" cy="866409"/>
            </a:xfrm>
            <a:custGeom>
              <a:avLst/>
              <a:gdLst/>
              <a:ahLst/>
              <a:cxnLst/>
              <a:rect l="l" t="t" r="r" b="b"/>
              <a:pathLst>
                <a:path w="656305" h="866409">
                  <a:moveTo>
                    <a:pt x="0" y="0"/>
                  </a:moveTo>
                  <a:lnTo>
                    <a:pt x="656306" y="0"/>
                  </a:lnTo>
                  <a:lnTo>
                    <a:pt x="656306" y="866409"/>
                  </a:lnTo>
                  <a:lnTo>
                    <a:pt x="0" y="86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ID4096" sz="1200"/>
            </a:p>
          </p:txBody>
        </p:sp>
      </p:grpSp>
      <p:grpSp>
        <p:nvGrpSpPr>
          <p:cNvPr id="9" name="Group 9"/>
          <p:cNvGrpSpPr/>
          <p:nvPr/>
        </p:nvGrpSpPr>
        <p:grpSpPr>
          <a:xfrm>
            <a:off x="7851565" y="3630574"/>
            <a:ext cx="1319931" cy="1123591"/>
            <a:chOff x="0" y="0"/>
            <a:chExt cx="2639862" cy="2247183"/>
          </a:xfrm>
        </p:grpSpPr>
        <p:sp>
          <p:nvSpPr>
            <p:cNvPr id="10" name="Freeform 10"/>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LID4096" sz="1200"/>
            </a:p>
          </p:txBody>
        </p:sp>
        <p:sp>
          <p:nvSpPr>
            <p:cNvPr id="11" name="Freeform 11"/>
            <p:cNvSpPr/>
            <p:nvPr/>
          </p:nvSpPr>
          <p:spPr>
            <a:xfrm>
              <a:off x="681107" y="645041"/>
              <a:ext cx="957100" cy="957100"/>
            </a:xfrm>
            <a:custGeom>
              <a:avLst/>
              <a:gdLst/>
              <a:ahLst/>
              <a:cxnLst/>
              <a:rect l="l" t="t" r="r" b="b"/>
              <a:pathLst>
                <a:path w="957100" h="957100">
                  <a:moveTo>
                    <a:pt x="0" y="0"/>
                  </a:moveTo>
                  <a:lnTo>
                    <a:pt x="957100" y="0"/>
                  </a:lnTo>
                  <a:lnTo>
                    <a:pt x="957100" y="957100"/>
                  </a:lnTo>
                  <a:lnTo>
                    <a:pt x="0" y="957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ID4096" sz="1200"/>
            </a:p>
          </p:txBody>
        </p:sp>
      </p:grpSp>
      <p:grpSp>
        <p:nvGrpSpPr>
          <p:cNvPr id="12" name="Group 12"/>
          <p:cNvGrpSpPr/>
          <p:nvPr/>
        </p:nvGrpSpPr>
        <p:grpSpPr>
          <a:xfrm>
            <a:off x="7921507" y="1941656"/>
            <a:ext cx="1319931" cy="1123591"/>
            <a:chOff x="0" y="0"/>
            <a:chExt cx="2639862" cy="2247183"/>
          </a:xfrm>
        </p:grpSpPr>
        <p:sp>
          <p:nvSpPr>
            <p:cNvPr id="13" name="Freeform 13"/>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LID4096" sz="1200"/>
            </a:p>
          </p:txBody>
        </p:sp>
        <p:sp>
          <p:nvSpPr>
            <p:cNvPr id="14" name="Freeform 14"/>
            <p:cNvSpPr/>
            <p:nvPr/>
          </p:nvSpPr>
          <p:spPr>
            <a:xfrm>
              <a:off x="754414" y="684452"/>
              <a:ext cx="878279" cy="878279"/>
            </a:xfrm>
            <a:custGeom>
              <a:avLst/>
              <a:gdLst/>
              <a:ahLst/>
              <a:cxnLst/>
              <a:rect l="l" t="t" r="r" b="b"/>
              <a:pathLst>
                <a:path w="878279" h="878279">
                  <a:moveTo>
                    <a:pt x="0" y="0"/>
                  </a:moveTo>
                  <a:lnTo>
                    <a:pt x="878279" y="0"/>
                  </a:lnTo>
                  <a:lnTo>
                    <a:pt x="878279" y="878279"/>
                  </a:lnTo>
                  <a:lnTo>
                    <a:pt x="0" y="8782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LID4096" sz="1200"/>
            </a:p>
          </p:txBody>
        </p:sp>
      </p:grpSp>
      <p:grpSp>
        <p:nvGrpSpPr>
          <p:cNvPr id="15" name="Group 15"/>
          <p:cNvGrpSpPr/>
          <p:nvPr/>
        </p:nvGrpSpPr>
        <p:grpSpPr>
          <a:xfrm>
            <a:off x="3190708" y="3646773"/>
            <a:ext cx="1319931" cy="1123591"/>
            <a:chOff x="0" y="0"/>
            <a:chExt cx="2639862" cy="2247183"/>
          </a:xfrm>
        </p:grpSpPr>
        <p:sp>
          <p:nvSpPr>
            <p:cNvPr id="16" name="Freeform 16"/>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LID4096" sz="1200"/>
            </a:p>
          </p:txBody>
        </p:sp>
        <p:sp>
          <p:nvSpPr>
            <p:cNvPr id="17" name="Freeform 17"/>
            <p:cNvSpPr/>
            <p:nvPr/>
          </p:nvSpPr>
          <p:spPr>
            <a:xfrm>
              <a:off x="1095090" y="720574"/>
              <a:ext cx="842157" cy="842157"/>
            </a:xfrm>
            <a:custGeom>
              <a:avLst/>
              <a:gdLst/>
              <a:ahLst/>
              <a:cxnLst/>
              <a:rect l="l" t="t" r="r" b="b"/>
              <a:pathLst>
                <a:path w="842157" h="842157">
                  <a:moveTo>
                    <a:pt x="0" y="0"/>
                  </a:moveTo>
                  <a:lnTo>
                    <a:pt x="842157" y="0"/>
                  </a:lnTo>
                  <a:lnTo>
                    <a:pt x="842157" y="842157"/>
                  </a:lnTo>
                  <a:lnTo>
                    <a:pt x="0" y="84215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LID4096" sz="1200"/>
            </a:p>
          </p:txBody>
        </p:sp>
      </p:grpSp>
      <p:grpSp>
        <p:nvGrpSpPr>
          <p:cNvPr id="18" name="Group 18"/>
          <p:cNvGrpSpPr/>
          <p:nvPr/>
        </p:nvGrpSpPr>
        <p:grpSpPr>
          <a:xfrm>
            <a:off x="6834676" y="374407"/>
            <a:ext cx="1319931" cy="1123591"/>
            <a:chOff x="0" y="0"/>
            <a:chExt cx="2639862" cy="2247183"/>
          </a:xfrm>
        </p:grpSpPr>
        <p:sp>
          <p:nvSpPr>
            <p:cNvPr id="19" name="Freeform 19"/>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LID4096" sz="1200"/>
            </a:p>
          </p:txBody>
        </p:sp>
        <p:sp>
          <p:nvSpPr>
            <p:cNvPr id="20" name="Freeform 20"/>
            <p:cNvSpPr/>
            <p:nvPr/>
          </p:nvSpPr>
          <p:spPr>
            <a:xfrm>
              <a:off x="720053" y="615048"/>
              <a:ext cx="1017087" cy="1017087"/>
            </a:xfrm>
            <a:custGeom>
              <a:avLst/>
              <a:gdLst/>
              <a:ahLst/>
              <a:cxnLst/>
              <a:rect l="l" t="t" r="r" b="b"/>
              <a:pathLst>
                <a:path w="1017087" h="1017087">
                  <a:moveTo>
                    <a:pt x="0" y="0"/>
                  </a:moveTo>
                  <a:lnTo>
                    <a:pt x="1017088" y="0"/>
                  </a:lnTo>
                  <a:lnTo>
                    <a:pt x="1017088" y="1017087"/>
                  </a:lnTo>
                  <a:lnTo>
                    <a:pt x="0" y="10170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LID4096" sz="1200"/>
            </a:p>
          </p:txBody>
        </p:sp>
      </p:grpSp>
      <p:sp>
        <p:nvSpPr>
          <p:cNvPr id="21" name="Freeform 21"/>
          <p:cNvSpPr/>
          <p:nvPr/>
        </p:nvSpPr>
        <p:spPr>
          <a:xfrm>
            <a:off x="4860409" y="3176905"/>
            <a:ext cx="2565779" cy="2219399"/>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LID4096" sz="1200"/>
          </a:p>
        </p:txBody>
      </p:sp>
      <p:sp>
        <p:nvSpPr>
          <p:cNvPr id="22" name="Freeform 22"/>
          <p:cNvSpPr/>
          <p:nvPr/>
        </p:nvSpPr>
        <p:spPr>
          <a:xfrm>
            <a:off x="-180995" y="6367361"/>
            <a:ext cx="916545" cy="666787"/>
          </a:xfrm>
          <a:custGeom>
            <a:avLst/>
            <a:gdLst/>
            <a:ahLst/>
            <a:cxnLst/>
            <a:rect l="l" t="t" r="r" b="b"/>
            <a:pathLst>
              <a:path w="1374818" h="1000180">
                <a:moveTo>
                  <a:pt x="0" y="0"/>
                </a:moveTo>
                <a:lnTo>
                  <a:pt x="1374818" y="0"/>
                </a:lnTo>
                <a:lnTo>
                  <a:pt x="1374818" y="1000180"/>
                </a:lnTo>
                <a:lnTo>
                  <a:pt x="0" y="100018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LID4096" sz="1200"/>
          </a:p>
        </p:txBody>
      </p:sp>
      <p:sp>
        <p:nvSpPr>
          <p:cNvPr id="23" name="Freeform 23"/>
          <p:cNvSpPr/>
          <p:nvPr/>
        </p:nvSpPr>
        <p:spPr>
          <a:xfrm rot="-6959729">
            <a:off x="11737999" y="-301270"/>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5" name="Freeform 25"/>
          <p:cNvSpPr/>
          <p:nvPr/>
        </p:nvSpPr>
        <p:spPr>
          <a:xfrm>
            <a:off x="11656512" y="6276940"/>
            <a:ext cx="855612" cy="1162122"/>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6" name="TextBox 26"/>
          <p:cNvSpPr txBox="1"/>
          <p:nvPr/>
        </p:nvSpPr>
        <p:spPr>
          <a:xfrm>
            <a:off x="4398743" y="1843373"/>
            <a:ext cx="3684193" cy="1188082"/>
          </a:xfrm>
          <a:prstGeom prst="rect">
            <a:avLst/>
          </a:prstGeom>
        </p:spPr>
        <p:txBody>
          <a:bodyPr wrap="square" lIns="0" tIns="0" rIns="0" bIns="0" rtlCol="0" anchor="t">
            <a:spAutoFit/>
          </a:bodyPr>
          <a:lstStyle/>
          <a:p>
            <a:pPr algn="ctr">
              <a:lnSpc>
                <a:spcPts val="3125"/>
              </a:lnSpc>
            </a:pPr>
            <a:r>
              <a:rPr lang="sl-SI" sz="3600" b="1" dirty="0">
                <a:solidFill>
                  <a:srgbClr val="1F5FA0"/>
                </a:solidFill>
                <a:ea typeface="Calibri" panose="020F0502020204030204" pitchFamily="34" charset="0"/>
                <a:cs typeface="Calibri" panose="020F0502020204030204" pitchFamily="34" charset="0"/>
                <a:sym typeface="Open Sans Bold"/>
              </a:rPr>
              <a:t>Dodatek: več informacij</a:t>
            </a:r>
          </a:p>
          <a:p>
            <a:pPr algn="ctr">
              <a:lnSpc>
                <a:spcPts val="3321"/>
              </a:lnSpc>
            </a:pPr>
            <a:endParaRPr lang="en-US" sz="2233" b="1" dirty="0">
              <a:solidFill>
                <a:srgbClr val="2C4390"/>
              </a:solidFill>
              <a:ea typeface="Open Sans Bold"/>
              <a:cs typeface="Open Sans Bold"/>
              <a:sym typeface="Open Sans Bold"/>
            </a:endParaRPr>
          </a:p>
        </p:txBody>
      </p:sp>
      <p:sp>
        <p:nvSpPr>
          <p:cNvPr id="27" name="TextBox 27"/>
          <p:cNvSpPr txBox="1"/>
          <p:nvPr/>
        </p:nvSpPr>
        <p:spPr>
          <a:xfrm>
            <a:off x="1589199" y="429118"/>
            <a:ext cx="2135175" cy="565026"/>
          </a:xfrm>
          <a:prstGeom prst="rect">
            <a:avLst/>
          </a:prstGeom>
        </p:spPr>
        <p:txBody>
          <a:bodyPr wrap="square" lIns="0" tIns="0" rIns="0" bIns="0" rtlCol="0" anchor="t">
            <a:spAutoFit/>
          </a:bodyPr>
          <a:lstStyle/>
          <a:p>
            <a:pPr>
              <a:lnSpc>
                <a:spcPts val="2427"/>
              </a:lnSpc>
            </a:pPr>
            <a:r>
              <a:rPr lang="sl-SI" sz="2400" u="sng">
                <a:solidFill>
                  <a:srgbClr val="2C4390"/>
                </a:solidFill>
                <a:ea typeface="Open Sans Bold"/>
                <a:cs typeface="Open Sans Bold"/>
                <a:sym typeface="Open Sans Bold"/>
                <a:hlinkClick r:id="rId34" tooltip="https://memberspage.eesc.europa.eu/members"/>
              </a:rPr>
              <a:t>Strani</a:t>
            </a:r>
            <a:r>
              <a:rPr lang="sl-SI" sz="2200" u="sng">
                <a:solidFill>
                  <a:srgbClr val="2C4390"/>
                </a:solidFill>
                <a:ea typeface="Open Sans Bold"/>
                <a:cs typeface="Open Sans Bold"/>
                <a:sym typeface="Open Sans Bold"/>
                <a:hlinkClick r:id="rId34" tooltip="https://memberspage.eesc.europa.eu/members"/>
              </a:rPr>
              <a:t> </a:t>
            </a:r>
            <a:r>
              <a:rPr lang="sl-SI" sz="2400" u="sng">
                <a:solidFill>
                  <a:srgbClr val="2C4390"/>
                </a:solidFill>
                <a:ea typeface="Open Sans Bold"/>
                <a:cs typeface="Open Sans Bold"/>
                <a:sym typeface="Open Sans Bold"/>
                <a:hlinkClick r:id="rId34" tooltip="https://memberspage.eesc.europa.eu/members"/>
              </a:rPr>
              <a:t>članov</a:t>
            </a:r>
          </a:p>
          <a:p>
            <a:pPr>
              <a:lnSpc>
                <a:spcPts val="1867"/>
              </a:lnSpc>
            </a:pPr>
            <a:endParaRPr lang="en-US" sz="2200" u="sng" dirty="0">
              <a:solidFill>
                <a:srgbClr val="2C4390"/>
              </a:solidFill>
              <a:ea typeface="Open Sans Bold"/>
              <a:cs typeface="Open Sans Bold"/>
              <a:sym typeface="Open Sans Bold"/>
              <a:hlinkClick r:id="rId34" tooltip="https://memberspage.eesc.europa.eu/members"/>
            </a:endParaRPr>
          </a:p>
        </p:txBody>
      </p:sp>
      <p:sp>
        <p:nvSpPr>
          <p:cNvPr id="28" name="TextBox 28"/>
          <p:cNvSpPr txBox="1"/>
          <p:nvPr/>
        </p:nvSpPr>
        <p:spPr>
          <a:xfrm>
            <a:off x="8006909" y="426515"/>
            <a:ext cx="2933693" cy="571760"/>
          </a:xfrm>
          <a:prstGeom prst="rect">
            <a:avLst/>
          </a:prstGeom>
        </p:spPr>
        <p:txBody>
          <a:bodyPr wrap="square" lIns="0" tIns="0" rIns="0" bIns="0" rtlCol="0" anchor="t">
            <a:spAutoFit/>
          </a:bodyPr>
          <a:lstStyle/>
          <a:p>
            <a:pPr algn="r">
              <a:lnSpc>
                <a:spcPts val="2427"/>
              </a:lnSpc>
            </a:pPr>
            <a:r>
              <a:rPr lang="sl-SI" sz="2400" u="sng">
                <a:solidFill>
                  <a:srgbClr val="2C4390"/>
                </a:solidFill>
                <a:ea typeface="Open Sans Bold"/>
                <a:cs typeface="Open Sans Bold"/>
                <a:sym typeface="Open Sans Bold"/>
                <a:hlinkClick r:id="rId35" tooltip="https://www.eesc.europa.eu/sl/our-work/opinions-information-reports/follow-opinions"/>
              </a:rPr>
              <a:t>Spremljanje mnenj </a:t>
            </a:r>
          </a:p>
          <a:p>
            <a:pPr algn="r">
              <a:lnSpc>
                <a:spcPts val="1867"/>
              </a:lnSpc>
            </a:pPr>
            <a:endParaRPr lang="en-US" sz="2400" dirty="0">
              <a:solidFill>
                <a:srgbClr val="2C4390"/>
              </a:solidFill>
              <a:ea typeface="Open Sans Bold"/>
              <a:cs typeface="Open Sans Bold"/>
              <a:sym typeface="Open Sans Bold"/>
            </a:endParaRPr>
          </a:p>
        </p:txBody>
      </p:sp>
      <p:sp>
        <p:nvSpPr>
          <p:cNvPr id="29" name="TextBox 29"/>
          <p:cNvSpPr txBox="1"/>
          <p:nvPr/>
        </p:nvSpPr>
        <p:spPr>
          <a:xfrm>
            <a:off x="8517302" y="5506397"/>
            <a:ext cx="3260245" cy="312073"/>
          </a:xfrm>
          <a:prstGeom prst="rect">
            <a:avLst/>
          </a:prstGeom>
        </p:spPr>
        <p:txBody>
          <a:bodyPr wrap="square" lIns="0" tIns="0" rIns="0" bIns="0" rtlCol="0" anchor="t">
            <a:spAutoFit/>
          </a:bodyPr>
          <a:lstStyle/>
          <a:p>
            <a:pPr algn="r">
              <a:lnSpc>
                <a:spcPts val="2427"/>
              </a:lnSpc>
            </a:pPr>
            <a:r>
              <a:rPr lang="sl-SI" sz="2400" u="sng">
                <a:solidFill>
                  <a:srgbClr val="2C4390"/>
                </a:solidFill>
                <a:ea typeface="Open Sans Bold"/>
                <a:cs typeface="Open Sans Bold"/>
                <a:sym typeface="Open Sans Bold"/>
                <a:hlinkClick r:id="rId36" tooltip="https://what-europe-does-for-me.europarl.europa.eu"/>
              </a:rPr>
              <a:t>Kaj Evropa počne zame</a:t>
            </a:r>
          </a:p>
        </p:txBody>
      </p:sp>
      <p:sp>
        <p:nvSpPr>
          <p:cNvPr id="36" name="TextBox 36"/>
          <p:cNvSpPr txBox="1"/>
          <p:nvPr/>
        </p:nvSpPr>
        <p:spPr>
          <a:xfrm>
            <a:off x="1360881" y="735439"/>
            <a:ext cx="2121391" cy="738664"/>
          </a:xfrm>
          <a:prstGeom prst="rect">
            <a:avLst/>
          </a:prstGeom>
        </p:spPr>
        <p:txBody>
          <a:bodyPr lIns="0" tIns="0" rIns="0" bIns="0" rtlCol="0" anchor="t">
            <a:spAutoFit/>
          </a:bodyPr>
          <a:lstStyle/>
          <a:p>
            <a:pPr marR="0" lvl="0" algn="ctr" defTabSz="914400" rtl="0" eaLnBrk="1" fontAlgn="auto" latinLnBrk="0" hangingPunct="1">
              <a:spcBef>
                <a:spcPts val="0"/>
              </a:spcBef>
              <a:spcAft>
                <a:spcPts val="0"/>
              </a:spcAft>
              <a:buClrTx/>
              <a:buSzTx/>
              <a:tabLst/>
              <a:defRPr/>
            </a:pPr>
            <a:r>
              <a:rPr kumimoji="0" lang="sl-SI" sz="1600" b="0" i="0" u="none" strike="noStrike" cap="none" normalizeH="0" baseline="0" noProof="0" dirty="0">
                <a:ln>
                  <a:noFill/>
                </a:ln>
                <a:solidFill>
                  <a:schemeClr val="bg2">
                    <a:lumMod val="25000"/>
                  </a:schemeClr>
                </a:solidFill>
                <a:effectLst/>
                <a:uLnTx/>
                <a:uFillTx/>
                <a:ea typeface="+mn-ea"/>
                <a:cs typeface="+mn-cs"/>
              </a:rPr>
              <a:t>Seznam vseh sedanjih</a:t>
            </a:r>
            <a:r>
              <a:rPr lang="sl-SI" sz="1600" dirty="0">
                <a:solidFill>
                  <a:schemeClr val="bg2">
                    <a:lumMod val="25000"/>
                  </a:schemeClr>
                </a:solidFill>
              </a:rPr>
              <a:t> članov EESO </a:t>
            </a:r>
            <a:r>
              <a:rPr kumimoji="0" lang="sl-SI" sz="1600" b="0" i="0" u="none" strike="noStrike" cap="none" normalizeH="0" baseline="0" noProof="0" dirty="0">
                <a:ln>
                  <a:noFill/>
                </a:ln>
                <a:solidFill>
                  <a:schemeClr val="bg2">
                    <a:lumMod val="25000"/>
                  </a:schemeClr>
                </a:solidFill>
                <a:effectLst/>
                <a:uLnTx/>
                <a:uFillTx/>
                <a:ea typeface="+mn-ea"/>
                <a:cs typeface="+mn-cs"/>
              </a:rPr>
              <a:t>in delegatov CCMI</a:t>
            </a:r>
          </a:p>
        </p:txBody>
      </p:sp>
      <p:sp>
        <p:nvSpPr>
          <p:cNvPr id="37" name="TextBox 37"/>
          <p:cNvSpPr txBox="1"/>
          <p:nvPr/>
        </p:nvSpPr>
        <p:spPr>
          <a:xfrm>
            <a:off x="8752851" y="719374"/>
            <a:ext cx="1980637" cy="487313"/>
          </a:xfrm>
          <a:prstGeom prst="rect">
            <a:avLst/>
          </a:prstGeom>
        </p:spPr>
        <p:txBody>
          <a:bodyPr lIns="0" tIns="0" rIns="0" bIns="0" rtlCol="0" anchor="t">
            <a:spAutoFit/>
          </a:bodyPr>
          <a:lstStyle/>
          <a:p>
            <a:pPr algn="ctr">
              <a:lnSpc>
                <a:spcPts val="1867"/>
              </a:lnSpc>
            </a:pPr>
            <a:r>
              <a:rPr lang="sl-SI" sz="1600" dirty="0">
                <a:solidFill>
                  <a:srgbClr val="4F4F59"/>
                </a:solidFill>
                <a:ea typeface="Calibri (MS)"/>
                <a:cs typeface="Calibri (MS)"/>
                <a:sym typeface="Calibri (MS)"/>
              </a:rPr>
              <a:t>Ukrepi, sprejeti v zvezi z mnenji EESO </a:t>
            </a:r>
          </a:p>
        </p:txBody>
      </p:sp>
      <p:sp>
        <p:nvSpPr>
          <p:cNvPr id="38" name="TextBox 38"/>
          <p:cNvSpPr txBox="1"/>
          <p:nvPr/>
        </p:nvSpPr>
        <p:spPr>
          <a:xfrm>
            <a:off x="9012495" y="5824165"/>
            <a:ext cx="2637296" cy="487313"/>
          </a:xfrm>
          <a:prstGeom prst="rect">
            <a:avLst/>
          </a:prstGeom>
        </p:spPr>
        <p:txBody>
          <a:bodyPr wrap="square" lIns="0" tIns="0" rIns="0" bIns="0" rtlCol="0" anchor="t">
            <a:spAutoFit/>
          </a:bodyPr>
          <a:lstStyle/>
          <a:p>
            <a:pPr algn="ctr">
              <a:lnSpc>
                <a:spcPts val="1867"/>
              </a:lnSpc>
            </a:pPr>
            <a:r>
              <a:rPr lang="sl-SI" sz="1600" dirty="0">
                <a:solidFill>
                  <a:srgbClr val="4F4F59"/>
                </a:solidFill>
                <a:ea typeface="Calibri (MS)"/>
                <a:cs typeface="Calibri (MS)"/>
                <a:sym typeface="Calibri (MS)"/>
              </a:rPr>
              <a:t>Vpliv ukrepov EU na vsakdanje življenje državljanov </a:t>
            </a:r>
          </a:p>
        </p:txBody>
      </p:sp>
      <p:grpSp>
        <p:nvGrpSpPr>
          <p:cNvPr id="39" name="Group 39"/>
          <p:cNvGrpSpPr/>
          <p:nvPr/>
        </p:nvGrpSpPr>
        <p:grpSpPr>
          <a:xfrm>
            <a:off x="3133309" y="1941656"/>
            <a:ext cx="1319931" cy="1123591"/>
            <a:chOff x="0" y="0"/>
            <a:chExt cx="2639862" cy="2247183"/>
          </a:xfrm>
        </p:grpSpPr>
        <p:sp>
          <p:nvSpPr>
            <p:cNvPr id="40" name="Freeform 40"/>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37">
                <a:extLst>
                  <a:ext uri="{96DAC541-7B7A-43D3-8B79-37D633B846F1}">
                    <asvg:svgBlip xmlns:asvg="http://schemas.microsoft.com/office/drawing/2016/SVG/main" r:embed="rId38"/>
                  </a:ext>
                </a:extLst>
              </a:blip>
              <a:stretch>
                <a:fillRect/>
              </a:stretch>
            </a:blipFill>
            <a:ln cap="sq">
              <a:noFill/>
              <a:prstDash val="solid"/>
              <a:miter/>
            </a:ln>
          </p:spPr>
          <p:txBody>
            <a:bodyPr/>
            <a:lstStyle/>
            <a:p>
              <a:endParaRPr lang="LID4096" sz="1200"/>
            </a:p>
          </p:txBody>
        </p:sp>
        <p:sp>
          <p:nvSpPr>
            <p:cNvPr id="41" name="Freeform 41"/>
            <p:cNvSpPr/>
            <p:nvPr/>
          </p:nvSpPr>
          <p:spPr>
            <a:xfrm>
              <a:off x="1104473" y="722953"/>
              <a:ext cx="801276" cy="801276"/>
            </a:xfrm>
            <a:custGeom>
              <a:avLst/>
              <a:gdLst/>
              <a:ahLst/>
              <a:cxnLst/>
              <a:rect l="l" t="t" r="r" b="b"/>
              <a:pathLst>
                <a:path w="801276" h="801276">
                  <a:moveTo>
                    <a:pt x="0" y="0"/>
                  </a:moveTo>
                  <a:lnTo>
                    <a:pt x="801276" y="0"/>
                  </a:lnTo>
                  <a:lnTo>
                    <a:pt x="801276" y="801277"/>
                  </a:lnTo>
                  <a:lnTo>
                    <a:pt x="0" y="80127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LID4096" sz="1200"/>
            </a:p>
          </p:txBody>
        </p:sp>
      </p:grpSp>
      <p:sp>
        <p:nvSpPr>
          <p:cNvPr id="43" name="TextBox 43"/>
          <p:cNvSpPr txBox="1"/>
          <p:nvPr/>
        </p:nvSpPr>
        <p:spPr>
          <a:xfrm>
            <a:off x="1167736" y="2119904"/>
            <a:ext cx="1843153" cy="571760"/>
          </a:xfrm>
          <a:prstGeom prst="rect">
            <a:avLst/>
          </a:prstGeom>
        </p:spPr>
        <p:txBody>
          <a:bodyPr wrap="square" lIns="0" tIns="0" rIns="0" bIns="0" rtlCol="0" anchor="t">
            <a:spAutoFit/>
          </a:bodyPr>
          <a:lstStyle/>
          <a:p>
            <a:pPr>
              <a:lnSpc>
                <a:spcPts val="2427"/>
              </a:lnSpc>
            </a:pPr>
            <a:r>
              <a:rPr lang="sl-SI" sz="2400" u="sng">
                <a:solidFill>
                  <a:srgbClr val="2C4390"/>
                </a:solidFill>
                <a:ea typeface="Open Sans Bold"/>
                <a:cs typeface="Open Sans Bold"/>
                <a:sym typeface="Open Sans Bold"/>
                <a:hlinkClick r:id="rId41" tooltip="https://www.eesc.europa.eu/sl/our-work/opinions-information-reports/in-the-spotlight"/>
              </a:rPr>
              <a:t>Mnenja EESO</a:t>
            </a:r>
          </a:p>
          <a:p>
            <a:pPr>
              <a:lnSpc>
                <a:spcPts val="1867"/>
              </a:lnSpc>
            </a:pPr>
            <a:endParaRPr lang="en-US" sz="2400" u="sng" dirty="0">
              <a:solidFill>
                <a:srgbClr val="2C4390"/>
              </a:solidFill>
              <a:ea typeface="Open Sans Bold"/>
              <a:cs typeface="Open Sans Bold"/>
              <a:sym typeface="Open Sans Bold"/>
              <a:hlinkClick r:id="rId41" tooltip="https://www.eesc.europa.eu/en/our-work/opinions-information-reports/in-the-spotlight"/>
            </a:endParaRPr>
          </a:p>
        </p:txBody>
      </p:sp>
      <p:sp>
        <p:nvSpPr>
          <p:cNvPr id="44" name="TextBox 44"/>
          <p:cNvSpPr txBox="1"/>
          <p:nvPr/>
        </p:nvSpPr>
        <p:spPr>
          <a:xfrm>
            <a:off x="1042203" y="2453791"/>
            <a:ext cx="1980637" cy="487313"/>
          </a:xfrm>
          <a:prstGeom prst="rect">
            <a:avLst/>
          </a:prstGeom>
        </p:spPr>
        <p:txBody>
          <a:bodyPr lIns="0" tIns="0" rIns="0" bIns="0" rtlCol="0" anchor="t">
            <a:spAutoFit/>
          </a:bodyPr>
          <a:lstStyle/>
          <a:p>
            <a:pPr algn="ctr">
              <a:lnSpc>
                <a:spcPts val="1867"/>
              </a:lnSpc>
            </a:pPr>
            <a:r>
              <a:rPr lang="sl-SI" sz="1600">
                <a:solidFill>
                  <a:srgbClr val="4F4F59"/>
                </a:solidFill>
                <a:ea typeface="Calibri (MS)"/>
                <a:cs typeface="Calibri (MS)"/>
                <a:sym typeface="Calibri (MS)"/>
              </a:rPr>
              <a:t>Mnenja, ki so trenutno v središču pozornosti </a:t>
            </a:r>
          </a:p>
        </p:txBody>
      </p:sp>
      <p:sp>
        <p:nvSpPr>
          <p:cNvPr id="45" name="TextBox 45"/>
          <p:cNvSpPr txBox="1"/>
          <p:nvPr/>
        </p:nvSpPr>
        <p:spPr>
          <a:xfrm>
            <a:off x="9792196" y="3819110"/>
            <a:ext cx="976429" cy="312073"/>
          </a:xfrm>
          <a:prstGeom prst="rect">
            <a:avLst/>
          </a:prstGeom>
        </p:spPr>
        <p:txBody>
          <a:bodyPr lIns="0" tIns="0" rIns="0" bIns="0" rtlCol="0" anchor="t">
            <a:spAutoFit/>
          </a:bodyPr>
          <a:lstStyle/>
          <a:p>
            <a:pPr algn="r">
              <a:lnSpc>
                <a:spcPts val="2427"/>
              </a:lnSpc>
            </a:pPr>
            <a:r>
              <a:rPr lang="sl-SI" sz="2400" u="sng" dirty="0" err="1">
                <a:solidFill>
                  <a:srgbClr val="2C4390"/>
                </a:solidFill>
                <a:ea typeface="Open Sans Bold"/>
                <a:cs typeface="Open Sans Bold"/>
                <a:sym typeface="Open Sans Bold"/>
                <a:hlinkClick r:id="rId42" tooltip="https://www.eesc.europa.eu/ceslink/en"/>
              </a:rPr>
              <a:t>CESlink</a:t>
            </a:r>
            <a:r>
              <a:rPr lang="sl-SI" sz="2400" u="sng" dirty="0">
                <a:solidFill>
                  <a:srgbClr val="2C4390"/>
                </a:solidFill>
                <a:ea typeface="Open Sans Bold"/>
                <a:cs typeface="Open Sans Bold"/>
                <a:sym typeface="Open Sans Bold"/>
                <a:hlinkClick r:id="rId42" tooltip="https://www.eesc.europa.eu/ceslink/en"/>
              </a:rPr>
              <a:t> </a:t>
            </a:r>
          </a:p>
        </p:txBody>
      </p:sp>
      <p:grpSp>
        <p:nvGrpSpPr>
          <p:cNvPr id="46" name="Group 46"/>
          <p:cNvGrpSpPr/>
          <p:nvPr/>
        </p:nvGrpSpPr>
        <p:grpSpPr>
          <a:xfrm>
            <a:off x="3718174" y="357199"/>
            <a:ext cx="1319931" cy="1123591"/>
            <a:chOff x="0" y="0"/>
            <a:chExt cx="2639862" cy="2247183"/>
          </a:xfrm>
        </p:grpSpPr>
        <p:sp>
          <p:nvSpPr>
            <p:cNvPr id="47" name="Freeform 47"/>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3">
                <a:extLst>
                  <a:ext uri="{96DAC541-7B7A-43D3-8B79-37D633B846F1}">
                    <asvg:svgBlip xmlns:asvg="http://schemas.microsoft.com/office/drawing/2016/SVG/main" r:embed="rId44"/>
                  </a:ext>
                </a:extLst>
              </a:blip>
              <a:stretch>
                <a:fillRect/>
              </a:stretch>
            </a:blipFill>
            <a:ln cap="sq">
              <a:noFill/>
              <a:prstDash val="solid"/>
              <a:miter/>
            </a:ln>
          </p:spPr>
          <p:txBody>
            <a:bodyPr/>
            <a:lstStyle/>
            <a:p>
              <a:endParaRPr lang="LID4096" sz="1200"/>
            </a:p>
          </p:txBody>
        </p:sp>
        <p:sp>
          <p:nvSpPr>
            <p:cNvPr id="48" name="Freeform 48"/>
            <p:cNvSpPr/>
            <p:nvPr/>
          </p:nvSpPr>
          <p:spPr>
            <a:xfrm>
              <a:off x="1171347" y="702678"/>
              <a:ext cx="841828" cy="841828"/>
            </a:xfrm>
            <a:custGeom>
              <a:avLst/>
              <a:gdLst/>
              <a:ahLst/>
              <a:cxnLst/>
              <a:rect l="l" t="t" r="r" b="b"/>
              <a:pathLst>
                <a:path w="841828" h="841828">
                  <a:moveTo>
                    <a:pt x="0" y="0"/>
                  </a:moveTo>
                  <a:lnTo>
                    <a:pt x="841828" y="0"/>
                  </a:lnTo>
                  <a:lnTo>
                    <a:pt x="841828" y="841827"/>
                  </a:lnTo>
                  <a:lnTo>
                    <a:pt x="0" y="841827"/>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LID4096" sz="1200"/>
            </a:p>
          </p:txBody>
        </p:sp>
      </p:grpSp>
      <p:sp>
        <p:nvSpPr>
          <p:cNvPr id="50" name="TextBox 50"/>
          <p:cNvSpPr txBox="1"/>
          <p:nvPr/>
        </p:nvSpPr>
        <p:spPr>
          <a:xfrm>
            <a:off x="275289" y="5465763"/>
            <a:ext cx="3276606" cy="571760"/>
          </a:xfrm>
          <a:prstGeom prst="rect">
            <a:avLst/>
          </a:prstGeom>
        </p:spPr>
        <p:txBody>
          <a:bodyPr wrap="square" lIns="0" tIns="0" rIns="0" bIns="0" rtlCol="0" anchor="t">
            <a:spAutoFit/>
          </a:bodyPr>
          <a:lstStyle/>
          <a:p>
            <a:pPr>
              <a:lnSpc>
                <a:spcPts val="2427"/>
              </a:lnSpc>
            </a:pPr>
            <a:r>
              <a:rPr lang="sl-SI" sz="2400" u="sng">
                <a:solidFill>
                  <a:srgbClr val="2C4390"/>
                </a:solidFill>
                <a:ea typeface="Open Sans Bold"/>
                <a:cs typeface="Open Sans Bold"/>
                <a:sym typeface="Open Sans Bold"/>
                <a:hlinkClick r:id="rId47" tooltip="https://www.eesc.europa.eu/sl/news-media/videos/lifecycle-opinion"/>
              </a:rPr>
              <a:t>Življenjski cikel mnenja</a:t>
            </a:r>
          </a:p>
          <a:p>
            <a:pPr>
              <a:lnSpc>
                <a:spcPts val="1867"/>
              </a:lnSpc>
            </a:pPr>
            <a:endParaRPr lang="en-US" sz="2400" u="sng" dirty="0">
              <a:solidFill>
                <a:srgbClr val="2C4390"/>
              </a:solidFill>
              <a:ea typeface="Open Sans Bold"/>
              <a:cs typeface="Open Sans Bold"/>
              <a:sym typeface="Open Sans Bold"/>
              <a:hlinkClick r:id="rId47" tooltip="https://www.eesc.europa.eu/en/news-media/videos/lifecycle-opinion"/>
            </a:endParaRPr>
          </a:p>
        </p:txBody>
      </p:sp>
      <p:sp>
        <p:nvSpPr>
          <p:cNvPr id="51" name="TextBox 51"/>
          <p:cNvSpPr txBox="1"/>
          <p:nvPr/>
        </p:nvSpPr>
        <p:spPr>
          <a:xfrm>
            <a:off x="494642" y="5794376"/>
            <a:ext cx="2331971" cy="487313"/>
          </a:xfrm>
          <a:prstGeom prst="rect">
            <a:avLst/>
          </a:prstGeom>
        </p:spPr>
        <p:txBody>
          <a:bodyPr lIns="0" tIns="0" rIns="0" bIns="0" rtlCol="0" anchor="t">
            <a:spAutoFit/>
          </a:bodyPr>
          <a:lstStyle/>
          <a:p>
            <a:pPr algn="ctr">
              <a:lnSpc>
                <a:spcPts val="1867"/>
              </a:lnSpc>
            </a:pPr>
            <a:r>
              <a:rPr lang="sl-SI" sz="1600" dirty="0">
                <a:solidFill>
                  <a:srgbClr val="4F4F59"/>
                </a:solidFill>
                <a:ea typeface="Calibri (MS)"/>
                <a:cs typeface="Calibri (MS)"/>
                <a:sym typeface="Calibri (MS)"/>
              </a:rPr>
              <a:t>Kako poteka priprava mnenj EESO (videoposnetek) </a:t>
            </a:r>
          </a:p>
        </p:txBody>
      </p:sp>
      <p:sp>
        <p:nvSpPr>
          <p:cNvPr id="52" name="TextBox 52"/>
          <p:cNvSpPr txBox="1"/>
          <p:nvPr/>
        </p:nvSpPr>
        <p:spPr>
          <a:xfrm>
            <a:off x="9216221" y="4158455"/>
            <a:ext cx="2464614" cy="730969"/>
          </a:xfrm>
          <a:prstGeom prst="rect">
            <a:avLst/>
          </a:prstGeom>
        </p:spPr>
        <p:txBody>
          <a:bodyPr wrap="square" lIns="0" tIns="0" rIns="0" bIns="0" rtlCol="0" anchor="t">
            <a:spAutoFit/>
          </a:bodyPr>
          <a:lstStyle/>
          <a:p>
            <a:pPr algn="ctr">
              <a:lnSpc>
                <a:spcPts val="1867"/>
              </a:lnSpc>
            </a:pPr>
            <a:r>
              <a:rPr lang="sl-SI" sz="1600">
                <a:solidFill>
                  <a:srgbClr val="4F4F59"/>
                </a:solidFill>
                <a:ea typeface="Calibri (MS)"/>
                <a:cs typeface="Calibri (MS)"/>
                <a:sym typeface="Calibri (MS)"/>
              </a:rPr>
              <a:t>Spletna skupnost nacionalnih ekonomsko-socialnih svetov</a:t>
            </a:r>
          </a:p>
        </p:txBody>
      </p:sp>
      <p:sp>
        <p:nvSpPr>
          <p:cNvPr id="53" name="TextBox 53"/>
          <p:cNvSpPr txBox="1"/>
          <p:nvPr/>
        </p:nvSpPr>
        <p:spPr>
          <a:xfrm>
            <a:off x="588079" y="3819110"/>
            <a:ext cx="2064957" cy="571760"/>
          </a:xfrm>
          <a:prstGeom prst="rect">
            <a:avLst/>
          </a:prstGeom>
        </p:spPr>
        <p:txBody>
          <a:bodyPr wrap="square" lIns="0" tIns="0" rIns="0" bIns="0" rtlCol="0" anchor="t">
            <a:spAutoFit/>
          </a:bodyPr>
          <a:lstStyle/>
          <a:p>
            <a:pPr>
              <a:lnSpc>
                <a:spcPts val="2427"/>
              </a:lnSpc>
            </a:pPr>
            <a:r>
              <a:rPr lang="sl-SI" sz="2400" u="sng" dirty="0">
                <a:solidFill>
                  <a:srgbClr val="2C4390"/>
                </a:solidFill>
                <a:ea typeface="Open Sans Bold"/>
                <a:cs typeface="Open Sans Bold"/>
                <a:sym typeface="Open Sans Bold"/>
                <a:hlinkClick r:id="rId48" tooltip="https://www.eesc.europa.eu/sl/work-with-us/traineeships"/>
              </a:rPr>
              <a:t> Delajte z nami!</a:t>
            </a:r>
          </a:p>
          <a:p>
            <a:pPr>
              <a:lnSpc>
                <a:spcPts val="1867"/>
              </a:lnSpc>
            </a:pPr>
            <a:endParaRPr lang="en-US" sz="2400" u="sng" dirty="0">
              <a:solidFill>
                <a:srgbClr val="2C4390"/>
              </a:solidFill>
              <a:ea typeface="Open Sans Bold"/>
              <a:cs typeface="Open Sans Bold"/>
              <a:sym typeface="Open Sans Bold"/>
              <a:hlinkClick r:id="rId48" tooltip="https://www.eesc.europa.eu/en/work-with-us/traineeships"/>
            </a:endParaRPr>
          </a:p>
        </p:txBody>
      </p:sp>
      <p:sp>
        <p:nvSpPr>
          <p:cNvPr id="54" name="TextBox 54"/>
          <p:cNvSpPr txBox="1"/>
          <p:nvPr/>
        </p:nvSpPr>
        <p:spPr>
          <a:xfrm>
            <a:off x="9457216" y="2017252"/>
            <a:ext cx="1643337" cy="879536"/>
          </a:xfrm>
          <a:prstGeom prst="rect">
            <a:avLst/>
          </a:prstGeom>
        </p:spPr>
        <p:txBody>
          <a:bodyPr wrap="square" lIns="0" tIns="0" rIns="0" bIns="0" rtlCol="0" anchor="t">
            <a:spAutoFit/>
          </a:bodyPr>
          <a:lstStyle/>
          <a:p>
            <a:pPr algn="r">
              <a:lnSpc>
                <a:spcPts val="2427"/>
              </a:lnSpc>
            </a:pPr>
            <a:r>
              <a:rPr lang="sl-SI" sz="2400" u="sng" dirty="0">
                <a:solidFill>
                  <a:srgbClr val="2C4390"/>
                </a:solidFill>
                <a:ea typeface="Open Sans Bold"/>
                <a:cs typeface="Open Sans Bold"/>
                <a:sym typeface="Open Sans Bold"/>
                <a:hlinkClick r:id="rId49" tooltip="https://www.eesc.europa.eu/sl/agenda/plenary-sessions"/>
              </a:rPr>
              <a:t>Plenarna zasedanja </a:t>
            </a:r>
          </a:p>
          <a:p>
            <a:pPr algn="r">
              <a:lnSpc>
                <a:spcPts val="1867"/>
              </a:lnSpc>
            </a:pPr>
            <a:endParaRPr lang="en-US" sz="2400" u="sng" dirty="0">
              <a:solidFill>
                <a:srgbClr val="2C4390"/>
              </a:solidFill>
              <a:ea typeface="Open Sans Bold"/>
              <a:cs typeface="Open Sans Bold"/>
              <a:sym typeface="Open Sans Bold"/>
              <a:hlinkClick r:id="rId49" tooltip="https://www.eesc.europa.eu/en/agenda/plenary-sessions"/>
            </a:endParaRPr>
          </a:p>
        </p:txBody>
      </p:sp>
      <p:sp>
        <p:nvSpPr>
          <p:cNvPr id="55" name="TextBox 55"/>
          <p:cNvSpPr txBox="1"/>
          <p:nvPr/>
        </p:nvSpPr>
        <p:spPr>
          <a:xfrm>
            <a:off x="430019" y="4155146"/>
            <a:ext cx="2409858" cy="730969"/>
          </a:xfrm>
          <a:prstGeom prst="rect">
            <a:avLst/>
          </a:prstGeom>
        </p:spPr>
        <p:txBody>
          <a:bodyPr wrap="square" lIns="0" tIns="0" rIns="0" bIns="0" rtlCol="0" anchor="t">
            <a:spAutoFit/>
          </a:bodyPr>
          <a:lstStyle/>
          <a:p>
            <a:pPr algn="ctr">
              <a:lnSpc>
                <a:spcPts val="1867"/>
              </a:lnSpc>
            </a:pPr>
            <a:r>
              <a:rPr lang="sl-SI" sz="1600" dirty="0">
                <a:solidFill>
                  <a:srgbClr val="4F4F59"/>
                </a:solidFill>
                <a:ea typeface="Calibri (MS)"/>
                <a:cs typeface="Calibri (MS)"/>
                <a:sym typeface="Calibri (MS)"/>
              </a:rPr>
              <a:t>EESO dvakrat letno ponuja petmesečno plačano pripravništvo na različnih področjih. </a:t>
            </a:r>
          </a:p>
        </p:txBody>
      </p:sp>
      <p:sp>
        <p:nvSpPr>
          <p:cNvPr id="56" name="TextBox 56"/>
          <p:cNvSpPr txBox="1"/>
          <p:nvPr/>
        </p:nvSpPr>
        <p:spPr>
          <a:xfrm>
            <a:off x="9396840" y="2635006"/>
            <a:ext cx="2182757" cy="487313"/>
          </a:xfrm>
          <a:prstGeom prst="rect">
            <a:avLst/>
          </a:prstGeom>
        </p:spPr>
        <p:txBody>
          <a:bodyPr wrap="square" lIns="0" tIns="0" rIns="0" bIns="0" rtlCol="0" anchor="t">
            <a:spAutoFit/>
          </a:bodyPr>
          <a:lstStyle/>
          <a:p>
            <a:pPr algn="ctr">
              <a:lnSpc>
                <a:spcPts val="1867"/>
              </a:lnSpc>
            </a:pPr>
            <a:r>
              <a:rPr lang="sl-SI" sz="1600" dirty="0">
                <a:solidFill>
                  <a:srgbClr val="4F4F59"/>
                </a:solidFill>
                <a:ea typeface="Calibri (MS)"/>
                <a:cs typeface="Calibri (MS)"/>
                <a:sym typeface="Calibri (MS)"/>
              </a:rPr>
              <a:t>Kako lahko spremljate plenarno zasedanje EESO</a:t>
            </a:r>
          </a:p>
        </p:txBody>
      </p:sp>
      <p:sp>
        <p:nvSpPr>
          <p:cNvPr id="57" name="Freeform 23">
            <a:extLst>
              <a:ext uri="{FF2B5EF4-FFF2-40B4-BE49-F238E27FC236}">
                <a16:creationId xmlns:a16="http://schemas.microsoft.com/office/drawing/2014/main" id="{A2C9BF06-D54B-F82A-32CB-8B10B867E8BA}"/>
              </a:ext>
            </a:extLst>
          </p:cNvPr>
          <p:cNvSpPr/>
          <p:nvPr/>
        </p:nvSpPr>
        <p:spPr>
          <a:xfrm rot="19580535">
            <a:off x="-256898" y="-398061"/>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383BB-6686-455B-B375-6D163080F7C3}"/>
              </a:ext>
            </a:extLst>
          </p:cNvPr>
          <p:cNvPicPr>
            <a:picLocks noChangeAspect="1"/>
          </p:cNvPicPr>
          <p:nvPr/>
        </p:nvPicPr>
        <p:blipFill rotWithShape="1">
          <a:blip r:embed="rId2"/>
          <a:srcRect l="37945" t="3881" r="10240"/>
          <a:stretch/>
        </p:blipFill>
        <p:spPr>
          <a:xfrm>
            <a:off x="7625592" y="101776"/>
            <a:ext cx="3788457" cy="3128387"/>
          </a:xfrm>
          <a:prstGeom prst="rect">
            <a:avLst/>
          </a:prstGeom>
        </p:spPr>
      </p:pic>
      <p:sp>
        <p:nvSpPr>
          <p:cNvPr id="6" name="Oval 5">
            <a:extLst>
              <a:ext uri="{FF2B5EF4-FFF2-40B4-BE49-F238E27FC236}">
                <a16:creationId xmlns:a16="http://schemas.microsoft.com/office/drawing/2014/main" id="{BB68ACC7-65E1-4BCB-951E-55E9626BB7EE}"/>
              </a:ext>
            </a:extLst>
          </p:cNvPr>
          <p:cNvSpPr/>
          <p:nvPr/>
        </p:nvSpPr>
        <p:spPr>
          <a:xfrm>
            <a:off x="3712712" y="-472388"/>
            <a:ext cx="5324475"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DF513D80-3C65-B4A7-65C7-5E1869E78EF0}"/>
              </a:ext>
            </a:extLst>
          </p:cNvPr>
          <p:cNvSpPr/>
          <p:nvPr/>
        </p:nvSpPr>
        <p:spPr>
          <a:xfrm>
            <a:off x="-20948" y="0"/>
            <a:ext cx="6158209" cy="683992"/>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7" name="Rectangle 6">
            <a:extLst>
              <a:ext uri="{FF2B5EF4-FFF2-40B4-BE49-F238E27FC236}">
                <a16:creationId xmlns:a16="http://schemas.microsoft.com/office/drawing/2014/main" id="{E83E1852-A23D-79E9-E18D-95013C6152E8}"/>
              </a:ext>
            </a:extLst>
          </p:cNvPr>
          <p:cNvSpPr/>
          <p:nvPr/>
        </p:nvSpPr>
        <p:spPr>
          <a:xfrm>
            <a:off x="6168427" y="3372456"/>
            <a:ext cx="6015371" cy="1171575"/>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1" name="Picture 10">
            <a:extLst>
              <a:ext uri="{FF2B5EF4-FFF2-40B4-BE49-F238E27FC236}">
                <a16:creationId xmlns:a16="http://schemas.microsoft.com/office/drawing/2014/main" id="{FB006868-02D9-4EE0-BD7F-0B6FDC919F1F}"/>
              </a:ext>
            </a:extLst>
          </p:cNvPr>
          <p:cNvPicPr>
            <a:picLocks noChangeAspect="1"/>
          </p:cNvPicPr>
          <p:nvPr/>
        </p:nvPicPr>
        <p:blipFill rotWithShape="1">
          <a:blip r:embed="rId3"/>
          <a:srcRect t="3554"/>
          <a:stretch/>
        </p:blipFill>
        <p:spPr>
          <a:xfrm>
            <a:off x="561299" y="3947698"/>
            <a:ext cx="5079850" cy="2910302"/>
          </a:xfrm>
          <a:prstGeom prst="rect">
            <a:avLst/>
          </a:prstGeom>
        </p:spPr>
      </p:pic>
      <p:sp>
        <p:nvSpPr>
          <p:cNvPr id="15" name="TextBox 14">
            <a:extLst>
              <a:ext uri="{FF2B5EF4-FFF2-40B4-BE49-F238E27FC236}">
                <a16:creationId xmlns:a16="http://schemas.microsoft.com/office/drawing/2014/main" id="{1FA108E3-BD6F-47E9-ADEA-D7E9A121BE86}"/>
              </a:ext>
            </a:extLst>
          </p:cNvPr>
          <p:cNvSpPr txBox="1"/>
          <p:nvPr/>
        </p:nvSpPr>
        <p:spPr>
          <a:xfrm>
            <a:off x="6146703" y="4599628"/>
            <a:ext cx="5483998" cy="2246769"/>
          </a:xfrm>
          <a:prstGeom prst="rect">
            <a:avLst/>
          </a:prstGeom>
          <a:noFill/>
        </p:spPr>
        <p:txBody>
          <a:bodyPr wrap="square" rtlCol="0">
            <a:spAutoFit/>
          </a:bodyPr>
          <a:lstStyle/>
          <a:p>
            <a:pPr algn="just"/>
            <a:r>
              <a:rPr lang="sl-SI" sz="2000" dirty="0"/>
              <a:t>EESO je imel v mandatnem obdobju 2020–2025 </a:t>
            </a:r>
            <a:r>
              <a:rPr lang="sl-SI" sz="2000" b="1" dirty="0">
                <a:solidFill>
                  <a:srgbClr val="0CAFAD"/>
                </a:solidFill>
              </a:rPr>
              <a:t>največje število članic</a:t>
            </a:r>
            <a:r>
              <a:rPr lang="sl-SI" sz="2000" dirty="0"/>
              <a:t>, odkar so se leta 2010 začeli voditi statistični podatki o članstvu. </a:t>
            </a:r>
          </a:p>
          <a:p>
            <a:pPr algn="just"/>
            <a:endParaRPr lang="en-US" sz="2000" dirty="0"/>
          </a:p>
          <a:p>
            <a:pPr algn="just"/>
            <a:r>
              <a:rPr lang="sl-SI" sz="2000" dirty="0"/>
              <a:t>Delež žensk v Odboru je večji kot kdaj koli prej: </a:t>
            </a:r>
            <a:r>
              <a:rPr lang="sl-SI" sz="2000" b="1" dirty="0">
                <a:solidFill>
                  <a:srgbClr val="0CAFAD"/>
                </a:solidFill>
              </a:rPr>
              <a:t>33 %</a:t>
            </a:r>
            <a:r>
              <a:rPr lang="sl-SI" sz="2000" dirty="0"/>
              <a:t> v primerjavi z 28 % leta 2015 in 24,7 % leta 2010.</a:t>
            </a:r>
          </a:p>
        </p:txBody>
      </p:sp>
      <p:sp>
        <p:nvSpPr>
          <p:cNvPr id="16" name="TextBox 15">
            <a:extLst>
              <a:ext uri="{FF2B5EF4-FFF2-40B4-BE49-F238E27FC236}">
                <a16:creationId xmlns:a16="http://schemas.microsoft.com/office/drawing/2014/main" id="{A8D34B5C-8782-4984-AA1F-50E3A83B4451}"/>
              </a:ext>
            </a:extLst>
          </p:cNvPr>
          <p:cNvSpPr txBox="1"/>
          <p:nvPr/>
        </p:nvSpPr>
        <p:spPr>
          <a:xfrm>
            <a:off x="561298" y="931133"/>
            <a:ext cx="5079851" cy="2862322"/>
          </a:xfrm>
          <a:prstGeom prst="rect">
            <a:avLst/>
          </a:prstGeom>
          <a:noFill/>
        </p:spPr>
        <p:txBody>
          <a:bodyPr wrap="square" rtlCol="0">
            <a:spAutoFit/>
          </a:bodyPr>
          <a:lstStyle/>
          <a:p>
            <a:pPr algn="just"/>
            <a:r>
              <a:rPr lang="sl-SI" sz="2000"/>
              <a:t>Tako kot v drugih evropskih institucijah je </a:t>
            </a:r>
            <a:r>
              <a:rPr lang="sl-SI" sz="2000" b="1">
                <a:solidFill>
                  <a:srgbClr val="0CAFAD"/>
                </a:solidFill>
              </a:rPr>
              <a:t>geografska zastopanost</a:t>
            </a:r>
            <a:r>
              <a:rPr lang="sl-SI" sz="2000"/>
              <a:t> v Odboru </a:t>
            </a:r>
            <a:r>
              <a:rPr lang="sl-SI" sz="2000" b="1">
                <a:solidFill>
                  <a:srgbClr val="0CAFAD"/>
                </a:solidFill>
              </a:rPr>
              <a:t>sorazmerna</a:t>
            </a:r>
            <a:r>
              <a:rPr lang="sl-SI" sz="2000"/>
              <a:t>, kar pomeni, da je državam z več prebivalci dodeljeno večje število članov, ki jih zastopajo. </a:t>
            </a:r>
          </a:p>
          <a:p>
            <a:pPr algn="just"/>
            <a:endParaRPr lang="en-US" sz="2000" dirty="0"/>
          </a:p>
          <a:p>
            <a:pPr algn="just"/>
            <a:r>
              <a:rPr lang="sl-SI" sz="2000"/>
              <a:t>Tako imajo največ članov </a:t>
            </a:r>
            <a:r>
              <a:rPr lang="sl-SI" sz="2000" b="1">
                <a:solidFill>
                  <a:srgbClr val="0CAFAD"/>
                </a:solidFill>
              </a:rPr>
              <a:t>Francija, Nemčija in Italija</a:t>
            </a:r>
            <a:r>
              <a:rPr lang="sl-SI" sz="2000"/>
              <a:t> (</a:t>
            </a:r>
            <a:r>
              <a:rPr lang="sl-SI" sz="2000" b="1">
                <a:solidFill>
                  <a:srgbClr val="0CAFAD"/>
                </a:solidFill>
              </a:rPr>
              <a:t>24</a:t>
            </a:r>
            <a:r>
              <a:rPr lang="sl-SI" sz="2000"/>
              <a:t>), najmanj pa </a:t>
            </a:r>
            <a:r>
              <a:rPr lang="sl-SI" sz="2000" b="1">
                <a:solidFill>
                  <a:srgbClr val="0CAFAD"/>
                </a:solidFill>
              </a:rPr>
              <a:t>Malta</a:t>
            </a:r>
            <a:r>
              <a:rPr lang="sl-SI" sz="2000"/>
              <a:t> (</a:t>
            </a:r>
            <a:r>
              <a:rPr lang="sl-SI" sz="2000" b="1">
                <a:solidFill>
                  <a:srgbClr val="0CAFAD"/>
                </a:solidFill>
              </a:rPr>
              <a:t>5</a:t>
            </a:r>
            <a:r>
              <a:rPr lang="sl-SI" sz="2000"/>
              <a:t>).</a:t>
            </a:r>
          </a:p>
        </p:txBody>
      </p:sp>
      <p:sp>
        <p:nvSpPr>
          <p:cNvPr id="2" name="Oval 1">
            <a:extLst>
              <a:ext uri="{FF2B5EF4-FFF2-40B4-BE49-F238E27FC236}">
                <a16:creationId xmlns:a16="http://schemas.microsoft.com/office/drawing/2014/main" id="{26FCF495-4844-32EA-0ECD-9C52FB0FE5C8}"/>
              </a:ext>
            </a:extLst>
          </p:cNvPr>
          <p:cNvSpPr/>
          <p:nvPr/>
        </p:nvSpPr>
        <p:spPr>
          <a:xfrm>
            <a:off x="10259087" y="0"/>
            <a:ext cx="1688378"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a:extLst>
              <a:ext uri="{FF2B5EF4-FFF2-40B4-BE49-F238E27FC236}">
                <a16:creationId xmlns:a16="http://schemas.microsoft.com/office/drawing/2014/main" id="{C66DC7FC-5C00-FEA8-D715-15429E3B238C}"/>
              </a:ext>
            </a:extLst>
          </p:cNvPr>
          <p:cNvSpPr txBox="1"/>
          <p:nvPr/>
        </p:nvSpPr>
        <p:spPr>
          <a:xfrm>
            <a:off x="5951149" y="3390783"/>
            <a:ext cx="6094562" cy="646331"/>
          </a:xfrm>
          <a:prstGeom prst="rect">
            <a:avLst/>
          </a:prstGeom>
          <a:noFill/>
        </p:spPr>
        <p:txBody>
          <a:bodyPr wrap="square">
            <a:spAutoFit/>
          </a:bodyPr>
          <a:lstStyle/>
          <a:p>
            <a:pPr algn="ctr"/>
            <a:r>
              <a:rPr lang="sl-SI" sz="3600" b="1" dirty="0">
                <a:solidFill>
                  <a:schemeClr val="bg1"/>
                </a:solidFill>
              </a:rPr>
              <a:t>URAVNOTEŽENA ZASTOPANOST SPOLOV</a:t>
            </a:r>
          </a:p>
        </p:txBody>
      </p:sp>
      <p:sp>
        <p:nvSpPr>
          <p:cNvPr id="10" name="Rectangle 9">
            <a:extLst>
              <a:ext uri="{FF2B5EF4-FFF2-40B4-BE49-F238E27FC236}">
                <a16:creationId xmlns:a16="http://schemas.microsoft.com/office/drawing/2014/main" id="{82EA4EF9-9E0A-BC94-9621-2063ABA703B1}"/>
              </a:ext>
            </a:extLst>
          </p:cNvPr>
          <p:cNvSpPr/>
          <p:nvPr/>
        </p:nvSpPr>
        <p:spPr>
          <a:xfrm>
            <a:off x="-83157" y="-6211"/>
            <a:ext cx="6251584"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7DE53FAA-8332-42FD-9481-F3BEAB0A568E}"/>
              </a:ext>
            </a:extLst>
          </p:cNvPr>
          <p:cNvSpPr txBox="1">
            <a:spLocks/>
          </p:cNvSpPr>
          <p:nvPr/>
        </p:nvSpPr>
        <p:spPr>
          <a:xfrm>
            <a:off x="-20948" y="124885"/>
            <a:ext cx="6095999" cy="737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b="1">
                <a:solidFill>
                  <a:schemeClr val="bg1"/>
                </a:solidFill>
                <a:latin typeface="+mn-lt"/>
              </a:rPr>
              <a:t>ČLANI PO DRŽAVAH</a:t>
            </a:r>
          </a:p>
        </p:txBody>
      </p:sp>
    </p:spTree>
    <p:extLst>
      <p:ext uri="{BB962C8B-B14F-4D97-AF65-F5344CB8AC3E}">
        <p14:creationId xmlns:p14="http://schemas.microsoft.com/office/powerpoint/2010/main" val="107184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5E5A3-585B-510D-3522-C0FBC5079AEE}"/>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7" name="Picture 6">
            <a:extLst>
              <a:ext uri="{FF2B5EF4-FFF2-40B4-BE49-F238E27FC236}">
                <a16:creationId xmlns:a16="http://schemas.microsoft.com/office/drawing/2014/main" id="{6211FFFC-83CC-233C-A2C8-3DE1F7825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4584" y="1133100"/>
            <a:ext cx="1428395" cy="1437862"/>
          </a:xfrm>
          <a:prstGeom prst="ellipse">
            <a:avLst/>
          </a:prstGeom>
          <a:ln>
            <a:noFill/>
          </a:ln>
          <a:effectLst>
            <a:softEdge rad="63500"/>
          </a:effectLst>
          <a:scene3d>
            <a:camera prst="orthographicFront">
              <a:rot lat="0" lon="0" rev="0"/>
            </a:camera>
            <a:lightRig rig="contrasting" dir="t">
              <a:rot lat="0" lon="0" rev="7800000"/>
            </a:lightRig>
          </a:scene3d>
          <a:sp3d>
            <a:bevelT w="139700" h="139700"/>
          </a:sp3d>
        </p:spPr>
      </p:pic>
      <p:sp>
        <p:nvSpPr>
          <p:cNvPr id="9" name="TextBox 8">
            <a:extLst>
              <a:ext uri="{FF2B5EF4-FFF2-40B4-BE49-F238E27FC236}">
                <a16:creationId xmlns:a16="http://schemas.microsoft.com/office/drawing/2014/main" id="{C981183F-F99B-1229-2A0B-31D44FCF0CE1}"/>
              </a:ext>
            </a:extLst>
          </p:cNvPr>
          <p:cNvSpPr txBox="1"/>
          <p:nvPr/>
        </p:nvSpPr>
        <p:spPr>
          <a:xfrm>
            <a:off x="1280880" y="2630990"/>
            <a:ext cx="2953601" cy="1446550"/>
          </a:xfrm>
          <a:prstGeom prst="rect">
            <a:avLst/>
          </a:prstGeom>
          <a:noFill/>
        </p:spPr>
        <p:txBody>
          <a:bodyPr wrap="square" rtlCol="0">
            <a:spAutoFit/>
          </a:bodyPr>
          <a:lstStyle/>
          <a:p>
            <a:pPr algn="ctr"/>
            <a:r>
              <a:rPr lang="sl-SI" b="1">
                <a:solidFill>
                  <a:srgbClr val="1F5FA0"/>
                </a:solidFill>
              </a:rPr>
              <a:t>Poskusi</a:t>
            </a:r>
          </a:p>
          <a:p>
            <a:pPr algn="ctr"/>
            <a:r>
              <a:rPr lang="sl-SI" sz="1350"/>
              <a:t>Ali razmišljaš o zaposlitvi v institucijah EU ali v drugi državi EU? </a:t>
            </a:r>
          </a:p>
          <a:p>
            <a:pPr algn="ctr"/>
            <a:r>
              <a:rPr lang="sl-SI" sz="1350"/>
              <a:t>EU vsako leto </a:t>
            </a:r>
            <a:r>
              <a:rPr lang="sl-SI" sz="1350" b="1">
                <a:solidFill>
                  <a:srgbClr val="0CAFAD"/>
                </a:solidFill>
              </a:rPr>
              <a:t>mladim univerzitetnim diplomantom</a:t>
            </a:r>
            <a:r>
              <a:rPr lang="sl-SI" sz="1350"/>
              <a:t> ponuja plačano pripravništvo.</a:t>
            </a:r>
          </a:p>
        </p:txBody>
      </p:sp>
      <p:pic>
        <p:nvPicPr>
          <p:cNvPr id="11" name="Picture 10">
            <a:extLst>
              <a:ext uri="{FF2B5EF4-FFF2-40B4-BE49-F238E27FC236}">
                <a16:creationId xmlns:a16="http://schemas.microsoft.com/office/drawing/2014/main" id="{D412A31B-2078-0A17-D9BA-C113B401C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979" y="4143937"/>
            <a:ext cx="1401533" cy="11623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a:extLst>
              <a:ext uri="{FF2B5EF4-FFF2-40B4-BE49-F238E27FC236}">
                <a16:creationId xmlns:a16="http://schemas.microsoft.com/office/drawing/2014/main" id="{BB0BE79C-EBE6-FE72-8BC1-4431D3C8482E}"/>
              </a:ext>
            </a:extLst>
          </p:cNvPr>
          <p:cNvSpPr txBox="1"/>
          <p:nvPr/>
        </p:nvSpPr>
        <p:spPr>
          <a:xfrm>
            <a:off x="2625996" y="5302730"/>
            <a:ext cx="3316767" cy="1292662"/>
          </a:xfrm>
          <a:prstGeom prst="rect">
            <a:avLst/>
          </a:prstGeom>
          <a:noFill/>
        </p:spPr>
        <p:txBody>
          <a:bodyPr wrap="square" rtlCol="0">
            <a:spAutoFit/>
          </a:bodyPr>
          <a:lstStyle/>
          <a:p>
            <a:pPr algn="ctr"/>
            <a:r>
              <a:rPr lang="sl-SI" b="1">
                <a:solidFill>
                  <a:srgbClr val="1F5FA0"/>
                </a:solidFill>
              </a:rPr>
              <a:t>Študiraj</a:t>
            </a:r>
          </a:p>
          <a:p>
            <a:pPr algn="ctr"/>
            <a:r>
              <a:rPr lang="sl-SI" sz="1200"/>
              <a:t>Na vseh univerzah v EU imaš pravico do študija</a:t>
            </a:r>
            <a:br>
              <a:rPr lang="sl-SI" sz="1200"/>
            </a:br>
            <a:r>
              <a:rPr lang="sl-SI" sz="1200"/>
              <a:t>pod enakimi pogoji kot tamkajšnji državljani. </a:t>
            </a:r>
          </a:p>
          <a:p>
            <a:pPr algn="ctr"/>
            <a:r>
              <a:rPr lang="sl-SI" sz="1200"/>
              <a:t>Program </a:t>
            </a:r>
            <a:r>
              <a:rPr lang="sl-SI" sz="1200" b="1">
                <a:solidFill>
                  <a:srgbClr val="0CAFAD"/>
                </a:solidFill>
              </a:rPr>
              <a:t>ERASMUS</a:t>
            </a:r>
            <a:r>
              <a:rPr lang="sl-SI" sz="1200"/>
              <a:t> ti omogoča, da del univerzitetnega </a:t>
            </a:r>
          </a:p>
          <a:p>
            <a:pPr algn="ctr"/>
            <a:r>
              <a:rPr lang="sl-SI" sz="1200"/>
              <a:t>študija opraviš v tujini.</a:t>
            </a:r>
          </a:p>
        </p:txBody>
      </p:sp>
      <p:pic>
        <p:nvPicPr>
          <p:cNvPr id="13" name="Picture 12">
            <a:extLst>
              <a:ext uri="{FF2B5EF4-FFF2-40B4-BE49-F238E27FC236}">
                <a16:creationId xmlns:a16="http://schemas.microsoft.com/office/drawing/2014/main" id="{48D51B6A-286F-29B7-3E17-D4E497E2C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002" y="1133100"/>
            <a:ext cx="1690837" cy="1441176"/>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4" name="TextBox 13">
            <a:extLst>
              <a:ext uri="{FF2B5EF4-FFF2-40B4-BE49-F238E27FC236}">
                <a16:creationId xmlns:a16="http://schemas.microsoft.com/office/drawing/2014/main" id="{A22A51BA-531F-9817-AA60-BB6699C9543B}"/>
              </a:ext>
            </a:extLst>
          </p:cNvPr>
          <p:cNvSpPr txBox="1"/>
          <p:nvPr/>
        </p:nvSpPr>
        <p:spPr>
          <a:xfrm>
            <a:off x="4463407" y="2666609"/>
            <a:ext cx="2958712" cy="1477328"/>
          </a:xfrm>
          <a:prstGeom prst="rect">
            <a:avLst/>
          </a:prstGeom>
          <a:noFill/>
        </p:spPr>
        <p:txBody>
          <a:bodyPr wrap="square" rtlCol="0">
            <a:spAutoFit/>
          </a:bodyPr>
          <a:lstStyle/>
          <a:p>
            <a:pPr algn="ctr"/>
            <a:r>
              <a:rPr lang="sl-SI" b="1">
                <a:solidFill>
                  <a:srgbClr val="1F5FA0"/>
                </a:solidFill>
              </a:rPr>
              <a:t>Povej svoje mnenje</a:t>
            </a:r>
          </a:p>
          <a:p>
            <a:pPr algn="ctr"/>
            <a:r>
              <a:rPr lang="sl-SI" sz="1200"/>
              <a:t>Sodeluješ lahko na mladinskih dogodkih, na primer v mladinskem dialogu EU, na Evropski prireditvi za mlade, ki jo organizira Evropski parlament, ali na dogodku </a:t>
            </a:r>
            <a:r>
              <a:rPr lang="sl-SI" sz="1200" b="1" i="1">
                <a:solidFill>
                  <a:srgbClr val="0CAFAD"/>
                </a:solidFill>
              </a:rPr>
              <a:t>Vaša Evropa, vaš glas!</a:t>
            </a:r>
            <a:r>
              <a:rPr lang="sl-SI" sz="1200" b="1">
                <a:solidFill>
                  <a:srgbClr val="0CAFAD"/>
                </a:solidFill>
              </a:rPr>
              <a:t>  </a:t>
            </a:r>
            <a:r>
              <a:rPr lang="sl-SI" sz="1200"/>
              <a:t>pod okriljem Evropskega ekonomsko-socialnega odbora. </a:t>
            </a:r>
          </a:p>
          <a:p>
            <a:pPr algn="ctr"/>
            <a:r>
              <a:rPr lang="sl-SI" sz="1200"/>
              <a:t>Na njih lahko poveš svoje mnenje.</a:t>
            </a:r>
          </a:p>
        </p:txBody>
      </p:sp>
      <p:pic>
        <p:nvPicPr>
          <p:cNvPr id="15" name="Picture 14">
            <a:extLst>
              <a:ext uri="{FF2B5EF4-FFF2-40B4-BE49-F238E27FC236}">
                <a16:creationId xmlns:a16="http://schemas.microsoft.com/office/drawing/2014/main" id="{88F06440-67D5-3022-31BA-5D51D9348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120" y="1013553"/>
            <a:ext cx="1557409" cy="1557409"/>
          </a:xfrm>
          <a:prstGeom prst="rect">
            <a:avLst/>
          </a:prstGeom>
          <a:noFill/>
          <a:ln>
            <a:no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476725B-9556-4055-0571-47B841607BE1}"/>
              </a:ext>
            </a:extLst>
          </p:cNvPr>
          <p:cNvSpPr txBox="1"/>
          <p:nvPr/>
        </p:nvSpPr>
        <p:spPr>
          <a:xfrm>
            <a:off x="7799920" y="2701234"/>
            <a:ext cx="2953601" cy="1408078"/>
          </a:xfrm>
          <a:prstGeom prst="rect">
            <a:avLst/>
          </a:prstGeom>
          <a:noFill/>
        </p:spPr>
        <p:txBody>
          <a:bodyPr wrap="square" rtlCol="0">
            <a:spAutoFit/>
          </a:bodyPr>
          <a:lstStyle/>
          <a:p>
            <a:pPr algn="ctr"/>
            <a:r>
              <a:rPr lang="sl-SI" b="1">
                <a:solidFill>
                  <a:srgbClr val="1F5FA0"/>
                </a:solidFill>
              </a:rPr>
              <a:t>Delo</a:t>
            </a:r>
          </a:p>
          <a:p>
            <a:pPr algn="ctr"/>
            <a:r>
              <a:rPr lang="sl-SI" sz="1350"/>
              <a:t>Ko dopolniš 18 let, se lahko prijaviš na delovna mesta v Evropski uniji. Mreža</a:t>
            </a:r>
            <a:r>
              <a:rPr lang="sl-SI" sz="1350" b="1">
                <a:solidFill>
                  <a:srgbClr val="0CAFAD"/>
                </a:solidFill>
              </a:rPr>
              <a:t> </a:t>
            </a:r>
            <a:r>
              <a:rPr lang="sl-SI" sz="1350" b="1">
                <a:solidFill>
                  <a:schemeClr val="accent1">
                    <a:lumMod val="75000"/>
                  </a:schemeClr>
                </a:solidFill>
              </a:rPr>
              <a:t>EURES</a:t>
            </a:r>
            <a:r>
              <a:rPr lang="sl-SI" sz="1350" b="1">
                <a:solidFill>
                  <a:srgbClr val="0CAFAD"/>
                </a:solidFill>
              </a:rPr>
              <a:t> </a:t>
            </a:r>
            <a:r>
              <a:rPr lang="sl-SI" sz="1350"/>
              <a:t>te poveže z delodajalci po vsej EU, na Norveškem in Islandiji. </a:t>
            </a:r>
          </a:p>
        </p:txBody>
      </p:sp>
      <p:pic>
        <p:nvPicPr>
          <p:cNvPr id="17" name="Picture 16">
            <a:extLst>
              <a:ext uri="{FF2B5EF4-FFF2-40B4-BE49-F238E27FC236}">
                <a16:creationId xmlns:a16="http://schemas.microsoft.com/office/drawing/2014/main" id="{B357F374-D49B-0DB2-1C3D-2E69540CF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108" y="4165707"/>
            <a:ext cx="1539013" cy="1137023"/>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8" name="TextBox 17">
            <a:extLst>
              <a:ext uri="{FF2B5EF4-FFF2-40B4-BE49-F238E27FC236}">
                <a16:creationId xmlns:a16="http://schemas.microsoft.com/office/drawing/2014/main" id="{B8DD7D40-02CE-00B9-06AE-4E784A4174E7}"/>
              </a:ext>
            </a:extLst>
          </p:cNvPr>
          <p:cNvSpPr txBox="1"/>
          <p:nvPr/>
        </p:nvSpPr>
        <p:spPr>
          <a:xfrm>
            <a:off x="6869258" y="5395063"/>
            <a:ext cx="2953600" cy="1292662"/>
          </a:xfrm>
          <a:prstGeom prst="rect">
            <a:avLst/>
          </a:prstGeom>
          <a:noFill/>
        </p:spPr>
        <p:txBody>
          <a:bodyPr wrap="square" rtlCol="0">
            <a:spAutoFit/>
          </a:bodyPr>
          <a:lstStyle/>
          <a:p>
            <a:pPr algn="ctr"/>
            <a:r>
              <a:rPr lang="sl-SI" b="1">
                <a:solidFill>
                  <a:srgbClr val="1F5FA0"/>
                </a:solidFill>
              </a:rPr>
              <a:t>Potuj</a:t>
            </a:r>
          </a:p>
          <a:p>
            <a:pPr algn="ctr"/>
            <a:r>
              <a:rPr lang="sl-SI" sz="1200"/>
              <a:t>Schengensko območje brez meja 400 milijonom državljanom EU omogoča prosto gibanje med državami. Z železniško vozovnico </a:t>
            </a:r>
            <a:r>
              <a:rPr lang="sl-SI" sz="1200" b="1">
                <a:solidFill>
                  <a:srgbClr val="0CAFAD"/>
                </a:solidFill>
              </a:rPr>
              <a:t>INTERRAIL</a:t>
            </a:r>
            <a:r>
              <a:rPr lang="sl-SI" sz="1200"/>
              <a:t> lahko odpotuješ do več kot 40 000 krajev v 30 državah. </a:t>
            </a:r>
          </a:p>
        </p:txBody>
      </p:sp>
      <p:sp>
        <p:nvSpPr>
          <p:cNvPr id="19" name="Title 1">
            <a:extLst>
              <a:ext uri="{FF2B5EF4-FFF2-40B4-BE49-F238E27FC236}">
                <a16:creationId xmlns:a16="http://schemas.microsoft.com/office/drawing/2014/main" id="{1C2D3006-D358-B805-3AAE-05FF3784C3BA}"/>
              </a:ext>
            </a:extLst>
          </p:cNvPr>
          <p:cNvSpPr>
            <a:spLocks noGrp="1"/>
          </p:cNvSpPr>
          <p:nvPr>
            <p:ph type="title"/>
          </p:nvPr>
        </p:nvSpPr>
        <p:spPr>
          <a:xfrm>
            <a:off x="0" y="34932"/>
            <a:ext cx="12192000" cy="971146"/>
          </a:xfrm>
        </p:spPr>
        <p:txBody>
          <a:bodyPr>
            <a:noAutofit/>
          </a:bodyPr>
          <a:lstStyle/>
          <a:p>
            <a:pPr algn="ctr"/>
            <a:r>
              <a:rPr lang="sl-SI" b="1">
                <a:solidFill>
                  <a:schemeClr val="bg1"/>
                </a:solidFill>
                <a:latin typeface="+mn-lt"/>
              </a:rPr>
              <a:t>KAJ EU PONUJA MLADIM?</a:t>
            </a:r>
          </a:p>
        </p:txBody>
      </p:sp>
    </p:spTree>
    <p:extLst>
      <p:ext uri="{BB962C8B-B14F-4D97-AF65-F5344CB8AC3E}">
        <p14:creationId xmlns:p14="http://schemas.microsoft.com/office/powerpoint/2010/main" val="2482595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1DD8EC-9067-51CA-D39E-A45419527196}"/>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Oval 11"/>
          <p:cNvSpPr/>
          <p:nvPr/>
        </p:nvSpPr>
        <p:spPr>
          <a:xfrm>
            <a:off x="3373631" y="3903709"/>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Content Placeholder 2"/>
          <p:cNvSpPr txBox="1">
            <a:spLocks/>
          </p:cNvSpPr>
          <p:nvPr/>
        </p:nvSpPr>
        <p:spPr>
          <a:xfrm>
            <a:off x="3255110" y="4304865"/>
            <a:ext cx="1828104" cy="82787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sl-SI" sz="1600">
                <a:solidFill>
                  <a:schemeClr val="bg1"/>
                </a:solidFill>
                <a:latin typeface="Calibri" pitchFamily="34" charset="0"/>
              </a:rPr>
              <a:t>Skupina</a:t>
            </a:r>
            <a:br>
              <a:rPr lang="sl-SI" sz="1600">
                <a:solidFill>
                  <a:schemeClr val="bg1"/>
                </a:solidFill>
                <a:latin typeface="Calibri" pitchFamily="34" charset="0"/>
              </a:rPr>
            </a:br>
            <a:r>
              <a:rPr lang="sl-SI" sz="1600">
                <a:solidFill>
                  <a:schemeClr val="bg1"/>
                </a:solidFill>
                <a:latin typeface="Calibri" pitchFamily="34" charset="0"/>
              </a:rPr>
              <a:t>EESO</a:t>
            </a:r>
            <a:br>
              <a:rPr lang="sl-SI" sz="1600">
                <a:solidFill>
                  <a:schemeClr val="bg1"/>
                </a:solidFill>
                <a:latin typeface="Calibri" pitchFamily="34" charset="0"/>
              </a:rPr>
            </a:br>
            <a:r>
              <a:rPr lang="sl-SI" sz="1600">
                <a:solidFill>
                  <a:schemeClr val="bg1"/>
                </a:solidFill>
                <a:latin typeface="Calibri" pitchFamily="34" charset="0"/>
              </a:rPr>
              <a:t>za mlade</a:t>
            </a:r>
          </a:p>
        </p:txBody>
      </p:sp>
      <p:sp>
        <p:nvSpPr>
          <p:cNvPr id="17" name="Oval 16"/>
          <p:cNvSpPr/>
          <p:nvPr/>
        </p:nvSpPr>
        <p:spPr>
          <a:xfrm>
            <a:off x="4285111" y="2384661"/>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Content Placeholder 2"/>
          <p:cNvSpPr txBox="1">
            <a:spLocks/>
          </p:cNvSpPr>
          <p:nvPr/>
        </p:nvSpPr>
        <p:spPr>
          <a:xfrm>
            <a:off x="4173825" y="3041450"/>
            <a:ext cx="1828104" cy="8493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sl-SI" sz="1600" dirty="0">
                <a:solidFill>
                  <a:schemeClr val="bg1"/>
                </a:solidFill>
                <a:latin typeface="Calibri" pitchFamily="34" charset="0"/>
              </a:rPr>
              <a:t>Vaša Evropa,</a:t>
            </a:r>
          </a:p>
          <a:p>
            <a:pPr>
              <a:defRPr/>
            </a:pPr>
            <a:r>
              <a:rPr lang="sl-SI" sz="1600" dirty="0">
                <a:solidFill>
                  <a:schemeClr val="bg1"/>
                </a:solidFill>
                <a:latin typeface="Calibri" pitchFamily="34" charset="0"/>
              </a:rPr>
              <a:t>vaš glas!</a:t>
            </a:r>
          </a:p>
        </p:txBody>
      </p:sp>
      <p:sp>
        <p:nvSpPr>
          <p:cNvPr id="19" name="Oval 18"/>
          <p:cNvSpPr/>
          <p:nvPr/>
        </p:nvSpPr>
        <p:spPr>
          <a:xfrm>
            <a:off x="5902935" y="407545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Content Placeholder 2"/>
          <p:cNvSpPr txBox="1">
            <a:spLocks/>
          </p:cNvSpPr>
          <p:nvPr/>
        </p:nvSpPr>
        <p:spPr>
          <a:xfrm>
            <a:off x="6214952" y="4509514"/>
            <a:ext cx="997320" cy="855069"/>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sl-SI" sz="1600" dirty="0">
                <a:solidFill>
                  <a:schemeClr val="bg1"/>
                </a:solidFill>
                <a:latin typeface="Calibri"/>
                <a:ea typeface="Calibri"/>
                <a:cs typeface="Calibri"/>
              </a:rPr>
              <a:t>Mladinski test EU v EESO</a:t>
            </a:r>
          </a:p>
        </p:txBody>
      </p:sp>
      <p:sp>
        <p:nvSpPr>
          <p:cNvPr id="21" name="Oval 20"/>
          <p:cNvSpPr/>
          <p:nvPr/>
        </p:nvSpPr>
        <p:spPr>
          <a:xfrm>
            <a:off x="8571936" y="2477354"/>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Content Placeholder 2"/>
          <p:cNvSpPr txBox="1">
            <a:spLocks/>
          </p:cNvSpPr>
          <p:nvPr/>
        </p:nvSpPr>
        <p:spPr>
          <a:xfrm>
            <a:off x="8664683" y="2817076"/>
            <a:ext cx="1492347" cy="1139538"/>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sl-SI" sz="1600" dirty="0">
                <a:solidFill>
                  <a:schemeClr val="bg1"/>
                </a:solidFill>
                <a:latin typeface="Calibri"/>
                <a:ea typeface="Calibri"/>
                <a:cs typeface="Calibri"/>
              </a:rPr>
              <a:t>Študija o udeležbi mladih na različnih ravneh</a:t>
            </a:r>
          </a:p>
        </p:txBody>
      </p:sp>
      <p:sp>
        <p:nvSpPr>
          <p:cNvPr id="3" name="Oval 2">
            <a:extLst>
              <a:ext uri="{FF2B5EF4-FFF2-40B4-BE49-F238E27FC236}">
                <a16:creationId xmlns:a16="http://schemas.microsoft.com/office/drawing/2014/main" id="{9D541EB1-8888-4189-87A5-95761629146F}"/>
              </a:ext>
            </a:extLst>
          </p:cNvPr>
          <p:cNvSpPr/>
          <p:nvPr/>
        </p:nvSpPr>
        <p:spPr>
          <a:xfrm>
            <a:off x="5431388" y="2246467"/>
            <a:ext cx="899100" cy="899100"/>
          </a:xfrm>
          <a:prstGeom prst="ellipse">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pic>
        <p:nvPicPr>
          <p:cNvPr id="8" name="Picture 7">
            <a:extLst>
              <a:ext uri="{FF2B5EF4-FFF2-40B4-BE49-F238E27FC236}">
                <a16:creationId xmlns:a16="http://schemas.microsoft.com/office/drawing/2014/main" id="{9A674240-ED5B-4EBC-89B0-B8A1F96D8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412" y="2388156"/>
            <a:ext cx="683670" cy="621000"/>
          </a:xfrm>
          <a:prstGeom prst="rect">
            <a:avLst/>
          </a:prstGeom>
        </p:spPr>
      </p:pic>
      <p:sp>
        <p:nvSpPr>
          <p:cNvPr id="15" name="Oval 14"/>
          <p:cNvSpPr/>
          <p:nvPr/>
        </p:nvSpPr>
        <p:spPr>
          <a:xfrm>
            <a:off x="1874790" y="238833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Content Placeholder 2"/>
          <p:cNvSpPr txBox="1">
            <a:spLocks/>
          </p:cNvSpPr>
          <p:nvPr/>
        </p:nvSpPr>
        <p:spPr>
          <a:xfrm>
            <a:off x="1732863" y="2861746"/>
            <a:ext cx="1828104" cy="8357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sl-SI" sz="1600" dirty="0">
                <a:solidFill>
                  <a:schemeClr val="bg1"/>
                </a:solidFill>
                <a:latin typeface="Calibri" pitchFamily="34" charset="0"/>
              </a:rPr>
              <a:t>Okrogle mize za mlade o podnebju in trajnosti</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378" b="21462"/>
          <a:stretch/>
        </p:blipFill>
        <p:spPr>
          <a:xfrm>
            <a:off x="2348448" y="1909423"/>
            <a:ext cx="675000" cy="675000"/>
          </a:xfrm>
          <a:prstGeom prst="ellipse">
            <a:avLst/>
          </a:prstGeom>
          <a:ln w="38100">
            <a:solidFill>
              <a:schemeClr val="bg1"/>
            </a:solidFill>
          </a:ln>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t="5586" b="14414"/>
          <a:stretch/>
        </p:blipFill>
        <p:spPr>
          <a:xfrm>
            <a:off x="2924278" y="2142114"/>
            <a:ext cx="675000" cy="675000"/>
          </a:xfrm>
          <a:prstGeom prst="ellipse">
            <a:avLst/>
          </a:prstGeom>
          <a:ln w="38100">
            <a:solidFill>
              <a:schemeClr val="bg1"/>
            </a:solidFill>
          </a:ln>
        </p:spPr>
      </p:pic>
      <p:pic>
        <p:nvPicPr>
          <p:cNvPr id="29" name="Picture 28">
            <a:extLst>
              <a:ext uri="{FF2B5EF4-FFF2-40B4-BE49-F238E27FC236}">
                <a16:creationId xmlns:a16="http://schemas.microsoft.com/office/drawing/2014/main" id="{C26DC392-B7CF-4A8A-9D0C-595BC614A358}"/>
              </a:ext>
            </a:extLst>
          </p:cNvPr>
          <p:cNvPicPr>
            <a:picLocks noChangeAspect="1"/>
          </p:cNvPicPr>
          <p:nvPr/>
        </p:nvPicPr>
        <p:blipFill>
          <a:blip r:embed="rId6" cstate="print">
            <a:extLst>
              <a:ext uri="{28A0092B-C50C-407E-A947-70E740481C1C}">
                <a14:useLocalDpi xmlns:a14="http://schemas.microsoft.com/office/drawing/2010/main" val="0"/>
              </a:ext>
            </a:extLst>
          </a:blip>
          <a:srcRect l="245" r="245"/>
          <a:stretch/>
        </p:blipFill>
        <p:spPr>
          <a:xfrm>
            <a:off x="3365165" y="2660520"/>
            <a:ext cx="675000" cy="675000"/>
          </a:xfrm>
          <a:prstGeom prst="ellipse">
            <a:avLst/>
          </a:prstGeom>
          <a:ln w="38100">
            <a:solidFill>
              <a:schemeClr val="bg1"/>
            </a:solidFill>
          </a:ln>
        </p:spPr>
      </p:pic>
      <p:pic>
        <p:nvPicPr>
          <p:cNvPr id="33" name="Picture 32">
            <a:extLst>
              <a:ext uri="{FF2B5EF4-FFF2-40B4-BE49-F238E27FC236}">
                <a16:creationId xmlns:a16="http://schemas.microsoft.com/office/drawing/2014/main" id="{47333A46-02BD-4901-9CCE-AC1006CEFC7F}"/>
              </a:ext>
            </a:extLst>
          </p:cNvPr>
          <p:cNvPicPr>
            <a:picLocks noChangeAspect="1"/>
          </p:cNvPicPr>
          <p:nvPr/>
        </p:nvPicPr>
        <p:blipFill rotWithShape="1">
          <a:blip r:embed="rId7"/>
          <a:srcRect l="1404" t="3594" r="663" b="-1528"/>
          <a:stretch/>
        </p:blipFill>
        <p:spPr>
          <a:xfrm>
            <a:off x="4035848" y="5258548"/>
            <a:ext cx="676800" cy="676800"/>
          </a:xfrm>
          <a:prstGeom prst="ellipse">
            <a:avLst/>
          </a:prstGeom>
          <a:ln w="38100">
            <a:solidFill>
              <a:schemeClr val="bg1"/>
            </a:solidFill>
          </a:ln>
        </p:spPr>
      </p:pic>
      <p:pic>
        <p:nvPicPr>
          <p:cNvPr id="34" name="Picture 33">
            <a:extLst>
              <a:ext uri="{FF2B5EF4-FFF2-40B4-BE49-F238E27FC236}">
                <a16:creationId xmlns:a16="http://schemas.microsoft.com/office/drawing/2014/main" id="{CE41E4F3-AD9D-41D5-87C8-2A5B8A8ADB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93" t="20848" r="20641" b="36188"/>
          <a:stretch/>
        </p:blipFill>
        <p:spPr>
          <a:xfrm>
            <a:off x="4601591" y="4888079"/>
            <a:ext cx="676800" cy="676800"/>
          </a:xfrm>
          <a:prstGeom prst="ellipse">
            <a:avLst/>
          </a:prstGeom>
          <a:ln w="38100">
            <a:solidFill>
              <a:schemeClr val="bg1"/>
            </a:solidFill>
          </a:ln>
        </p:spPr>
      </p:pic>
      <p:pic>
        <p:nvPicPr>
          <p:cNvPr id="35" name="Picture 34">
            <a:extLst>
              <a:ext uri="{FF2B5EF4-FFF2-40B4-BE49-F238E27FC236}">
                <a16:creationId xmlns:a16="http://schemas.microsoft.com/office/drawing/2014/main" id="{0E4A6F7E-8308-4C5D-8979-2BC3D654FB5C}"/>
              </a:ext>
            </a:extLst>
          </p:cNvPr>
          <p:cNvPicPr>
            <a:picLocks/>
          </p:cNvPicPr>
          <p:nvPr/>
        </p:nvPicPr>
        <p:blipFill rotWithShape="1">
          <a:blip r:embed="rId9" cstate="print">
            <a:extLst>
              <a:ext uri="{28A0092B-C50C-407E-A947-70E740481C1C}">
                <a14:useLocalDpi xmlns:a14="http://schemas.microsoft.com/office/drawing/2010/main" val="0"/>
              </a:ext>
            </a:extLst>
          </a:blip>
          <a:srcRect l="2" t="8036" r="12569" b="31180"/>
          <a:stretch/>
        </p:blipFill>
        <p:spPr>
          <a:xfrm>
            <a:off x="4863657" y="4213218"/>
            <a:ext cx="676800" cy="676800"/>
          </a:xfrm>
          <a:prstGeom prst="ellipse">
            <a:avLst/>
          </a:prstGeom>
          <a:ln w="38100">
            <a:solidFill>
              <a:schemeClr val="bg1"/>
            </a:solidFill>
          </a:ln>
        </p:spPr>
      </p:pic>
      <p:sp>
        <p:nvSpPr>
          <p:cNvPr id="5" name="Oval 4">
            <a:extLst>
              <a:ext uri="{FF2B5EF4-FFF2-40B4-BE49-F238E27FC236}">
                <a16:creationId xmlns:a16="http://schemas.microsoft.com/office/drawing/2014/main" id="{6060A246-292C-6F67-BB34-9D053AC3F69C}"/>
              </a:ext>
            </a:extLst>
          </p:cNvPr>
          <p:cNvSpPr/>
          <p:nvPr/>
        </p:nvSpPr>
        <p:spPr>
          <a:xfrm>
            <a:off x="6385676" y="242407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l-SI" sz="1600" dirty="0">
                <a:latin typeface="Calibri"/>
                <a:ea typeface="Calibri"/>
                <a:cs typeface="Calibri"/>
              </a:rPr>
              <a:t>Mladinski delegat na konferencah COP</a:t>
            </a:r>
          </a:p>
        </p:txBody>
      </p:sp>
      <p:pic>
        <p:nvPicPr>
          <p:cNvPr id="2" name="Picture 1"/>
          <p:cNvPicPr>
            <a:picLocks/>
          </p:cNvPicPr>
          <p:nvPr/>
        </p:nvPicPr>
        <p:blipFill>
          <a:blip r:embed="rId10" cstate="print">
            <a:extLst>
              <a:ext uri="{28A0092B-C50C-407E-A947-70E740481C1C}">
                <a14:useLocalDpi xmlns:a14="http://schemas.microsoft.com/office/drawing/2010/main" val="0"/>
              </a:ext>
            </a:extLst>
          </a:blip>
          <a:srcRect/>
          <a:stretch/>
        </p:blipFill>
        <p:spPr>
          <a:xfrm>
            <a:off x="7685928" y="2278335"/>
            <a:ext cx="768931" cy="790634"/>
          </a:xfrm>
          <a:prstGeom prst="ellipse">
            <a:avLst/>
          </a:prstGeom>
          <a:ln w="38100">
            <a:solidFill>
              <a:schemeClr val="bg1"/>
            </a:solidFill>
          </a:ln>
        </p:spPr>
      </p:pic>
      <p:pic>
        <p:nvPicPr>
          <p:cNvPr id="13" name="Picture 12" descr="A blue and white poster with a white bowl with a check mark and green tick&#10;&#10;Description automatically generated">
            <a:extLst>
              <a:ext uri="{FF2B5EF4-FFF2-40B4-BE49-F238E27FC236}">
                <a16:creationId xmlns:a16="http://schemas.microsoft.com/office/drawing/2014/main" id="{60848663-A113-C0DF-0468-EDA7AEF53756}"/>
              </a:ext>
            </a:extLst>
          </p:cNvPr>
          <p:cNvPicPr>
            <a:picLocks noChangeAspect="1"/>
          </p:cNvPicPr>
          <p:nvPr/>
        </p:nvPicPr>
        <p:blipFill>
          <a:blip r:embed="rId11"/>
          <a:stretch>
            <a:fillRect/>
          </a:stretch>
        </p:blipFill>
        <p:spPr>
          <a:xfrm>
            <a:off x="7253000" y="4033053"/>
            <a:ext cx="811164" cy="853634"/>
          </a:xfrm>
          <a:prstGeom prst="ellipse">
            <a:avLst/>
          </a:prstGeom>
          <a:ln w="571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itre 1">
            <a:extLst>
              <a:ext uri="{FF2B5EF4-FFF2-40B4-BE49-F238E27FC236}">
                <a16:creationId xmlns:a16="http://schemas.microsoft.com/office/drawing/2014/main" id="{C4F35FE2-1C76-4BAB-90B2-F41E8C962BEA}"/>
              </a:ext>
            </a:extLst>
          </p:cNvPr>
          <p:cNvSpPr>
            <a:spLocks noGrp="1"/>
          </p:cNvSpPr>
          <p:nvPr>
            <p:ph type="title"/>
          </p:nvPr>
        </p:nvSpPr>
        <p:spPr>
          <a:xfrm>
            <a:off x="0" y="0"/>
            <a:ext cx="12192000" cy="1061659"/>
          </a:xfrm>
        </p:spPr>
        <p:txBody>
          <a:bodyPr>
            <a:noAutofit/>
          </a:bodyPr>
          <a:lstStyle/>
          <a:p>
            <a:pPr algn="ctr" eaLnBrk="1" hangingPunct="1"/>
            <a:r>
              <a:rPr lang="sl-SI" sz="4800" b="1">
                <a:solidFill>
                  <a:schemeClr val="bg1"/>
                </a:solidFill>
                <a:latin typeface="+mn-lt"/>
              </a:rPr>
              <a:t>MLADINSKE POBUDE EESO </a:t>
            </a:r>
          </a:p>
        </p:txBody>
      </p:sp>
      <p:pic>
        <p:nvPicPr>
          <p:cNvPr id="31" name="Picture 30">
            <a:extLst>
              <a:ext uri="{FF2B5EF4-FFF2-40B4-BE49-F238E27FC236}">
                <a16:creationId xmlns:a16="http://schemas.microsoft.com/office/drawing/2014/main" id="{BE2D76C7-CDD1-4C84-92DB-7D0DC8B80D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64" r="14525"/>
          <a:stretch/>
        </p:blipFill>
        <p:spPr>
          <a:xfrm>
            <a:off x="8184303" y="5149942"/>
            <a:ext cx="2066760" cy="1570813"/>
          </a:xfrm>
          <a:prstGeom prst="rect">
            <a:avLst/>
          </a:prstGeom>
        </p:spPr>
      </p:pic>
    </p:spTree>
    <p:extLst>
      <p:ext uri="{BB962C8B-B14F-4D97-AF65-F5344CB8AC3E}">
        <p14:creationId xmlns:p14="http://schemas.microsoft.com/office/powerpoint/2010/main" val="97058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CF41-DB75-C13A-4048-22490D292ED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BF3539-DBE0-FAB4-A055-E7B5A3EB24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591074" y="2012359"/>
            <a:ext cx="6600926" cy="3406929"/>
          </a:xfrm>
        </p:spPr>
      </p:pic>
      <p:sp>
        <p:nvSpPr>
          <p:cNvPr id="2" name="Rectangle 1">
            <a:extLst>
              <a:ext uri="{FF2B5EF4-FFF2-40B4-BE49-F238E27FC236}">
                <a16:creationId xmlns:a16="http://schemas.microsoft.com/office/drawing/2014/main" id="{91053C6B-53A8-1C88-DDE0-F9535392446B}"/>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C6CEE529-2E5C-2089-07DA-8C87BCEF72A9}"/>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b="1">
                <a:solidFill>
                  <a:schemeClr val="bg1"/>
                </a:solidFill>
                <a:latin typeface="+mn-lt"/>
              </a:rPr>
              <a:t>MLADINSKI TEST EU V EESO </a:t>
            </a:r>
          </a:p>
        </p:txBody>
      </p:sp>
      <p:pic>
        <p:nvPicPr>
          <p:cNvPr id="4" name="Picture 3" descr="A blue flag with yellow stars and text&#10;&#10;Description automatically generated">
            <a:extLst>
              <a:ext uri="{FF2B5EF4-FFF2-40B4-BE49-F238E27FC236}">
                <a16:creationId xmlns:a16="http://schemas.microsoft.com/office/drawing/2014/main" id="{DD41F960-4280-18C7-6DEB-078F5385E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181" y="5786049"/>
            <a:ext cx="1782618" cy="874671"/>
          </a:xfrm>
          <a:prstGeom prst="rect">
            <a:avLst/>
          </a:prstGeom>
        </p:spPr>
      </p:pic>
      <p:sp>
        <p:nvSpPr>
          <p:cNvPr id="3" name="TextBox 2">
            <a:extLst>
              <a:ext uri="{FF2B5EF4-FFF2-40B4-BE49-F238E27FC236}">
                <a16:creationId xmlns:a16="http://schemas.microsoft.com/office/drawing/2014/main" id="{6FA23628-F778-7A46-EC03-B28CF7B7FE62}"/>
              </a:ext>
            </a:extLst>
          </p:cNvPr>
          <p:cNvSpPr txBox="1"/>
          <p:nvPr/>
        </p:nvSpPr>
        <p:spPr>
          <a:xfrm>
            <a:off x="264273" y="2391582"/>
            <a:ext cx="5354431" cy="2862322"/>
          </a:xfrm>
          <a:prstGeom prst="rect">
            <a:avLst/>
          </a:prstGeom>
          <a:noFill/>
        </p:spPr>
        <p:txBody>
          <a:bodyPr wrap="square" rtlCol="0">
            <a:spAutoFit/>
          </a:bodyPr>
          <a:lstStyle/>
          <a:p>
            <a:pPr algn="just"/>
            <a:r>
              <a:rPr lang="sl-SI" sz="2000" dirty="0"/>
              <a:t>Mladinski test je orodje za </a:t>
            </a:r>
            <a:r>
              <a:rPr lang="sl-SI" sz="2000" b="1" dirty="0">
                <a:solidFill>
                  <a:srgbClr val="0CAFAD"/>
                </a:solidFill>
              </a:rPr>
              <a:t>krepitev udeležbe mladih in njihovega vključevanja v oblikovanje politik</a:t>
            </a:r>
            <a:r>
              <a:rPr lang="sl-SI" sz="2000" dirty="0"/>
              <a:t>. V EESO to pomeni, da lahko predstavniki mladih sodelujejo pri pripravi naših političnih priporočil, tako da: </a:t>
            </a:r>
          </a:p>
          <a:p>
            <a:pPr algn="just"/>
            <a:endParaRPr lang="en-US" sz="2000" dirty="0"/>
          </a:p>
          <a:p>
            <a:pPr algn="just"/>
            <a:r>
              <a:rPr lang="sl-SI" sz="2000" dirty="0"/>
              <a:t>    se udeležujejo sej in posvetovanj, </a:t>
            </a:r>
          </a:p>
          <a:p>
            <a:pPr algn="just"/>
            <a:r>
              <a:rPr lang="sl-SI" sz="2000" dirty="0"/>
              <a:t>    podajajo pisne prispevke in </a:t>
            </a:r>
          </a:p>
          <a:p>
            <a:pPr algn="just"/>
            <a:r>
              <a:rPr lang="sl-SI" sz="2000" dirty="0"/>
              <a:t>    spremljajo upoštevanje mnenja.</a:t>
            </a:r>
          </a:p>
        </p:txBody>
      </p:sp>
      <p:pic>
        <p:nvPicPr>
          <p:cNvPr id="11" name="Graphic 10" descr="Badge Tick1 with solid fill">
            <a:extLst>
              <a:ext uri="{FF2B5EF4-FFF2-40B4-BE49-F238E27FC236}">
                <a16:creationId xmlns:a16="http://schemas.microsoft.com/office/drawing/2014/main" id="{F37049FC-94A5-F34D-E42C-BDED1E07A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310113"/>
            <a:ext cx="265079" cy="265079"/>
          </a:xfrm>
          <a:prstGeom prst="rect">
            <a:avLst/>
          </a:prstGeom>
        </p:spPr>
      </p:pic>
      <p:pic>
        <p:nvPicPr>
          <p:cNvPr id="12" name="Graphic 11" descr="Badge Tick1 with solid fill">
            <a:extLst>
              <a:ext uri="{FF2B5EF4-FFF2-40B4-BE49-F238E27FC236}">
                <a16:creationId xmlns:a16="http://schemas.microsoft.com/office/drawing/2014/main" id="{15AB7506-9E5E-7578-C31C-B1595258E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575192"/>
            <a:ext cx="265079" cy="265079"/>
          </a:xfrm>
          <a:prstGeom prst="rect">
            <a:avLst/>
          </a:prstGeom>
        </p:spPr>
      </p:pic>
      <p:pic>
        <p:nvPicPr>
          <p:cNvPr id="13" name="Graphic 12" descr="Badge Tick1 with solid fill">
            <a:extLst>
              <a:ext uri="{FF2B5EF4-FFF2-40B4-BE49-F238E27FC236}">
                <a16:creationId xmlns:a16="http://schemas.microsoft.com/office/drawing/2014/main" id="{4DDC578E-1098-16EA-BEB9-69BCFF892C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2" y="4873339"/>
            <a:ext cx="265079" cy="265079"/>
          </a:xfrm>
          <a:prstGeom prst="rect">
            <a:avLst/>
          </a:prstGeom>
        </p:spPr>
      </p:pic>
    </p:spTree>
    <p:extLst>
      <p:ext uri="{BB962C8B-B14F-4D97-AF65-F5344CB8AC3E}">
        <p14:creationId xmlns:p14="http://schemas.microsoft.com/office/powerpoint/2010/main" val="181460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FD0CFB-A794-4DE1-B819-B17146705585}"/>
              </a:ext>
            </a:extLst>
          </p:cNvPr>
          <p:cNvSpPr txBox="1">
            <a:spLocks/>
          </p:cNvSpPr>
          <p:nvPr/>
        </p:nvSpPr>
        <p:spPr bwMode="auto">
          <a:xfrm>
            <a:off x="0" y="1263899"/>
            <a:ext cx="12192000" cy="12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r>
              <a:rPr lang="sl-SI" sz="2400" b="1">
                <a:solidFill>
                  <a:srgbClr val="0060A0"/>
                </a:solidFill>
                <a:latin typeface="+mn-lt"/>
              </a:rPr>
              <a:t>Evropski parlament</a:t>
            </a:r>
            <a:r>
              <a:rPr lang="sl-SI" sz="2400">
                <a:solidFill>
                  <a:srgbClr val="0060A0"/>
                </a:solidFill>
                <a:latin typeface="+mn-lt"/>
              </a:rPr>
              <a:t>, </a:t>
            </a:r>
            <a:r>
              <a:rPr lang="sl-SI" sz="2400" b="1">
                <a:solidFill>
                  <a:srgbClr val="0060A0"/>
                </a:solidFill>
                <a:latin typeface="+mn-lt"/>
              </a:rPr>
              <a:t>Svet EU</a:t>
            </a:r>
            <a:r>
              <a:rPr lang="sl-SI" sz="2400">
                <a:solidFill>
                  <a:srgbClr val="0060A0"/>
                </a:solidFill>
                <a:latin typeface="+mn-lt"/>
              </a:rPr>
              <a:t> in </a:t>
            </a:r>
            <a:r>
              <a:rPr lang="sl-SI" sz="2400" b="1">
                <a:solidFill>
                  <a:srgbClr val="0060A0"/>
                </a:solidFill>
                <a:latin typeface="+mn-lt"/>
              </a:rPr>
              <a:t>Evropska komisija</a:t>
            </a:r>
            <a:r>
              <a:rPr lang="sl-SI" sz="2400">
                <a:solidFill>
                  <a:srgbClr val="0060A0"/>
                </a:solidFill>
                <a:latin typeface="+mn-lt"/>
              </a:rPr>
              <a:t> so na številnih področjih pravno zavezani k posvetovanju z EESO, ko sprejemajo novo zakonodajo. Ta področja so:</a:t>
            </a:r>
          </a:p>
        </p:txBody>
      </p:sp>
      <p:sp>
        <p:nvSpPr>
          <p:cNvPr id="2" name="Rounded Rectangle 6">
            <a:extLst>
              <a:ext uri="{FF2B5EF4-FFF2-40B4-BE49-F238E27FC236}">
                <a16:creationId xmlns:a16="http://schemas.microsoft.com/office/drawing/2014/main" id="{BEDDDEC7-E6AD-8BC0-3D9F-994D320659BE}"/>
              </a:ext>
            </a:extLst>
          </p:cNvPr>
          <p:cNvSpPr/>
          <p:nvPr/>
        </p:nvSpPr>
        <p:spPr>
          <a:xfrm>
            <a:off x="3431147" y="4412307"/>
            <a:ext cx="121704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 name="Rounded Rectangle 7">
            <a:extLst>
              <a:ext uri="{FF2B5EF4-FFF2-40B4-BE49-F238E27FC236}">
                <a16:creationId xmlns:a16="http://schemas.microsoft.com/office/drawing/2014/main" id="{677A649B-F8DC-8416-2B0C-9F9AEDF495B9}"/>
              </a:ext>
            </a:extLst>
          </p:cNvPr>
          <p:cNvSpPr/>
          <p:nvPr/>
        </p:nvSpPr>
        <p:spPr>
          <a:xfrm>
            <a:off x="3423502" y="3748612"/>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4" name="Rounded Rectangle 8">
            <a:extLst>
              <a:ext uri="{FF2B5EF4-FFF2-40B4-BE49-F238E27FC236}">
                <a16:creationId xmlns:a16="http://schemas.microsoft.com/office/drawing/2014/main" id="{DA237587-83B4-0185-A074-F87542B058B1}"/>
              </a:ext>
            </a:extLst>
          </p:cNvPr>
          <p:cNvSpPr/>
          <p:nvPr/>
        </p:nvSpPr>
        <p:spPr>
          <a:xfrm>
            <a:off x="3439744" y="5057726"/>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5" name="Rounded Rectangle 9">
            <a:extLst>
              <a:ext uri="{FF2B5EF4-FFF2-40B4-BE49-F238E27FC236}">
                <a16:creationId xmlns:a16="http://schemas.microsoft.com/office/drawing/2014/main" id="{0849C937-1916-03F0-DB55-C39A0329A10F}"/>
              </a:ext>
            </a:extLst>
          </p:cNvPr>
          <p:cNvSpPr/>
          <p:nvPr/>
        </p:nvSpPr>
        <p:spPr>
          <a:xfrm>
            <a:off x="3448306" y="5652010"/>
            <a:ext cx="1234955"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6" name="Rounded Rectangle 10">
            <a:extLst>
              <a:ext uri="{FF2B5EF4-FFF2-40B4-BE49-F238E27FC236}">
                <a16:creationId xmlns:a16="http://schemas.microsoft.com/office/drawing/2014/main" id="{8F3F457C-3F41-9ED6-FD26-8EDD1F2B3C10}"/>
              </a:ext>
            </a:extLst>
          </p:cNvPr>
          <p:cNvSpPr/>
          <p:nvPr/>
        </p:nvSpPr>
        <p:spPr>
          <a:xfrm>
            <a:off x="3439744" y="6257749"/>
            <a:ext cx="122308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7" name="TextBox 6">
            <a:extLst>
              <a:ext uri="{FF2B5EF4-FFF2-40B4-BE49-F238E27FC236}">
                <a16:creationId xmlns:a16="http://schemas.microsoft.com/office/drawing/2014/main" id="{888CF047-D219-FD20-0A39-3FD4890C4562}"/>
              </a:ext>
            </a:extLst>
          </p:cNvPr>
          <p:cNvSpPr txBox="1"/>
          <p:nvPr/>
        </p:nvSpPr>
        <p:spPr>
          <a:xfrm>
            <a:off x="3394136" y="4437032"/>
            <a:ext cx="1308959" cy="430887"/>
          </a:xfrm>
          <a:prstGeom prst="rect">
            <a:avLst/>
          </a:prstGeom>
          <a:noFill/>
          <a:ln>
            <a:noFill/>
          </a:ln>
        </p:spPr>
        <p:txBody>
          <a:bodyPr wrap="square" rtlCol="0" anchor="ctr">
            <a:spAutoFit/>
          </a:bodyPr>
          <a:lstStyle/>
          <a:p>
            <a:pPr algn="ctr"/>
            <a:r>
              <a:rPr lang="sl-SI" sz="1100"/>
              <a:t>kmetijstvo in ribištvo</a:t>
            </a:r>
          </a:p>
        </p:txBody>
      </p:sp>
      <p:sp>
        <p:nvSpPr>
          <p:cNvPr id="8" name="Rounded Rectangle 12">
            <a:extLst>
              <a:ext uri="{FF2B5EF4-FFF2-40B4-BE49-F238E27FC236}">
                <a16:creationId xmlns:a16="http://schemas.microsoft.com/office/drawing/2014/main" id="{6F59F13F-5A50-90C0-48AA-3A8F792E2AAB}"/>
              </a:ext>
            </a:extLst>
          </p:cNvPr>
          <p:cNvSpPr/>
          <p:nvPr/>
        </p:nvSpPr>
        <p:spPr>
          <a:xfrm>
            <a:off x="3460708" y="3107918"/>
            <a:ext cx="797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0" name="TextBox 9">
            <a:extLst>
              <a:ext uri="{FF2B5EF4-FFF2-40B4-BE49-F238E27FC236}">
                <a16:creationId xmlns:a16="http://schemas.microsoft.com/office/drawing/2014/main" id="{0233CF71-9358-E1FC-0665-8A46E5589B8F}"/>
              </a:ext>
            </a:extLst>
          </p:cNvPr>
          <p:cNvSpPr txBox="1"/>
          <p:nvPr/>
        </p:nvSpPr>
        <p:spPr>
          <a:xfrm>
            <a:off x="3487979" y="3204244"/>
            <a:ext cx="797546" cy="261610"/>
          </a:xfrm>
          <a:prstGeom prst="rect">
            <a:avLst/>
          </a:prstGeom>
          <a:noFill/>
        </p:spPr>
        <p:txBody>
          <a:bodyPr wrap="square" rtlCol="0" anchor="ctr">
            <a:spAutoFit/>
          </a:bodyPr>
          <a:lstStyle/>
          <a:p>
            <a:pPr algn="ctr"/>
            <a:r>
              <a:rPr lang="sl-SI" sz="1100" dirty="0"/>
              <a:t>industrija</a:t>
            </a:r>
          </a:p>
        </p:txBody>
      </p:sp>
      <p:sp>
        <p:nvSpPr>
          <p:cNvPr id="11" name="Rounded Rectangle 14">
            <a:extLst>
              <a:ext uri="{FF2B5EF4-FFF2-40B4-BE49-F238E27FC236}">
                <a16:creationId xmlns:a16="http://schemas.microsoft.com/office/drawing/2014/main" id="{9411D64F-5860-7E00-9A24-CCFBADDDB3F3}"/>
              </a:ext>
            </a:extLst>
          </p:cNvPr>
          <p:cNvSpPr/>
          <p:nvPr/>
        </p:nvSpPr>
        <p:spPr>
          <a:xfrm>
            <a:off x="4734096" y="4400925"/>
            <a:ext cx="208557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2" name="TextBox 11">
            <a:extLst>
              <a:ext uri="{FF2B5EF4-FFF2-40B4-BE49-F238E27FC236}">
                <a16:creationId xmlns:a16="http://schemas.microsoft.com/office/drawing/2014/main" id="{41765AC1-CB27-AC50-5B32-A487A388D568}"/>
              </a:ext>
            </a:extLst>
          </p:cNvPr>
          <p:cNvSpPr txBox="1"/>
          <p:nvPr/>
        </p:nvSpPr>
        <p:spPr>
          <a:xfrm>
            <a:off x="4698035" y="4470509"/>
            <a:ext cx="2146921" cy="430887"/>
          </a:xfrm>
          <a:prstGeom prst="rect">
            <a:avLst/>
          </a:prstGeom>
          <a:noFill/>
        </p:spPr>
        <p:txBody>
          <a:bodyPr wrap="square" rtlCol="0" anchor="ctr">
            <a:spAutoFit/>
          </a:bodyPr>
          <a:lstStyle/>
          <a:p>
            <a:pPr algn="ctr"/>
            <a:r>
              <a:rPr lang="sl-SI" sz="1100"/>
              <a:t>izobraževanje, poklicno usposabljanje, mladina in šport</a:t>
            </a:r>
          </a:p>
        </p:txBody>
      </p:sp>
      <p:sp>
        <p:nvSpPr>
          <p:cNvPr id="13" name="Rounded Rectangle 16">
            <a:extLst>
              <a:ext uri="{FF2B5EF4-FFF2-40B4-BE49-F238E27FC236}">
                <a16:creationId xmlns:a16="http://schemas.microsoft.com/office/drawing/2014/main" id="{C00B5C08-A2A4-BC58-BECA-735D8541DF17}"/>
              </a:ext>
            </a:extLst>
          </p:cNvPr>
          <p:cNvSpPr/>
          <p:nvPr/>
        </p:nvSpPr>
        <p:spPr>
          <a:xfrm>
            <a:off x="4753771" y="5652010"/>
            <a:ext cx="2083058"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4" name="TextBox 13">
            <a:extLst>
              <a:ext uri="{FF2B5EF4-FFF2-40B4-BE49-F238E27FC236}">
                <a16:creationId xmlns:a16="http://schemas.microsoft.com/office/drawing/2014/main" id="{B25DA16D-B4B5-B4BB-493C-5FE10B049C66}"/>
              </a:ext>
            </a:extLst>
          </p:cNvPr>
          <p:cNvSpPr txBox="1"/>
          <p:nvPr/>
        </p:nvSpPr>
        <p:spPr>
          <a:xfrm>
            <a:off x="3534501" y="5157479"/>
            <a:ext cx="986450" cy="261610"/>
          </a:xfrm>
          <a:prstGeom prst="rect">
            <a:avLst/>
          </a:prstGeom>
          <a:noFill/>
        </p:spPr>
        <p:txBody>
          <a:bodyPr wrap="square" rtlCol="0" anchor="ctr">
            <a:spAutoFit/>
          </a:bodyPr>
          <a:lstStyle/>
          <a:p>
            <a:pPr algn="ctr"/>
            <a:r>
              <a:rPr lang="sl-SI" sz="1100" dirty="0"/>
              <a:t>zaposlovanje</a:t>
            </a:r>
          </a:p>
        </p:txBody>
      </p:sp>
      <p:sp>
        <p:nvSpPr>
          <p:cNvPr id="15" name="TextBox 14">
            <a:extLst>
              <a:ext uri="{FF2B5EF4-FFF2-40B4-BE49-F238E27FC236}">
                <a16:creationId xmlns:a16="http://schemas.microsoft.com/office/drawing/2014/main" id="{C9E68213-3C85-18F1-A2E0-1CC02F8E3472}"/>
              </a:ext>
            </a:extLst>
          </p:cNvPr>
          <p:cNvSpPr txBox="1"/>
          <p:nvPr/>
        </p:nvSpPr>
        <p:spPr>
          <a:xfrm>
            <a:off x="3390750" y="6282510"/>
            <a:ext cx="1343294" cy="430887"/>
          </a:xfrm>
          <a:prstGeom prst="rect">
            <a:avLst/>
          </a:prstGeom>
          <a:noFill/>
        </p:spPr>
        <p:txBody>
          <a:bodyPr wrap="square" rtlCol="0" anchor="ctr">
            <a:spAutoFit/>
          </a:bodyPr>
          <a:lstStyle/>
          <a:p>
            <a:pPr algn="ctr"/>
            <a:r>
              <a:rPr lang="sl-SI" sz="1100"/>
              <a:t>varstvo potrošnikov</a:t>
            </a:r>
          </a:p>
        </p:txBody>
      </p:sp>
      <p:sp>
        <p:nvSpPr>
          <p:cNvPr id="16" name="Rounded Rectangle 19">
            <a:extLst>
              <a:ext uri="{FF2B5EF4-FFF2-40B4-BE49-F238E27FC236}">
                <a16:creationId xmlns:a16="http://schemas.microsoft.com/office/drawing/2014/main" id="{18615872-5E07-EFFE-7EC1-0E20FC79C6EF}"/>
              </a:ext>
            </a:extLst>
          </p:cNvPr>
          <p:cNvSpPr/>
          <p:nvPr/>
        </p:nvSpPr>
        <p:spPr>
          <a:xfrm>
            <a:off x="4745210" y="5057726"/>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7" name="TextBox 16">
            <a:extLst>
              <a:ext uri="{FF2B5EF4-FFF2-40B4-BE49-F238E27FC236}">
                <a16:creationId xmlns:a16="http://schemas.microsoft.com/office/drawing/2014/main" id="{E1E844E3-CAED-136F-86B3-77F52C4C7385}"/>
              </a:ext>
            </a:extLst>
          </p:cNvPr>
          <p:cNvSpPr txBox="1"/>
          <p:nvPr/>
        </p:nvSpPr>
        <p:spPr>
          <a:xfrm>
            <a:off x="4799094" y="5094068"/>
            <a:ext cx="1992411" cy="430887"/>
          </a:xfrm>
          <a:prstGeom prst="rect">
            <a:avLst/>
          </a:prstGeom>
          <a:noFill/>
        </p:spPr>
        <p:txBody>
          <a:bodyPr wrap="square" rtlCol="0" anchor="ctr">
            <a:spAutoFit/>
          </a:bodyPr>
          <a:lstStyle/>
          <a:p>
            <a:pPr algn="ctr"/>
            <a:r>
              <a:rPr lang="sl-SI" sz="1100"/>
              <a:t>raziskave, tehnološki </a:t>
            </a:r>
          </a:p>
          <a:p>
            <a:pPr algn="ctr"/>
            <a:r>
              <a:rPr lang="sl-SI" sz="1100"/>
              <a:t>razvoj in vesolje</a:t>
            </a:r>
          </a:p>
        </p:txBody>
      </p:sp>
      <p:sp>
        <p:nvSpPr>
          <p:cNvPr id="18" name="Rounded Rectangle 21">
            <a:extLst>
              <a:ext uri="{FF2B5EF4-FFF2-40B4-BE49-F238E27FC236}">
                <a16:creationId xmlns:a16="http://schemas.microsoft.com/office/drawing/2014/main" id="{34DBC0BD-A839-DB57-F31C-CF33E42124D5}"/>
              </a:ext>
            </a:extLst>
          </p:cNvPr>
          <p:cNvSpPr/>
          <p:nvPr/>
        </p:nvSpPr>
        <p:spPr>
          <a:xfrm>
            <a:off x="4745209" y="6257748"/>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9" name="TextBox 18">
            <a:extLst>
              <a:ext uri="{FF2B5EF4-FFF2-40B4-BE49-F238E27FC236}">
                <a16:creationId xmlns:a16="http://schemas.microsoft.com/office/drawing/2014/main" id="{7E62CB68-54CC-3CFB-35DD-ABCDCEDB5AF4}"/>
              </a:ext>
            </a:extLst>
          </p:cNvPr>
          <p:cNvSpPr txBox="1"/>
          <p:nvPr/>
        </p:nvSpPr>
        <p:spPr>
          <a:xfrm>
            <a:off x="4708678" y="5712407"/>
            <a:ext cx="2218448" cy="430887"/>
          </a:xfrm>
          <a:prstGeom prst="rect">
            <a:avLst/>
          </a:prstGeom>
          <a:noFill/>
          <a:ln>
            <a:noFill/>
          </a:ln>
        </p:spPr>
        <p:txBody>
          <a:bodyPr wrap="square" rtlCol="0" anchor="ctr">
            <a:spAutoFit/>
          </a:bodyPr>
          <a:lstStyle/>
          <a:p>
            <a:pPr algn="ctr"/>
            <a:r>
              <a:rPr lang="sl-SI" sz="1100"/>
              <a:t>skupna pravila konkurence,</a:t>
            </a:r>
          </a:p>
          <a:p>
            <a:pPr algn="ctr"/>
            <a:r>
              <a:rPr lang="sl-SI" sz="1100"/>
              <a:t>davki in približevanje zakonodaje</a:t>
            </a:r>
          </a:p>
        </p:txBody>
      </p:sp>
      <p:sp>
        <p:nvSpPr>
          <p:cNvPr id="20" name="Rounded Rectangle 24">
            <a:extLst>
              <a:ext uri="{FF2B5EF4-FFF2-40B4-BE49-F238E27FC236}">
                <a16:creationId xmlns:a16="http://schemas.microsoft.com/office/drawing/2014/main" id="{4405EBF3-739E-2347-F1A8-560D18F6C3F5}"/>
              </a:ext>
            </a:extLst>
          </p:cNvPr>
          <p:cNvSpPr/>
          <p:nvPr/>
        </p:nvSpPr>
        <p:spPr>
          <a:xfrm>
            <a:off x="4715676" y="3748612"/>
            <a:ext cx="209635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1" name="TextBox 20">
            <a:extLst>
              <a:ext uri="{FF2B5EF4-FFF2-40B4-BE49-F238E27FC236}">
                <a16:creationId xmlns:a16="http://schemas.microsoft.com/office/drawing/2014/main" id="{7A9CC01D-C62B-75D7-C347-B81BFA37341E}"/>
              </a:ext>
            </a:extLst>
          </p:cNvPr>
          <p:cNvSpPr txBox="1"/>
          <p:nvPr/>
        </p:nvSpPr>
        <p:spPr>
          <a:xfrm>
            <a:off x="4658753" y="3793353"/>
            <a:ext cx="2178076" cy="430887"/>
          </a:xfrm>
          <a:prstGeom prst="rect">
            <a:avLst/>
          </a:prstGeom>
          <a:noFill/>
        </p:spPr>
        <p:txBody>
          <a:bodyPr wrap="square" rtlCol="0" anchor="ctr">
            <a:spAutoFit/>
          </a:bodyPr>
          <a:lstStyle/>
          <a:p>
            <a:pPr algn="ctr"/>
            <a:r>
              <a:rPr lang="sl-SI" sz="1100"/>
              <a:t>nediskriminacija in državljanstvo Unije</a:t>
            </a:r>
          </a:p>
        </p:txBody>
      </p:sp>
      <p:sp>
        <p:nvSpPr>
          <p:cNvPr id="22" name="Rounded Rectangle 26">
            <a:extLst>
              <a:ext uri="{FF2B5EF4-FFF2-40B4-BE49-F238E27FC236}">
                <a16:creationId xmlns:a16="http://schemas.microsoft.com/office/drawing/2014/main" id="{6C370E47-7677-45DD-3D11-20F5929829E2}"/>
              </a:ext>
            </a:extLst>
          </p:cNvPr>
          <p:cNvSpPr/>
          <p:nvPr/>
        </p:nvSpPr>
        <p:spPr>
          <a:xfrm>
            <a:off x="6888016" y="3748611"/>
            <a:ext cx="118296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3" name="Rounded Rectangle 27">
            <a:extLst>
              <a:ext uri="{FF2B5EF4-FFF2-40B4-BE49-F238E27FC236}">
                <a16:creationId xmlns:a16="http://schemas.microsoft.com/office/drawing/2014/main" id="{F17152A2-28D2-79AE-2AC0-68759D058220}"/>
              </a:ext>
            </a:extLst>
          </p:cNvPr>
          <p:cNvSpPr/>
          <p:nvPr/>
        </p:nvSpPr>
        <p:spPr>
          <a:xfrm>
            <a:off x="6895660" y="4400807"/>
            <a:ext cx="117532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4" name="Rounded Rectangle 28">
            <a:extLst>
              <a:ext uri="{FF2B5EF4-FFF2-40B4-BE49-F238E27FC236}">
                <a16:creationId xmlns:a16="http://schemas.microsoft.com/office/drawing/2014/main" id="{2BF964E5-6FD4-17F5-E2FB-DD88DB0A6A0F}"/>
              </a:ext>
            </a:extLst>
          </p:cNvPr>
          <p:cNvSpPr/>
          <p:nvPr/>
        </p:nvSpPr>
        <p:spPr>
          <a:xfrm>
            <a:off x="6927126" y="5652008"/>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5" name="Rounded Rectangle 29">
            <a:extLst>
              <a:ext uri="{FF2B5EF4-FFF2-40B4-BE49-F238E27FC236}">
                <a16:creationId xmlns:a16="http://schemas.microsoft.com/office/drawing/2014/main" id="{0F1D012B-2CF1-3116-889F-D77928BBF0BA}"/>
              </a:ext>
            </a:extLst>
          </p:cNvPr>
          <p:cNvSpPr/>
          <p:nvPr/>
        </p:nvSpPr>
        <p:spPr>
          <a:xfrm>
            <a:off x="6919170" y="6249271"/>
            <a:ext cx="1176613"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6" name="TextBox 25">
            <a:extLst>
              <a:ext uri="{FF2B5EF4-FFF2-40B4-BE49-F238E27FC236}">
                <a16:creationId xmlns:a16="http://schemas.microsoft.com/office/drawing/2014/main" id="{5CB6751B-82D3-9C56-E7B8-4BB7CA9DCC77}"/>
              </a:ext>
            </a:extLst>
          </p:cNvPr>
          <p:cNvSpPr txBox="1"/>
          <p:nvPr/>
        </p:nvSpPr>
        <p:spPr>
          <a:xfrm>
            <a:off x="6831588" y="5638822"/>
            <a:ext cx="1370264" cy="577081"/>
          </a:xfrm>
          <a:prstGeom prst="rect">
            <a:avLst/>
          </a:prstGeom>
          <a:noFill/>
          <a:ln>
            <a:noFill/>
          </a:ln>
        </p:spPr>
        <p:txBody>
          <a:bodyPr wrap="square" rtlCol="0" anchor="ctr">
            <a:spAutoFit/>
          </a:bodyPr>
          <a:lstStyle/>
          <a:p>
            <a:pPr algn="ctr"/>
            <a:r>
              <a:rPr lang="sl-SI" sz="1050" dirty="0"/>
              <a:t>ekonomska, socialna</a:t>
            </a:r>
          </a:p>
          <a:p>
            <a:pPr algn="ctr"/>
            <a:r>
              <a:rPr lang="sl-SI" sz="1050" dirty="0"/>
              <a:t>in teritorialna kohezija</a:t>
            </a:r>
          </a:p>
        </p:txBody>
      </p:sp>
      <p:sp>
        <p:nvSpPr>
          <p:cNvPr id="27" name="TextBox 26">
            <a:extLst>
              <a:ext uri="{FF2B5EF4-FFF2-40B4-BE49-F238E27FC236}">
                <a16:creationId xmlns:a16="http://schemas.microsoft.com/office/drawing/2014/main" id="{EE101AF9-D01C-CD1C-AC3A-9DC563FE44F0}"/>
              </a:ext>
            </a:extLst>
          </p:cNvPr>
          <p:cNvSpPr txBox="1"/>
          <p:nvPr/>
        </p:nvSpPr>
        <p:spPr>
          <a:xfrm>
            <a:off x="6819670" y="6282510"/>
            <a:ext cx="1400245" cy="430887"/>
          </a:xfrm>
          <a:prstGeom prst="rect">
            <a:avLst/>
          </a:prstGeom>
          <a:noFill/>
        </p:spPr>
        <p:txBody>
          <a:bodyPr wrap="square" rtlCol="0" anchor="ctr">
            <a:spAutoFit/>
          </a:bodyPr>
          <a:lstStyle/>
          <a:p>
            <a:pPr algn="ctr"/>
            <a:r>
              <a:rPr lang="sl-SI" sz="1100"/>
              <a:t>Evropski socialni sklad</a:t>
            </a:r>
          </a:p>
        </p:txBody>
      </p:sp>
      <p:sp>
        <p:nvSpPr>
          <p:cNvPr id="28" name="Rounded Rectangle 32">
            <a:extLst>
              <a:ext uri="{FF2B5EF4-FFF2-40B4-BE49-F238E27FC236}">
                <a16:creationId xmlns:a16="http://schemas.microsoft.com/office/drawing/2014/main" id="{FFE72A35-CA70-E903-859C-AF641F7C57F9}"/>
              </a:ext>
            </a:extLst>
          </p:cNvPr>
          <p:cNvSpPr/>
          <p:nvPr/>
        </p:nvSpPr>
        <p:spPr>
          <a:xfrm>
            <a:off x="6918565" y="5046308"/>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9" name="TextBox 28">
            <a:extLst>
              <a:ext uri="{FF2B5EF4-FFF2-40B4-BE49-F238E27FC236}">
                <a16:creationId xmlns:a16="http://schemas.microsoft.com/office/drawing/2014/main" id="{02EA25EC-82C5-6342-2CD1-D3E0254BB6F2}"/>
              </a:ext>
            </a:extLst>
          </p:cNvPr>
          <p:cNvSpPr txBox="1"/>
          <p:nvPr/>
        </p:nvSpPr>
        <p:spPr>
          <a:xfrm>
            <a:off x="6680915" y="5112955"/>
            <a:ext cx="1639126" cy="430887"/>
          </a:xfrm>
          <a:prstGeom prst="rect">
            <a:avLst/>
          </a:prstGeom>
          <a:noFill/>
        </p:spPr>
        <p:txBody>
          <a:bodyPr wrap="square" rtlCol="0" anchor="ctr">
            <a:spAutoFit/>
          </a:bodyPr>
          <a:lstStyle/>
          <a:p>
            <a:pPr algn="ctr"/>
            <a:r>
              <a:rPr lang="sl-SI" sz="1100" dirty="0"/>
              <a:t>jedrski skupni </a:t>
            </a:r>
          </a:p>
          <a:p>
            <a:pPr algn="ctr"/>
            <a:r>
              <a:rPr lang="sl-SI" sz="1100" dirty="0"/>
              <a:t>trg</a:t>
            </a:r>
          </a:p>
        </p:txBody>
      </p:sp>
      <p:sp>
        <p:nvSpPr>
          <p:cNvPr id="30" name="TextBox 29">
            <a:extLst>
              <a:ext uri="{FF2B5EF4-FFF2-40B4-BE49-F238E27FC236}">
                <a16:creationId xmlns:a16="http://schemas.microsoft.com/office/drawing/2014/main" id="{7E8C3FE3-A5A5-3236-2075-27E758D2D254}"/>
              </a:ext>
            </a:extLst>
          </p:cNvPr>
          <p:cNvSpPr txBox="1"/>
          <p:nvPr/>
        </p:nvSpPr>
        <p:spPr>
          <a:xfrm>
            <a:off x="6895660" y="3800137"/>
            <a:ext cx="1145998" cy="430887"/>
          </a:xfrm>
          <a:prstGeom prst="rect">
            <a:avLst/>
          </a:prstGeom>
          <a:noFill/>
        </p:spPr>
        <p:txBody>
          <a:bodyPr wrap="square" rtlCol="0" anchor="ctr">
            <a:spAutoFit/>
          </a:bodyPr>
          <a:lstStyle/>
          <a:p>
            <a:pPr algn="ctr"/>
            <a:r>
              <a:rPr lang="sl-SI" sz="1100"/>
              <a:t>zdravje in varnost</a:t>
            </a:r>
          </a:p>
        </p:txBody>
      </p:sp>
      <p:sp>
        <p:nvSpPr>
          <p:cNvPr id="31" name="TextBox 30">
            <a:extLst>
              <a:ext uri="{FF2B5EF4-FFF2-40B4-BE49-F238E27FC236}">
                <a16:creationId xmlns:a16="http://schemas.microsoft.com/office/drawing/2014/main" id="{39CDA257-FBDF-DF84-60AA-5DB524B397E5}"/>
              </a:ext>
            </a:extLst>
          </p:cNvPr>
          <p:cNvSpPr txBox="1"/>
          <p:nvPr/>
        </p:nvSpPr>
        <p:spPr>
          <a:xfrm>
            <a:off x="3534501" y="3852447"/>
            <a:ext cx="958455" cy="261610"/>
          </a:xfrm>
          <a:prstGeom prst="rect">
            <a:avLst/>
          </a:prstGeom>
          <a:noFill/>
        </p:spPr>
        <p:txBody>
          <a:bodyPr wrap="square" rtlCol="0" anchor="ctr">
            <a:spAutoFit/>
          </a:bodyPr>
          <a:lstStyle/>
          <a:p>
            <a:pPr algn="ctr"/>
            <a:r>
              <a:rPr lang="sl-SI" sz="1100"/>
              <a:t>javno zdravje</a:t>
            </a:r>
          </a:p>
        </p:txBody>
      </p:sp>
      <p:sp>
        <p:nvSpPr>
          <p:cNvPr id="32" name="Rounded Rectangle 36">
            <a:extLst>
              <a:ext uri="{FF2B5EF4-FFF2-40B4-BE49-F238E27FC236}">
                <a16:creationId xmlns:a16="http://schemas.microsoft.com/office/drawing/2014/main" id="{2F704D15-D952-9851-A288-F16805A57282}"/>
              </a:ext>
            </a:extLst>
          </p:cNvPr>
          <p:cNvSpPr/>
          <p:nvPr/>
        </p:nvSpPr>
        <p:spPr>
          <a:xfrm>
            <a:off x="4362719" y="3106200"/>
            <a:ext cx="878081" cy="542512"/>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3" name="Rounded Rectangle 37">
            <a:extLst>
              <a:ext uri="{FF2B5EF4-FFF2-40B4-BE49-F238E27FC236}">
                <a16:creationId xmlns:a16="http://schemas.microsoft.com/office/drawing/2014/main" id="{55E7A29C-8C0D-B71D-D53E-B70E186C44C9}"/>
              </a:ext>
            </a:extLst>
          </p:cNvPr>
          <p:cNvSpPr/>
          <p:nvPr/>
        </p:nvSpPr>
        <p:spPr>
          <a:xfrm>
            <a:off x="5324400" y="3107918"/>
            <a:ext cx="799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4" name="Rounded Rectangle 38">
            <a:extLst>
              <a:ext uri="{FF2B5EF4-FFF2-40B4-BE49-F238E27FC236}">
                <a16:creationId xmlns:a16="http://schemas.microsoft.com/office/drawing/2014/main" id="{ABF94FF1-AD21-DFFF-535B-ADB394B3868E}"/>
              </a:ext>
            </a:extLst>
          </p:cNvPr>
          <p:cNvSpPr/>
          <p:nvPr/>
        </p:nvSpPr>
        <p:spPr>
          <a:xfrm>
            <a:off x="6233307" y="3105290"/>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5" name="Rounded Rectangle 39">
            <a:extLst>
              <a:ext uri="{FF2B5EF4-FFF2-40B4-BE49-F238E27FC236}">
                <a16:creationId xmlns:a16="http://schemas.microsoft.com/office/drawing/2014/main" id="{94F932A9-F017-B51E-1098-6924D593514B}"/>
              </a:ext>
            </a:extLst>
          </p:cNvPr>
          <p:cNvSpPr/>
          <p:nvPr/>
        </p:nvSpPr>
        <p:spPr>
          <a:xfrm>
            <a:off x="7177054" y="3105290"/>
            <a:ext cx="921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6" name="TextBox 35">
            <a:extLst>
              <a:ext uri="{FF2B5EF4-FFF2-40B4-BE49-F238E27FC236}">
                <a16:creationId xmlns:a16="http://schemas.microsoft.com/office/drawing/2014/main" id="{7CFC4DB8-96B8-D156-9C2E-224D78B4F193}"/>
              </a:ext>
            </a:extLst>
          </p:cNvPr>
          <p:cNvSpPr txBox="1"/>
          <p:nvPr/>
        </p:nvSpPr>
        <p:spPr>
          <a:xfrm>
            <a:off x="6987948" y="4521670"/>
            <a:ext cx="983100" cy="261610"/>
          </a:xfrm>
          <a:prstGeom prst="rect">
            <a:avLst/>
          </a:prstGeom>
          <a:noFill/>
        </p:spPr>
        <p:txBody>
          <a:bodyPr wrap="square" rtlCol="0" anchor="ctr">
            <a:spAutoFit/>
          </a:bodyPr>
          <a:lstStyle/>
          <a:p>
            <a:pPr algn="ctr"/>
            <a:r>
              <a:rPr lang="sl-SI" sz="1100"/>
              <a:t>socialna politika</a:t>
            </a:r>
          </a:p>
        </p:txBody>
      </p:sp>
      <p:sp>
        <p:nvSpPr>
          <p:cNvPr id="37" name="TextBox 36">
            <a:extLst>
              <a:ext uri="{FF2B5EF4-FFF2-40B4-BE49-F238E27FC236}">
                <a16:creationId xmlns:a16="http://schemas.microsoft.com/office/drawing/2014/main" id="{38E0B8B4-B5BA-7DE8-A143-CCE495B7A403}"/>
              </a:ext>
            </a:extLst>
          </p:cNvPr>
          <p:cNvSpPr txBox="1"/>
          <p:nvPr/>
        </p:nvSpPr>
        <p:spPr>
          <a:xfrm>
            <a:off x="4673072" y="6294987"/>
            <a:ext cx="2258219" cy="430887"/>
          </a:xfrm>
          <a:prstGeom prst="rect">
            <a:avLst/>
          </a:prstGeom>
          <a:noFill/>
        </p:spPr>
        <p:txBody>
          <a:bodyPr wrap="square" rtlCol="0" anchor="ctr">
            <a:spAutoFit/>
          </a:bodyPr>
          <a:lstStyle/>
          <a:p>
            <a:pPr algn="ctr"/>
            <a:r>
              <a:rPr lang="sl-SI" sz="1100"/>
              <a:t>prosti pretok oseb, storitev in kapitala</a:t>
            </a:r>
          </a:p>
        </p:txBody>
      </p:sp>
      <p:sp>
        <p:nvSpPr>
          <p:cNvPr id="38" name="TextBox 37">
            <a:extLst>
              <a:ext uri="{FF2B5EF4-FFF2-40B4-BE49-F238E27FC236}">
                <a16:creationId xmlns:a16="http://schemas.microsoft.com/office/drawing/2014/main" id="{663B4010-8E73-B6E9-679A-B72B39941784}"/>
              </a:ext>
            </a:extLst>
          </p:cNvPr>
          <p:cNvSpPr txBox="1"/>
          <p:nvPr/>
        </p:nvSpPr>
        <p:spPr>
          <a:xfrm>
            <a:off x="6236591" y="3201356"/>
            <a:ext cx="832684" cy="261610"/>
          </a:xfrm>
          <a:prstGeom prst="rect">
            <a:avLst/>
          </a:prstGeom>
          <a:noFill/>
        </p:spPr>
        <p:txBody>
          <a:bodyPr wrap="square" rtlCol="0" anchor="ctr">
            <a:spAutoFit/>
          </a:bodyPr>
          <a:lstStyle/>
          <a:p>
            <a:pPr algn="ctr"/>
            <a:r>
              <a:rPr lang="sl-SI" sz="1100"/>
              <a:t>naložbe</a:t>
            </a:r>
          </a:p>
        </p:txBody>
      </p:sp>
      <p:sp>
        <p:nvSpPr>
          <p:cNvPr id="39" name="TextBox 38">
            <a:extLst>
              <a:ext uri="{FF2B5EF4-FFF2-40B4-BE49-F238E27FC236}">
                <a16:creationId xmlns:a16="http://schemas.microsoft.com/office/drawing/2014/main" id="{6E9EDE40-3666-9730-CF35-274870DD7B95}"/>
              </a:ext>
            </a:extLst>
          </p:cNvPr>
          <p:cNvSpPr txBox="1"/>
          <p:nvPr/>
        </p:nvSpPr>
        <p:spPr>
          <a:xfrm>
            <a:off x="7158428" y="3201356"/>
            <a:ext cx="958455" cy="261610"/>
          </a:xfrm>
          <a:prstGeom prst="rect">
            <a:avLst/>
          </a:prstGeom>
          <a:noFill/>
        </p:spPr>
        <p:txBody>
          <a:bodyPr wrap="square" rtlCol="0" anchor="ctr">
            <a:spAutoFit/>
          </a:bodyPr>
          <a:lstStyle/>
          <a:p>
            <a:pPr algn="ctr"/>
            <a:r>
              <a:rPr lang="sl-SI" sz="1100"/>
              <a:t>okolje</a:t>
            </a:r>
          </a:p>
        </p:txBody>
      </p:sp>
      <p:sp>
        <p:nvSpPr>
          <p:cNvPr id="40" name="TextBox 39">
            <a:extLst>
              <a:ext uri="{FF2B5EF4-FFF2-40B4-BE49-F238E27FC236}">
                <a16:creationId xmlns:a16="http://schemas.microsoft.com/office/drawing/2014/main" id="{4195B9D6-E273-903C-A27E-80D9A343ABE1}"/>
              </a:ext>
            </a:extLst>
          </p:cNvPr>
          <p:cNvSpPr txBox="1"/>
          <p:nvPr/>
        </p:nvSpPr>
        <p:spPr>
          <a:xfrm>
            <a:off x="5324400" y="3205373"/>
            <a:ext cx="761350" cy="261610"/>
          </a:xfrm>
          <a:prstGeom prst="rect">
            <a:avLst/>
          </a:prstGeom>
          <a:noFill/>
        </p:spPr>
        <p:txBody>
          <a:bodyPr wrap="square" rtlCol="0" anchor="ctr">
            <a:spAutoFit/>
          </a:bodyPr>
          <a:lstStyle/>
          <a:p>
            <a:pPr algn="ctr"/>
            <a:r>
              <a:rPr lang="sl-SI" sz="1100"/>
              <a:t>promet</a:t>
            </a:r>
          </a:p>
        </p:txBody>
      </p:sp>
      <p:sp>
        <p:nvSpPr>
          <p:cNvPr id="41" name="TextBox 40">
            <a:extLst>
              <a:ext uri="{FF2B5EF4-FFF2-40B4-BE49-F238E27FC236}">
                <a16:creationId xmlns:a16="http://schemas.microsoft.com/office/drawing/2014/main" id="{F26CBA7D-217C-04B2-4B9B-94522CB38DE5}"/>
              </a:ext>
            </a:extLst>
          </p:cNvPr>
          <p:cNvSpPr txBox="1"/>
          <p:nvPr/>
        </p:nvSpPr>
        <p:spPr>
          <a:xfrm>
            <a:off x="4460585" y="3209051"/>
            <a:ext cx="677018" cy="261610"/>
          </a:xfrm>
          <a:prstGeom prst="rect">
            <a:avLst/>
          </a:prstGeom>
          <a:noFill/>
        </p:spPr>
        <p:txBody>
          <a:bodyPr wrap="square" rtlCol="0" anchor="ctr">
            <a:spAutoFit/>
          </a:bodyPr>
          <a:lstStyle/>
          <a:p>
            <a:pPr algn="ctr"/>
            <a:r>
              <a:rPr lang="sl-SI" sz="1100" dirty="0"/>
              <a:t>energija</a:t>
            </a:r>
          </a:p>
        </p:txBody>
      </p:sp>
      <p:sp>
        <p:nvSpPr>
          <p:cNvPr id="42" name="TextBox 41">
            <a:extLst>
              <a:ext uri="{FF2B5EF4-FFF2-40B4-BE49-F238E27FC236}">
                <a16:creationId xmlns:a16="http://schemas.microsoft.com/office/drawing/2014/main" id="{65784967-6991-A3EC-667B-7DD5B68BAF40}"/>
              </a:ext>
            </a:extLst>
          </p:cNvPr>
          <p:cNvSpPr txBox="1"/>
          <p:nvPr/>
        </p:nvSpPr>
        <p:spPr>
          <a:xfrm>
            <a:off x="3394136" y="5693138"/>
            <a:ext cx="1343294" cy="430887"/>
          </a:xfrm>
          <a:prstGeom prst="rect">
            <a:avLst/>
          </a:prstGeom>
          <a:noFill/>
        </p:spPr>
        <p:txBody>
          <a:bodyPr wrap="square" rtlCol="0" anchor="ctr">
            <a:spAutoFit/>
          </a:bodyPr>
          <a:lstStyle/>
          <a:p>
            <a:pPr algn="ctr"/>
            <a:r>
              <a:rPr lang="sl-SI" sz="1100"/>
              <a:t>vseevropska omrežja</a:t>
            </a:r>
          </a:p>
        </p:txBody>
      </p:sp>
      <p:sp>
        <p:nvSpPr>
          <p:cNvPr id="43" name="Rectangle 42">
            <a:extLst>
              <a:ext uri="{FF2B5EF4-FFF2-40B4-BE49-F238E27FC236}">
                <a16:creationId xmlns:a16="http://schemas.microsoft.com/office/drawing/2014/main" id="{A7DAC68B-1C27-F3E5-F1C3-B3ECD5F965B7}"/>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312331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88A9B3-A051-4873-B3D5-4F756B2C9D18}"/>
              </a:ext>
            </a:extLst>
          </p:cNvPr>
          <p:cNvSpPr txBox="1">
            <a:spLocks/>
          </p:cNvSpPr>
          <p:nvPr/>
        </p:nvSpPr>
        <p:spPr bwMode="auto">
          <a:xfrm>
            <a:off x="0" y="1892301"/>
            <a:ext cx="12192000" cy="695113"/>
          </a:xfrm>
          <a:prstGeom prst="rect">
            <a:avLst/>
          </a:prstGeom>
          <a:solidFill>
            <a:schemeClr val="bg1"/>
          </a:solidFill>
          <a:ln>
            <a:noFill/>
          </a:ln>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lvl="0" algn="ctr"/>
            <a:r>
              <a:rPr lang="sl-SI" sz="2667">
                <a:solidFill>
                  <a:srgbClr val="0060A0"/>
                </a:solidFill>
                <a:latin typeface="Calibri" panose="020F0502020204030204" pitchFamily="34" charset="0"/>
              </a:rPr>
              <a:t>PRAZNA PREDLOGA</a:t>
            </a:r>
          </a:p>
        </p:txBody>
      </p:sp>
      <p:sp>
        <p:nvSpPr>
          <p:cNvPr id="5" name="Content Placeholder 2">
            <a:extLst>
              <a:ext uri="{FF2B5EF4-FFF2-40B4-BE49-F238E27FC236}">
                <a16:creationId xmlns:a16="http://schemas.microsoft.com/office/drawing/2014/main" id="{2295A32D-9921-4AAF-882E-22E6FE93A334}"/>
              </a:ext>
            </a:extLst>
          </p:cNvPr>
          <p:cNvSpPr>
            <a:spLocks noGrp="1"/>
          </p:cNvSpPr>
          <p:nvPr>
            <p:ph idx="1"/>
          </p:nvPr>
        </p:nvSpPr>
        <p:spPr>
          <a:xfrm>
            <a:off x="392007" y="2587414"/>
            <a:ext cx="11571393" cy="1004993"/>
          </a:xfrm>
        </p:spPr>
        <p:txBody>
          <a:bodyPr>
            <a:normAutofit/>
          </a:bodyPr>
          <a:lstStyle/>
          <a:p>
            <a:pPr marL="0" lvl="0" indent="0">
              <a:buNone/>
            </a:pPr>
            <a:r>
              <a:rPr lang="sl-SI" sz="2200">
                <a:solidFill>
                  <a:srgbClr val="595959"/>
                </a:solidFill>
                <a:latin typeface="Calibri" panose="020F0502020204030204" pitchFamily="34" charset="0"/>
              </a:rPr>
              <a:t>DODAJ svoje besedilo</a:t>
            </a:r>
          </a:p>
        </p:txBody>
      </p:sp>
      <p:sp>
        <p:nvSpPr>
          <p:cNvPr id="2" name="Rectangle 1">
            <a:extLst>
              <a:ext uri="{FF2B5EF4-FFF2-40B4-BE49-F238E27FC236}">
                <a16:creationId xmlns:a16="http://schemas.microsoft.com/office/drawing/2014/main" id="{2AF179D1-C557-76CE-DD5A-5D37D0E9ACEB}"/>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re 1">
            <a:extLst>
              <a:ext uri="{FF2B5EF4-FFF2-40B4-BE49-F238E27FC236}">
                <a16:creationId xmlns:a16="http://schemas.microsoft.com/office/drawing/2014/main" id="{4C66D1A4-C100-270F-3F29-02EBE05D9EAE}"/>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b="1">
                <a:solidFill>
                  <a:schemeClr val="bg1"/>
                </a:solidFill>
                <a:latin typeface="+mn-lt"/>
              </a:rPr>
              <a:t>NASLOV</a:t>
            </a:r>
          </a:p>
        </p:txBody>
      </p:sp>
    </p:spTree>
    <p:extLst>
      <p:ext uri="{BB962C8B-B14F-4D97-AF65-F5344CB8AC3E}">
        <p14:creationId xmlns:p14="http://schemas.microsoft.com/office/powerpoint/2010/main" val="148755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F88A81-5974-5A00-1370-4E4F1464C5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E57497-0FD6-28BB-C4D9-B73E2604356E}"/>
              </a:ext>
            </a:extLst>
          </p:cNvPr>
          <p:cNvSpPr/>
          <p:nvPr/>
        </p:nvSpPr>
        <p:spPr>
          <a:xfrm>
            <a:off x="0" y="6787"/>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a:extLst>
              <a:ext uri="{FF2B5EF4-FFF2-40B4-BE49-F238E27FC236}">
                <a16:creationId xmlns:a16="http://schemas.microsoft.com/office/drawing/2014/main" id="{A8D5DE92-C780-8E78-EFDA-EE31EF28BAA3}"/>
              </a:ext>
            </a:extLst>
          </p:cNvPr>
          <p:cNvSpPr>
            <a:spLocks noGrp="1"/>
          </p:cNvSpPr>
          <p:nvPr>
            <p:ph type="title"/>
          </p:nvPr>
        </p:nvSpPr>
        <p:spPr>
          <a:xfrm>
            <a:off x="1" y="468000"/>
            <a:ext cx="12192000" cy="1659722"/>
          </a:xfrm>
        </p:spPr>
        <p:txBody>
          <a:bodyPr>
            <a:noAutofit/>
          </a:bodyPr>
          <a:lstStyle/>
          <a:p>
            <a:pPr algn="ctr"/>
            <a:r>
              <a:rPr lang="sl-SI"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Evropski ekonomsko-socialni odbor je</a:t>
            </a:r>
            <a:br>
              <a:rPr lang="sl-SI"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sl-SI"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posvetovalni organ, ki zastopa</a:t>
            </a:r>
            <a:br>
              <a:rPr lang="sl-SI"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sl-SI" sz="4267" b="1"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organizirano civilno družbo</a:t>
            </a:r>
            <a:r>
              <a:rPr lang="sl-SI"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a:t>
            </a:r>
            <a:br>
              <a:rPr lang="sl-SI" sz="4267" b="1" dirty="0">
                <a:solidFill>
                  <a:schemeClr val="bg1"/>
                </a:solidFill>
                <a:latin typeface="Calibri" panose="020F0502020204030204" pitchFamily="34" charset="0"/>
                <a:ea typeface="MS PGothic" charset="0"/>
              </a:rPr>
            </a:br>
            <a:endParaRPr lang="sl-SI" sz="4267" b="1" dirty="0">
              <a:solidFill>
                <a:schemeClr val="bg1"/>
              </a:solidFill>
              <a:latin typeface="Calibri" panose="020F0502020204030204" pitchFamily="34" charset="0"/>
              <a:ea typeface="MS PGothic" charset="0"/>
            </a:endParaRPr>
          </a:p>
        </p:txBody>
      </p:sp>
      <p:sp>
        <p:nvSpPr>
          <p:cNvPr id="7" name="Content Placeholder 2">
            <a:extLst>
              <a:ext uri="{FF2B5EF4-FFF2-40B4-BE49-F238E27FC236}">
                <a16:creationId xmlns:a16="http://schemas.microsoft.com/office/drawing/2014/main" id="{11E22556-F3F7-42C7-F2CE-887A92BC0B96}"/>
              </a:ext>
            </a:extLst>
          </p:cNvPr>
          <p:cNvSpPr txBox="1">
            <a:spLocks/>
          </p:cNvSpPr>
          <p:nvPr/>
        </p:nvSpPr>
        <p:spPr bwMode="auto">
          <a:xfrm>
            <a:off x="256262" y="2816568"/>
            <a:ext cx="6332417" cy="2732616"/>
          </a:xfrm>
          <a:prstGeom prst="rect">
            <a:avLst/>
          </a:prstGeom>
          <a:noFill/>
          <a:ln>
            <a:noFill/>
          </a:ln>
        </p:spPr>
        <p:txBody>
          <a:bodyPr/>
          <a:lstStyle>
            <a:lvl1pPr eaLnBrk="0" hangingPunct="0">
              <a:spcBef>
                <a:spcPct val="20000"/>
              </a:spcBef>
              <a:buFont typeface="Arial" charset="0"/>
              <a:buChar char="•"/>
              <a:defRPr sz="2400">
                <a:solidFill>
                  <a:srgbClr val="3477B2"/>
                </a:solidFill>
                <a:latin typeface="Arial Narrow" charset="0"/>
                <a:ea typeface="MS PGothic" charset="-128"/>
              </a:defRPr>
            </a:lvl1pPr>
            <a:lvl2pPr marL="742950" indent="-285750" eaLnBrk="0" hangingPunct="0">
              <a:spcBef>
                <a:spcPct val="20000"/>
              </a:spcBef>
              <a:buFont typeface="Arial" charset="0"/>
              <a:buChar char="–"/>
              <a:defRPr sz="2200">
                <a:solidFill>
                  <a:srgbClr val="3477B2"/>
                </a:solidFill>
                <a:latin typeface="Arial Narrow" charset="0"/>
                <a:ea typeface="MS PGothic" charset="-128"/>
              </a:defRPr>
            </a:lvl2pPr>
            <a:lvl3pPr marL="1143000" indent="-228600" eaLnBrk="0" hangingPunct="0">
              <a:spcBef>
                <a:spcPct val="20000"/>
              </a:spcBef>
              <a:buFont typeface="Arial" charset="0"/>
              <a:buChar char="•"/>
              <a:defRPr sz="2000">
                <a:solidFill>
                  <a:srgbClr val="3477B2"/>
                </a:solidFill>
                <a:latin typeface="Arial Narrow" charset="0"/>
                <a:ea typeface="MS PGothic" charset="-128"/>
              </a:defRPr>
            </a:lvl3pPr>
            <a:lvl4pPr marL="1600200" indent="-228600" eaLnBrk="0" hangingPunct="0">
              <a:spcBef>
                <a:spcPct val="20000"/>
              </a:spcBef>
              <a:buFont typeface="Arial" charset="0"/>
              <a:buChar char="–"/>
              <a:defRPr>
                <a:solidFill>
                  <a:srgbClr val="3477B2"/>
                </a:solidFill>
                <a:latin typeface="Arial Narrow" charset="0"/>
                <a:ea typeface="MS PGothic" charset="-128"/>
              </a:defRPr>
            </a:lvl4pPr>
            <a:lvl5pPr marL="2057400" indent="-228600" eaLnBrk="0" hangingPunct="0">
              <a:spcBef>
                <a:spcPct val="20000"/>
              </a:spcBef>
              <a:buFont typeface="Arial" charset="0"/>
              <a:buChar char="»"/>
              <a:defRPr sz="1600">
                <a:solidFill>
                  <a:srgbClr val="3477B2"/>
                </a:solidFill>
                <a:latin typeface="Arial Narrow" charset="0"/>
                <a:ea typeface="MS PGothic" charset="-128"/>
              </a:defRPr>
            </a:lvl5pPr>
            <a:lvl6pPr marL="25146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6pPr>
            <a:lvl7pPr marL="29718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7pPr>
            <a:lvl8pPr marL="34290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8pPr>
            <a:lvl9pPr marL="38862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9pPr>
          </a:lstStyle>
          <a:p>
            <a:pPr algn="ctr" eaLnBrk="1" hangingPunct="1">
              <a:buFont typeface="Arial" charset="0"/>
              <a:buNone/>
            </a:pPr>
            <a:r>
              <a:rPr lang="sl-SI"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„Evropskemu parlamentu, Svetu</a:t>
            </a:r>
            <a:br>
              <a:rPr lang="sl-SI"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sl-SI"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in Komisiji</a:t>
            </a:r>
            <a:r>
              <a:rPr lang="sl-SI" sz="2667" b="1" i="1" dirty="0">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pomagata</a:t>
            </a:r>
            <a:br>
              <a:rPr lang="sl-SI" sz="2667" b="1" i="1" dirty="0">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sl-SI" sz="2667" b="1" i="1" dirty="0">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Ekonomsko-socialni odbor</a:t>
            </a:r>
            <a:br>
              <a:rPr lang="sl-SI" sz="2667" dirty="0">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sl-SI"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in Odbor regij, ki opravljata</a:t>
            </a:r>
            <a:br>
              <a:rPr lang="sl-SI" sz="2667" dirty="0">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sl-SI" sz="2667" b="1" i="1" dirty="0">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svetovalno funkcijo</a:t>
            </a:r>
            <a:r>
              <a:rPr lang="sl-SI"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p>
          <a:p>
            <a:pPr algn="ctr" eaLnBrk="1" hangingPunct="1">
              <a:buFont typeface="Arial" charset="0"/>
              <a:buNone/>
            </a:pPr>
            <a:endParaRPr lang="en-GB" altLang="ja-JP"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eaLnBrk="1" hangingPunct="1">
              <a:buFont typeface="Arial" charset="0"/>
              <a:buNone/>
            </a:pPr>
            <a:r>
              <a:rPr lang="sl-SI" dirty="0">
                <a:solidFill>
                  <a:srgbClr val="07A1CD"/>
                </a:solidFill>
                <a:effectLst>
                  <a:outerShdw blurRad="127000" dist="38100" dir="2700000" algn="tl" rotWithShape="0">
                    <a:prstClr val="black">
                      <a:alpha val="40000"/>
                    </a:prstClr>
                  </a:outerShdw>
                </a:effectLst>
                <a:latin typeface="Calibri" charset="0"/>
              </a:rPr>
              <a:t>Pogodba o Evropski uniji, člen 13</a:t>
            </a:r>
          </a:p>
        </p:txBody>
      </p:sp>
      <p:pic>
        <p:nvPicPr>
          <p:cNvPr id="8" name="Picture 7">
            <a:extLst>
              <a:ext uri="{FF2B5EF4-FFF2-40B4-BE49-F238E27FC236}">
                <a16:creationId xmlns:a16="http://schemas.microsoft.com/office/drawing/2014/main" id="{17C5E93E-943A-4295-8D35-15246A5DD4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71457" y="1835152"/>
            <a:ext cx="4720543" cy="5016062"/>
          </a:xfrm>
          <a:prstGeom prst="rect">
            <a:avLst/>
          </a:prstGeom>
          <a:ln>
            <a:noFill/>
          </a:ln>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075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32E24-6E64-A030-DF7B-7A822618961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F425948A-5867-CD52-1283-E882C06253F4}"/>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8191783B-97BB-6B47-0152-29D1C5AD465E}"/>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E1C10654-4D22-70D0-6CCE-C0A0F75D5C4F}"/>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13" name="Picture 12" descr="A poster of a group of people&#10;&#10;Description automatically generated">
            <a:hlinkClick r:id="rId3" action="ppaction://hlinksldjump"/>
            <a:extLst>
              <a:ext uri="{FF2B5EF4-FFF2-40B4-BE49-F238E27FC236}">
                <a16:creationId xmlns:a16="http://schemas.microsoft.com/office/drawing/2014/main" id="{6EB414F3-32D7-539F-1155-6D17DFD486BF}"/>
              </a:ext>
            </a:extLst>
          </p:cNvPr>
          <p:cNvPicPr>
            <a:picLocks noChangeAspect="1"/>
          </p:cNvPicPr>
          <p:nvPr/>
        </p:nvPicPr>
        <p:blipFill>
          <a:blip r:embed="rId4">
            <a:extLst>
              <a:ext uri="{28A0092B-C50C-407E-A947-70E740481C1C}">
                <a14:useLocalDpi xmlns:a14="http://schemas.microsoft.com/office/drawing/2010/main" val="0"/>
              </a:ext>
            </a:extLst>
          </a:blip>
          <a:srcRect l="-279" r="-1264"/>
          <a:stretch/>
        </p:blipFill>
        <p:spPr>
          <a:xfrm>
            <a:off x="4370717"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descr="A collage of several images of people&#10;&#10;Description automatically generated">
            <a:hlinkClick r:id="rId3" action="ppaction://hlinksldjump"/>
            <a:extLst>
              <a:ext uri="{FF2B5EF4-FFF2-40B4-BE49-F238E27FC236}">
                <a16:creationId xmlns:a16="http://schemas.microsoft.com/office/drawing/2014/main" id="{1647C463-7DB6-F4A5-89C9-270159502931}"/>
              </a:ext>
            </a:extLst>
          </p:cNvPr>
          <p:cNvPicPr>
            <a:picLocks noChangeAspect="1"/>
          </p:cNvPicPr>
          <p:nvPr/>
        </p:nvPicPr>
        <p:blipFill>
          <a:blip r:embed="rId5">
            <a:extLst>
              <a:ext uri="{28A0092B-C50C-407E-A947-70E740481C1C}">
                <a14:useLocalDpi xmlns:a14="http://schemas.microsoft.com/office/drawing/2010/main" val="0"/>
              </a:ext>
            </a:extLst>
          </a:blip>
          <a:srcRect l="-941" r="-411"/>
          <a:stretch/>
        </p:blipFill>
        <p:spPr>
          <a:xfrm>
            <a:off x="155275"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descr="A poster of a group of people&#10;&#10;Description automatically generated">
            <a:hlinkClick r:id="rId3" action="ppaction://hlinksldjump"/>
            <a:extLst>
              <a:ext uri="{FF2B5EF4-FFF2-40B4-BE49-F238E27FC236}">
                <a16:creationId xmlns:a16="http://schemas.microsoft.com/office/drawing/2014/main" id="{D809DCA9-7577-B42D-87B8-1BB53615E2C1}"/>
              </a:ext>
            </a:extLst>
          </p:cNvPr>
          <p:cNvPicPr>
            <a:picLocks noChangeAspect="1"/>
          </p:cNvPicPr>
          <p:nvPr/>
        </p:nvPicPr>
        <p:blipFill>
          <a:blip r:embed="rId6">
            <a:extLst>
              <a:ext uri="{28A0092B-C50C-407E-A947-70E740481C1C}">
                <a14:useLocalDpi xmlns:a14="http://schemas.microsoft.com/office/drawing/2010/main" val="0"/>
              </a:ext>
            </a:extLst>
          </a:blip>
          <a:srcRect l="-48" r="96"/>
          <a:stretch/>
        </p:blipFill>
        <p:spPr>
          <a:xfrm>
            <a:off x="8586159" y="0"/>
            <a:ext cx="3361072" cy="6725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196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510D-03B1-A567-47EB-0DAA3CC471A2}"/>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73CF211-003B-1AF4-5AE0-484DC0A1E70B}"/>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6120DC1D-C512-41AC-3ADA-BE42201EAF6F}"/>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A7E1E67E-3B61-DCF3-EE90-F06A47D70721}"/>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3" name="Picture 2" descr="A poster of a financial report&#10;&#10;Description automatically generated with medium confidence">
            <a:hlinkClick r:id="rId3" action="ppaction://hlinksldjump"/>
            <a:extLst>
              <a:ext uri="{FF2B5EF4-FFF2-40B4-BE49-F238E27FC236}">
                <a16:creationId xmlns:a16="http://schemas.microsoft.com/office/drawing/2014/main" id="{EF3F44B3-B23A-C02E-869A-8AEC92B8FE93}"/>
              </a:ext>
            </a:extLst>
          </p:cNvPr>
          <p:cNvPicPr>
            <a:picLocks noChangeAspect="1"/>
          </p:cNvPicPr>
          <p:nvPr/>
        </p:nvPicPr>
        <p:blipFill>
          <a:blip r:embed="rId4">
            <a:extLst>
              <a:ext uri="{28A0092B-C50C-407E-A947-70E740481C1C}">
                <a14:useLocalDpi xmlns:a14="http://schemas.microsoft.com/office/drawing/2010/main" val="0"/>
              </a:ext>
            </a:extLst>
          </a:blip>
          <a:srcRect l="131" r="873"/>
          <a:stretch/>
        </p:blipFill>
        <p:spPr>
          <a:xfrm>
            <a:off x="166770" y="-43467"/>
            <a:ext cx="3390181" cy="68455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descr="A screenshot of a computer screen&#10;&#10;Description automatically generated">
            <a:hlinkClick r:id="rId3" action="ppaction://hlinksldjump"/>
            <a:extLst>
              <a:ext uri="{FF2B5EF4-FFF2-40B4-BE49-F238E27FC236}">
                <a16:creationId xmlns:a16="http://schemas.microsoft.com/office/drawing/2014/main" id="{4DC7EA9E-3AD5-8254-DEBE-53C0DEE3B629}"/>
              </a:ext>
            </a:extLst>
          </p:cNvPr>
          <p:cNvPicPr>
            <a:picLocks noChangeAspect="1"/>
          </p:cNvPicPr>
          <p:nvPr/>
        </p:nvPicPr>
        <p:blipFill>
          <a:blip r:embed="rId5">
            <a:extLst>
              <a:ext uri="{28A0092B-C50C-407E-A947-70E740481C1C}">
                <a14:useLocalDpi xmlns:a14="http://schemas.microsoft.com/office/drawing/2010/main" val="0"/>
              </a:ext>
            </a:extLst>
          </a:blip>
          <a:srcRect l="-177" r="-93"/>
          <a:stretch/>
        </p:blipFill>
        <p:spPr>
          <a:xfrm>
            <a:off x="4382160" y="-1"/>
            <a:ext cx="3390181" cy="67585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descr="A collage of images of people and icons&#10;&#10;Description automatically generated">
            <a:hlinkClick r:id="rId3" action="ppaction://hlinksldjump"/>
            <a:extLst>
              <a:ext uri="{FF2B5EF4-FFF2-40B4-BE49-F238E27FC236}">
                <a16:creationId xmlns:a16="http://schemas.microsoft.com/office/drawing/2014/main" id="{6175C6EB-6A55-8FE6-F4AC-6BE900C7D7E5}"/>
              </a:ext>
            </a:extLst>
          </p:cNvPr>
          <p:cNvPicPr>
            <a:picLocks noChangeAspect="1"/>
          </p:cNvPicPr>
          <p:nvPr/>
        </p:nvPicPr>
        <p:blipFill>
          <a:blip r:embed="rId6">
            <a:extLst>
              <a:ext uri="{28A0092B-C50C-407E-A947-70E740481C1C}">
                <a14:useLocalDpi xmlns:a14="http://schemas.microsoft.com/office/drawing/2010/main" val="0"/>
              </a:ext>
            </a:extLst>
          </a:blip>
          <a:srcRect l="79" r="641"/>
          <a:stretch/>
        </p:blipFill>
        <p:spPr>
          <a:xfrm>
            <a:off x="8597550" y="-33797"/>
            <a:ext cx="3390181" cy="68261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0181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4753154" y="2091704"/>
            <a:ext cx="7302721" cy="2937933"/>
          </a:xfrm>
        </p:spPr>
        <p:txBody>
          <a:bodyPr>
            <a:normAutofit fontScale="92500" lnSpcReduction="20000"/>
          </a:bodyPr>
          <a:lstStyle/>
          <a:p>
            <a:pPr marL="0" lvl="0" indent="0" algn="just">
              <a:lnSpc>
                <a:spcPct val="110000"/>
              </a:lnSpc>
              <a:buNone/>
            </a:pPr>
            <a:r>
              <a:rPr lang="sl-SI" sz="2400">
                <a:latin typeface="Calibri" panose="020F0502020204030204" pitchFamily="34" charset="0"/>
              </a:rPr>
              <a:t>Člane na predlog vsake države članice imenuje </a:t>
            </a:r>
            <a:r>
              <a:rPr lang="sl-SI" sz="2400" b="1">
                <a:solidFill>
                  <a:srgbClr val="0060A0"/>
                </a:solidFill>
                <a:latin typeface="Calibri" panose="020F0502020204030204" pitchFamily="34" charset="0"/>
              </a:rPr>
              <a:t>Svet za petletni mandat z možnostjo podaljšanja</a:t>
            </a:r>
            <a:r>
              <a:rPr lang="sl-SI" sz="2400">
                <a:latin typeface="Calibri" panose="020F0502020204030204" pitchFamily="34" charset="0"/>
              </a:rPr>
              <a:t>.</a:t>
            </a:r>
          </a:p>
          <a:p>
            <a:pPr marL="0" indent="0" algn="just">
              <a:lnSpc>
                <a:spcPct val="110000"/>
              </a:lnSpc>
              <a:buNone/>
            </a:pPr>
            <a:r>
              <a:rPr lang="sl-SI" sz="2400">
                <a:latin typeface="Calibri" panose="020F0502020204030204" pitchFamily="34" charset="0"/>
              </a:rPr>
              <a:t>Pri svojem delu v Odboru so neodvisni </a:t>
            </a:r>
            <a:r>
              <a:rPr lang="sl-SI" sz="2400" b="1">
                <a:solidFill>
                  <a:srgbClr val="0060A0"/>
                </a:solidFill>
                <a:latin typeface="Calibri" panose="020F0502020204030204" pitchFamily="34" charset="0"/>
              </a:rPr>
              <a:t>(= brez politične pripadnosti)</a:t>
            </a:r>
            <a:r>
              <a:rPr lang="sl-SI" sz="2400">
                <a:latin typeface="Calibri" panose="020F0502020204030204" pitchFamily="34" charset="0"/>
              </a:rPr>
              <a:t> in opravljajo svoje naloge v interesu vseh državljanov EU.</a:t>
            </a:r>
          </a:p>
          <a:p>
            <a:pPr marL="0" indent="0" algn="just">
              <a:lnSpc>
                <a:spcPct val="110000"/>
              </a:lnSpc>
              <a:buNone/>
            </a:pPr>
            <a:r>
              <a:rPr lang="sl-SI" sz="2400" b="1">
                <a:solidFill>
                  <a:srgbClr val="0060A0"/>
                </a:solidFill>
                <a:latin typeface="Calibri" panose="020F0502020204030204" pitchFamily="34" charset="0"/>
              </a:rPr>
              <a:t>Niso stalno nastanjeni v Bruslju</a:t>
            </a:r>
            <a:r>
              <a:rPr lang="sl-SI" sz="2400">
                <a:latin typeface="Calibri" panose="020F0502020204030204" pitchFamily="34" charset="0"/>
              </a:rPr>
              <a:t>: večina jih še naprej dela za svoje organizacije v državi izvora. EESO krije njihove potne stroške in stroške bivanja.</a:t>
            </a:r>
          </a:p>
          <a:p>
            <a:pPr lvl="0"/>
            <a:endParaRPr lang="fr-BE" sz="2200" dirty="0">
              <a:solidFill>
                <a:srgbClr val="595959"/>
              </a:solidFill>
              <a:latin typeface="Calibri" panose="020F0502020204030204" pitchFamily="34" charset="0"/>
            </a:endParaRPr>
          </a:p>
        </p:txBody>
      </p:sp>
      <p:sp>
        <p:nvSpPr>
          <p:cNvPr id="7" name="Content Placeholder 2"/>
          <p:cNvSpPr txBox="1">
            <a:spLocks/>
          </p:cNvSpPr>
          <p:nvPr/>
        </p:nvSpPr>
        <p:spPr>
          <a:xfrm>
            <a:off x="4849707" y="3437681"/>
            <a:ext cx="7206169"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8" name="Content Placeholder 2"/>
          <p:cNvSpPr txBox="1">
            <a:spLocks/>
          </p:cNvSpPr>
          <p:nvPr/>
        </p:nvSpPr>
        <p:spPr>
          <a:xfrm>
            <a:off x="4849707" y="4520354"/>
            <a:ext cx="7206168"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D4428210-F821-B6DF-07F8-4E1709B3CA0C}"/>
              </a:ext>
            </a:extLst>
          </p:cNvPr>
          <p:cNvSpPr/>
          <p:nvPr/>
        </p:nvSpPr>
        <p:spPr>
          <a:xfrm>
            <a:off x="0" y="0"/>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5EEF93FD-3C97-D521-87A7-D8F00E14E82C}"/>
              </a:ext>
            </a:extLst>
          </p:cNvPr>
          <p:cNvSpPr txBox="1"/>
          <p:nvPr/>
        </p:nvSpPr>
        <p:spPr>
          <a:xfrm>
            <a:off x="26681" y="263341"/>
            <a:ext cx="12165319" cy="2123658"/>
          </a:xfrm>
          <a:prstGeom prst="rect">
            <a:avLst/>
          </a:prstGeom>
          <a:noFill/>
        </p:spPr>
        <p:txBody>
          <a:bodyPr wrap="square" rtlCol="0">
            <a:spAutoFit/>
          </a:bodyPr>
          <a:lstStyle/>
          <a:p>
            <a:pPr algn="ctr"/>
            <a:r>
              <a:rPr lang="sl-SI" sz="4400" b="1">
                <a:solidFill>
                  <a:schemeClr val="bg1"/>
                </a:solidFill>
                <a:latin typeface="Calibri" panose="020F0502020204030204" pitchFamily="34" charset="0"/>
              </a:rPr>
              <a:t>SKUPŠČINA 329 ČLANOV</a:t>
            </a:r>
            <a:br>
              <a:rPr lang="sl-SI" sz="4400" b="1">
                <a:solidFill>
                  <a:schemeClr val="bg1"/>
                </a:solidFill>
                <a:latin typeface="Calibri" panose="020F0502020204030204" pitchFamily="34" charset="0"/>
              </a:rPr>
            </a:br>
            <a:r>
              <a:rPr lang="sl-SI" sz="4400" b="1">
                <a:solidFill>
                  <a:schemeClr val="bg1"/>
                </a:solidFill>
                <a:latin typeface="Calibri" panose="020F0502020204030204" pitchFamily="34" charset="0"/>
              </a:rPr>
              <a:t>IZ VSEH DRŽAV ČLANIC EU</a:t>
            </a:r>
          </a:p>
          <a:p>
            <a:pPr algn="ctr"/>
            <a:endParaRPr lang="LID4096" sz="4400" dirty="0">
              <a:solidFill>
                <a:schemeClr val="bg1"/>
              </a:solidFill>
            </a:endParaRPr>
          </a:p>
        </p:txBody>
      </p:sp>
    </p:spTree>
    <p:extLst>
      <p:ext uri="{BB962C8B-B14F-4D97-AF65-F5344CB8AC3E}">
        <p14:creationId xmlns:p14="http://schemas.microsoft.com/office/powerpoint/2010/main" val="19700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nodePh="1">
                                  <p:stCondLst>
                                    <p:cond delay="0"/>
                                  </p:stCondLst>
                                  <p:endCondLst>
                                    <p:cond evt="begin" delay="0">
                                      <p:tn val="26"/>
                                    </p:cond>
                                  </p:end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nodePh="1">
                                  <p:stCondLst>
                                    <p:cond delay="0"/>
                                  </p:stCondLst>
                                  <p:endCondLst>
                                    <p:cond evt="begin" delay="0">
                                      <p:tn val="32"/>
                                    </p:cond>
                                  </p:endCondLst>
                                  <p:childTnLst>
                                    <p:set>
                                      <p:cBhvr>
                                        <p:cTn id="3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27379"/>
          <a:stretch/>
        </p:blipFill>
        <p:spPr>
          <a:xfrm>
            <a:off x="0" y="1206436"/>
            <a:ext cx="12192000" cy="4980362"/>
          </a:xfrm>
          <a:prstGeom prst="rect">
            <a:avLst/>
          </a:prstGeom>
        </p:spPr>
      </p:pic>
      <p:sp>
        <p:nvSpPr>
          <p:cNvPr id="5" name="Content Placeholder 2"/>
          <p:cNvSpPr>
            <a:spLocks noGrp="1"/>
          </p:cNvSpPr>
          <p:nvPr>
            <p:ph idx="1"/>
          </p:nvPr>
        </p:nvSpPr>
        <p:spPr>
          <a:xfrm>
            <a:off x="0" y="1482030"/>
            <a:ext cx="12192000" cy="517313"/>
          </a:xfrm>
        </p:spPr>
        <p:txBody>
          <a:bodyPr>
            <a:normAutofit/>
          </a:bodyPr>
          <a:lstStyle/>
          <a:p>
            <a:pPr marL="0" lvl="1" indent="0" algn="ctr">
              <a:buNone/>
            </a:pPr>
            <a:r>
              <a:rPr lang="sl-SI">
                <a:latin typeface="Calibri" charset="0"/>
                <a:ea typeface="MS PGothic" charset="-128"/>
              </a:rPr>
              <a:t>Organizirana civilna družba so vse skupine in organizacije, v katerih</a:t>
            </a:r>
            <a:r>
              <a:rPr lang="sl-SI" b="1">
                <a:solidFill>
                  <a:srgbClr val="0060A0"/>
                </a:solidFill>
                <a:latin typeface="Calibri" charset="0"/>
                <a:ea typeface="MS PGothic" charset="-128"/>
              </a:rPr>
              <a:t> ljudje sodelujejo:</a:t>
            </a:r>
          </a:p>
        </p:txBody>
      </p:sp>
      <p:sp>
        <p:nvSpPr>
          <p:cNvPr id="13" name="Rectangle 12"/>
          <p:cNvSpPr/>
          <p:nvPr/>
        </p:nvSpPr>
        <p:spPr>
          <a:xfrm>
            <a:off x="1273387" y="3442547"/>
            <a:ext cx="2926080" cy="3574627"/>
          </a:xfrm>
          <a:prstGeom prst="rect">
            <a:avLst/>
          </a:prstGeom>
          <a:solidFill>
            <a:srgbClr val="006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p:cNvSpPr/>
          <p:nvPr/>
        </p:nvSpPr>
        <p:spPr>
          <a:xfrm>
            <a:off x="4754880" y="3442547"/>
            <a:ext cx="2926080" cy="3574627"/>
          </a:xfrm>
          <a:prstGeom prst="rect">
            <a:avLst/>
          </a:prstGeom>
          <a:solidFill>
            <a:srgbClr val="D922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p:cNvSpPr/>
          <p:nvPr/>
        </p:nvSpPr>
        <p:spPr>
          <a:xfrm>
            <a:off x="8236373" y="3442547"/>
            <a:ext cx="2926080" cy="3574627"/>
          </a:xfrm>
          <a:prstGeom prst="rect">
            <a:avLst/>
          </a:prstGeom>
          <a:solidFill>
            <a:srgbClr val="0083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8342"/>
              </a:solidFill>
            </a:endParaRPr>
          </a:p>
        </p:txBody>
      </p:sp>
      <p:sp>
        <p:nvSpPr>
          <p:cNvPr id="10" name="Title 1"/>
          <p:cNvSpPr txBox="1">
            <a:spLocks/>
          </p:cNvSpPr>
          <p:nvPr/>
        </p:nvSpPr>
        <p:spPr bwMode="auto">
          <a:xfrm>
            <a:off x="1273387"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sl-SI" sz="2533" b="1">
                <a:solidFill>
                  <a:schemeClr val="bg1"/>
                </a:solidFill>
                <a:latin typeface="Calibri" panose="020F0502020204030204" pitchFamily="34" charset="0"/>
                <a:ea typeface="+mj-ea"/>
              </a:rPr>
              <a:t>Delodajalci (107)</a:t>
            </a:r>
          </a:p>
        </p:txBody>
      </p:sp>
      <p:sp>
        <p:nvSpPr>
          <p:cNvPr id="11" name="Title 1"/>
          <p:cNvSpPr txBox="1">
            <a:spLocks/>
          </p:cNvSpPr>
          <p:nvPr/>
        </p:nvSpPr>
        <p:spPr bwMode="auto">
          <a:xfrm>
            <a:off x="4754880"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sl-SI" sz="2533" b="1">
                <a:solidFill>
                  <a:schemeClr val="bg1"/>
                </a:solidFill>
                <a:latin typeface="Calibri" panose="020F0502020204030204" pitchFamily="34" charset="0"/>
                <a:ea typeface="+mj-ea"/>
              </a:rPr>
              <a:t>Delojemalci (112)</a:t>
            </a:r>
          </a:p>
        </p:txBody>
      </p:sp>
      <p:sp>
        <p:nvSpPr>
          <p:cNvPr id="12" name="Title 1"/>
          <p:cNvSpPr txBox="1">
            <a:spLocks/>
          </p:cNvSpPr>
          <p:nvPr/>
        </p:nvSpPr>
        <p:spPr bwMode="auto">
          <a:xfrm>
            <a:off x="8236373"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sl-SI" sz="2667" b="1">
                <a:solidFill>
                  <a:schemeClr val="bg1"/>
                </a:solidFill>
                <a:latin typeface="Calibri" panose="020F0502020204030204" pitchFamily="34" charset="0"/>
                <a:ea typeface="+mj-ea"/>
              </a:rPr>
              <a:t>Organizacije civilne družbe (106)</a:t>
            </a:r>
          </a:p>
          <a:p>
            <a:pPr algn="ctr" eaLnBrk="1" hangingPunct="1">
              <a:defRPr/>
            </a:pPr>
            <a:endParaRPr lang="fr-BE" sz="2667" b="1" dirty="0">
              <a:solidFill>
                <a:schemeClr val="bg1"/>
              </a:solidFill>
              <a:latin typeface="Calibri" panose="020F0502020204030204" pitchFamily="34" charset="0"/>
              <a:ea typeface="+mj-ea"/>
            </a:endParaRPr>
          </a:p>
        </p:txBody>
      </p:sp>
      <p:sp>
        <p:nvSpPr>
          <p:cNvPr id="17" name="Rectangle 16"/>
          <p:cNvSpPr/>
          <p:nvPr/>
        </p:nvSpPr>
        <p:spPr>
          <a:xfrm>
            <a:off x="0" y="5936558"/>
            <a:ext cx="12192000" cy="1627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Content Placeholder 2"/>
          <p:cNvSpPr txBox="1">
            <a:spLocks/>
          </p:cNvSpPr>
          <p:nvPr/>
        </p:nvSpPr>
        <p:spPr>
          <a:xfrm>
            <a:off x="0" y="5911455"/>
            <a:ext cx="12192000" cy="14507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sl-SI" sz="2400" b="1">
                <a:solidFill>
                  <a:srgbClr val="1F5FA0"/>
                </a:solidFill>
                <a:latin typeface="Calibri" charset="0"/>
                <a:ea typeface="MS PGothic" charset="-128"/>
              </a:rPr>
              <a:t>Zavezane so varstvu interesov svojih skupin (ali skupnosti) in zavzemanju za njihove cilje ter pogosto delujejo kot posredniki med nosilci odločanja in državljani.</a:t>
            </a:r>
          </a:p>
        </p:txBody>
      </p:sp>
      <p:sp>
        <p:nvSpPr>
          <p:cNvPr id="19" name="TextBox 18">
            <a:hlinkClick r:id="rId4"/>
            <a:extLst>
              <a:ext uri="{FF2B5EF4-FFF2-40B4-BE49-F238E27FC236}">
                <a16:creationId xmlns:a16="http://schemas.microsoft.com/office/drawing/2014/main" id="{F0925021-66B6-B547-90DD-B7884B765D2F}"/>
              </a:ext>
            </a:extLst>
          </p:cNvPr>
          <p:cNvSpPr txBox="1"/>
          <p:nvPr/>
        </p:nvSpPr>
        <p:spPr>
          <a:xfrm>
            <a:off x="1255099" y="4176000"/>
            <a:ext cx="2962656" cy="1241622"/>
          </a:xfrm>
          <a:prstGeom prst="rect">
            <a:avLst/>
          </a:prstGeom>
          <a:noFill/>
        </p:spPr>
        <p:txBody>
          <a:bodyPr wrap="square" rtlCol="0">
            <a:spAutoFit/>
          </a:bodyPr>
          <a:lstStyle/>
          <a:p>
            <a:pPr algn="ctr"/>
            <a:r>
              <a:rPr lang="sl-SI" sz="1867">
                <a:solidFill>
                  <a:schemeClr val="bg1"/>
                </a:solidFill>
              </a:rPr>
              <a:t>združenja delodajalcev,</a:t>
            </a:r>
          </a:p>
          <a:p>
            <a:pPr algn="ctr"/>
            <a:r>
              <a:rPr lang="sl-SI" sz="1867">
                <a:solidFill>
                  <a:schemeClr val="bg1"/>
                </a:solidFill>
              </a:rPr>
              <a:t>gospodarske zbornice,</a:t>
            </a:r>
          </a:p>
          <a:p>
            <a:pPr algn="ctr"/>
            <a:r>
              <a:rPr lang="sl-SI" sz="1867">
                <a:solidFill>
                  <a:schemeClr val="bg1"/>
                </a:solidFill>
              </a:rPr>
              <a:t>organizacije MSP</a:t>
            </a:r>
          </a:p>
          <a:p>
            <a:pPr algn="ctr"/>
            <a:endParaRPr lang="en-US" sz="1867" dirty="0">
              <a:solidFill>
                <a:schemeClr val="bg1"/>
              </a:solidFill>
            </a:endParaRPr>
          </a:p>
        </p:txBody>
      </p:sp>
      <p:sp>
        <p:nvSpPr>
          <p:cNvPr id="20" name="TextBox 19">
            <a:hlinkClick r:id="rId5"/>
            <a:extLst>
              <a:ext uri="{FF2B5EF4-FFF2-40B4-BE49-F238E27FC236}">
                <a16:creationId xmlns:a16="http://schemas.microsoft.com/office/drawing/2014/main" id="{EA13E604-DD39-AC47-A999-ECEECC06A46F}"/>
              </a:ext>
            </a:extLst>
          </p:cNvPr>
          <p:cNvSpPr txBox="1"/>
          <p:nvPr/>
        </p:nvSpPr>
        <p:spPr>
          <a:xfrm>
            <a:off x="4718304" y="4224000"/>
            <a:ext cx="2962656" cy="379656"/>
          </a:xfrm>
          <a:prstGeom prst="rect">
            <a:avLst/>
          </a:prstGeom>
          <a:noFill/>
        </p:spPr>
        <p:txBody>
          <a:bodyPr wrap="square" rtlCol="0">
            <a:spAutoFit/>
          </a:bodyPr>
          <a:lstStyle/>
          <a:p>
            <a:pPr algn="ctr"/>
            <a:r>
              <a:rPr lang="sl-SI" sz="1867">
                <a:solidFill>
                  <a:schemeClr val="bg1"/>
                </a:solidFill>
              </a:rPr>
              <a:t>sindikati</a:t>
            </a:r>
          </a:p>
        </p:txBody>
      </p:sp>
      <p:sp>
        <p:nvSpPr>
          <p:cNvPr id="21" name="TextBox 20">
            <a:hlinkClick r:id="rId6"/>
            <a:extLst>
              <a:ext uri="{FF2B5EF4-FFF2-40B4-BE49-F238E27FC236}">
                <a16:creationId xmlns:a16="http://schemas.microsoft.com/office/drawing/2014/main" id="{04EA3B74-E8BC-4341-9B56-489ADABD78EE}"/>
              </a:ext>
            </a:extLst>
          </p:cNvPr>
          <p:cNvSpPr txBox="1"/>
          <p:nvPr/>
        </p:nvSpPr>
        <p:spPr>
          <a:xfrm>
            <a:off x="8236373" y="4224000"/>
            <a:ext cx="2962656" cy="1528945"/>
          </a:xfrm>
          <a:prstGeom prst="rect">
            <a:avLst/>
          </a:prstGeom>
          <a:noFill/>
        </p:spPr>
        <p:txBody>
          <a:bodyPr wrap="square" rtlCol="0">
            <a:spAutoFit/>
          </a:bodyPr>
          <a:lstStyle/>
          <a:p>
            <a:pPr algn="ctr"/>
            <a:r>
              <a:rPr lang="sl-SI" sz="1867">
                <a:solidFill>
                  <a:schemeClr val="bg1"/>
                </a:solidFill>
              </a:rPr>
              <a:t>kmetje, potrošniki, nevladne organizacije, mladi, samostojni poklici, invalidi, akademiki, zadruge ... </a:t>
            </a:r>
          </a:p>
          <a:p>
            <a:pPr algn="ctr"/>
            <a:endParaRPr lang="en-US" sz="1867" dirty="0">
              <a:solidFill>
                <a:schemeClr val="bg1"/>
              </a:solidFill>
            </a:endParaRPr>
          </a:p>
        </p:txBody>
      </p:sp>
      <p:sp>
        <p:nvSpPr>
          <p:cNvPr id="2" name="Rectangle 1">
            <a:extLst>
              <a:ext uri="{FF2B5EF4-FFF2-40B4-BE49-F238E27FC236}">
                <a16:creationId xmlns:a16="http://schemas.microsoft.com/office/drawing/2014/main" id="{02F707B0-4DCD-1697-44A7-0F7B11A0DBD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p:cNvSpPr txBox="1">
            <a:spLocks/>
          </p:cNvSpPr>
          <p:nvPr/>
        </p:nvSpPr>
        <p:spPr bwMode="auto">
          <a:xfrm>
            <a:off x="-85060" y="161454"/>
            <a:ext cx="12277060" cy="106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sl-SI" sz="4400" b="1">
                <a:solidFill>
                  <a:schemeClr val="bg1"/>
                </a:solidFill>
                <a:latin typeface="Calibri" panose="020F0502020204030204" pitchFamily="34" charset="0"/>
                <a:ea typeface="+mj-ea"/>
              </a:rPr>
              <a:t>KAJ JE ORGANIZIRANA CIVILNA DRUŽBA?</a:t>
            </a:r>
          </a:p>
        </p:txBody>
      </p:sp>
    </p:spTree>
    <p:extLst>
      <p:ext uri="{BB962C8B-B14F-4D97-AF65-F5344CB8AC3E}">
        <p14:creationId xmlns:p14="http://schemas.microsoft.com/office/powerpoint/2010/main" val="1975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P spid="14" grpId="0" animBg="1"/>
      <p:bldP spid="15" grpId="0" animBg="1"/>
      <p:bldP spid="10" grpId="0"/>
      <p:bldP spid="11" grpId="0"/>
      <p:bldP spid="12" grpId="0"/>
      <p:bldP spid="17" grpId="0" animBg="1"/>
      <p:bldP spid="18" grpId="0"/>
      <p:bldP spid="19" grpId="0"/>
      <p:bldP spid="20" grpId="0"/>
      <p:bldP spid="2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E81D5F-8A66-0164-9E18-EF3E967B127A}"/>
              </a:ext>
            </a:extLst>
          </p:cNvPr>
          <p:cNvSpPr/>
          <p:nvPr/>
        </p:nvSpPr>
        <p:spPr>
          <a:xfrm>
            <a:off x="0" y="-9144"/>
            <a:ext cx="7324259"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 name="Title 1"/>
          <p:cNvSpPr>
            <a:spLocks noGrp="1"/>
          </p:cNvSpPr>
          <p:nvPr>
            <p:ph type="title"/>
          </p:nvPr>
        </p:nvSpPr>
        <p:spPr>
          <a:xfrm>
            <a:off x="-106532" y="-9144"/>
            <a:ext cx="7430791" cy="1144284"/>
          </a:xfrm>
          <a:effectLst>
            <a:outerShdw blurRad="76200" dist="12700" dir="2700000" sy="-23000" kx="-800400" algn="bl" rotWithShape="0">
              <a:prstClr val="black">
                <a:alpha val="20000"/>
              </a:prstClr>
            </a:outerShdw>
          </a:effectLst>
        </p:spPr>
        <p:txBody>
          <a:bodyPr>
            <a:noAutofit/>
          </a:bodyPr>
          <a:lstStyle/>
          <a:p>
            <a:pPr algn="ctr"/>
            <a:r>
              <a:rPr lang="sl-SI" sz="4000" b="1">
                <a:solidFill>
                  <a:schemeClr val="bg1"/>
                </a:solidFill>
                <a:latin typeface="+mn-lt"/>
                <a:ea typeface="+mn-ea"/>
                <a:cs typeface="+mn-cs"/>
              </a:rPr>
              <a:t>KAKŠNA JE FUNKCIJA EESO?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298393" y="-16778"/>
            <a:ext cx="4893607" cy="683702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124545" y="1144284"/>
            <a:ext cx="7105335" cy="5509200"/>
          </a:xfrm>
          <a:prstGeom prst="rect">
            <a:avLst/>
          </a:prstGeom>
        </p:spPr>
        <p:txBody>
          <a:bodyPr wrap="square">
            <a:spAutoFit/>
          </a:bodyPr>
          <a:lstStyle/>
          <a:p>
            <a:pPr algn="just"/>
            <a:r>
              <a:rPr lang="sl-SI" sz="2000" b="1" dirty="0">
                <a:solidFill>
                  <a:srgbClr val="1F5FA0"/>
                </a:solidFill>
                <a:latin typeface="+mn-lt"/>
              </a:rPr>
              <a:t>Evropski parlament</a:t>
            </a:r>
            <a:r>
              <a:rPr lang="sl-SI" sz="2000" dirty="0">
                <a:latin typeface="+mn-lt"/>
              </a:rPr>
              <a:t>, </a:t>
            </a:r>
            <a:r>
              <a:rPr lang="sl-SI" sz="2000" b="1" dirty="0">
                <a:solidFill>
                  <a:srgbClr val="1F5FA0"/>
                </a:solidFill>
                <a:latin typeface="+mn-lt"/>
              </a:rPr>
              <a:t>Svet EU</a:t>
            </a:r>
            <a:r>
              <a:rPr lang="sl-SI" sz="2000" dirty="0">
                <a:latin typeface="+mn-lt"/>
              </a:rPr>
              <a:t> in </a:t>
            </a:r>
            <a:r>
              <a:rPr lang="sl-SI" sz="2000" b="1" dirty="0">
                <a:solidFill>
                  <a:srgbClr val="1F5FA0"/>
                </a:solidFill>
                <a:latin typeface="+mn-lt"/>
              </a:rPr>
              <a:t>Evropska komisija</a:t>
            </a:r>
            <a:r>
              <a:rPr lang="sl-SI" sz="2000" dirty="0">
                <a:latin typeface="+mn-lt"/>
              </a:rPr>
              <a:t> so </a:t>
            </a:r>
            <a:r>
              <a:rPr lang="sl-SI" sz="2000" b="1" dirty="0">
                <a:solidFill>
                  <a:srgbClr val="0060A0"/>
                </a:solidFill>
                <a:latin typeface="+mn-lt"/>
              </a:rPr>
              <a:t>pravno zavezani k posvetovanju z EESO</a:t>
            </a:r>
            <a:r>
              <a:rPr lang="sl-SI" sz="2000" dirty="0">
                <a:latin typeface="+mn-lt"/>
              </a:rPr>
              <a:t>, ko sprejemajo novo zakonodajo. </a:t>
            </a:r>
            <a:r>
              <a:rPr lang="sl-SI" sz="2000" b="1" dirty="0">
                <a:latin typeface="+mn-lt"/>
              </a:rPr>
              <a:t>Posvetovanje</a:t>
            </a:r>
            <a:r>
              <a:rPr lang="sl-SI" sz="2000" dirty="0">
                <a:latin typeface="+mn-lt"/>
              </a:rPr>
              <a:t> lahko zadeva številna področja. </a:t>
            </a:r>
          </a:p>
          <a:p>
            <a:pPr algn="just"/>
            <a:endParaRPr lang="en-US" altLang="fr-FR" sz="2000" dirty="0">
              <a:solidFill>
                <a:srgbClr val="0060A0"/>
              </a:solidFill>
            </a:endParaRPr>
          </a:p>
          <a:p>
            <a:pPr algn="just"/>
            <a:r>
              <a:rPr lang="sl-SI" sz="2000" b="1" dirty="0">
                <a:solidFill>
                  <a:srgbClr val="1F5FA0"/>
                </a:solidFill>
              </a:rPr>
              <a:t>Člani EESO iz vseh 3 skupin</a:t>
            </a:r>
            <a:r>
              <a:rPr lang="sl-SI" sz="2000" dirty="0"/>
              <a:t> o predlagani zakonodaji </a:t>
            </a:r>
            <a:r>
              <a:rPr lang="sl-SI" sz="2000" b="1" dirty="0">
                <a:solidFill>
                  <a:srgbClr val="0060A0"/>
                </a:solidFill>
              </a:rPr>
              <a:t>razpravljajo, se o njej posvetujejo in dosežejo soglasje ter pripravijo skupni dokument, imenovan „mnenje“</a:t>
            </a:r>
            <a:r>
              <a:rPr lang="sl-SI" sz="2000" dirty="0"/>
              <a:t>.</a:t>
            </a:r>
          </a:p>
          <a:p>
            <a:pPr algn="just"/>
            <a:endParaRPr lang="en-US" altLang="fr-FR" sz="2000" dirty="0">
              <a:solidFill>
                <a:srgbClr val="0060A0"/>
              </a:solidFill>
            </a:endParaRPr>
          </a:p>
          <a:p>
            <a:pPr algn="just"/>
            <a:r>
              <a:rPr lang="sl-SI" sz="2000" dirty="0"/>
              <a:t>Ko je </a:t>
            </a:r>
            <a:r>
              <a:rPr lang="sl-SI" sz="2000" b="1" dirty="0">
                <a:solidFill>
                  <a:srgbClr val="1F5FA0"/>
                </a:solidFill>
              </a:rPr>
              <a:t>mnenje sprejeto, se pošlje institucijam EU</a:t>
            </a:r>
            <a:r>
              <a:rPr lang="sl-SI" sz="2000" dirty="0"/>
              <a:t>, da lahko o njem razpravljajo, in objavi v Uradnem listu EU (v 24 jezikih).</a:t>
            </a:r>
          </a:p>
          <a:p>
            <a:pPr algn="just"/>
            <a:endParaRPr lang="en-US" altLang="fr-FR" sz="2000" dirty="0"/>
          </a:p>
          <a:p>
            <a:pPr algn="just"/>
            <a:r>
              <a:rPr lang="sl-SI" sz="2000" dirty="0"/>
              <a:t>Poročevalec </a:t>
            </a:r>
            <a:r>
              <a:rPr lang="sl-SI" sz="2000" b="1" dirty="0">
                <a:solidFill>
                  <a:srgbClr val="1F5FA0"/>
                </a:solidFill>
              </a:rPr>
              <a:t>predstavlja</a:t>
            </a:r>
            <a:r>
              <a:rPr lang="sl-SI" sz="2000" dirty="0"/>
              <a:t> glavne ugotovitve ter z mnenjem </a:t>
            </a:r>
            <a:r>
              <a:rPr lang="sl-SI" sz="2000" b="1" dirty="0">
                <a:solidFill>
                  <a:srgbClr val="1F5FA0"/>
                </a:solidFill>
              </a:rPr>
              <a:t>seznanja</a:t>
            </a:r>
            <a:r>
              <a:rPr lang="sl-SI" sz="2000" dirty="0"/>
              <a:t> na ravni EU, v državah članicah in na lokalni ravni.</a:t>
            </a:r>
          </a:p>
          <a:p>
            <a:pPr algn="just"/>
            <a:endParaRPr lang="en-GB" altLang="fr-FR" sz="2000" dirty="0"/>
          </a:p>
          <a:p>
            <a:pPr algn="just"/>
            <a:r>
              <a:rPr lang="sl-SI" sz="2000" dirty="0"/>
              <a:t>EESO vsako leto pripravi približno </a:t>
            </a:r>
            <a:r>
              <a:rPr lang="sl-SI" sz="2000" b="1" dirty="0">
                <a:solidFill>
                  <a:srgbClr val="1F5FA0"/>
                </a:solidFill>
              </a:rPr>
              <a:t>200 mnenj</a:t>
            </a:r>
            <a:r>
              <a:rPr lang="sl-SI" sz="2000" dirty="0"/>
              <a:t>.</a:t>
            </a:r>
          </a:p>
          <a:p>
            <a:pPr algn="just"/>
            <a:endParaRPr lang="en-US" altLang="fr-FR" sz="2000" dirty="0">
              <a:solidFill>
                <a:srgbClr val="FF0000"/>
              </a:solidFill>
            </a:endParaRPr>
          </a:p>
          <a:p>
            <a:pPr marL="285750" indent="-285750" algn="just">
              <a:buFont typeface="Arial" panose="020B0604020202020204" pitchFamily="34" charset="0"/>
              <a:buChar char="•"/>
            </a:pPr>
            <a:endParaRPr lang="en-US" altLang="fr-FR" sz="1600" dirty="0">
              <a:solidFill>
                <a:srgbClr val="FF0000"/>
              </a:solidFill>
            </a:endParaRPr>
          </a:p>
          <a:p>
            <a:pPr marL="285750" indent="-285750" algn="just">
              <a:buFont typeface="Arial" panose="020B0604020202020204" pitchFamily="34" charset="0"/>
              <a:buChar char="•"/>
            </a:pPr>
            <a:endParaRPr lang="fr-BE" sz="1600" dirty="0"/>
          </a:p>
        </p:txBody>
      </p:sp>
      <p:sp>
        <p:nvSpPr>
          <p:cNvPr id="6" name="TextBox 5">
            <a:extLst>
              <a:ext uri="{FF2B5EF4-FFF2-40B4-BE49-F238E27FC236}">
                <a16:creationId xmlns:a16="http://schemas.microsoft.com/office/drawing/2014/main" id="{D54632D7-92F4-4501-A9F6-C753A58D7CB1}"/>
              </a:ext>
            </a:extLst>
          </p:cNvPr>
          <p:cNvSpPr txBox="1"/>
          <p:nvPr/>
        </p:nvSpPr>
        <p:spPr>
          <a:xfrm>
            <a:off x="2209887" y="6164440"/>
            <a:ext cx="3254557" cy="338554"/>
          </a:xfrm>
          <a:prstGeom prst="rect">
            <a:avLst/>
          </a:prstGeom>
          <a:noFill/>
        </p:spPr>
        <p:txBody>
          <a:bodyPr wrap="square">
            <a:spAutoFit/>
          </a:bodyPr>
          <a:lstStyle/>
          <a:p>
            <a:r>
              <a:rPr lang="sl-SI" sz="1600" b="1"/>
              <a:t>Za več informacij skeniraj kodo QR!</a:t>
            </a:r>
          </a:p>
        </p:txBody>
      </p:sp>
      <p:pic>
        <p:nvPicPr>
          <p:cNvPr id="8" name="Picture 7">
            <a:extLst>
              <a:ext uri="{FF2B5EF4-FFF2-40B4-BE49-F238E27FC236}">
                <a16:creationId xmlns:a16="http://schemas.microsoft.com/office/drawing/2014/main" id="{07D93C43-DE67-4F97-97C9-04AF74DC62C2}"/>
              </a:ext>
            </a:extLst>
          </p:cNvPr>
          <p:cNvPicPr>
            <a:picLocks noChangeAspect="1"/>
          </p:cNvPicPr>
          <p:nvPr/>
        </p:nvPicPr>
        <p:blipFill>
          <a:blip r:embed="rId3"/>
          <a:srcRect l="5714" t="7800" r="9338" b="6166"/>
          <a:stretch/>
        </p:blipFill>
        <p:spPr>
          <a:xfrm>
            <a:off x="6238560" y="5838417"/>
            <a:ext cx="991320" cy="990600"/>
          </a:xfrm>
          <a:prstGeom prst="rect">
            <a:avLst/>
          </a:prstGeom>
        </p:spPr>
      </p:pic>
      <p:pic>
        <p:nvPicPr>
          <p:cNvPr id="10" name="Graphic 9" descr="Right pointing backhand index with solid fill">
            <a:extLst>
              <a:ext uri="{FF2B5EF4-FFF2-40B4-BE49-F238E27FC236}">
                <a16:creationId xmlns:a16="http://schemas.microsoft.com/office/drawing/2014/main" id="{C37D202E-711E-46BB-A5CB-D0255C00B6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2957" y="6115277"/>
            <a:ext cx="436880" cy="436880"/>
          </a:xfrm>
          <a:prstGeom prst="rect">
            <a:avLst/>
          </a:prstGeom>
        </p:spPr>
      </p:pic>
    </p:spTree>
    <p:extLst>
      <p:ext uri="{BB962C8B-B14F-4D97-AF65-F5344CB8AC3E}">
        <p14:creationId xmlns:p14="http://schemas.microsoft.com/office/powerpoint/2010/main" val="16335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BEE2DE31-1F83-4EF8-A9BC-495544087C12}"/>
              </a:ext>
            </a:extLst>
          </p:cNvPr>
          <p:cNvSpPr txBox="1"/>
          <p:nvPr/>
        </p:nvSpPr>
        <p:spPr>
          <a:xfrm>
            <a:off x="110512" y="3661616"/>
            <a:ext cx="11718941" cy="1221938"/>
          </a:xfrm>
          <a:prstGeom prst="rect">
            <a:avLst/>
          </a:prstGeom>
          <a:noFill/>
        </p:spPr>
        <p:txBody>
          <a:bodyPr wrap="square">
            <a:spAutoFit/>
          </a:bodyPr>
          <a:lstStyle/>
          <a:p>
            <a:pPr algn="ctr">
              <a:lnSpc>
                <a:spcPts val="2060"/>
              </a:lnSpc>
              <a:spcBef>
                <a:spcPts val="1200"/>
              </a:spcBef>
              <a:defRPr/>
            </a:pPr>
            <a:endParaRPr lang="en-GB" altLang="fr-FR" sz="2400" b="1" dirty="0">
              <a:solidFill>
                <a:srgbClr val="0060A0"/>
              </a:solidFill>
              <a:latin typeface="Calibri" pitchFamily="34" charset="0"/>
            </a:endParaRPr>
          </a:p>
          <a:p>
            <a:pPr algn="ctr">
              <a:lnSpc>
                <a:spcPts val="2060"/>
              </a:lnSpc>
              <a:spcBef>
                <a:spcPts val="1200"/>
              </a:spcBef>
              <a:defRPr/>
            </a:pPr>
            <a:endParaRPr lang="en-GB" altLang="fr-FR" sz="2400" b="1" dirty="0">
              <a:solidFill>
                <a:srgbClr val="1F5FA0"/>
              </a:solidFill>
              <a:latin typeface="Calibri" pitchFamily="34" charset="0"/>
            </a:endParaRPr>
          </a:p>
          <a:p>
            <a:pPr algn="ctr">
              <a:lnSpc>
                <a:spcPts val="2060"/>
              </a:lnSpc>
              <a:spcBef>
                <a:spcPts val="1200"/>
              </a:spcBef>
              <a:defRPr/>
            </a:pPr>
            <a:endParaRPr lang="en-US" sz="2400" spc="50" dirty="0">
              <a:solidFill>
                <a:schemeClr val="bg2">
                  <a:lumMod val="50000"/>
                </a:schemeClr>
              </a:solidFill>
              <a:latin typeface="Calibri" panose="020F0502020204030204" pitchFamily="34" charset="0"/>
            </a:endParaRPr>
          </a:p>
        </p:txBody>
      </p:sp>
      <p:sp>
        <p:nvSpPr>
          <p:cNvPr id="12" name="TextBox 11">
            <a:extLst>
              <a:ext uri="{FF2B5EF4-FFF2-40B4-BE49-F238E27FC236}">
                <a16:creationId xmlns:a16="http://schemas.microsoft.com/office/drawing/2014/main" id="{F34828AC-9164-4F14-8519-02B5D5335800}"/>
              </a:ext>
            </a:extLst>
          </p:cNvPr>
          <p:cNvSpPr txBox="1"/>
          <p:nvPr/>
        </p:nvSpPr>
        <p:spPr>
          <a:xfrm>
            <a:off x="256837" y="2177162"/>
            <a:ext cx="11678142" cy="3816429"/>
          </a:xfrm>
          <a:prstGeom prst="rect">
            <a:avLst/>
          </a:prstGeom>
          <a:noFill/>
        </p:spPr>
        <p:txBody>
          <a:bodyPr wrap="square">
            <a:spAutoFit/>
          </a:bodyPr>
          <a:lstStyle/>
          <a:p>
            <a:pPr algn="ctr">
              <a:spcBef>
                <a:spcPts val="1200"/>
              </a:spcBef>
              <a:defRPr/>
            </a:pPr>
            <a:r>
              <a:rPr lang="sl-SI" sz="2600"/>
              <a:t>Odbor je edini institucionalni kraj za srečevanje in forum za dialog na evropski ravni, ki omogoča doseganje </a:t>
            </a:r>
            <a:r>
              <a:rPr lang="sl-SI" sz="2600" b="1">
                <a:solidFill>
                  <a:srgbClr val="0060A0"/>
                </a:solidFill>
              </a:rPr>
              <a:t>soglasja</a:t>
            </a:r>
            <a:r>
              <a:rPr lang="sl-SI" sz="2600"/>
              <a:t> med različnimi interesi. </a:t>
            </a:r>
            <a:r>
              <a:rPr lang="sl-SI" sz="2800">
                <a:latin typeface="Calibri" pitchFamily="34" charset="0"/>
              </a:rPr>
              <a:t>Za interesne skupine v Evropi je to edini način, da formalno </a:t>
            </a:r>
            <a:r>
              <a:rPr lang="sl-SI" sz="2800" b="1">
                <a:solidFill>
                  <a:srgbClr val="0060A0"/>
                </a:solidFill>
                <a:latin typeface="Calibri" pitchFamily="34" charset="0"/>
              </a:rPr>
              <a:t>vplivajo na zakonodajne predloge EU v institucionalnem okviru.</a:t>
            </a:r>
          </a:p>
          <a:p>
            <a:pPr algn="ctr">
              <a:spcBef>
                <a:spcPts val="1200"/>
              </a:spcBef>
              <a:defRPr/>
            </a:pPr>
            <a:r>
              <a:rPr lang="sl-SI" sz="2800">
                <a:latin typeface="Calibri" pitchFamily="34" charset="0"/>
              </a:rPr>
              <a:t>Udeležba civilne družbe je temeljni element evropske demokracije: </a:t>
            </a:r>
            <a:r>
              <a:rPr lang="sl-SI" sz="2800" b="1">
                <a:solidFill>
                  <a:srgbClr val="0060A0"/>
                </a:solidFill>
                <a:latin typeface="Calibri" pitchFamily="34" charset="0"/>
              </a:rPr>
              <a:t>participativna demokracija</a:t>
            </a:r>
            <a:r>
              <a:rPr lang="sl-SI" sz="2800">
                <a:latin typeface="Calibri" pitchFamily="34" charset="0"/>
              </a:rPr>
              <a:t>.</a:t>
            </a:r>
          </a:p>
          <a:p>
            <a:pPr algn="ctr">
              <a:spcBef>
                <a:spcPts val="1200"/>
              </a:spcBef>
              <a:defRPr/>
            </a:pPr>
            <a:r>
              <a:rPr lang="sl-SI" sz="2800">
                <a:latin typeface="Calibri" pitchFamily="34" charset="0"/>
              </a:rPr>
              <a:t>Odbor obravnava številne </a:t>
            </a:r>
            <a:r>
              <a:rPr lang="sl-SI" sz="2800" b="1">
                <a:solidFill>
                  <a:srgbClr val="0060A0"/>
                </a:solidFill>
                <a:latin typeface="Calibri" pitchFamily="34" charset="0"/>
              </a:rPr>
              <a:t>teme, ki so pomembne za naš vsakdan</a:t>
            </a:r>
            <a:r>
              <a:rPr lang="sl-SI" sz="2800">
                <a:latin typeface="Calibri" pitchFamily="34" charset="0"/>
              </a:rPr>
              <a:t> (zaposlovanje, zdravje, pravice potrošnikov, kmetijstvo, boj proti organiziranem kriminalu itd.).</a:t>
            </a:r>
            <a:r>
              <a:rPr lang="sl-SI" sz="2600"/>
              <a:t> </a:t>
            </a:r>
          </a:p>
        </p:txBody>
      </p:sp>
      <p:sp>
        <p:nvSpPr>
          <p:cNvPr id="2" name="Rectangle 1">
            <a:extLst>
              <a:ext uri="{FF2B5EF4-FFF2-40B4-BE49-F238E27FC236}">
                <a16:creationId xmlns:a16="http://schemas.microsoft.com/office/drawing/2014/main" id="{613E6C7B-D79F-D66F-9ABD-F0309E18CBE9}"/>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1446E272-B298-6D95-4011-CB9D10983F8F}"/>
              </a:ext>
            </a:extLst>
          </p:cNvPr>
          <p:cNvSpPr txBox="1"/>
          <p:nvPr/>
        </p:nvSpPr>
        <p:spPr>
          <a:xfrm>
            <a:off x="0" y="141134"/>
            <a:ext cx="12192000" cy="1446550"/>
          </a:xfrm>
          <a:prstGeom prst="rect">
            <a:avLst/>
          </a:prstGeom>
          <a:noFill/>
        </p:spPr>
        <p:txBody>
          <a:bodyPr wrap="square" rtlCol="0">
            <a:spAutoFit/>
          </a:bodyPr>
          <a:lstStyle/>
          <a:p>
            <a:pPr algn="ctr"/>
            <a:r>
              <a:rPr lang="sl-SI" sz="4400" b="1">
                <a:solidFill>
                  <a:schemeClr val="bg1"/>
                </a:solidFill>
                <a:latin typeface="Calibri" panose="020F0502020204030204" pitchFamily="34" charset="0"/>
              </a:rPr>
              <a:t>ZAKAJ JE EESO POMEMBEN ZA EU?</a:t>
            </a:r>
          </a:p>
          <a:p>
            <a:pPr algn="ctr"/>
            <a:endParaRPr lang="LID4096" sz="4400" dirty="0"/>
          </a:p>
        </p:txBody>
      </p:sp>
    </p:spTree>
    <p:extLst>
      <p:ext uri="{BB962C8B-B14F-4D97-AF65-F5344CB8AC3E}">
        <p14:creationId xmlns:p14="http://schemas.microsoft.com/office/powerpoint/2010/main" val="16179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nodePh="1">
                                  <p:stCondLst>
                                    <p:cond delay="0"/>
                                  </p:stCondLst>
                                  <p:endCondLst>
                                    <p:cond evt="begin" delay="0">
                                      <p:tn val="14"/>
                                    </p:cond>
                                  </p:end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CBBD-FAF7-9A1D-E1B7-38DB4909EBB7}"/>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A288DA2-CD45-AD05-3E3F-DB61FFD2238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Title 1">
            <a:extLst>
              <a:ext uri="{FF2B5EF4-FFF2-40B4-BE49-F238E27FC236}">
                <a16:creationId xmlns:a16="http://schemas.microsoft.com/office/drawing/2014/main" id="{51EFA806-64B7-7255-77DB-2B5BC93454D6}"/>
              </a:ext>
            </a:extLst>
          </p:cNvPr>
          <p:cNvSpPr>
            <a:spLocks noGrp="1"/>
          </p:cNvSpPr>
          <p:nvPr>
            <p:ph type="title"/>
          </p:nvPr>
        </p:nvSpPr>
        <p:spPr>
          <a:xfrm>
            <a:off x="810768" y="2489030"/>
            <a:ext cx="1719072" cy="763693"/>
          </a:xfrm>
        </p:spPr>
        <p:txBody>
          <a:bodyPr>
            <a:noAutofit/>
          </a:bodyPr>
          <a:lstStyle/>
          <a:p>
            <a:r>
              <a:rPr lang="sl-SI" sz="2000">
                <a:solidFill>
                  <a:schemeClr val="bg1"/>
                </a:solidFill>
              </a:rPr>
              <a:t>ECO</a:t>
            </a:r>
          </a:p>
        </p:txBody>
      </p:sp>
      <p:sp>
        <p:nvSpPr>
          <p:cNvPr id="13" name="Title 1">
            <a:extLst>
              <a:ext uri="{FF2B5EF4-FFF2-40B4-BE49-F238E27FC236}">
                <a16:creationId xmlns:a16="http://schemas.microsoft.com/office/drawing/2014/main" id="{588B9A25-0FCE-9D61-62D5-568BC54D3357}"/>
              </a:ext>
            </a:extLst>
          </p:cNvPr>
          <p:cNvSpPr txBox="1">
            <a:spLocks/>
          </p:cNvSpPr>
          <p:nvPr/>
        </p:nvSpPr>
        <p:spPr>
          <a:xfrm>
            <a:off x="299626"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4267">
                <a:solidFill>
                  <a:schemeClr val="bg1"/>
                </a:solidFill>
              </a:rPr>
              <a:t>INT</a:t>
            </a:r>
          </a:p>
        </p:txBody>
      </p:sp>
      <p:sp>
        <p:nvSpPr>
          <p:cNvPr id="16" name="Title 1">
            <a:extLst>
              <a:ext uri="{FF2B5EF4-FFF2-40B4-BE49-F238E27FC236}">
                <a16:creationId xmlns:a16="http://schemas.microsoft.com/office/drawing/2014/main" id="{720C6395-00AB-F57D-4046-1E45642709D3}"/>
              </a:ext>
            </a:extLst>
          </p:cNvPr>
          <p:cNvSpPr txBox="1">
            <a:spLocks/>
          </p:cNvSpPr>
          <p:nvPr/>
        </p:nvSpPr>
        <p:spPr>
          <a:xfrm>
            <a:off x="699205"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2000">
                <a:solidFill>
                  <a:schemeClr val="bg1"/>
                </a:solidFill>
              </a:rPr>
              <a:t>TEN</a:t>
            </a:r>
          </a:p>
        </p:txBody>
      </p:sp>
      <p:sp>
        <p:nvSpPr>
          <p:cNvPr id="17" name="Title 1">
            <a:extLst>
              <a:ext uri="{FF2B5EF4-FFF2-40B4-BE49-F238E27FC236}">
                <a16:creationId xmlns:a16="http://schemas.microsoft.com/office/drawing/2014/main" id="{3D462585-4884-F0DF-37A8-E40CC43F0071}"/>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2000">
                <a:solidFill>
                  <a:schemeClr val="bg1"/>
                </a:solidFill>
              </a:rPr>
              <a:t>SOC</a:t>
            </a:r>
          </a:p>
        </p:txBody>
      </p:sp>
      <p:pic>
        <p:nvPicPr>
          <p:cNvPr id="8" name="Picture 7">
            <a:hlinkClick r:id="rId3" action="ppaction://hlinksldjump"/>
            <a:extLst>
              <a:ext uri="{FF2B5EF4-FFF2-40B4-BE49-F238E27FC236}">
                <a16:creationId xmlns:a16="http://schemas.microsoft.com/office/drawing/2014/main" id="{3C3A5769-9DDB-2A78-5EC2-8A2D8721BBA8}"/>
              </a:ext>
            </a:extLst>
          </p:cNvPr>
          <p:cNvPicPr>
            <a:picLocks noChangeAspect="1"/>
          </p:cNvPicPr>
          <p:nvPr/>
        </p:nvPicPr>
        <p:blipFill>
          <a:blip r:embed="rId4">
            <a:extLst>
              <a:ext uri="{28A0092B-C50C-407E-A947-70E740481C1C}">
                <a14:useLocalDpi xmlns:a14="http://schemas.microsoft.com/office/drawing/2010/main" val="0"/>
              </a:ext>
            </a:extLst>
          </a:blip>
          <a:srcRect t="-704" b="75560"/>
          <a:stretch/>
        </p:blipFill>
        <p:spPr>
          <a:xfrm>
            <a:off x="233352" y="5157437"/>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19">
            <a:hlinkClick r:id="rId5" action="ppaction://hlinksldjump"/>
            <a:extLst>
              <a:ext uri="{FF2B5EF4-FFF2-40B4-BE49-F238E27FC236}">
                <a16:creationId xmlns:a16="http://schemas.microsoft.com/office/drawing/2014/main" id="{5AA69E76-6AB9-9C1B-82B6-D7060E3C4222}"/>
              </a:ext>
            </a:extLst>
          </p:cNvPr>
          <p:cNvPicPr>
            <a:picLocks noChangeAspect="1"/>
          </p:cNvPicPr>
          <p:nvPr/>
        </p:nvPicPr>
        <p:blipFill>
          <a:blip r:embed="rId6">
            <a:extLst>
              <a:ext uri="{28A0092B-C50C-407E-A947-70E740481C1C}">
                <a14:useLocalDpi xmlns:a14="http://schemas.microsoft.com/office/drawing/2010/main" val="0"/>
              </a:ext>
            </a:extLst>
          </a:blip>
          <a:srcRect l="-337" t="-483" r="337" b="75354"/>
          <a:stretch/>
        </p:blipFill>
        <p:spPr>
          <a:xfrm>
            <a:off x="233352" y="1675936"/>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27">
            <a:hlinkClick r:id="rId5" action="ppaction://hlinksldjump"/>
            <a:extLst>
              <a:ext uri="{FF2B5EF4-FFF2-40B4-BE49-F238E27FC236}">
                <a16:creationId xmlns:a16="http://schemas.microsoft.com/office/drawing/2014/main" id="{48500AF6-0B65-FC08-965D-B984597E2BE2}"/>
              </a:ext>
            </a:extLst>
          </p:cNvPr>
          <p:cNvPicPr>
            <a:picLocks noChangeAspect="1"/>
          </p:cNvPicPr>
          <p:nvPr/>
        </p:nvPicPr>
        <p:blipFill>
          <a:blip r:embed="rId7">
            <a:extLst>
              <a:ext uri="{28A0092B-C50C-407E-A947-70E740481C1C}">
                <a14:useLocalDpi xmlns:a14="http://schemas.microsoft.com/office/drawing/2010/main" val="0"/>
              </a:ext>
            </a:extLst>
          </a:blip>
          <a:srcRect l="-623" t="250" r="623" b="74607"/>
          <a:stretch/>
        </p:blipFill>
        <p:spPr>
          <a:xfrm>
            <a:off x="6204845" y="1714819"/>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hlinkClick r:id="rId3" action="ppaction://hlinksldjump"/>
            <a:extLst>
              <a:ext uri="{FF2B5EF4-FFF2-40B4-BE49-F238E27FC236}">
                <a16:creationId xmlns:a16="http://schemas.microsoft.com/office/drawing/2014/main" id="{71B4DA36-424F-C35A-94EF-CECDB3C1F6F1}"/>
              </a:ext>
            </a:extLst>
          </p:cNvPr>
          <p:cNvPicPr>
            <a:picLocks noChangeAspect="1"/>
          </p:cNvPicPr>
          <p:nvPr/>
        </p:nvPicPr>
        <p:blipFill>
          <a:blip r:embed="rId8">
            <a:extLst>
              <a:ext uri="{28A0092B-C50C-407E-A947-70E740481C1C}">
                <a14:useLocalDpi xmlns:a14="http://schemas.microsoft.com/office/drawing/2010/main" val="0"/>
              </a:ext>
            </a:extLst>
          </a:blip>
          <a:srcRect t="237" b="74618"/>
          <a:stretch/>
        </p:blipFill>
        <p:spPr>
          <a:xfrm>
            <a:off x="233352" y="3453595"/>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TextBox 21">
            <a:hlinkClick r:id="rId9"/>
            <a:extLst>
              <a:ext uri="{FF2B5EF4-FFF2-40B4-BE49-F238E27FC236}">
                <a16:creationId xmlns:a16="http://schemas.microsoft.com/office/drawing/2014/main" id="{3B809A0D-78C5-8C99-9C9E-41D9AD2D0786}"/>
              </a:ext>
            </a:extLst>
          </p:cNvPr>
          <p:cNvSpPr txBox="1"/>
          <p:nvPr/>
        </p:nvSpPr>
        <p:spPr>
          <a:xfrm>
            <a:off x="3162002" y="3665287"/>
            <a:ext cx="2868553" cy="1015663"/>
          </a:xfrm>
          <a:prstGeom prst="rect">
            <a:avLst/>
          </a:prstGeom>
          <a:noFill/>
        </p:spPr>
        <p:txBody>
          <a:bodyPr wrap="square" rtlCol="0">
            <a:spAutoFit/>
          </a:bodyPr>
          <a:lstStyle/>
          <a:p>
            <a:pPr algn="ctr"/>
            <a:r>
              <a:rPr lang="sl-SI" sz="2000">
                <a:solidFill>
                  <a:srgbClr val="0060A0"/>
                </a:solidFill>
              </a:rPr>
              <a:t>Ekonomska in monetarna unija ter ekonomska in socialna kohezija</a:t>
            </a:r>
          </a:p>
        </p:txBody>
      </p:sp>
      <p:sp>
        <p:nvSpPr>
          <p:cNvPr id="23" name="TextBox 22">
            <a:hlinkClick r:id="rId10"/>
            <a:extLst>
              <a:ext uri="{FF2B5EF4-FFF2-40B4-BE49-F238E27FC236}">
                <a16:creationId xmlns:a16="http://schemas.microsoft.com/office/drawing/2014/main" id="{F5739814-12C8-4785-6CA9-820EFCE94C90}"/>
              </a:ext>
            </a:extLst>
          </p:cNvPr>
          <p:cNvSpPr txBox="1"/>
          <p:nvPr/>
        </p:nvSpPr>
        <p:spPr>
          <a:xfrm>
            <a:off x="3096559" y="2061933"/>
            <a:ext cx="2999440" cy="707886"/>
          </a:xfrm>
          <a:prstGeom prst="rect">
            <a:avLst/>
          </a:prstGeom>
          <a:noFill/>
        </p:spPr>
        <p:txBody>
          <a:bodyPr wrap="square" rtlCol="0">
            <a:spAutoFit/>
          </a:bodyPr>
          <a:lstStyle/>
          <a:p>
            <a:pPr algn="ctr"/>
            <a:r>
              <a:rPr lang="sl-SI" sz="2000">
                <a:solidFill>
                  <a:srgbClr val="0060A0"/>
                </a:solidFill>
              </a:rPr>
              <a:t>Enotni trg, proizvodnja in potrošnja</a:t>
            </a:r>
          </a:p>
        </p:txBody>
      </p:sp>
      <p:sp>
        <p:nvSpPr>
          <p:cNvPr id="24" name="TextBox 23">
            <a:hlinkClick r:id="rId11"/>
            <a:extLst>
              <a:ext uri="{FF2B5EF4-FFF2-40B4-BE49-F238E27FC236}">
                <a16:creationId xmlns:a16="http://schemas.microsoft.com/office/drawing/2014/main" id="{05E06C6B-FE24-32A6-95B6-410FEBB89D37}"/>
              </a:ext>
            </a:extLst>
          </p:cNvPr>
          <p:cNvSpPr txBox="1"/>
          <p:nvPr/>
        </p:nvSpPr>
        <p:spPr>
          <a:xfrm>
            <a:off x="9179615" y="2061933"/>
            <a:ext cx="3022403" cy="1015663"/>
          </a:xfrm>
          <a:prstGeom prst="rect">
            <a:avLst/>
          </a:prstGeom>
          <a:noFill/>
        </p:spPr>
        <p:txBody>
          <a:bodyPr wrap="square" rtlCol="0">
            <a:spAutoFit/>
          </a:bodyPr>
          <a:lstStyle/>
          <a:p>
            <a:pPr algn="ctr"/>
            <a:r>
              <a:rPr lang="sl-SI" sz="2000">
                <a:solidFill>
                  <a:srgbClr val="0060A0"/>
                </a:solidFill>
              </a:rPr>
              <a:t>Promet, energija, infrastruktura in informacijska družba</a:t>
            </a:r>
          </a:p>
        </p:txBody>
      </p:sp>
      <p:sp>
        <p:nvSpPr>
          <p:cNvPr id="25" name="TextBox 24">
            <a:hlinkClick r:id="rId12"/>
            <a:extLst>
              <a:ext uri="{FF2B5EF4-FFF2-40B4-BE49-F238E27FC236}">
                <a16:creationId xmlns:a16="http://schemas.microsoft.com/office/drawing/2014/main" id="{4424B81F-FE91-36A1-B2D0-31604CE3E6A1}"/>
              </a:ext>
            </a:extLst>
          </p:cNvPr>
          <p:cNvSpPr txBox="1"/>
          <p:nvPr/>
        </p:nvSpPr>
        <p:spPr>
          <a:xfrm>
            <a:off x="9095443" y="3934765"/>
            <a:ext cx="3109910" cy="707886"/>
          </a:xfrm>
          <a:prstGeom prst="rect">
            <a:avLst/>
          </a:prstGeom>
          <a:noFill/>
        </p:spPr>
        <p:txBody>
          <a:bodyPr wrap="square" rtlCol="0">
            <a:spAutoFit/>
          </a:bodyPr>
          <a:lstStyle/>
          <a:p>
            <a:pPr algn="ctr"/>
            <a:r>
              <a:rPr lang="sl-SI" sz="2000">
                <a:solidFill>
                  <a:srgbClr val="0060A0"/>
                </a:solidFill>
              </a:rPr>
              <a:t>Zaposlovanje, socialne zadeve in državljanstvo</a:t>
            </a:r>
          </a:p>
        </p:txBody>
      </p:sp>
      <p:sp>
        <p:nvSpPr>
          <p:cNvPr id="26" name="TextBox 25">
            <a:hlinkClick r:id="rId13"/>
            <a:extLst>
              <a:ext uri="{FF2B5EF4-FFF2-40B4-BE49-F238E27FC236}">
                <a16:creationId xmlns:a16="http://schemas.microsoft.com/office/drawing/2014/main" id="{66591EC4-28BB-6621-1799-B124DD313AD6}"/>
              </a:ext>
            </a:extLst>
          </p:cNvPr>
          <p:cNvSpPr txBox="1"/>
          <p:nvPr/>
        </p:nvSpPr>
        <p:spPr>
          <a:xfrm>
            <a:off x="9068052" y="5480335"/>
            <a:ext cx="3122322" cy="1015663"/>
          </a:xfrm>
          <a:prstGeom prst="rect">
            <a:avLst/>
          </a:prstGeom>
          <a:noFill/>
        </p:spPr>
        <p:txBody>
          <a:bodyPr wrap="square" rtlCol="0">
            <a:spAutoFit/>
          </a:bodyPr>
          <a:lstStyle/>
          <a:p>
            <a:pPr algn="ctr"/>
            <a:r>
              <a:rPr lang="sl-SI" sz="2000">
                <a:solidFill>
                  <a:srgbClr val="0060A0"/>
                </a:solidFill>
              </a:rPr>
              <a:t>Kmetijstvo, razvoj podeželja in okolje</a:t>
            </a:r>
          </a:p>
        </p:txBody>
      </p:sp>
      <p:sp>
        <p:nvSpPr>
          <p:cNvPr id="27" name="TextBox 26">
            <a:hlinkClick r:id="rId14"/>
            <a:extLst>
              <a:ext uri="{FF2B5EF4-FFF2-40B4-BE49-F238E27FC236}">
                <a16:creationId xmlns:a16="http://schemas.microsoft.com/office/drawing/2014/main" id="{E41705D5-E6D3-5231-B673-449A47888A36}"/>
              </a:ext>
            </a:extLst>
          </p:cNvPr>
          <p:cNvSpPr txBox="1"/>
          <p:nvPr/>
        </p:nvSpPr>
        <p:spPr>
          <a:xfrm>
            <a:off x="3096559" y="5788112"/>
            <a:ext cx="2991685" cy="400110"/>
          </a:xfrm>
          <a:prstGeom prst="rect">
            <a:avLst/>
          </a:prstGeom>
          <a:noFill/>
        </p:spPr>
        <p:txBody>
          <a:bodyPr wrap="square" rtlCol="0">
            <a:spAutoFit/>
          </a:bodyPr>
          <a:lstStyle/>
          <a:p>
            <a:pPr algn="ctr"/>
            <a:r>
              <a:rPr lang="sl-SI" sz="2000">
                <a:solidFill>
                  <a:srgbClr val="0060A0"/>
                </a:solidFill>
              </a:rPr>
              <a:t>Zunanji odnosi</a:t>
            </a:r>
          </a:p>
        </p:txBody>
      </p:sp>
      <p:pic>
        <p:nvPicPr>
          <p:cNvPr id="32" name="Picture 31">
            <a:hlinkClick r:id="rId5" action="ppaction://hlinksldjump"/>
            <a:extLst>
              <a:ext uri="{FF2B5EF4-FFF2-40B4-BE49-F238E27FC236}">
                <a16:creationId xmlns:a16="http://schemas.microsoft.com/office/drawing/2014/main" id="{09A12ED4-5313-4349-904A-953DE5465CAA}"/>
              </a:ext>
            </a:extLst>
          </p:cNvPr>
          <p:cNvPicPr>
            <a:picLocks noChangeAspect="1"/>
          </p:cNvPicPr>
          <p:nvPr/>
        </p:nvPicPr>
        <p:blipFill>
          <a:blip r:embed="rId15">
            <a:extLst>
              <a:ext uri="{28A0092B-C50C-407E-A947-70E740481C1C}">
                <a14:useLocalDpi xmlns:a14="http://schemas.microsoft.com/office/drawing/2010/main" val="0"/>
              </a:ext>
            </a:extLst>
          </a:blip>
          <a:srcRect t="97" b="74773"/>
          <a:stretch/>
        </p:blipFill>
        <p:spPr>
          <a:xfrm>
            <a:off x="6232236" y="3569184"/>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3" name="Picture 32">
            <a:hlinkClick r:id="rId3" action="ppaction://hlinksldjump"/>
            <a:extLst>
              <a:ext uri="{FF2B5EF4-FFF2-40B4-BE49-F238E27FC236}">
                <a16:creationId xmlns:a16="http://schemas.microsoft.com/office/drawing/2014/main" id="{1D1008A6-B440-33EB-1977-227E10DF2AF3}"/>
              </a:ext>
            </a:extLst>
          </p:cNvPr>
          <p:cNvPicPr>
            <a:picLocks noChangeAspect="1"/>
          </p:cNvPicPr>
          <p:nvPr/>
        </p:nvPicPr>
        <p:blipFill>
          <a:blip r:embed="rId16">
            <a:extLst>
              <a:ext uri="{28A0092B-C50C-407E-A947-70E740481C1C}">
                <a14:useLocalDpi xmlns:a14="http://schemas.microsoft.com/office/drawing/2010/main" val="0"/>
              </a:ext>
            </a:extLst>
          </a:blip>
          <a:srcRect l="-9" t="-1508" r="9" b="76366"/>
          <a:stretch/>
        </p:blipFill>
        <p:spPr>
          <a:xfrm>
            <a:off x="6218883" y="5163905"/>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Title 1">
            <a:extLst>
              <a:ext uri="{FF2B5EF4-FFF2-40B4-BE49-F238E27FC236}">
                <a16:creationId xmlns:a16="http://schemas.microsoft.com/office/drawing/2014/main" id="{FCA431F0-5DFB-F06A-F681-0B8C3B22BD92}"/>
              </a:ext>
            </a:extLst>
          </p:cNvPr>
          <p:cNvSpPr txBox="1">
            <a:spLocks/>
          </p:cNvSpPr>
          <p:nvPr/>
        </p:nvSpPr>
        <p:spPr bwMode="auto">
          <a:xfrm>
            <a:off x="0" y="261514"/>
            <a:ext cx="12202018" cy="47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sl-SI" sz="4400" b="1">
                <a:solidFill>
                  <a:schemeClr val="bg1"/>
                </a:solidFill>
                <a:latin typeface="Calibri" charset="0"/>
              </a:rPr>
              <a:t>DELOVNA TELESA: 6 STROKOVNIH SKUPIN </a:t>
            </a:r>
          </a:p>
        </p:txBody>
      </p:sp>
    </p:spTree>
    <p:extLst>
      <p:ext uri="{BB962C8B-B14F-4D97-AF65-F5344CB8AC3E}">
        <p14:creationId xmlns:p14="http://schemas.microsoft.com/office/powerpoint/2010/main" val="16784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22" grpId="0"/>
      <p:bldP spid="23" grpId="0"/>
      <p:bldP spid="24" grpId="0"/>
      <p:bldP spid="25" grpId="0"/>
      <p:bldP spid="26" grpId="0"/>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2304867"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4267">
                <a:solidFill>
                  <a:schemeClr val="bg1"/>
                </a:solidFill>
              </a:rPr>
              <a:t>ESG</a:t>
            </a:r>
          </a:p>
        </p:txBody>
      </p:sp>
      <p:sp>
        <p:nvSpPr>
          <p:cNvPr id="16" name="Title 1"/>
          <p:cNvSpPr txBox="1">
            <a:spLocks/>
          </p:cNvSpPr>
          <p:nvPr/>
        </p:nvSpPr>
        <p:spPr>
          <a:xfrm>
            <a:off x="4182435"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4267">
                <a:solidFill>
                  <a:schemeClr val="bg1"/>
                </a:solidFill>
              </a:rPr>
              <a:t>OMUN</a:t>
            </a:r>
          </a:p>
        </p:txBody>
      </p:sp>
      <p:sp>
        <p:nvSpPr>
          <p:cNvPr id="17" name="Title 1"/>
          <p:cNvSpPr txBox="1">
            <a:spLocks/>
          </p:cNvSpPr>
          <p:nvPr/>
        </p:nvSpPr>
        <p:spPr>
          <a:xfrm>
            <a:off x="6060003"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4267">
                <a:solidFill>
                  <a:schemeClr val="bg1"/>
                </a:solidFill>
              </a:rPr>
              <a:t>FRRL</a:t>
            </a:r>
          </a:p>
        </p:txBody>
      </p:sp>
      <p:sp>
        <p:nvSpPr>
          <p:cNvPr id="18" name="Title 1"/>
          <p:cNvSpPr txBox="1">
            <a:spLocks/>
          </p:cNvSpPr>
          <p:nvPr/>
        </p:nvSpPr>
        <p:spPr>
          <a:xfrm>
            <a:off x="7937571"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4267">
                <a:solidFill>
                  <a:schemeClr val="bg1"/>
                </a:solidFill>
              </a:rPr>
              <a:t>OMT</a:t>
            </a:r>
          </a:p>
        </p:txBody>
      </p:sp>
      <p:sp>
        <p:nvSpPr>
          <p:cNvPr id="19" name="Title 1"/>
          <p:cNvSpPr txBox="1">
            <a:spLocks/>
          </p:cNvSpPr>
          <p:nvPr/>
        </p:nvSpPr>
        <p:spPr>
          <a:xfrm>
            <a:off x="10374562" y="4714765"/>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4267">
                <a:solidFill>
                  <a:schemeClr val="bg1"/>
                </a:solidFill>
              </a:rPr>
              <a:t>ODD</a:t>
            </a:r>
          </a:p>
        </p:txBody>
      </p:sp>
      <p:sp>
        <p:nvSpPr>
          <p:cNvPr id="14" name="TextBox 13">
            <a:extLst>
              <a:ext uri="{FF2B5EF4-FFF2-40B4-BE49-F238E27FC236}">
                <a16:creationId xmlns:a16="http://schemas.microsoft.com/office/drawing/2014/main" id="{9B9345FE-EE2C-47C8-AA52-C42AC52D1DEC}"/>
              </a:ext>
            </a:extLst>
          </p:cNvPr>
          <p:cNvSpPr txBox="1"/>
          <p:nvPr/>
        </p:nvSpPr>
        <p:spPr>
          <a:xfrm>
            <a:off x="3729346" y="5313829"/>
            <a:ext cx="1719072" cy="1815882"/>
          </a:xfrm>
          <a:prstGeom prst="rect">
            <a:avLst/>
          </a:prstGeom>
          <a:noFill/>
        </p:spPr>
        <p:txBody>
          <a:bodyPr wrap="square" rtlCol="0">
            <a:spAutoFit/>
          </a:bodyPr>
          <a:lstStyle/>
          <a:p>
            <a:pPr algn="ctr"/>
            <a:r>
              <a:rPr lang="sl-SI" sz="2800">
                <a:solidFill>
                  <a:schemeClr val="bg1"/>
                </a:solidFill>
                <a:latin typeface="Calibri" pitchFamily="34" charset="0"/>
              </a:rPr>
              <a:t>skupina</a:t>
            </a:r>
            <a:br>
              <a:rPr lang="sl-SI" sz="2800">
                <a:solidFill>
                  <a:schemeClr val="bg1"/>
                </a:solidFill>
                <a:latin typeface="Calibri" pitchFamily="34" charset="0"/>
              </a:rPr>
            </a:br>
            <a:r>
              <a:rPr lang="sl-SI" sz="2800">
                <a:solidFill>
                  <a:schemeClr val="bg1"/>
                </a:solidFill>
                <a:latin typeface="Calibri" pitchFamily="34" charset="0"/>
              </a:rPr>
              <a:t>EESO</a:t>
            </a:r>
            <a:br>
              <a:rPr lang="sl-SI" sz="2800">
                <a:solidFill>
                  <a:schemeClr val="bg1"/>
                </a:solidFill>
                <a:latin typeface="Calibri" pitchFamily="34" charset="0"/>
              </a:rPr>
            </a:br>
            <a:r>
              <a:rPr lang="sl-SI" sz="2800">
                <a:solidFill>
                  <a:schemeClr val="bg1"/>
                </a:solidFill>
                <a:latin typeface="Calibri" pitchFamily="34" charset="0"/>
              </a:rPr>
              <a:t>za mlade</a:t>
            </a:r>
          </a:p>
          <a:p>
            <a:pPr algn="ctr"/>
            <a:endParaRPr lang="fr-BE" sz="2800" dirty="0"/>
          </a:p>
        </p:txBody>
      </p:sp>
      <p:graphicFrame>
        <p:nvGraphicFramePr>
          <p:cNvPr id="6" name="Diagram 5">
            <a:extLst>
              <a:ext uri="{FF2B5EF4-FFF2-40B4-BE49-F238E27FC236}">
                <a16:creationId xmlns:a16="http://schemas.microsoft.com/office/drawing/2014/main" id="{964A6236-DD84-45D5-8130-E11900E72FE2}"/>
              </a:ext>
            </a:extLst>
          </p:cNvPr>
          <p:cNvGraphicFramePr/>
          <p:nvPr>
            <p:extLst>
              <p:ext uri="{D42A27DB-BD31-4B8C-83A1-F6EECF244321}">
                <p14:modId xmlns:p14="http://schemas.microsoft.com/office/powerpoint/2010/main" val="3810641930"/>
              </p:ext>
            </p:extLst>
          </p:nvPr>
        </p:nvGraphicFramePr>
        <p:xfrm>
          <a:off x="5057147" y="2279851"/>
          <a:ext cx="7036487" cy="457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79D19C97-DF97-46A6-ABD0-6F477B204458}"/>
              </a:ext>
            </a:extLst>
          </p:cNvPr>
          <p:cNvGraphicFramePr/>
          <p:nvPr>
            <p:extLst>
              <p:ext uri="{D42A27DB-BD31-4B8C-83A1-F6EECF244321}">
                <p14:modId xmlns:p14="http://schemas.microsoft.com/office/powerpoint/2010/main" val="2650747134"/>
              </p:ext>
            </p:extLst>
          </p:nvPr>
        </p:nvGraphicFramePr>
        <p:xfrm>
          <a:off x="246808" y="2497442"/>
          <a:ext cx="5849192" cy="43605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43ED6C0F-CAEA-B4C2-57B9-CB071711B1B1}"/>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1" name="Title 1">
            <a:extLst>
              <a:ext uri="{FF2B5EF4-FFF2-40B4-BE49-F238E27FC236}">
                <a16:creationId xmlns:a16="http://schemas.microsoft.com/office/drawing/2014/main" id="{30D9B357-52D5-441A-981A-0388FC0314A2}"/>
              </a:ext>
            </a:extLst>
          </p:cNvPr>
          <p:cNvSpPr txBox="1">
            <a:spLocks/>
          </p:cNvSpPr>
          <p:nvPr/>
        </p:nvSpPr>
        <p:spPr bwMode="auto">
          <a:xfrm>
            <a:off x="-15581" y="252102"/>
            <a:ext cx="12191999" cy="7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sl-SI" sz="4400" b="1">
                <a:solidFill>
                  <a:schemeClr val="bg1"/>
                </a:solidFill>
                <a:latin typeface="Calibri" charset="0"/>
              </a:rPr>
              <a:t>DRUGA DELOVNA TELESA</a:t>
            </a:r>
          </a:p>
        </p:txBody>
      </p:sp>
    </p:spTree>
    <p:extLst>
      <p:ext uri="{BB962C8B-B14F-4D97-AF65-F5344CB8AC3E}">
        <p14:creationId xmlns:p14="http://schemas.microsoft.com/office/powerpoint/2010/main" val="28852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Graphic spid="6" grpId="0">
        <p:bldAsOne/>
      </p:bldGraphic>
      <p:bldGraphic spid="7" grpId="0">
        <p:bldAsOne/>
      </p:bldGraphic>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42">
            <a:extLst>
              <a:ext uri="{FF2B5EF4-FFF2-40B4-BE49-F238E27FC236}">
                <a16:creationId xmlns:a16="http://schemas.microsoft.com/office/drawing/2014/main" id="{ADDC99CD-DA21-6490-AE64-12838C690144}"/>
              </a:ext>
            </a:extLst>
          </p:cNvPr>
          <p:cNvGrpSpPr/>
          <p:nvPr/>
        </p:nvGrpSpPr>
        <p:grpSpPr>
          <a:xfrm>
            <a:off x="4403488" y="4721777"/>
            <a:ext cx="2790606" cy="1990590"/>
            <a:chOff x="0" y="0"/>
            <a:chExt cx="1592202" cy="1135747"/>
          </a:xfrm>
        </p:grpSpPr>
        <p:sp>
          <p:nvSpPr>
            <p:cNvPr id="64" name="Freeform 43">
              <a:extLst>
                <a:ext uri="{FF2B5EF4-FFF2-40B4-BE49-F238E27FC236}">
                  <a16:creationId xmlns:a16="http://schemas.microsoft.com/office/drawing/2014/main" id="{A3C51FC8-FD68-311F-06AB-8E22B0E3D2AD}"/>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sp>
        <p:nvSpPr>
          <p:cNvPr id="62" name="Rectangle 61">
            <a:extLst>
              <a:ext uri="{FF2B5EF4-FFF2-40B4-BE49-F238E27FC236}">
                <a16:creationId xmlns:a16="http://schemas.microsoft.com/office/drawing/2014/main" id="{79CEF58B-5C8A-DFA7-FB76-0AD2DFC9AA72}"/>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nvGrpSpPr>
          <p:cNvPr id="4" name="Group 2">
            <a:extLst>
              <a:ext uri="{FF2B5EF4-FFF2-40B4-BE49-F238E27FC236}">
                <a16:creationId xmlns:a16="http://schemas.microsoft.com/office/drawing/2014/main" id="{A001FE9B-1937-8217-BFEC-60C354B71C4E}"/>
              </a:ext>
            </a:extLst>
          </p:cNvPr>
          <p:cNvGrpSpPr/>
          <p:nvPr/>
        </p:nvGrpSpPr>
        <p:grpSpPr>
          <a:xfrm>
            <a:off x="690808" y="2018529"/>
            <a:ext cx="2790000" cy="2062033"/>
            <a:chOff x="0" y="0"/>
            <a:chExt cx="1592202" cy="1135747"/>
          </a:xfrm>
        </p:grpSpPr>
        <p:sp>
          <p:nvSpPr>
            <p:cNvPr id="5" name="Freeform 3">
              <a:extLst>
                <a:ext uri="{FF2B5EF4-FFF2-40B4-BE49-F238E27FC236}">
                  <a16:creationId xmlns:a16="http://schemas.microsoft.com/office/drawing/2014/main" id="{6E31C329-DA8C-4270-57D1-6058BCF56598}"/>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6" name="Group 4">
            <a:extLst>
              <a:ext uri="{FF2B5EF4-FFF2-40B4-BE49-F238E27FC236}">
                <a16:creationId xmlns:a16="http://schemas.microsoft.com/office/drawing/2014/main" id="{7F1613FA-0CDF-DF4F-FD1C-5BC724B95039}"/>
              </a:ext>
            </a:extLst>
          </p:cNvPr>
          <p:cNvGrpSpPr/>
          <p:nvPr/>
        </p:nvGrpSpPr>
        <p:grpSpPr>
          <a:xfrm>
            <a:off x="8089786" y="2018529"/>
            <a:ext cx="2790606" cy="2060455"/>
            <a:chOff x="0" y="0"/>
            <a:chExt cx="1592202" cy="1135747"/>
          </a:xfrm>
        </p:grpSpPr>
        <p:sp>
          <p:nvSpPr>
            <p:cNvPr id="7" name="Freeform 5">
              <a:extLst>
                <a:ext uri="{FF2B5EF4-FFF2-40B4-BE49-F238E27FC236}">
                  <a16:creationId xmlns:a16="http://schemas.microsoft.com/office/drawing/2014/main" id="{128A9A11-0154-A5A8-766B-BB50F8E075F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0" name="Group 11">
            <a:extLst>
              <a:ext uri="{FF2B5EF4-FFF2-40B4-BE49-F238E27FC236}">
                <a16:creationId xmlns:a16="http://schemas.microsoft.com/office/drawing/2014/main" id="{F4E166ED-8B9F-D225-01E8-5F1577E9C37F}"/>
              </a:ext>
            </a:extLst>
          </p:cNvPr>
          <p:cNvGrpSpPr/>
          <p:nvPr/>
        </p:nvGrpSpPr>
        <p:grpSpPr>
          <a:xfrm>
            <a:off x="8089786" y="4734000"/>
            <a:ext cx="2790606" cy="1990590"/>
            <a:chOff x="0" y="0"/>
            <a:chExt cx="1592202" cy="1135747"/>
          </a:xfrm>
        </p:grpSpPr>
        <p:sp>
          <p:nvSpPr>
            <p:cNvPr id="11" name="Freeform 12">
              <a:extLst>
                <a:ext uri="{FF2B5EF4-FFF2-40B4-BE49-F238E27FC236}">
                  <a16:creationId xmlns:a16="http://schemas.microsoft.com/office/drawing/2014/main" id="{84623C86-4C1A-1C76-31D7-8CD644A74040}"/>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2" name="Group 13">
            <a:extLst>
              <a:ext uri="{FF2B5EF4-FFF2-40B4-BE49-F238E27FC236}">
                <a16:creationId xmlns:a16="http://schemas.microsoft.com/office/drawing/2014/main" id="{CDDD465E-4DA3-B6EE-CAF5-88AC0094F9B3}"/>
              </a:ext>
            </a:extLst>
          </p:cNvPr>
          <p:cNvGrpSpPr/>
          <p:nvPr/>
        </p:nvGrpSpPr>
        <p:grpSpPr>
          <a:xfrm>
            <a:off x="8342627" y="4860000"/>
            <a:ext cx="2461561" cy="1755640"/>
            <a:chOff x="0" y="0"/>
            <a:chExt cx="1404462" cy="1001694"/>
          </a:xfrm>
        </p:grpSpPr>
        <p:sp>
          <p:nvSpPr>
            <p:cNvPr id="13" name="Freeform 14">
              <a:extLst>
                <a:ext uri="{FF2B5EF4-FFF2-40B4-BE49-F238E27FC236}">
                  <a16:creationId xmlns:a16="http://schemas.microsoft.com/office/drawing/2014/main" id="{0572B1CD-05A7-D222-6DA2-49F6C22A0BB4}"/>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grpSp>
        <p:nvGrpSpPr>
          <p:cNvPr id="14" name="Group 17">
            <a:extLst>
              <a:ext uri="{FF2B5EF4-FFF2-40B4-BE49-F238E27FC236}">
                <a16:creationId xmlns:a16="http://schemas.microsoft.com/office/drawing/2014/main" id="{3580B6EA-AE95-DC30-53DF-0CF01CF67DBD}"/>
              </a:ext>
            </a:extLst>
          </p:cNvPr>
          <p:cNvGrpSpPr/>
          <p:nvPr/>
        </p:nvGrpSpPr>
        <p:grpSpPr>
          <a:xfrm>
            <a:off x="728254" y="4733790"/>
            <a:ext cx="2790000" cy="1990800"/>
            <a:chOff x="0" y="0"/>
            <a:chExt cx="1404462" cy="1001694"/>
          </a:xfrm>
        </p:grpSpPr>
        <p:sp>
          <p:nvSpPr>
            <p:cNvPr id="15" name="Freeform 18">
              <a:extLst>
                <a:ext uri="{FF2B5EF4-FFF2-40B4-BE49-F238E27FC236}">
                  <a16:creationId xmlns:a16="http://schemas.microsoft.com/office/drawing/2014/main" id="{483368BD-4E20-CF26-9FDA-9874B2327515}"/>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16" name="TextBox 19">
            <a:extLst>
              <a:ext uri="{FF2B5EF4-FFF2-40B4-BE49-F238E27FC236}">
                <a16:creationId xmlns:a16="http://schemas.microsoft.com/office/drawing/2014/main" id="{2CE23239-3AB5-49C7-88DD-4840039C9524}"/>
              </a:ext>
            </a:extLst>
          </p:cNvPr>
          <p:cNvSpPr txBox="1"/>
          <p:nvPr/>
        </p:nvSpPr>
        <p:spPr>
          <a:xfrm>
            <a:off x="712135" y="4790559"/>
            <a:ext cx="2775373" cy="551305"/>
          </a:xfrm>
          <a:prstGeom prst="rect">
            <a:avLst/>
          </a:prstGeom>
        </p:spPr>
        <p:txBody>
          <a:bodyPr wrap="square" lIns="0" tIns="0" rIns="0" bIns="0" rtlCol="0" anchor="t">
            <a:spAutoFit/>
          </a:bodyPr>
          <a:lstStyle/>
          <a:p>
            <a:pPr algn="ctr">
              <a:lnSpc>
                <a:spcPts val="2239"/>
              </a:lnSpc>
            </a:pPr>
            <a:r>
              <a:rPr lang="sl-SI" sz="1700" dirty="0">
                <a:solidFill>
                  <a:srgbClr val="3C4C59"/>
                </a:solidFill>
                <a:ea typeface="Calibri (MS) Bold"/>
                <a:cs typeface="Calibri (MS) Bold"/>
                <a:sym typeface="Calibri (MS) Bold"/>
                <a:hlinkClick r:id="rId2" tooltip="https://www.eesc.europa.eu/sites/default/files/2024-12/qe-01-24-021-en-n.pdf"/>
              </a:rPr>
              <a:t>Spoštovanje pravice do cenovno dostopne energije za vse</a:t>
            </a:r>
          </a:p>
        </p:txBody>
      </p:sp>
      <p:sp>
        <p:nvSpPr>
          <p:cNvPr id="17" name="Freeform 20">
            <a:extLst>
              <a:ext uri="{FF2B5EF4-FFF2-40B4-BE49-F238E27FC236}">
                <a16:creationId xmlns:a16="http://schemas.microsoft.com/office/drawing/2014/main" id="{5239EA9E-B366-9368-F5D6-D7B98ECD80EF}"/>
              </a:ext>
            </a:extLst>
          </p:cNvPr>
          <p:cNvSpPr/>
          <p:nvPr/>
        </p:nvSpPr>
        <p:spPr>
          <a:xfrm>
            <a:off x="3290658" y="4703230"/>
            <a:ext cx="393700" cy="362696"/>
          </a:xfrm>
          <a:custGeom>
            <a:avLst/>
            <a:gdLst/>
            <a:ahLst/>
            <a:cxnLst/>
            <a:rect l="l" t="t" r="r" b="b"/>
            <a:pathLst>
              <a:path w="590550" h="544044">
                <a:moveTo>
                  <a:pt x="0" y="0"/>
                </a:moveTo>
                <a:lnTo>
                  <a:pt x="590550" y="0"/>
                </a:lnTo>
                <a:lnTo>
                  <a:pt x="590550" y="544044"/>
                </a:lnTo>
                <a:lnTo>
                  <a:pt x="0" y="544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p>
        </p:txBody>
      </p:sp>
      <p:grpSp>
        <p:nvGrpSpPr>
          <p:cNvPr id="18" name="Group 21">
            <a:extLst>
              <a:ext uri="{FF2B5EF4-FFF2-40B4-BE49-F238E27FC236}">
                <a16:creationId xmlns:a16="http://schemas.microsoft.com/office/drawing/2014/main" id="{EACBB484-AD34-53A1-7C7D-424D80A8E4BF}"/>
              </a:ext>
            </a:extLst>
          </p:cNvPr>
          <p:cNvGrpSpPr/>
          <p:nvPr/>
        </p:nvGrpSpPr>
        <p:grpSpPr>
          <a:xfrm>
            <a:off x="3088369" y="4032000"/>
            <a:ext cx="1179349" cy="1179349"/>
            <a:chOff x="0" y="0"/>
            <a:chExt cx="812800" cy="812800"/>
          </a:xfrm>
          <a:solidFill>
            <a:srgbClr val="895585"/>
          </a:solidFill>
        </p:grpSpPr>
        <p:sp>
          <p:nvSpPr>
            <p:cNvPr id="19" name="Freeform 22">
              <a:extLst>
                <a:ext uri="{FF2B5EF4-FFF2-40B4-BE49-F238E27FC236}">
                  <a16:creationId xmlns:a16="http://schemas.microsoft.com/office/drawing/2014/main" id="{88892D56-52D6-BE6D-90D7-52D2F3C174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0" name="Group 23">
            <a:extLst>
              <a:ext uri="{FF2B5EF4-FFF2-40B4-BE49-F238E27FC236}">
                <a16:creationId xmlns:a16="http://schemas.microsoft.com/office/drawing/2014/main" id="{238F9ECA-9DC3-7734-A468-BCA6DDE639D3}"/>
              </a:ext>
            </a:extLst>
          </p:cNvPr>
          <p:cNvGrpSpPr/>
          <p:nvPr/>
        </p:nvGrpSpPr>
        <p:grpSpPr>
          <a:xfrm>
            <a:off x="4389994" y="2018529"/>
            <a:ext cx="2790606" cy="2056161"/>
            <a:chOff x="0" y="0"/>
            <a:chExt cx="1592202" cy="1135747"/>
          </a:xfrm>
        </p:grpSpPr>
        <p:sp>
          <p:nvSpPr>
            <p:cNvPr id="21" name="Freeform 24">
              <a:extLst>
                <a:ext uri="{FF2B5EF4-FFF2-40B4-BE49-F238E27FC236}">
                  <a16:creationId xmlns:a16="http://schemas.microsoft.com/office/drawing/2014/main" id="{F3E62A8F-558A-3180-3723-7144F479F47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22" name="Group 25">
            <a:extLst>
              <a:ext uri="{FF2B5EF4-FFF2-40B4-BE49-F238E27FC236}">
                <a16:creationId xmlns:a16="http://schemas.microsoft.com/office/drawing/2014/main" id="{42B5324E-D3D4-5DF1-741C-7F60752001A5}"/>
              </a:ext>
            </a:extLst>
          </p:cNvPr>
          <p:cNvGrpSpPr/>
          <p:nvPr/>
        </p:nvGrpSpPr>
        <p:grpSpPr>
          <a:xfrm>
            <a:off x="4684195" y="2205868"/>
            <a:ext cx="2461561" cy="1755640"/>
            <a:chOff x="0" y="0"/>
            <a:chExt cx="1404462" cy="1001694"/>
          </a:xfrm>
        </p:grpSpPr>
        <p:sp>
          <p:nvSpPr>
            <p:cNvPr id="23" name="Freeform 26">
              <a:extLst>
                <a:ext uri="{FF2B5EF4-FFF2-40B4-BE49-F238E27FC236}">
                  <a16:creationId xmlns:a16="http://schemas.microsoft.com/office/drawing/2014/main" id="{51AFC1F0-F7E7-3352-A1A4-CE5A85625686}"/>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24" name="Freeform 27">
            <a:extLst>
              <a:ext uri="{FF2B5EF4-FFF2-40B4-BE49-F238E27FC236}">
                <a16:creationId xmlns:a16="http://schemas.microsoft.com/office/drawing/2014/main" id="{A6D7A4CA-5264-3706-024E-E562D8AAE12E}"/>
              </a:ext>
            </a:extLst>
          </p:cNvPr>
          <p:cNvSpPr/>
          <p:nvPr/>
        </p:nvSpPr>
        <p:spPr>
          <a:xfrm>
            <a:off x="3290658" y="1894005"/>
            <a:ext cx="393700" cy="388779"/>
          </a:xfrm>
          <a:custGeom>
            <a:avLst/>
            <a:gdLst/>
            <a:ahLst/>
            <a:cxnLst/>
            <a:rect l="l" t="t" r="r" b="b"/>
            <a:pathLst>
              <a:path w="590550" h="583168">
                <a:moveTo>
                  <a:pt x="0" y="0"/>
                </a:moveTo>
                <a:lnTo>
                  <a:pt x="590550" y="0"/>
                </a:lnTo>
                <a:lnTo>
                  <a:pt x="590550" y="583169"/>
                </a:lnTo>
                <a:lnTo>
                  <a:pt x="0" y="58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ID4096"/>
          </a:p>
        </p:txBody>
      </p:sp>
      <p:sp>
        <p:nvSpPr>
          <p:cNvPr id="25" name="Freeform 28">
            <a:extLst>
              <a:ext uri="{FF2B5EF4-FFF2-40B4-BE49-F238E27FC236}">
                <a16:creationId xmlns:a16="http://schemas.microsoft.com/office/drawing/2014/main" id="{6F4113F0-D8C8-DAB0-CEFA-EEE6CAB4CC2B}"/>
              </a:ext>
            </a:extLst>
          </p:cNvPr>
          <p:cNvSpPr/>
          <p:nvPr/>
        </p:nvSpPr>
        <p:spPr>
          <a:xfrm>
            <a:off x="6948905" y="1899050"/>
            <a:ext cx="393700" cy="378690"/>
          </a:xfrm>
          <a:custGeom>
            <a:avLst/>
            <a:gdLst/>
            <a:ahLst/>
            <a:cxnLst/>
            <a:rect l="l" t="t" r="r" b="b"/>
            <a:pathLst>
              <a:path w="590550" h="568035">
                <a:moveTo>
                  <a:pt x="0" y="0"/>
                </a:moveTo>
                <a:lnTo>
                  <a:pt x="590550" y="0"/>
                </a:lnTo>
                <a:lnTo>
                  <a:pt x="590550" y="568035"/>
                </a:lnTo>
                <a:lnTo>
                  <a:pt x="0" y="568035"/>
                </a:lnTo>
                <a:lnTo>
                  <a:pt x="0" y="0"/>
                </a:lnTo>
                <a:close/>
              </a:path>
            </a:pathLst>
          </a:custGeom>
          <a:blipFill>
            <a:blip r:embed="rId7">
              <a:extLst>
                <a:ext uri="{96DAC541-7B7A-43D3-8B79-37D633B846F1}">
                  <asvg:svgBlip xmlns:asvg="http://schemas.microsoft.com/office/drawing/2016/SVG/main" r:embed="rId8"/>
                </a:ext>
              </a:extLst>
            </a:blip>
            <a:stretch>
              <a:fillRect l="-1911" t="-3798" r="-1366" b="-3573"/>
            </a:stretch>
          </a:blipFill>
        </p:spPr>
        <p:txBody>
          <a:bodyPr/>
          <a:lstStyle/>
          <a:p>
            <a:endParaRPr lang="LID4096"/>
          </a:p>
        </p:txBody>
      </p:sp>
      <p:sp>
        <p:nvSpPr>
          <p:cNvPr id="26" name="Freeform 29">
            <a:extLst>
              <a:ext uri="{FF2B5EF4-FFF2-40B4-BE49-F238E27FC236}">
                <a16:creationId xmlns:a16="http://schemas.microsoft.com/office/drawing/2014/main" id="{7C9454BA-8F83-184E-743A-A67005828D08}"/>
              </a:ext>
            </a:extLst>
          </p:cNvPr>
          <p:cNvSpPr/>
          <p:nvPr/>
        </p:nvSpPr>
        <p:spPr>
          <a:xfrm>
            <a:off x="10607336" y="1894590"/>
            <a:ext cx="393700" cy="387608"/>
          </a:xfrm>
          <a:custGeom>
            <a:avLst/>
            <a:gdLst/>
            <a:ahLst/>
            <a:cxnLst/>
            <a:rect l="l" t="t" r="r" b="b"/>
            <a:pathLst>
              <a:path w="590550" h="581412">
                <a:moveTo>
                  <a:pt x="0" y="0"/>
                </a:moveTo>
                <a:lnTo>
                  <a:pt x="590550" y="0"/>
                </a:lnTo>
                <a:lnTo>
                  <a:pt x="590550" y="581411"/>
                </a:lnTo>
                <a:lnTo>
                  <a:pt x="0" y="581411"/>
                </a:lnTo>
                <a:lnTo>
                  <a:pt x="0" y="0"/>
                </a:lnTo>
                <a:close/>
              </a:path>
            </a:pathLst>
          </a:custGeom>
          <a:blipFill>
            <a:blip r:embed="rId9">
              <a:extLst>
                <a:ext uri="{96DAC541-7B7A-43D3-8B79-37D633B846F1}">
                  <asvg:svgBlip xmlns:asvg="http://schemas.microsoft.com/office/drawing/2016/SVG/main" r:embed="rId10"/>
                </a:ext>
              </a:extLst>
            </a:blip>
            <a:stretch>
              <a:fillRect l="-1161" t="-2036" r="-1538" b="-2276"/>
            </a:stretch>
          </a:blipFill>
        </p:spPr>
        <p:txBody>
          <a:bodyPr/>
          <a:lstStyle/>
          <a:p>
            <a:endParaRPr lang="LID4096"/>
          </a:p>
        </p:txBody>
      </p:sp>
      <p:grpSp>
        <p:nvGrpSpPr>
          <p:cNvPr id="27" name="Group 31">
            <a:extLst>
              <a:ext uri="{FF2B5EF4-FFF2-40B4-BE49-F238E27FC236}">
                <a16:creationId xmlns:a16="http://schemas.microsoft.com/office/drawing/2014/main" id="{3C64040C-6CCA-FCE0-D168-192568AB17A5}"/>
              </a:ext>
            </a:extLst>
          </p:cNvPr>
          <p:cNvGrpSpPr/>
          <p:nvPr/>
        </p:nvGrpSpPr>
        <p:grpSpPr>
          <a:xfrm>
            <a:off x="3088369" y="1152000"/>
            <a:ext cx="1179349" cy="1179349"/>
            <a:chOff x="0" y="0"/>
            <a:chExt cx="812800" cy="812800"/>
          </a:xfrm>
          <a:solidFill>
            <a:srgbClr val="D3C033"/>
          </a:solidFill>
        </p:grpSpPr>
        <p:sp>
          <p:nvSpPr>
            <p:cNvPr id="28" name="Freeform 32">
              <a:extLst>
                <a:ext uri="{FF2B5EF4-FFF2-40B4-BE49-F238E27FC236}">
                  <a16:creationId xmlns:a16="http://schemas.microsoft.com/office/drawing/2014/main" id="{7F81EAD3-57A5-5647-D453-9A28CBEA50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9" name="Group 33">
            <a:extLst>
              <a:ext uri="{FF2B5EF4-FFF2-40B4-BE49-F238E27FC236}">
                <a16:creationId xmlns:a16="http://schemas.microsoft.com/office/drawing/2014/main" id="{ABFCB4E6-FF31-C8BF-71DF-1F98D93B0794}"/>
              </a:ext>
            </a:extLst>
          </p:cNvPr>
          <p:cNvGrpSpPr/>
          <p:nvPr/>
        </p:nvGrpSpPr>
        <p:grpSpPr>
          <a:xfrm>
            <a:off x="8046107" y="2211570"/>
            <a:ext cx="2861329" cy="909129"/>
            <a:chOff x="-87360" y="-237259"/>
            <a:chExt cx="5722659" cy="1818257"/>
          </a:xfrm>
        </p:grpSpPr>
        <p:sp>
          <p:nvSpPr>
            <p:cNvPr id="30" name="TextBox 34">
              <a:extLst>
                <a:ext uri="{FF2B5EF4-FFF2-40B4-BE49-F238E27FC236}">
                  <a16:creationId xmlns:a16="http://schemas.microsoft.com/office/drawing/2014/main" id="{F2A9B6F1-703E-54DB-4A69-B7759CDA6F19}"/>
                </a:ext>
              </a:extLst>
            </p:cNvPr>
            <p:cNvSpPr txBox="1"/>
            <p:nvPr/>
          </p:nvSpPr>
          <p:spPr>
            <a:xfrm>
              <a:off x="-87360" y="-237259"/>
              <a:ext cx="5722659" cy="1057725"/>
            </a:xfrm>
            <a:prstGeom prst="rect">
              <a:avLst/>
            </a:prstGeom>
          </p:spPr>
          <p:txBody>
            <a:bodyPr wrap="square" lIns="0" tIns="0" rIns="0" bIns="0" rtlCol="0" anchor="t">
              <a:spAutoFit/>
            </a:bodyPr>
            <a:lstStyle/>
            <a:p>
              <a:pPr algn="ctr">
                <a:lnSpc>
                  <a:spcPts val="2147"/>
                </a:lnSpc>
              </a:pPr>
              <a:r>
                <a:rPr lang="sl-SI" sz="1700" u="sng" dirty="0">
                  <a:solidFill>
                    <a:srgbClr val="3C4C59"/>
                  </a:solidFill>
                  <a:ea typeface="Calibri (MS) Bold"/>
                  <a:cs typeface="Calibri (MS) Bold"/>
                  <a:sym typeface="Calibri (MS) Bold"/>
                  <a:hlinkClick r:id="rId11" tooltip="https://www.eesc.europa.eu/sites/default/files/2024-12/qe-01-24-023-en-n_0.pdf"/>
                </a:rPr>
                <a:t>Trgovinski sporazumi, ki</a:t>
              </a:r>
            </a:p>
            <a:p>
              <a:pPr algn="ctr">
                <a:lnSpc>
                  <a:spcPts val="2147"/>
                </a:lnSpc>
              </a:pPr>
              <a:r>
                <a:rPr lang="sl-SI" sz="1700" u="sng" dirty="0">
                  <a:solidFill>
                    <a:srgbClr val="3C4C59"/>
                  </a:solidFill>
                  <a:ea typeface="Calibri (MS) Bold"/>
                  <a:cs typeface="Calibri (MS) Bold"/>
                  <a:sym typeface="Calibri (MS) Bold"/>
                  <a:hlinkClick r:id="rId11" tooltip="https://www.eesc.europa.eu/sites/default/files/2024-12/qe-01-24-023-en-n_0.pdf"/>
                </a:rPr>
                <a:t>koristijo vsem delom družbe</a:t>
              </a:r>
            </a:p>
          </p:txBody>
        </p:sp>
        <p:sp>
          <p:nvSpPr>
            <p:cNvPr id="31" name="TextBox 35">
              <a:extLst>
                <a:ext uri="{FF2B5EF4-FFF2-40B4-BE49-F238E27FC236}">
                  <a16:creationId xmlns:a16="http://schemas.microsoft.com/office/drawing/2014/main" id="{44754F6E-191F-B8E2-0435-B31FE5931CB4}"/>
                </a:ext>
              </a:extLst>
            </p:cNvPr>
            <p:cNvSpPr txBox="1"/>
            <p:nvPr/>
          </p:nvSpPr>
          <p:spPr>
            <a:xfrm>
              <a:off x="0" y="1211154"/>
              <a:ext cx="5481579" cy="369844"/>
            </a:xfrm>
            <a:prstGeom prst="rect">
              <a:avLst/>
            </a:prstGeom>
          </p:spPr>
          <p:txBody>
            <a:bodyPr lIns="0" tIns="0" rIns="0" bIns="0" rtlCol="0" anchor="t">
              <a:spAutoFit/>
            </a:bodyPr>
            <a:lstStyle/>
            <a:p>
              <a:pPr algn="ctr">
                <a:lnSpc>
                  <a:spcPts val="1493"/>
                </a:lnSpc>
                <a:spcBef>
                  <a:spcPct val="0"/>
                </a:spcBef>
              </a:pPr>
              <a:endParaRPr sz="1200" dirty="0"/>
            </a:p>
          </p:txBody>
        </p:sp>
      </p:grpSp>
      <p:grpSp>
        <p:nvGrpSpPr>
          <p:cNvPr id="32" name="Group 36">
            <a:extLst>
              <a:ext uri="{FF2B5EF4-FFF2-40B4-BE49-F238E27FC236}">
                <a16:creationId xmlns:a16="http://schemas.microsoft.com/office/drawing/2014/main" id="{F1813BD5-87AD-7724-3BF4-1EEEB1C2D948}"/>
              </a:ext>
            </a:extLst>
          </p:cNvPr>
          <p:cNvGrpSpPr/>
          <p:nvPr/>
        </p:nvGrpSpPr>
        <p:grpSpPr>
          <a:xfrm>
            <a:off x="8039969" y="4878235"/>
            <a:ext cx="2715601" cy="920477"/>
            <a:chOff x="0" y="-212539"/>
            <a:chExt cx="5431202" cy="1840953"/>
          </a:xfrm>
        </p:grpSpPr>
        <p:sp>
          <p:nvSpPr>
            <p:cNvPr id="33" name="TextBox 38">
              <a:extLst>
                <a:ext uri="{FF2B5EF4-FFF2-40B4-BE49-F238E27FC236}">
                  <a16:creationId xmlns:a16="http://schemas.microsoft.com/office/drawing/2014/main" id="{DB59B2C4-7545-7473-08BC-3CDE1E6791A8}"/>
                </a:ext>
              </a:extLst>
            </p:cNvPr>
            <p:cNvSpPr txBox="1"/>
            <p:nvPr/>
          </p:nvSpPr>
          <p:spPr>
            <a:xfrm>
              <a:off x="0" y="1258570"/>
              <a:ext cx="5303512" cy="369844"/>
            </a:xfrm>
            <a:prstGeom prst="rect">
              <a:avLst/>
            </a:prstGeom>
          </p:spPr>
          <p:txBody>
            <a:bodyPr lIns="0" tIns="0" rIns="0" bIns="0" rtlCol="0" anchor="t">
              <a:spAutoFit/>
            </a:bodyPr>
            <a:lstStyle/>
            <a:p>
              <a:pPr algn="ctr">
                <a:lnSpc>
                  <a:spcPts val="1493"/>
                </a:lnSpc>
                <a:spcBef>
                  <a:spcPct val="0"/>
                </a:spcBef>
              </a:pPr>
              <a:endParaRPr sz="1200" dirty="0"/>
            </a:p>
          </p:txBody>
        </p:sp>
        <p:sp>
          <p:nvSpPr>
            <p:cNvPr id="34" name="TextBox 37">
              <a:extLst>
                <a:ext uri="{FF2B5EF4-FFF2-40B4-BE49-F238E27FC236}">
                  <a16:creationId xmlns:a16="http://schemas.microsoft.com/office/drawing/2014/main" id="{BC90BE21-1179-1B5A-4917-08FD3E5A7076}"/>
                </a:ext>
              </a:extLst>
            </p:cNvPr>
            <p:cNvSpPr txBox="1"/>
            <p:nvPr/>
          </p:nvSpPr>
          <p:spPr>
            <a:xfrm>
              <a:off x="127690" y="-212539"/>
              <a:ext cx="5303512" cy="1109277"/>
            </a:xfrm>
            <a:prstGeom prst="rect">
              <a:avLst/>
            </a:prstGeom>
          </p:spPr>
          <p:txBody>
            <a:bodyPr wrap="square" lIns="0" tIns="0" rIns="0" bIns="0" rtlCol="0" anchor="t">
              <a:spAutoFit/>
            </a:bodyPr>
            <a:lstStyle/>
            <a:p>
              <a:pPr algn="ctr">
                <a:lnSpc>
                  <a:spcPts val="2239"/>
                </a:lnSpc>
              </a:pPr>
              <a:r>
                <a:rPr lang="sl-SI" u="sng" dirty="0">
                  <a:solidFill>
                    <a:srgbClr val="3C4C59"/>
                  </a:solidFill>
                  <a:ea typeface="Calibri (MS) Bold"/>
                  <a:cs typeface="Calibri (MS) Bold"/>
                  <a:sym typeface="Calibri (MS) Bold"/>
                  <a:hlinkClick r:id="rId12" tooltip="https://www.eesc.europa.eu/sites/default/files/2024-12/qe-01-24-020-en-n.pdf"/>
                </a:rPr>
                <a:t>Zavzemanje za akcijski</a:t>
              </a:r>
            </a:p>
            <a:p>
              <a:pPr algn="ctr">
                <a:lnSpc>
                  <a:spcPts val="2239"/>
                </a:lnSpc>
              </a:pPr>
              <a:r>
                <a:rPr lang="sl-SI" u="sng" dirty="0">
                  <a:solidFill>
                    <a:srgbClr val="3C4C59"/>
                  </a:solidFill>
                  <a:ea typeface="Calibri (MS) Bold"/>
                  <a:cs typeface="Calibri (MS) Bold"/>
                  <a:sym typeface="Calibri (MS) Bold"/>
                  <a:hlinkClick r:id="rId12" tooltip="https://www.eesc.europa.eu/sites/default/files/2024-12/qe-01-24-020-en-n.pdf"/>
                </a:rPr>
                <a:t>načrt EU za redke bolezni</a:t>
              </a:r>
            </a:p>
          </p:txBody>
        </p:sp>
      </p:grpSp>
      <p:grpSp>
        <p:nvGrpSpPr>
          <p:cNvPr id="35" name="Group 39">
            <a:extLst>
              <a:ext uri="{FF2B5EF4-FFF2-40B4-BE49-F238E27FC236}">
                <a16:creationId xmlns:a16="http://schemas.microsoft.com/office/drawing/2014/main" id="{A4247363-A503-C95D-77A5-E3D0A082FD0F}"/>
              </a:ext>
            </a:extLst>
          </p:cNvPr>
          <p:cNvGrpSpPr/>
          <p:nvPr/>
        </p:nvGrpSpPr>
        <p:grpSpPr>
          <a:xfrm>
            <a:off x="4524495" y="2191039"/>
            <a:ext cx="2599004" cy="941516"/>
            <a:chOff x="-262" y="-254617"/>
            <a:chExt cx="5198007" cy="1883033"/>
          </a:xfrm>
        </p:grpSpPr>
        <p:sp>
          <p:nvSpPr>
            <p:cNvPr id="36" name="TextBox 40">
              <a:extLst>
                <a:ext uri="{FF2B5EF4-FFF2-40B4-BE49-F238E27FC236}">
                  <a16:creationId xmlns:a16="http://schemas.microsoft.com/office/drawing/2014/main" id="{41DB221D-9AA7-C57D-DDF0-F7C5A9D7AEC4}"/>
                </a:ext>
              </a:extLst>
            </p:cNvPr>
            <p:cNvSpPr txBox="1"/>
            <p:nvPr/>
          </p:nvSpPr>
          <p:spPr>
            <a:xfrm>
              <a:off x="-262" y="-254617"/>
              <a:ext cx="5197743" cy="1109279"/>
            </a:xfrm>
            <a:prstGeom prst="rect">
              <a:avLst/>
            </a:prstGeom>
          </p:spPr>
          <p:txBody>
            <a:bodyPr lIns="0" tIns="0" rIns="0" bIns="0" rtlCol="0" anchor="t">
              <a:spAutoFit/>
            </a:bodyPr>
            <a:lstStyle/>
            <a:p>
              <a:pPr algn="ctr">
                <a:lnSpc>
                  <a:spcPts val="2239"/>
                </a:lnSpc>
              </a:pPr>
              <a:r>
                <a:rPr lang="sl-SI" u="sng">
                  <a:solidFill>
                    <a:srgbClr val="3C4C59"/>
                  </a:solidFill>
                  <a:ea typeface="Calibri (MS) Bold"/>
                  <a:cs typeface="Calibri (MS) Bold"/>
                  <a:sym typeface="Calibri (MS) Bold"/>
                  <a:hlinkClick r:id="rId13" tooltip="https://www.eesc.europa.eu/sites/default/files/2024-12/qe-01-24-016-en-n.pdf"/>
                </a:rPr>
                <a:t>Vodstvo pri zavzemanju za strategijo EU za vodo</a:t>
              </a:r>
            </a:p>
          </p:txBody>
        </p:sp>
        <p:sp>
          <p:nvSpPr>
            <p:cNvPr id="37" name="TextBox 41">
              <a:extLst>
                <a:ext uri="{FF2B5EF4-FFF2-40B4-BE49-F238E27FC236}">
                  <a16:creationId xmlns:a16="http://schemas.microsoft.com/office/drawing/2014/main" id="{A914F9A9-7DC4-853A-EB64-1F307D7EC146}"/>
                </a:ext>
              </a:extLst>
            </p:cNvPr>
            <p:cNvSpPr txBox="1"/>
            <p:nvPr/>
          </p:nvSpPr>
          <p:spPr>
            <a:xfrm>
              <a:off x="2" y="1258572"/>
              <a:ext cx="5197743" cy="369844"/>
            </a:xfrm>
            <a:prstGeom prst="rect">
              <a:avLst/>
            </a:prstGeom>
          </p:spPr>
          <p:txBody>
            <a:bodyPr lIns="0" tIns="0" rIns="0" bIns="0" rtlCol="0" anchor="t">
              <a:spAutoFit/>
            </a:bodyPr>
            <a:lstStyle/>
            <a:p>
              <a:pPr algn="ctr">
                <a:lnSpc>
                  <a:spcPts val="1493"/>
                </a:lnSpc>
                <a:spcBef>
                  <a:spcPct val="0"/>
                </a:spcBef>
              </a:pPr>
              <a:endParaRPr sz="1200" dirty="0"/>
            </a:p>
          </p:txBody>
        </p:sp>
      </p:grpSp>
      <p:sp>
        <p:nvSpPr>
          <p:cNvPr id="38" name="Freeform 44">
            <a:extLst>
              <a:ext uri="{FF2B5EF4-FFF2-40B4-BE49-F238E27FC236}">
                <a16:creationId xmlns:a16="http://schemas.microsoft.com/office/drawing/2014/main" id="{F098BA66-895F-8B28-6025-EDDD9589D6ED}"/>
              </a:ext>
            </a:extLst>
          </p:cNvPr>
          <p:cNvSpPr/>
          <p:nvPr/>
        </p:nvSpPr>
        <p:spPr>
          <a:xfrm>
            <a:off x="6948905" y="4708950"/>
            <a:ext cx="393700" cy="395709"/>
          </a:xfrm>
          <a:custGeom>
            <a:avLst/>
            <a:gdLst/>
            <a:ahLst/>
            <a:cxnLst/>
            <a:rect l="l" t="t" r="r" b="b"/>
            <a:pathLst>
              <a:path w="590550" h="593563">
                <a:moveTo>
                  <a:pt x="0" y="0"/>
                </a:moveTo>
                <a:lnTo>
                  <a:pt x="590550" y="0"/>
                </a:lnTo>
                <a:lnTo>
                  <a:pt x="590550" y="593563"/>
                </a:lnTo>
                <a:lnTo>
                  <a:pt x="0" y="593563"/>
                </a:lnTo>
                <a:lnTo>
                  <a:pt x="0" y="0"/>
                </a:lnTo>
                <a:close/>
              </a:path>
            </a:pathLst>
          </a:custGeom>
          <a:blipFill>
            <a:blip r:embed="rId14">
              <a:extLst>
                <a:ext uri="{96DAC541-7B7A-43D3-8B79-37D633B846F1}">
                  <asvg:svgBlip xmlns:asvg="http://schemas.microsoft.com/office/drawing/2016/SVG/main" r:embed="rId15"/>
                </a:ext>
              </a:extLst>
            </a:blip>
            <a:stretch>
              <a:fillRect l="-1742" t="-1421" r="-1872" b="-1668"/>
            </a:stretch>
          </a:blipFill>
        </p:spPr>
        <p:txBody>
          <a:bodyPr/>
          <a:lstStyle/>
          <a:p>
            <a:endParaRPr lang="LID4096"/>
          </a:p>
        </p:txBody>
      </p:sp>
      <p:grpSp>
        <p:nvGrpSpPr>
          <p:cNvPr id="39" name="Group 45">
            <a:extLst>
              <a:ext uri="{FF2B5EF4-FFF2-40B4-BE49-F238E27FC236}">
                <a16:creationId xmlns:a16="http://schemas.microsoft.com/office/drawing/2014/main" id="{71D08546-232D-1ACA-3B98-A89C5EA1B848}"/>
              </a:ext>
            </a:extLst>
          </p:cNvPr>
          <p:cNvGrpSpPr/>
          <p:nvPr/>
        </p:nvGrpSpPr>
        <p:grpSpPr>
          <a:xfrm>
            <a:off x="6752931" y="1152000"/>
            <a:ext cx="1179349" cy="1179349"/>
            <a:chOff x="0" y="0"/>
            <a:chExt cx="812800" cy="812800"/>
          </a:xfrm>
          <a:solidFill>
            <a:srgbClr val="00B6BE"/>
          </a:solidFill>
        </p:grpSpPr>
        <p:sp>
          <p:nvSpPr>
            <p:cNvPr id="40" name="Freeform 46">
              <a:extLst>
                <a:ext uri="{FF2B5EF4-FFF2-40B4-BE49-F238E27FC236}">
                  <a16:creationId xmlns:a16="http://schemas.microsoft.com/office/drawing/2014/main" id="{C2DC36B7-F771-6CFE-FF1C-9BB571AD96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1" name="Group 47">
            <a:extLst>
              <a:ext uri="{FF2B5EF4-FFF2-40B4-BE49-F238E27FC236}">
                <a16:creationId xmlns:a16="http://schemas.microsoft.com/office/drawing/2014/main" id="{9EA31CB2-EA1C-DF1E-78A9-8D8D244356BC}"/>
              </a:ext>
            </a:extLst>
          </p:cNvPr>
          <p:cNvGrpSpPr/>
          <p:nvPr/>
        </p:nvGrpSpPr>
        <p:grpSpPr>
          <a:xfrm>
            <a:off x="10420800" y="1152000"/>
            <a:ext cx="1179349" cy="1179349"/>
            <a:chOff x="0" y="0"/>
            <a:chExt cx="812800" cy="812800"/>
          </a:xfrm>
          <a:solidFill>
            <a:srgbClr val="D05198"/>
          </a:solidFill>
        </p:grpSpPr>
        <p:sp>
          <p:nvSpPr>
            <p:cNvPr id="42" name="Freeform 48">
              <a:extLst>
                <a:ext uri="{FF2B5EF4-FFF2-40B4-BE49-F238E27FC236}">
                  <a16:creationId xmlns:a16="http://schemas.microsoft.com/office/drawing/2014/main" id="{D8997CB9-3404-57A3-C753-784E19DB41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3" name="Group 51">
            <a:extLst>
              <a:ext uri="{FF2B5EF4-FFF2-40B4-BE49-F238E27FC236}">
                <a16:creationId xmlns:a16="http://schemas.microsoft.com/office/drawing/2014/main" id="{1A29925B-1A58-8E96-F12F-4A381D5F3FE3}"/>
              </a:ext>
            </a:extLst>
          </p:cNvPr>
          <p:cNvGrpSpPr/>
          <p:nvPr/>
        </p:nvGrpSpPr>
        <p:grpSpPr>
          <a:xfrm>
            <a:off x="6753600" y="4032000"/>
            <a:ext cx="1179349" cy="1179349"/>
            <a:chOff x="0" y="0"/>
            <a:chExt cx="812800" cy="812800"/>
          </a:xfrm>
          <a:solidFill>
            <a:srgbClr val="FAB300"/>
          </a:solidFill>
        </p:grpSpPr>
        <p:sp>
          <p:nvSpPr>
            <p:cNvPr id="44" name="Freeform 52">
              <a:extLst>
                <a:ext uri="{FF2B5EF4-FFF2-40B4-BE49-F238E27FC236}">
                  <a16:creationId xmlns:a16="http://schemas.microsoft.com/office/drawing/2014/main" id="{3343328D-46E3-0118-C7B6-331B10899D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a:p>
          </p:txBody>
        </p:sp>
      </p:grpSp>
      <p:sp>
        <p:nvSpPr>
          <p:cNvPr id="45" name="TextBox 54">
            <a:extLst>
              <a:ext uri="{FF2B5EF4-FFF2-40B4-BE49-F238E27FC236}">
                <a16:creationId xmlns:a16="http://schemas.microsoft.com/office/drawing/2014/main" id="{F4686873-2794-D33C-9102-D52280CA528C}"/>
              </a:ext>
            </a:extLst>
          </p:cNvPr>
          <p:cNvSpPr txBox="1"/>
          <p:nvPr/>
        </p:nvSpPr>
        <p:spPr>
          <a:xfrm>
            <a:off x="1025948" y="6054536"/>
            <a:ext cx="2464446" cy="180370"/>
          </a:xfrm>
          <a:prstGeom prst="rect">
            <a:avLst/>
          </a:prstGeom>
        </p:spPr>
        <p:txBody>
          <a:bodyPr lIns="0" tIns="0" rIns="0" bIns="0" rtlCol="0" anchor="t">
            <a:spAutoFit/>
          </a:bodyPr>
          <a:lstStyle/>
          <a:p>
            <a:pPr algn="ctr">
              <a:lnSpc>
                <a:spcPts val="1493"/>
              </a:lnSpc>
              <a:spcBef>
                <a:spcPct val="0"/>
              </a:spcBef>
            </a:pPr>
            <a:r>
              <a:rPr lang="sl-SI" sz="1066">
                <a:solidFill>
                  <a:srgbClr val="545454"/>
                </a:solidFill>
                <a:ea typeface="Calibri (MS)"/>
                <a:cs typeface="Calibri (MS)"/>
                <a:sym typeface="Calibri (MS)"/>
              </a:rPr>
              <a:t> </a:t>
            </a:r>
          </a:p>
        </p:txBody>
      </p:sp>
      <p:sp>
        <p:nvSpPr>
          <p:cNvPr id="46" name="TextBox 55">
            <a:extLst>
              <a:ext uri="{FF2B5EF4-FFF2-40B4-BE49-F238E27FC236}">
                <a16:creationId xmlns:a16="http://schemas.microsoft.com/office/drawing/2014/main" id="{8943E300-3DA3-38C9-BFF6-70548B0F8443}"/>
              </a:ext>
            </a:extLst>
          </p:cNvPr>
          <p:cNvSpPr txBox="1"/>
          <p:nvPr/>
        </p:nvSpPr>
        <p:spPr>
          <a:xfrm>
            <a:off x="696903" y="5619973"/>
            <a:ext cx="2796377" cy="862672"/>
          </a:xfrm>
          <a:prstGeom prst="rect">
            <a:avLst/>
          </a:prstGeom>
        </p:spPr>
        <p:txBody>
          <a:bodyPr lIns="0" tIns="0" rIns="0" bIns="0" rtlCol="0" anchor="t">
            <a:spAutoFit/>
          </a:bodyPr>
          <a:lstStyle/>
          <a:p>
            <a:pPr algn="ctr">
              <a:lnSpc>
                <a:spcPts val="1680"/>
              </a:lnSpc>
              <a:spcBef>
                <a:spcPct val="0"/>
              </a:spcBef>
            </a:pPr>
            <a:r>
              <a:rPr lang="sl-SI" sz="1333" dirty="0">
                <a:solidFill>
                  <a:srgbClr val="545454"/>
                </a:solidFill>
                <a:ea typeface="Calibri (MS)"/>
                <a:cs typeface="Calibri (MS)"/>
                <a:sym typeface="Calibri (MS)"/>
              </a:rPr>
              <a:t>Na podlagi priporočila EESO o evropski opazovalnici za energetsko revščino je Evropska komisija ustanovila Evropsko svetovalno vozlišče za energetsko revščino (EPAH). </a:t>
            </a:r>
          </a:p>
        </p:txBody>
      </p:sp>
      <p:sp>
        <p:nvSpPr>
          <p:cNvPr id="47" name="TextBox 56">
            <a:extLst>
              <a:ext uri="{FF2B5EF4-FFF2-40B4-BE49-F238E27FC236}">
                <a16:creationId xmlns:a16="http://schemas.microsoft.com/office/drawing/2014/main" id="{78B07D24-BE58-8FDF-DB67-624443542F1B}"/>
              </a:ext>
            </a:extLst>
          </p:cNvPr>
          <p:cNvSpPr txBox="1"/>
          <p:nvPr/>
        </p:nvSpPr>
        <p:spPr>
          <a:xfrm>
            <a:off x="-1" y="409277"/>
            <a:ext cx="12191999" cy="466346"/>
          </a:xfrm>
          <a:prstGeom prst="rect">
            <a:avLst/>
          </a:prstGeom>
        </p:spPr>
        <p:txBody>
          <a:bodyPr wrap="square" lIns="0" tIns="0" rIns="0" bIns="0" rtlCol="0" anchor="t">
            <a:spAutoFit/>
          </a:bodyPr>
          <a:lstStyle/>
          <a:p>
            <a:pPr algn="ctr">
              <a:lnSpc>
                <a:spcPts val="3296"/>
              </a:lnSpc>
            </a:pPr>
            <a:r>
              <a:rPr lang="sl-SI" sz="4400" b="1" dirty="0">
                <a:solidFill>
                  <a:schemeClr val="bg1"/>
                </a:solidFill>
                <a:ea typeface="Calibri (MS) Bold"/>
                <a:cs typeface="Calibri (MS) Bold"/>
                <a:sym typeface="Calibri (MS) Bold"/>
              </a:rPr>
              <a:t>NAJNOVEJŠE ZGODBE O USPEHU</a:t>
            </a:r>
          </a:p>
        </p:txBody>
      </p:sp>
      <p:sp>
        <p:nvSpPr>
          <p:cNvPr id="48" name="TextBox 57">
            <a:extLst>
              <a:ext uri="{FF2B5EF4-FFF2-40B4-BE49-F238E27FC236}">
                <a16:creationId xmlns:a16="http://schemas.microsoft.com/office/drawing/2014/main" id="{E37A11B2-94A2-5EAA-30A2-1FA7EF5C71A0}"/>
              </a:ext>
            </a:extLst>
          </p:cNvPr>
          <p:cNvSpPr txBox="1"/>
          <p:nvPr/>
        </p:nvSpPr>
        <p:spPr>
          <a:xfrm>
            <a:off x="4425876" y="5587182"/>
            <a:ext cx="2790607" cy="961802"/>
          </a:xfrm>
          <a:prstGeom prst="rect">
            <a:avLst/>
          </a:prstGeom>
        </p:spPr>
        <p:txBody>
          <a:bodyPr wrap="square" lIns="0" tIns="0" rIns="0" bIns="0" rtlCol="0" anchor="t">
            <a:spAutoFit/>
          </a:bodyPr>
          <a:lstStyle/>
          <a:p>
            <a:pPr algn="ctr">
              <a:lnSpc>
                <a:spcPts val="1493"/>
              </a:lnSpc>
              <a:spcBef>
                <a:spcPct val="0"/>
              </a:spcBef>
            </a:pPr>
            <a:r>
              <a:rPr lang="sl-SI" sz="1333" dirty="0">
                <a:solidFill>
                  <a:srgbClr val="545454"/>
                </a:solidFill>
                <a:ea typeface="Calibri (MS)"/>
                <a:cs typeface="Calibri (MS)"/>
                <a:sym typeface="Calibri (MS)"/>
              </a:rPr>
              <a:t>Komisija je leta 2023 v okviru Nove agende za potrošnike uvedla zakonodajni predlog o pravici do popravila. Obravnava ovire, ki potrošnike odvračajo od popravila izdelkov. </a:t>
            </a:r>
          </a:p>
        </p:txBody>
      </p:sp>
      <p:sp>
        <p:nvSpPr>
          <p:cNvPr id="49" name="TextBox 58">
            <a:extLst>
              <a:ext uri="{FF2B5EF4-FFF2-40B4-BE49-F238E27FC236}">
                <a16:creationId xmlns:a16="http://schemas.microsoft.com/office/drawing/2014/main" id="{4E858E3F-C117-307B-056B-F2A8573C1AD4}"/>
              </a:ext>
            </a:extLst>
          </p:cNvPr>
          <p:cNvSpPr txBox="1"/>
          <p:nvPr/>
        </p:nvSpPr>
        <p:spPr>
          <a:xfrm>
            <a:off x="730130" y="2986755"/>
            <a:ext cx="2724153" cy="1025602"/>
          </a:xfrm>
          <a:prstGeom prst="rect">
            <a:avLst/>
          </a:prstGeom>
        </p:spPr>
        <p:txBody>
          <a:bodyPr lIns="0" tIns="0" rIns="0" bIns="0" rtlCol="0" anchor="t">
            <a:spAutoFit/>
          </a:bodyPr>
          <a:lstStyle/>
          <a:p>
            <a:pPr algn="ctr">
              <a:spcBef>
                <a:spcPct val="0"/>
              </a:spcBef>
            </a:pPr>
            <a:r>
              <a:rPr lang="sl-SI" sz="1333" dirty="0">
                <a:solidFill>
                  <a:srgbClr val="545454"/>
                </a:solidFill>
                <a:ea typeface="Calibri (MS)"/>
                <a:cs typeface="Calibri (MS)"/>
                <a:sym typeface="Calibri (MS)"/>
              </a:rPr>
              <a:t>Zahteve EESO so bile upoštevane v </a:t>
            </a:r>
            <a:r>
              <a:rPr lang="sl-SI" sz="1333" u="sng" dirty="0">
                <a:solidFill>
                  <a:srgbClr val="545454"/>
                </a:solidFill>
                <a:ea typeface="Calibri (MS)"/>
                <a:cs typeface="Calibri (MS)"/>
                <a:sym typeface="Calibri (MS)"/>
                <a:hlinkClick r:id="rId16" tooltip="https://wayback.archive-it.org/12710/20241019021126/https:/belgian-presidency.consilium.europa.eu/en/news/liege-declaration-towards-affordable-decent-and-sustainable-housing-for-all/"/>
              </a:rPr>
              <a:t>izjavi iz Liègea</a:t>
            </a:r>
            <a:r>
              <a:rPr lang="sl-SI" sz="1333" dirty="0">
                <a:solidFill>
                  <a:srgbClr val="545454"/>
                </a:solidFill>
                <a:ea typeface="Calibri (MS)"/>
                <a:cs typeface="Calibri (MS)"/>
                <a:sym typeface="Calibri (MS)"/>
              </a:rPr>
              <a:t>, ki je bila sprejeta marca 2024 na konferenci evropskih ministrov in ministric za stanovanjsko politiko med belgijskim predsedovanjem Svetu.</a:t>
            </a:r>
          </a:p>
        </p:txBody>
      </p:sp>
      <p:sp>
        <p:nvSpPr>
          <p:cNvPr id="50" name="TextBox 59">
            <a:extLst>
              <a:ext uri="{FF2B5EF4-FFF2-40B4-BE49-F238E27FC236}">
                <a16:creationId xmlns:a16="http://schemas.microsoft.com/office/drawing/2014/main" id="{A7D6516B-89A6-830A-3C93-8257DDE9889E}"/>
              </a:ext>
            </a:extLst>
          </p:cNvPr>
          <p:cNvSpPr txBox="1"/>
          <p:nvPr/>
        </p:nvSpPr>
        <p:spPr>
          <a:xfrm>
            <a:off x="8075005" y="2839726"/>
            <a:ext cx="2802503" cy="1080680"/>
          </a:xfrm>
          <a:prstGeom prst="rect">
            <a:avLst/>
          </a:prstGeom>
        </p:spPr>
        <p:txBody>
          <a:bodyPr wrap="square" lIns="0" tIns="0" rIns="0" bIns="0" rtlCol="0" anchor="t">
            <a:spAutoFit/>
          </a:bodyPr>
          <a:lstStyle/>
          <a:p>
            <a:pPr algn="ctr">
              <a:lnSpc>
                <a:spcPts val="1680"/>
              </a:lnSpc>
              <a:spcBef>
                <a:spcPct val="0"/>
              </a:spcBef>
            </a:pPr>
            <a:r>
              <a:rPr lang="sl-SI" sz="1333" dirty="0">
                <a:solidFill>
                  <a:srgbClr val="545454"/>
                </a:solidFill>
                <a:ea typeface="Calibri (MS)"/>
                <a:cs typeface="Calibri (MS)"/>
                <a:sym typeface="Calibri (MS)"/>
              </a:rPr>
              <a:t>Evropska komisija je EESO imenovala za sekretariat vseh notranjih svetovalnih skupin EU pod vodstvom glavne koordinatorke Tanje </a:t>
            </a:r>
            <a:r>
              <a:rPr lang="sl-SI" sz="1333" dirty="0" err="1">
                <a:solidFill>
                  <a:srgbClr val="545454"/>
                </a:solidFill>
                <a:ea typeface="Calibri (MS)"/>
                <a:cs typeface="Calibri (MS)"/>
                <a:sym typeface="Calibri (MS)"/>
              </a:rPr>
              <a:t>Buzek</a:t>
            </a:r>
            <a:r>
              <a:rPr lang="sl-SI" sz="1333" dirty="0">
                <a:solidFill>
                  <a:srgbClr val="545454"/>
                </a:solidFill>
                <a:ea typeface="Calibri (MS)"/>
                <a:cs typeface="Calibri (MS)"/>
                <a:sym typeface="Calibri (MS)"/>
              </a:rPr>
              <a:t>. </a:t>
            </a:r>
          </a:p>
        </p:txBody>
      </p:sp>
      <p:sp>
        <p:nvSpPr>
          <p:cNvPr id="51" name="TextBox 60">
            <a:extLst>
              <a:ext uri="{FF2B5EF4-FFF2-40B4-BE49-F238E27FC236}">
                <a16:creationId xmlns:a16="http://schemas.microsoft.com/office/drawing/2014/main" id="{580341AE-6B8D-5757-020E-BA96A63C9169}"/>
              </a:ext>
            </a:extLst>
          </p:cNvPr>
          <p:cNvSpPr txBox="1"/>
          <p:nvPr/>
        </p:nvSpPr>
        <p:spPr>
          <a:xfrm>
            <a:off x="4403593" y="2809179"/>
            <a:ext cx="2787723" cy="1224951"/>
          </a:xfrm>
          <a:prstGeom prst="rect">
            <a:avLst/>
          </a:prstGeom>
        </p:spPr>
        <p:txBody>
          <a:bodyPr wrap="square" lIns="0" tIns="0" rIns="0" bIns="0" rtlCol="0" anchor="t">
            <a:spAutoFit/>
          </a:bodyPr>
          <a:lstStyle/>
          <a:p>
            <a:pPr algn="ctr">
              <a:lnSpc>
                <a:spcPts val="1586"/>
              </a:lnSpc>
              <a:spcBef>
                <a:spcPct val="0"/>
              </a:spcBef>
            </a:pPr>
            <a:r>
              <a:rPr lang="sl-SI" sz="1333" dirty="0">
                <a:solidFill>
                  <a:srgbClr val="545454"/>
                </a:solidFill>
                <a:ea typeface="Calibri (MS)"/>
                <a:cs typeface="Calibri (MS)"/>
                <a:sym typeface="Calibri (MS)"/>
              </a:rPr>
              <a:t>EESO je leta 2023 uvedel modri dogovor EU – prvi velik poziv k enotni vodni politiki EU. S to pobudo je ne le opredelil vprašanja v zvezi z vodo v Evropi, temveč je ponudil tudi jasen in konkreten načrt za njihovo reševanje. </a:t>
            </a:r>
          </a:p>
        </p:txBody>
      </p:sp>
      <p:sp>
        <p:nvSpPr>
          <p:cNvPr id="52" name="TextBox 61">
            <a:extLst>
              <a:ext uri="{FF2B5EF4-FFF2-40B4-BE49-F238E27FC236}">
                <a16:creationId xmlns:a16="http://schemas.microsoft.com/office/drawing/2014/main" id="{7CFE9865-C951-DCC9-6C12-0A9763949C40}"/>
              </a:ext>
            </a:extLst>
          </p:cNvPr>
          <p:cNvSpPr txBox="1"/>
          <p:nvPr/>
        </p:nvSpPr>
        <p:spPr>
          <a:xfrm>
            <a:off x="8086903" y="5488002"/>
            <a:ext cx="2790605" cy="1080680"/>
          </a:xfrm>
          <a:prstGeom prst="rect">
            <a:avLst/>
          </a:prstGeom>
        </p:spPr>
        <p:txBody>
          <a:bodyPr wrap="square" lIns="0" tIns="0" rIns="0" bIns="0" rtlCol="0" anchor="t">
            <a:spAutoFit/>
          </a:bodyPr>
          <a:lstStyle/>
          <a:p>
            <a:pPr algn="ctr">
              <a:lnSpc>
                <a:spcPts val="1679"/>
              </a:lnSpc>
              <a:spcBef>
                <a:spcPct val="0"/>
              </a:spcBef>
            </a:pPr>
            <a:r>
              <a:rPr lang="sl-SI" sz="1333" dirty="0">
                <a:solidFill>
                  <a:srgbClr val="545454"/>
                </a:solidFill>
                <a:ea typeface="Calibri (MS)"/>
                <a:cs typeface="Calibri (MS)"/>
                <a:sym typeface="Calibri (MS)"/>
              </a:rPr>
              <a:t>EESO si z vrsto priporočil in konferenc prizadeva, da bi bil akcijski načrt EU za redke bolezni vključen v naslednji delovni program Komisije. </a:t>
            </a:r>
          </a:p>
        </p:txBody>
      </p:sp>
      <p:sp>
        <p:nvSpPr>
          <p:cNvPr id="53" name="TextBox 62">
            <a:extLst>
              <a:ext uri="{FF2B5EF4-FFF2-40B4-BE49-F238E27FC236}">
                <a16:creationId xmlns:a16="http://schemas.microsoft.com/office/drawing/2014/main" id="{382D50AD-0DCC-097D-3C03-6C5A85784EF9}"/>
              </a:ext>
            </a:extLst>
          </p:cNvPr>
          <p:cNvSpPr txBox="1"/>
          <p:nvPr/>
        </p:nvSpPr>
        <p:spPr>
          <a:xfrm>
            <a:off x="4406372" y="4752433"/>
            <a:ext cx="2859928" cy="829971"/>
          </a:xfrm>
          <a:prstGeom prst="rect">
            <a:avLst/>
          </a:prstGeom>
        </p:spPr>
        <p:txBody>
          <a:bodyPr wrap="square" lIns="0" tIns="0" rIns="0" bIns="0" rtlCol="0" anchor="t">
            <a:spAutoFit/>
          </a:bodyPr>
          <a:lstStyle/>
          <a:p>
            <a:pPr algn="ctr">
              <a:lnSpc>
                <a:spcPts val="2239"/>
              </a:lnSpc>
              <a:spcBef>
                <a:spcPct val="0"/>
              </a:spcBef>
            </a:pPr>
            <a:r>
              <a:rPr lang="sl-SI" sz="1700" u="sng" dirty="0">
                <a:solidFill>
                  <a:srgbClr val="1F5FA0"/>
                </a:solidFill>
                <a:ea typeface="Calibri (MS) Bold"/>
                <a:cs typeface="Calibri (MS) Bold"/>
                <a:sym typeface="Calibri (MS) Bold"/>
              </a:rPr>
              <a:t>Umestitev pravice do </a:t>
            </a:r>
          </a:p>
          <a:p>
            <a:pPr algn="ctr">
              <a:lnSpc>
                <a:spcPts val="2239"/>
              </a:lnSpc>
              <a:spcBef>
                <a:spcPct val="0"/>
              </a:spcBef>
            </a:pPr>
            <a:r>
              <a:rPr lang="sl-SI"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t>p</a:t>
            </a:r>
            <a:r>
              <a:rPr lang="sl-SI" sz="1700" u="sng" dirty="0">
                <a:solidFill>
                  <a:srgbClr val="1F5FA0"/>
                </a:solidFill>
                <a:ea typeface="Calibri (MS) Bold"/>
                <a:cs typeface="Calibri (MS) Bold"/>
                <a:sym typeface="Calibri (MS) Bold"/>
              </a:rPr>
              <a:t>opravila</a:t>
            </a:r>
            <a:r>
              <a:rPr lang="sl-SI" sz="1700" u="sng" dirty="0">
                <a:solidFill>
                  <a:srgbClr val="1F5FA0"/>
                </a:solidFill>
                <a:ea typeface="Calibri (MS) Bold"/>
                <a:cs typeface="Calibri (MS)"/>
                <a:sym typeface="Calibri (MS)"/>
              </a:rPr>
              <a:t> </a:t>
            </a:r>
            <a:r>
              <a:rPr lang="sl-SI"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t>v središče politike</a:t>
            </a:r>
          </a:p>
          <a:p>
            <a:pPr algn="ctr">
              <a:lnSpc>
                <a:spcPts val="2239"/>
              </a:lnSpc>
              <a:spcBef>
                <a:spcPct val="0"/>
              </a:spcBef>
            </a:pPr>
            <a:r>
              <a:rPr lang="sl-SI"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t>EU za varstvo potrošnikov</a:t>
            </a:r>
          </a:p>
        </p:txBody>
      </p:sp>
      <p:sp>
        <p:nvSpPr>
          <p:cNvPr id="54" name="Arrow: Right 53">
            <a:extLst>
              <a:ext uri="{FF2B5EF4-FFF2-40B4-BE49-F238E27FC236}">
                <a16:creationId xmlns:a16="http://schemas.microsoft.com/office/drawing/2014/main" id="{F29A9B8C-B0EE-0A45-C711-133F2C9ADBE2}"/>
              </a:ext>
            </a:extLst>
          </p:cNvPr>
          <p:cNvSpPr/>
          <p:nvPr/>
        </p:nvSpPr>
        <p:spPr>
          <a:xfrm>
            <a:off x="11166051" y="6488483"/>
            <a:ext cx="886164" cy="228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200">
              <a:ln>
                <a:solidFill>
                  <a:schemeClr val="tx2"/>
                </a:solidFill>
              </a:ln>
              <a:solidFill>
                <a:schemeClr val="tx2"/>
              </a:solidFill>
            </a:endParaRPr>
          </a:p>
        </p:txBody>
      </p:sp>
      <p:sp>
        <p:nvSpPr>
          <p:cNvPr id="55" name="Freeform 19">
            <a:extLst>
              <a:ext uri="{FF2B5EF4-FFF2-40B4-BE49-F238E27FC236}">
                <a16:creationId xmlns:a16="http://schemas.microsoft.com/office/drawing/2014/main" id="{36EF6876-84F2-48DC-4507-D09BD475B8A6}"/>
              </a:ext>
            </a:extLst>
          </p:cNvPr>
          <p:cNvSpPr/>
          <p:nvPr/>
        </p:nvSpPr>
        <p:spPr>
          <a:xfrm>
            <a:off x="7102800" y="4368000"/>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8">
              <a:extLst>
                <a:ext uri="{96DAC541-7B7A-43D3-8B79-37D633B846F1}">
                  <asvg:svgBlip xmlns:asvg="http://schemas.microsoft.com/office/drawing/2016/SVG/main" r:embed="rId19"/>
                </a:ext>
              </a:extLst>
            </a:blip>
            <a:stretch>
              <a:fillRect l="-1742" t="-1421" r="-1872" b="-1668"/>
            </a:stretch>
          </a:blipFill>
          <a:ln cap="sq">
            <a:noFill/>
            <a:prstDash val="solid"/>
            <a:miter/>
          </a:ln>
        </p:spPr>
        <p:txBody>
          <a:bodyPr/>
          <a:lstStyle/>
          <a:p>
            <a:endParaRPr lang="LID4096"/>
          </a:p>
        </p:txBody>
      </p:sp>
      <p:sp>
        <p:nvSpPr>
          <p:cNvPr id="56" name="Freeform 17">
            <a:extLst>
              <a:ext uri="{FF2B5EF4-FFF2-40B4-BE49-F238E27FC236}">
                <a16:creationId xmlns:a16="http://schemas.microsoft.com/office/drawing/2014/main" id="{2DB85567-4988-EBBB-B891-F783BE60D35B}"/>
              </a:ext>
            </a:extLst>
          </p:cNvPr>
          <p:cNvSpPr/>
          <p:nvPr/>
        </p:nvSpPr>
        <p:spPr>
          <a:xfrm>
            <a:off x="10755571" y="1440000"/>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LID4096"/>
          </a:p>
        </p:txBody>
      </p:sp>
      <p:sp>
        <p:nvSpPr>
          <p:cNvPr id="57" name="Freeform 21">
            <a:extLst>
              <a:ext uri="{FF2B5EF4-FFF2-40B4-BE49-F238E27FC236}">
                <a16:creationId xmlns:a16="http://schemas.microsoft.com/office/drawing/2014/main" id="{4D5607A1-8D07-BD49-248A-126F5D55617E}"/>
              </a:ext>
            </a:extLst>
          </p:cNvPr>
          <p:cNvSpPr/>
          <p:nvPr/>
        </p:nvSpPr>
        <p:spPr>
          <a:xfrm>
            <a:off x="3456000" y="1440000"/>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2">
              <a:extLst>
                <a:ext uri="{96DAC541-7B7A-43D3-8B79-37D633B846F1}">
                  <asvg:svgBlip xmlns:asvg="http://schemas.microsoft.com/office/drawing/2016/SVG/main" r:embed="rId23"/>
                </a:ext>
              </a:extLst>
            </a:blip>
            <a:stretch>
              <a:fillRect l="-2575" t="-1412" r="-3409" b="-1244"/>
            </a:stretch>
          </a:blipFill>
        </p:spPr>
        <p:txBody>
          <a:bodyPr/>
          <a:lstStyle/>
          <a:p>
            <a:endParaRPr lang="LID4096" dirty="0"/>
          </a:p>
        </p:txBody>
      </p:sp>
      <p:sp>
        <p:nvSpPr>
          <p:cNvPr id="58" name="Freeform 18">
            <a:extLst>
              <a:ext uri="{FF2B5EF4-FFF2-40B4-BE49-F238E27FC236}">
                <a16:creationId xmlns:a16="http://schemas.microsoft.com/office/drawing/2014/main" id="{286C88A2-7C9B-BB3A-45E7-B8E0675D0BB4}"/>
              </a:ext>
            </a:extLst>
          </p:cNvPr>
          <p:cNvSpPr/>
          <p:nvPr/>
        </p:nvSpPr>
        <p:spPr>
          <a:xfrm>
            <a:off x="3456000" y="4368000"/>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24">
              <a:extLst>
                <a:ext uri="{96DAC541-7B7A-43D3-8B79-37D633B846F1}">
                  <asvg:svgBlip xmlns:asvg="http://schemas.microsoft.com/office/drawing/2016/SVG/main" r:embed="rId25"/>
                </a:ext>
              </a:extLst>
            </a:blip>
            <a:stretch>
              <a:fillRect l="-1579" t="-2076" r="-1362" b="-3514"/>
            </a:stretch>
          </a:blipFill>
          <a:ln cap="sq">
            <a:noFill/>
            <a:prstDash val="solid"/>
            <a:miter/>
          </a:ln>
        </p:spPr>
        <p:txBody>
          <a:bodyPr/>
          <a:lstStyle/>
          <a:p>
            <a:endParaRPr lang="LID4096"/>
          </a:p>
        </p:txBody>
      </p:sp>
      <p:sp>
        <p:nvSpPr>
          <p:cNvPr id="59" name="Freeform 20">
            <a:extLst>
              <a:ext uri="{FF2B5EF4-FFF2-40B4-BE49-F238E27FC236}">
                <a16:creationId xmlns:a16="http://schemas.microsoft.com/office/drawing/2014/main" id="{39E7628C-EE6F-A7F9-D490-9438F3EF7123}"/>
              </a:ext>
            </a:extLst>
          </p:cNvPr>
          <p:cNvSpPr/>
          <p:nvPr/>
        </p:nvSpPr>
        <p:spPr>
          <a:xfrm>
            <a:off x="7104352" y="1440000"/>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26">
              <a:extLst>
                <a:ext uri="{96DAC541-7B7A-43D3-8B79-37D633B846F1}">
                  <asvg:svgBlip xmlns:asvg="http://schemas.microsoft.com/office/drawing/2016/SVG/main" r:embed="rId27"/>
                </a:ext>
              </a:extLst>
            </a:blip>
            <a:stretch>
              <a:fillRect l="-1161" t="-2036" r="-1538" b="-2276"/>
            </a:stretch>
          </a:blipFill>
          <a:ln cap="sq">
            <a:noFill/>
            <a:prstDash val="solid"/>
            <a:miter/>
          </a:ln>
        </p:spPr>
        <p:txBody>
          <a:bodyPr/>
          <a:lstStyle/>
          <a:p>
            <a:endParaRPr lang="LID4096" dirty="0"/>
          </a:p>
        </p:txBody>
      </p:sp>
      <p:sp>
        <p:nvSpPr>
          <p:cNvPr id="60" name="Freeform 50">
            <a:extLst>
              <a:ext uri="{FF2B5EF4-FFF2-40B4-BE49-F238E27FC236}">
                <a16:creationId xmlns:a16="http://schemas.microsoft.com/office/drawing/2014/main" id="{560B42DD-DA54-1A85-E05F-D5D1D13B461C}"/>
              </a:ext>
            </a:extLst>
          </p:cNvPr>
          <p:cNvSpPr/>
          <p:nvPr/>
        </p:nvSpPr>
        <p:spPr>
          <a:xfrm>
            <a:off x="10419743" y="4032000"/>
            <a:ext cx="1179349" cy="117934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DC44"/>
          </a:solidFill>
        </p:spPr>
        <p:txBody>
          <a:bodyPr/>
          <a:lstStyle/>
          <a:p>
            <a:endParaRPr lang="LID4096" dirty="0"/>
          </a:p>
        </p:txBody>
      </p:sp>
      <p:sp>
        <p:nvSpPr>
          <p:cNvPr id="61" name="Freeform 16">
            <a:extLst>
              <a:ext uri="{FF2B5EF4-FFF2-40B4-BE49-F238E27FC236}">
                <a16:creationId xmlns:a16="http://schemas.microsoft.com/office/drawing/2014/main" id="{E8DC0AB1-26A3-E759-F0E3-E74A4F8AB717}"/>
              </a:ext>
            </a:extLst>
          </p:cNvPr>
          <p:cNvSpPr/>
          <p:nvPr/>
        </p:nvSpPr>
        <p:spPr>
          <a:xfrm>
            <a:off x="10755570" y="4368000"/>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28">
              <a:extLst>
                <a:ext uri="{96DAC541-7B7A-43D3-8B79-37D633B846F1}">
                  <asvg:svgBlip xmlns:asvg="http://schemas.microsoft.com/office/drawing/2016/SVG/main" r:embed="rId29"/>
                </a:ext>
              </a:extLst>
            </a:blip>
            <a:stretch>
              <a:fillRect/>
            </a:stretch>
          </a:blipFill>
          <a:ln cap="sq">
            <a:noFill/>
            <a:prstDash val="solid"/>
            <a:miter/>
          </a:ln>
        </p:spPr>
        <p:txBody>
          <a:bodyPr/>
          <a:lstStyle/>
          <a:p>
            <a:endParaRPr lang="LID4096" dirty="0"/>
          </a:p>
        </p:txBody>
      </p:sp>
      <p:sp>
        <p:nvSpPr>
          <p:cNvPr id="67" name="TextBox 9">
            <a:extLst>
              <a:ext uri="{FF2B5EF4-FFF2-40B4-BE49-F238E27FC236}">
                <a16:creationId xmlns:a16="http://schemas.microsoft.com/office/drawing/2014/main" id="{50E07AF2-8E11-7391-87CB-0FA28FD2EDAE}"/>
              </a:ext>
            </a:extLst>
          </p:cNvPr>
          <p:cNvSpPr txBox="1"/>
          <p:nvPr/>
        </p:nvSpPr>
        <p:spPr>
          <a:xfrm>
            <a:off x="764091" y="2140705"/>
            <a:ext cx="2656228" cy="554639"/>
          </a:xfrm>
          <a:prstGeom prst="rect">
            <a:avLst/>
          </a:prstGeom>
        </p:spPr>
        <p:txBody>
          <a:bodyPr lIns="0" tIns="0" rIns="0" bIns="0" rtlCol="0" anchor="t">
            <a:spAutoFit/>
          </a:bodyPr>
          <a:lstStyle/>
          <a:p>
            <a:pPr algn="ctr">
              <a:lnSpc>
                <a:spcPts val="2239"/>
              </a:lnSpc>
            </a:pPr>
            <a:r>
              <a:rPr lang="sl-SI" dirty="0">
                <a:solidFill>
                  <a:srgbClr val="3C4C59"/>
                </a:solidFill>
                <a:ea typeface="Calibri (MS) Bold"/>
                <a:cs typeface="Calibri (MS) Bold"/>
                <a:sym typeface="Calibri (MS) Bold"/>
                <a:hlinkClick r:id="rId30" tooltip="https://www.eesc.europa.eu/sites/default/files/2024-12/qe-01-24-018-en-n.pdf"/>
              </a:rPr>
              <a:t>Zagotoviti dostop do socialnih in cenovno dostopnih stanovanj za vse</a:t>
            </a:r>
          </a:p>
        </p:txBody>
      </p:sp>
    </p:spTree>
    <p:extLst>
      <p:ext uri="{BB962C8B-B14F-4D97-AF65-F5344CB8AC3E}">
        <p14:creationId xmlns:p14="http://schemas.microsoft.com/office/powerpoint/2010/main" val="29587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additive="base">
                                        <p:cTn id="80" dur="500" fill="hold"/>
                                        <p:tgtEl>
                                          <p:spTgt spid="43"/>
                                        </p:tgtEl>
                                        <p:attrNameLst>
                                          <p:attrName>ppt_x</p:attrName>
                                        </p:attrNameLst>
                                      </p:cBhvr>
                                      <p:tavLst>
                                        <p:tav tm="0">
                                          <p:val>
                                            <p:strVal val="#ppt_x"/>
                                          </p:val>
                                        </p:tav>
                                        <p:tav tm="100000">
                                          <p:val>
                                            <p:strVal val="#ppt_x"/>
                                          </p:val>
                                        </p:tav>
                                      </p:tavLst>
                                    </p:anim>
                                    <p:anim calcmode="lin" valueType="num">
                                      <p:cBhvr additive="base">
                                        <p:cTn id="81" dur="500" fill="hold"/>
                                        <p:tgtEl>
                                          <p:spTgt spid="43"/>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additive="base">
                                        <p:cTn id="84" dur="500" fill="hold"/>
                                        <p:tgtEl>
                                          <p:spTgt spid="45"/>
                                        </p:tgtEl>
                                        <p:attrNameLst>
                                          <p:attrName>ppt_x</p:attrName>
                                        </p:attrNameLst>
                                      </p:cBhvr>
                                      <p:tavLst>
                                        <p:tav tm="0">
                                          <p:val>
                                            <p:strVal val="#ppt_x"/>
                                          </p:val>
                                        </p:tav>
                                        <p:tav tm="100000">
                                          <p:val>
                                            <p:strVal val="#ppt_x"/>
                                          </p:val>
                                        </p:tav>
                                      </p:tavLst>
                                    </p:anim>
                                    <p:anim calcmode="lin" valueType="num">
                                      <p:cBhvr additive="base">
                                        <p:cTn id="85" dur="500" fill="hold"/>
                                        <p:tgtEl>
                                          <p:spTgt spid="45"/>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ppt_x"/>
                                          </p:val>
                                        </p:tav>
                                        <p:tav tm="100000">
                                          <p:val>
                                            <p:strVal val="#ppt_x"/>
                                          </p:val>
                                        </p:tav>
                                      </p:tavLst>
                                    </p:anim>
                                    <p:anim calcmode="lin" valueType="num">
                                      <p:cBhvr additive="base">
                                        <p:cTn id="89" dur="500" fill="hold"/>
                                        <p:tgtEl>
                                          <p:spTgt spid="46"/>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 calcmode="lin" valueType="num">
                                      <p:cBhvr additive="base">
                                        <p:cTn id="96" dur="500" fill="hold"/>
                                        <p:tgtEl>
                                          <p:spTgt spid="49"/>
                                        </p:tgtEl>
                                        <p:attrNameLst>
                                          <p:attrName>ppt_x</p:attrName>
                                        </p:attrNameLst>
                                      </p:cBhvr>
                                      <p:tavLst>
                                        <p:tav tm="0">
                                          <p:val>
                                            <p:strVal val="#ppt_x"/>
                                          </p:val>
                                        </p:tav>
                                        <p:tav tm="100000">
                                          <p:val>
                                            <p:strVal val="#ppt_x"/>
                                          </p:val>
                                        </p:tav>
                                      </p:tavLst>
                                    </p:anim>
                                    <p:anim calcmode="lin" valueType="num">
                                      <p:cBhvr additive="base">
                                        <p:cTn id="97" dur="500" fill="hold"/>
                                        <p:tgtEl>
                                          <p:spTgt spid="49"/>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additive="base">
                                        <p:cTn id="100" dur="500" fill="hold"/>
                                        <p:tgtEl>
                                          <p:spTgt spid="50"/>
                                        </p:tgtEl>
                                        <p:attrNameLst>
                                          <p:attrName>ppt_x</p:attrName>
                                        </p:attrNameLst>
                                      </p:cBhvr>
                                      <p:tavLst>
                                        <p:tav tm="0">
                                          <p:val>
                                            <p:strVal val="#ppt_x"/>
                                          </p:val>
                                        </p:tav>
                                        <p:tav tm="100000">
                                          <p:val>
                                            <p:strVal val="#ppt_x"/>
                                          </p:val>
                                        </p:tav>
                                      </p:tavLst>
                                    </p:anim>
                                    <p:anim calcmode="lin" valueType="num">
                                      <p:cBhvr additive="base">
                                        <p:cTn id="101" dur="500" fill="hold"/>
                                        <p:tgtEl>
                                          <p:spTgt spid="50"/>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additive="base">
                                        <p:cTn id="104" dur="500" fill="hold"/>
                                        <p:tgtEl>
                                          <p:spTgt spid="51"/>
                                        </p:tgtEl>
                                        <p:attrNameLst>
                                          <p:attrName>ppt_x</p:attrName>
                                        </p:attrNameLst>
                                      </p:cBhvr>
                                      <p:tavLst>
                                        <p:tav tm="0">
                                          <p:val>
                                            <p:strVal val="#ppt_x"/>
                                          </p:val>
                                        </p:tav>
                                        <p:tav tm="100000">
                                          <p:val>
                                            <p:strVal val="#ppt_x"/>
                                          </p:val>
                                        </p:tav>
                                      </p:tavLst>
                                    </p:anim>
                                    <p:anim calcmode="lin" valueType="num">
                                      <p:cBhvr additive="base">
                                        <p:cTn id="105" dur="500" fill="hold"/>
                                        <p:tgtEl>
                                          <p:spTgt spid="51"/>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additive="base">
                                        <p:cTn id="112" dur="500" fill="hold"/>
                                        <p:tgtEl>
                                          <p:spTgt spid="53"/>
                                        </p:tgtEl>
                                        <p:attrNameLst>
                                          <p:attrName>ppt_x</p:attrName>
                                        </p:attrNameLst>
                                      </p:cBhvr>
                                      <p:tavLst>
                                        <p:tav tm="0">
                                          <p:val>
                                            <p:strVal val="#ppt_x"/>
                                          </p:val>
                                        </p:tav>
                                        <p:tav tm="100000">
                                          <p:val>
                                            <p:strVal val="#ppt_x"/>
                                          </p:val>
                                        </p:tav>
                                      </p:tavLst>
                                    </p:anim>
                                    <p:anim calcmode="lin" valueType="num">
                                      <p:cBhvr additive="base">
                                        <p:cTn id="113" dur="500" fill="hold"/>
                                        <p:tgtEl>
                                          <p:spTgt spid="53"/>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55"/>
                                        </p:tgtEl>
                                        <p:attrNameLst>
                                          <p:attrName>style.visibility</p:attrName>
                                        </p:attrNameLst>
                                      </p:cBhvr>
                                      <p:to>
                                        <p:strVal val="visible"/>
                                      </p:to>
                                    </p:set>
                                    <p:anim calcmode="lin" valueType="num">
                                      <p:cBhvr additive="base">
                                        <p:cTn id="116" dur="500" fill="hold"/>
                                        <p:tgtEl>
                                          <p:spTgt spid="55"/>
                                        </p:tgtEl>
                                        <p:attrNameLst>
                                          <p:attrName>ppt_x</p:attrName>
                                        </p:attrNameLst>
                                      </p:cBhvr>
                                      <p:tavLst>
                                        <p:tav tm="0">
                                          <p:val>
                                            <p:strVal val="#ppt_x"/>
                                          </p:val>
                                        </p:tav>
                                        <p:tav tm="100000">
                                          <p:val>
                                            <p:strVal val="#ppt_x"/>
                                          </p:val>
                                        </p:tav>
                                      </p:tavLst>
                                    </p:anim>
                                    <p:anim calcmode="lin" valueType="num">
                                      <p:cBhvr additive="base">
                                        <p:cTn id="117" dur="500" fill="hold"/>
                                        <p:tgtEl>
                                          <p:spTgt spid="5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56"/>
                                        </p:tgtEl>
                                        <p:attrNameLst>
                                          <p:attrName>style.visibility</p:attrName>
                                        </p:attrNameLst>
                                      </p:cBhvr>
                                      <p:to>
                                        <p:strVal val="visible"/>
                                      </p:to>
                                    </p:set>
                                    <p:anim calcmode="lin" valueType="num">
                                      <p:cBhvr additive="base">
                                        <p:cTn id="120" dur="500" fill="hold"/>
                                        <p:tgtEl>
                                          <p:spTgt spid="56"/>
                                        </p:tgtEl>
                                        <p:attrNameLst>
                                          <p:attrName>ppt_x</p:attrName>
                                        </p:attrNameLst>
                                      </p:cBhvr>
                                      <p:tavLst>
                                        <p:tav tm="0">
                                          <p:val>
                                            <p:strVal val="#ppt_x"/>
                                          </p:val>
                                        </p:tav>
                                        <p:tav tm="100000">
                                          <p:val>
                                            <p:strVal val="#ppt_x"/>
                                          </p:val>
                                        </p:tav>
                                      </p:tavLst>
                                    </p:anim>
                                    <p:anim calcmode="lin" valueType="num">
                                      <p:cBhvr additive="base">
                                        <p:cTn id="121" dur="500" fill="hold"/>
                                        <p:tgtEl>
                                          <p:spTgt spid="56"/>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 calcmode="lin" valueType="num">
                                      <p:cBhvr additive="base">
                                        <p:cTn id="124" dur="500" fill="hold"/>
                                        <p:tgtEl>
                                          <p:spTgt spid="57"/>
                                        </p:tgtEl>
                                        <p:attrNameLst>
                                          <p:attrName>ppt_x</p:attrName>
                                        </p:attrNameLst>
                                      </p:cBhvr>
                                      <p:tavLst>
                                        <p:tav tm="0">
                                          <p:val>
                                            <p:strVal val="#ppt_x"/>
                                          </p:val>
                                        </p:tav>
                                        <p:tav tm="100000">
                                          <p:val>
                                            <p:strVal val="#ppt_x"/>
                                          </p:val>
                                        </p:tav>
                                      </p:tavLst>
                                    </p:anim>
                                    <p:anim calcmode="lin" valueType="num">
                                      <p:cBhvr additive="base">
                                        <p:cTn id="125" dur="500" fill="hold"/>
                                        <p:tgtEl>
                                          <p:spTgt spid="57"/>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 calcmode="lin" valueType="num">
                                      <p:cBhvr additive="base">
                                        <p:cTn id="128" dur="500" fill="hold"/>
                                        <p:tgtEl>
                                          <p:spTgt spid="58"/>
                                        </p:tgtEl>
                                        <p:attrNameLst>
                                          <p:attrName>ppt_x</p:attrName>
                                        </p:attrNameLst>
                                      </p:cBhvr>
                                      <p:tavLst>
                                        <p:tav tm="0">
                                          <p:val>
                                            <p:strVal val="#ppt_x"/>
                                          </p:val>
                                        </p:tav>
                                        <p:tav tm="100000">
                                          <p:val>
                                            <p:strVal val="#ppt_x"/>
                                          </p:val>
                                        </p:tav>
                                      </p:tavLst>
                                    </p:anim>
                                    <p:anim calcmode="lin" valueType="num">
                                      <p:cBhvr additive="base">
                                        <p:cTn id="129" dur="500" fill="hold"/>
                                        <p:tgtEl>
                                          <p:spTgt spid="58"/>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59"/>
                                        </p:tgtEl>
                                        <p:attrNameLst>
                                          <p:attrName>style.visibility</p:attrName>
                                        </p:attrNameLst>
                                      </p:cBhvr>
                                      <p:to>
                                        <p:strVal val="visible"/>
                                      </p:to>
                                    </p:set>
                                    <p:anim calcmode="lin" valueType="num">
                                      <p:cBhvr additive="base">
                                        <p:cTn id="132" dur="500" fill="hold"/>
                                        <p:tgtEl>
                                          <p:spTgt spid="59"/>
                                        </p:tgtEl>
                                        <p:attrNameLst>
                                          <p:attrName>ppt_x</p:attrName>
                                        </p:attrNameLst>
                                      </p:cBhvr>
                                      <p:tavLst>
                                        <p:tav tm="0">
                                          <p:val>
                                            <p:strVal val="#ppt_x"/>
                                          </p:val>
                                        </p:tav>
                                        <p:tav tm="100000">
                                          <p:val>
                                            <p:strVal val="#ppt_x"/>
                                          </p:val>
                                        </p:tav>
                                      </p:tavLst>
                                    </p:anim>
                                    <p:anim calcmode="lin" valueType="num">
                                      <p:cBhvr additive="base">
                                        <p:cTn id="133" dur="500" fill="hold"/>
                                        <p:tgtEl>
                                          <p:spTgt spid="59"/>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anim calcmode="lin" valueType="num">
                                      <p:cBhvr additive="base">
                                        <p:cTn id="136" dur="500" fill="hold"/>
                                        <p:tgtEl>
                                          <p:spTgt spid="60"/>
                                        </p:tgtEl>
                                        <p:attrNameLst>
                                          <p:attrName>ppt_x</p:attrName>
                                        </p:attrNameLst>
                                      </p:cBhvr>
                                      <p:tavLst>
                                        <p:tav tm="0">
                                          <p:val>
                                            <p:strVal val="#ppt_x"/>
                                          </p:val>
                                        </p:tav>
                                        <p:tav tm="100000">
                                          <p:val>
                                            <p:strVal val="#ppt_x"/>
                                          </p:val>
                                        </p:tav>
                                      </p:tavLst>
                                    </p:anim>
                                    <p:anim calcmode="lin" valueType="num">
                                      <p:cBhvr additive="base">
                                        <p:cTn id="137" dur="500" fill="hold"/>
                                        <p:tgtEl>
                                          <p:spTgt spid="60"/>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 calcmode="lin" valueType="num">
                                      <p:cBhvr additive="base">
                                        <p:cTn id="140" dur="500" fill="hold"/>
                                        <p:tgtEl>
                                          <p:spTgt spid="61"/>
                                        </p:tgtEl>
                                        <p:attrNameLst>
                                          <p:attrName>ppt_x</p:attrName>
                                        </p:attrNameLst>
                                      </p:cBhvr>
                                      <p:tavLst>
                                        <p:tav tm="0">
                                          <p:val>
                                            <p:strVal val="#ppt_x"/>
                                          </p:val>
                                        </p:tav>
                                        <p:tav tm="100000">
                                          <p:val>
                                            <p:strVal val="#ppt_x"/>
                                          </p:val>
                                        </p:tav>
                                      </p:tavLst>
                                    </p:anim>
                                    <p:anim calcmode="lin" valueType="num">
                                      <p:cBhvr additive="base">
                                        <p:cTn id="141" dur="500" fill="hold"/>
                                        <p:tgtEl>
                                          <p:spTgt spid="61"/>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additive="base">
                                        <p:cTn id="144" dur="500" fill="hold"/>
                                        <p:tgtEl>
                                          <p:spTgt spid="27"/>
                                        </p:tgtEl>
                                        <p:attrNameLst>
                                          <p:attrName>ppt_x</p:attrName>
                                        </p:attrNameLst>
                                      </p:cBhvr>
                                      <p:tavLst>
                                        <p:tav tm="0">
                                          <p:val>
                                            <p:strVal val="#ppt_x"/>
                                          </p:val>
                                        </p:tav>
                                        <p:tav tm="100000">
                                          <p:val>
                                            <p:strVal val="#ppt_x"/>
                                          </p:val>
                                        </p:tav>
                                      </p:tavLst>
                                    </p:anim>
                                    <p:anim calcmode="lin" valueType="num">
                                      <p:cBhvr additive="base">
                                        <p:cTn id="145" dur="500" fill="hold"/>
                                        <p:tgtEl>
                                          <p:spTgt spid="27"/>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fill="hold"/>
                                        <p:tgtEl>
                                          <p:spTgt spid="39"/>
                                        </p:tgtEl>
                                        <p:attrNameLst>
                                          <p:attrName>ppt_x</p:attrName>
                                        </p:attrNameLst>
                                      </p:cBhvr>
                                      <p:tavLst>
                                        <p:tav tm="0">
                                          <p:val>
                                            <p:strVal val="#ppt_x"/>
                                          </p:val>
                                        </p:tav>
                                        <p:tav tm="100000">
                                          <p:val>
                                            <p:strVal val="#ppt_x"/>
                                          </p:val>
                                        </p:tav>
                                      </p:tavLst>
                                    </p:anim>
                                    <p:anim calcmode="lin" valueType="num">
                                      <p:cBhvr additive="base">
                                        <p:cTn id="149" dur="500" fill="hold"/>
                                        <p:tgtEl>
                                          <p:spTgt spid="39"/>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63"/>
                                        </p:tgtEl>
                                        <p:attrNameLst>
                                          <p:attrName>style.visibility</p:attrName>
                                        </p:attrNameLst>
                                      </p:cBhvr>
                                      <p:to>
                                        <p:strVal val="visible"/>
                                      </p:to>
                                    </p:set>
                                    <p:anim calcmode="lin" valueType="num">
                                      <p:cBhvr additive="base">
                                        <p:cTn id="156" dur="500" fill="hold"/>
                                        <p:tgtEl>
                                          <p:spTgt spid="63"/>
                                        </p:tgtEl>
                                        <p:attrNameLst>
                                          <p:attrName>ppt_x</p:attrName>
                                        </p:attrNameLst>
                                      </p:cBhvr>
                                      <p:tavLst>
                                        <p:tav tm="0">
                                          <p:val>
                                            <p:strVal val="#ppt_x"/>
                                          </p:val>
                                        </p:tav>
                                        <p:tav tm="100000">
                                          <p:val>
                                            <p:strVal val="#ppt_x"/>
                                          </p:val>
                                        </p:tav>
                                      </p:tavLst>
                                    </p:anim>
                                    <p:anim calcmode="lin" valueType="num">
                                      <p:cBhvr additive="base">
                                        <p:cTn id="157" dur="500" fill="hold"/>
                                        <p:tgtEl>
                                          <p:spTgt spid="63"/>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67"/>
                                        </p:tgtEl>
                                        <p:attrNameLst>
                                          <p:attrName>style.visibility</p:attrName>
                                        </p:attrNameLst>
                                      </p:cBhvr>
                                      <p:to>
                                        <p:strVal val="visible"/>
                                      </p:to>
                                    </p:set>
                                    <p:anim calcmode="lin" valueType="num">
                                      <p:cBhvr additive="base">
                                        <p:cTn id="160" dur="500" fill="hold"/>
                                        <p:tgtEl>
                                          <p:spTgt spid="67"/>
                                        </p:tgtEl>
                                        <p:attrNameLst>
                                          <p:attrName>ppt_x</p:attrName>
                                        </p:attrNameLst>
                                      </p:cBhvr>
                                      <p:tavLst>
                                        <p:tav tm="0">
                                          <p:val>
                                            <p:strVal val="#ppt_x"/>
                                          </p:val>
                                        </p:tav>
                                        <p:tav tm="100000">
                                          <p:val>
                                            <p:strVal val="#ppt_x"/>
                                          </p:val>
                                        </p:tav>
                                      </p:tavLst>
                                    </p:anim>
                                    <p:anim calcmode="lin" valueType="num">
                                      <p:cBhvr additive="base">
                                        <p:cTn id="161" dur="500" fill="hold"/>
                                        <p:tgtEl>
                                          <p:spTgt spid="67"/>
                                        </p:tgtEl>
                                        <p:attrNameLst>
                                          <p:attrName>ppt_y</p:attrName>
                                        </p:attrNameLst>
                                      </p:cBhvr>
                                      <p:tavLst>
                                        <p:tav tm="0">
                                          <p:val>
                                            <p:strVal val="1+#ppt_h/2"/>
                                          </p:val>
                                        </p:tav>
                                        <p:tav tm="100000">
                                          <p:val>
                                            <p:strVal val="#ppt_y"/>
                                          </p:val>
                                        </p:tav>
                                      </p:tavLst>
                                    </p:anim>
                                  </p:childTnLst>
                                </p:cTn>
                              </p:par>
                            </p:childTnLst>
                          </p:cTn>
                        </p:par>
                        <p:par>
                          <p:cTn id="162" fill="hold">
                            <p:stCondLst>
                              <p:cond delay="1000"/>
                            </p:stCondLst>
                            <p:childTnLst>
                              <p:par>
                                <p:cTn id="163" presetID="2" presetClass="entr" presetSubtype="4" fill="hold" grpId="0" nodeType="afterEffect">
                                  <p:stCondLst>
                                    <p:cond delay="0"/>
                                  </p:stCondLst>
                                  <p:childTnLst>
                                    <p:set>
                                      <p:cBhvr>
                                        <p:cTn id="164" dur="1" fill="hold">
                                          <p:stCondLst>
                                            <p:cond delay="0"/>
                                          </p:stCondLst>
                                        </p:cTn>
                                        <p:tgtEl>
                                          <p:spTgt spid="54"/>
                                        </p:tgtEl>
                                        <p:attrNameLst>
                                          <p:attrName>style.visibility</p:attrName>
                                        </p:attrNameLst>
                                      </p:cBhvr>
                                      <p:to>
                                        <p:strVal val="visible"/>
                                      </p:to>
                                    </p:set>
                                    <p:anim calcmode="lin" valueType="num">
                                      <p:cBhvr additive="base">
                                        <p:cTn id="165" dur="500" fill="hold"/>
                                        <p:tgtEl>
                                          <p:spTgt spid="54"/>
                                        </p:tgtEl>
                                        <p:attrNameLst>
                                          <p:attrName>ppt_x</p:attrName>
                                        </p:attrNameLst>
                                      </p:cBhvr>
                                      <p:tavLst>
                                        <p:tav tm="0">
                                          <p:val>
                                            <p:strVal val="#ppt_x"/>
                                          </p:val>
                                        </p:tav>
                                        <p:tav tm="100000">
                                          <p:val>
                                            <p:strVal val="#ppt_x"/>
                                          </p:val>
                                        </p:tav>
                                      </p:tavLst>
                                    </p:anim>
                                    <p:anim calcmode="lin" valueType="num">
                                      <p:cBhvr additive="base">
                                        <p:cTn id="16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4" grpId="0" animBg="1"/>
      <p:bldP spid="25" grpId="0" animBg="1"/>
      <p:bldP spid="26" grpId="0" animBg="1"/>
      <p:bldP spid="38" grpId="0" animBg="1"/>
      <p:bldP spid="45" grpId="0"/>
      <p:bldP spid="46" grpId="0"/>
      <p:bldP spid="47" grpId="0"/>
      <p:bldP spid="48" grpId="0"/>
      <p:bldP spid="49" grpId="0"/>
      <p:bldP spid="50" grpId="0"/>
      <p:bldP spid="51" grpId="0"/>
      <p:bldP spid="52" grpId="0"/>
      <p:bldP spid="53" grpId="0"/>
      <p:bldP spid="54" grpId="0" animBg="1"/>
      <p:bldP spid="55" grpId="0" animBg="1"/>
      <p:bldP spid="56" grpId="0" animBg="1"/>
      <p:bldP spid="57" grpId="0" animBg="1"/>
      <p:bldP spid="58" grpId="0" animBg="1"/>
      <p:bldP spid="59" grpId="0" animBg="1"/>
      <p:bldP spid="60" grpId="0" animBg="1"/>
      <p:bldP spid="61" grpId="0" animBg="1"/>
      <p:bldP spid="6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M Document" ma:contentTypeID="0x010100EA97B91038054C99906057A708A1480A006BB3B767F3CF4149BF520211D4A86BC0" ma:contentTypeVersion="4" ma:contentTypeDescription="Defines the documents for Document Manager V2" ma:contentTypeScope="" ma:versionID="8f2b3a3e062f062a7ee8ba210ef02323">
  <xsd:schema xmlns:xsd="http://www.w3.org/2001/XMLSchema" xmlns:xs="http://www.w3.org/2001/XMLSchema" xmlns:p="http://schemas.microsoft.com/office/2006/metadata/properties" xmlns:ns2="1a33af13-4045-4f88-9d7b-618e30f79918" xmlns:ns3="http://schemas.microsoft.com/sharepoint/v3/fields" xmlns:ns4="be3ca9a7-9286-4008-99ec-aebc20da9dc2" targetNamespace="http://schemas.microsoft.com/office/2006/metadata/properties" ma:root="true" ma:fieldsID="f021f5764e4548d9eb17bdf3b768072d" ns2:_="" ns3:_="" ns4:_="">
    <xsd:import namespace="1a33af13-4045-4f88-9d7b-618e30f79918"/>
    <xsd:import namespace="http://schemas.microsoft.com/sharepoint/v3/fields"/>
    <xsd:import namespace="be3ca9a7-9286-4008-99ec-aebc20da9dc2"/>
    <xsd:element name="properties">
      <xsd:complexType>
        <xsd:sequence>
          <xsd:element name="documentManagement">
            <xsd:complexType>
              <xsd:all>
                <xsd:element ref="ns2:_dlc_DocId" minOccurs="0"/>
                <xsd:element ref="ns2:_dlc_DocIdUrl" minOccurs="0"/>
                <xsd:element ref="ns2:_dlc_DocIdPersistId" minOccurs="0"/>
                <xsd:element ref="ns2:ProductionDate" minOccurs="0"/>
                <xsd:element ref="ns2:OriginalSender" minOccurs="0"/>
                <xsd:element ref="ns3:DocumentLanguage_0" minOccurs="0"/>
                <xsd:element ref="ns2:DossierNumber" minOccurs="0"/>
                <xsd:element ref="ns4:MeetingNumber" minOccurs="0"/>
                <xsd:element ref="ns2:Rapporteur" minOccurs="0"/>
                <xsd:element ref="ns2:AdoptionDate" minOccurs="0"/>
                <xsd:element ref="ns3:Confidentiality_0" minOccurs="0"/>
                <xsd:element ref="ns2:TaxCatchAll" minOccurs="0"/>
                <xsd:element ref="ns2:TaxCatchAllLabel" minOccurs="0"/>
                <xsd:element ref="ns3:DocumentSource_0" minOccurs="0"/>
                <xsd:element ref="ns4:DocumentNumber" minOccurs="0"/>
                <xsd:element ref="ns2:MeetingDate" minOccurs="0"/>
                <xsd:element ref="ns3:OriginalLanguage_0" minOccurs="0"/>
                <xsd:element ref="ns2:Procedure" minOccurs="0"/>
                <xsd:element ref="ns3:VersionStatus_0" minOccurs="0"/>
                <xsd:element ref="ns3:DocumentStatus_0" minOccurs="0"/>
                <xsd:element ref="ns2:DocumentYear"/>
                <xsd:element ref="ns3:DocumentType_0" minOccurs="0"/>
                <xsd:element ref="ns2:DocumentPart" minOccurs="0"/>
                <xsd:element ref="ns3:MeetingName_0" minOccurs="0"/>
                <xsd:element ref="ns3:AvailableTranslations_0" minOccurs="0"/>
                <xsd:element ref="ns2:FicheYear" minOccurs="0"/>
                <xsd:element ref="ns2:RequestingService" minOccurs="0"/>
                <xsd:element ref="ns2:FicheNumber" minOccurs="0"/>
                <xsd:element ref="ns3:DossierName_0" minOccurs="0"/>
                <xsd:element ref="ns2:Document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3af13-4045-4f88-9d7b-618e30f799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ductionDate" ma:index="12" nillable="true" ma:displayName="Production Date" ma:format="DateOnly" ma:internalName="ProductionDate">
      <xsd:simpleType>
        <xsd:restriction base="dms:DateTime"/>
      </xsd:simpleType>
    </xsd:element>
    <xsd:element name="OriginalSender" ma:index="13" nillable="true" ma:displayName="Original Sender" ma:internalName="OriginalSen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ssierNumber" ma:index="15" nillable="true" ma:displayName="Dossier Number" ma:decimals="0" ma:internalName="DossierNumber">
      <xsd:simpleType>
        <xsd:restriction base="dms:Unknown"/>
      </xsd:simpleType>
    </xsd:element>
    <xsd:element name="Rapporteur" ma:index="17" nillable="true" ma:displayName="Rapporteur" ma:internalName="Rapporteur">
      <xsd:simpleType>
        <xsd:restriction base="dms:Text"/>
      </xsd:simpleType>
    </xsd:element>
    <xsd:element name="AdoptionDate" ma:index="18" nillable="true" ma:displayName="Adoption Date" ma:format="DateOnly" ma:internalName="AdoptionDate">
      <xsd:simpleType>
        <xsd:restriction base="dms:DateTime"/>
      </xsd:simpleType>
    </xsd:element>
    <xsd:element name="TaxCatchAll" ma:index="20" nillable="true" ma:displayName="Taxonomy Catch All Column" ma:hidden="true" ma:list="{c795c8aa-ad9d-4177-b7c3-7e58e1f2dfdf}" ma:internalName="TaxCatchAll" ma:showField="CatchAllData"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c795c8aa-ad9d-4177-b7c3-7e58e1f2dfdf}" ma:internalName="TaxCatchAllLabel" ma:readOnly="true" ma:showField="CatchAllDataLabel"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MeetingDate" ma:index="26" nillable="true" ma:displayName="Meeting Date" ma:format="DateOnly" ma:internalName="MeetingDate">
      <xsd:simpleType>
        <xsd:restriction base="dms:DateTime"/>
      </xsd:simpleType>
    </xsd:element>
    <xsd:element name="Procedure" ma:index="29" nillable="true" ma:displayName="Procedure" ma:internalName="Procedure">
      <xsd:simpleType>
        <xsd:restriction base="dms:Text"/>
      </xsd:simpleType>
    </xsd:element>
    <xsd:element name="DocumentYear" ma:index="34" ma:displayName="Document Year" ma:decimals="0" ma:internalName="DocumentYear">
      <xsd:simpleType>
        <xsd:restriction base="dms:Unknown"/>
      </xsd:simpleType>
    </xsd:element>
    <xsd:element name="DocumentPart" ma:index="37" nillable="true" ma:displayName="Document Part" ma:decimals="0" ma:internalName="DocumentPart">
      <xsd:simpleType>
        <xsd:restriction base="dms:Unknown"/>
      </xsd:simpleType>
    </xsd:element>
    <xsd:element name="FicheYear" ma:index="42" nillable="true" ma:displayName="Fiche Year" ma:decimals="0" ma:internalName="FicheYear">
      <xsd:simpleType>
        <xsd:restriction base="dms:Unknown"/>
      </xsd:simpleType>
    </xsd:element>
    <xsd:element name="RequestingService" ma:index="43" nillable="true" ma:displayName="Requesting Service" ma:internalName="RequestingService">
      <xsd:simpleType>
        <xsd:restriction base="dms:Text"/>
      </xsd:simpleType>
    </xsd:element>
    <xsd:element name="FicheNumber" ma:index="44" nillable="true" ma:displayName="Fiche Number" ma:decimals="0" ma:internalName="FicheNumber">
      <xsd:simpleType>
        <xsd:restriction base="dms:Unknown"/>
      </xsd:simpleType>
    </xsd:element>
    <xsd:element name="DocumentVersion" ma:index="47" nillable="true" ma:displayName="Document Version" ma:decimals="0" ma:internalName="DocumentVersion">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ocumentLanguage_0" ma:index="14" nillable="true" ma:taxonomy="true" ma:internalName="DocumentLanguage_0" ma:taxonomyFieldName="DocumentLanguage" ma:displayName="Document Language" ma:fieldId="{ee5c55ab-e8dd-441f-8840-fdce66906fe3}"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Confidentiality_0" ma:index="19" nillable="true" ma:taxonomy="true" ma:internalName="Confidentiality_0" ma:taxonomyFieldName="Confidentiality" ma:displayName="Confidentiality" ma:fieldId="{ee5c4bfe-2b62-4831-9131-22edf8f3665c}" ma:sspId="5004ddca-ed1a-45fa-b2df-508b3c5dfc98" ma:termSetId="11d040ac-3a9a-4d4c-b9cf-922342a701d6" ma:anchorId="00000000-0000-0000-0000-000000000000" ma:open="false" ma:isKeyword="false">
      <xsd:complexType>
        <xsd:sequence>
          <xsd:element ref="pc:Terms" minOccurs="0" maxOccurs="1"/>
        </xsd:sequence>
      </xsd:complexType>
    </xsd:element>
    <xsd:element name="DocumentSource_0" ma:index="23" ma:taxonomy="true" ma:internalName="DocumentSource_0" ma:taxonomyFieldName="DocumentSource" ma:displayName="Document Source" ma:fieldId="{ee5c1c29-f257-4aae-8e5e-529c0040e17a}" ma:sspId="5004ddca-ed1a-45fa-b2df-508b3c5dfc98" ma:termSetId="ca143256-a90d-4d26-b249-02646b17c0c5" ma:anchorId="00000000-0000-0000-0000-000000000000" ma:open="false" ma:isKeyword="false">
      <xsd:complexType>
        <xsd:sequence>
          <xsd:element ref="pc:Terms" minOccurs="0" maxOccurs="1"/>
        </xsd:sequence>
      </xsd:complexType>
    </xsd:element>
    <xsd:element name="OriginalLanguage_0" ma:index="27" nillable="true" ma:taxonomy="true" ma:internalName="OriginalLanguage_0" ma:taxonomyFieldName="OriginalLanguage" ma:displayName="Original Language" ma:fieldId="{ee5ce750-ff6c-4875-8192-ef11fb51efba}"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VersionStatus_0" ma:index="30" ma:taxonomy="true" ma:internalName="VersionStatus_0" ma:taxonomyFieldName="VersionStatus" ma:displayName="Version Status" ma:indexed="true" ma:fieldId="{ee5cb94b-3df1-4df3-b49b-6e47ce2a7e87}" ma:sspId="5004ddca-ed1a-45fa-b2df-508b3c5dfc98" ma:termSetId="adeca67b-2bdd-4d0f-b3af-a690b4c6d95d" ma:anchorId="00000000-0000-0000-0000-000000000000" ma:open="false" ma:isKeyword="false">
      <xsd:complexType>
        <xsd:sequence>
          <xsd:element ref="pc:Terms" minOccurs="0" maxOccurs="1"/>
        </xsd:sequence>
      </xsd:complexType>
    </xsd:element>
    <xsd:element name="DocumentStatus_0" ma:index="32" nillable="true" ma:taxonomy="true" ma:internalName="DocumentStatus_0" ma:taxonomyFieldName="DocumentStatus" ma:displayName="Document Status" ma:fieldId="{ee5cab93-ac4d-4e2f-b298-e5342324388c}" ma:sspId="5004ddca-ed1a-45fa-b2df-508b3c5dfc98" ma:termSetId="54b85ca4-9023-4cbf-8e96-81af7735228f" ma:anchorId="00000000-0000-0000-0000-000000000000" ma:open="false" ma:isKeyword="false">
      <xsd:complexType>
        <xsd:sequence>
          <xsd:element ref="pc:Terms" minOccurs="0" maxOccurs="1"/>
        </xsd:sequence>
      </xsd:complexType>
    </xsd:element>
    <xsd:element name="DocumentType_0" ma:index="35" nillable="true" ma:taxonomy="true" ma:internalName="DocumentType_0" ma:taxonomyFieldName="DocumentType" ma:displayName="Document Type" ma:indexed="true" ma:fieldId="{ee5cf431-2d10-41e6-bd88-1b6bd5b84f5f}" ma:sspId="5004ddca-ed1a-45fa-b2df-508b3c5dfc98" ma:termSetId="67a76952-94e0-437b-9a60-5085083dde02" ma:anchorId="00000000-0000-0000-0000-000000000000" ma:open="false" ma:isKeyword="false">
      <xsd:complexType>
        <xsd:sequence>
          <xsd:element ref="pc:Terms" minOccurs="0" maxOccurs="1"/>
        </xsd:sequence>
      </xsd:complexType>
    </xsd:element>
    <xsd:element name="MeetingName_0" ma:index="38" nillable="true" ma:taxonomy="true" ma:internalName="MeetingName_0" ma:taxonomyFieldName="MeetingName" ma:displayName="Meeting Name" ma:indexed="true" ma:fieldId="{ee5c9b55-8403-4f9e-a156-b6ce5b7b9456}" ma:sspId="5004ddca-ed1a-45fa-b2df-508b3c5dfc98" ma:termSetId="a04e9634-de73-4a41-8cb5-e1efdb89060c" ma:anchorId="00000000-0000-0000-0000-000000000000" ma:open="false" ma:isKeyword="false">
      <xsd:complexType>
        <xsd:sequence>
          <xsd:element ref="pc:Terms" minOccurs="0" maxOccurs="1"/>
        </xsd:sequence>
      </xsd:complexType>
    </xsd:element>
    <xsd:element name="AvailableTranslations_0" ma:index="40" nillable="true" ma:taxonomy="true" ma:internalName="AvailableTranslations_0" ma:taxonomyFieldName="AvailableTranslations" ma:displayName="Available Translations" ma:fieldId="{ee5c7c01-1a65-4138-aa64-80e01e34d799}"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DossierName_0" ma:index="45" nillable="true" ma:taxonomy="true" ma:internalName="DossierName_0" ma:taxonomyFieldName="DossierName" ma:displayName="Dossier Name" ma:fieldId="{ee5cf7da-503b-4593-8db2-4f0e09c901fd}" ma:sspId="5004ddca-ed1a-45fa-b2df-508b3c5dfc98" ma:termSetId="2b392f04-1222-4352-87c1-6fd60ec33b6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3ca9a7-9286-4008-99ec-aebc20da9dc2" elementFormDefault="qualified">
    <xsd:import namespace="http://schemas.microsoft.com/office/2006/documentManagement/types"/>
    <xsd:import namespace="http://schemas.microsoft.com/office/infopath/2007/PartnerControls"/>
    <xsd:element name="MeetingNumber" ma:index="16" nillable="true" ma:displayName="Meeting Number" ma:decimals="0" ma:indexed="true" ma:internalName="MeetingNumber">
      <xsd:simpleType>
        <xsd:restriction base="dms:Unknown"/>
      </xsd:simpleType>
    </xsd:element>
    <xsd:element name="DocumentNumber" ma:index="25" nillable="true" ma:displayName="Document Number" ma:decimals="0" ma:indexed="true" ma:internalName="DocumentNumber">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1a33af13-4045-4f88-9d7b-618e30f79918">A6WAAD5KZT2Q-604569563-4160</_dlc_DocId>
    <_dlc_DocIdUrl xmlns="1a33af13-4045-4f88-9d7b-618e30f79918">
      <Url>http://dm/eesc/2025/_layouts/15/DocIdRedir.aspx?ID=A6WAAD5KZT2Q-604569563-4160</Url>
      <Description>A6WAAD5KZT2Q-604569563-4160</Description>
    </_dlc_DocIdUrl>
    <DocumentType_0 xmlns="http://schemas.microsoft.com/sharepoint/v3/fields">
      <Terms xmlns="http://schemas.microsoft.com/office/infopath/2007/PartnerControls">
        <TermInfo xmlns="http://schemas.microsoft.com/office/infopath/2007/PartnerControls">
          <TermName xmlns="http://schemas.microsoft.com/office/infopath/2007/PartnerControls">INFO</TermName>
          <TermId xmlns="http://schemas.microsoft.com/office/infopath/2007/PartnerControls">d9136e7c-93a9-4c42-9d28-92b61e85f80c</TermId>
        </TermInfo>
      </Terms>
    </DocumentType_0>
    <Procedure xmlns="1a33af13-4045-4f88-9d7b-618e30f79918" xsi:nil="true"/>
    <DocumentSource_0 xmlns="http://schemas.microsoft.com/sharepoint/v3/fields">
      <Terms xmlns="http://schemas.microsoft.com/office/infopath/2007/PartnerControls">
        <TermInfo xmlns="http://schemas.microsoft.com/office/infopath/2007/PartnerControls">
          <TermName xmlns="http://schemas.microsoft.com/office/infopath/2007/PartnerControls">EESC</TermName>
          <TermId xmlns="http://schemas.microsoft.com/office/infopath/2007/PartnerControls">422833ec-8d7e-4e65-8e4e-8bed07ffb729</TermId>
        </TermInfo>
      </Terms>
    </DocumentSource_0>
    <ProductionDate xmlns="1a33af13-4045-4f88-9d7b-618e30f79918">2025-03-07T12:00:00+00:00</ProductionDate>
    <DocumentNumber xmlns="be3ca9a7-9286-4008-99ec-aebc20da9dc2">613</DocumentNumber>
    <FicheYear xmlns="1a33af13-4045-4f88-9d7b-618e30f79918" xsi:nil="true"/>
    <DossierNumber xmlns="1a33af13-4045-4f88-9d7b-618e30f79918" xsi:nil="true"/>
    <Confidentiality_0 xmlns="http://schemas.microsoft.com/sharepoint/v3/fields">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2451815e-8241-4bbf-a22e-1ab710712bf2</TermId>
        </TermInfo>
      </Terms>
    </Confidentiality_0>
    <TaxCatchAll xmlns="1a33af13-4045-4f88-9d7b-618e30f79918">
      <Value>42</Value>
      <Value>35</Value>
      <Value>33</Value>
      <Value>32</Value>
      <Value>31</Value>
      <Value>30</Value>
      <Value>29</Value>
      <Value>28</Value>
      <Value>27</Value>
      <Value>24</Value>
      <Value>23</Value>
      <Value>13</Value>
      <Value>46</Value>
      <Value>47</Value>
      <Value>9</Value>
      <Value>8</Value>
      <Value>6</Value>
      <Value>5</Value>
      <Value>40</Value>
      <Value>39</Value>
      <Value>1</Value>
      <Value>37</Value>
    </TaxCatchAll>
    <DocumentLanguage_0 xmlns="http://schemas.microsoft.com/sharepoint/v3/fields">
      <Terms xmlns="http://schemas.microsoft.com/office/infopath/2007/PartnerControls">
        <TermInfo xmlns="http://schemas.microsoft.com/office/infopath/2007/PartnerControls">
          <TermName xmlns="http://schemas.microsoft.com/office/infopath/2007/PartnerControls">SL</TermName>
          <TermId xmlns="http://schemas.microsoft.com/office/infopath/2007/PartnerControls">98a412ae-eb01-49e9-ae3d-585a81724cfc</TermId>
        </TermInfo>
      </Terms>
    </DocumentLanguage_0>
    <MeetingDate xmlns="1a33af13-4045-4f88-9d7b-618e30f79918" xsi:nil="true"/>
    <VersionStatus_0 xmlns="http://schemas.microsoft.com/sharepoint/v3/fields">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ea5e6674-7b27-4bac-b091-73adbb394efe</TermId>
        </TermInfo>
      </Terms>
    </VersionStatus_0>
    <Rapporteur xmlns="1a33af13-4045-4f88-9d7b-618e30f79918" xsi:nil="true"/>
    <DocumentYear xmlns="1a33af13-4045-4f88-9d7b-618e30f79918">2025</DocumentYear>
    <FicheNumber xmlns="1a33af13-4045-4f88-9d7b-618e30f79918">2266</FicheNumber>
    <OriginalSender xmlns="1a33af13-4045-4f88-9d7b-618e30f79918">
      <UserInfo>
        <DisplayName>Sinko Borut</DisplayName>
        <AccountId>1493</AccountId>
        <AccountType/>
      </UserInfo>
    </OriginalSender>
    <DocumentPart xmlns="1a33af13-4045-4f88-9d7b-618e30f79918">0</DocumentPart>
    <AdoptionDate xmlns="1a33af13-4045-4f88-9d7b-618e30f79918" xsi:nil="true"/>
    <RequestingService xmlns="1a33af13-4045-4f88-9d7b-618e30f79918">Visites / Publications</RequestingService>
    <MeetingName_0 xmlns="http://schemas.microsoft.com/sharepoint/v3/fields">
      <Terms xmlns="http://schemas.microsoft.com/office/infopath/2007/PartnerControls"/>
    </MeetingName_0>
    <AvailableTranslations_0 xmlns="http://schemas.microsoft.com/sharepoint/v3/fields">
      <Terms xmlns="http://schemas.microsoft.com/office/infopath/2007/PartnerControls">
        <TermInfo xmlns="http://schemas.microsoft.com/office/infopath/2007/PartnerControls">
          <TermName xmlns="http://schemas.microsoft.com/office/infopath/2007/PartnerControls">MT</TermName>
          <TermId xmlns="http://schemas.microsoft.com/office/infopath/2007/PartnerControls">7df99101-6854-4a26-b53a-b88c0da02c26</TermId>
        </TermInfo>
        <TermInfo xmlns="http://schemas.microsoft.com/office/infopath/2007/PartnerControls">
          <TermName xmlns="http://schemas.microsoft.com/office/infopath/2007/PartnerControls">SL</TermName>
          <TermId xmlns="http://schemas.microsoft.com/office/infopath/2007/PartnerControls">98a412ae-eb01-49e9-ae3d-585a81724cfc</TermId>
        </TermInfo>
        <TermInfo xmlns="http://schemas.microsoft.com/office/infopath/2007/PartnerControls">
          <TermName xmlns="http://schemas.microsoft.com/office/infopath/2007/PartnerControls">SK</TermName>
          <TermId xmlns="http://schemas.microsoft.com/office/infopath/2007/PartnerControls">46d9fce0-ef79-4f71-b89b-cd6aa82426b8</TermId>
        </TermInfo>
        <TermInfo xmlns="http://schemas.microsoft.com/office/infopath/2007/PartnerControls">
          <TermName xmlns="http://schemas.microsoft.com/office/infopath/2007/PartnerControls">FI</TermName>
          <TermId xmlns="http://schemas.microsoft.com/office/infopath/2007/PartnerControls">87606a43-d45f-42d6-b8c9-e1a3457db5b7</TermId>
        </TermInfo>
        <TermInfo xmlns="http://schemas.microsoft.com/office/infopath/2007/PartnerControls">
          <TermName xmlns="http://schemas.microsoft.com/office/infopath/2007/PartnerControls">EL</TermName>
          <TermId xmlns="http://schemas.microsoft.com/office/infopath/2007/PartnerControls">6d4f4d51-af9b-4650-94b4-4276bee85c91</TermId>
        </TermInfo>
        <TermInfo xmlns="http://schemas.microsoft.com/office/infopath/2007/PartnerControls">
          <TermName xmlns="http://schemas.microsoft.com/office/infopath/2007/PartnerControls">DE</TermName>
          <TermId xmlns="http://schemas.microsoft.com/office/infopath/2007/PartnerControls">f6b31e5a-26fa-4935-b661-318e46daf27e</TermId>
        </TermInfo>
        <TermInfo xmlns="http://schemas.microsoft.com/office/infopath/2007/PartnerControls">
          <TermName xmlns="http://schemas.microsoft.com/office/infopath/2007/PartnerControls">PT</TermName>
          <TermId xmlns="http://schemas.microsoft.com/office/infopath/2007/PartnerControls">50ccc04a-eadd-42ae-a0cb-acaf45f812ba</TermId>
        </TermInfo>
        <TermInfo xmlns="http://schemas.microsoft.com/office/infopath/2007/PartnerControls">
          <TermName xmlns="http://schemas.microsoft.com/office/infopath/2007/PartnerControls">SV</TermName>
          <TermId xmlns="http://schemas.microsoft.com/office/infopath/2007/PartnerControls">c2ed69e7-a339-43d7-8f22-d93680a92aa0</TermId>
        </TermInfo>
        <TermInfo xmlns="http://schemas.microsoft.com/office/infopath/2007/PartnerControls">
          <TermName xmlns="http://schemas.microsoft.com/office/infopath/2007/PartnerControls">CS</TermName>
          <TermId xmlns="http://schemas.microsoft.com/office/infopath/2007/PartnerControls">72f9705b-0217-4fd3-bea2-cbc7ed80e26e</TermId>
        </TermInfo>
        <TermInfo xmlns="http://schemas.microsoft.com/office/infopath/2007/PartnerControls">
          <TermName xmlns="http://schemas.microsoft.com/office/infopath/2007/PartnerControls">BG</TermName>
          <TermId xmlns="http://schemas.microsoft.com/office/infopath/2007/PartnerControls">1a1b3951-7821-4e6a-85f5-5673fc08bd2c</TermId>
        </TermInfo>
        <TermInfo xmlns="http://schemas.microsoft.com/office/infopath/2007/PartnerControls">
          <TermName xmlns="http://schemas.microsoft.com/office/infopath/2007/PartnerControls">NL</TermName>
          <TermId xmlns="http://schemas.microsoft.com/office/infopath/2007/PartnerControls">55c6556c-b4f4-441d-9acf-c498d4f838bd</TermId>
        </TermInfo>
        <TermInfo xmlns="http://schemas.microsoft.com/office/infopath/2007/PartnerControls">
          <TermName xmlns="http://schemas.microsoft.com/office/infopath/2007/PartnerControls">HU</TermName>
          <TermId xmlns="http://schemas.microsoft.com/office/infopath/2007/PartnerControls">6b229040-c589-4408-b4c1-4285663d20a8</TermId>
        </TermInfo>
        <TermInfo xmlns="http://schemas.microsoft.com/office/infopath/2007/PartnerControls">
          <TermName xmlns="http://schemas.microsoft.com/office/infopath/2007/PartnerControls">EN</TermName>
          <TermId xmlns="http://schemas.microsoft.com/office/infopath/2007/PartnerControls">f2175f21-25d7-44a3-96da-d6a61b075e1b</TermId>
        </TermInfo>
        <TermInfo xmlns="http://schemas.microsoft.com/office/infopath/2007/PartnerControls">
          <TermName xmlns="http://schemas.microsoft.com/office/infopath/2007/PartnerControls">DA</TermName>
          <TermId xmlns="http://schemas.microsoft.com/office/infopath/2007/PartnerControls">5d49c027-8956-412b-aa16-e85a0f96ad0e</TermId>
        </TermInfo>
        <TermInfo xmlns="http://schemas.microsoft.com/office/infopath/2007/PartnerControls">
          <TermName xmlns="http://schemas.microsoft.com/office/infopath/2007/PartnerControls">PL</TermName>
          <TermId xmlns="http://schemas.microsoft.com/office/infopath/2007/PartnerControls">1e03da61-4678-4e07-b136-b5024ca9197b</TermId>
        </TermInfo>
        <TermInfo xmlns="http://schemas.microsoft.com/office/infopath/2007/PartnerControls">
          <TermName xmlns="http://schemas.microsoft.com/office/infopath/2007/PartnerControls">LV</TermName>
          <TermId xmlns="http://schemas.microsoft.com/office/infopath/2007/PartnerControls">46f7e311-5d9f-4663-b433-18aeccb7ace7</TermId>
        </TermInfo>
        <TermInfo xmlns="http://schemas.microsoft.com/office/infopath/2007/PartnerControls">
          <TermName xmlns="http://schemas.microsoft.com/office/infopath/2007/PartnerControls">LT</TermName>
          <TermId xmlns="http://schemas.microsoft.com/office/infopath/2007/PartnerControls">a7ff5ce7-6123-4f68-865a-a57c31810414</TermId>
        </TermInfo>
      </Terms>
    </AvailableTranslations_0>
    <DocumentStatus_0 xmlns="http://schemas.microsoft.com/sharepoint/v3/fields">
      <Terms xmlns="http://schemas.microsoft.com/office/infopath/2007/PartnerControls">
        <TermInfo xmlns="http://schemas.microsoft.com/office/infopath/2007/PartnerControls">
          <TermName xmlns="http://schemas.microsoft.com/office/infopath/2007/PartnerControls">TRA</TermName>
          <TermId xmlns="http://schemas.microsoft.com/office/infopath/2007/PartnerControls">150d2a88-1431-44e6-a8ca-0bb753ab8672</TermId>
        </TermInfo>
      </Terms>
    </DocumentStatus_0>
    <OriginalLanguage_0 xmlns="http://schemas.microsoft.com/sharepoint/v3/fields">
      <Terms xmlns="http://schemas.microsoft.com/office/infopath/2007/PartnerControls">
        <TermInfo xmlns="http://schemas.microsoft.com/office/infopath/2007/PartnerControls">
          <TermName xmlns="http://schemas.microsoft.com/office/infopath/2007/PartnerControls">EN</TermName>
          <TermId xmlns="http://schemas.microsoft.com/office/infopath/2007/PartnerControls">f2175f21-25d7-44a3-96da-d6a61b075e1b</TermId>
        </TermInfo>
      </Terms>
    </OriginalLanguage_0>
    <MeetingNumber xmlns="be3ca9a7-9286-4008-99ec-aebc20da9dc2" xsi:nil="true"/>
    <DossierName_0 xmlns="http://schemas.microsoft.com/sharepoint/v3/fields">
      <Terms xmlns="http://schemas.microsoft.com/office/infopath/2007/PartnerControls"/>
    </DossierName_0>
    <DocumentVersion xmlns="1a33af13-4045-4f88-9d7b-618e30f79918">2</DocumentVersion>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135D837-2201-456A-B999-EC0EB5B41A7C}">
  <ds:schemaRefs>
    <ds:schemaRef ds:uri="http://schemas.microsoft.com/sharepoint/v3/contenttype/forms"/>
  </ds:schemaRefs>
</ds:datastoreItem>
</file>

<file path=customXml/itemProps2.xml><?xml version="1.0" encoding="utf-8"?>
<ds:datastoreItem xmlns:ds="http://schemas.openxmlformats.org/officeDocument/2006/customXml" ds:itemID="{18854373-E995-4368-A5FE-DB6E6274BB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33af13-4045-4f88-9d7b-618e30f79918"/>
    <ds:schemaRef ds:uri="http://schemas.microsoft.com/sharepoint/v3/fields"/>
    <ds:schemaRef ds:uri="be3ca9a7-9286-4008-99ec-aebc20da9d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319CCD-C155-421F-9AE4-1C52F2E13363}">
  <ds:schemaRefs>
    <ds:schemaRef ds:uri="http://schemas.microsoft.com/office/2006/metadata/properties"/>
    <ds:schemaRef ds:uri="http://schemas.microsoft.com/office/infopath/2007/PartnerControls"/>
    <ds:schemaRef ds:uri="1a33af13-4045-4f88-9d7b-618e30f79918"/>
    <ds:schemaRef ds:uri="http://schemas.microsoft.com/sharepoint/v3/fields"/>
    <ds:schemaRef ds:uri="be3ca9a7-9286-4008-99ec-aebc20da9dc2"/>
  </ds:schemaRefs>
</ds:datastoreItem>
</file>

<file path=customXml/itemProps4.xml><?xml version="1.0" encoding="utf-8"?>
<ds:datastoreItem xmlns:ds="http://schemas.openxmlformats.org/officeDocument/2006/customXml" ds:itemID="{5BB213E8-3885-4FCB-9125-64F9419E3F5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8</TotalTime>
  <Words>1743</Words>
  <Application>Microsoft Office PowerPoint</Application>
  <PresentationFormat>Widescreen</PresentationFormat>
  <Paragraphs>210</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(MS)</vt:lpstr>
      <vt:lpstr>Calibri (MS) Bold</vt:lpstr>
      <vt:lpstr>Calibri Light</vt:lpstr>
      <vt:lpstr>Open Sans Bold</vt:lpstr>
      <vt:lpstr>Office Theme</vt:lpstr>
      <vt:lpstr>PowerPoint Presentation</vt:lpstr>
      <vt:lpstr>Evropski ekonomsko-socialni odbor je posvetovalni organ, ki zastopa organizirano civilno družbo. </vt:lpstr>
      <vt:lpstr>PowerPoint Presentation</vt:lpstr>
      <vt:lpstr>PowerPoint Presentation</vt:lpstr>
      <vt:lpstr>KAKŠNA JE FUNKCIJA EESO?</vt:lpstr>
      <vt:lpstr>PowerPoint Presentation</vt:lpstr>
      <vt:lpstr>ECO</vt:lpstr>
      <vt:lpstr>PowerPoint Presentation</vt:lpstr>
      <vt:lpstr>PowerPoint Presentation</vt:lpstr>
      <vt:lpstr>PowerPoint Presentation</vt:lpstr>
      <vt:lpstr>PowerPoint Presentation</vt:lpstr>
      <vt:lpstr>Ostanimo v stiku!</vt:lpstr>
      <vt:lpstr>PowerPoint Presentation</vt:lpstr>
      <vt:lpstr>PowerPoint Presentation</vt:lpstr>
      <vt:lpstr>KAJ EU PONUJA MLADIM?</vt:lpstr>
      <vt:lpstr>MLADINSKE POBUDE EESO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predstavitev za obiskovalce - EESC</dc:title>
  <dc:subject>INFO</dc:subject>
  <dc:creator>Andrejczuk Emilia</dc:creator>
  <cp:keywords>EESC-2025-00613-00-02-INFO-TRA-EN</cp:keywords>
  <dc:description>Rapporteur:  - Original language: EN - Date of document: 07/03/2025 - Date of meeting:  - External documents:  - Administrator:  ANDREJCZUK EMILIA</dc:description>
  <cp:lastModifiedBy>Andrejczuk Emilia</cp:lastModifiedBy>
  <cp:revision>137</cp:revision>
  <dcterms:created xsi:type="dcterms:W3CDTF">2024-07-17T07:57:29Z</dcterms:created>
  <dcterms:modified xsi:type="dcterms:W3CDTF">2025-03-28T10:11:16Z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0x010100EA97B91038054C99906057A708A1480A006BB3B767F3CF4149BF520211D4A86BC0</vt:lpwstr>
  </property>
  <property fmtid="{D5CDD505-2E9C-101B-9397-08002B2CF9AE}" pid="3" name="_dlc_DocIdItemGuid">
    <vt:lpwstr>2aaa1900-4489-4367-8fcc-13d023f8a68f</vt:lpwstr>
  </property>
  <property fmtid="{D5CDD505-2E9C-101B-9397-08002B2CF9AE}" pid="4" name="AvailableTranslations">
    <vt:lpwstr>32;#MT|7df99101-6854-4a26-b53a-b88c0da02c26;#31;#SL|98a412ae-eb01-49e9-ae3d-585a81724cfc;#46;#SK|46d9fce0-ef79-4f71-b89b-cd6aa82426b8;#35;#FI|87606a43-d45f-42d6-b8c9-e1a3457db5b7;#42;#EL|6d4f4d51-af9b-4650-94b4-4276bee85c91;#23;#DE|f6b31e5a-26fa-4935-b661-318e46daf27e;#33;#PT|50ccc04a-eadd-42ae-a0cb-acaf45f812ba;#28;#SV|c2ed69e7-a339-43d7-8f22-d93680a92aa0;#29;#CS|72f9705b-0217-4fd3-bea2-cbc7ed80e26e;#47;#BG|1a1b3951-7821-4e6a-85f5-5673fc08bd2c;#27;#NL|55c6556c-b4f4-441d-9acf-c498d4f838bd;#37;#HU|6b229040-c589-4408-b4c1-4285663d20a8;#5;#EN|f2175f21-25d7-44a3-96da-d6a61b075e1b;#40;#DA|5d49c027-8956-412b-aa16-e85a0f96ad0e;#24;#PL|1e03da61-4678-4e07-b136-b5024ca9197b;#39;#LV|46f7e311-5d9f-4663-b433-18aeccb7ace7;#30;#LT|a7ff5ce7-6123-4f68-865a-a57c31810414</vt:lpwstr>
  </property>
  <property fmtid="{D5CDD505-2E9C-101B-9397-08002B2CF9AE}" pid="5" name="DocumentType_0">
    <vt:lpwstr>INFO|d9136e7c-93a9-4c42-9d28-92b61e85f80c</vt:lpwstr>
  </property>
  <property fmtid="{D5CDD505-2E9C-101B-9397-08002B2CF9AE}" pid="6" name="DossierName_0">
    <vt:lpwstr/>
  </property>
  <property fmtid="{D5CDD505-2E9C-101B-9397-08002B2CF9AE}" pid="7" name="DocumentSource_0">
    <vt:lpwstr>EESC|422833ec-8d7e-4e65-8e4e-8bed07ffb729</vt:lpwstr>
  </property>
  <property fmtid="{D5CDD505-2E9C-101B-9397-08002B2CF9AE}" pid="8" name="DocumentNumber">
    <vt:i4>613</vt:i4>
  </property>
  <property fmtid="{D5CDD505-2E9C-101B-9397-08002B2CF9AE}" pid="9" name="FicheYear">
    <vt:i4>2025</vt:i4>
  </property>
  <property fmtid="{D5CDD505-2E9C-101B-9397-08002B2CF9AE}" pid="10" name="DocumentVersion">
    <vt:i4>2</vt:i4>
  </property>
  <property fmtid="{D5CDD505-2E9C-101B-9397-08002B2CF9AE}" pid="11" name="DocumentStatus">
    <vt:lpwstr>13;#TRA|150d2a88-1431-44e6-a8ca-0bb753ab8672</vt:lpwstr>
  </property>
  <property fmtid="{D5CDD505-2E9C-101B-9397-08002B2CF9AE}" pid="12" name="DocumentPart">
    <vt:i4>0</vt:i4>
  </property>
  <property fmtid="{D5CDD505-2E9C-101B-9397-08002B2CF9AE}" pid="13" name="DossierName">
    <vt:lpwstr/>
  </property>
  <property fmtid="{D5CDD505-2E9C-101B-9397-08002B2CF9AE}" pid="14" name="DocumentSource">
    <vt:lpwstr>1;#EESC|422833ec-8d7e-4e65-8e4e-8bed07ffb729</vt:lpwstr>
  </property>
  <property fmtid="{D5CDD505-2E9C-101B-9397-08002B2CF9AE}" pid="15" name="DocumentType">
    <vt:lpwstr>9;#INFO|d9136e7c-93a9-4c42-9d28-92b61e85f80c</vt:lpwstr>
  </property>
  <property fmtid="{D5CDD505-2E9C-101B-9397-08002B2CF9AE}" pid="16" name="RequestingService">
    <vt:lpwstr>Visites / Publications</vt:lpwstr>
  </property>
  <property fmtid="{D5CDD505-2E9C-101B-9397-08002B2CF9AE}" pid="17" name="Confidentiality">
    <vt:lpwstr>6;#Internal|2451815e-8241-4bbf-a22e-1ab710712bf2</vt:lpwstr>
  </property>
  <property fmtid="{D5CDD505-2E9C-101B-9397-08002B2CF9AE}" pid="18" name="MeetingName_0">
    <vt:lpwstr/>
  </property>
  <property fmtid="{D5CDD505-2E9C-101B-9397-08002B2CF9AE}" pid="19" name="Confidentiality_0">
    <vt:lpwstr>Internal|2451815e-8241-4bbf-a22e-1ab710712bf2</vt:lpwstr>
  </property>
  <property fmtid="{D5CDD505-2E9C-101B-9397-08002B2CF9AE}" pid="20" name="OriginalLanguage">
    <vt:lpwstr>5;#EN|f2175f21-25d7-44a3-96da-d6a61b075e1b</vt:lpwstr>
  </property>
  <property fmtid="{D5CDD505-2E9C-101B-9397-08002B2CF9AE}" pid="21" name="MeetingName">
    <vt:lpwstr/>
  </property>
  <property fmtid="{D5CDD505-2E9C-101B-9397-08002B2CF9AE}" pid="22" name="AvailableTranslations_0">
    <vt:lpwstr>MT|7df99101-6854-4a26-b53a-b88c0da02c26;SK|46d9fce0-ef79-4f71-b89b-cd6aa82426b8;FI|87606a43-d45f-42d6-b8c9-e1a3457db5b7;SV|c2ed69e7-a339-43d7-8f22-d93680a92aa0;NL|55c6556c-b4f4-441d-9acf-c498d4f838bd;HU|6b229040-c589-4408-b4c1-4285663d20a8;EN|f2175f21-25d7-44a3-96da-d6a61b075e1b;DA|5d49c027-8956-412b-aa16-e85a0f96ad0e;PL|1e03da61-4678-4e07-b136-b5024ca9197b</vt:lpwstr>
  </property>
  <property fmtid="{D5CDD505-2E9C-101B-9397-08002B2CF9AE}" pid="23" name="DocumentStatus_0">
    <vt:lpwstr>TRA|150d2a88-1431-44e6-a8ca-0bb753ab8672</vt:lpwstr>
  </property>
  <property fmtid="{D5CDD505-2E9C-101B-9397-08002B2CF9AE}" pid="24" name="OriginalLanguage_0">
    <vt:lpwstr>EN|f2175f21-25d7-44a3-96da-d6a61b075e1b</vt:lpwstr>
  </property>
  <property fmtid="{D5CDD505-2E9C-101B-9397-08002B2CF9AE}" pid="25" name="TaxCatchAll">
    <vt:lpwstr>35;#FI|87606a43-d45f-42d6-b8c9-e1a3457db5b7;#32;#MT|7df99101-6854-4a26-b53a-b88c0da02c26;#28;#SV|c2ed69e7-a339-43d7-8f22-d93680a92aa0;#27;#NL|55c6556c-b4f4-441d-9acf-c498d4f838bd;#24;#PL|1e03da61-4678-4e07-b136-b5024ca9197b;#13;#TRA|150d2a88-1431-44e6-a8ca-0bb753ab8672;#46;#SK|46d9fce0-ef79-4f71-b89b-cd6aa82426b8;#9;#INFO|d9136e7c-93a9-4c42-9d28-92b61e85f80c;#8;#Final|ea5e6674-7b27-4bac-b091-73adbb394efe;#6;#Internal|2451815e-8241-4bbf-a22e-1ab710712bf2;#5;#EN|f2175f21-25d7-44a3-96da-d6a61b075e1b;#40;#DA|5d49c027-8956-412b-aa16-e85a0f96ad0e;#1;#EESC|422833ec-8d7e-4e65-8e4e-8bed07ffb729;#37;#HU|6b229040-c589-4408-b4c1-4285663d20a8</vt:lpwstr>
  </property>
  <property fmtid="{D5CDD505-2E9C-101B-9397-08002B2CF9AE}" pid="26" name="VersionStatus_0">
    <vt:lpwstr>Final|ea5e6674-7b27-4bac-b091-73adbb394efe</vt:lpwstr>
  </property>
  <property fmtid="{D5CDD505-2E9C-101B-9397-08002B2CF9AE}" pid="27" name="VersionStatus">
    <vt:lpwstr>8;#Final|ea5e6674-7b27-4bac-b091-73adbb394efe</vt:lpwstr>
  </property>
  <property fmtid="{D5CDD505-2E9C-101B-9397-08002B2CF9AE}" pid="28" name="DocumentYear">
    <vt:i4>2025</vt:i4>
  </property>
  <property fmtid="{D5CDD505-2E9C-101B-9397-08002B2CF9AE}" pid="29" name="FicheNumber">
    <vt:i4>2266</vt:i4>
  </property>
  <property fmtid="{D5CDD505-2E9C-101B-9397-08002B2CF9AE}" pid="30" name="DocumentLanguage">
    <vt:lpwstr>31;#SL|98a412ae-eb01-49e9-ae3d-585a81724cfc</vt:lpwstr>
  </property>
  <property fmtid="{D5CDD505-2E9C-101B-9397-08002B2CF9AE}" pid="31" name="_docset_NoMedatataSyncRequired">
    <vt:lpwstr>False</vt:lpwstr>
  </property>
  <property fmtid="{D5CDD505-2E9C-101B-9397-08002B2CF9AE}" pid="32" name="DocumentLanguage_0">
    <vt:lpwstr>EN|f2175f21-25d7-44a3-96da-d6a61b075e1b</vt:lpwstr>
  </property>
</Properties>
</file>