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sk-SK">
              <a:solidFill>
                <a:schemeClr val="bg1"/>
              </a:solidFill>
            </a:rPr>
            <a:t>Stredisko pre monitorovanie digitálnej transformácie a jednotného trhu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sk-SK">
              <a:solidFill>
                <a:schemeClr val="bg1"/>
              </a:solidFill>
            </a:rPr>
            <a:t>Skupina </a:t>
          </a:r>
          <a:r>
            <a:rPr lang="sk-SK" i="1">
              <a:solidFill>
                <a:schemeClr val="bg1"/>
              </a:solidFill>
            </a:rPr>
            <a:t>ad hoc</a:t>
          </a:r>
          <a:r>
            <a:rPr lang="sk-SK">
              <a:solidFill>
                <a:schemeClr val="bg1"/>
              </a:solidFill>
            </a:rPr>
            <a:t> Základné práva a právny štát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sk-SK">
              <a:solidFill>
                <a:schemeClr val="bg1"/>
              </a:solidFill>
            </a:rPr>
            <a:t>Stredisko pre monitorovanie trhu práce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sk-SK" sz="2100">
              <a:solidFill>
                <a:schemeClr val="bg1"/>
              </a:solidFill>
            </a:rPr>
            <a:t>Skupina </a:t>
          </a:r>
          <a:r>
            <a:rPr lang="sk-SK" sz="2100" i="1">
              <a:solidFill>
                <a:schemeClr val="bg1"/>
              </a:solidFill>
            </a:rPr>
            <a:t>ad hoc</a:t>
          </a:r>
          <a:r>
            <a:rPr lang="sk-SK" sz="2100">
              <a:solidFill>
                <a:schemeClr val="bg1"/>
              </a:solidFill>
            </a:rPr>
            <a:t> Európsky semester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sk-SK">
              <a:solidFill>
                <a:schemeClr val="bg1"/>
              </a:solidFill>
            </a:rPr>
            <a:t>Stredisko pre monitorovanie trvalo udržateľného rozvoja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sk-SK" sz="2100">
              <a:solidFill>
                <a:schemeClr val="bg1"/>
              </a:solidFill>
            </a:rPr>
            <a:t>Skupina </a:t>
          </a:r>
          <a:r>
            <a:rPr lang="sk-SK" sz="2100" i="1">
              <a:solidFill>
                <a:schemeClr val="bg1"/>
              </a:solidFill>
            </a:rPr>
            <a:t>ad hoc</a:t>
          </a:r>
          <a:r>
            <a:rPr lang="sk-SK" sz="2100">
              <a:solidFill>
                <a:schemeClr val="bg1"/>
              </a:solidFill>
            </a:rPr>
            <a:t> Rovnosť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sk-SK" sz="2100">
              <a:solidFill>
                <a:schemeClr val="bg1"/>
              </a:solidFill>
            </a:rPr>
            <a:t>Skupina </a:t>
          </a:r>
          <a:r>
            <a:rPr lang="sk-SK" sz="2100" i="1">
              <a:solidFill>
                <a:schemeClr val="bg1"/>
              </a:solidFill>
            </a:rPr>
            <a:t>ad hoc</a:t>
          </a:r>
          <a:r>
            <a:rPr lang="sk-SK" sz="2100">
              <a:solidFill>
                <a:schemeClr val="bg1"/>
              </a:solidFill>
            </a:rPr>
            <a:t> pre COP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sk-SK">
              <a:solidFill>
                <a:schemeClr val="bg1"/>
              </a:solidFill>
              <a:latin typeface="Calibri" pitchFamily="34" charset="0"/>
            </a:rPr>
            <a:t>CCMI – Poradná komisia pre priemyselné zmeny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sk-SK" sz="2100">
              <a:solidFill>
                <a:schemeClr val="bg1"/>
              </a:solidFill>
            </a:rPr>
            <a:t>Skupina </a:t>
          </a:r>
          <a:r>
            <a:rPr lang="sk-SK" sz="2100" i="1">
              <a:solidFill>
                <a:schemeClr val="bg1"/>
              </a:solidFill>
            </a:rPr>
            <a:t>ad hoc</a:t>
          </a:r>
          <a:r>
            <a:rPr lang="sk-SK" sz="2100">
              <a:solidFill>
                <a:schemeClr val="bg1"/>
              </a:solidFill>
            </a:rPr>
            <a:t> Mládež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>
              <a:solidFill>
                <a:schemeClr val="bg1"/>
              </a:solidFill>
            </a:rPr>
            <a:t>Skupina </a:t>
          </a:r>
          <a:r>
            <a:rPr lang="sk-SK" sz="2100" i="1" kern="1200">
              <a:solidFill>
                <a:schemeClr val="bg1"/>
              </a:solidFill>
            </a:rPr>
            <a:t>ad hoc</a:t>
          </a:r>
          <a:r>
            <a:rPr lang="sk-SK" sz="2100" kern="1200">
              <a:solidFill>
                <a:schemeClr val="bg1"/>
              </a:solidFill>
            </a:rPr>
            <a:t> Európsky semester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>
              <a:solidFill>
                <a:schemeClr val="bg1"/>
              </a:solidFill>
            </a:rPr>
            <a:t>Stredisko pre monitorovanie digitálnej transformácie a jednotného trhu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>
              <a:solidFill>
                <a:schemeClr val="bg1"/>
              </a:solidFill>
            </a:rPr>
            <a:t>Skupina </a:t>
          </a:r>
          <a:r>
            <a:rPr lang="sk-SK" sz="1700" i="1" kern="1200">
              <a:solidFill>
                <a:schemeClr val="bg1"/>
              </a:solidFill>
            </a:rPr>
            <a:t>ad hoc</a:t>
          </a:r>
          <a:r>
            <a:rPr lang="sk-SK" sz="1700" kern="1200">
              <a:solidFill>
                <a:schemeClr val="bg1"/>
              </a:solidFill>
            </a:rPr>
            <a:t> Základné práva a právny štát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>
              <a:solidFill>
                <a:schemeClr val="bg1"/>
              </a:solidFill>
            </a:rPr>
            <a:t>Stredisko pre monitorovanie trhu práce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>
              <a:solidFill>
                <a:schemeClr val="bg1"/>
              </a:solidFill>
            </a:rPr>
            <a:t>Stredisko pre monitorovanie trvalo udržateľného rozvoja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>
              <a:solidFill>
                <a:schemeClr val="bg1"/>
              </a:solidFill>
              <a:latin typeface="Calibri" pitchFamily="34" charset="0"/>
            </a:rPr>
            <a:t>CCMI – Poradná komisia pre priemyselné zmeny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>
              <a:solidFill>
                <a:schemeClr val="bg1"/>
              </a:solidFill>
            </a:rPr>
            <a:t>Skupina </a:t>
          </a:r>
          <a:r>
            <a:rPr lang="sk-SK" sz="2100" i="1" kern="1200">
              <a:solidFill>
                <a:schemeClr val="bg1"/>
              </a:solidFill>
            </a:rPr>
            <a:t>ad hoc</a:t>
          </a:r>
          <a:r>
            <a:rPr lang="sk-SK" sz="2100" kern="1200">
              <a:solidFill>
                <a:schemeClr val="bg1"/>
              </a:solidFill>
            </a:rPr>
            <a:t> Mládež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>
              <a:solidFill>
                <a:schemeClr val="bg1"/>
              </a:solidFill>
            </a:rPr>
            <a:t>Skupina </a:t>
          </a:r>
          <a:r>
            <a:rPr lang="sk-SK" sz="2100" i="1" kern="1200">
              <a:solidFill>
                <a:schemeClr val="bg1"/>
              </a:solidFill>
            </a:rPr>
            <a:t>ad hoc</a:t>
          </a:r>
          <a:r>
            <a:rPr lang="sk-SK" sz="2100" kern="1200">
              <a:solidFill>
                <a:schemeClr val="bg1"/>
              </a:solidFill>
            </a:rPr>
            <a:t> Rovnosť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>
              <a:solidFill>
                <a:schemeClr val="bg1"/>
              </a:solidFill>
            </a:rPr>
            <a:t>Skupina </a:t>
          </a:r>
          <a:r>
            <a:rPr lang="sk-SK" sz="2100" i="1" kern="1200">
              <a:solidFill>
                <a:schemeClr val="bg1"/>
              </a:solidFill>
            </a:rPr>
            <a:t>ad hoc</a:t>
          </a:r>
          <a:r>
            <a:rPr lang="sk-SK" sz="2100" kern="1200">
              <a:solidFill>
                <a:schemeClr val="bg1"/>
              </a:solidFill>
            </a:rPr>
            <a:t> pre COP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sites/default/files/2024-12/qe-01-24-017-en-n.pdf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sk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sk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sk" TargetMode="External"/><Relationship Id="rId27" Type="http://schemas.openxmlformats.org/officeDocument/2006/relationships/hyperlink" Target="https://www.eesc.europa.eu/sk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sk" TargetMode="External"/><Relationship Id="rId47" Type="http://schemas.openxmlformats.org/officeDocument/2006/relationships/hyperlink" Target="https://www.eesc.europa.eu/sk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sk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sk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sk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sk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sk/members-groups/groups/civil-society-organisations-group" TargetMode="External"/><Relationship Id="rId5" Type="http://schemas.openxmlformats.org/officeDocument/2006/relationships/hyperlink" Target="https://www.eesc.europa.eu/sk/members-groups/groups/workers-group" TargetMode="External"/><Relationship Id="rId4" Type="http://schemas.openxmlformats.org/officeDocument/2006/relationships/hyperlink" Target="https://www.eesc.europa.eu/sk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www.eesc.europa.eu/?i=portal.en.nat-section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://www.eesc.europa.eu/?i=portal.en.soc-section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://www.eesc.europa.eu/?i=portal.en.ten-sectio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://www.eesc.europa.eu/?i=portal.en.int-section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www.eesc.europa.eu/?i=portal.en.eco-section" TargetMode="External"/><Relationship Id="rId14" Type="http://schemas.openxmlformats.org/officeDocument/2006/relationships/hyperlink" Target="http://www.eesc.europa.eu/?i=portal.en.rex-sectio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8.svg"/><Relationship Id="rId29" Type="http://schemas.openxmlformats.org/officeDocument/2006/relationships/hyperlink" Target="https://www.eesc.europa.eu/sites/default/files/2024-12/qe-01-24-018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2.sv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22.svg"/><Relationship Id="rId19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30.svg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Vitajte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65809" y="3374718"/>
            <a:ext cx="3282619" cy="1483000"/>
            <a:chOff x="-52721" y="0"/>
            <a:chExt cx="6517091" cy="3249692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52721" y="148958"/>
              <a:ext cx="6517091" cy="109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k-SK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Podpora udržateľnosti s Európskou platformou pre obehové hospodárstvo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0" y="1632966"/>
              <a:ext cx="6419917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k-SK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V roku 2017 EHSV v spolupráci s Európskou komisiou spustil Európsku platformu pre obehové hospodárstvo (ECESP).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k-SK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sk/our-work/publications-other-work/publications/recent-eesc-achievements"/>
                </a:rPr>
                <a:t>a mnohé ďalšie!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sk-SK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Pozrite si najnovšie úspechy na </a:t>
              </a:r>
              <a:r>
                <a:rPr lang="sk-SK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sk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sk-SK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NEDÁVNE ÚSPECHY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43472" y="3316869"/>
            <a:ext cx="3304064" cy="1690019"/>
            <a:chOff x="-61468" y="-118228"/>
            <a:chExt cx="6608127" cy="3380038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53816" y="-118228"/>
              <a:ext cx="6424791" cy="15894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sk-SK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Zavedenie povinnej konzultácie s občianskou spoločnosťou o potrebných hospodárskych reformách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-61468" y="1466446"/>
              <a:ext cx="6608127" cy="17953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sk-SK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V roku 2023 Európska komisia predložila návrh na reformu rámca správy hospodárskych záležitostí EÚ s cieľom riešiť dnešné hospodárske výzvy. EHSV vydal kľúčové odporúčania, ktoré významnou mierou prispeli k podobe konečného legislatívneho balíka.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89284" y="5170508"/>
            <a:ext cx="3739174" cy="1638014"/>
            <a:chOff x="72261" y="-46688"/>
            <a:chExt cx="7478348" cy="3276028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44633" y="1019952"/>
              <a:ext cx="6278534" cy="20305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k-SK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V roku 2023 skupina </a:t>
              </a:r>
              <a:r>
                <a:rPr lang="sk-SK" sz="1200" i="1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ad hoc</a:t>
              </a:r>
              <a:r>
                <a:rPr lang="sk-SK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EHSV pre Rámcový dohovor OSN o zmene klímy (UNFCCC) prispela k </a:t>
              </a:r>
              <a:r>
                <a:rPr lang="sk-SK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pracovnému programu spravodlivej transformácie</a:t>
              </a:r>
              <a:r>
                <a:rPr lang="sk-SK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tým, že priamo ovplyvnila pozície členských štátov EÚ a Komisie.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72261" y="-46688"/>
              <a:ext cx="7478348" cy="1095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k-SK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sk-SK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sk/news-media/articles/leading-way-just-transition"/>
                </a:rPr>
                <a:t>Vedúce postavenie v spravodlivej transformácii</a:t>
              </a:r>
              <a:endParaRPr lang="sk-SK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5" tooltip="https://www.eesc.europa.eu/sk/news-media/articles/leading-way-just-transition"/>
              </a:endParaRP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9487" y="1194276"/>
            <a:ext cx="3300411" cy="1614670"/>
            <a:chOff x="-16891" y="-4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131294" y="-4"/>
              <a:ext cx="6313510" cy="3229340"/>
              <a:chOff x="-23894" y="-1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-23894" y="-1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k-SK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Zohľadňovanie názorov mladých ľudí v rozhodovacom procese EÚ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k-SK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V júli sa EHSV stal prvou inštitúciou EÚ, ktorá sa zaviazala k </a:t>
              </a:r>
              <a:r>
                <a:rPr lang="sk-SK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sk/our-work/opinions-information-reports/opinions/eu-youth-test"/>
                </a:rPr>
                <a:t>mládežníckemu testu EÚ</a:t>
              </a:r>
              <a:r>
                <a:rPr lang="sk-SK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čo je priekopnícky nástroj na začlenenie účasti mládeže do tvorby politík.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322118" y="5193852"/>
            <a:ext cx="3408101" cy="1614670"/>
            <a:chOff x="367774" y="0"/>
            <a:chExt cx="6816202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367774" y="133680"/>
              <a:ext cx="6816202" cy="5179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k-SK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Nastolenie otázok potravinovej politiky v EÚ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39752" y="727792"/>
              <a:ext cx="6306436" cy="2440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k-SK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V roku 2024 EHSV prijal odporúčania týkajúce sa spoločnej poľnohospodárskej politiky po roku 2027, v ktorých sa zasadzuje za udržateľnejšie potravinové možnosti prístupné pre spotrebiteľov v EÚ a zároveň cenovo dostupné pre sociálne zraniteľné skupiny.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sk-SK" sz="2400" i="0" u="none" strike="noStrike">
                <a:effectLst/>
              </a:rPr>
              <a:t>Veľmi oceňujeme a aktívne propagujeme používanie všetkých </a:t>
            </a:r>
            <a:r>
              <a:rPr lang="sk-SK" sz="2400" b="1" i="0" u="none" strike="noStrike">
                <a:solidFill>
                  <a:srgbClr val="1F5FA0"/>
                </a:solidFill>
                <a:effectLst/>
              </a:rPr>
              <a:t>24 úradných jazykov EÚ</a:t>
            </a:r>
            <a:r>
              <a:rPr lang="sk-SK" sz="2400" i="0" u="none" strike="noStrike">
                <a:effectLst/>
              </a:rPr>
              <a:t>.</a:t>
            </a:r>
            <a:r>
              <a:rPr lang="sk-SK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sk-SK" sz="2400">
                <a:solidFill>
                  <a:srgbClr val="000000"/>
                </a:solidFill>
              </a:rPr>
              <a:t>Členovia majú preto právo pracovať vo svojom rodnom jazyku,</a:t>
            </a:r>
            <a:r>
              <a:rPr lang="sk-SK" sz="2400" b="0" i="0" u="none" strike="noStrike">
                <a:solidFill>
                  <a:srgbClr val="000000"/>
                </a:solidFill>
                <a:effectLst/>
              </a:rPr>
              <a:t> ústne aj písomne.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u="none" strike="noStrike">
                <a:effectLst/>
              </a:rPr>
              <a:t>Motto EÚ </a:t>
            </a:r>
            <a:r>
              <a:rPr lang="sk-SK" sz="2400" b="1" i="1" u="none" strike="noStrike">
                <a:solidFill>
                  <a:srgbClr val="1F5FA0"/>
                </a:solidFill>
                <a:effectLst/>
              </a:rPr>
              <a:t>Zjednotení v rozmanitosti</a:t>
            </a:r>
            <a:r>
              <a:rPr lang="sk-SK" sz="2400" u="none" strike="noStrike">
                <a:effectLst/>
              </a:rPr>
              <a:t> sa naozaj prejavuje prostredníctvom viacjazyčnosti v EHSV.</a:t>
            </a:r>
            <a:r>
              <a:rPr lang="sk-SK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/>
              <a:t>Všetky stanoviská EHSV, oficiálne dokumenty a väčšina digitálneho obsahu sú </a:t>
            </a:r>
            <a:r>
              <a:rPr lang="sk-SK" sz="2400" b="1">
                <a:solidFill>
                  <a:srgbClr val="1F5FA0"/>
                </a:solidFill>
              </a:rPr>
              <a:t>dostupné vo všetkých jazykoch</a:t>
            </a:r>
            <a:r>
              <a:rPr lang="sk-SK" sz="2400"/>
              <a:t>, a to vďaka odbornej práci nášho Riaditeľstva pre preklady.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>
                <a:solidFill>
                  <a:schemeClr val="bg1"/>
                </a:solidFill>
                <a:latin typeface="Calibri" panose="020F0502020204030204" pitchFamily="34" charset="0"/>
              </a:rPr>
              <a:t>VIACJAZYČNOSŤ VO VÝBORE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215934" y="4797882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924170" y="4390130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358322" y="1374931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730985" y="1532715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/>
              <a:t>Naskenujte QR kód pre hodnotiaci formulár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567083" y="2624146"/>
            <a:ext cx="339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/>
              <a:t>Chcete nám napísať? Pošlite nám e-mail na adresu </a:t>
            </a:r>
            <a:r>
              <a:rPr lang="sk-SK" sz="2000" b="1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7976432" y="4063722"/>
            <a:ext cx="4311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dirty="0"/>
              <a:t>Chcete sa dozvedieť viac? Sledujte nás: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871605" y="1399853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288" y="3027613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05" y="3027613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>
                <a:solidFill>
                  <a:schemeClr val="bg1"/>
                </a:solidFill>
                <a:latin typeface="+mn-lt"/>
              </a:rPr>
              <a:t>MÁTE NEJAKÉ OTÁZKY?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021" y="5890507"/>
            <a:ext cx="3641669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>
                <a:solidFill>
                  <a:srgbClr val="0060A0"/>
                </a:solidFill>
                <a:latin typeface="+mn-lt"/>
              </a:rPr>
              <a:t>Zostaňte s nami v kontakte!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6BCED253-87EC-A600-AC79-633ABB00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5864B-2A1F-63A3-28F6-84AABA94E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253FBFF9-BF1F-4108-2D69-C2466428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DB588353-8626-6891-0430-7812A899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3D17A2A-0019-C062-CADF-8EF54DFB5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A911B9D-269F-227A-F12A-4B4685DC0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CAF21A-0366-8FEA-2117-40B793F9C385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571495-913F-EBBA-130C-0D6944FE91F4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6A778C-7992-FD42-EAE9-D28816BF50E9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5A602F-8DF7-29CF-DB7B-F512E754795E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DC736-C133-65A9-2DC2-DC97A6029376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D12BF6-FD39-63C1-3350-66576585684B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sk-SK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Príloha: Ďalšie informácie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k-SK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Stránka členov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845568" y="232226"/>
            <a:ext cx="3426593" cy="8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k-SK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sk/our-work/opinions-information-reports/follow-opinions"/>
              </a:rPr>
              <a:t>Opatrenia prijaté v nadväznosti na stanoviská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k-SK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Čo robí Európa pre mňa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1600">
                <a:solidFill>
                  <a:schemeClr val="bg2">
                    <a:lumMod val="25000"/>
                  </a:schemeClr>
                </a:solidFill>
              </a:rPr>
              <a:t>Úplný zoznam súčasných členov EHSV a delegátov CCMI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81433" y="918994"/>
            <a:ext cx="198063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k-SK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Opatrenia prijaté v súvislosti so stanoviskami EHSV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k-SK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Vplyv opatrení EÚ na každodenný život jej občanov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007781" y="2135954"/>
            <a:ext cx="220152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k-SK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sk/our-work/opinions-information-reports/in-the-spotlight"/>
              </a:rPr>
              <a:t>Stanoviská EHSV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k-SK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Stanoviská, ktoré sú v súčasnosti v centre pozornosti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879152" y="3756525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k-SK" sz="2400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sk"/>
              </a:rPr>
              <a:t>CESlink</a:t>
            </a:r>
            <a:r>
              <a:rPr lang="sk-SK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sk"/>
              </a:rPr>
              <a:t>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809578" y="5485278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k-SK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sk/news-media/videos/lifecycle-opinion"/>
              </a:rPr>
              <a:t>Cyklus stanoviska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k-SK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Ako sa vypracúvajú stanoviská EHSV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k-SK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Online komunita národných hospodárskych a sociálnych rád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38621" y="3776380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k-SK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sk/work-with-us/traineeships"/>
              </a:rPr>
              <a:t> Stáže v EHSV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767148" y="1826081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k-SK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sk/agenda/plenary-sessions"/>
              </a:rPr>
              <a:t>Plenárne zasadnutia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k-SK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EHSV ponúka dvakrát ročne 5-mesačnú platenú stáž v rôznych oblastiach.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377049" y="2479364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k-SK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Ako sledovať plenárne zasadnutie EHSV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56955"/>
            <a:ext cx="6015371" cy="135435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086112" y="5011307"/>
            <a:ext cx="61058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/>
              <a:t>Vo funkčnom období 2020 – 2025 má EHSV </a:t>
            </a:r>
            <a:r>
              <a:rPr lang="sk-SK" b="1" dirty="0">
                <a:solidFill>
                  <a:srgbClr val="0CAFAD"/>
                </a:solidFill>
              </a:rPr>
              <a:t>najvyšší počet členiek</a:t>
            </a:r>
            <a:r>
              <a:rPr lang="sk-SK" dirty="0"/>
              <a:t> od roku 2010, keď sa začali robiť štatistiky o zastúpení mužov a žien. </a:t>
            </a:r>
          </a:p>
          <a:p>
            <a:pPr algn="just"/>
            <a:endParaRPr lang="en-US" sz="800" dirty="0"/>
          </a:p>
          <a:p>
            <a:pPr algn="just"/>
            <a:r>
              <a:rPr lang="sk-SK" dirty="0"/>
              <a:t>Percentuálny podiel žien vo výbore je dnes vyšší než kedykoľvek predtým: </a:t>
            </a:r>
            <a:r>
              <a:rPr lang="sk-SK" b="1" dirty="0">
                <a:solidFill>
                  <a:srgbClr val="0CAFAD"/>
                </a:solidFill>
              </a:rPr>
              <a:t>33 %</a:t>
            </a:r>
            <a:r>
              <a:rPr lang="sk-SK" dirty="0"/>
              <a:t> v porovnaní s 28 % v roku 2015 a 24,7 % v roku 2010.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0" y="931133"/>
            <a:ext cx="6168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/>
              <a:t>Podobne ako v iných európskych inštitúciách aj vo výbore </a:t>
            </a:r>
            <a:r>
              <a:rPr lang="sk-SK" b="1" dirty="0">
                <a:solidFill>
                  <a:srgbClr val="0CAFAD"/>
                </a:solidFill>
              </a:rPr>
              <a:t>majú krajiny EÚ pomerné zastúpenie</a:t>
            </a:r>
            <a:r>
              <a:rPr lang="sk-SK" dirty="0"/>
              <a:t>, to znamená, že krajiny s väčším počtom obyvateľov zastupuje viac členov. </a:t>
            </a:r>
          </a:p>
          <a:p>
            <a:pPr algn="just"/>
            <a:endParaRPr lang="en-US" dirty="0"/>
          </a:p>
          <a:p>
            <a:pPr algn="just"/>
            <a:r>
              <a:rPr lang="sk-SK" dirty="0"/>
              <a:t>Najviac členov majú preto </a:t>
            </a:r>
            <a:r>
              <a:rPr lang="sk-SK" b="1" dirty="0">
                <a:solidFill>
                  <a:srgbClr val="0CAFAD"/>
                </a:solidFill>
              </a:rPr>
              <a:t>Francúzsko, Nemecko a Taliansko</a:t>
            </a:r>
            <a:r>
              <a:rPr lang="sk-SK" dirty="0"/>
              <a:t> (</a:t>
            </a:r>
            <a:r>
              <a:rPr lang="sk-SK" b="1" dirty="0">
                <a:solidFill>
                  <a:srgbClr val="0CAFAD"/>
                </a:solidFill>
              </a:rPr>
              <a:t>24</a:t>
            </a:r>
            <a:r>
              <a:rPr lang="sk-SK" dirty="0"/>
              <a:t>) a najmenej členov má </a:t>
            </a:r>
            <a:r>
              <a:rPr lang="sk-SK" b="1" dirty="0">
                <a:solidFill>
                  <a:srgbClr val="0CAFAD"/>
                </a:solidFill>
              </a:rPr>
              <a:t>Malta</a:t>
            </a:r>
            <a:r>
              <a:rPr lang="sk-SK" dirty="0"/>
              <a:t> (</a:t>
            </a:r>
            <a:r>
              <a:rPr lang="sk-SK" b="1" dirty="0">
                <a:solidFill>
                  <a:srgbClr val="0CAFAD"/>
                </a:solidFill>
              </a:rPr>
              <a:t>5</a:t>
            </a:r>
            <a:r>
              <a:rPr lang="sk-SK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b="1" dirty="0">
                <a:solidFill>
                  <a:schemeClr val="bg1"/>
                </a:solidFill>
              </a:rPr>
              <a:t>ROVNOVÁHA Z HĽADISKA ZASTÚPENIA MUŽOV A ŽIEN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b="1" dirty="0">
                <a:solidFill>
                  <a:schemeClr val="bg1"/>
                </a:solidFill>
                <a:latin typeface="+mn-lt"/>
              </a:rPr>
              <a:t>ČLENOVIA PODĽA KRAJÍN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>
                <a:solidFill>
                  <a:srgbClr val="1F5FA0"/>
                </a:solidFill>
              </a:rPr>
              <a:t>Nové skúsenosti</a:t>
            </a:r>
          </a:p>
          <a:p>
            <a:pPr algn="ctr"/>
            <a:r>
              <a:rPr lang="sk-SK" sz="1350"/>
              <a:t>Premýšľate o práci v inštitúciách EÚ alebo v inom členskom štáte? </a:t>
            </a:r>
          </a:p>
          <a:p>
            <a:pPr algn="ctr"/>
            <a:r>
              <a:rPr lang="sk-SK" sz="1350"/>
              <a:t>EÚ ponúka každý rok </a:t>
            </a:r>
            <a:r>
              <a:rPr lang="sk-SK" sz="1350" b="1">
                <a:solidFill>
                  <a:srgbClr val="0CAFAD"/>
                </a:solidFill>
              </a:rPr>
              <a:t>mladým absolventom vysokých škôl</a:t>
            </a:r>
            <a:r>
              <a:rPr lang="sk-SK" sz="1350"/>
              <a:t> platené stáže.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459564" y="5487396"/>
            <a:ext cx="4007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1F5FA0"/>
                </a:solidFill>
              </a:rPr>
              <a:t>Štúdium</a:t>
            </a:r>
          </a:p>
          <a:p>
            <a:pPr algn="ctr"/>
            <a:r>
              <a:rPr lang="sk-SK" sz="1200" dirty="0"/>
              <a:t>Máte právo študovať na ktorejkoľvek univerzite v EÚ</a:t>
            </a:r>
            <a:br>
              <a:rPr lang="sk-SK" sz="1200" dirty="0"/>
            </a:br>
            <a:r>
              <a:rPr lang="sk-SK" sz="1200" dirty="0"/>
              <a:t>za rovnakých podmienok ako štátni príslušníci danej krajiny. </a:t>
            </a:r>
          </a:p>
          <a:p>
            <a:pPr algn="ctr"/>
            <a:r>
              <a:rPr lang="sk-SK" sz="1200" dirty="0"/>
              <a:t>Program </a:t>
            </a:r>
            <a:r>
              <a:rPr lang="sk-SK" sz="1200" b="1" dirty="0">
                <a:solidFill>
                  <a:srgbClr val="0CAFAD"/>
                </a:solidFill>
              </a:rPr>
              <a:t>ERASMUS</a:t>
            </a:r>
            <a:r>
              <a:rPr lang="sk-SK" sz="1200" dirty="0"/>
              <a:t> vám umožňuje študovať istý čas </a:t>
            </a:r>
          </a:p>
          <a:p>
            <a:pPr algn="ctr"/>
            <a:r>
              <a:rPr lang="sk-SK" sz="1200" dirty="0"/>
              <a:t>na vysokej škole v zahraničí.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>
                <a:solidFill>
                  <a:srgbClr val="1F5FA0"/>
                </a:solidFill>
              </a:rPr>
              <a:t>Možnosť vyjadriť sa</a:t>
            </a:r>
          </a:p>
          <a:p>
            <a:pPr algn="ctr"/>
            <a:r>
              <a:rPr lang="sk-SK" sz="1200"/>
              <a:t>Môžete sa zúčastniť na podujatiach pre mladých ľudí, ako sú napríklad Európsky dialóg s mládežou, Európske podujatie pre mládež (EYE), ktoré organizuje Európsky parlament, a podujatie </a:t>
            </a:r>
            <a:r>
              <a:rPr lang="sk-SK" sz="1200" b="1" i="1">
                <a:solidFill>
                  <a:srgbClr val="0CAFAD"/>
                </a:solidFill>
              </a:rPr>
              <a:t>Vaša Európa, váš názor</a:t>
            </a:r>
            <a:r>
              <a:rPr lang="sk-SK" sz="1200" b="1">
                <a:solidFill>
                  <a:srgbClr val="0CAFAD"/>
                </a:solidFill>
              </a:rPr>
              <a:t>  </a:t>
            </a:r>
            <a:r>
              <a:rPr lang="sk-SK" sz="1200"/>
              <a:t>v EHSV. </a:t>
            </a:r>
          </a:p>
          <a:p>
            <a:pPr algn="ctr"/>
            <a:r>
              <a:rPr lang="sk-SK" sz="1200"/>
              <a:t>Môžete tam vyjadriť svoj názor!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>
                <a:solidFill>
                  <a:srgbClr val="1F5FA0"/>
                </a:solidFill>
              </a:rPr>
              <a:t>Práca</a:t>
            </a:r>
          </a:p>
          <a:p>
            <a:pPr algn="ctr"/>
            <a:r>
              <a:rPr lang="sk-SK" sz="1350"/>
              <a:t>Po dovŕšení 18 rokov si môžete hľadať prácu hocikde v Európskej únii. Systém </a:t>
            </a:r>
            <a:r>
              <a:rPr lang="sk-SK" sz="1350" b="1">
                <a:solidFill>
                  <a:srgbClr val="0CAFAD"/>
                </a:solidFill>
              </a:rPr>
              <a:t>EURES</a:t>
            </a:r>
            <a:r>
              <a:rPr lang="sk-SK" sz="1350"/>
              <a:t> vás prepojí so zamestnávateľmi v celej EÚ, Nórsku a na Islande.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>
                <a:solidFill>
                  <a:srgbClr val="1F5FA0"/>
                </a:solidFill>
              </a:rPr>
              <a:t>Cestovanie</a:t>
            </a:r>
          </a:p>
          <a:p>
            <a:pPr algn="ctr"/>
            <a:r>
              <a:rPr lang="sk-SK" sz="1200"/>
              <a:t>Schengenský priestor bez hraníc umožňuje 400 miliónom občanov EÚ voľný pohyb medzi krajinami. Napríklad s vlakovým lístkom </a:t>
            </a:r>
            <a:r>
              <a:rPr lang="sk-SK" sz="1200" b="1">
                <a:solidFill>
                  <a:srgbClr val="0CAFAD"/>
                </a:solidFill>
              </a:rPr>
              <a:t>INTERRAIL</a:t>
            </a:r>
            <a:r>
              <a:rPr lang="sk-SK" sz="1200"/>
              <a:t> sa môžete dostať do 40 000 destinácií v 30 krajinách.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sk-SK" b="1">
                <a:solidFill>
                  <a:schemeClr val="bg1"/>
                </a:solidFill>
                <a:latin typeface="+mn-lt"/>
              </a:rPr>
              <a:t>ČO PRINÁŠA EÚ MLADÝM ĽUĎOM?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32887" y="4437869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1600" dirty="0">
                <a:solidFill>
                  <a:schemeClr val="bg1"/>
                </a:solidFill>
                <a:latin typeface="Calibri" pitchFamily="34" charset="0"/>
              </a:rPr>
              <a:t>Skupina EHSV Mládež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1600" dirty="0">
                <a:solidFill>
                  <a:schemeClr val="bg1"/>
                </a:solidFill>
                <a:latin typeface="Calibri" pitchFamily="34" charset="0"/>
              </a:rPr>
              <a:t>Vaša Európa,</a:t>
            </a:r>
            <a:br>
              <a:rPr lang="sk-SK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sz="1600" dirty="0">
                <a:solidFill>
                  <a:schemeClr val="bg1"/>
                </a:solidFill>
                <a:latin typeface="Calibri" pitchFamily="34" charset="0"/>
              </a:rPr>
              <a:t>váš názor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18691" y="4551618"/>
            <a:ext cx="1253073" cy="90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Mládežnícky test EÚ v EHSV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0132" y="2696017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štúdia o participácii mládeže na rôznych úrovniach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0744" y="2738415"/>
            <a:ext cx="1568073" cy="760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1600" dirty="0">
                <a:solidFill>
                  <a:schemeClr val="bg1"/>
                </a:solidFill>
                <a:latin typeface="Calibri" pitchFamily="34" charset="0"/>
              </a:rPr>
              <a:t>okrúhle stoly mládeže</a:t>
            </a:r>
            <a:br>
              <a:rPr lang="sk-SK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sz="1600" dirty="0">
                <a:solidFill>
                  <a:schemeClr val="bg1"/>
                </a:solidFill>
                <a:latin typeface="Calibri" pitchFamily="34" charset="0"/>
              </a:rPr>
              <a:t>o klíme</a:t>
            </a:r>
            <a:br>
              <a:rPr lang="sk-SK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sz="1600" dirty="0">
                <a:solidFill>
                  <a:schemeClr val="bg1"/>
                </a:solidFill>
                <a:latin typeface="Calibri" pitchFamily="34" charset="0"/>
              </a:rPr>
              <a:t>a udržateľnosti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349071" y="2388332"/>
            <a:ext cx="1716215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mládežnícky delegát</a:t>
            </a:r>
            <a:br>
              <a:rPr lang="sk-SK" sz="1600" dirty="0">
                <a:latin typeface="Calibri"/>
                <a:ea typeface="Calibri"/>
                <a:cs typeface="Calibri"/>
              </a:rPr>
            </a:br>
            <a:r>
              <a:rPr lang="sk-SK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na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sk-SK" sz="4800" b="1">
                <a:solidFill>
                  <a:schemeClr val="bg1"/>
                </a:solidFill>
                <a:latin typeface="+mn-lt"/>
              </a:rPr>
              <a:t>INICIATÍVY EHSV ZAMERANÉ NA MLÁDEŽ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1946229"/>
            <a:ext cx="6448948" cy="34607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b="1">
                <a:solidFill>
                  <a:schemeClr val="bg1"/>
                </a:solidFill>
                <a:latin typeface="+mn-lt"/>
              </a:rPr>
              <a:t>Mládežnícky test EÚ v EHSV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/>
              <a:t>Ide o nástroj na </a:t>
            </a:r>
            <a:r>
              <a:rPr lang="sk-SK" sz="2000" b="1">
                <a:solidFill>
                  <a:srgbClr val="0CAFAD"/>
                </a:solidFill>
              </a:rPr>
              <a:t>zintenzívnenie účasti mládeže a jej zapojenie do tvorby politík</a:t>
            </a:r>
            <a:r>
              <a:rPr lang="sk-SK" sz="2000"/>
              <a:t>. V EHSV to znamená, že zástupcovia mládeže majú možnosť zúčastňovať sa na príprave jeho politických odporúčaní: </a:t>
            </a:r>
          </a:p>
          <a:p>
            <a:pPr algn="just"/>
            <a:endParaRPr lang="en-US" sz="2000" dirty="0"/>
          </a:p>
          <a:p>
            <a:pPr algn="just"/>
            <a:r>
              <a:rPr lang="sk-SK" sz="2000"/>
              <a:t>    účasťou na schôdzach a vypočutiach </a:t>
            </a:r>
          </a:p>
          <a:p>
            <a:pPr algn="just"/>
            <a:r>
              <a:rPr lang="sk-SK" sz="2000"/>
              <a:t>    predložením písomných príspevkov </a:t>
            </a:r>
          </a:p>
          <a:p>
            <a:pPr algn="just"/>
            <a:r>
              <a:rPr lang="sk-SK" sz="2000"/>
              <a:t>    dosledovaním zohľadnenia stanoviska.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310113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sk-SK" sz="2400" b="1">
                <a:solidFill>
                  <a:srgbClr val="0060A0"/>
                </a:solidFill>
                <a:latin typeface="+mn-lt"/>
              </a:rPr>
              <a:t>Európsky parlament, Rada EÚ</a:t>
            </a:r>
            <a:r>
              <a:rPr lang="sk-SK" sz="2400">
                <a:solidFill>
                  <a:srgbClr val="0060A0"/>
                </a:solidFill>
                <a:latin typeface="+mn-lt"/>
              </a:rPr>
              <a:t> a </a:t>
            </a:r>
            <a:r>
              <a:rPr lang="sk-SK" sz="2400" b="1">
                <a:solidFill>
                  <a:srgbClr val="0060A0"/>
                </a:solidFill>
                <a:latin typeface="+mn-lt"/>
              </a:rPr>
              <a:t>Európska komisia</a:t>
            </a:r>
            <a:r>
              <a:rPr lang="sk-SK" sz="2400">
                <a:solidFill>
                  <a:srgbClr val="0060A0"/>
                </a:solidFill>
                <a:latin typeface="+mn-lt"/>
              </a:rPr>
              <a:t> sú právne povinné viesť konzultáciu s EHSV pri prijímaní nových právnych predpisov týkajúcich sa širokej škály otázok v týchto oblastiach.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Poľnohospodárstvo a rybárstvo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47370" y="3225762"/>
            <a:ext cx="79720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 dirty="0"/>
              <a:t>Priemysel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26454" y="4426692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 dirty="0"/>
              <a:t>Všeobecné a odborné vzdelávanie, mládež a šport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534501" y="5168238"/>
            <a:ext cx="9864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 dirty="0"/>
              <a:t>Zamestnanosť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Ochrana spotrebiteľa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Výskum a technologický </a:t>
            </a:r>
          </a:p>
          <a:p>
            <a:pPr algn="ctr"/>
            <a:r>
              <a:rPr lang="sk-SK" sz="1100"/>
              <a:t>rozvoj a vesmír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712407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Spoločné pravidlá hospodárskej súťaže,</a:t>
            </a:r>
          </a:p>
          <a:p>
            <a:pPr algn="ctr"/>
            <a:r>
              <a:rPr lang="sk-SK" sz="1100"/>
              <a:t>dane a aproximácia práva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Nediskriminácia a občianstvo Únie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819670" y="5626808"/>
            <a:ext cx="140024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 dirty="0"/>
              <a:t>Hospodárska, sociálna a územná súdržnosť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Európsky sociálny fond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0915" y="5163289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Spoločný jadrový </a:t>
            </a:r>
          </a:p>
          <a:p>
            <a:pPr algn="ctr"/>
            <a:r>
              <a:rPr lang="sk-SK" sz="1100"/>
              <a:t>trh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Zdravie a bezpečnosť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 dirty="0"/>
              <a:t>Zdravie obyvateľstva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Sociálna politika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Voľný pohyb osôb, služieb a kapitálu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36591" y="3201356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Investície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 dirty="0"/>
              <a:t>Životné prostredie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24400" y="3205373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Doprava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331941" y="3205373"/>
            <a:ext cx="84792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 dirty="0"/>
              <a:t>Energetika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sz="1100"/>
              <a:t>Transeurópske siete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sk-SK" sz="2667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sk-SK" sz="220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b="1">
                <a:solidFill>
                  <a:schemeClr val="bg1"/>
                </a:solidFill>
                <a:latin typeface="+mn-lt"/>
              </a:rPr>
              <a:t>NÁZOV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sk-SK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Európsky hospodársky a sociálny výbor je poradným orgánom, ktorý zastupuje </a:t>
            </a:r>
            <a:r>
              <a:rPr lang="sk-SK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organizovanú občiansku spoločnosť</a:t>
            </a:r>
            <a:br>
              <a:rPr lang="sk-SK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sk-SK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sk-SK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„Európskemu parlamentu, Rade a Komisii </a:t>
            </a:r>
            <a:r>
              <a:rPr lang="sk-SK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pomáha Hospodársky a sociálny výbor</a:t>
            </a:r>
            <a:r>
              <a:rPr lang="sk-SK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 Výbor regiónov s </a:t>
            </a:r>
            <a:r>
              <a:rPr lang="sk-SK" sz="2667" b="1" i="1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poradnou funkciou</a:t>
            </a:r>
            <a:r>
              <a:rPr lang="sk-SK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.“</a:t>
            </a:r>
            <a:r>
              <a:rPr lang="sk-SK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sk-SK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Zmluva o Európskej únii, článok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2966" y="1904806"/>
            <a:ext cx="4679033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sk-SK" sz="2400" dirty="0">
                <a:latin typeface="Calibri" panose="020F0502020204030204" pitchFamily="34" charset="0"/>
              </a:rPr>
              <a:t>Sú </a:t>
            </a:r>
            <a:r>
              <a:rPr lang="sk-SK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vymenovaní Radou na obnoviteľné päťročné obdobie</a:t>
            </a:r>
            <a:r>
              <a:rPr lang="sk-SK" sz="2400" dirty="0">
                <a:latin typeface="Calibri" panose="020F0502020204030204" pitchFamily="34" charset="0"/>
              </a:rPr>
              <a:t> na základe nominácií jednotlivých členských štátov.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sk-SK" sz="2400" dirty="0">
                <a:latin typeface="Calibri" panose="020F0502020204030204" pitchFamily="34" charset="0"/>
              </a:rPr>
              <a:t>Pracujú nezávisle </a:t>
            </a:r>
            <a:r>
              <a:rPr lang="sk-SK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(= nie sú politicky zaradení)</a:t>
            </a:r>
            <a:r>
              <a:rPr lang="sk-SK" sz="2400" dirty="0">
                <a:latin typeface="Calibri" panose="020F0502020204030204" pitchFamily="34" charset="0"/>
              </a:rPr>
              <a:t> a svoje povinnosti vykonávajú v záujme všetkých občanov EÚ.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sk-SK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Nepôsobia po celý čas v Bruseli:</a:t>
            </a:r>
            <a:r>
              <a:rPr lang="sk-SK" sz="2400" dirty="0">
                <a:latin typeface="Calibri" panose="020F0502020204030204" pitchFamily="34" charset="0"/>
              </a:rPr>
              <a:t> väčšina z nich naďalej pracuje pre svoje domovské organizácie v krajine pôvodu. Ich náklady na cestu a ubytovanie hradí EHSV.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>
                <a:solidFill>
                  <a:schemeClr val="bg1"/>
                </a:solidFill>
                <a:latin typeface="Calibri" panose="020F0502020204030204" pitchFamily="34" charset="0"/>
              </a:rPr>
              <a:t>ZHROMAŽDENIE 329 ČLENOV ZO VŠETKÝCH ČLENSKÝCH ŠTÁTOV EÚ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sk-SK">
                <a:latin typeface="Calibri" charset="0"/>
                <a:ea typeface="MS PGothic" charset="-128"/>
              </a:rPr>
              <a:t>Tvoria ju všetky skupiny a organizácie, v ktorých </a:t>
            </a:r>
            <a:r>
              <a:rPr lang="sk-SK" b="1">
                <a:solidFill>
                  <a:srgbClr val="0060A0"/>
                </a:solidFill>
                <a:latin typeface="Calibri" charset="0"/>
                <a:ea typeface="MS PGothic" charset="-128"/>
              </a:rPr>
              <a:t>ľudia navzájom spolupracujú: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k-SK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Zamestnávatelia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k-SK" sz="2533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Pracovníci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k-SK" sz="2667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Organizácie občianskej spoločnosti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sk-SK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S odhodlaním bránia záujmy a ciele svojich skupín (alebo komunít) a často pôsobia ako sprostredkovatelia medzi subjektmi s rozhodovacou právomocou a občanmi.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67">
                <a:solidFill>
                  <a:schemeClr val="bg1"/>
                </a:solidFill>
              </a:rPr>
              <a:t>zväzy zamestnávateľov,</a:t>
            </a:r>
          </a:p>
          <a:p>
            <a:pPr algn="ctr"/>
            <a:r>
              <a:rPr lang="sk-SK" sz="1867">
                <a:solidFill>
                  <a:schemeClr val="bg1"/>
                </a:solidFill>
              </a:rPr>
              <a:t>obchodné komory,</a:t>
            </a:r>
          </a:p>
          <a:p>
            <a:pPr algn="ctr"/>
            <a:r>
              <a:rPr lang="sk-SK" sz="1867">
                <a:solidFill>
                  <a:schemeClr val="bg1"/>
                </a:solidFill>
              </a:rPr>
              <a:t>organizácie MSP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67">
                <a:solidFill>
                  <a:schemeClr val="bg1"/>
                </a:solidFill>
              </a:rPr>
              <a:t>odborové zväzy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132066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67" dirty="0">
                <a:solidFill>
                  <a:schemeClr val="bg1"/>
                </a:solidFill>
              </a:rPr>
              <a:t>poľnohospodári, spotrebitelia, MVO, mládež, slobodné povolania, osoby so zdravotným postihnutím, akademická obec, družstvá atď.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k-SK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ČO JE ORGANIZOVANÁ OBČIANSKA SPOLOČNOSŤ?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sk-SK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AKÁ JE FUNKCIA EHSV?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20021"/>
            <a:ext cx="4867741" cy="681795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b="1" dirty="0">
                <a:solidFill>
                  <a:srgbClr val="1F5FA0"/>
                </a:solidFill>
                <a:latin typeface="+mn-lt"/>
              </a:rPr>
              <a:t>Európsky parlament, Rada EÚ</a:t>
            </a:r>
            <a:r>
              <a:rPr lang="sk-SK" sz="2000" dirty="0">
                <a:latin typeface="+mn-lt"/>
              </a:rPr>
              <a:t> a </a:t>
            </a:r>
            <a:r>
              <a:rPr lang="sk-SK" sz="2000" b="1" dirty="0">
                <a:solidFill>
                  <a:srgbClr val="1F5FA0"/>
                </a:solidFill>
                <a:latin typeface="+mn-lt"/>
              </a:rPr>
              <a:t>Európska komisia</a:t>
            </a:r>
            <a:r>
              <a:rPr lang="sk-SK" sz="2000" dirty="0">
                <a:latin typeface="+mn-lt"/>
              </a:rPr>
              <a:t> sú pri prijímaní nových právnych predpisov </a:t>
            </a:r>
            <a:r>
              <a:rPr lang="sk-SK" sz="2000" b="1" dirty="0">
                <a:solidFill>
                  <a:srgbClr val="0060A0"/>
                </a:solidFill>
                <a:latin typeface="+mn-lt"/>
              </a:rPr>
              <a:t>právne povinné požiadať o konzultáciu EHSV</a:t>
            </a:r>
            <a:r>
              <a:rPr lang="sk-SK" sz="2000" dirty="0">
                <a:latin typeface="+mn-lt"/>
              </a:rPr>
              <a:t>. </a:t>
            </a:r>
            <a:r>
              <a:rPr lang="sk-SK" sz="2000" b="1" dirty="0">
                <a:latin typeface="+mn-lt"/>
              </a:rPr>
              <a:t>Konzultácia</a:t>
            </a:r>
            <a:r>
              <a:rPr lang="sk-SK" sz="2000" dirty="0">
                <a:latin typeface="+mn-lt"/>
              </a:rPr>
              <a:t> sa môže týkať širokej škály tém.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sk-SK" sz="2000" b="1" dirty="0">
                <a:solidFill>
                  <a:srgbClr val="1F5FA0"/>
                </a:solidFill>
              </a:rPr>
              <a:t>Členovia EHSV</a:t>
            </a:r>
            <a:r>
              <a:rPr lang="sk-SK" sz="2000" dirty="0"/>
              <a:t>, ktorí zastupujú </a:t>
            </a:r>
            <a:r>
              <a:rPr lang="sk-SK" sz="2000" b="1" dirty="0">
                <a:solidFill>
                  <a:srgbClr val="1F5FA0"/>
                </a:solidFill>
              </a:rPr>
              <a:t>všetky 3 skupiny, diskutujú, konzultujú a dospejú ku konsenzu s cieľom vypracovať</a:t>
            </a:r>
            <a:r>
              <a:rPr lang="sk-SK" sz="2000" dirty="0"/>
              <a:t> k navrhovaným právnym predpisom </a:t>
            </a:r>
            <a:r>
              <a:rPr lang="sk-SK" sz="2000" b="1" dirty="0">
                <a:solidFill>
                  <a:srgbClr val="1F5FA0"/>
                </a:solidFill>
              </a:rPr>
              <a:t>spoločný dokument nazývaný „stanovisko“</a:t>
            </a:r>
            <a:r>
              <a:rPr lang="sk-SK" sz="2000" dirty="0"/>
              <a:t>.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sk-SK" sz="2000" b="1" dirty="0">
                <a:solidFill>
                  <a:srgbClr val="1F5FA0"/>
                </a:solidFill>
              </a:rPr>
              <a:t>Toto stanovisko sa po prijatí zašle inštitúciám EÚ</a:t>
            </a:r>
            <a:r>
              <a:rPr lang="sk-SK" sz="2000" dirty="0"/>
              <a:t>, aby sa prediskutovalo a uverejnilo v Úradnom vestníku EÚ (v 24 jazykoch).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sk-SK" sz="2000" dirty="0"/>
              <a:t>Spravodajca </a:t>
            </a:r>
            <a:r>
              <a:rPr lang="sk-SK" sz="2000" b="1" dirty="0">
                <a:solidFill>
                  <a:srgbClr val="1F5FA0"/>
                </a:solidFill>
              </a:rPr>
              <a:t>prezentuje</a:t>
            </a:r>
            <a:r>
              <a:rPr lang="sk-SK" sz="2000" dirty="0"/>
              <a:t> hlavné zistenia stanoviska a </a:t>
            </a:r>
            <a:r>
              <a:rPr lang="sk-SK" sz="2000" b="1" dirty="0">
                <a:solidFill>
                  <a:srgbClr val="1F5FA0"/>
                </a:solidFill>
              </a:rPr>
              <a:t>propaguje</a:t>
            </a:r>
            <a:r>
              <a:rPr lang="sk-SK" sz="2000" dirty="0"/>
              <a:t> ho na úrovni EÚ, členského štátu a na miestnej úrovni.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sk-SK" sz="2000" dirty="0"/>
              <a:t>Celkovo EHSV každoročne vypracuje približne </a:t>
            </a:r>
            <a:r>
              <a:rPr lang="sk-SK" sz="2000" b="1" dirty="0">
                <a:solidFill>
                  <a:srgbClr val="1F5FA0"/>
                </a:solidFill>
              </a:rPr>
              <a:t>200 stanovísk</a:t>
            </a:r>
            <a:r>
              <a:rPr lang="sk-SK" sz="2000" dirty="0"/>
              <a:t>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/>
              <a:t>Naskenujte QR kód a dozviete sa viac!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420001" y="5960224"/>
            <a:ext cx="878391" cy="877753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sk-SK" sz="2600"/>
              <a:t>Výbor je na európskej úrovni jediným inštitucionálnym miestom stretnutia a fórom na dialóg, ktoré umožňuje dosiahnuť </a:t>
            </a:r>
            <a:r>
              <a:rPr lang="sk-SK" sz="2600" b="1">
                <a:solidFill>
                  <a:srgbClr val="0060A0"/>
                </a:solidFill>
              </a:rPr>
              <a:t>konsenzus</a:t>
            </a:r>
            <a:r>
              <a:rPr lang="sk-SK" sz="2600"/>
              <a:t> medzi rozličnými záujmami. </a:t>
            </a:r>
            <a:r>
              <a:rPr lang="sk-SK" sz="2800">
                <a:latin typeface="Calibri" pitchFamily="34" charset="0"/>
              </a:rPr>
              <a:t>Je to jediná možnosť, ako zaistiť, aby mali európske záujmové skupiny oficiálne </a:t>
            </a:r>
            <a:r>
              <a:rPr lang="sk-SK" sz="2800" b="1">
                <a:solidFill>
                  <a:srgbClr val="0060A0"/>
                </a:solidFill>
                <a:latin typeface="Calibri" pitchFamily="34" charset="0"/>
              </a:rPr>
              <a:t>slovo pri navrhovaní právnych predpisov EÚ v inštitucionálnom rámci</a:t>
            </a:r>
            <a:r>
              <a:rPr lang="sk-SK" sz="280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sk-SK" sz="2800">
                <a:latin typeface="Calibri" pitchFamily="34" charset="0"/>
              </a:rPr>
              <a:t>Účasť organizovanej občianskej spoločnosti je základným prvkom európskej demokracie: </a:t>
            </a:r>
            <a:r>
              <a:rPr lang="sk-SK" sz="2800" b="1">
                <a:solidFill>
                  <a:srgbClr val="0060A0"/>
                </a:solidFill>
                <a:latin typeface="Calibri" pitchFamily="34" charset="0"/>
              </a:rPr>
              <a:t>participatívnej demokracie</a:t>
            </a:r>
            <a:r>
              <a:rPr lang="sk-SK" sz="280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sk-SK" sz="2800">
                <a:latin typeface="Calibri" pitchFamily="34" charset="0"/>
              </a:rPr>
              <a:t>Sú pokryté mnohé </a:t>
            </a:r>
            <a:r>
              <a:rPr lang="sk-SK" sz="2800" b="1">
                <a:solidFill>
                  <a:srgbClr val="0060A0"/>
                </a:solidFill>
                <a:latin typeface="Calibri" pitchFamily="34" charset="0"/>
              </a:rPr>
              <a:t>témy týkajúce sa každodenného života ľudí</a:t>
            </a:r>
            <a:r>
              <a:rPr lang="sk-SK" sz="2800">
                <a:latin typeface="Calibri" pitchFamily="34" charset="0"/>
              </a:rPr>
              <a:t> (zamestnanie, zdravie, práva spotrebiteľov, poľnohospodárstvo, boj proti organizovanému zločinu atď.)</a:t>
            </a:r>
            <a:r>
              <a:rPr lang="sk-SK" sz="260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>
                <a:solidFill>
                  <a:schemeClr val="bg1"/>
                </a:solidFill>
                <a:latin typeface="Calibri" panose="020F0502020204030204" pitchFamily="34" charset="0"/>
              </a:rPr>
              <a:t>PREČO JE EHSV DÔLEŽITÝ PRE EÚ?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sk-SK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>
                <a:solidFill>
                  <a:srgbClr val="0060A0"/>
                </a:solidFill>
              </a:rPr>
              <a:t>Sekcia pre hospodársku a menovú úniu, hospodársku a sociálnu súdržnosť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>
                <a:solidFill>
                  <a:srgbClr val="0060A0"/>
                </a:solidFill>
              </a:rPr>
              <a:t>Sekcia pre jednotný trh, výrobu a spotrebu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>
                <a:solidFill>
                  <a:srgbClr val="0060A0"/>
                </a:solidFill>
              </a:rPr>
              <a:t>Sekcia pre dopravu, energetiku, infraštruktúru a informačnú spoločnosť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>
                <a:solidFill>
                  <a:srgbClr val="0060A0"/>
                </a:solidFill>
              </a:rPr>
              <a:t>Sekcia pre zamestnanosť, sociálne veci a občianstvo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>
                <a:solidFill>
                  <a:srgbClr val="0060A0"/>
                </a:solidFill>
              </a:rPr>
              <a:t>Sekcia pre poľnohospodárstvo, rozvoj vidieka a životné prostredie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rgbClr val="0060A0"/>
                </a:solidFill>
              </a:rPr>
              <a:t>Sekcia pre vonkajšie vzťahy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sk-SK" sz="4400" b="1">
                <a:solidFill>
                  <a:schemeClr val="bg1"/>
                </a:solidFill>
                <a:latin typeface="Calibri" charset="0"/>
              </a:rPr>
              <a:t>PRACOVNÉ ORGÁNY: 6 SEKCIÍ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267">
                <a:solidFill>
                  <a:schemeClr val="bg1"/>
                </a:solidFill>
              </a:rPr>
              <a:t>ESG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267">
                <a:solidFill>
                  <a:schemeClr val="bg1"/>
                </a:solidFill>
              </a:rPr>
              <a:t>SMDTJT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267">
                <a:solidFill>
                  <a:schemeClr val="bg1"/>
                </a:solidFill>
              </a:rPr>
              <a:t>FRRL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267">
                <a:solidFill>
                  <a:schemeClr val="bg1"/>
                </a:solidFill>
              </a:rPr>
              <a:t>SMTP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267">
                <a:solidFill>
                  <a:schemeClr val="bg1"/>
                </a:solidFill>
              </a:rPr>
              <a:t>SMTUR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>
                <a:solidFill>
                  <a:schemeClr val="bg1"/>
                </a:solidFill>
                <a:latin typeface="Calibri" pitchFamily="34" charset="0"/>
              </a:rPr>
              <a:t>Skupina EHSV</a:t>
            </a:r>
            <a:br>
              <a:rPr lang="sk-SK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sk-SK" sz="2800">
                <a:solidFill>
                  <a:schemeClr val="bg1"/>
                </a:solidFill>
                <a:latin typeface="Calibri" pitchFamily="34" charset="0"/>
              </a:rPr>
              <a:t>Mládež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706905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409929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sk-SK" sz="4400" b="1">
                <a:solidFill>
                  <a:schemeClr val="bg1"/>
                </a:solidFill>
                <a:latin typeface="Calibri" charset="0"/>
              </a:rPr>
              <a:t>OSTATNÉ PRACOVNÉ ORGÁNY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49258" y="4723089"/>
            <a:ext cx="2775373" cy="833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sk-SK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Presadzovanie práva </a:t>
            </a:r>
          </a:p>
          <a:p>
            <a:pPr algn="ctr">
              <a:lnSpc>
                <a:spcPts val="2239"/>
              </a:lnSpc>
            </a:pPr>
            <a:r>
              <a:rPr lang="sk-SK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na cenovo dostupnú energiu pre všetkých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29516" y="2043859"/>
            <a:ext cx="2861329" cy="1076840"/>
            <a:chOff x="-120542" y="-572681"/>
            <a:chExt cx="5722659" cy="2153679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120542" y="-572681"/>
              <a:ext cx="5722659" cy="15963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sk-SK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Zabezpečenie</a:t>
              </a:r>
              <a:r>
                <a:rPr lang="sk-SK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prospešných obchodných dohôd pre všetky skupiny spoločnosti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7991750" y="4679077"/>
            <a:ext cx="2756167" cy="1110585"/>
            <a:chOff x="0" y="-592755"/>
            <a:chExt cx="5512334" cy="2221169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208822" y="-592755"/>
              <a:ext cx="5303512" cy="1659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k-SK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Výzva na prijatie </a:t>
              </a:r>
            </a:p>
            <a:p>
              <a:pPr algn="ctr">
                <a:lnSpc>
                  <a:spcPts val="2239"/>
                </a:lnSpc>
              </a:pPr>
              <a:r>
                <a:rPr lang="sk-SK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akčného plánu EÚ v oblasti zriedkavých chorôb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473146" y="2100765"/>
            <a:ext cx="2650353" cy="1031790"/>
            <a:chOff x="-102960" y="-435165"/>
            <a:chExt cx="5300705" cy="2063581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102960" y="-435165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k-SK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Na čele výzvy na vypracovanie stratégie EÚ v oblasti vody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sk-SK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721879" y="5510285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sk-SK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Odporúčanie EHSV týkajúce sa európskeho strediska pre monitorovanie chudoby viedlo Európsku komisiu k vytvoreniu Poradenského centra pre oblasť energetickej chudoby (EPAH).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sk-SK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NEDÁVNE ÚSPECHY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3336" y="5588813"/>
            <a:ext cx="279060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sk-SK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V roku 2023 Komisia predstavila legislatívny návrh týkajúci sa práva na opravu ako súčasť nového programu pre spotrebiteľov. Návrh sa zaoberá prekážkami, ktoré spotrebiteľov odrádzajú od opravy výrobkov.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621940" y="3043462"/>
            <a:ext cx="2933517" cy="1025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Požiadavky EHSV prispeli k vypracovaniu </a:t>
            </a:r>
            <a:r>
              <a:rPr lang="sk-SK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vyhlásenia z Liège</a:t>
            </a:r>
            <a:r>
              <a:rPr lang="sk-SK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z marca 2024, ktoré bolo prijaté na Európskej konferencii ministrov bývania počas belgického predsedníctva Rady EÚ.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75005" y="2839726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sk-SK" sz="1333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Európska komisia rozhodla, že EHSV bude zaisťovať sekretariát pre všetky domáce poradné skupiny EÚ pod vedením hlavnej koordinátorky Tanje Buzek.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380801" y="2690650"/>
            <a:ext cx="2859927" cy="1430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sk-SK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V roku 2023 EHSV spustil iniciatívu vytvoriť európsku modrú dohodu – prvú dôležitú výzvu na vytvorenie jednotnej vodohospodárskej politiky EÚ. Táto iniciatíva nielenže identifikuje problémy Európy v oblasti vody, ale prináša aj jasný a konkrétny plán na ich riešenie.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6903" y="5488002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sk-SK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Prostredníctvom série odporúčaní a konferencií sa EHSV zasadil o to, aby bol akčný plán EÚ pre zriedkavé choroby zahrnutý do budúceho pracovného programu Komisie.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388676" y="4703230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sk-SK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Právo na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sk-SK" sz="1700" u="sng" dirty="0">
                <a:solidFill>
                  <a:srgbClr val="1F5FA0"/>
                </a:solidFill>
              </a:rPr>
              <a:t>opravu v </a:t>
            </a:r>
            <a:r>
              <a:rPr lang="sk-SK" sz="1600" u="sng" dirty="0">
                <a:solidFill>
                  <a:srgbClr val="1F5FA0"/>
                </a:solidFill>
              </a:rPr>
              <a:t>centre</a:t>
            </a:r>
            <a:r>
              <a:rPr lang="sk-SK" sz="1700" u="sng" dirty="0">
                <a:solidFill>
                  <a:srgbClr val="1F5FA0"/>
                </a:solidFill>
              </a:rPr>
              <a:t> politiky EÚ v oblasti ochrany spotrebiteľa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621940" y="2135988"/>
            <a:ext cx="2933517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sk-SK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9" tooltip="https://www.eesc.europa.eu/sites/default/files/2024-12/qe-01-24-018-en-n.pdf"/>
              </a:rPr>
              <a:t>Bezpečný prístup k sociálnemu a cenovo dostupnému bývaniu pre všetkých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A6WAAD5KZT2Q-604569563-4079</_dlc_DocId>
    <_dlc_DocIdUrl xmlns="1a33af13-4045-4f88-9d7b-618e30f79918">
      <Url>http://dm/eesc/2025/_layouts/15/DocIdRedir.aspx?ID=A6WAAD5KZT2Q-604569563-4079</Url>
      <Description>A6WAAD5KZT2Q-604569563-4079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2025-03-06T12:00:00+00:00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33</Value>
      <Value>32</Value>
      <Value>31</Value>
      <Value>30</Value>
      <Value>29</Value>
      <Value>28</Value>
      <Value>27</Value>
      <Value>24</Value>
      <Value>23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Rasevova Simona</DisplayName>
        <AccountId>1514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F51E60-0284-4FE8-802E-3220996973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4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1738</Words>
  <Application>Microsoft Office PowerPoint</Application>
  <PresentationFormat>Widescreen</PresentationFormat>
  <Paragraphs>204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Európsky hospodársky a sociálny výbor je poradným orgánom, ktorý zastupuje organizovanú občiansku spoločnosť </vt:lpstr>
      <vt:lpstr>PowerPoint Presentation</vt:lpstr>
      <vt:lpstr>PowerPoint Presentation</vt:lpstr>
      <vt:lpstr>AKÁ JE FUNKCIA EHSV?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Zostaňte s nami v kontakte!</vt:lpstr>
      <vt:lpstr>PowerPoint Presentation</vt:lpstr>
      <vt:lpstr>PowerPoint Presentation</vt:lpstr>
      <vt:lpstr>ČO PRINÁŠA EÚ MLADÝM ĽUĎOM?</vt:lpstr>
      <vt:lpstr>INICIATÍVY EHSV ZAMERANÉ NA MLÁDEŽ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Powerpointová prezentácia pre návštevníkov - EHSV</dc:title>
  <dc:subject>INFO</dc:subject>
  <dc:creator>Andrejczuk Emilia</dc:creator>
  <cp:keywords>EESC-2025-00613-00-02-INFO-TRA-EN</cp:keywords>
  <dc:description>Rapporteur:  - Original language: EN - Date of document: 06. 03. 2025 - Date of meeting:  - External documents:  - Administrator:  ANDREJCZUK EMILIA</dc:description>
  <cp:lastModifiedBy>Andrejczuk Emilia</cp:lastModifiedBy>
  <cp:revision>132</cp:revision>
  <dcterms:created xsi:type="dcterms:W3CDTF">2024-07-17T07:57:29Z</dcterms:created>
  <dcterms:modified xsi:type="dcterms:W3CDTF">2025-03-28T10:09:28Z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6b3cc3d1-f9f7-4e58-b67b-3274d0d7e812</vt:lpwstr>
  </property>
  <property fmtid="{D5CDD505-2E9C-101B-9397-08002B2CF9AE}" pid="4" name="AvailableTranslations">
    <vt:lpwstr>32;#MT|7df99101-6854-4a26-b53a-b88c0da02c26;#31;#SL|98a412ae-eb01-49e9-ae3d-585a81724cfc;#46;#SK|46d9fce0-ef79-4f71-b89b-cd6aa82426b8;#35;#FI|87606a43-d45f-42d6-b8c9-e1a3457db5b7;#42;#EL|6d4f4d51-af9b-4650-94b4-4276bee85c91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EN|f2175f21-25d7-44a3-96da-d6a61b075e1b;DA|5d49c027-8956-412b-aa16-e85a0f96ad0e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40;#DA|5d49c027-8956-412b-aa16-e85a0f96ad0e;#13;#TRA|150d2a88-1431-44e6-a8ca-0bb753ab8672;#9;#INFO|d9136e7c-93a9-4c42-9d28-92b61e85f80c;#8;#Final|ea5e6674-7b27-4bac-b091-73adbb394efe;#6;#Internal|2451815e-8241-4bbf-a22e-1ab710712bf2;#5;#EN|f2175f21-25d7-44a3-96da-d6a61b075e1b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46;#SK|46d9fce0-ef79-4f71-b89b-cd6aa82426b8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