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712" autoAdjust="0"/>
  </p:normalViewPr>
  <p:slideViewPr>
    <p:cSldViewPr snapToGrid="0">
      <p:cViewPr varScale="1">
        <p:scale>
          <a:sx n="60" d="100"/>
          <a:sy n="60" d="100"/>
        </p:scale>
        <p:origin x="7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pt-PT" dirty="0">
              <a:solidFill>
                <a:schemeClr val="bg1"/>
              </a:solidFill>
            </a:rPr>
            <a:t>Observatório da Transição Digital e do Mercado Único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pt-PT" dirty="0">
              <a:solidFill>
                <a:schemeClr val="bg1"/>
              </a:solidFill>
            </a:rPr>
            <a:t>Grupo Eventual para os Direitos Fundamentais e o Estado de Direito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pt-PT" dirty="0">
              <a:solidFill>
                <a:schemeClr val="bg1"/>
              </a:solidFill>
            </a:rPr>
            <a:t>Observatório do Mercado de Trabalho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pt-PT" sz="2100" dirty="0">
              <a:solidFill>
                <a:schemeClr val="bg1"/>
              </a:solidFill>
            </a:rPr>
            <a:t>Grupo Eventual para o Semestre Europeu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pt-PT" dirty="0">
              <a:solidFill>
                <a:schemeClr val="bg1"/>
              </a:solidFill>
            </a:rPr>
            <a:t>Observatório do Desenvolvimento Sustentável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pt-PT" sz="2100" dirty="0">
              <a:solidFill>
                <a:schemeClr val="bg1"/>
              </a:solidFill>
            </a:rPr>
            <a:t>Grupo Eventual para a Igualdade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pt-PT" sz="2100" dirty="0">
              <a:solidFill>
                <a:schemeClr val="bg1"/>
              </a:solidFill>
            </a:rPr>
            <a:t>Grupo Eventual para a COP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pt-PT" dirty="0">
              <a:solidFill>
                <a:schemeClr val="bg1"/>
              </a:solidFill>
              <a:latin typeface="Calibri" pitchFamily="34" charset="0"/>
            </a:rPr>
            <a:t>Comissão Consultiva das Mutações Industriais (CCMI)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pt-PT" sz="2100" dirty="0">
              <a:solidFill>
                <a:schemeClr val="bg1"/>
              </a:solidFill>
            </a:rPr>
            <a:t>Grupo Eventual para a Participação dos Jovens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>
              <a:solidFill>
                <a:schemeClr val="bg1"/>
              </a:solidFill>
            </a:rPr>
            <a:t>Grupo Eventual para o Semestre Europeu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solidFill>
                <a:schemeClr val="bg1"/>
              </a:solidFill>
            </a:rPr>
            <a:t>Observatório da Transição Digital e do Mercado Único</a:t>
          </a: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solidFill>
                <a:schemeClr val="bg1"/>
              </a:solidFill>
            </a:rPr>
            <a:t>Grupo Eventual para os Direitos Fundamentais e o Estado de Direito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solidFill>
                <a:schemeClr val="bg1"/>
              </a:solidFill>
            </a:rPr>
            <a:t>Observatório do Mercado de Trabalho</a:t>
          </a: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>
              <a:solidFill>
                <a:schemeClr val="bg1"/>
              </a:solidFill>
            </a:rPr>
            <a:t>Observatório do Desenvolvimento Sustentável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000" kern="1200" dirty="0">
              <a:solidFill>
                <a:schemeClr val="bg1"/>
              </a:solidFill>
              <a:latin typeface="Calibri" pitchFamily="34" charset="0"/>
            </a:rPr>
            <a:t>Comissão Consultiva das Mutações Industriais (CCMI)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>
              <a:solidFill>
                <a:schemeClr val="bg1"/>
              </a:solidFill>
            </a:rPr>
            <a:t>Grupo Eventual para a Participação dos Jovens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>
              <a:solidFill>
                <a:schemeClr val="bg1"/>
              </a:solidFill>
            </a:rPr>
            <a:t>Grupo Eventual para a Igualdade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100" kern="1200" dirty="0">
              <a:solidFill>
                <a:schemeClr val="bg1"/>
              </a:solidFill>
            </a:rPr>
            <a:t>Grupo Eventual para a COP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pt/news-media/articles/integrating-young-voices-eu-decision-making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pt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pt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pt" TargetMode="External"/><Relationship Id="rId27" Type="http://schemas.openxmlformats.org/officeDocument/2006/relationships/hyperlink" Target="https://www.eesc.europa.eu/pt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pt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pt/home" TargetMode="External"/><Relationship Id="rId49" Type="http://schemas.openxmlformats.org/officeDocument/2006/relationships/hyperlink" Target="https://www.eesc.europa.eu/pt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pt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pt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pt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pt/members-groups/groups/civil-society-organisations-group" TargetMode="External"/><Relationship Id="rId5" Type="http://schemas.openxmlformats.org/officeDocument/2006/relationships/hyperlink" Target="https://www.eesc.europa.eu/pt/members-groups/groups/workers-group" TargetMode="External"/><Relationship Id="rId4" Type="http://schemas.openxmlformats.org/officeDocument/2006/relationships/hyperlink" Target="https://www.eesc.europa.eu/pt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pt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pt/sections-other-bodies/sections-commission/employment-social-affairs-and-citizenship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pt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pt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pt/sections-other-bodies/sections-commission/economic-and-monetary-union-and-economic-and-social-cohesion-eco" TargetMode="External"/><Relationship Id="rId14" Type="http://schemas.openxmlformats.org/officeDocument/2006/relationships/hyperlink" Target="https://www.eesc.europa.eu/pt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hyperlink" Target="https://www.eesc.europa.eu/sites/default/files/2024-12/qe-01-24-017-en-n.pdf" TargetMode="External"/><Relationship Id="rId25" Type="http://schemas.openxmlformats.org/officeDocument/2006/relationships/image" Target="../media/image32.sv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9600" b="1" dirty="0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Bem-vindos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390039" y="3361491"/>
            <a:ext cx="3258545" cy="1629162"/>
            <a:chOff x="-4616" y="-28984"/>
            <a:chExt cx="6517091" cy="3258324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6464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t-PT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Impulsionar o futuro da sustentabilidade com a Plataforma Europeia das Partes Interessadas na Economia Circular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29424" y="1764254"/>
              <a:ext cx="6419917" cy="1209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t-P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Em 2017, em parceria com a Comissão Europeia, o CESE lançou a Plataforma Europeia das Partes Interessadas na Economia Circular.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t-PT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pt/our-work/publications-other-work/publications/recent-eesc-achievements"/>
                </a:rPr>
                <a:t>... e muitas mais!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pt-PT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Consulte as realizações recentes em </a:t>
              </a:r>
              <a:r>
                <a:rPr lang="pt-PT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pt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2" y="371638"/>
            <a:ext cx="812518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pt-PT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HISTÓRIAS DE SUCESSO RECENTES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130880" y="3224740"/>
            <a:ext cx="3617878" cy="1709219"/>
            <a:chOff x="23021" y="-107116"/>
            <a:chExt cx="6764866" cy="3229340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239933" y="-107116"/>
              <a:ext cx="6313510" cy="3229340"/>
              <a:chOff x="43959" y="-30558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43959" y="-30558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23021" y="117824"/>
              <a:ext cx="6764866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pt-PT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Tornar obrigatória a consulta da sociedade civil sobre as reformas económicas necessárias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85846" y="1046028"/>
              <a:ext cx="6467596" cy="20352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pt-P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Em 2023, a Comissão Europeia apresentou uma proposta de reforma do quadro de governação económica da UE para fazer face aos desafios económicos atuais. O CESE formulou recomendações essenciais que moldaram de forma significativa o pacote legislativo final.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70539" y="5193852"/>
            <a:ext cx="3642032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7" y="766838"/>
              <a:ext cx="6306436" cy="24499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t-P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Em 2023, o Grupo Eventual do CESE para a Conferência das Partes na Convenção-Quadro das Nações Unidas sobre Alterações Climáticas contribuiu para o </a:t>
              </a:r>
              <a:r>
                <a:rPr lang="pt-PT" sz="12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programa de trabalho para uma transição justa</a:t>
              </a:r>
              <a:r>
                <a:rPr lang="pt-P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 </a:t>
              </a:r>
              <a:r>
                <a:rPr lang="pt-P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ao influenciar diretamente as posições dos Estados-Membros e da Comissão.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t-PT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pt-PT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pt/news-media/articles/leading-way-just-transition"/>
                </a:rPr>
                <a:t>Liderar o caminho para uma transição justa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67930" y="1194278"/>
            <a:ext cx="3300411" cy="1631212"/>
            <a:chOff x="-5" y="0"/>
            <a:chExt cx="6600822" cy="3262424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5" y="107706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t-PT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pt/news-media/articles/integrating-young-voices-eu-decision-making"/>
                </a:rPr>
                <a:t>Integrar as vozes jovens no processo de decisão da UE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333677" y="1231868"/>
              <a:ext cx="6145994" cy="20305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t-P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Em 2022, o CESE tornou-se a primeira instituição da UE a assumir o compromisso de pôr em prática a </a:t>
              </a:r>
              <a:r>
                <a:rPr lang="pt-PT" sz="12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pt/our-work/opinions-information-reports/opinions/eu-youth-test"/>
                </a:rPr>
                <a:t>avaliação da perspetiva dos jovens</a:t>
              </a:r>
              <a:r>
                <a:rPr lang="pt-P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um instrumento pioneiro para integrar a participação dos jovens na elaboração de políticas.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407036" y="5183354"/>
            <a:ext cx="3642032" cy="1614670"/>
            <a:chOff x="537610" y="-20997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88903" y="-20997"/>
              <a:ext cx="6313510" cy="3229340"/>
              <a:chOff x="5700" y="-599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5700" y="-599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537610" y="100146"/>
              <a:ext cx="7284064" cy="861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pt-PT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Trazer a política alimentar</a:t>
              </a:r>
              <a:br>
                <a:rPr lang="pt-PT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</a:br>
              <a:r>
                <a:rPr lang="pt-PT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para a agenda da UE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019952"/>
              <a:ext cx="6306436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pt-PT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Em 2024, o CESE adotou recomendações sobre a política agrícola comum pós-2027, defendendo opções alimentares mais sustentáveis, acessíveis aos consumidores da UE e a preços comportáveis para os grupos socialmente vulneráveis.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Valorizamos profundamente e</a:t>
            </a:r>
            <a:br>
              <a:rPr lang="pt-PT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promovemos de forma ativa a utilização das</a:t>
            </a:r>
            <a:r>
              <a:rPr lang="pt-PT" sz="2400" b="1" i="0" u="none" strike="noStrike" dirty="0">
                <a:solidFill>
                  <a:srgbClr val="0E5D9E"/>
                </a:solidFill>
                <a:effectLst/>
              </a:rPr>
              <a:t> </a:t>
            </a:r>
            <a:r>
              <a:rPr lang="pt-PT" sz="2400" b="1" i="0" u="none" strike="noStrike" dirty="0">
                <a:solidFill>
                  <a:srgbClr val="1F5FA0"/>
                </a:solidFill>
                <a:effectLst/>
              </a:rPr>
              <a:t>24</a:t>
            </a:r>
            <a:br>
              <a:rPr lang="pt-PT" sz="2400" b="0" i="0" u="none" strike="noStrike" dirty="0">
                <a:solidFill>
                  <a:srgbClr val="1F5FA0"/>
                </a:solidFill>
                <a:effectLst/>
              </a:rPr>
            </a:br>
            <a:r>
              <a:rPr lang="pt-PT" sz="2400" b="1" i="0" u="none" strike="noStrike" dirty="0">
                <a:solidFill>
                  <a:srgbClr val="1F5FA0"/>
                </a:solidFill>
                <a:effectLst/>
              </a:rPr>
              <a:t>línguas oficiais da UE</a:t>
            </a:r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. </a:t>
            </a:r>
          </a:p>
          <a:p>
            <a:pPr algn="ctr">
              <a:spcBef>
                <a:spcPts val="1200"/>
              </a:spcBef>
              <a:defRPr/>
            </a:pPr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Por isso, os nossos membros têm o direito de </a:t>
            </a:r>
            <a:r>
              <a:rPr lang="pt-PT" sz="2400" dirty="0">
                <a:solidFill>
                  <a:srgbClr val="000000"/>
                </a:solidFill>
              </a:rPr>
              <a:t>trabalhar na própria língua, quer oralmente quer por escrito.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O lema da UE, </a:t>
            </a:r>
            <a:r>
              <a:rPr lang="pt-PT" sz="2400" b="1" u="none" strike="noStrike" dirty="0">
                <a:solidFill>
                  <a:srgbClr val="1F5FA0"/>
                </a:solidFill>
                <a:effectLst/>
              </a:rPr>
              <a:t>«Unida na Diversidade»</a:t>
            </a:r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, ganha vida através do multilinguismo no CESE.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Todos os pareceres do CESE, documentos oficiais</a:t>
            </a:r>
            <a:r>
              <a:rPr lang="pt-PT" sz="2400" dirty="0">
                <a:solidFill>
                  <a:srgbClr val="000000"/>
                </a:solidFill>
              </a:rPr>
              <a:t>,</a:t>
            </a:r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 e a maior parte dos conteúdos digitais estão </a:t>
            </a:r>
            <a:r>
              <a:rPr lang="pt-PT" sz="2400" b="1" i="0" u="none" strike="noStrike" dirty="0">
                <a:solidFill>
                  <a:srgbClr val="1F5FA0"/>
                </a:solidFill>
                <a:effectLst/>
              </a:rPr>
              <a:t>disponíveis em todas as</a:t>
            </a:r>
            <a:r>
              <a:rPr lang="pt-PT" sz="2400" b="0" i="0" u="none" strike="noStrike" dirty="0">
                <a:solidFill>
                  <a:srgbClr val="1F5FA0"/>
                </a:solidFill>
                <a:effectLst/>
              </a:rPr>
              <a:t> </a:t>
            </a:r>
            <a:r>
              <a:rPr lang="pt-PT" sz="2400" b="1" i="0" u="none" strike="noStrike" dirty="0">
                <a:solidFill>
                  <a:srgbClr val="1F5FA0"/>
                </a:solidFill>
                <a:effectLst/>
              </a:rPr>
              <a:t>línguas</a:t>
            </a:r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, graças ao trabalho dedicado da </a:t>
            </a:r>
            <a:r>
              <a:rPr lang="pt-PT" sz="2400" dirty="0">
                <a:solidFill>
                  <a:srgbClr val="000000"/>
                </a:solidFill>
              </a:rPr>
              <a:t>nossa</a:t>
            </a:r>
            <a:br>
              <a:rPr lang="pt-PT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pt-PT" sz="2400" dirty="0">
                <a:solidFill>
                  <a:srgbClr val="000000"/>
                </a:solidFill>
              </a:rPr>
              <a:t>Direção</a:t>
            </a:r>
            <a:r>
              <a:rPr lang="pt-PT" sz="2400" b="0" i="0" u="none" strike="noStrike" dirty="0">
                <a:solidFill>
                  <a:srgbClr val="000000"/>
                </a:solidFill>
                <a:effectLst/>
              </a:rPr>
              <a:t> da Tradução.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MULTILINGUISMO NO COMITÉ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446129" y="4726103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809452" y="4729350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989986" y="1501744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128127" y="1303152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247298" y="1455843"/>
            <a:ext cx="4163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/>
              <a:t>Leia o código QR para aceder ao formulário de avaliação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887966" y="2502299"/>
            <a:ext cx="3396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/>
              <a:t>Deseja contactar-nos? Envie uma mensagem para </a:t>
            </a:r>
            <a:r>
              <a:rPr lang="pt-PT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8176952" y="3928727"/>
            <a:ext cx="2924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Siga-nos nas redes sociais: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756888" y="1371626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3093" y="2955834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10" y="2955834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solidFill>
                  <a:schemeClr val="bg1"/>
                </a:solidFill>
                <a:latin typeface="+mn-lt"/>
              </a:rPr>
              <a:t>TEM ALGUMA PERGUNTA?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165" y="5683275"/>
            <a:ext cx="2815602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pt-PT" sz="3600" b="1" dirty="0">
                <a:solidFill>
                  <a:srgbClr val="0060A0"/>
                </a:solidFill>
                <a:latin typeface="+mn-lt"/>
              </a:rPr>
              <a:t>Fale connosco!</a:t>
            </a:r>
          </a:p>
        </p:txBody>
      </p:sp>
      <p:pic>
        <p:nvPicPr>
          <p:cNvPr id="3" name="Picture 2" descr="Title: follow us on facebook">
            <a:extLst>
              <a:ext uri="{FF2B5EF4-FFF2-40B4-BE49-F238E27FC236}">
                <a16:creationId xmlns:a16="http://schemas.microsoft.com/office/drawing/2014/main" id="{DC62F8E2-E058-D7C9-4386-35175C755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8E0F39-02BC-C206-C5CB-D2B3E8C01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itle: follow us on YouTube">
            <a:extLst>
              <a:ext uri="{FF2B5EF4-FFF2-40B4-BE49-F238E27FC236}">
                <a16:creationId xmlns:a16="http://schemas.microsoft.com/office/drawing/2014/main" id="{EC8A2253-519C-4C4E-A580-2EC0642F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Title: follow us on Linkedin">
            <a:extLst>
              <a:ext uri="{FF2B5EF4-FFF2-40B4-BE49-F238E27FC236}">
                <a16:creationId xmlns:a16="http://schemas.microsoft.com/office/drawing/2014/main" id="{C1DDFEE2-FBE0-C0FA-93FD-39B89A3F1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C0BC76A-6823-0F7C-275F-6F05C771F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96071E8-079A-DFCF-8F8C-D3FD3F0C7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CE742DB-543B-A186-A83C-D1AAE74130C1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9C0ED4-5075-4101-8C06-50983D4DE7BC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851E23-A35D-BA8D-919F-DF3FAF0CFC0A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870BA07-90A6-47A1-3A2B-4FBA9B451817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C412C6-909A-5973-7A99-E2D97B6FC81C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E98A0B-FF88-13AD-F6A6-44A01C0CD99D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pt-PT" sz="3600" b="1" dirty="0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Anexo: Informações adicionais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42203" y="429118"/>
            <a:ext cx="2682171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pt-P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Página dos membros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703247" y="429117"/>
            <a:ext cx="4074300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pt-P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pt/our-work/opinions-information-reports/follow-opinions"/>
              </a:rPr>
              <a:t>Seguimento dado aos pareceres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7302" y="5506397"/>
            <a:ext cx="3523722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pt-P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/pt/home"/>
              </a:rPr>
              <a:t>O que a Europa faz por mim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63433" y="795261"/>
            <a:ext cx="212139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1600" b="0" i="0" u="none" strike="noStrike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Lista completa dos membros do CESE</a:t>
            </a:r>
            <a:r>
              <a:rPr lang="pt-PT" sz="1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kumimoji="0" lang="pt-PT" sz="1600" b="0" i="0" u="none" strike="noStrike" cap="none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e delegados da CCMI atuais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2851" y="787742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t-P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Medidas adotadas na sequência de pareceres do CESE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927035" y="5875441"/>
            <a:ext cx="2637296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t-P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Impacto das medidas da UE na vida quotidiana dos seus cidadãos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660141" y="2119904"/>
            <a:ext cx="2350749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pt-P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pt/our-work/opinions-information-reports/in-the-spotlight"/>
              </a:rPr>
              <a:t>Pareceres do CESE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t-P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Pareceres atualmente em destaque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pt-P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56374" y="5465763"/>
            <a:ext cx="3461799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pt-P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pt/news-media/videos/lifecycle-opinion"/>
              </a:rPr>
              <a:t>Ciclo de vida de um parecer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751021" y="5871290"/>
            <a:ext cx="233197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t-P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Como são elaborados os pareceres do CESE (vídeo)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t-P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Comunidade em linha dos conselhos económicos e sociais nacionais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35551" y="3776380"/>
            <a:ext cx="246926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pt-P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pt/work-with-us/traineeships"/>
              </a:rPr>
              <a:t> Trabalhe connosco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19916" y="2017252"/>
            <a:ext cx="2464614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pt-PT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pt/agenda/plenary-sessions"/>
              </a:rPr>
              <a:t>Reuniões plenárias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t-P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Duas vezes por ano, o CESE oferece estágios remunerados de cinco meses em diversos domínios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pt-PT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Como acompanhar uma reunião plenária do CESE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8831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O mandato do CESE de 2020-2025 regista </a:t>
            </a:r>
            <a:r>
              <a:rPr lang="pt-PT" sz="2000" b="1" dirty="0">
                <a:solidFill>
                  <a:srgbClr val="0CAFAD"/>
                </a:solidFill>
              </a:rPr>
              <a:t>o maior número de membros do sexo feminino</a:t>
            </a:r>
            <a:r>
              <a:rPr lang="pt-PT" sz="2000" dirty="0"/>
              <a:t> desde 2010, data das primeiras estatísticas sobre a composição do CESE. </a:t>
            </a:r>
          </a:p>
          <a:p>
            <a:pPr algn="just"/>
            <a:endParaRPr lang="en-US" sz="2000" dirty="0"/>
          </a:p>
          <a:p>
            <a:pPr algn="just"/>
            <a:r>
              <a:rPr lang="pt-PT" sz="2000" dirty="0"/>
              <a:t>A percentagem de mulheres é a mais alta de sempre: </a:t>
            </a:r>
            <a:r>
              <a:rPr lang="pt-PT" sz="2000" b="1" dirty="0">
                <a:solidFill>
                  <a:srgbClr val="0CAFAD"/>
                </a:solidFill>
              </a:rPr>
              <a:t>33%</a:t>
            </a:r>
            <a:r>
              <a:rPr lang="pt-PT" sz="2000" dirty="0"/>
              <a:t> contra 28% em 2015 e 24,70% em 2010.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Como acontece noutras instituições europeias, no CESE a </a:t>
            </a:r>
            <a:r>
              <a:rPr lang="pt-PT" sz="2000" b="1" dirty="0">
                <a:solidFill>
                  <a:srgbClr val="0CAFAD"/>
                </a:solidFill>
              </a:rPr>
              <a:t>representação geográfica é proporcional</a:t>
            </a:r>
            <a:r>
              <a:rPr lang="pt-PT" sz="2000" dirty="0"/>
              <a:t>, o que significa que é atribuído um maior número de membros aos países mais populosos. </a:t>
            </a:r>
          </a:p>
          <a:p>
            <a:pPr algn="just"/>
            <a:endParaRPr lang="en-US" sz="2000" dirty="0"/>
          </a:p>
          <a:p>
            <a:pPr algn="just"/>
            <a:r>
              <a:rPr lang="pt-PT" sz="2000" dirty="0"/>
              <a:t>Assim, </a:t>
            </a:r>
            <a:r>
              <a:rPr lang="pt-PT" sz="2000" b="1" dirty="0">
                <a:solidFill>
                  <a:srgbClr val="0CAFAD"/>
                </a:solidFill>
              </a:rPr>
              <a:t>a França, a Alemanha e a Itália</a:t>
            </a:r>
            <a:r>
              <a:rPr lang="pt-PT" sz="2000" dirty="0"/>
              <a:t> são os países com mais membros (</a:t>
            </a:r>
            <a:r>
              <a:rPr lang="pt-PT" sz="2000" b="1" dirty="0">
                <a:solidFill>
                  <a:srgbClr val="0CAFAD"/>
                </a:solidFill>
              </a:rPr>
              <a:t>24</a:t>
            </a:r>
            <a:r>
              <a:rPr lang="pt-PT" sz="2000" dirty="0"/>
              <a:t>), enquanto </a:t>
            </a:r>
            <a:r>
              <a:rPr lang="pt-PT" sz="2000" b="1" dirty="0">
                <a:solidFill>
                  <a:srgbClr val="0CAFAD"/>
                </a:solidFill>
              </a:rPr>
              <a:t>Malta</a:t>
            </a:r>
            <a:r>
              <a:rPr lang="pt-PT" sz="2000" dirty="0"/>
              <a:t> tem o menor número de membros (</a:t>
            </a:r>
            <a:r>
              <a:rPr lang="pt-PT" sz="2000" b="1" dirty="0">
                <a:solidFill>
                  <a:srgbClr val="0CAFAD"/>
                </a:solidFill>
              </a:rPr>
              <a:t>5</a:t>
            </a:r>
            <a:r>
              <a:rPr lang="pt-PT" sz="2000" dirty="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641148" y="3793455"/>
            <a:ext cx="69758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500" b="1" dirty="0">
                <a:solidFill>
                  <a:schemeClr val="bg1"/>
                </a:solidFill>
              </a:rPr>
              <a:t>EQUILÍBRIO ENTRE OS GÉNEROS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>
                <a:solidFill>
                  <a:schemeClr val="bg1"/>
                </a:solidFill>
                <a:latin typeface="+mn-lt"/>
              </a:rPr>
              <a:t>MEMBROS POR PAÍS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1F5FA0"/>
                </a:solidFill>
              </a:rPr>
              <a:t>Partir à descoberta</a:t>
            </a:r>
          </a:p>
          <a:p>
            <a:pPr algn="ctr"/>
            <a:r>
              <a:rPr lang="pt-PT" sz="1350" dirty="0"/>
              <a:t>Estás a pensar trabalhar numa instituição europeia ou noutro país da União? </a:t>
            </a:r>
          </a:p>
          <a:p>
            <a:pPr algn="ctr"/>
            <a:r>
              <a:rPr lang="pt-PT" sz="1350" dirty="0"/>
              <a:t>Todos os anos, a UE organiza estágios remunerados para </a:t>
            </a:r>
            <a:r>
              <a:rPr lang="pt-PT" sz="1350" b="1" dirty="0">
                <a:solidFill>
                  <a:srgbClr val="0CAFAD"/>
                </a:solidFill>
              </a:rPr>
              <a:t>jovens licenciados</a:t>
            </a:r>
            <a:r>
              <a:rPr lang="pt-PT" sz="135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3167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1F5FA0"/>
                </a:solidFill>
              </a:rPr>
              <a:t>Estudar</a:t>
            </a:r>
          </a:p>
          <a:p>
            <a:pPr algn="ctr"/>
            <a:r>
              <a:rPr lang="pt-PT" sz="1200" dirty="0"/>
              <a:t>Podes estudar em qualquer universidade na UE, nas mesmas condições que os nacionais do país que escolheres. </a:t>
            </a:r>
          </a:p>
          <a:p>
            <a:pPr algn="ctr"/>
            <a:r>
              <a:rPr lang="pt-PT" sz="1200" dirty="0"/>
              <a:t>O Programa </a:t>
            </a:r>
            <a:r>
              <a:rPr lang="pt-PT" sz="1200" b="1" dirty="0">
                <a:solidFill>
                  <a:srgbClr val="0CAFAD"/>
                </a:solidFill>
              </a:rPr>
              <a:t>ERASMUS</a:t>
            </a:r>
            <a:r>
              <a:rPr lang="pt-PT" sz="1200" dirty="0"/>
              <a:t> permite-te realizar parte </a:t>
            </a:r>
          </a:p>
          <a:p>
            <a:pPr algn="ctr"/>
            <a:r>
              <a:rPr lang="pt-PT" sz="1200" dirty="0"/>
              <a:t>dos teus estudos universitários no estrangeiro.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1F5FA0"/>
                </a:solidFill>
              </a:rPr>
              <a:t>Fazer-se ouvir</a:t>
            </a:r>
          </a:p>
          <a:p>
            <a:pPr algn="ctr"/>
            <a:r>
              <a:rPr lang="pt-PT" sz="1200" dirty="0"/>
              <a:t>Podes participar em eventos para a juventude, como o Diálogo da UE com a Juventude, o Encontro Europeu da Juventude do Parlamento Europeu, ou ainda o evento </a:t>
            </a:r>
            <a:r>
              <a:rPr lang="pt-PT" sz="1200" b="1" dirty="0">
                <a:solidFill>
                  <a:srgbClr val="0CAFAD"/>
                </a:solidFill>
              </a:rPr>
              <a:t>«A tua Europa, a tua voz»  </a:t>
            </a:r>
            <a:r>
              <a:rPr lang="pt-PT" sz="1200" dirty="0"/>
              <a:t>no CESE. </a:t>
            </a:r>
          </a:p>
          <a:p>
            <a:pPr algn="ctr"/>
            <a:r>
              <a:rPr lang="pt-PT" sz="1200" dirty="0"/>
              <a:t>Aqui, podes fazer ouvir a tua voz.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1F5FA0"/>
                </a:solidFill>
              </a:rPr>
              <a:t>Trabalhar</a:t>
            </a:r>
          </a:p>
          <a:p>
            <a:pPr algn="ctr"/>
            <a:r>
              <a:rPr lang="pt-PT" sz="1350" dirty="0"/>
              <a:t>A partir dos 18 anos, podes candidatar-te a um emprego na União Europeia. O portal </a:t>
            </a:r>
            <a:r>
              <a:rPr lang="pt-PT" sz="1350" b="1" dirty="0">
                <a:solidFill>
                  <a:srgbClr val="0CAFAD"/>
                </a:solidFill>
              </a:rPr>
              <a:t>EURES</a:t>
            </a:r>
            <a:r>
              <a:rPr lang="pt-PT" sz="1350" dirty="0"/>
              <a:t> põe-te em contacto com empregadores de toda a UE, assim como da Noruega e da Islândia.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2953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rgbClr val="1F5FA0"/>
                </a:solidFill>
              </a:rPr>
              <a:t>Viajar</a:t>
            </a:r>
          </a:p>
          <a:p>
            <a:pPr algn="ctr"/>
            <a:r>
              <a:rPr lang="pt-PT" sz="1200" dirty="0"/>
              <a:t>O espaço Schengen, sem fronteiras, permite a 400 milhões de cidadãos da UE circular livremente entre países. Por exemplo, com o passe ferroviário </a:t>
            </a:r>
            <a:r>
              <a:rPr lang="pt-PT" sz="1200" b="1" dirty="0">
                <a:solidFill>
                  <a:srgbClr val="0CAFAD"/>
                </a:solidFill>
              </a:rPr>
              <a:t>INTERRAIL</a:t>
            </a:r>
            <a:r>
              <a:rPr lang="pt-PT" sz="1200" dirty="0"/>
              <a:t> podes viajar até mais de 40 000 destinos em 30 países.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  <a:latin typeface="+mn-lt"/>
              </a:rPr>
              <a:t>O QUE FAZ A UE PELOS JOVENS?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11602" y="4147469"/>
            <a:ext cx="1828104" cy="881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sz="1600" dirty="0">
                <a:solidFill>
                  <a:schemeClr val="bg1"/>
                </a:solidFill>
                <a:latin typeface="Calibri" pitchFamily="34" charset="0"/>
              </a:rPr>
              <a:t>Grupo</a:t>
            </a:r>
            <a:br>
              <a:rPr lang="pt-P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t-PT" sz="1600" dirty="0">
                <a:solidFill>
                  <a:schemeClr val="bg1"/>
                </a:solidFill>
                <a:latin typeface="Calibri" pitchFamily="34" charset="0"/>
              </a:rPr>
              <a:t>do CESE</a:t>
            </a:r>
            <a:br>
              <a:rPr lang="pt-P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t-PT" sz="1600" dirty="0">
                <a:solidFill>
                  <a:schemeClr val="bg1"/>
                </a:solidFill>
                <a:latin typeface="Calibri" pitchFamily="34" charset="0"/>
              </a:rPr>
              <a:t>para a Juventude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73825" y="295105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sz="1600" dirty="0">
                <a:solidFill>
                  <a:schemeClr val="bg1"/>
                </a:solidFill>
                <a:latin typeface="Calibri" pitchFamily="34" charset="0"/>
              </a:rPr>
              <a:t>«A tua Europa,</a:t>
            </a:r>
            <a:br>
              <a:rPr lang="pt-P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t-PT" sz="1600" dirty="0">
                <a:solidFill>
                  <a:schemeClr val="bg1"/>
                </a:solidFill>
                <a:latin typeface="Calibri" pitchFamily="34" charset="0"/>
              </a:rPr>
              <a:t>a tua voz»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183918" y="4160862"/>
            <a:ext cx="1059442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Avaliação da perspetiva dos jovens no CESE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30499" y="2859806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Estudo sobre a participação dos jovens a vários níveis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49693" y="245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48702" y="2722004"/>
            <a:ext cx="1828104" cy="1088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sz="1600" dirty="0">
                <a:solidFill>
                  <a:schemeClr val="bg1"/>
                </a:solidFill>
                <a:latin typeface="Calibri" pitchFamily="34" charset="0"/>
              </a:rPr>
              <a:t>Mesas-redondas</a:t>
            </a:r>
            <a:br>
              <a:rPr lang="pt-P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t-PT" sz="1600" dirty="0">
                <a:solidFill>
                  <a:schemeClr val="bg1"/>
                </a:solidFill>
                <a:latin typeface="Calibri" pitchFamily="34" charset="0"/>
              </a:rPr>
              <a:t>da juventude</a:t>
            </a:r>
            <a:br>
              <a:rPr lang="pt-PT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t-PT" sz="1600" dirty="0">
                <a:solidFill>
                  <a:schemeClr val="bg1"/>
                </a:solidFill>
                <a:latin typeface="Calibri" pitchFamily="34" charset="0"/>
              </a:rPr>
              <a:t>para o clima e a sustentabilidade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56225" y="266050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367583" y="237034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600" dirty="0">
                <a:latin typeface="Calibri"/>
                <a:ea typeface="Calibri"/>
                <a:cs typeface="Calibri"/>
              </a:rPr>
              <a:t>Delegado/a do CESE</a:t>
            </a:r>
            <a:br>
              <a:rPr lang="pt-PT" sz="1600" dirty="0">
                <a:latin typeface="Calibri"/>
                <a:ea typeface="Calibri"/>
                <a:cs typeface="Calibri"/>
              </a:rPr>
            </a:br>
            <a:r>
              <a:rPr lang="pt-PT" sz="1600" dirty="0">
                <a:latin typeface="Calibri"/>
                <a:ea typeface="Calibri"/>
                <a:cs typeface="Calibri"/>
              </a:rPr>
              <a:t>para a Juventude na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pt-PT" sz="4800" b="1" dirty="0">
                <a:solidFill>
                  <a:schemeClr val="bg1"/>
                </a:solidFill>
                <a:latin typeface="+mn-lt"/>
              </a:rPr>
              <a:t>INICIATIVAS DO CESE PARA A JUVENTUDE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052" y="2027962"/>
            <a:ext cx="6448948" cy="3297284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>
                <a:solidFill>
                  <a:schemeClr val="bg1"/>
                </a:solidFill>
                <a:latin typeface="+mn-lt"/>
              </a:rPr>
              <a:t>AVALIAÇÃO DA PERSPETIVA DOS JOVENS NO CESE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2" y="2084833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000" dirty="0"/>
              <a:t>A avaliação da perspetiva dos jovens visa </a:t>
            </a:r>
            <a:r>
              <a:rPr lang="pt-PT" sz="2000" b="1" dirty="0">
                <a:solidFill>
                  <a:srgbClr val="0CAFAD"/>
                </a:solidFill>
              </a:rPr>
              <a:t>reforçar a participação e a integração da juventude na elaboração das políticas</a:t>
            </a:r>
            <a:r>
              <a:rPr lang="pt-PT" sz="2000" dirty="0"/>
              <a:t>. Os representantes da juventude podem participar no processo de elaboração das recomendações políticas do CESE da seguinte forma: </a:t>
            </a:r>
          </a:p>
          <a:p>
            <a:pPr algn="just"/>
            <a:endParaRPr lang="en-US" sz="2000" dirty="0"/>
          </a:p>
          <a:p>
            <a:pPr algn="just"/>
            <a:r>
              <a:rPr lang="pt-PT" sz="2000" dirty="0"/>
              <a:t>    Participar em reuniões e audições </a:t>
            </a:r>
          </a:p>
          <a:p>
            <a:pPr algn="just"/>
            <a:r>
              <a:rPr lang="pt-PT" sz="2000" dirty="0"/>
              <a:t>    Fornecer contributos por escrito </a:t>
            </a:r>
          </a:p>
          <a:p>
            <a:pPr algn="just"/>
            <a:r>
              <a:rPr lang="pt-PT" sz="2000" dirty="0"/>
              <a:t>    Acompanhar o impacto do parecer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310113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3" y="4575192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4873339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pt-PT" sz="2400" dirty="0">
                <a:solidFill>
                  <a:srgbClr val="0060A0"/>
                </a:solidFill>
                <a:latin typeface="+mn-lt"/>
              </a:rPr>
              <a:t>O </a:t>
            </a:r>
            <a:r>
              <a:rPr lang="pt-PT" sz="2400" b="1" dirty="0">
                <a:solidFill>
                  <a:srgbClr val="0060A0"/>
                </a:solidFill>
                <a:latin typeface="+mn-lt"/>
              </a:rPr>
              <a:t>Parlamento Europeu</a:t>
            </a:r>
            <a:r>
              <a:rPr lang="pt-PT" sz="2400" dirty="0">
                <a:solidFill>
                  <a:srgbClr val="0060A0"/>
                </a:solidFill>
                <a:latin typeface="+mn-lt"/>
              </a:rPr>
              <a:t>, o </a:t>
            </a:r>
            <a:r>
              <a:rPr lang="pt-PT" sz="2400" b="1" dirty="0">
                <a:solidFill>
                  <a:srgbClr val="0060A0"/>
                </a:solidFill>
                <a:latin typeface="+mn-lt"/>
              </a:rPr>
              <a:t>Conselho da UE</a:t>
            </a:r>
            <a:r>
              <a:rPr lang="pt-PT" sz="2400" dirty="0">
                <a:solidFill>
                  <a:srgbClr val="0060A0"/>
                </a:solidFill>
                <a:latin typeface="+mn-lt"/>
              </a:rPr>
              <a:t> e a </a:t>
            </a:r>
            <a:r>
              <a:rPr lang="pt-PT" sz="2400" b="1" dirty="0">
                <a:solidFill>
                  <a:srgbClr val="0060A0"/>
                </a:solidFill>
                <a:latin typeface="+mn-lt"/>
              </a:rPr>
              <a:t>Comissão Europeia</a:t>
            </a:r>
            <a:r>
              <a:rPr lang="pt-PT" sz="2400" dirty="0">
                <a:solidFill>
                  <a:srgbClr val="0060A0"/>
                </a:solidFill>
                <a:latin typeface="+mn-lt"/>
              </a:rPr>
              <a:t> têm a obrigação legal de consultar o CESE antes de adotarem nova legislação nos seguintes domínios: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Agricultura e pescas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60708" y="310791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87979" y="3204244"/>
            <a:ext cx="68633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Indústria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Educação, formação profissional, juventude e desporto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611603" y="5139627"/>
            <a:ext cx="9093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Emprego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Defesa do consumidor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94068"/>
            <a:ext cx="199241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Investigação, desenvolvimento </a:t>
            </a:r>
          </a:p>
          <a:p>
            <a:pPr algn="ctr"/>
            <a:r>
              <a:rPr lang="pt-PT" sz="1100" dirty="0"/>
              <a:t>tecnológico e espaço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627769"/>
            <a:ext cx="2218448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Regras comuns relativas à concorrência, à fiscalidade e à aproximação das legislações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Não discriminação e cidadania da União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737167" y="5706227"/>
            <a:ext cx="154857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Coesão económica, social e territorial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1967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Fundo Social Europeu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680915" y="5163289"/>
            <a:ext cx="16391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Mercado comum </a:t>
            </a:r>
          </a:p>
          <a:p>
            <a:pPr algn="ctr"/>
            <a:r>
              <a:rPr lang="pt-PT" sz="1100" dirty="0"/>
              <a:t>nuclear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Saúde e segurança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852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Saúde pública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3307" y="310529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521670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Política social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Livre circulação de pessoas, serviços e capitais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187314" y="3201356"/>
            <a:ext cx="952489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Investimento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8" y="3201356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Ambiente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261143" y="3205373"/>
            <a:ext cx="87634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Transportes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448175" y="3201356"/>
            <a:ext cx="644261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Energia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PT" sz="1100" dirty="0"/>
              <a:t>Redes transeuropeias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pt-PT" sz="2667" dirty="0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pt-PT" sz="2200" dirty="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b="1" dirty="0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pt-PT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O Comité Económico e Social Europeu é um órgão consultivo que representa a</a:t>
            </a:r>
            <a:br>
              <a:rPr lang="pt-PT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pt-PT" sz="4267" b="1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sociedade civil organizada</a:t>
            </a:r>
            <a:br>
              <a:rPr lang="pt-PT" sz="4267" b="1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pt-PT" sz="4267" b="1" dirty="0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pt-P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«O Parlamento Europeu, o Conselho</a:t>
            </a:r>
            <a:br>
              <a:rPr lang="pt-P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a Comissão são </a:t>
            </a:r>
            <a:r>
              <a:rPr lang="pt-PT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assistidos por</a:t>
            </a:r>
            <a:br>
              <a:rPr lang="pt-PT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um Comité Económico e Social</a:t>
            </a:r>
            <a:br>
              <a:rPr lang="pt-P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por um Comité das Regiões, que exercem</a:t>
            </a:r>
            <a:br>
              <a:rPr lang="pt-P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funções consultivas</a:t>
            </a:r>
            <a:r>
              <a:rPr lang="pt-PT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.»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pt-PT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Tratado da União Europeia, artigo 13.º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5257" y="1911593"/>
            <a:ext cx="4796742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pt-PT" sz="2400" dirty="0">
                <a:latin typeface="Calibri" panose="020F0502020204030204" pitchFamily="34" charset="0"/>
              </a:rPr>
              <a:t>Nomeados </a:t>
            </a:r>
            <a:r>
              <a:rPr lang="pt-PT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pelo Conselho para um mandato renovável de cinco anos</a:t>
            </a:r>
            <a:r>
              <a:rPr lang="pt-PT" sz="2400" dirty="0">
                <a:latin typeface="Calibri" panose="020F0502020204030204" pitchFamily="34" charset="0"/>
              </a:rPr>
              <a:t>, por proposta dos Estados-Membros.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t-PT" sz="2400" dirty="0">
                <a:latin typeface="Calibri" panose="020F0502020204030204" pitchFamily="34" charset="0"/>
              </a:rPr>
              <a:t>São independentes </a:t>
            </a:r>
            <a:r>
              <a:rPr lang="pt-PT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(não têm filiação política)</a:t>
            </a:r>
            <a:r>
              <a:rPr lang="pt-PT" sz="2400" dirty="0">
                <a:latin typeface="Calibri" panose="020F0502020204030204" pitchFamily="34" charset="0"/>
              </a:rPr>
              <a:t> e exercem as suas funções no interesse de todos os cidadãos da UE.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pt-PT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Não residem em permanência em Bruxelas</a:t>
            </a:r>
            <a:r>
              <a:rPr lang="pt-PT" sz="2400" dirty="0">
                <a:solidFill>
                  <a:srgbClr val="0060A0"/>
                </a:solidFill>
                <a:latin typeface="Calibri" panose="020F0502020204030204" pitchFamily="34" charset="0"/>
              </a:rPr>
              <a:t>: </a:t>
            </a:r>
            <a:r>
              <a:rPr lang="pt-PT" sz="2400" dirty="0">
                <a:latin typeface="Calibri" panose="020F0502020204030204" pitchFamily="34" charset="0"/>
              </a:rPr>
              <a:t>a maioria continua a trabalhar para a sua organização nacional no país de origem. As suas despesas de viagem e estadia são cobertas pelo CESE.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UMA ASSEMBLEIA DE 329 MEMBROS</a:t>
            </a:r>
            <a:br>
              <a:rPr lang="pt-PT" sz="44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t-PT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DE TODOS OS ESTADOS-MEMBROS DA UE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pt-PT" dirty="0">
                <a:latin typeface="Calibri" charset="0"/>
                <a:ea typeface="MS PGothic" charset="-128"/>
              </a:rPr>
              <a:t>...o conjunto de grupos e organizações cujo </a:t>
            </a:r>
            <a:r>
              <a:rPr lang="pt-PT" b="1" dirty="0">
                <a:solidFill>
                  <a:srgbClr val="0060A0"/>
                </a:solidFill>
                <a:latin typeface="Calibri" charset="0"/>
                <a:ea typeface="MS PGothic" charset="-128"/>
              </a:rPr>
              <a:t>trabalho resulta da cooperação</a:t>
            </a:r>
            <a:r>
              <a:rPr lang="pt-PT" dirty="0">
                <a:latin typeface="Calibri" charset="0"/>
                <a:ea typeface="MS PGothic" charset="-128"/>
              </a:rPr>
              <a:t> entre: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754880" y="3442547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pt-PT" sz="2533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Empregadores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pt-PT" sz="2533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Trabalhadores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pt-PT" sz="2667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Organizações da Sociedade Civil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pt-PT" sz="24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Estão empenhados em defender os interesses e as causas dos seus grupos (ou das suas comunidades) e são muitas vezes intermediários entre os decisores políticos e os cidadãos.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67" dirty="0">
                <a:solidFill>
                  <a:schemeClr val="bg1"/>
                </a:solidFill>
              </a:rPr>
              <a:t>Associações de empregadores,</a:t>
            </a:r>
          </a:p>
          <a:p>
            <a:pPr algn="ctr"/>
            <a:r>
              <a:rPr lang="pt-PT" sz="1867" dirty="0">
                <a:solidFill>
                  <a:schemeClr val="bg1"/>
                </a:solidFill>
              </a:rPr>
              <a:t>câmaras de comércio,</a:t>
            </a:r>
          </a:p>
          <a:p>
            <a:pPr algn="ctr"/>
            <a:r>
              <a:rPr lang="pt-PT" sz="1867" dirty="0">
                <a:solidFill>
                  <a:schemeClr val="bg1"/>
                </a:solidFill>
              </a:rPr>
              <a:t>organizações de PME, etc.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67" dirty="0">
                <a:solidFill>
                  <a:schemeClr val="bg1"/>
                </a:solidFill>
              </a:rPr>
              <a:t>Sindicatos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2962656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867" dirty="0">
                <a:solidFill>
                  <a:schemeClr val="bg1"/>
                </a:solidFill>
              </a:rPr>
              <a:t>Agricultores, consumidores, ONG, jovens, profissões liberais, pessoas com deficiência, comunidade académica, cooperativas, etc. 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pt-PT" sz="4400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A «SOCIEDADE CIVIL ORGANIZADA» é...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QUAL É A FUNÇÃO DO CESE?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-9144"/>
            <a:ext cx="4867741" cy="6867144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sz="2000" dirty="0">
                <a:latin typeface="+mn-lt"/>
              </a:rPr>
              <a:t>O</a:t>
            </a:r>
            <a:r>
              <a:rPr lang="pt-PT" sz="2000" dirty="0">
                <a:solidFill>
                  <a:srgbClr val="0060A0"/>
                </a:solidFill>
                <a:latin typeface="+mn-lt"/>
              </a:rPr>
              <a:t> </a:t>
            </a:r>
            <a:r>
              <a:rPr lang="pt-PT" sz="2000" b="1" dirty="0">
                <a:solidFill>
                  <a:srgbClr val="1F5FA0"/>
                </a:solidFill>
                <a:latin typeface="+mn-lt"/>
              </a:rPr>
              <a:t>Parlamento Europeu</a:t>
            </a:r>
            <a:r>
              <a:rPr lang="pt-PT" sz="2000" dirty="0">
                <a:solidFill>
                  <a:srgbClr val="0060A0"/>
                </a:solidFill>
                <a:latin typeface="+mn-lt"/>
              </a:rPr>
              <a:t>, </a:t>
            </a:r>
            <a:r>
              <a:rPr lang="pt-PT" sz="2000" dirty="0">
                <a:latin typeface="+mn-lt"/>
              </a:rPr>
              <a:t>o</a:t>
            </a:r>
            <a:r>
              <a:rPr lang="pt-PT" sz="2000" dirty="0">
                <a:solidFill>
                  <a:srgbClr val="0060A0"/>
                </a:solidFill>
                <a:latin typeface="+mn-lt"/>
              </a:rPr>
              <a:t> </a:t>
            </a:r>
            <a:r>
              <a:rPr lang="pt-PT" sz="2000" b="1" dirty="0">
                <a:solidFill>
                  <a:srgbClr val="1F5FA0"/>
                </a:solidFill>
                <a:latin typeface="+mn-lt"/>
              </a:rPr>
              <a:t>Conselho da UE</a:t>
            </a:r>
            <a:r>
              <a:rPr lang="pt-PT" sz="2000" dirty="0">
                <a:solidFill>
                  <a:srgbClr val="1F5FA0"/>
                </a:solidFill>
                <a:latin typeface="+mn-lt"/>
              </a:rPr>
              <a:t> </a:t>
            </a:r>
            <a:r>
              <a:rPr lang="pt-PT" sz="2000" dirty="0">
                <a:latin typeface="+mn-lt"/>
              </a:rPr>
              <a:t>e a </a:t>
            </a:r>
            <a:r>
              <a:rPr lang="pt-PT" sz="2000" b="1" dirty="0">
                <a:solidFill>
                  <a:srgbClr val="1F5FA0"/>
                </a:solidFill>
                <a:latin typeface="+mn-lt"/>
              </a:rPr>
              <a:t>Comissão Europeia</a:t>
            </a:r>
            <a:r>
              <a:rPr lang="pt-PT" sz="2000" dirty="0">
                <a:solidFill>
                  <a:srgbClr val="1F5FA0"/>
                </a:solidFill>
                <a:latin typeface="+mn-lt"/>
              </a:rPr>
              <a:t> </a:t>
            </a:r>
            <a:r>
              <a:rPr lang="pt-PT" sz="2000" dirty="0">
                <a:latin typeface="+mn-lt"/>
              </a:rPr>
              <a:t>têm a </a:t>
            </a:r>
            <a:r>
              <a:rPr lang="pt-PT" sz="2000" b="1" dirty="0">
                <a:solidFill>
                  <a:srgbClr val="0060A0"/>
                </a:solidFill>
                <a:latin typeface="+mn-lt"/>
              </a:rPr>
              <a:t>obrigação legal de consultar o CESE</a:t>
            </a:r>
            <a:r>
              <a:rPr lang="pt-PT" sz="2000" dirty="0">
                <a:latin typeface="+mn-lt"/>
              </a:rPr>
              <a:t> antes de adotarem nova legislação. A </a:t>
            </a:r>
            <a:r>
              <a:rPr lang="pt-PT" sz="2000" b="1" dirty="0">
                <a:latin typeface="+mn-lt"/>
              </a:rPr>
              <a:t>consulta</a:t>
            </a:r>
            <a:r>
              <a:rPr lang="pt-PT" sz="2000" dirty="0">
                <a:latin typeface="+mn-lt"/>
              </a:rPr>
              <a:t> pode abranger vários domínios. 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pt-PT" sz="2000" dirty="0"/>
              <a:t>Os </a:t>
            </a:r>
            <a:r>
              <a:rPr lang="pt-PT" sz="2000" b="1" dirty="0">
                <a:solidFill>
                  <a:srgbClr val="1F5FA0"/>
                </a:solidFill>
              </a:rPr>
              <a:t>membros do CESE</a:t>
            </a:r>
            <a:r>
              <a:rPr lang="pt-PT" sz="2000" dirty="0"/>
              <a:t>, que representam </a:t>
            </a:r>
            <a:r>
              <a:rPr lang="pt-PT" sz="2000" b="1" dirty="0">
                <a:solidFill>
                  <a:srgbClr val="0060A0"/>
                </a:solidFill>
              </a:rPr>
              <a:t>os 3 grupos, realizam debates e consultas para chegar a consenso e elaborar</a:t>
            </a:r>
            <a:r>
              <a:rPr lang="pt-PT" sz="2000" b="1" dirty="0">
                <a:solidFill>
                  <a:srgbClr val="1F5FA0"/>
                </a:solidFill>
              </a:rPr>
              <a:t> um documento único – o «parecer»</a:t>
            </a:r>
            <a:r>
              <a:rPr lang="pt-PT" sz="2000" dirty="0"/>
              <a:t> – sobre a legislação proposta.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pt-PT" sz="2000" dirty="0"/>
              <a:t>Após adoção, o parecer é enviado às instituições da UE para debate e, posteriormente, publicação no Jornal Oficial da União Europeia (em 24 línguas).</a:t>
            </a:r>
          </a:p>
          <a:p>
            <a:pPr algn="just"/>
            <a:endParaRPr lang="en-US" altLang="fr-FR" sz="2000" dirty="0"/>
          </a:p>
          <a:p>
            <a:pPr algn="just"/>
            <a:r>
              <a:rPr lang="pt-PT" sz="2000" dirty="0"/>
              <a:t>O/A relator/a </a:t>
            </a:r>
            <a:r>
              <a:rPr lang="pt-PT" sz="2000" b="1" dirty="0">
                <a:solidFill>
                  <a:srgbClr val="1F5FA0"/>
                </a:solidFill>
              </a:rPr>
              <a:t>apresenta</a:t>
            </a:r>
            <a:r>
              <a:rPr lang="pt-PT" sz="2000" dirty="0"/>
              <a:t> as principais conclusões e </a:t>
            </a:r>
            <a:r>
              <a:rPr lang="pt-PT" sz="2000" b="1" dirty="0">
                <a:solidFill>
                  <a:srgbClr val="1F5FA0"/>
                </a:solidFill>
              </a:rPr>
              <a:t>promove</a:t>
            </a:r>
            <a:r>
              <a:rPr lang="pt-PT" sz="2000" dirty="0"/>
              <a:t> o parecer ao nível da UE, nacional e local.</a:t>
            </a:r>
          </a:p>
          <a:p>
            <a:pPr algn="just"/>
            <a:endParaRPr lang="en-GB" altLang="fr-FR" sz="2000" dirty="0"/>
          </a:p>
          <a:p>
            <a:pPr algn="just"/>
            <a:r>
              <a:rPr lang="pt-PT" sz="2000" dirty="0"/>
              <a:t>No total, o CESE elabora cerca de</a:t>
            </a:r>
            <a:r>
              <a:rPr lang="pt-PT" sz="2000" dirty="0">
                <a:solidFill>
                  <a:srgbClr val="0060A0"/>
                </a:solidFill>
              </a:rPr>
              <a:t> </a:t>
            </a:r>
            <a:r>
              <a:rPr lang="pt-PT" sz="2000" b="1" dirty="0">
                <a:solidFill>
                  <a:srgbClr val="1F5FA0"/>
                </a:solidFill>
              </a:rPr>
              <a:t>200 pareceres</a:t>
            </a:r>
            <a:r>
              <a:rPr lang="pt-PT" sz="2000" dirty="0"/>
              <a:t> por ano.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1600" b="1" dirty="0"/>
              <a:t>Leia o código QR para saber mais!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7" y="2177162"/>
            <a:ext cx="11678142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pt-PT" sz="2600" dirty="0"/>
              <a:t>O Comité é o único ponto de encontro institucional e fórum de debate europeu que permite criar </a:t>
            </a:r>
            <a:r>
              <a:rPr lang="pt-PT" sz="2600" b="1" dirty="0">
                <a:solidFill>
                  <a:srgbClr val="0060A0"/>
                </a:solidFill>
              </a:rPr>
              <a:t>consenso</a:t>
            </a:r>
            <a:r>
              <a:rPr lang="pt-PT" sz="2600" dirty="0">
                <a:solidFill>
                  <a:schemeClr val="tx2"/>
                </a:solidFill>
              </a:rPr>
              <a:t> </a:t>
            </a:r>
            <a:r>
              <a:rPr lang="pt-PT" sz="2600" dirty="0"/>
              <a:t>entre os vários interesses. </a:t>
            </a:r>
            <a:r>
              <a:rPr lang="pt-PT" sz="2800" dirty="0">
                <a:latin typeface="Calibri" pitchFamily="34" charset="0"/>
              </a:rPr>
              <a:t>É a única forma de os grupos de interesse europeus terem uma </a:t>
            </a:r>
            <a:r>
              <a:rPr lang="pt-PT" sz="2800" b="1" dirty="0">
                <a:solidFill>
                  <a:srgbClr val="0060A0"/>
                </a:solidFill>
                <a:latin typeface="Calibri" pitchFamily="34" charset="0"/>
              </a:rPr>
              <a:t>participação</a:t>
            </a:r>
            <a:r>
              <a:rPr lang="pt-PT" sz="2800" dirty="0">
                <a:latin typeface="Calibri" pitchFamily="34" charset="0"/>
              </a:rPr>
              <a:t> formal </a:t>
            </a:r>
            <a:r>
              <a:rPr lang="pt-PT" sz="2800" b="1" dirty="0">
                <a:solidFill>
                  <a:srgbClr val="0060A0"/>
                </a:solidFill>
                <a:latin typeface="Calibri" pitchFamily="34" charset="0"/>
              </a:rPr>
              <a:t>na elaboração da legislação da UE num quadro interinstitucional.</a:t>
            </a:r>
          </a:p>
          <a:p>
            <a:pPr algn="ctr">
              <a:spcBef>
                <a:spcPts val="1200"/>
              </a:spcBef>
              <a:defRPr/>
            </a:pPr>
            <a:r>
              <a:rPr lang="pt-PT" sz="2800" dirty="0">
                <a:latin typeface="Calibri" pitchFamily="34" charset="0"/>
              </a:rPr>
              <a:t>A participação da sociedade civil organizada é um elemento fundamental da democracia europeia: a </a:t>
            </a:r>
            <a:r>
              <a:rPr lang="pt-PT" sz="2800" b="1" dirty="0">
                <a:solidFill>
                  <a:srgbClr val="0060A0"/>
                </a:solidFill>
                <a:latin typeface="Calibri" pitchFamily="34" charset="0"/>
              </a:rPr>
              <a:t>democracia participativa.</a:t>
            </a:r>
          </a:p>
          <a:p>
            <a:pPr algn="ctr">
              <a:spcBef>
                <a:spcPts val="1200"/>
              </a:spcBef>
              <a:defRPr/>
            </a:pPr>
            <a:r>
              <a:rPr lang="pt-PT" sz="2800" dirty="0">
                <a:latin typeface="Calibri" pitchFamily="34" charset="0"/>
              </a:rPr>
              <a:t>São abordados muitos</a:t>
            </a:r>
            <a:r>
              <a:rPr lang="pt-PT" sz="2800" dirty="0">
                <a:solidFill>
                  <a:srgbClr val="595959"/>
                </a:solidFill>
                <a:latin typeface="Calibri" pitchFamily="34" charset="0"/>
              </a:rPr>
              <a:t> </a:t>
            </a:r>
            <a:r>
              <a:rPr lang="pt-PT" sz="2800" b="1" dirty="0">
                <a:solidFill>
                  <a:srgbClr val="0060A0"/>
                </a:solidFill>
                <a:latin typeface="Calibri" pitchFamily="34" charset="0"/>
              </a:rPr>
              <a:t>temas que afetam o quotidiano das pessoas </a:t>
            </a:r>
            <a:r>
              <a:rPr lang="pt-PT" sz="2800" dirty="0">
                <a:latin typeface="Calibri" pitchFamily="34" charset="0"/>
              </a:rPr>
              <a:t>(emprego, saúde, direitos dos consumidores, agricultura, luta contra o crime organizado, etc.).</a:t>
            </a:r>
            <a:r>
              <a:rPr lang="pt-PT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400" b="1" dirty="0">
                <a:solidFill>
                  <a:schemeClr val="bg1"/>
                </a:solidFill>
                <a:latin typeface="Calibri" panose="020F0502020204030204" pitchFamily="34" charset="0"/>
              </a:rPr>
              <a:t>IMPORTÂNCIA DO CESE PARA A UE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267" dirty="0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000" dirty="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000" dirty="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0060A0"/>
                </a:solidFill>
              </a:rPr>
              <a:t>União Económica e Monetária e Coesão Económica e Social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0060A0"/>
                </a:solidFill>
              </a:rPr>
              <a:t>Mercado Único, Produção e Consumo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0060A0"/>
                </a:solidFill>
              </a:rPr>
              <a:t>Transportes, Energia, Infraestruturas e Sociedade da Informação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0060A0"/>
                </a:solidFill>
              </a:rPr>
              <a:t>Emprego, Assuntos Sociais e Cidadania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0060A0"/>
                </a:solidFill>
              </a:rPr>
              <a:t>Agricultura, Desenvolvimento Rural e Ambiente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>
                <a:solidFill>
                  <a:srgbClr val="0060A0"/>
                </a:solidFill>
              </a:rPr>
              <a:t>Relações Externas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pt-PT" sz="4400" b="1" dirty="0">
                <a:solidFill>
                  <a:schemeClr val="bg1"/>
                </a:solidFill>
                <a:latin typeface="Calibri" charset="0"/>
              </a:rPr>
              <a:t>ÓRGÃOS DE TRABALHO: 6 SECÇÕES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267" dirty="0">
                <a:solidFill>
                  <a:schemeClr val="bg1"/>
                </a:solidFill>
              </a:rPr>
              <a:t>GSE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267" dirty="0">
                <a:solidFill>
                  <a:schemeClr val="bg1"/>
                </a:solidFill>
              </a:rPr>
              <a:t>OTDMU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267" dirty="0">
                <a:solidFill>
                  <a:schemeClr val="bg1"/>
                </a:solidFill>
              </a:rPr>
              <a:t>DFED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267" dirty="0">
                <a:solidFill>
                  <a:schemeClr val="bg1"/>
                </a:solidFill>
              </a:rPr>
              <a:t>OMT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4267" dirty="0">
                <a:solidFill>
                  <a:schemeClr val="bg1"/>
                </a:solidFill>
              </a:rPr>
              <a:t>ODS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chemeClr val="bg1"/>
                </a:solidFill>
                <a:latin typeface="Calibri" pitchFamily="34" charset="0"/>
              </a:rPr>
              <a:t>Grupo</a:t>
            </a:r>
            <a:br>
              <a:rPr lang="pt-PT" sz="28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t-PT" sz="2800" dirty="0">
                <a:solidFill>
                  <a:schemeClr val="bg1"/>
                </a:solidFill>
                <a:latin typeface="Calibri" pitchFamily="34" charset="0"/>
              </a:rPr>
              <a:t>do CESE</a:t>
            </a:r>
            <a:br>
              <a:rPr lang="pt-PT" sz="28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pt-PT" sz="2800" dirty="0">
                <a:solidFill>
                  <a:schemeClr val="bg1"/>
                </a:solidFill>
                <a:latin typeface="Calibri" pitchFamily="34" charset="0"/>
              </a:rPr>
              <a:t>para a</a:t>
            </a:r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706905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409929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pt-PT" sz="4400" b="1" dirty="0">
                <a:solidFill>
                  <a:schemeClr val="bg1"/>
                </a:solidFill>
                <a:latin typeface="Calibri" charset="0"/>
              </a:rPr>
              <a:t>OUTROS ÓRGÃOS DE TRABALHO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27770" y="4768464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61920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899616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pt-PT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Defender o direito à energia</a:t>
            </a:r>
          </a:p>
          <a:p>
            <a:pPr algn="ctr">
              <a:lnSpc>
                <a:spcPts val="2239"/>
              </a:lnSpc>
            </a:pPr>
            <a:r>
              <a:rPr lang="pt-PT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 a preços acessíveis para todos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9"/>
            <a:chExt cx="5722659" cy="1818257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9"/>
              <a:ext cx="5722659" cy="15894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47"/>
                </a:lnSpc>
              </a:pPr>
              <a:r>
                <a:rPr lang="pt-PT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Assegurar que os acordos comerciais beneficiam todos os setores da sociedade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00196"/>
            <a:ext cx="2707584" cy="998516"/>
            <a:chOff x="0" y="-368617"/>
            <a:chExt cx="5415168" cy="1997031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11656" y="-368617"/>
              <a:ext cx="5303512" cy="1659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t-PT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Solicitar um plano de ação </a:t>
              </a:r>
            </a:p>
            <a:p>
              <a:pPr algn="ctr">
                <a:lnSpc>
                  <a:spcPts val="2239"/>
                </a:lnSpc>
              </a:pPr>
              <a:r>
                <a:rPr lang="pt-PT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da UE em matéria de doenças raras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389992" y="2018530"/>
            <a:ext cx="2755766" cy="1114025"/>
            <a:chOff x="-269268" y="-599635"/>
            <a:chExt cx="5511531" cy="2228051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269268" y="-599635"/>
              <a:ext cx="5511531" cy="17084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pt-PT" sz="16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Liderar o apelo para uma estratégia da UE no domínio da água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pt-PT" sz="1066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696903" y="5687085"/>
            <a:ext cx="2796377" cy="86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pt-PT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 recomendação do CESE sobre um observatório europeu da pobreza levou a Comissão Europeia a criar a Plataforma de Aconselhamento sobre Pobreza Energética.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pt-PT" sz="4400" b="1" dirty="0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HISTÓRIAS DE SUCESSO RECENTES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07080" y="5600802"/>
            <a:ext cx="2803279" cy="1146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pt-PT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Em 2023, a Comissão apresentou uma proposta legislativa sobre o direito à reparação no âmbito da Nova Agenda do Consumidor. A proposta aborda os obstáculos que dissuadem os consumidores de repararem produtos.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1847" y="3051339"/>
            <a:ext cx="272415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pt-PT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As reivindicações do CESE influenciaram a </a:t>
            </a:r>
            <a:r>
              <a:rPr lang="pt-PT" sz="1200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Declaração de Liège</a:t>
            </a:r>
            <a:r>
              <a:rPr lang="pt-PT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, de março de 2024, adotada na Conferência Europeia dos Ministros da Habitação sob a Presidência belga do Conselho.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47954" y="3034898"/>
            <a:ext cx="2802503" cy="858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pt-PT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 Comissão Europeia incumbiu o CESE de assegurar o secretariado de todos os grupos consultivos internos da UE, sob a liderança de Tanja Buzek, coordenadora principal.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12202" y="2805345"/>
            <a:ext cx="2777163" cy="1228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pt-PT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Em 2023, o CESE lançou o Pacto Azul Europeu – o primeiro grande apelo para uma política unificada da UE no domínio da água. Além de identificar os problemas hídricos na Europa, esta iniciativa apresenta um roteiro claro e concreto para os resolver.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53904" y="5621057"/>
            <a:ext cx="2790605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pt-PT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Através de várias recomendações e conferências, o CESE defendeu a inclusão de um plano de ação da UE em matéria de doenças raras no próximo programa de trabalho da Comissão.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433060" y="4733790"/>
            <a:ext cx="2812954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pt-PT" sz="16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Colocar o direito à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pt-PT" sz="1600" u="sng" dirty="0">
                <a:solidFill>
                  <a:srgbClr val="1F5FA0"/>
                </a:solidFill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reparação no centro da política de defesa do consumidor da UE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12135" y="2191039"/>
            <a:ext cx="2708184" cy="829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pt-PT" sz="16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Garantir o acesso a habitação social e a preços acessíveis para todos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A6WAAD5KZT2Q-604569563-4213</_dlc_DocId>
    <_dlc_DocIdUrl xmlns="1a33af13-4045-4f88-9d7b-618e30f79918">
      <Url>http://dm/eesc/2025/_layouts/15/DocIdRedir.aspx?ID=A6WAAD5KZT2Q-604569563-4213</Url>
      <Description>A6WAAD5KZT2Q-604569563-4213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42</Value>
      <Value>35</Value>
      <Value>34</Value>
      <Value>33</Value>
      <Value>32</Value>
      <Value>31</Value>
      <Value>30</Value>
      <Value>29</Value>
      <Value>28</Value>
      <Value>27</Value>
      <Value>24</Value>
      <Value>50</Value>
      <Value>23</Value>
      <Value>16</Value>
      <Value>13</Value>
      <Value>46</Value>
      <Value>47</Value>
      <Value>9</Value>
      <Value>8</Value>
      <Value>6</Value>
      <Value>5</Value>
      <Value>40</Value>
      <Value>39</Value>
      <Value>1</Value>
      <Value>37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Rubano Noroes Silvana</DisplayName>
        <AccountId>1495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IT</TermName>
          <TermId xmlns="http://schemas.microsoft.com/office/infopath/2007/PartnerControls">0774613c-01ed-4e5d-a25d-11d2388de825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  <TermInfo xmlns="http://schemas.microsoft.com/office/infopath/2007/PartnerControls">
          <TermName xmlns="http://schemas.microsoft.com/office/infopath/2007/PartnerControls">ES</TermName>
          <TermId xmlns="http://schemas.microsoft.com/office/infopath/2007/PartnerControls">e7a6b05b-ae16-40c8-add9-68b64b03aeba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2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959D817-D002-42AA-9549-BBEA5EC11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2032</Words>
  <Application>Microsoft Office PowerPoint</Application>
  <PresentationFormat>Widescreen</PresentationFormat>
  <Paragraphs>203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O Comité Económico e Social Europeu é um órgão consultivo que representa a sociedade civil organizada </vt:lpstr>
      <vt:lpstr>PowerPoint Presentation</vt:lpstr>
      <vt:lpstr>PowerPoint Presentation</vt:lpstr>
      <vt:lpstr>QUAL É A FUNÇÃO DO CESE?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Fale connosco!</vt:lpstr>
      <vt:lpstr>PowerPoint Presentation</vt:lpstr>
      <vt:lpstr>PowerPoint Presentation</vt:lpstr>
      <vt:lpstr>O QUE FAZ A UE PELOS JOVENS?</vt:lpstr>
      <vt:lpstr>INICIATIVAS DO CESE PARA A JUVENTUDE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Powerpoint para os visitantes - CESE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135</cp:revision>
  <dcterms:created xsi:type="dcterms:W3CDTF">2024-07-17T07:57:29Z</dcterms:created>
  <dcterms:modified xsi:type="dcterms:W3CDTF">2025-03-28T10:04:34Z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c4e7aced-2d92-42ca-8a25-6e63702ab84f</vt:lpwstr>
  </property>
  <property fmtid="{D5CDD505-2E9C-101B-9397-08002B2CF9AE}" pid="4" name="AvailableTranslations">
    <vt:lpwstr>32;#MT|7df99101-6854-4a26-b53a-b88c0da02c26;#50;#HR|2f555653-ed1a-4fe6-8362-9082d95989e5;#31;#SL|98a412ae-eb01-49e9-ae3d-585a81724cfc;#46;#SK|46d9fce0-ef79-4f71-b89b-cd6aa82426b8;#35;#FI|87606a43-d45f-42d6-b8c9-e1a3457db5b7;#42;#EL|6d4f4d51-af9b-4650-94b4-4276bee85c91;#34;#IT|0774613c-01ed-4e5d-a25d-11d2388de825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;#16;#ES|e7a6b05b-ae16-40c8-add9-68b64b03aeba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SL|98a412ae-eb01-49e9-ae3d-585a81724cfc;SK|46d9fce0-ef79-4f71-b89b-cd6aa82426b8;FI|87606a43-d45f-42d6-b8c9-e1a3457db5b7;EL|6d4f4d51-af9b-4650-94b4-4276bee85c91;DE|f6b31e5a-26fa-4935-b661-318e46daf27e;SV|c2ed69e7-a339-43d7-8f22-d93680a92aa0;BG|1a1b3951-7821-4e6a-85f5-5673fc08bd2c;NL|55c6556c-b4f4-441d-9acf-c498d4f838bd;HU|6b229040-c589-4408-b4c1-4285663d20a8;EN|f2175f21-25d7-44a3-96da-d6a61b075e1b;DA|5d49c027-8956-412b-aa16-e85a0f96ad0e;PL|1e03da61-4678-4e07-b136-b5024ca9197b;LV|46f7e311-5d9f-4663-b433-18aeccb7ace7;LT|a7ff5ce7-6123-4f68-865a-a57c31810414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42;#EL|6d4f4d51-af9b-4650-94b4-4276bee85c91;#35;#FI|87606a43-d45f-42d6-b8c9-e1a3457db5b7;#32;#MT|7df99101-6854-4a26-b53a-b88c0da02c26;#31;#SL|98a412ae-eb01-49e9-ae3d-585a81724cfc;#30;#LT|a7ff5ce7-6123-4f68-865a-a57c31810414;#28;#SV|c2ed69e7-a339-43d7-8f22-d93680a92aa0;#27;#NL|55c6556c-b4f4-441d-9acf-c498d4f838bd;#24;#PL|1e03da61-4678-4e07-b136-b5024ca9197b;#23;#DE|f6b31e5a-26fa-4935-b661-318e46daf27e;#13;#TRA|150d2a88-1431-44e6-a8ca-0bb753ab8672;#46;#SK|46d9fce0-ef79-4f71-b89b-cd6aa82426b8;#47;#BG|1a1b3951-7821-4e6a-85f5-5673fc08bd2c;#9;#INFO|d9136e7c-93a9-4c42-9d28-92b61e85f80c;#8;#Final|ea5e6674-7b27-4bac-b091-73adbb394efe;#6;#Internal|2451815e-8241-4bbf-a22e-1ab710712bf2;#5;#EN|f2175f21-25d7-44a3-96da-d6a61b075e1b;#40;#DA|5d49c027-8956-412b-aa16-e85a0f96ad0e;#39;#LV|46f7e311-5d9f-4663-b433-18aeccb7ace7;#1;#EESC|422833ec-8d7e-4e65-8e4e-8bed07ffb729;#37;#HU|6b229040-c589-4408-b4c1-4285663d20a8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33;#PT|50ccc04a-eadd-42ae-a0cb-acaf45f812ba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