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solidFill>
                <a:schemeClr val="bg1"/>
              </a:solidFill>
            </a:rPr>
            <a:t>Centrum Monitorowania Transformacji Cyfrowej </a:t>
          </a:r>
        </a:p>
        <a:p>
          <a:r>
            <a:rPr lang="pl-PL" dirty="0">
              <a:solidFill>
                <a:schemeClr val="bg1"/>
              </a:solidFill>
            </a:rPr>
            <a:t>i Jednolitego Rynku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pl-PL" dirty="0">
              <a:solidFill>
                <a:schemeClr val="bg1"/>
              </a:solidFill>
            </a:rPr>
            <a:t>Grupa ad hoc ds. praw podstawowych </a:t>
          </a:r>
        </a:p>
        <a:p>
          <a:r>
            <a:rPr lang="pl-PL" dirty="0">
              <a:solidFill>
                <a:schemeClr val="bg1"/>
              </a:solidFill>
            </a:rPr>
            <a:t>i praworządności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pl-PL">
              <a:solidFill>
                <a:schemeClr val="bg1"/>
              </a:solidFill>
            </a:rPr>
            <a:t>Centrum Monitorowania Rynku Pracy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pl-PL" sz="2100">
              <a:solidFill>
                <a:schemeClr val="bg1"/>
              </a:solidFill>
            </a:rPr>
            <a:t>Grupa ad hoc ds. europejskiego semestru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pl-PL">
              <a:solidFill>
                <a:schemeClr val="bg1"/>
              </a:solidFill>
            </a:rPr>
            <a:t>Centrum Monitorowania Rozwoju Zrównoważonego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1061" custLinFactNeighborY="-9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pl-PL" sz="2100">
              <a:solidFill>
                <a:schemeClr val="bg1"/>
              </a:solidFill>
            </a:rPr>
            <a:t>Grupa ad hoc ds. równości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pl-PL" sz="2100">
              <a:solidFill>
                <a:schemeClr val="bg1"/>
              </a:solidFill>
            </a:rPr>
            <a:t>Grupa ad hoc ds. Konferencji Stron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pl-PL">
              <a:solidFill>
                <a:schemeClr val="bg1"/>
              </a:solidFill>
              <a:latin typeface="Calibri" pitchFamily="34" charset="0"/>
            </a:rPr>
            <a:t>Komisja Konsultacyjna ds. Przemian w Przemyśle (CCMI)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pl-PL" sz="2100">
              <a:solidFill>
                <a:schemeClr val="bg1"/>
              </a:solidFill>
            </a:rPr>
            <a:t>Grupa ad hoc ds. młodzieży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>
              <a:solidFill>
                <a:schemeClr val="bg1"/>
              </a:solidFill>
            </a:rPr>
            <a:t>Grupa ad hoc ds. europejskiego semestru</a:t>
          </a:r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07957" y="188316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</a:rPr>
            <a:t>Centrum Monitorowania Transformacji Cyfrowej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</a:rPr>
            <a:t>i Jednolitego Rynku</a:t>
          </a:r>
        </a:p>
      </dsp:txBody>
      <dsp:txXfrm>
        <a:off x="1545023" y="2220230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</a:rPr>
            <a:t>Grupa ad hoc ds. praw podstawowych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</a:rPr>
            <a:t>i praworządności</a:t>
          </a:r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7100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solidFill>
                <a:schemeClr val="bg1"/>
              </a:solidFill>
            </a:rPr>
            <a:t>Centrum Monitorowania Rynku Pracy</a:t>
          </a:r>
        </a:p>
      </dsp:txBody>
      <dsp:txXfrm>
        <a:off x="4068794" y="2232012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solidFill>
                <a:schemeClr val="bg1"/>
              </a:solidFill>
            </a:rPr>
            <a:t>Centrum Monitorowania Rozwoju Zrównoważonego</a:t>
          </a:r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chemeClr val="bg1"/>
              </a:solidFill>
              <a:latin typeface="Calibri" pitchFamily="34" charset="0"/>
            </a:rPr>
            <a:t>Komisja Konsultacyjna ds. Przemian w Przemyśle (CCMI)</a:t>
          </a: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>
              <a:solidFill>
                <a:schemeClr val="bg1"/>
              </a:solidFill>
            </a:rPr>
            <a:t>Grupa ad hoc ds. młodzieży</a:t>
          </a: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>
              <a:solidFill>
                <a:schemeClr val="bg1"/>
              </a:solidFill>
            </a:rPr>
            <a:t>Grupa ad hoc ds. równości</a:t>
          </a: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>
              <a:solidFill>
                <a:schemeClr val="bg1"/>
              </a:solidFill>
            </a:rPr>
            <a:t>Grupa ad hoc ds. Konferencji Stron</a:t>
          </a: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en/news-media/articles/integrating-young-voices-eu-decision-making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pl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pl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%23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pl" TargetMode="External"/><Relationship Id="rId27" Type="http://schemas.openxmlformats.org/officeDocument/2006/relationships/hyperlink" Target="https://www.eesc.europa.eu/pl/our-work/opinions-information-reports/opinions/eu-youth-tes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pl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" TargetMode="External"/><Relationship Id="rId49" Type="http://schemas.openxmlformats.org/officeDocument/2006/relationships/hyperlink" Target="https://www.eesc.europa.eu/pl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pl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pl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pl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pl/members-groups/groups/grupa-roznorodnosc-europy" TargetMode="External"/><Relationship Id="rId5" Type="http://schemas.openxmlformats.org/officeDocument/2006/relationships/hyperlink" Target="https://www.eesc.europa.eu/pl/members-groups/groups/workers-group" TargetMode="External"/><Relationship Id="rId4" Type="http://schemas.openxmlformats.org/officeDocument/2006/relationships/hyperlink" Target="https://www.eesc.europa.eu/pl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pl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pl/sections-other-bodies/sections-commission/sekcja-zatrudnienia-spraw-spolecznych-i-obywatelstwa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pl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pl/sections-other-bodies/sections-commission/single-market-production-and-consumption-int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pl/sections-other-bodies/sections-commission/economic-and-monetary-union-and-economic-and-social-cohesion-eco" TargetMode="External"/><Relationship Id="rId14" Type="http://schemas.openxmlformats.org/officeDocument/2006/relationships/hyperlink" Target="https://www.eesc.europa.eu/pl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5.png"/><Relationship Id="rId21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8.svg"/><Relationship Id="rId29" Type="http://schemas.openxmlformats.org/officeDocument/2006/relationships/hyperlink" Target="https://www.eesc.europa.eu/sites/default/files/2024-12/qe-01-24-018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2.sv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1.png"/><Relationship Id="rId28" Type="http://schemas.openxmlformats.org/officeDocument/2006/relationships/image" Target="../media/image36.svg"/><Relationship Id="rId10" Type="http://schemas.openxmlformats.org/officeDocument/2006/relationships/image" Target="../media/image22.svg"/><Relationship Id="rId19" Type="http://schemas.openxmlformats.org/officeDocument/2006/relationships/image" Target="../media/image2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30.svg"/><Relationship Id="rId2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Witamy!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168732" y="3014150"/>
            <a:ext cx="3672072" cy="1958717"/>
            <a:chOff x="-4616" y="-28984"/>
            <a:chExt cx="6517091" cy="3258324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17091" cy="1995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l-PL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Wspieranie zrównoważonej przyszłości dzięki europejskiej platformie zainteresowanych stron gospodarki</a:t>
              </a:r>
            </a:p>
            <a:p>
              <a:pPr algn="ctr">
                <a:lnSpc>
                  <a:spcPts val="2239"/>
                </a:lnSpc>
              </a:pPr>
              <a:r>
                <a:rPr lang="pl-PL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o obiegu zamkniętym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43970" y="1939446"/>
              <a:ext cx="6419917" cy="10937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pl-PL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W 2017 r. EKES wraz z Komisją Europejską </a:t>
              </a: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pl-PL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uruchomił europejską platformę zainteresowanych stron gospodarki o obiegu zamkniętym.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130991" y="1194278"/>
            <a:ext cx="3703044" cy="1662085"/>
            <a:chOff x="0" y="0"/>
            <a:chExt cx="6313510" cy="3324171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71"/>
              <a:chOff x="0" y="0"/>
              <a:chExt cx="1801111" cy="948315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l-PL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pl/our-work/publications-other-work/publications/recent-eesc-achievements"/>
                </a:rPr>
                <a:t>... i wiele innych!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pl-PL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Zobacz najnowsze osiągnięcia na stronie </a:t>
              </a:r>
              <a:r>
                <a:rPr lang="pl-PL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pl"/>
                </a:rPr>
                <a:t>eesc.europa.eu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3" y="201289"/>
            <a:ext cx="6840000" cy="36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pl-PL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NAJNOWSZE PRZYKŁADY UDANYCH DZIAŁAŃ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065722" y="3029932"/>
            <a:ext cx="3768314" cy="2210003"/>
            <a:chOff x="-25439" y="-47772"/>
            <a:chExt cx="6424792" cy="3693757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-25439" y="-47772"/>
              <a:ext cx="6424792" cy="13282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pl-PL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Wprowadzenie obowiązkowych konsultacji</a:t>
              </a:r>
            </a:p>
            <a:p>
              <a:pPr algn="ctr">
                <a:lnSpc>
                  <a:spcPts val="2147"/>
                </a:lnSpc>
              </a:pPr>
              <a:r>
                <a:rPr lang="pl-PL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ze społeczeństwem </a:t>
              </a:r>
              <a:r>
                <a:rPr lang="pl-PL" sz="1600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obywatelskimw</a:t>
              </a:r>
              <a:r>
                <a:rPr lang="pl-PL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 sprawie niezbędnych reform gospodarczych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30202" y="1491550"/>
              <a:ext cx="6313510" cy="2154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pl-PL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W 2023 r. Komisja przedstawiła wniosek dotyczący reformy unijnych ram zarządzania gospodarczego, aby sprostać dzisiejszym wyzwaniom gospodarczym. EKES wydał wtedy istotne zalecenia, które w dużym stopniu ukształtowały ostateczny pakiet legislacyjny.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732358" y="5193852"/>
            <a:ext cx="4480214" cy="1614670"/>
            <a:chOff x="34771" y="0"/>
            <a:chExt cx="7284064" cy="3229340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0"/>
              <a:ext cx="6313510" cy="3229340"/>
              <a:chOff x="0" y="0"/>
              <a:chExt cx="1801111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529638" y="766838"/>
              <a:ext cx="6306436" cy="2039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pl-PL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W 2023 r. grupa ad hoc EKES-u ds. Ramowej konwencji ONZ w sprawie zmian klimatu (UNFCCC) wniosła wkład w </a:t>
              </a:r>
              <a:r>
                <a:rPr lang="pl-PL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program prac na rzecz sprawiedliwej transformacji</a:t>
              </a:r>
              <a:r>
                <a:rPr lang="pl-PL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</a:t>
              </a: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pl-PL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i bezpośrednio wpłynęła na stanowiska państw członkowskich i Komisji.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34771" y="69280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l-PL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pl-PL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pl/news-media/articles/leading-way-just-transition"/>
                </a:rPr>
                <a:t>Przewodzenie sprawiedliwej transformacji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95693" y="1194278"/>
            <a:ext cx="3745111" cy="1614670"/>
            <a:chOff x="-16891" y="0"/>
            <a:chExt cx="6600822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16891" y="190868"/>
              <a:ext cx="6600822" cy="11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l-PL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en/news-media/articles/integrating-young-voices-eu-decision-making"/>
                </a:rPr>
                <a:t>Uwzględnianie młodych głosów</a:t>
              </a:r>
            </a:p>
            <a:p>
              <a:pPr algn="ctr">
                <a:lnSpc>
                  <a:spcPts val="2239"/>
                </a:lnSpc>
              </a:pPr>
              <a:r>
                <a:rPr lang="pl-PL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en/news-media/articles/integrating-young-voices-eu-decision-making"/>
                </a:rPr>
                <a:t>w unijnym procesie decyzyjnym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9" y="1437946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pl-PL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W 2022 r. EKES jako pierwsza instytucja unijna zobowiązał się przeprowadzać </a:t>
              </a:r>
              <a:r>
                <a:rPr lang="pl-PL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pl/our-work/opinions-information-reports/opinions/eu-youth-test"/>
                </a:rPr>
                <a:t>test wpływu polityki UE na młodzież</a:t>
              </a:r>
              <a:r>
                <a:rPr lang="pl-PL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: to pionierskie narzędzie zapewnia udział młodzieży w kształtowaniu polityki.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6750493" y="5239935"/>
            <a:ext cx="4709150" cy="1562287"/>
            <a:chOff x="43936" y="190536"/>
            <a:chExt cx="7244463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606931" y="190536"/>
              <a:ext cx="6313510" cy="3229340"/>
              <a:chOff x="10843" y="54356"/>
              <a:chExt cx="180111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10843" y="54356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43936" y="258736"/>
              <a:ext cx="7244463" cy="4880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l-PL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Polityka żywnościowa przy unijnym stole obrad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88904" y="1019951"/>
              <a:ext cx="6306436" cy="2076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pl-PL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W 2024 r. EKES przyjął zalecenia dotyczące wspólnej polityki rolnej po 2027 r. i wezwał do zapewnienia konsumentom </a:t>
              </a: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pl-PL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w UE bardziej zrównoważonych wyborów żywnościowych, które byłyby dostępne cenowo dla grup w trudnej sytuacji społecznej.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21606" y="2639167"/>
            <a:ext cx="407340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pl-PL" sz="2400" i="0" u="none" strike="noStrike" dirty="0">
                <a:effectLst/>
              </a:rPr>
              <a:t>Głęboko cenimy i aktywnie</a:t>
            </a:r>
            <a:br>
              <a:rPr lang="pl-PL" sz="2400" i="0" u="none" strike="noStrike" dirty="0">
                <a:effectLst/>
              </a:rPr>
            </a:br>
            <a:r>
              <a:rPr lang="pl-PL" sz="2400" i="0" u="none" strike="noStrike" dirty="0">
                <a:effectLst/>
              </a:rPr>
              <a:t>wspieramy używanie wszystkich </a:t>
            </a:r>
            <a:r>
              <a:rPr lang="pl-PL" sz="2400" b="1" i="0" u="none" strike="noStrike" dirty="0">
                <a:solidFill>
                  <a:srgbClr val="1F5FA0"/>
                </a:solidFill>
                <a:effectLst/>
              </a:rPr>
              <a:t>24 języków urzędowych UE</a:t>
            </a:r>
            <a:r>
              <a:rPr lang="pl-PL" sz="2400" b="1" i="0" u="none" strike="noStrike" dirty="0">
                <a:effectLst/>
              </a:rPr>
              <a:t>.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algn="ctr">
              <a:spcBef>
                <a:spcPts val="1200"/>
              </a:spcBef>
              <a:defRPr/>
            </a:pPr>
            <a:r>
              <a:rPr lang="pl-PL" sz="2400" dirty="0">
                <a:solidFill>
                  <a:srgbClr val="000000"/>
                </a:solidFill>
              </a:rPr>
              <a:t>Podczas wykonywania swoich obowiązków członkinie </a:t>
            </a:r>
          </a:p>
          <a:p>
            <a:pPr algn="ctr">
              <a:defRPr/>
            </a:pPr>
            <a:r>
              <a:rPr lang="pl-PL" sz="2400" dirty="0">
                <a:solidFill>
                  <a:srgbClr val="000000"/>
                </a:solidFill>
              </a:rPr>
              <a:t>i członkowie</a:t>
            </a:r>
            <a:br>
              <a:rPr lang="pl-PL" sz="2400" dirty="0">
                <a:solidFill>
                  <a:srgbClr val="000000"/>
                </a:solidFill>
              </a:rPr>
            </a:br>
            <a:r>
              <a:rPr lang="pl-PL" sz="2400" dirty="0">
                <a:solidFill>
                  <a:srgbClr val="000000"/>
                </a:solidFill>
              </a:rPr>
              <a:t>mają prawo posługiwać się swoim językiem, zarówno </a:t>
            </a:r>
          </a:p>
          <a:p>
            <a:pPr algn="ctr">
              <a:defRPr/>
            </a:pPr>
            <a:r>
              <a:rPr lang="pl-PL" sz="2400" dirty="0">
                <a:solidFill>
                  <a:srgbClr val="000000"/>
                </a:solidFill>
              </a:rPr>
              <a:t>w mowie, jak i w piśmie.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357475" y="1581699"/>
            <a:ext cx="116781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u="none" strike="noStrike" dirty="0">
                <a:effectLst/>
              </a:rPr>
              <a:t>Dzięki swej wielojęzyczności EKES wprowadza w życie motto UE </a:t>
            </a:r>
          </a:p>
          <a:p>
            <a:pPr algn="ctr"/>
            <a:r>
              <a:rPr lang="pl-PL" sz="2400" b="1" i="1" u="none" strike="noStrike" dirty="0">
                <a:solidFill>
                  <a:srgbClr val="1F5FA0"/>
                </a:solidFill>
                <a:effectLst/>
              </a:rPr>
              <a:t>„Zjednoczeni w różnorodności”</a:t>
            </a:r>
            <a:r>
              <a:rPr lang="pl-PL" sz="2400" u="none" strike="noStrike" dirty="0">
                <a:effectLst/>
              </a:rPr>
              <a:t>.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315935"/>
            <a:ext cx="38422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Wszystkie opinie EKES-u, oficjalne</a:t>
            </a:r>
            <a:br>
              <a:rPr lang="pl-PL" sz="2400" dirty="0"/>
            </a:br>
            <a:r>
              <a:rPr lang="pl-PL" sz="2400" dirty="0"/>
              <a:t>dokumenty i większość treści</a:t>
            </a:r>
            <a:br>
              <a:rPr lang="pl-PL" sz="2400" dirty="0"/>
            </a:br>
            <a:r>
              <a:rPr lang="pl-PL" sz="2400" dirty="0"/>
              <a:t>cyfrowych </a:t>
            </a:r>
            <a:r>
              <a:rPr lang="pl-PL" sz="2400" b="1" dirty="0">
                <a:solidFill>
                  <a:srgbClr val="1F5FA0"/>
                </a:solidFill>
              </a:rPr>
              <a:t>dostępna jest </a:t>
            </a:r>
          </a:p>
          <a:p>
            <a:pPr algn="ctr"/>
            <a:r>
              <a:rPr lang="pl-PL" sz="2400" b="1" dirty="0">
                <a:solidFill>
                  <a:srgbClr val="1F5FA0"/>
                </a:solidFill>
              </a:rPr>
              <a:t>w każdym języku</a:t>
            </a:r>
            <a:r>
              <a:rPr lang="pl-PL" sz="2400" dirty="0"/>
              <a:t> dzięki zaangażowaniu naszej Dyrekcji Tłumaczeń Pisemnych.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WIELOJĘZYCZNOŚĆ W KOMITECIE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-205498" y="4821239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5050083" y="4824486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749355" y="1596880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368758" y="1398288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366225" y="1493026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Zeskanuj kod QR, by wypełnić formularz oceny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996050" y="2398944"/>
            <a:ext cx="3396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Chcesz skontaktować się </a:t>
            </a:r>
          </a:p>
          <a:p>
            <a:pPr algn="ctr"/>
            <a:r>
              <a:rPr lang="pl-PL" sz="2000" dirty="0"/>
              <a:t>z nami? Wyślij mejla na adres: </a:t>
            </a:r>
            <a:r>
              <a:rPr lang="pl-PL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7826783" y="3900435"/>
            <a:ext cx="4391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Obserwuj nas, by dowiedzieć się więcej!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997519" y="1400841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724" y="3050970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41" y="3050970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>
                <a:solidFill>
                  <a:schemeClr val="bg1"/>
                </a:solidFill>
                <a:latin typeface="+mn-lt"/>
              </a:rPr>
              <a:t>CHCESZ O COŚ ZAPYTAĆ?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420" y="6149661"/>
            <a:ext cx="4797435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solidFill>
                  <a:srgbClr val="0060A0"/>
                </a:solidFill>
                <a:latin typeface="+mn-lt"/>
              </a:rPr>
              <a:t>Pozostańmy w kontakcie!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8FD533F4-1321-6BDA-714F-030D5D8FF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51C67F-8E48-624A-794D-AD0248161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01727571-417F-4666-7ABE-0CD0A270B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729C763C-B321-B3C9-FAC3-0401005F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481F14D-2B45-B4D3-CC0E-A11C49FA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6EDBF1A8-B589-0D81-2C21-30573246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087866-484F-9405-7027-AB69C1DD3173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F5EF8A-332F-1187-5ACA-266FD777E8F1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B7332E-FD9C-06AE-02FF-9A57E6C028C7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917C20-535C-4724-8867-0CC50254A413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096C9B-551A-65EF-0580-AD34D41E79EC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DD9279-C203-B0FD-FD01-B999D1C62927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pl-PL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Załącznik: Dodatkowe informacje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89199" y="429118"/>
            <a:ext cx="2135175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pl-PL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Strona członków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208987" y="424336"/>
            <a:ext cx="2933693" cy="8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pl-PL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pl/our-work/opinions-information-reports/follow-opinions"/>
              </a:rPr>
              <a:t>Działania następcze </a:t>
            </a:r>
          </a:p>
          <a:p>
            <a:pPr algn="r">
              <a:lnSpc>
                <a:spcPts val="2427"/>
              </a:lnSpc>
            </a:pPr>
            <a:r>
              <a:rPr lang="pl-PL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pl/our-work/opinions-information-reports/follow-opinions"/>
              </a:rPr>
              <a:t>w związku z opiniami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7302" y="5506397"/>
            <a:ext cx="3260245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pl-PL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Co Europa robi dla mnie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63433" y="795261"/>
            <a:ext cx="21213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600">
                <a:solidFill>
                  <a:schemeClr val="bg2">
                    <a:lumMod val="25000"/>
                  </a:schemeClr>
                </a:solidFill>
              </a:rPr>
              <a:t>Pełna lista obecnych członkiń i członków</a:t>
            </a:r>
            <a:br>
              <a:rPr lang="pl-PL" sz="160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>
                <a:solidFill>
                  <a:schemeClr val="bg2">
                    <a:lumMod val="25000"/>
                  </a:schemeClr>
                </a:solidFill>
              </a:rPr>
              <a:t>EKES-u i delegatów CCMI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927035" y="1067290"/>
            <a:ext cx="1980637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l-PL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Działania podjęte </a:t>
            </a:r>
          </a:p>
          <a:p>
            <a:pPr algn="ctr">
              <a:lnSpc>
                <a:spcPts val="1867"/>
              </a:lnSpc>
            </a:pPr>
            <a:r>
              <a:rPr lang="pl-PL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w związku z opiniami EKES-u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27035" y="5875441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l-PL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Jak Unia Europejska wpływa na codzienne życie obywateli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287576" y="2151534"/>
            <a:ext cx="184315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pl-PL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pl/our-work/opinions-information-reports/in-the-spotlight"/>
              </a:rPr>
              <a:t>Opinie EKES-u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175127" y="2448417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l-PL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Opinie w centrum uwagi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542461" y="3763668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pl-PL" sz="2400" u="sng" dirty="0" err="1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</a:t>
            </a:r>
            <a:r>
              <a:rPr lang="pl-PL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261583" y="5490979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pl-PL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pl/news-media/videos/lifecycle-opinion"/>
              </a:rPr>
              <a:t>Cykl życia opinii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057020" y="5875441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l-PL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Jak powstają opinie EKES-u (wideo)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013376" y="4083863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l-PL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Internetowa społeczność krajowych rad społeczno-gospodarczych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38621" y="3776380"/>
            <a:ext cx="188188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pl-PL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pl/work-with-us/traineeships"/>
              </a:rPr>
              <a:t> Pracuj z nami!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8918673" y="2024522"/>
            <a:ext cx="222400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pl-PL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pl/agenda/plenary-sessions"/>
              </a:rPr>
              <a:t>Sesje plenarne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l-PL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Dwa razy w roku EKES oferuje 5-miesięczne płatne staże w różnych dziedzinach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157105" y="2391632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l-PL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Jak śledzić sesję plenarną EKES-u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48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/>
              <a:t>W obecnej kadencji 2020–2025 EKES ma </a:t>
            </a:r>
            <a:r>
              <a:rPr lang="pl-PL" sz="2000" b="1">
                <a:solidFill>
                  <a:srgbClr val="0CAFAD"/>
                </a:solidFill>
              </a:rPr>
              <a:t>najwyższą liczbę członkiń</a:t>
            </a:r>
            <a:r>
              <a:rPr lang="pl-PL" sz="2000"/>
              <a:t> od czasu rozpoczęcia statystyki członkostwa w 2010 r. </a:t>
            </a:r>
          </a:p>
          <a:p>
            <a:pPr algn="just"/>
            <a:endParaRPr lang="en-US" sz="2000" dirty="0"/>
          </a:p>
          <a:p>
            <a:pPr algn="just"/>
            <a:r>
              <a:rPr lang="pl-PL" sz="2000"/>
              <a:t>Reprezentacja kobiet w EKES-ie jest wyższa niż kiedykolwiek i wynosi </a:t>
            </a:r>
            <a:r>
              <a:rPr lang="pl-PL" sz="2000" b="1">
                <a:solidFill>
                  <a:srgbClr val="0CAFAD"/>
                </a:solidFill>
              </a:rPr>
              <a:t>33%</a:t>
            </a:r>
            <a:r>
              <a:rPr lang="pl-PL" sz="2000"/>
              <a:t>. W 2015 r. odsetek ten wyniósł 28%, a w 2010 r. 24,70%.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71726" y="1085376"/>
            <a:ext cx="5079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Tak jak w innych instytucjach unijnych </a:t>
            </a:r>
            <a:r>
              <a:rPr lang="pl-PL" sz="2000" b="1" dirty="0">
                <a:solidFill>
                  <a:srgbClr val="0CAFAD"/>
                </a:solidFill>
              </a:rPr>
              <a:t>reprezentacja geograficzna</a:t>
            </a:r>
            <a:r>
              <a:rPr lang="pl-PL" sz="2000" dirty="0"/>
              <a:t> EKES-u</a:t>
            </a:r>
            <a:r>
              <a:rPr lang="pl-PL" sz="2000" b="1" dirty="0">
                <a:solidFill>
                  <a:srgbClr val="0CAFAD"/>
                </a:solidFill>
              </a:rPr>
              <a:t> jest proporcjonalna</a:t>
            </a:r>
            <a:r>
              <a:rPr lang="pl-PL" sz="2000" dirty="0"/>
              <a:t>, czyli bardziej zaludnione państwa reprezentowane są przez większą liczbę członkiń i członków. </a:t>
            </a:r>
          </a:p>
          <a:p>
            <a:pPr algn="just"/>
            <a:endParaRPr lang="en-US" sz="2000" dirty="0"/>
          </a:p>
          <a:p>
            <a:pPr algn="just"/>
            <a:r>
              <a:rPr lang="pl-PL" sz="2000" b="1" dirty="0">
                <a:solidFill>
                  <a:srgbClr val="0CAFAD"/>
                </a:solidFill>
              </a:rPr>
              <a:t>Francja, Niemcy i Włochy</a:t>
            </a:r>
            <a:r>
              <a:rPr lang="pl-PL" sz="2000" dirty="0"/>
              <a:t> mają najwięcej członkiń i członków (</a:t>
            </a:r>
            <a:r>
              <a:rPr lang="pl-PL" sz="2000" b="1" dirty="0">
                <a:solidFill>
                  <a:srgbClr val="0CAFAD"/>
                </a:solidFill>
              </a:rPr>
              <a:t>24</a:t>
            </a:r>
            <a:r>
              <a:rPr lang="pl-PL" sz="2000" dirty="0"/>
              <a:t>), a </a:t>
            </a:r>
            <a:r>
              <a:rPr lang="pl-PL" sz="2000" b="1" dirty="0">
                <a:solidFill>
                  <a:srgbClr val="0CAFAD"/>
                </a:solidFill>
              </a:rPr>
              <a:t>Malta</a:t>
            </a:r>
            <a:r>
              <a:rPr lang="pl-PL" sz="2000" dirty="0"/>
              <a:t> najmniej (</a:t>
            </a:r>
            <a:r>
              <a:rPr lang="pl-PL" sz="2000" b="1" dirty="0">
                <a:solidFill>
                  <a:srgbClr val="0CAFAD"/>
                </a:solidFill>
              </a:rPr>
              <a:t>5</a:t>
            </a:r>
            <a:r>
              <a:rPr lang="pl-PL" sz="2000" dirty="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>
                <a:solidFill>
                  <a:schemeClr val="bg1"/>
                </a:solidFill>
              </a:rPr>
              <a:t>RÓWNOWAGA PŁCI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1006528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83157" y="176133"/>
            <a:ext cx="6173792" cy="683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  <a:latin typeface="+mn-lt"/>
              </a:rPr>
              <a:t>CZŁONKOWIE WEDŁUG KRAJÓW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1F5FA0"/>
                </a:solidFill>
              </a:rPr>
              <a:t>Poszukuj!</a:t>
            </a:r>
          </a:p>
          <a:p>
            <a:pPr algn="ctr"/>
            <a:r>
              <a:rPr lang="pl-PL" sz="1200" dirty="0"/>
              <a:t>Myślisz o pracy w instytucjach UE lub </a:t>
            </a:r>
          </a:p>
          <a:p>
            <a:pPr algn="ctr"/>
            <a:r>
              <a:rPr lang="pl-PL" sz="1200" dirty="0"/>
              <a:t>w innym kraju Unii? </a:t>
            </a:r>
          </a:p>
          <a:p>
            <a:pPr algn="ctr"/>
            <a:r>
              <a:rPr lang="pl-PL" sz="1200" dirty="0"/>
              <a:t>Co roku UE oferuje </a:t>
            </a:r>
            <a:r>
              <a:rPr lang="pl-PL" sz="1200" b="1" dirty="0">
                <a:solidFill>
                  <a:srgbClr val="0CAFAD"/>
                </a:solidFill>
              </a:rPr>
              <a:t>młodym absolwentom szkół wyższych</a:t>
            </a:r>
            <a:r>
              <a:rPr lang="pl-PL" sz="1200" dirty="0"/>
              <a:t> płatne staże.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79" y="414393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625996" y="5302730"/>
            <a:ext cx="33167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1F5FA0"/>
                </a:solidFill>
              </a:rPr>
              <a:t>Studiuj!</a:t>
            </a:r>
          </a:p>
          <a:p>
            <a:pPr algn="ctr"/>
            <a:r>
              <a:rPr lang="pl-PL" sz="1200" dirty="0"/>
              <a:t>Masz prawo kształcić się na dowolnej uczelni w innym kraju UE</a:t>
            </a:r>
            <a:br>
              <a:rPr lang="pl-PL" sz="1200" dirty="0"/>
            </a:br>
            <a:r>
              <a:rPr lang="pl-PL" sz="1200" dirty="0"/>
              <a:t>na takich samych warunkach jak jego obywatele. </a:t>
            </a:r>
          </a:p>
          <a:p>
            <a:pPr algn="ctr"/>
            <a:r>
              <a:rPr lang="pl-PL" sz="1200" dirty="0"/>
              <a:t>Program </a:t>
            </a:r>
            <a:r>
              <a:rPr lang="pl-PL" sz="1200" b="1" dirty="0">
                <a:solidFill>
                  <a:srgbClr val="0CAFAD"/>
                </a:solidFill>
              </a:rPr>
              <a:t>ERASMUS</a:t>
            </a:r>
            <a:r>
              <a:rPr lang="pl-PL" sz="1200" dirty="0"/>
              <a:t> umożliwi Ci odbycie części </a:t>
            </a:r>
          </a:p>
          <a:p>
            <a:pPr algn="ctr"/>
            <a:r>
              <a:rPr lang="pl-PL" sz="1200" dirty="0"/>
              <a:t>studiów za granicą.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463407" y="2666609"/>
            <a:ext cx="295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1F5FA0"/>
                </a:solidFill>
              </a:rPr>
              <a:t>Zabierz głos!</a:t>
            </a:r>
          </a:p>
          <a:p>
            <a:pPr algn="ctr"/>
            <a:r>
              <a:rPr lang="pl-PL" sz="1200" dirty="0"/>
              <a:t>Możesz uczestniczyć w wydarzeniach dla młodzieży, takich jak unijny dialog młodzieżowy, Europejskie Spotkanie Młodzieży (EYE) w Parlamencie Europejskim</a:t>
            </a:r>
            <a:br>
              <a:rPr lang="pl-PL" sz="1200" dirty="0"/>
            </a:br>
            <a:r>
              <a:rPr lang="pl-PL" sz="1200" dirty="0"/>
              <a:t>i </a:t>
            </a:r>
            <a:r>
              <a:rPr lang="pl-PL" sz="1200" b="1" dirty="0">
                <a:solidFill>
                  <a:srgbClr val="0CAFAD"/>
                </a:solidFill>
              </a:rPr>
              <a:t>„Twoja Europa - twoje zdanie!”  </a:t>
            </a:r>
            <a:r>
              <a:rPr lang="pl-PL" sz="1200" dirty="0"/>
              <a:t>w Europejskim Komitecie Ekonomiczno-Społecznym. </a:t>
            </a:r>
          </a:p>
          <a:p>
            <a:pPr algn="ctr"/>
            <a:r>
              <a:rPr lang="pl-PL" sz="1200" dirty="0"/>
              <a:t>Tutaj Twój głos się liczy!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2953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1F5FA0"/>
                </a:solidFill>
              </a:rPr>
              <a:t>Pracuj!</a:t>
            </a:r>
          </a:p>
          <a:p>
            <a:pPr algn="ctr"/>
            <a:r>
              <a:rPr lang="pl-PL" sz="1200" dirty="0"/>
              <a:t>Jeśli masz 18 lat, możesz ubiegać się o pracę w całej Unii. Portal </a:t>
            </a:r>
            <a:r>
              <a:rPr lang="pl-PL" sz="1200" b="1" dirty="0">
                <a:solidFill>
                  <a:srgbClr val="0CAFAD"/>
                </a:solidFill>
              </a:rPr>
              <a:t>EURES</a:t>
            </a:r>
            <a:r>
              <a:rPr lang="pl-PL" sz="1200" dirty="0"/>
              <a:t> umożliwi Ci kontakt z pracodawcami z całej Europy, Norwegii i Islandii.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08" y="4165707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869258" y="5395063"/>
            <a:ext cx="295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1F5FA0"/>
                </a:solidFill>
              </a:rPr>
              <a:t>Podróżuj!</a:t>
            </a:r>
          </a:p>
          <a:p>
            <a:pPr algn="ctr"/>
            <a:r>
              <a:rPr lang="pl-PL" sz="1200" dirty="0"/>
              <a:t>Pozbawiona granic strefa </a:t>
            </a:r>
            <a:r>
              <a:rPr lang="pl-PL" sz="1200" dirty="0" err="1"/>
              <a:t>Schengen</a:t>
            </a:r>
            <a:r>
              <a:rPr lang="pl-PL" sz="1200" dirty="0"/>
              <a:t> umożliwia 400 mln obywateli UE swobodne przemieszczanie się między krajami, a z biletem kolejowym </a:t>
            </a:r>
            <a:r>
              <a:rPr lang="pl-PL" sz="1200" b="1" dirty="0">
                <a:solidFill>
                  <a:srgbClr val="0CAFAD"/>
                </a:solidFill>
              </a:rPr>
              <a:t>INTERRAIL</a:t>
            </a:r>
            <a:r>
              <a:rPr lang="pl-PL" sz="1200" dirty="0"/>
              <a:t> w kieszeni dotrzesz do ponad 40 tys. miejsc </a:t>
            </a:r>
          </a:p>
          <a:p>
            <a:pPr algn="ctr"/>
            <a:r>
              <a:rPr lang="pl-PL" sz="1200" dirty="0"/>
              <a:t>w 30 krajach.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  <a:latin typeface="+mn-lt"/>
              </a:rPr>
              <a:t>CO UNIA EUROPEJSKA ROBI DLA MŁODYCH?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373631" y="3903709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55110" y="4304865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>
                <a:solidFill>
                  <a:schemeClr val="bg1"/>
                </a:solidFill>
                <a:latin typeface="Calibri" pitchFamily="34" charset="0"/>
              </a:rPr>
              <a:t>Grupa EKES-u</a:t>
            </a:r>
            <a:br>
              <a:rPr lang="pl-PL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1600">
                <a:solidFill>
                  <a:schemeClr val="bg1"/>
                </a:solidFill>
                <a:latin typeface="Calibri" pitchFamily="34" charset="0"/>
              </a:rPr>
              <a:t>ds. młodzieży</a:t>
            </a: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45189" y="3013224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latin typeface="Calibri" pitchFamily="34" charset="0"/>
              </a:rPr>
              <a:t>„Twoja Europa –</a:t>
            </a:r>
            <a:br>
              <a:rPr lang="pl-PL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Calibri" pitchFamily="34" charset="0"/>
              </a:rPr>
              <a:t>twoje zdanie!”</a:t>
            </a:r>
          </a:p>
        </p:txBody>
      </p:sp>
      <p:sp>
        <p:nvSpPr>
          <p:cNvPr id="19" name="Oval 18"/>
          <p:cNvSpPr/>
          <p:nvPr/>
        </p:nvSpPr>
        <p:spPr>
          <a:xfrm>
            <a:off x="5902935" y="407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096000" y="4213218"/>
            <a:ext cx="1192289" cy="855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Stosowany przez EKES test wpływu polityki UE na młodzież</a:t>
            </a:r>
          </a:p>
        </p:txBody>
      </p:sp>
      <p:sp>
        <p:nvSpPr>
          <p:cNvPr id="21" name="Oval 20"/>
          <p:cNvSpPr/>
          <p:nvPr/>
        </p:nvSpPr>
        <p:spPr>
          <a:xfrm>
            <a:off x="8571936" y="247735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35762" y="2641240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Badanie na temat udziału młodzieży na różnych szczeblach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431388" y="2246467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2" y="238815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666687" y="2388331"/>
            <a:ext cx="1828104" cy="1790722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80849" y="2698397"/>
            <a:ext cx="1828104" cy="83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latin typeface="Calibri" pitchFamily="34" charset="0"/>
              </a:rPr>
              <a:t>Młodzieżowe</a:t>
            </a:r>
            <a:br>
              <a:rPr lang="pl-PL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Calibri" pitchFamily="34" charset="0"/>
              </a:rPr>
              <a:t>Okrągłe Stoły ds.</a:t>
            </a:r>
            <a:br>
              <a:rPr lang="pl-PL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Calibri" pitchFamily="34" charset="0"/>
              </a:rPr>
              <a:t>Klimatu </a:t>
            </a:r>
          </a:p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latin typeface="Calibri" pitchFamily="34" charset="0"/>
              </a:rPr>
              <a:t>i Zrównoważonego</a:t>
            </a:r>
            <a:br>
              <a:rPr lang="pl-PL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Calibri" pitchFamily="34" charset="0"/>
              </a:rPr>
              <a:t>Rozwoju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65165" y="2660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266103" y="2384661"/>
            <a:ext cx="1799395" cy="1625227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Młodzieżowy delegat</a:t>
            </a:r>
            <a:r>
              <a:rPr lang="pl-PL" sz="1600" dirty="0">
                <a:latin typeface="Calibri"/>
                <a:ea typeface="Calibri"/>
                <a:cs typeface="Calibri"/>
              </a:rPr>
              <a:t> </a:t>
            </a:r>
            <a:r>
              <a:rPr lang="pl-PL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na COP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pl-PL" sz="4800" b="1">
                <a:solidFill>
                  <a:schemeClr val="bg1"/>
                </a:solidFill>
                <a:latin typeface="+mn-lt"/>
              </a:rPr>
              <a:t>INICJATYWY EKES-u dla Młodzieży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3052" y="2020161"/>
            <a:ext cx="6448948" cy="331288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>
                <a:solidFill>
                  <a:schemeClr val="bg1"/>
                </a:solidFill>
                <a:latin typeface="+mn-lt"/>
              </a:rPr>
              <a:t>Jak EKES testuje wpływ polityki UE na młodzież?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200544"/>
            <a:ext cx="54787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Test wpływu polityki na młodzież to narzędzie mające </a:t>
            </a:r>
            <a:r>
              <a:rPr lang="pl-PL" sz="2000" b="1" dirty="0">
                <a:solidFill>
                  <a:srgbClr val="0CAFAD"/>
                </a:solidFill>
              </a:rPr>
              <a:t>zwiększyć uczestnictwo młodych ludzi i sprawić, by bardziej uwzględniano kwestie młodzieżowe w kształtowaniu polityki</a:t>
            </a:r>
            <a:r>
              <a:rPr lang="pl-PL" sz="2000" dirty="0"/>
              <a:t>. Konkretnym tego wyrazem w EKES-</a:t>
            </a:r>
            <a:r>
              <a:rPr lang="pl-PL" sz="2000" dirty="0" err="1"/>
              <a:t>ie</a:t>
            </a:r>
            <a:r>
              <a:rPr lang="pl-PL" sz="2000" dirty="0"/>
              <a:t> jest dopuszczanie przedstawicieli młodzieży do udziału w przygotowywaniu zaleceń politycznych Komitetu dzięki: </a:t>
            </a:r>
          </a:p>
          <a:p>
            <a:pPr algn="just"/>
            <a:endParaRPr lang="en-US" sz="2000" dirty="0"/>
          </a:p>
          <a:p>
            <a:pPr algn="just"/>
            <a:r>
              <a:rPr lang="pl-PL" sz="2000" dirty="0"/>
              <a:t>    uczestniczeniu w posiedzeniach i </a:t>
            </a:r>
            <a:r>
              <a:rPr lang="pl-PL" sz="2000" dirty="0" err="1"/>
              <a:t>wysłuchaniach</a:t>
            </a:r>
            <a:r>
              <a:rPr lang="pl-PL" sz="2000" dirty="0"/>
              <a:t> </a:t>
            </a:r>
          </a:p>
          <a:p>
            <a:pPr algn="just"/>
            <a:r>
              <a:rPr lang="pl-PL" sz="2000" dirty="0"/>
              <a:t>    przedstawianiu uwag na piśmie </a:t>
            </a:r>
          </a:p>
          <a:p>
            <a:pPr algn="just"/>
            <a:r>
              <a:rPr lang="pl-PL" sz="2000" dirty="0"/>
              <a:t>    śledzeniu oddziaływania opinii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5035889"/>
            <a:ext cx="271837" cy="271837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031" y="534025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031" y="5637857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pl-PL" sz="2400" b="1" dirty="0">
                <a:solidFill>
                  <a:srgbClr val="0060A0"/>
                </a:solidFill>
                <a:latin typeface="+mn-lt"/>
              </a:rPr>
              <a:t>Parlament Europejski</a:t>
            </a:r>
            <a:r>
              <a:rPr lang="pl-PL" sz="2400" dirty="0">
                <a:solidFill>
                  <a:srgbClr val="0060A0"/>
                </a:solidFill>
                <a:latin typeface="+mn-lt"/>
              </a:rPr>
              <a:t>, </a:t>
            </a:r>
            <a:r>
              <a:rPr lang="pl-PL" sz="2400" b="1" dirty="0">
                <a:solidFill>
                  <a:srgbClr val="0060A0"/>
                </a:solidFill>
                <a:latin typeface="+mn-lt"/>
              </a:rPr>
              <a:t>Rada UE</a:t>
            </a:r>
            <a:r>
              <a:rPr lang="pl-PL" sz="2400" dirty="0">
                <a:solidFill>
                  <a:srgbClr val="0060A0"/>
                </a:solidFill>
                <a:latin typeface="+mn-lt"/>
              </a:rPr>
              <a:t> i </a:t>
            </a:r>
            <a:r>
              <a:rPr lang="pl-PL" sz="2400" b="1" dirty="0">
                <a:solidFill>
                  <a:srgbClr val="0060A0"/>
                </a:solidFill>
                <a:latin typeface="+mn-lt"/>
              </a:rPr>
              <a:t>Komisja Europejska</a:t>
            </a:r>
            <a:r>
              <a:rPr lang="pl-PL" sz="2400" dirty="0">
                <a:solidFill>
                  <a:srgbClr val="0060A0"/>
                </a:solidFill>
                <a:latin typeface="+mn-lt"/>
              </a:rPr>
              <a:t> mają traktatowy obowiązek zasięgania opinii EKES-u podczas opracowywania nowych przepisów dotyczących wielu zagadnień </a:t>
            </a:r>
          </a:p>
          <a:p>
            <a:pPr algn="ctr"/>
            <a:r>
              <a:rPr lang="pl-PL" sz="2400" dirty="0">
                <a:solidFill>
                  <a:srgbClr val="0060A0"/>
                </a:solidFill>
                <a:latin typeface="+mn-lt"/>
              </a:rPr>
              <a:t>w następujących dziedzinach: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441711" y="4179460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443391" y="3536600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455654" y="4793818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448306" y="5375931"/>
            <a:ext cx="1234955" cy="682549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441711" y="6140158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71045" y="4210661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Rolnictwo </a:t>
            </a:r>
          </a:p>
          <a:p>
            <a:pPr algn="ctr"/>
            <a:r>
              <a:rPr lang="pl-PL" sz="1100" dirty="0"/>
              <a:t>i rybołówstwo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423502" y="2884961"/>
            <a:ext cx="85588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448306" y="3021835"/>
            <a:ext cx="74311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Przemysł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51713" y="4177944"/>
            <a:ext cx="208557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670900" y="4226327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Edukacja, kształcenie zawodowe, młodzież i sport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34044" y="5386245"/>
            <a:ext cx="2083058" cy="672236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519377" y="4850862"/>
            <a:ext cx="9682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Zatrudnienie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389230" y="6202390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Ochrona konsumentów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34761" y="4793818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780085" y="4858929"/>
            <a:ext cx="19924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Badania naukowe, rozwój technologiczny </a:t>
            </a:r>
          </a:p>
          <a:p>
            <a:pPr algn="ctr"/>
            <a:r>
              <a:rPr lang="pl-PL" sz="1100" dirty="0"/>
              <a:t>i przestrzeń kosmiczna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34043" y="6149193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690548" y="5465590"/>
            <a:ext cx="221844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Wspólne reguły konkurencji,</a:t>
            </a:r>
          </a:p>
          <a:p>
            <a:pPr algn="ctr"/>
            <a:r>
              <a:rPr lang="pl-PL" sz="1100" dirty="0"/>
              <a:t>opodatkowanie i zbliżenie przepisów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38563" y="3535861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58753" y="3580858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/>
              <a:t>Niedyskryminacja i obywatelstwo Unii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908996" y="3546660"/>
            <a:ext cx="118296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908996" y="4155589"/>
            <a:ext cx="117532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6" y="5386244"/>
            <a:ext cx="1168657" cy="672237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8633" y="6152608"/>
            <a:ext cx="117661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722367" y="5321680"/>
            <a:ext cx="154857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Spójność </a:t>
            </a:r>
          </a:p>
          <a:p>
            <a:pPr algn="ctr"/>
            <a:r>
              <a:rPr lang="pl-PL" sz="1100" dirty="0"/>
              <a:t>gospodarcza, </a:t>
            </a:r>
          </a:p>
          <a:p>
            <a:pPr algn="ctr"/>
            <a:r>
              <a:rPr lang="pl-PL" sz="1100" dirty="0"/>
              <a:t>społeczna </a:t>
            </a:r>
          </a:p>
          <a:p>
            <a:pPr algn="ctr"/>
            <a:r>
              <a:rPr lang="pl-PL" sz="1100" dirty="0"/>
              <a:t>i terytorialna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796531" y="6211093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Europejski Fundusz Społeczny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2327" y="480417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700229" y="4793191"/>
            <a:ext cx="163912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/>
              <a:t>Wspólny rynek </a:t>
            </a:r>
          </a:p>
          <a:p>
            <a:pPr algn="ctr"/>
            <a:r>
              <a:rPr lang="pl-PL" sz="1100"/>
              <a:t>atomowy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940054" y="3512236"/>
            <a:ext cx="1145998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Zdrowie </a:t>
            </a:r>
          </a:p>
          <a:p>
            <a:pPr algn="ctr"/>
            <a:r>
              <a:rPr lang="pl-PL" sz="1100" dirty="0"/>
              <a:t>i bezpieczeństwo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560440" y="3652267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Zdrowie publiczne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398458" y="288264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315453" y="2884961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234180" y="2890298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190756" y="2902998"/>
            <a:ext cx="88022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7005106" y="4331413"/>
            <a:ext cx="9831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Polityka społeczna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68907" y="6156411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Swobodny przepływ osób, usług </a:t>
            </a:r>
          </a:p>
          <a:p>
            <a:pPr algn="ctr"/>
            <a:r>
              <a:rPr lang="pl-PL" sz="1100" dirty="0"/>
              <a:t>i kapitału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211307" y="3021835"/>
            <a:ext cx="8326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Inwestycje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151175" y="3021835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Środowisko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315453" y="3024373"/>
            <a:ext cx="76135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Transport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479032" y="3030510"/>
            <a:ext cx="64572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Energia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365359" y="545812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100" dirty="0"/>
              <a:t>Sieci transeuropejskie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pl-PL" sz="2667">
                <a:solidFill>
                  <a:srgbClr val="0060A0"/>
                </a:solidFill>
                <a:latin typeface="Calibri" panose="020F0502020204030204" pitchFamily="34" charset="0"/>
              </a:rPr>
              <a:t>EMPTY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200">
                <a:solidFill>
                  <a:srgbClr val="595959"/>
                </a:solidFill>
                <a:latin typeface="Calibri" panose="020F0502020204030204" pitchFamily="34" charset="0"/>
              </a:rPr>
              <a:t>ADD your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pl-PL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Europejski Komitet Ekonomiczno-Społeczny jest</a:t>
            </a:r>
            <a:br>
              <a:rPr lang="pl-PL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pl-PL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organem doradczym reprezentującym </a:t>
            </a:r>
            <a:r>
              <a:rPr lang="pl-PL" sz="4267" b="1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zorganizowane społeczeństwo obywatelskie.</a:t>
            </a:r>
            <a:br>
              <a:rPr lang="pl-PL" sz="4267" b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pl-PL" sz="4267" b="1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pl-PL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„Parlament Europejski, Rada</a:t>
            </a:r>
            <a:br>
              <a:rPr lang="pl-PL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Komisja są </a:t>
            </a:r>
            <a:r>
              <a:rPr lang="pl-PL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wspomagane przez</a:t>
            </a:r>
            <a:br>
              <a:rPr lang="pl-PL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Komitet Ekonomiczno-Społeczny</a:t>
            </a:r>
            <a:br>
              <a:rPr lang="pl-PL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Komitet Regionów, które pełnią</a:t>
            </a:r>
            <a:br>
              <a:rPr lang="pl-PL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667" b="1" i="1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funkcje doradcze”</a:t>
            </a:r>
            <a:r>
              <a:rPr lang="pl-PL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Art. 13 Traktatu o Unii Europejskiej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997" y="1911593"/>
            <a:ext cx="4655002" cy="49464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fontScale="85000" lnSpcReduction="100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pl-PL" sz="2400" dirty="0">
                <a:latin typeface="Calibri" panose="020F0502020204030204" pitchFamily="34" charset="0"/>
              </a:rPr>
              <a:t>Są mianowani na</a:t>
            </a:r>
            <a:r>
              <a:rPr lang="pl-PL" sz="2400" b="1" dirty="0">
                <a:latin typeface="Calibri" panose="020F0502020204030204" pitchFamily="34" charset="0"/>
              </a:rPr>
              <a:t> </a:t>
            </a:r>
            <a:r>
              <a:rPr lang="pl-PL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odnawialną 5-letnią kadencję przez Radę</a:t>
            </a:r>
            <a:r>
              <a:rPr lang="pl-PL" sz="2400" dirty="0">
                <a:latin typeface="Calibri" panose="020F0502020204030204" pitchFamily="34" charset="0"/>
              </a:rPr>
              <a:t> na wniosek każdego państwa członkowskiego.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l-PL" sz="2400" dirty="0">
                <a:latin typeface="Calibri" panose="020F0502020204030204" pitchFamily="34" charset="0"/>
              </a:rPr>
              <a:t>Są niezależni (</a:t>
            </a:r>
            <a:r>
              <a:rPr lang="pl-PL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= brak przynależności politycznej)</a:t>
            </a:r>
            <a:r>
              <a:rPr lang="pl-PL" sz="2400" dirty="0">
                <a:latin typeface="Calibri" panose="020F0502020204030204" pitchFamily="34" charset="0"/>
              </a:rPr>
              <a:t> i wypełniają swoje obowiązki w interesie wszystkich obywatelek i obywateli UE.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l-PL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Nie mieszkają na stałe w Brukseli:</a:t>
            </a:r>
            <a:r>
              <a:rPr lang="pl-PL" sz="2400" dirty="0">
                <a:latin typeface="Calibri" panose="020F0502020204030204" pitchFamily="34" charset="0"/>
              </a:rPr>
              <a:t> większość nadal pracuje dla swoich organizacji w kraju pochodzenia. Europejski Komitet Ekonomiczno-Społeczny (EKES) pokrywa ich koszty podróży i zakwaterowania.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13340" y="213354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ZGROMADZENIE 329 CZŁONKIŃ I CZŁONKÓW Z WSZYSTKICH </a:t>
            </a:r>
            <a:r>
              <a:rPr lang="pl-PL" sz="4400" b="1" spc="-10" dirty="0">
                <a:solidFill>
                  <a:schemeClr val="bg1"/>
                </a:solidFill>
                <a:latin typeface="Calibri" panose="020F0502020204030204" pitchFamily="34" charset="0"/>
              </a:rPr>
              <a:t>PAŃSTW CZŁONKOWSKICH UE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pl-PL">
                <a:latin typeface="Calibri" charset="0"/>
                <a:ea typeface="MS PGothic" charset="-128"/>
              </a:rPr>
              <a:t>Obejmuje wszystkie grupy i organizacje, w których </a:t>
            </a:r>
            <a:r>
              <a:rPr lang="pl-PL" b="1">
                <a:solidFill>
                  <a:srgbClr val="0060A0"/>
                </a:solidFill>
                <a:latin typeface="Calibri" charset="0"/>
                <a:ea typeface="MS PGothic" charset="-128"/>
              </a:rPr>
              <a:t>ludzie współpracują ze sobą: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Pracodawcy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Pracownicy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sz="2667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Organizacje społeczeństwa obywatelskiego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pl-PL" sz="2400" b="1">
                <a:solidFill>
                  <a:srgbClr val="1F5FA0"/>
                </a:solidFill>
                <a:latin typeface="Calibri" charset="0"/>
                <a:ea typeface="MS PGothic" charset="-128"/>
              </a:rPr>
              <a:t>Bronią spraw i interesów swoich grup (lub społeczności) oraz często pośredniczą między decydentkami i decydentami oraz obywatelami.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67">
                <a:solidFill>
                  <a:schemeClr val="bg1"/>
                </a:solidFill>
              </a:rPr>
              <a:t>federacje pracodawców,</a:t>
            </a:r>
          </a:p>
          <a:p>
            <a:pPr algn="ctr"/>
            <a:r>
              <a:rPr lang="pl-PL" sz="1867">
                <a:solidFill>
                  <a:schemeClr val="bg1"/>
                </a:solidFill>
              </a:rPr>
              <a:t>izby handlowe,</a:t>
            </a:r>
          </a:p>
          <a:p>
            <a:pPr algn="ctr"/>
            <a:r>
              <a:rPr lang="pl-PL" sz="1867">
                <a:solidFill>
                  <a:schemeClr val="bg1"/>
                </a:solidFill>
              </a:rPr>
              <a:t>organizacje MŚP itp.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67">
                <a:solidFill>
                  <a:schemeClr val="bg1"/>
                </a:solidFill>
              </a:rPr>
              <a:t>związki zawodowe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076075"/>
            <a:ext cx="2962656" cy="21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67" dirty="0">
                <a:solidFill>
                  <a:schemeClr val="bg1"/>
                </a:solidFill>
              </a:rPr>
              <a:t>rolnicy, konsumenci, organizacje pozarządowe, młodzież, wolne zawody, osoby</a:t>
            </a:r>
          </a:p>
          <a:p>
            <a:pPr algn="ctr"/>
            <a:r>
              <a:rPr lang="pl-PL" sz="1867" dirty="0">
                <a:solidFill>
                  <a:schemeClr val="bg1"/>
                </a:solidFill>
              </a:rPr>
              <a:t>z niepełnosprawnością, naukowcy, spółdzielnie itp.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sz="4400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ZORGANIZOWANE SPOŁECZEŃSTWO OBYWATELSKIE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l-PL" sz="4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JAKĄ FUNKCJĘ PEŁNI EKES?</a:t>
            </a:r>
          </a:p>
        </p:txBody>
      </p:sp>
      <p:pic>
        <p:nvPicPr>
          <p:cNvPr id="4" name="Content Placeholder 3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24260" y="0"/>
            <a:ext cx="4867740" cy="682901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24545" y="1144284"/>
            <a:ext cx="7105335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pl-PL" sz="2000" b="1" dirty="0">
                <a:solidFill>
                  <a:srgbClr val="1F5FA0"/>
                </a:solidFill>
                <a:latin typeface="+mn-lt"/>
              </a:rPr>
              <a:t>Parlament Europejski</a:t>
            </a:r>
            <a:r>
              <a:rPr lang="pl-PL" sz="2000" dirty="0">
                <a:latin typeface="+mn-lt"/>
              </a:rPr>
              <a:t>, </a:t>
            </a:r>
            <a:r>
              <a:rPr lang="pl-PL" sz="2000" b="1" dirty="0">
                <a:solidFill>
                  <a:srgbClr val="0060A0"/>
                </a:solidFill>
                <a:latin typeface="+mn-lt"/>
              </a:rPr>
              <a:t>Rada UE</a:t>
            </a:r>
            <a:r>
              <a:rPr lang="pl-PL" sz="2000" dirty="0">
                <a:latin typeface="+mn-lt"/>
              </a:rPr>
              <a:t> i </a:t>
            </a:r>
            <a:r>
              <a:rPr lang="pl-PL" sz="2000" b="1" dirty="0">
                <a:solidFill>
                  <a:srgbClr val="0060A0"/>
                </a:solidFill>
                <a:latin typeface="+mn-lt"/>
              </a:rPr>
              <a:t>Komisja Europejska</a:t>
            </a:r>
            <a:r>
              <a:rPr lang="pl-PL" sz="2000" dirty="0">
                <a:latin typeface="+mn-lt"/>
              </a:rPr>
              <a:t> </a:t>
            </a:r>
            <a:r>
              <a:rPr lang="pl-PL" sz="2000" b="1" dirty="0">
                <a:solidFill>
                  <a:srgbClr val="0060A0"/>
                </a:solidFill>
                <a:latin typeface="+mn-lt"/>
              </a:rPr>
              <a:t>mają traktatowy obowiązek zasięgania opinii EKES-u</a:t>
            </a:r>
            <a:r>
              <a:rPr lang="pl-PL" sz="2000" dirty="0">
                <a:latin typeface="+mn-lt"/>
              </a:rPr>
              <a:t> podczas opracowywania nowych przepisów. </a:t>
            </a:r>
            <a:r>
              <a:rPr lang="pl-PL" sz="2000" b="1" dirty="0">
                <a:latin typeface="+mn-lt"/>
              </a:rPr>
              <a:t>Konsultacje</a:t>
            </a:r>
            <a:r>
              <a:rPr lang="pl-PL" sz="2000" dirty="0">
                <a:latin typeface="+mn-lt"/>
              </a:rPr>
              <a:t> mogą obejmować szeroki zakres tematów. </a:t>
            </a:r>
          </a:p>
          <a:p>
            <a:pPr algn="just">
              <a:lnSpc>
                <a:spcPct val="95000"/>
              </a:lnSpc>
            </a:pPr>
            <a:endParaRPr lang="en-US" altLang="fr-FR" sz="2000" dirty="0">
              <a:solidFill>
                <a:srgbClr val="0060A0"/>
              </a:solidFill>
            </a:endParaRPr>
          </a:p>
          <a:p>
            <a:pPr algn="just">
              <a:lnSpc>
                <a:spcPct val="95000"/>
              </a:lnSpc>
            </a:pPr>
            <a:r>
              <a:rPr lang="pl-PL" sz="2000" b="1" dirty="0">
                <a:solidFill>
                  <a:srgbClr val="1F5FA0"/>
                </a:solidFill>
              </a:rPr>
              <a:t>Członkinie i członkowie EKES-u</a:t>
            </a:r>
            <a:r>
              <a:rPr lang="pl-PL" sz="2000" dirty="0"/>
              <a:t> reprezentujący </a:t>
            </a:r>
            <a:r>
              <a:rPr lang="pl-PL" sz="2000" b="1" dirty="0">
                <a:solidFill>
                  <a:srgbClr val="0060A0"/>
                </a:solidFill>
              </a:rPr>
              <a:t>wszystkie trzy Grupy przeprowadzają debaty i konsultacje i osiągają porozumienie w sprawie przygotowania dokumentu zwanego „opinią</a:t>
            </a:r>
            <a:r>
              <a:rPr lang="pl-PL" sz="2000" dirty="0">
                <a:solidFill>
                  <a:srgbClr val="0060A0"/>
                </a:solidFill>
              </a:rPr>
              <a:t>”</a:t>
            </a:r>
            <a:r>
              <a:rPr lang="pl-PL" sz="2000" dirty="0"/>
              <a:t>, który dotyczy proponowanego prawodawstwa.</a:t>
            </a:r>
          </a:p>
          <a:p>
            <a:pPr algn="just">
              <a:lnSpc>
                <a:spcPct val="95000"/>
              </a:lnSpc>
            </a:pPr>
            <a:endParaRPr lang="en-US" altLang="fr-FR" sz="2000" dirty="0">
              <a:solidFill>
                <a:srgbClr val="0060A0"/>
              </a:solidFill>
            </a:endParaRPr>
          </a:p>
          <a:p>
            <a:pPr algn="just">
              <a:lnSpc>
                <a:spcPct val="95000"/>
              </a:lnSpc>
            </a:pPr>
            <a:r>
              <a:rPr lang="pl-PL" sz="2000" dirty="0"/>
              <a:t>Po </a:t>
            </a:r>
            <a:r>
              <a:rPr lang="pl-PL" sz="2000" b="1" dirty="0">
                <a:solidFill>
                  <a:srgbClr val="1F5FA0"/>
                </a:solidFill>
              </a:rPr>
              <a:t>przyjęciu opinii przesyła się ją instytucjom UE</a:t>
            </a:r>
            <a:r>
              <a:rPr lang="pl-PL" sz="2000" dirty="0"/>
              <a:t> do dyskusji, </a:t>
            </a:r>
          </a:p>
          <a:p>
            <a:pPr algn="just">
              <a:lnSpc>
                <a:spcPct val="95000"/>
              </a:lnSpc>
            </a:pPr>
            <a:r>
              <a:rPr lang="pl-PL" sz="2000" dirty="0"/>
              <a:t>a następnie publikuje w Dzienniku Urzędowym UE (w 24 językach).</a:t>
            </a:r>
          </a:p>
          <a:p>
            <a:pPr algn="just">
              <a:lnSpc>
                <a:spcPct val="95000"/>
              </a:lnSpc>
            </a:pPr>
            <a:endParaRPr lang="en-US" altLang="fr-FR" sz="2000" dirty="0"/>
          </a:p>
          <a:p>
            <a:pPr algn="just">
              <a:lnSpc>
                <a:spcPct val="95000"/>
              </a:lnSpc>
            </a:pPr>
            <a:r>
              <a:rPr lang="pl-PL" sz="2000" dirty="0"/>
              <a:t>Sprawozdawczyni lub sprawozdawca </a:t>
            </a:r>
            <a:r>
              <a:rPr lang="pl-PL" sz="2000" b="1" dirty="0">
                <a:solidFill>
                  <a:srgbClr val="1F5FA0"/>
                </a:solidFill>
              </a:rPr>
              <a:t>przedstawia</a:t>
            </a:r>
            <a:r>
              <a:rPr lang="pl-PL" sz="2000" dirty="0"/>
              <a:t> główne ustalenia oraz </a:t>
            </a:r>
            <a:r>
              <a:rPr lang="pl-PL" sz="2000" b="1" dirty="0">
                <a:solidFill>
                  <a:srgbClr val="1F5FA0"/>
                </a:solidFill>
              </a:rPr>
              <a:t>nagłaśnia</a:t>
            </a:r>
            <a:r>
              <a:rPr lang="pl-PL" sz="2000" dirty="0"/>
              <a:t> opinię na poziomie unijnym, krajowym i lokalnym.</a:t>
            </a:r>
          </a:p>
          <a:p>
            <a:pPr algn="just">
              <a:lnSpc>
                <a:spcPct val="95000"/>
              </a:lnSpc>
            </a:pPr>
            <a:endParaRPr lang="pl-PL" sz="2000" dirty="0"/>
          </a:p>
          <a:p>
            <a:pPr algn="just">
              <a:lnSpc>
                <a:spcPct val="95000"/>
              </a:lnSpc>
            </a:pPr>
            <a:r>
              <a:rPr lang="pl-PL" sz="2000" dirty="0"/>
              <a:t>EKES wydaje około </a:t>
            </a:r>
            <a:r>
              <a:rPr lang="pl-PL" sz="2000" b="1" dirty="0">
                <a:solidFill>
                  <a:srgbClr val="1F5FA0"/>
                </a:solidFill>
              </a:rPr>
              <a:t>200 opinii</a:t>
            </a:r>
            <a:r>
              <a:rPr lang="pl-PL" sz="2000" dirty="0"/>
              <a:t> rocznie.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209887" y="6164440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/>
              <a:t>Zeskanuj kod QR, by dowiedzieć się więcej!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7" y="1587684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pl-PL" sz="2600" dirty="0"/>
              <a:t>Komitet jest jedynym instytucjonalnym miejscem spotkań i forum dialogu na poziomie europejskim, które umożliwia </a:t>
            </a:r>
            <a:r>
              <a:rPr lang="pl-PL" sz="2600" b="1" dirty="0">
                <a:solidFill>
                  <a:srgbClr val="0060A0"/>
                </a:solidFill>
              </a:rPr>
              <a:t>pogodzenie</a:t>
            </a:r>
            <a:r>
              <a:rPr lang="pl-PL" sz="2600" dirty="0"/>
              <a:t> rozbieżnych interesów. </a:t>
            </a:r>
            <a:r>
              <a:rPr lang="pl-PL" sz="2800" dirty="0">
                <a:latin typeface="Calibri" pitchFamily="34" charset="0"/>
              </a:rPr>
              <a:t>Daje europejskim grupom interesów unikalną sposobność oficjalnego </a:t>
            </a:r>
            <a:r>
              <a:rPr lang="pl-PL" sz="2800" b="1" dirty="0">
                <a:solidFill>
                  <a:srgbClr val="0060A0"/>
                </a:solidFill>
                <a:latin typeface="Calibri" pitchFamily="34" charset="0"/>
              </a:rPr>
              <a:t>wyrażenia stanowiska w kontekście instytucjonalnym w sprawie zaproponowanych unijnych aktów prawnych.</a:t>
            </a:r>
          </a:p>
          <a:p>
            <a:pPr algn="ctr">
              <a:spcBef>
                <a:spcPts val="1200"/>
              </a:spcBef>
              <a:defRPr/>
            </a:pPr>
            <a:r>
              <a:rPr lang="pl-PL" sz="2800" dirty="0">
                <a:latin typeface="Calibri" pitchFamily="34" charset="0"/>
              </a:rPr>
              <a:t>Udział zorganizowanego społeczeństwa obywatelskiego jest zasadniczą częścią europejskiej </a:t>
            </a:r>
            <a:r>
              <a:rPr lang="pl-PL" sz="2800" b="1" dirty="0">
                <a:solidFill>
                  <a:srgbClr val="0060A0"/>
                </a:solidFill>
                <a:latin typeface="Calibri" pitchFamily="34" charset="0"/>
              </a:rPr>
              <a:t>demokracji uczestniczącej.</a:t>
            </a:r>
          </a:p>
          <a:p>
            <a:pPr algn="ctr">
              <a:spcBef>
                <a:spcPts val="1200"/>
              </a:spcBef>
              <a:defRPr/>
            </a:pPr>
            <a:r>
              <a:rPr lang="pl-PL" sz="2800" dirty="0">
                <a:latin typeface="Calibri" pitchFamily="34" charset="0"/>
              </a:rPr>
              <a:t>Komitet zajmuje się wieloma </a:t>
            </a:r>
            <a:r>
              <a:rPr lang="pl-PL" sz="2800" b="1" dirty="0">
                <a:solidFill>
                  <a:srgbClr val="0060A0"/>
                </a:solidFill>
                <a:latin typeface="Calibri" pitchFamily="34" charset="0"/>
              </a:rPr>
              <a:t>aspektami codziennego życia obywateli</a:t>
            </a:r>
            <a:r>
              <a:rPr lang="pl-PL" sz="2800" dirty="0">
                <a:latin typeface="Calibri" pitchFamily="34" charset="0"/>
              </a:rPr>
              <a:t> (zatrudnienie, zdrowie, prawa konsumentów, rolnictwo, zwalczanie przestępczości zorganizowanej itp.)</a:t>
            </a:r>
            <a:r>
              <a:rPr lang="pl-PL" sz="26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>
                <a:solidFill>
                  <a:schemeClr val="bg1"/>
                </a:solidFill>
                <a:latin typeface="Calibri" panose="020F0502020204030204" pitchFamily="34" charset="0"/>
              </a:rPr>
              <a:t>DLACZEGO EKES ODGRYWA WAŻNĄ ROLĘ W UE?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pl-PL" sz="2000">
                <a:solidFill>
                  <a:schemeClr val="bg1"/>
                </a:solidFill>
              </a:rPr>
              <a:t>SEKCJA 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267">
                <a:solidFill>
                  <a:schemeClr val="bg1"/>
                </a:solidFill>
              </a:rPr>
              <a:t>Sekcja 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>
                <a:solidFill>
                  <a:schemeClr val="bg1"/>
                </a:solidFill>
              </a:rPr>
              <a:t>Sekcja 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>
                <a:solidFill>
                  <a:schemeClr val="bg1"/>
                </a:solidFill>
              </a:rPr>
              <a:t>Sekcja 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rgbClr val="0060A0"/>
                </a:solidFill>
              </a:rPr>
              <a:t>Sekcja ds. Unii Gospodarczej i Walutowej oraz Spójności Gospodarczej i Społecznej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rgbClr val="0060A0"/>
                </a:solidFill>
              </a:rPr>
              <a:t>Sekcja Jednolitego Rynku, Produkcji i Konsumpcji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0060A0"/>
                </a:solidFill>
              </a:rPr>
              <a:t>Sekcja Transportu, Energii, Infrastruktury </a:t>
            </a:r>
          </a:p>
          <a:p>
            <a:pPr algn="ctr"/>
            <a:r>
              <a:rPr lang="pl-PL" sz="2000" dirty="0">
                <a:solidFill>
                  <a:srgbClr val="0060A0"/>
                </a:solidFill>
              </a:rPr>
              <a:t>i Społeczeństwa Informacyjnego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rgbClr val="0060A0"/>
                </a:solidFill>
              </a:rPr>
              <a:t>Sekcja Zatrudnienia, Spraw Społecznych i Obywatelstwa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rgbClr val="0060A0"/>
                </a:solidFill>
              </a:rPr>
              <a:t>Sekcja Rolnictwa, Rozwoju Wsi i Środowiska Naturalnego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>
                <a:solidFill>
                  <a:srgbClr val="0060A0"/>
                </a:solidFill>
              </a:rPr>
              <a:t>Sekcja Stosunków Zewnętrznych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pl-PL" sz="4400" b="1">
                <a:solidFill>
                  <a:schemeClr val="bg1"/>
                </a:solidFill>
                <a:latin typeface="Calibri" charset="0"/>
              </a:rPr>
              <a:t>ORGANY ROBOCZE: 6 SEKCJI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267">
                <a:solidFill>
                  <a:schemeClr val="bg1"/>
                </a:solidFill>
              </a:rPr>
              <a:t>Grupa ad hoc ds. europejskiego semestru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267">
                <a:solidFill>
                  <a:schemeClr val="bg1"/>
                </a:solidFill>
              </a:rPr>
              <a:t>Centrum Monitorowania Transformacji Cyfrowej i Jednolitego Rynku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267">
                <a:solidFill>
                  <a:schemeClr val="bg1"/>
                </a:solidFill>
              </a:rPr>
              <a:t>Grupa ad hoc ds. praw podstawowych i praworządności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267">
                <a:solidFill>
                  <a:schemeClr val="bg1"/>
                </a:solidFill>
              </a:rPr>
              <a:t>Centrum Monitorowania Rynku Pracy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267">
                <a:solidFill>
                  <a:schemeClr val="bg1"/>
                </a:solidFill>
              </a:rPr>
              <a:t>Centrum Monitorowania Rozwoju Zrównoważonego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>
                <a:solidFill>
                  <a:schemeClr val="bg1"/>
                </a:solidFill>
                <a:latin typeface="Calibri" pitchFamily="34" charset="0"/>
              </a:rPr>
              <a:t>Grupa EKES-u</a:t>
            </a:r>
            <a:br>
              <a:rPr lang="pl-PL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2800">
                <a:solidFill>
                  <a:schemeClr val="bg1"/>
                </a:solidFill>
                <a:latin typeface="Calibri" pitchFamily="34" charset="0"/>
              </a:rPr>
              <a:t>ds. młodzieży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4953941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409929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pl-PL" sz="4400" b="1">
                <a:solidFill>
                  <a:schemeClr val="bg1"/>
                </a:solidFill>
                <a:latin typeface="Calibri" charset="0"/>
              </a:rPr>
              <a:t>INNE ORGANY ROBOCZE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03488" y="4721777"/>
            <a:ext cx="2790606" cy="1990590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2018529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103134" y="2045298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89786" y="4734000"/>
            <a:ext cx="2790606" cy="1990590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199080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712135" y="4748829"/>
            <a:ext cx="2775373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pl-PL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Przestrzeganie prawa do przystępnej cenowo energii dla wszystkich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4032000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2018529"/>
            <a:ext cx="2790606" cy="205616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19175" y="2068387"/>
            <a:ext cx="3025264" cy="1048486"/>
            <a:chOff x="-568950" y="-515973"/>
            <a:chExt cx="6050529" cy="2096971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568950" y="-515973"/>
              <a:ext cx="5722659" cy="1589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pl-PL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Zapewnianie wszystkim </a:t>
              </a:r>
            </a:p>
            <a:p>
              <a:pPr algn="ctr">
                <a:lnSpc>
                  <a:spcPts val="2147"/>
                </a:lnSpc>
              </a:pPr>
              <a:r>
                <a:rPr lang="pl-PL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grupom społecznym korzyści </a:t>
              </a:r>
            </a:p>
            <a:p>
              <a:pPr algn="ctr">
                <a:lnSpc>
                  <a:spcPts val="2147"/>
                </a:lnSpc>
              </a:pPr>
              <a:r>
                <a:rPr lang="pl-PL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z umów handlowych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795036"/>
            <a:ext cx="2715601" cy="1003676"/>
            <a:chOff x="0" y="-378937"/>
            <a:chExt cx="5431202" cy="2007351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27690" y="-378937"/>
              <a:ext cx="5303512" cy="1109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l-PL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Apel o plan działania UE </a:t>
              </a:r>
            </a:p>
            <a:p>
              <a:pPr algn="ctr">
                <a:lnSpc>
                  <a:spcPts val="2239"/>
                </a:lnSpc>
              </a:pPr>
              <a:r>
                <a:rPr lang="pl-PL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w sprawie chorób rzadkich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474381" y="2013247"/>
            <a:ext cx="2649118" cy="1119308"/>
            <a:chOff x="-100490" y="-610201"/>
            <a:chExt cx="5298235" cy="2238617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100490" y="-610201"/>
              <a:ext cx="5197743" cy="1109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l-PL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Przewodzenie apelom </a:t>
              </a:r>
            </a:p>
            <a:p>
              <a:pPr algn="ctr">
                <a:lnSpc>
                  <a:spcPts val="2239"/>
                </a:lnSpc>
              </a:pPr>
              <a:r>
                <a:rPr lang="pl-PL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o strategię wodną UE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4032000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pl-PL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705865" y="5593839"/>
            <a:ext cx="2796377" cy="86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Zalecenie EKES-u dotyczące Europejskiego Obserwatorium Ubóstwa Energetycznego skłoniło Komisję Europejską do utworzenia Centrum Doradztwa ds. Ubóstwa Energetycznego.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pl-PL" sz="4400" b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NAJNOWSZE PRZYKŁADY UDANYCH DZIAŁAŃ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38148" y="5551239"/>
            <a:ext cx="279060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W 2023 r. Komisja przedstawiła wniosek ustawodawczy „Prawo do naprawy” </a:t>
            </a:r>
          </a:p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w ramach Nowego programu na rzecz konsumentów, by usunąć przeszkody zniechęcające konsumentów do naprawy produktów.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30130" y="2869309"/>
            <a:ext cx="2724153" cy="10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Postulaty EKES-u uwzględniono </a:t>
            </a:r>
          </a:p>
          <a:p>
            <a:pPr algn="ctr">
              <a:spcBef>
                <a:spcPct val="0"/>
              </a:spcBef>
            </a:pP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w </a:t>
            </a:r>
            <a:r>
              <a:rPr lang="pl-PL" sz="1333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deklaracji z </a:t>
            </a:r>
            <a:r>
              <a:rPr lang="pl-PL" sz="1333" u="sng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Liège</a:t>
            </a: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z marca 2024 r., przyjętej na Europejskiej Konferencji Ministrów Mieszkalnictwa podczas belgijskiej prezydencji Rady.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69475" y="2950183"/>
            <a:ext cx="2802503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Decyzją Komisji Europejskiej EKES pełni rolę sekretariatu dla wszystkich wewnętrznych grup doradczych UE pod przewodnictwem głównej koordynatorki </a:t>
            </a:r>
            <a:r>
              <a:rPr lang="pl-PL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Tanji</a:t>
            </a: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Buzek.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416343" y="2605658"/>
            <a:ext cx="2787723" cy="1430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W 2023 r. EKES ogłosił Niebieski Ład UE, który był pierwszym ważnym apelem </a:t>
            </a:r>
          </a:p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o przyjęcie przez Unię jednolitej polityki wodnej. Określono w nim problemy związane z wodą w Europie </a:t>
            </a:r>
          </a:p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i przedstawiono jasny i konkretny plan działania, by je rozwiązać.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89786" y="5447359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pl-PL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Poprzez szereg zaleceń i dzięki zorganizowaniu wielu konferencji EKES nakłonił Komisję do włączenia unijnego planu działania w zakresie chorób rzadkich do następnego programu prac. 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368827" y="4715425"/>
            <a:ext cx="2859928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pl-PL" sz="16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Umieszczenie prawa do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pl-PL" sz="1600" u="sng" dirty="0">
                <a:solidFill>
                  <a:srgbClr val="1F5FA0"/>
                </a:solidFill>
              </a:rPr>
              <a:t>naprawy w centrum unijnej polityki ochrony konsumentów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02800" y="4368000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606336" y="1397837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6000" y="4368000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720028" y="2032541"/>
            <a:ext cx="2656228" cy="83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pl-PL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9" tooltip="https://www.eesc.europa.eu/sites/default/files/2024-12/qe-01-24-018-en-n.pdf"/>
              </a:rPr>
              <a:t>Zapewnianie powszechnego dostępu do przystępnych cenowo mieszkań socjalnych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A6WAAD5KZT2Q-604569563-4121</_dlc_DocId>
    <_dlc_DocIdUrl xmlns="1a33af13-4045-4f88-9d7b-618e30f79918">
      <Url>http://dm/eesc/2025/_layouts/15/DocIdRedir.aspx?ID=A6WAAD5KZT2Q-604569563-4121</Url>
      <Description>A6WAAD5KZT2Q-604569563-4121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42</Value>
      <Value>35</Value>
      <Value>33</Value>
      <Value>32</Value>
      <Value>31</Value>
      <Value>30</Value>
      <Value>29</Value>
      <Value>28</Value>
      <Value>27</Value>
      <Value>24</Value>
      <Value>23</Value>
      <Value>13</Value>
      <Value>46</Value>
      <Value>47</Value>
      <Value>9</Value>
      <Value>8</Value>
      <Value>6</Value>
      <Value>5</Value>
      <Value>40</Value>
      <Value>39</Value>
      <Value>1</Value>
      <Value>37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Kosim-Basimoglu Anna</DisplayName>
        <AccountId>1553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3.xml><?xml version="1.0" encoding="utf-8"?>
<ds:datastoreItem xmlns:ds="http://schemas.openxmlformats.org/officeDocument/2006/customXml" ds:itemID="{AB098EB9-1505-49C5-8CC4-9B22BAC8C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1771</Words>
  <Application>Microsoft Office PowerPoint</Application>
  <PresentationFormat>Widescreen</PresentationFormat>
  <Paragraphs>238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Europejski Komitet Ekonomiczno-Społeczny jest organem doradczym reprezentującym zorganizowane społeczeństwo obywatelskie. </vt:lpstr>
      <vt:lpstr>PowerPoint Presentation</vt:lpstr>
      <vt:lpstr>PowerPoint Presentation</vt:lpstr>
      <vt:lpstr>JAKĄ FUNKCJĘ PEŁNI EKES?</vt:lpstr>
      <vt:lpstr>PowerPoint Presentation</vt:lpstr>
      <vt:lpstr>SEKCJA ECO</vt:lpstr>
      <vt:lpstr>PowerPoint Presentation</vt:lpstr>
      <vt:lpstr>PowerPoint Presentation</vt:lpstr>
      <vt:lpstr>PowerPoint Presentation</vt:lpstr>
      <vt:lpstr>PowerPoint Presentation</vt:lpstr>
      <vt:lpstr>Pozostańmy w kontakcie!</vt:lpstr>
      <vt:lpstr>PowerPoint Presentation</vt:lpstr>
      <vt:lpstr>PowerPoint Presentation</vt:lpstr>
      <vt:lpstr>CO UNIA EUROPEJSKA ROBI DLA MŁODYCH?</vt:lpstr>
      <vt:lpstr>INICJATYWY EKES-u dla Młodzieży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powerpoint dla gości - EKES</dc:title>
  <dc:subject>INFO</dc:subject>
  <dc:creator>Andrejczuk Emilia</dc:creator>
  <cp:keywords>EESC-2025-00613-00-02-INFO-TRA-EN</cp:keywords>
  <dc:description>Rapporteur:  - Original language: EN - Date of document: 07/03/2025 - Date of meeting:  - External documents:  - Administrator:  ANDREJCZUK EMILIA</dc:description>
  <cp:lastModifiedBy>Andrejczuk Emilia</cp:lastModifiedBy>
  <cp:revision>148</cp:revision>
  <dcterms:created xsi:type="dcterms:W3CDTF">2024-07-17T07:57:29Z</dcterms:created>
  <dcterms:modified xsi:type="dcterms:W3CDTF">2025-03-28T10:03:04Z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2f3e6337-75c9-4e31-8d54-c737ff1946a5</vt:lpwstr>
  </property>
  <property fmtid="{D5CDD505-2E9C-101B-9397-08002B2CF9AE}" pid="4" name="AvailableTranslations">
    <vt:lpwstr>32;#MT|7df99101-6854-4a26-b53a-b88c0da02c26;#31;#SL|98a412ae-eb01-49e9-ae3d-585a81724cfc;#46;#SK|46d9fce0-ef79-4f71-b89b-cd6aa82426b8;#35;#FI|87606a43-d45f-42d6-b8c9-e1a3457db5b7;#42;#EL|6d4f4d51-af9b-4650-94b4-4276bee85c91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MT|7df99101-6854-4a26-b53a-b88c0da02c26;SK|46d9fce0-ef79-4f71-b89b-cd6aa82426b8;FI|87606a43-d45f-42d6-b8c9-e1a3457db5b7;SV|c2ed69e7-a339-43d7-8f22-d93680a92aa0;NL|55c6556c-b4f4-441d-9acf-c498d4f838bd;EN|f2175f21-25d7-44a3-96da-d6a61b075e1b;DA|5d49c027-8956-412b-aa16-e85a0f96ad0e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35;#FI|87606a43-d45f-42d6-b8c9-e1a3457db5b7;#32;#MT|7df99101-6854-4a26-b53a-b88c0da02c26;#28;#SV|c2ed69e7-a339-43d7-8f22-d93680a92aa0;#27;#NL|55c6556c-b4f4-441d-9acf-c498d4f838bd;#13;#TRA|150d2a88-1431-44e6-a8ca-0bb753ab8672;#46;#SK|46d9fce0-ef79-4f71-b89b-cd6aa82426b8;#9;#INFO|d9136e7c-93a9-4c42-9d28-92b61e85f80c;#8;#Final|ea5e6674-7b27-4bac-b091-73adbb394efe;#6;#Internal|2451815e-8241-4bbf-a22e-1ab710712bf2;#5;#EN|f2175f21-25d7-44a3-96da-d6a61b075e1b;#40;#DA|5d49c027-8956-412b-aa16-e85a0f96ad0e;#1;#EESC|422833ec-8d7e-4e65-8e4e-8bed07ffb729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24;#PL|1e03da61-4678-4e07-b136-b5024ca9197b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