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19" r:id="rId13"/>
    <p:sldId id="377" r:id="rId14"/>
    <p:sldId id="378" r:id="rId15"/>
    <p:sldId id="368" r:id="rId16"/>
    <p:sldId id="380" r:id="rId17"/>
    <p:sldId id="256" r:id="rId18"/>
    <p:sldId id="349" r:id="rId19"/>
    <p:sldId id="35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                                                   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19"/>
            <p14:sldId id="377"/>
            <p14:sldId id="378"/>
            <p14:sldId id="368"/>
            <p14:sldId id="380"/>
            <p14:sldId id="256"/>
            <p14:sldId id="349"/>
            <p14:sldId id="35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/>
      <dgm:spPr>
        <a:solidFill>
          <a:srgbClr val="002060"/>
        </a:solidFill>
      </dgm:spPr>
      <dgm:t>
        <a:bodyPr/>
        <a:lstStyle/>
        <a:p>
          <a:r>
            <a:rPr lang="mt-MT">
              <a:solidFill>
                <a:schemeClr val="bg1"/>
              </a:solidFill>
            </a:rPr>
            <a:t>Osservatorju tat-Tranżizzjoni Diġitali u tas-Suq Uniku</a:t>
          </a:r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/>
      <dgm:spPr>
        <a:solidFill>
          <a:srgbClr val="002060"/>
        </a:solidFill>
      </dgm:spPr>
      <dgm:t>
        <a:bodyPr/>
        <a:lstStyle/>
        <a:p>
          <a:r>
            <a:rPr lang="mt-MT">
              <a:solidFill>
                <a:schemeClr val="bg1"/>
              </a:solidFill>
            </a:rPr>
            <a:t>Grupp Ad Hoc dwar id-Drittijiet Fundamentali u l-Istat tad-Dritt</a:t>
          </a:r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/>
      <dgm:spPr>
        <a:solidFill>
          <a:srgbClr val="002060"/>
        </a:solidFill>
      </dgm:spPr>
      <dgm:t>
        <a:bodyPr/>
        <a:lstStyle/>
        <a:p>
          <a:r>
            <a:rPr lang="mt-MT">
              <a:solidFill>
                <a:schemeClr val="bg1"/>
              </a:solidFill>
            </a:rPr>
            <a:t>Osservatorju tas-Suq tax-Xogħol</a:t>
          </a:r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mt-MT" sz="2100">
              <a:solidFill>
                <a:schemeClr val="bg1"/>
              </a:solidFill>
            </a:rPr>
            <a:t>Grupp Ad Hoc dwar is-Semestru Ewropew</a:t>
          </a:r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/>
      <dgm:spPr>
        <a:solidFill>
          <a:srgbClr val="002060"/>
        </a:solidFill>
      </dgm:spPr>
      <dgm:t>
        <a:bodyPr/>
        <a:lstStyle/>
        <a:p>
          <a:r>
            <a:rPr lang="mt-MT">
              <a:solidFill>
                <a:schemeClr val="bg1"/>
              </a:solidFill>
            </a:rPr>
            <a:t>Osservatorju tal-Iżvilupp Sostenibbli</a:t>
          </a:r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LinFactNeighborX="1061" custLinFactNeighborY="-983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00901" custScaleY="99361" custLinFactNeighborX="8157" custLinFactNeighborY="-697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mt-MT" sz="2100">
              <a:solidFill>
                <a:schemeClr val="bg1"/>
              </a:solidFill>
            </a:rPr>
            <a:t>Grupp Ad Hoc dwar l-Ugwaljanza</a:t>
          </a: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mt-MT" sz="2100">
              <a:solidFill>
                <a:schemeClr val="bg1"/>
              </a:solidFill>
            </a:rPr>
            <a:t>Grupp Ad Hoc dwar il-Konferenza tal-Partijiet</a:t>
          </a: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/>
      <dgm:spPr>
        <a:solidFill>
          <a:srgbClr val="7030A0"/>
        </a:solidFill>
      </dgm:spPr>
      <dgm:t>
        <a:bodyPr/>
        <a:lstStyle/>
        <a:p>
          <a:r>
            <a:rPr lang="mt-MT">
              <a:solidFill>
                <a:schemeClr val="bg1"/>
              </a:solidFill>
              <a:latin typeface="Calibri" pitchFamily="34" charset="0"/>
            </a:rPr>
            <a:t>CCMI Kummissjoni Konsultattiva dwar il-Bidliet Industrijali</a:t>
          </a: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mt-MT" sz="1800" dirty="0">
              <a:solidFill>
                <a:schemeClr val="bg1"/>
              </a:solidFill>
            </a:rPr>
            <a:t>Grupp </a:t>
          </a:r>
          <a:r>
            <a:rPr lang="mt-MT" sz="1800" dirty="0" err="1">
              <a:solidFill>
                <a:schemeClr val="bg1"/>
              </a:solidFill>
            </a:rPr>
            <a:t>Ad</a:t>
          </a:r>
          <a:r>
            <a:rPr lang="mt-MT" sz="1800" dirty="0">
              <a:solidFill>
                <a:schemeClr val="bg1"/>
              </a:solidFill>
            </a:rPr>
            <a:t> </a:t>
          </a:r>
          <a:r>
            <a:rPr lang="mt-MT" sz="1800" dirty="0" err="1">
              <a:solidFill>
                <a:schemeClr val="bg1"/>
              </a:solidFill>
            </a:rPr>
            <a:t>Hoc</a:t>
          </a:r>
          <a:r>
            <a:rPr lang="mt-MT" sz="1800" dirty="0">
              <a:solidFill>
                <a:schemeClr val="bg1"/>
              </a:solidFill>
            </a:rPr>
            <a:t> dwar il-Parteċipazzjoni taż-Żgħażagħ fil-KESE</a:t>
          </a: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-591" custLinFactNeighborY="-8381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28" custLinFactNeighborY="-6185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LinFactNeighborX="3304" custLinFactNeighborY="-4944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LinFactNeighborX="8282" custLinFactNeighborY="-5693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0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t-MT" sz="2100" kern="1200">
              <a:solidFill>
                <a:schemeClr val="bg1"/>
              </a:solidFill>
            </a:rPr>
            <a:t>Grupp Ad Hoc dwar is-Semestru Ewropew</a:t>
          </a:r>
        </a:p>
      </dsp:txBody>
      <dsp:txXfrm>
        <a:off x="337066" y="707796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207957" y="1883164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t-MT" sz="1800" kern="1200">
              <a:solidFill>
                <a:schemeClr val="bg1"/>
              </a:solidFill>
            </a:rPr>
            <a:t>Osservatorju tat-Tranżizzjoni Diġitali u tas-Suq Uniku</a:t>
          </a:r>
        </a:p>
      </dsp:txBody>
      <dsp:txXfrm>
        <a:off x="1545023" y="2220230"/>
        <a:ext cx="1627502" cy="1627497"/>
      </dsp:txXfrm>
    </dsp:sp>
    <dsp:sp modelId="{7BD42B0B-BB61-4F87-BB4C-0F90CBFC8FEE}">
      <dsp:nvSpPr>
        <dsp:cNvPr id="0" name=""/>
        <dsp:cNvSpPr/>
      </dsp:nvSpPr>
      <dsp:spPr>
        <a:xfrm>
          <a:off x="2367777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t-MT" sz="1800" kern="1200">
              <a:solidFill>
                <a:schemeClr val="bg1"/>
              </a:solidFill>
            </a:rPr>
            <a:t>Grupp Ad Hoc dwar id-Drittijiet Fundamentali u l-Istat tad-Dritt</a:t>
          </a:r>
        </a:p>
      </dsp:txBody>
      <dsp:txXfrm>
        <a:off x="2704843" y="707796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728690" y="1897100"/>
          <a:ext cx="2322372" cy="2286922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t-MT" sz="1800" kern="1200">
              <a:solidFill>
                <a:schemeClr val="bg1"/>
              </a:solidFill>
            </a:rPr>
            <a:t>Osservatorju tas-Suq tax-Xogħol</a:t>
          </a:r>
        </a:p>
      </dsp:txBody>
      <dsp:txXfrm>
        <a:off x="4068794" y="2232012"/>
        <a:ext cx="1642164" cy="1617098"/>
      </dsp:txXfrm>
    </dsp:sp>
    <dsp:sp modelId="{29CF2A62-BD99-4AC3-9414-908492695DB0}">
      <dsp:nvSpPr>
        <dsp:cNvPr id="0" name=""/>
        <dsp:cNvSpPr/>
      </dsp:nvSpPr>
      <dsp:spPr>
        <a:xfrm>
          <a:off x="4734852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t-MT" sz="1800" kern="1200">
              <a:solidFill>
                <a:schemeClr val="bg1"/>
              </a:solidFill>
            </a:rPr>
            <a:t>Osservatorju tal-Iżvilupp Sostenibbli</a:t>
          </a:r>
        </a:p>
      </dsp:txBody>
      <dsp:txXfrm>
        <a:off x="5071918" y="707796"/>
        <a:ext cx="1627502" cy="162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-7468" y="122276"/>
          <a:ext cx="2329778" cy="219635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t-MT" sz="2000" kern="1200">
              <a:solidFill>
                <a:schemeClr val="bg1"/>
              </a:solidFill>
              <a:latin typeface="Calibri" pitchFamily="34" charset="0"/>
            </a:rPr>
            <a:t>CCMI Kummissjoni Konsultattiva dwar il-Bidliet Industrijali</a:t>
          </a:r>
        </a:p>
      </dsp:txBody>
      <dsp:txXfrm>
        <a:off x="333720" y="443924"/>
        <a:ext cx="1647402" cy="1553057"/>
      </dsp:txXfrm>
    </dsp:sp>
    <dsp:sp modelId="{05077633-4EF1-4E8F-8DB5-AC3CA458874A}">
      <dsp:nvSpPr>
        <dsp:cNvPr id="0" name=""/>
        <dsp:cNvSpPr/>
      </dsp:nvSpPr>
      <dsp:spPr>
        <a:xfrm>
          <a:off x="1190116" y="1654968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t-MT" sz="1800" kern="1200" dirty="0">
              <a:solidFill>
                <a:schemeClr val="bg1"/>
              </a:solidFill>
            </a:rPr>
            <a:t>Grupp </a:t>
          </a:r>
          <a:r>
            <a:rPr lang="mt-MT" sz="1800" kern="1200" dirty="0" err="1">
              <a:solidFill>
                <a:schemeClr val="bg1"/>
              </a:solidFill>
            </a:rPr>
            <a:t>Ad</a:t>
          </a:r>
          <a:r>
            <a:rPr lang="mt-MT" sz="1800" kern="1200" dirty="0">
              <a:solidFill>
                <a:schemeClr val="bg1"/>
              </a:solidFill>
            </a:rPr>
            <a:t> </a:t>
          </a:r>
          <a:r>
            <a:rPr lang="mt-MT" sz="1800" kern="1200" dirty="0" err="1">
              <a:solidFill>
                <a:schemeClr val="bg1"/>
              </a:solidFill>
            </a:rPr>
            <a:t>Hoc</a:t>
          </a:r>
          <a:r>
            <a:rPr lang="mt-MT" sz="1800" kern="1200" dirty="0">
              <a:solidFill>
                <a:schemeClr val="bg1"/>
              </a:solidFill>
            </a:rPr>
            <a:t> dwar il-Parteċipazzjoni taż-Żgħażagħ fil-KESE</a:t>
          </a:r>
        </a:p>
      </dsp:txBody>
      <dsp:txXfrm>
        <a:off x="1526929" y="1991822"/>
        <a:ext cx="1626276" cy="1626475"/>
      </dsp:txXfrm>
    </dsp:sp>
    <dsp:sp modelId="{E43C8C33-10C3-48CA-A976-5B97E2E6FB47}">
      <dsp:nvSpPr>
        <dsp:cNvPr id="0" name=""/>
        <dsp:cNvSpPr/>
      </dsp:nvSpPr>
      <dsp:spPr>
        <a:xfrm>
          <a:off x="2449455" y="149418"/>
          <a:ext cx="2299902" cy="2300183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t-MT" sz="2100" kern="1200">
              <a:solidFill>
                <a:schemeClr val="bg1"/>
              </a:solidFill>
            </a:rPr>
            <a:t>Grupp Ad Hoc dwar l-Ugwaljanza</a:t>
          </a:r>
        </a:p>
      </dsp:txBody>
      <dsp:txXfrm>
        <a:off x="2786268" y="486272"/>
        <a:ext cx="1626276" cy="1626475"/>
      </dsp:txXfrm>
    </dsp:sp>
    <dsp:sp modelId="{3F6A9F8B-8669-4891-A9B7-B500B35741E7}">
      <dsp:nvSpPr>
        <dsp:cNvPr id="0" name=""/>
        <dsp:cNvSpPr/>
      </dsp:nvSpPr>
      <dsp:spPr>
        <a:xfrm>
          <a:off x="3556758" y="1666285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t-MT" sz="2100" kern="1200">
              <a:solidFill>
                <a:schemeClr val="bg1"/>
              </a:solidFill>
            </a:rPr>
            <a:t>Grupp Ad Hoc dwar il-Konferenza tal-Partijiet</a:t>
          </a:r>
        </a:p>
      </dsp:txBody>
      <dsp:txXfrm>
        <a:off x="3893571" y="2003139"/>
        <a:ext cx="1626276" cy="16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mt/news-media/articles/integrating-young-voices-eu-decision-making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mt/our-work/publications-other-work/publications/recent-eesc-achievements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www.eesc.europa.eu/en/news-media/articles/leading-way-just-transition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29" Type="http://schemas.openxmlformats.org/officeDocument/2006/relationships/hyperlink" Target="https://www.eesc.europa.eu/sites/default/files/2024-12/qe-01-24-022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unfccc.int/topics/just-transition/united-arab-emirates-just-transition-work-programme%23%3A%7E%3Atext%3DJust%20Transition%20Pathways-%2CThe%20First%20Dialogue%20under%20the%20United%20Arab%20Emirates%20Just%20Transition%2CJune%200800%20to%201200%20CEST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mt/our-work/opinions-information-reports/opinions/eu-youth-test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mt" TargetMode="External"/><Relationship Id="rId27" Type="http://schemas.openxmlformats.org/officeDocument/2006/relationships/hyperlink" Target="https://www.eesc.europa.eu/sites/default/files/2024-12/qe-01-24-017-en-n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90.sv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image" Target="../media/image91.png"/><Relationship Id="rId47" Type="http://schemas.openxmlformats.org/officeDocument/2006/relationships/hyperlink" Target="https://www.eesc.europa.eu/mt/work-with-us/traineeships" TargetMode="External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8.svg"/><Relationship Id="rId40" Type="http://schemas.openxmlformats.org/officeDocument/2006/relationships/hyperlink" Target="https://www.eesc.europa.eu/mt/our-work/opinions-information-reports/in-the-spotlight" TargetMode="External"/><Relationship Id="rId45" Type="http://schemas.openxmlformats.org/officeDocument/2006/relationships/image" Target="../media/image9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image" Target="../media/image87.png"/><Relationship Id="rId49" Type="http://schemas.openxmlformats.org/officeDocument/2006/relationships/hyperlink" Target="https://what-europe-does-for-me.europarl.europa.eu/mt/home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ww.eesc.europa.eu/mt/our-work/opinions-information-reports/follow-opinions" TargetMode="External"/><Relationship Id="rId43" Type="http://schemas.openxmlformats.org/officeDocument/2006/relationships/image" Target="../media/image92.svg"/><Relationship Id="rId48" Type="http://schemas.openxmlformats.org/officeDocument/2006/relationships/hyperlink" Target="https://www.eesc.europa.eu/mt/agenda/plenary-sessions" TargetMode="External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9.png"/><Relationship Id="rId46" Type="http://schemas.openxmlformats.org/officeDocument/2006/relationships/hyperlink" Target="https://www.eesc.europa.eu/mt/news-media/videos/lifecycle-opinion" TargetMode="External"/><Relationship Id="rId20" Type="http://schemas.openxmlformats.org/officeDocument/2006/relationships/image" Target="../media/image73.png"/><Relationship Id="rId41" Type="http://schemas.openxmlformats.org/officeDocument/2006/relationships/hyperlink" Target="https://www.eesc.europa.eu/m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g"/><Relationship Id="rId4" Type="http://schemas.openxmlformats.org/officeDocument/2006/relationships/image" Target="../media/image114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mt/members-groups/groups/civil-society-organisations-group" TargetMode="External"/><Relationship Id="rId5" Type="http://schemas.openxmlformats.org/officeDocument/2006/relationships/hyperlink" Target="https://www.eesc.europa.eu/mt/members-groups/groups/workers-group" TargetMode="External"/><Relationship Id="rId4" Type="http://schemas.openxmlformats.org/officeDocument/2006/relationships/hyperlink" Target="https://www.eesc.europa.eu/mt/members-groups/groups/employers-grou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eesc.europa.eu/mt/sections-other-bodies/sections-commission/agriculture-rural-development-and-environment-nat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s://www.eesc.europa.eu/mt/sections-other-bodies/sections-commission/sezzjoni-specjalizzata-ghax-xoghol-l-affarijiet-socjali-u-c-cittadinanza-soc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www.eesc.europa.eu/mt/sections-other-bodies/sections-commission/transport-energy-infrastructure-and-information-society-te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s://www.eesc.europa.eu/mt/sections-other-bodies/sections-commission/single-market-production-and-consumption-int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eesc.europa.eu/mt/sections-other-bodies/sections-commission/economic-and-monetary-union-and-economic-and-social-cohesion-eco" TargetMode="External"/><Relationship Id="rId14" Type="http://schemas.openxmlformats.org/officeDocument/2006/relationships/hyperlink" Target="https://www.eesc.europa.eu/mt/sections-other-bodies/sections-commission/external-relations-section-re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26" Type="http://schemas.openxmlformats.org/officeDocument/2006/relationships/hyperlink" Target="https://www.eesc.europa.eu/sites/default/files/2024-12/qe-01-24-018-en-n.pdf" TargetMode="External"/><Relationship Id="rId3" Type="http://schemas.openxmlformats.org/officeDocument/2006/relationships/image" Target="../media/image16.svg"/><Relationship Id="rId21" Type="http://schemas.openxmlformats.org/officeDocument/2006/relationships/image" Target="../media/image32.svg"/><Relationship Id="rId7" Type="http://schemas.openxmlformats.org/officeDocument/2006/relationships/image" Target="../media/image20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image" Target="../media/image36.svg"/><Relationship Id="rId2" Type="http://schemas.openxmlformats.org/officeDocument/2006/relationships/image" Target="../media/image15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hyperlink" Target="https://www.eesc.europa.eu/sites/default/files/2024-12/qe-01-24-021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hyperlink" Target="https://www.eesc.europa.eu/sites/default/files/2024-12/qe-01-24-020-en-n.pdf" TargetMode="External"/><Relationship Id="rId24" Type="http://schemas.openxmlformats.org/officeDocument/2006/relationships/image" Target="../media/image35.png"/><Relationship Id="rId5" Type="http://schemas.openxmlformats.org/officeDocument/2006/relationships/image" Target="../media/image18.svg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28" Type="http://schemas.openxmlformats.org/officeDocument/2006/relationships/hyperlink" Target="https://www.eesc.europa.eu/sites/default/files/2024-12/qe-01-24-016-en-n.pdf" TargetMode="External"/><Relationship Id="rId10" Type="http://schemas.openxmlformats.org/officeDocument/2006/relationships/hyperlink" Target="https://www.eesc.europa.eu/sites/default/files/2024-12/qe-01-24-023-en-n_0.pdf" TargetMode="External"/><Relationship Id="rId19" Type="http://schemas.openxmlformats.org/officeDocument/2006/relationships/image" Target="../media/image30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hyperlink" Target="https://wayback.archive-it.org/12710/20241019021126/https:/belgian-presidency.consilium.europa.eu/en/news/liege-declaration-towards-affordable-decent-and-sustainable-housing-for-all/" TargetMode="External"/><Relationship Id="rId30" Type="http://schemas.openxmlformats.org/officeDocument/2006/relationships/hyperlink" Target="https://www.eesc.europa.eu/sites/default/files/2024-12/qe-01-24-017-en-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mt-MT" sz="9600" b="1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Merħba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120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651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3998237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52509" y="1228879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099046" y="443816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294092" y="3692703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294092" y="2498534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141825" y="3052335"/>
            <a:ext cx="3802458" cy="1828728"/>
            <a:chOff x="-4616" y="-28984"/>
            <a:chExt cx="6517091" cy="3278676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101791" y="0"/>
              <a:ext cx="6313510" cy="3229340"/>
              <a:chOff x="0" y="0"/>
              <a:chExt cx="1801111" cy="921262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4616" y="-28984"/>
              <a:ext cx="6517091" cy="1659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mt-MT" sz="17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It-trawwim ta’ futur sostenibbli permezz tal-Pjattaforma Ewropea tal-Partijiet Interessati tal-Ekonomija Ċirkolari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11330" y="1632966"/>
              <a:ext cx="6419917" cy="16167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mt-MT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Fl-2017, fi sħubija mal-Kummissjoni Ewropea, il-KESE nieda l-Pjattaforma Ewropea tal-Partijiet Interessati tal-Ekonomija Ċirkolari.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356755" y="1194278"/>
            <a:ext cx="3156755" cy="1662083"/>
            <a:chOff x="0" y="0"/>
            <a:chExt cx="6313510" cy="3324167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0" y="0"/>
              <a:ext cx="6313510" cy="3324167"/>
              <a:chOff x="0" y="0"/>
              <a:chExt cx="1801111" cy="948314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6" y="211948"/>
              <a:ext cx="4187072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mt-MT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mt/our-work/publications-other-work/publications/recent-eesc-achievements"/>
                </a:rPr>
                <a:t>... u ħafna aktar!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797748" y="1607110"/>
              <a:ext cx="4877440" cy="853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mt-MT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Agħti ħarsa lejn il-kisbiet reċenti fuq </a:t>
              </a:r>
              <a:r>
                <a:rPr lang="mt-MT" sz="1333" u="sng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mt"/>
                </a:rPr>
                <a:t>eesc.europa.eu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2579163" y="371638"/>
            <a:ext cx="6840000" cy="360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mt-MT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STEJJER TA’ SUĊĊESS REĊENTI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7935906" y="3080355"/>
            <a:ext cx="4104965" cy="1800706"/>
            <a:chOff x="-25439" y="-47772"/>
            <a:chExt cx="6424794" cy="3277112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85842" y="0"/>
              <a:ext cx="6313510" cy="3229340"/>
              <a:chOff x="0" y="0"/>
              <a:chExt cx="1801111" cy="921262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-25439" y="-47772"/>
              <a:ext cx="6424792" cy="1047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mt-MT" sz="1550" u="sng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Il-konsultazzjoni mas-soċjetà ċivili dwar riformi ekonomiċi meħtieġa saret obbligatorja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85845" y="1046028"/>
              <a:ext cx="6313510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mt-MT" sz="120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Fl-2023, il-Kummissjoni Ewropea introduċiet proposta biex tirriforma l-qafas ta’ governanza ekonomika tal-UE sabiex jiġu indirizzati l-isfidi ekonomiċi tal-lum. Il-KESE kien ħareġ rakkomandazzjonijiet kruċjali li sawru b’mod sinifikanti l-pakkett leġiżlattiv finali.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476250" y="5193852"/>
            <a:ext cx="5032980" cy="1614670"/>
            <a:chOff x="34771" y="0"/>
            <a:chExt cx="7284064" cy="3229340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557538" y="0"/>
              <a:ext cx="6313510" cy="3229340"/>
              <a:chOff x="0" y="0"/>
              <a:chExt cx="1801111" cy="921262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529637" y="766838"/>
              <a:ext cx="6306436" cy="2449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mt-MT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Fl-2023, il-Grupp </a:t>
              </a:r>
              <a:r>
                <a:rPr lang="mt-MT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Ad</a:t>
              </a:r>
              <a:r>
                <a:rPr lang="mt-MT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mt-MT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Hoc</a:t>
              </a:r>
              <a:r>
                <a:rPr lang="mt-MT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tal-KESE dwar il-Konvenzjoni Qafas tan-Nazzjonijiet Uniti dwar it-Tibdil fil-Klima (UNFCCC) ikkontribwixxa għall-</a:t>
              </a:r>
              <a:r>
                <a:rPr lang="mt-MT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Programm ta’ Ħidma għal </a:t>
              </a:r>
              <a:r>
                <a:rPr lang="mt-MT" sz="1333" u="sng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Tranżizzjoni</a:t>
              </a:r>
              <a:r>
                <a:rPr lang="mt-MT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 Ġusta</a:t>
              </a:r>
              <a:r>
                <a:rPr lang="mt-MT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billi influwenza direttament il-pożizzjonijiet tal-Istati Membri tal-UE u tal-Kummissjoni.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34771" y="69280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mt-MT" dirty="0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mt-MT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en/news-media/articles/leading-way-just-transition"/>
                </a:rPr>
                <a:t>Wittejna t-triq fil-qasam tat-</a:t>
              </a:r>
              <a:r>
                <a:rPr lang="mt-MT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en/news-media/articles/leading-way-just-transition"/>
                </a:rPr>
                <a:t>tranżizzjoni</a:t>
              </a:r>
              <a:r>
                <a:rPr lang="mt-MT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en/news-media/articles/leading-way-just-transition"/>
                </a:rPr>
                <a:t> ġusta</a:t>
              </a: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141825" y="1194278"/>
            <a:ext cx="3860485" cy="1759368"/>
            <a:chOff x="215051" y="0"/>
            <a:chExt cx="6313510" cy="3229340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215051" y="0"/>
              <a:ext cx="6313510" cy="3229340"/>
              <a:chOff x="0" y="0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437937" y="190867"/>
              <a:ext cx="6033949" cy="10180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mt-MT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/>
                </a:rPr>
                <a:t>Leħen iż-żgħażagħ ġie integrat fit-teħid tad-deċiżjonijiet tal-UE</a:t>
              </a:r>
              <a:endParaRPr lang="mt-MT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7" tooltip="https://www.eesc.europa.eu/sites/default/files/2024-12/qe-01-24-017-en-n.pdf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298809" y="1437946"/>
              <a:ext cx="6145994" cy="1616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mt-MT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Fl-2022, il-KESE sar l-ewwel istituzzjoni tal-UE li impenjat ruħha favur </a:t>
              </a:r>
              <a:r>
                <a:rPr lang="mt-MT" sz="1333" u="sng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8" tooltip="https://www.eesc.europa.eu/mt/our-work/opinions-information-reports/opinions/eu-youth-test"/>
                </a:rPr>
                <a:t>Test taż-Żgħażagħ tal-UE</a:t>
              </a:r>
              <a:r>
                <a:rPr lang="mt-MT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għodda pijuniera għall-integrazzjoni tal-parteċipazzjoni taż-żgħażagħ fit-tfassil tal-politika.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6750491" y="5193852"/>
            <a:ext cx="5032980" cy="1614670"/>
            <a:chOff x="100090" y="0"/>
            <a:chExt cx="7284064" cy="3229340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568923" y="0"/>
              <a:ext cx="6313510" cy="3229340"/>
              <a:chOff x="0" y="0"/>
              <a:chExt cx="1801111" cy="921262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100090" y="278652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mt-MT" sz="170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9" tooltip="https://www.eesc.europa.eu/sites/default/files/2024-12/qe-01-24-022-en-n.pdf"/>
                </a:rPr>
                <a:t>Il-politika dwar l-ikel tressqet fuq il-mejda tal-UE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588904" y="1019952"/>
              <a:ext cx="6306436" cy="2039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mt-MT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Fl-2024, il-KESE adotta rakkomandazzjonijiet għall-politika agrikola komuni għal wara l-2027, li jippromovu għażliet tal-ikel aktar sostenibbli li huma aċċessibbli għall-konsumaturi tal-UE u </a:t>
              </a:r>
              <a:r>
                <a:rPr lang="mt-MT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affordabbli</a:t>
              </a:r>
              <a:r>
                <a:rPr lang="mt-MT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għal gruppi </a:t>
              </a:r>
              <a:r>
                <a:rPr lang="mt-MT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soċjalment</a:t>
              </a:r>
              <a:r>
                <a:rPr lang="mt-MT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vulnerabbli.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156383" y="3522360"/>
            <a:ext cx="407340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mt-MT" sz="2400" i="0" u="none" strike="noStrike" dirty="0">
                <a:effectLst/>
              </a:rPr>
              <a:t>L-użu tal-</a:t>
            </a:r>
            <a:r>
              <a:rPr lang="mt-MT" sz="2400" b="1" i="0" u="none" strike="noStrike" dirty="0">
                <a:solidFill>
                  <a:srgbClr val="1F5FA0"/>
                </a:solidFill>
                <a:effectLst/>
              </a:rPr>
              <a:t>24</a:t>
            </a:r>
            <a:br>
              <a:rPr lang="mt-MT" sz="2400" b="1" i="0" u="none" strike="noStrike" dirty="0">
                <a:solidFill>
                  <a:srgbClr val="1F5FA0"/>
                </a:solidFill>
                <a:effectLst/>
              </a:rPr>
            </a:br>
            <a:r>
              <a:rPr lang="mt-MT" sz="2400" b="1" i="0" u="none" strike="noStrike" dirty="0">
                <a:solidFill>
                  <a:srgbClr val="1F5FA0"/>
                </a:solidFill>
                <a:effectLst/>
              </a:rPr>
              <a:t>lingwa uffiċjali tal-UE</a:t>
            </a:r>
            <a:br>
              <a:rPr lang="mt-MT" sz="2400" i="0" u="none" strike="noStrike" dirty="0">
                <a:effectLst/>
              </a:rPr>
            </a:br>
            <a:r>
              <a:rPr lang="mt-MT" sz="2400" i="0" u="none" strike="noStrike" dirty="0">
                <a:effectLst/>
              </a:rPr>
              <a:t>huwa għal qalbna ferm u </a:t>
            </a:r>
            <a:r>
              <a:rPr lang="mt-MT" sz="2400" i="0" u="none" strike="noStrike" dirty="0" err="1">
                <a:effectLst/>
              </a:rPr>
              <a:t>nippromovuh</a:t>
            </a:r>
            <a:r>
              <a:rPr lang="mt-MT" sz="2400" i="0" u="none" strike="noStrike" dirty="0">
                <a:effectLst/>
              </a:rPr>
              <a:t>.</a:t>
            </a:r>
            <a:r>
              <a:rPr lang="mt-MT" sz="24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algn="ctr">
              <a:defRPr/>
            </a:pPr>
            <a:r>
              <a:rPr lang="mt-MT" sz="2400" dirty="0">
                <a:solidFill>
                  <a:srgbClr val="000000"/>
                </a:solidFill>
              </a:rPr>
              <a:t>Biex </a:t>
            </a:r>
            <a:r>
              <a:rPr lang="mt-MT" sz="2400" dirty="0" err="1">
                <a:solidFill>
                  <a:srgbClr val="000000"/>
                </a:solidFill>
              </a:rPr>
              <a:t>nappoġġjawh</a:t>
            </a:r>
            <a:r>
              <a:rPr lang="mt-MT" sz="2400" dirty="0">
                <a:solidFill>
                  <a:srgbClr val="000000"/>
                </a:solidFill>
              </a:rPr>
              <a:t>, il-membri</a:t>
            </a:r>
            <a:br>
              <a:rPr lang="mt-MT" sz="2400" dirty="0">
                <a:solidFill>
                  <a:srgbClr val="000000"/>
                </a:solidFill>
              </a:rPr>
            </a:br>
            <a:r>
              <a:rPr lang="mt-MT" sz="2400" dirty="0">
                <a:solidFill>
                  <a:srgbClr val="000000"/>
                </a:solidFill>
              </a:rPr>
              <a:t>għandhom id-dritt li</a:t>
            </a:r>
            <a:br>
              <a:rPr lang="mt-MT" sz="2400" dirty="0">
                <a:solidFill>
                  <a:srgbClr val="000000"/>
                </a:solidFill>
              </a:rPr>
            </a:br>
            <a:r>
              <a:rPr lang="mt-MT" sz="2400" dirty="0">
                <a:solidFill>
                  <a:srgbClr val="000000"/>
                </a:solidFill>
              </a:rPr>
              <a:t>jaħdmu bil-lingwa tagħhom, </a:t>
            </a:r>
            <a:r>
              <a:rPr lang="mt-MT" sz="2400" b="0" i="0" u="none" strike="noStrike" dirty="0">
                <a:solidFill>
                  <a:srgbClr val="000000"/>
                </a:solidFill>
                <a:effectLst/>
              </a:rPr>
              <a:t>kemm bil-fomm kif ukoll bil-miktub.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256837" y="2182432"/>
            <a:ext cx="11678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2400" u="none" strike="noStrike">
                <a:effectLst/>
              </a:rPr>
              <a:t>Il-motto tal-UE </a:t>
            </a:r>
            <a:r>
              <a:rPr lang="mt-MT" sz="2400" b="1" i="1" u="none" strike="noStrike">
                <a:solidFill>
                  <a:srgbClr val="1F5FA0"/>
                </a:solidFill>
                <a:effectLst/>
              </a:rPr>
              <a:t>Magħquda fid-Diversità</a:t>
            </a:r>
            <a:r>
              <a:rPr lang="mt-MT" sz="2400" u="none" strike="noStrike">
                <a:effectLst/>
              </a:rPr>
              <a:t> tabilħaqq jieħu l-ħajja permezz tal-multilingwiżmu fil-KESE.</a:t>
            </a:r>
            <a:r>
              <a:rPr lang="mt-MT" sz="2400" b="0" i="0" u="none" strike="noStrike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8193346" y="3522360"/>
            <a:ext cx="38422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2400"/>
              <a:t>Kull Opinjoni u dokument</a:t>
            </a:r>
            <a:br>
              <a:rPr lang="mt-MT" sz="2400"/>
            </a:br>
            <a:r>
              <a:rPr lang="mt-MT" sz="2400"/>
              <a:t>uffiċjali, u l-parti l-kbira</a:t>
            </a:r>
            <a:br>
              <a:rPr lang="mt-MT" sz="2400"/>
            </a:br>
            <a:r>
              <a:rPr lang="mt-MT" sz="2400"/>
              <a:t>tal-kontenut diġitali </a:t>
            </a:r>
            <a:r>
              <a:rPr lang="mt-MT" sz="2400" b="1">
                <a:solidFill>
                  <a:srgbClr val="1F5FA0"/>
                </a:solidFill>
              </a:rPr>
              <a:t>huma</a:t>
            </a:r>
            <a:br>
              <a:rPr lang="mt-MT" sz="2400" b="1">
                <a:solidFill>
                  <a:srgbClr val="1F5FA0"/>
                </a:solidFill>
              </a:rPr>
            </a:br>
            <a:r>
              <a:rPr lang="mt-MT" sz="2400" b="1">
                <a:solidFill>
                  <a:srgbClr val="1F5FA0"/>
                </a:solidFill>
              </a:rPr>
              <a:t>disponibbli b’kull lingwa</a:t>
            </a:r>
            <a:r>
              <a:rPr lang="mt-MT" sz="2400"/>
              <a:t>, bis-saħħa</a:t>
            </a:r>
            <a:br>
              <a:rPr lang="mt-MT" sz="2400"/>
            </a:br>
            <a:r>
              <a:rPr lang="mt-MT" sz="2400"/>
              <a:t>tal-ħidma dedikata</a:t>
            </a:r>
            <a:br>
              <a:rPr lang="mt-MT" sz="2400"/>
            </a:br>
            <a:r>
              <a:rPr lang="mt-MT" sz="2400"/>
              <a:t>tad-Direttorat għat-Traduzzjoni</a:t>
            </a:r>
            <a:br>
              <a:rPr lang="mt-MT" sz="2400"/>
            </a:br>
            <a:r>
              <a:rPr lang="mt-MT" sz="2400"/>
              <a:t>tagħna.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28" y="2897501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4400" b="1">
                <a:solidFill>
                  <a:schemeClr val="bg1"/>
                </a:solidFill>
                <a:latin typeface="Calibri" panose="020F0502020204030204" pitchFamily="34" charset="0"/>
              </a:rPr>
              <a:t>IL-MULTILINGWIŻMU FIL-KUMITAT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-77161" y="4765798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ABECF1-8EA2-7C01-0D67-F08471B7C622}"/>
              </a:ext>
            </a:extLst>
          </p:cNvPr>
          <p:cNvSpPr txBox="1">
            <a:spLocks/>
          </p:cNvSpPr>
          <p:nvPr/>
        </p:nvSpPr>
        <p:spPr>
          <a:xfrm>
            <a:off x="5178420" y="4363655"/>
            <a:ext cx="5553401" cy="11132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-621018" y="1541439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497095" y="1342847"/>
            <a:ext cx="5258534" cy="4596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342473" y="1401895"/>
            <a:ext cx="41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2000" b="1" dirty="0"/>
              <a:t>Skennja l-QR għall-formola tal-evalwazzjoni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821334" y="2395243"/>
            <a:ext cx="3396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2000" dirty="0"/>
              <a:t>Tixtieq </a:t>
            </a:r>
            <a:r>
              <a:rPr lang="mt-MT" sz="2000" dirty="0" err="1"/>
              <a:t>tikkuntattjana</a:t>
            </a:r>
            <a:r>
              <a:rPr lang="mt-MT" sz="2000" dirty="0"/>
              <a:t>? </a:t>
            </a:r>
            <a:r>
              <a:rPr lang="mt-MT" sz="2000" dirty="0" err="1"/>
              <a:t>Iktbilna</a:t>
            </a:r>
            <a:r>
              <a:rPr lang="mt-MT" sz="2000" dirty="0"/>
              <a:t> fl-indirizz elettroniku: </a:t>
            </a:r>
            <a:r>
              <a:rPr lang="mt-MT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961954" y="1308925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061" y="2995529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478" y="2995529"/>
            <a:ext cx="1324819" cy="13291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0" y="464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4400" b="1">
                <a:solidFill>
                  <a:schemeClr val="bg1"/>
                </a:solidFill>
                <a:latin typeface="+mn-lt"/>
              </a:rPr>
              <a:t>GĦANDEK XI MISTOQSIJIET?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842" y="5988283"/>
            <a:ext cx="4596581" cy="737413"/>
          </a:xfrm>
        </p:spPr>
        <p:txBody>
          <a:bodyPr>
            <a:normAutofit fontScale="90000"/>
          </a:bodyPr>
          <a:lstStyle/>
          <a:p>
            <a:pPr algn="ctr"/>
            <a:r>
              <a:rPr lang="mt-MT" sz="3600" b="1" dirty="0">
                <a:solidFill>
                  <a:srgbClr val="0060A0"/>
                </a:solidFill>
                <a:latin typeface="+mn-lt"/>
              </a:rPr>
              <a:t>Żomm kuntatt magħna!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9024F1-95EE-4062-82B3-E1C25468DFA4}"/>
              </a:ext>
            </a:extLst>
          </p:cNvPr>
          <p:cNvSpPr txBox="1"/>
          <p:nvPr/>
        </p:nvSpPr>
        <p:spPr>
          <a:xfrm>
            <a:off x="8125327" y="3381913"/>
            <a:ext cx="487526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t-MT" sz="2000" dirty="0"/>
          </a:p>
          <a:p>
            <a:endParaRPr lang="mt-MT" sz="2000" dirty="0"/>
          </a:p>
          <a:p>
            <a:r>
              <a:rPr lang="mt-MT" sz="2000" dirty="0" err="1"/>
              <a:t>Segwina</a:t>
            </a:r>
            <a:r>
              <a:rPr lang="mt-MT" sz="2000" dirty="0"/>
              <a:t> għal aktar informazzjoni:</a:t>
            </a:r>
          </a:p>
          <a:p>
            <a:endParaRPr lang="en-US" dirty="0"/>
          </a:p>
        </p:txBody>
      </p:sp>
      <p:pic>
        <p:nvPicPr>
          <p:cNvPr id="4" name="Picture 2" descr="Title: follow us on facebook">
            <a:extLst>
              <a:ext uri="{FF2B5EF4-FFF2-40B4-BE49-F238E27FC236}">
                <a16:creationId xmlns:a16="http://schemas.microsoft.com/office/drawing/2014/main" id="{B798C4AD-5946-04D1-CF2A-7B20B9915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569286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258A2FF-FA5D-393F-6A0F-AA5AC854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06972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tle: follow us on YouTube">
            <a:extLst>
              <a:ext uri="{FF2B5EF4-FFF2-40B4-BE49-F238E27FC236}">
                <a16:creationId xmlns:a16="http://schemas.microsoft.com/office/drawing/2014/main" id="{D0780C7B-5CB4-C335-DA8C-ABFCA829B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50680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Title: follow us on Linkedin">
            <a:extLst>
              <a:ext uri="{FF2B5EF4-FFF2-40B4-BE49-F238E27FC236}">
                <a16:creationId xmlns:a16="http://schemas.microsoft.com/office/drawing/2014/main" id="{BE27D4C7-064F-DE35-4520-D25733DBC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66" y="444642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BBCEFE4E-34D2-EF15-D9FB-9A034771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9" y="48421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7FAFEE7-F0BC-A12F-E28A-3F1C69F5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5" y="5256454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7F7A05-40ED-88BC-66F4-3F056C5A88C8}"/>
              </a:ext>
            </a:extLst>
          </p:cNvPr>
          <p:cNvSpPr txBox="1"/>
          <p:nvPr/>
        </p:nvSpPr>
        <p:spPr>
          <a:xfrm>
            <a:off x="8176952" y="445637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0742AC-FFC7-24A4-65B4-DB36D4869161}"/>
              </a:ext>
            </a:extLst>
          </p:cNvPr>
          <p:cNvSpPr txBox="1"/>
          <p:nvPr/>
        </p:nvSpPr>
        <p:spPr>
          <a:xfrm>
            <a:off x="8176953" y="48499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FBD446-923A-3536-DDEC-CF80A5A40703}"/>
              </a:ext>
            </a:extLst>
          </p:cNvPr>
          <p:cNvSpPr txBox="1"/>
          <p:nvPr/>
        </p:nvSpPr>
        <p:spPr>
          <a:xfrm>
            <a:off x="8176954" y="526537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D806B5-1FAC-0920-F7AD-9C44D82A3047}"/>
              </a:ext>
            </a:extLst>
          </p:cNvPr>
          <p:cNvSpPr txBox="1"/>
          <p:nvPr/>
        </p:nvSpPr>
        <p:spPr>
          <a:xfrm>
            <a:off x="8176955" y="5662325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D2AD94-4DB8-337A-8023-F0C8D7D91DEE}"/>
              </a:ext>
            </a:extLst>
          </p:cNvPr>
          <p:cNvSpPr txBox="1"/>
          <p:nvPr/>
        </p:nvSpPr>
        <p:spPr>
          <a:xfrm>
            <a:off x="8176955" y="605502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B58607-F099-BB45-5718-E2469477581F}"/>
              </a:ext>
            </a:extLst>
          </p:cNvPr>
          <p:cNvSpPr txBox="1"/>
          <p:nvPr/>
        </p:nvSpPr>
        <p:spPr>
          <a:xfrm>
            <a:off x="8176954" y="6474280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6" grpId="0"/>
      <p:bldP spid="7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372203" y="5358204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26188" y="5396304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51565" y="363057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1507" y="1941656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90708" y="3646773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34676" y="374407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18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mt-MT" sz="3600" b="1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Anness: Informazzjoni addizzjonali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09067" y="429118"/>
            <a:ext cx="2515307" cy="56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mt-M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Paġna tal-Membri</a:t>
            </a:r>
          </a:p>
          <a:p>
            <a:pPr>
              <a:lnSpc>
                <a:spcPts val="1867"/>
              </a:lnSpc>
            </a:pPr>
            <a:endParaRPr lang="en-US" sz="22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006909" y="426515"/>
            <a:ext cx="293369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mt-MT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mt/our-work/opinions-information-reports/follow-opinions"/>
              </a:rPr>
              <a:t>Segwitu tal-Opinjonijiet </a:t>
            </a:r>
          </a:p>
          <a:p>
            <a:pPr algn="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463433" y="795261"/>
            <a:ext cx="21213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mt-MT" sz="1600">
                <a:solidFill>
                  <a:schemeClr val="bg2">
                    <a:lumMod val="25000"/>
                  </a:schemeClr>
                </a:solidFill>
              </a:rPr>
              <a:t>Lista sħiħa tal-membri attwali tal-KESE u d-delegati tas-CCMI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52851" y="787742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mt-MT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Azzjonijiet meħuda dwar l-Opinjonijiet tal-KESE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27035" y="5875441"/>
            <a:ext cx="26372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mt-MT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L-impatt tal-azzjonijiet tal-UE fuq il-ħajja ta’ kuljum taċ-ċittadini tagħha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729644" y="2119904"/>
            <a:ext cx="2573840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mt-M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0" tooltip="https://www.eesc.europa.eu/mt/our-work/opinions-information-reports/in-the-spotlight"/>
              </a:rPr>
              <a:t>Opinjonijiet tal-KESE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0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42203" y="2453791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mt-MT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Opinjonijiet attwalment fiċ-ċentru tal-attenzjoni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664006" y="3776380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mt-MT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mt"/>
              </a:rPr>
              <a:t>CESlink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718174" y="357199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>
                <a:extLst>
                  <a:ext uri="{96DAC541-7B7A-43D3-8B79-37D633B846F1}">
                    <asvg:svgBlip xmlns:asvg="http://schemas.microsoft.com/office/drawing/2016/SVG/main" r:embed="rId4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80975" y="5465763"/>
            <a:ext cx="3679250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mt-M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6" tooltip="https://www.eesc.europa.eu/mt/news-media/videos/lifecycle-opinion"/>
              </a:rPr>
              <a:t>Iċ-ċiklu tal-ħajja ta’ Opinjoni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6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751021" y="5871290"/>
            <a:ext cx="233197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mt-MT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Kif jiġu abbozzati l-Opinjonijiet tal-KESE (filmat)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16221" y="4158455"/>
            <a:ext cx="246461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mt-MT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Komunità online tal-Kunsilli Ekonomiċi u Soċjali nazzjonali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49041" y="3776380"/>
            <a:ext cx="2171464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mt-M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mt/work-with-us/traineeships"/>
              </a:rPr>
              <a:t> Aħdem magħna!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7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9119916" y="2017252"/>
            <a:ext cx="2464614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mt-M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mt/agenda/plenary-sessions"/>
              </a:rPr>
              <a:t>Sessjonijiet plenarji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94959" y="4166469"/>
            <a:ext cx="240985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mt-MT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Darbtejn fis-sena, il-KESE joffri traineeships bi ħlas ta’ ħames xhur f’diversi oqsma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473755" y="2412820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mt-MT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Kif issegwi Sessjoni Plenarja tal-KESE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530D08-8978-4C03-B09F-187BB6164297}"/>
              </a:ext>
            </a:extLst>
          </p:cNvPr>
          <p:cNvSpPr txBox="1"/>
          <p:nvPr/>
        </p:nvSpPr>
        <p:spPr>
          <a:xfrm>
            <a:off x="8822058" y="5068900"/>
            <a:ext cx="31160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hat-europe-does-for-me.europarl.europa.eu/mt/home"/>
              </a:rPr>
              <a:t>X’qed tagħmel għalija l-Ewropa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101776"/>
            <a:ext cx="4305300" cy="3555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68399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632516"/>
            <a:ext cx="6015371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146703" y="4532516"/>
            <a:ext cx="5483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t-MT" sz="2000"/>
              <a:t>Il-mandat tal-KESE għall-perjodu 2020-2025 għandu </a:t>
            </a:r>
            <a:r>
              <a:rPr lang="mt-MT" sz="2000" b="1">
                <a:solidFill>
                  <a:srgbClr val="0CAFAD"/>
                </a:solidFill>
              </a:rPr>
              <a:t>l-ogħla numru ta’ membri nisa</a:t>
            </a:r>
            <a:r>
              <a:rPr lang="mt-MT" sz="2000"/>
              <a:t> minn meta bdiet l-istatistika dwar is-sħubija fl-2010 ’l hawn. </a:t>
            </a:r>
          </a:p>
          <a:p>
            <a:pPr algn="just"/>
            <a:endParaRPr lang="en-US" sz="2000" dirty="0"/>
          </a:p>
          <a:p>
            <a:pPr algn="just"/>
            <a:r>
              <a:rPr lang="mt-MT" sz="2000"/>
              <a:t>Qatt qabel ma kien hemm perċentwal ta’ nisa fil-Kumitat daqstant għoli: </a:t>
            </a:r>
            <a:r>
              <a:rPr lang="mt-MT" sz="2000" b="1">
                <a:solidFill>
                  <a:srgbClr val="0CAFAD"/>
                </a:solidFill>
              </a:rPr>
              <a:t>33 %</a:t>
            </a:r>
            <a:r>
              <a:rPr lang="mt-MT" sz="2000"/>
              <a:t> meta mqabbel ma’ 28 % fl-2015 u 24,70 % fl-2010.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561298" y="931133"/>
            <a:ext cx="50798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t-MT" sz="2000"/>
              <a:t>Bħal fil-każ ta’ istituzzjonijiet Ewropej oħra, ir-</a:t>
            </a:r>
            <a:r>
              <a:rPr lang="mt-MT" sz="2000" b="1">
                <a:solidFill>
                  <a:srgbClr val="0CAFAD"/>
                </a:solidFill>
              </a:rPr>
              <a:t>rappreżentanza ġeografika </a:t>
            </a:r>
            <a:r>
              <a:rPr lang="mt-MT" sz="2000"/>
              <a:t>tal-Kumitat</a:t>
            </a:r>
            <a:r>
              <a:rPr lang="mt-MT" sz="2000" b="1">
                <a:solidFill>
                  <a:srgbClr val="0CAFAD"/>
                </a:solidFill>
              </a:rPr>
              <a:t> hija proporzjonali</a:t>
            </a:r>
            <a:r>
              <a:rPr lang="mt-MT" sz="2000"/>
              <a:t>, li jfisser li l-pajjiżi b’popolazzjoni akbar jiġu allokati għadd akbar ta’ membri biex jirrappreżentawhom. </a:t>
            </a:r>
          </a:p>
          <a:p>
            <a:pPr algn="just"/>
            <a:endParaRPr lang="en-US" sz="2000" dirty="0"/>
          </a:p>
          <a:p>
            <a:pPr algn="just"/>
            <a:r>
              <a:rPr lang="mt-MT" sz="2000"/>
              <a:t>Għalhekk, </a:t>
            </a:r>
            <a:r>
              <a:rPr lang="mt-MT" sz="2000" b="1">
                <a:solidFill>
                  <a:srgbClr val="0CAFAD"/>
                </a:solidFill>
              </a:rPr>
              <a:t>Franza, il-Ġermanja u l-Italja</a:t>
            </a:r>
            <a:r>
              <a:rPr lang="mt-MT" sz="2000"/>
              <a:t> għandhom l-akbar għadd ta’ membri (</a:t>
            </a:r>
            <a:r>
              <a:rPr lang="mt-MT" sz="2000" b="1">
                <a:solidFill>
                  <a:srgbClr val="0CAFAD"/>
                </a:solidFill>
              </a:rPr>
              <a:t>24</a:t>
            </a:r>
            <a:r>
              <a:rPr lang="mt-MT" sz="2000"/>
              <a:t>), u </a:t>
            </a:r>
            <a:r>
              <a:rPr lang="mt-MT" sz="2000" b="1">
                <a:solidFill>
                  <a:srgbClr val="0CAFAD"/>
                </a:solidFill>
              </a:rPr>
              <a:t>Malta</a:t>
            </a:r>
            <a:r>
              <a:rPr lang="mt-MT" sz="2000"/>
              <a:t> għandha l-inqas (</a:t>
            </a:r>
            <a:r>
              <a:rPr lang="mt-MT" sz="2000" b="1">
                <a:solidFill>
                  <a:srgbClr val="0CAFAD"/>
                </a:solidFill>
              </a:rPr>
              <a:t>5</a:t>
            </a:r>
            <a:r>
              <a:rPr lang="mt-MT" sz="2000"/>
              <a:t>).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951149" y="379345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t-MT" sz="3600" b="1">
                <a:solidFill>
                  <a:schemeClr val="bg1"/>
                </a:solidFill>
              </a:rPr>
              <a:t>BILANĊ BEJN IL-ĠENERI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A4EF9-9E0A-BC94-9621-2063ABA703B1}"/>
              </a:ext>
            </a:extLst>
          </p:cNvPr>
          <p:cNvSpPr/>
          <p:nvPr/>
        </p:nvSpPr>
        <p:spPr>
          <a:xfrm>
            <a:off x="-83157" y="-6211"/>
            <a:ext cx="6251584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20948" y="124885"/>
            <a:ext cx="6095999" cy="73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t-MT" b="1">
                <a:solidFill>
                  <a:schemeClr val="bg1"/>
                </a:solidFill>
                <a:latin typeface="+mn-lt"/>
              </a:rPr>
              <a:t>MEMBRI SKONT IL-PAJJIŻ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4" y="1133100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1280880" y="2630990"/>
            <a:ext cx="2953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b="1">
                <a:solidFill>
                  <a:srgbClr val="1F5FA0"/>
                </a:solidFill>
              </a:rPr>
              <a:t>Esplorazzjoni</a:t>
            </a:r>
          </a:p>
          <a:p>
            <a:pPr algn="ctr"/>
            <a:r>
              <a:rPr lang="mt-MT" sz="1350"/>
              <a:t>Qed tikkunsidra impjieg fl-istituzzjonijiet tal-UE jew f’pajjiż ieħor tal-UE? </a:t>
            </a:r>
          </a:p>
          <a:p>
            <a:pPr algn="ctr"/>
            <a:r>
              <a:rPr lang="mt-MT" sz="1350"/>
              <a:t>Kull sena, l-UE toffri traineeships bi ħlas lil </a:t>
            </a:r>
            <a:r>
              <a:rPr lang="mt-MT" sz="1350" b="1">
                <a:solidFill>
                  <a:srgbClr val="0CAFAD"/>
                </a:solidFill>
              </a:rPr>
              <a:t>gradwati universitarji żgħażagħ</a:t>
            </a:r>
            <a:r>
              <a:rPr lang="mt-MT" sz="135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79" y="4143937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2625996" y="5302730"/>
            <a:ext cx="33167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b="1">
                <a:solidFill>
                  <a:srgbClr val="1F5FA0"/>
                </a:solidFill>
              </a:rPr>
              <a:t>Studju</a:t>
            </a:r>
          </a:p>
          <a:p>
            <a:pPr algn="ctr"/>
            <a:r>
              <a:rPr lang="mt-MT" sz="1200"/>
              <a:t>Għandek id-dritt tistudja fi kwalunkwe università tal-UE taħt l-istess kundizzjonijiet bħaċ-ċittadini ta’ dak il-pajjiż. </a:t>
            </a:r>
          </a:p>
          <a:p>
            <a:pPr algn="ctr"/>
            <a:r>
              <a:rPr lang="mt-MT" sz="1200"/>
              <a:t>Il-programm </a:t>
            </a:r>
            <a:r>
              <a:rPr lang="mt-MT" sz="1200" b="1">
                <a:solidFill>
                  <a:srgbClr val="0CAFAD"/>
                </a:solidFill>
              </a:rPr>
              <a:t>ERASMUS</a:t>
            </a:r>
            <a:r>
              <a:rPr lang="mt-MT" sz="1200"/>
              <a:t> jippermettilek twettaq parti </a:t>
            </a:r>
          </a:p>
          <a:p>
            <a:pPr algn="ctr"/>
            <a:r>
              <a:rPr lang="mt-MT" sz="1200"/>
              <a:t>mill-istudji universitarji tiegħek barra pajjiżek.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02" y="1133100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463407" y="2666609"/>
            <a:ext cx="295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b="1">
                <a:solidFill>
                  <a:srgbClr val="1F5FA0"/>
                </a:solidFill>
              </a:rPr>
              <a:t>Dibattiti</a:t>
            </a:r>
          </a:p>
          <a:p>
            <a:pPr algn="ctr"/>
            <a:r>
              <a:rPr lang="mt-MT" sz="1200"/>
              <a:t>Tista’ tieħu sehem f’avvenimenti għaż-żgħażagħ bħad-Djalogu tal-UE maż-Żgħażagħ, l-Avveniment Ewropew taż-Żgħażagħ tal-Parlament Ewropew u </a:t>
            </a:r>
            <a:r>
              <a:rPr lang="mt-MT" sz="1200" b="1" i="1">
                <a:solidFill>
                  <a:srgbClr val="0CAFAD"/>
                </a:solidFill>
              </a:rPr>
              <a:t>L-Ewropa Tiegħek, Leħnek</a:t>
            </a:r>
            <a:r>
              <a:rPr lang="mt-MT" sz="1200" b="1">
                <a:solidFill>
                  <a:srgbClr val="0CAFAD"/>
                </a:solidFill>
              </a:rPr>
              <a:t>  </a:t>
            </a:r>
            <a:r>
              <a:rPr lang="mt-MT" sz="1200"/>
              <a:t>fi ħdan il-Kumitat Ekonomiku u Soċjali Ewropew. </a:t>
            </a:r>
          </a:p>
          <a:p>
            <a:pPr algn="ctr"/>
            <a:r>
              <a:rPr lang="mt-MT" sz="1200"/>
              <a:t>Hemmhekk, tista’ ssemma’ leħnek!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20" y="1013553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7799920" y="2701234"/>
            <a:ext cx="295360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b="1">
                <a:solidFill>
                  <a:srgbClr val="1F5FA0"/>
                </a:solidFill>
              </a:rPr>
              <a:t>Xogħol</a:t>
            </a:r>
          </a:p>
          <a:p>
            <a:pPr algn="ctr"/>
            <a:r>
              <a:rPr lang="mt-MT" sz="1350"/>
              <a:t>Tista’ tapplika għal impjiegi fi ħdan l-Unjoni Ewropea meta tagħlaq 18-il sena. L-iskema</a:t>
            </a:r>
            <a:r>
              <a:rPr lang="mt-MT" sz="135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t-MT" sz="1350" b="1">
                <a:solidFill>
                  <a:srgbClr val="0CAFAD"/>
                </a:solidFill>
              </a:rPr>
              <a:t>EURES</a:t>
            </a:r>
            <a:r>
              <a:rPr lang="mt-MT" sz="135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mt-MT" sz="1350"/>
              <a:t>tlaqqgħek ma’ impjegaturi minn madwar l-UE, in-Norveġja u l-Iżlanda.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08" y="4165707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869258" y="5395063"/>
            <a:ext cx="2953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b="1">
                <a:solidFill>
                  <a:srgbClr val="1F5FA0"/>
                </a:solidFill>
              </a:rPr>
              <a:t>Vjaġġar</a:t>
            </a:r>
          </a:p>
          <a:p>
            <a:pPr algn="ctr"/>
            <a:r>
              <a:rPr lang="mt-MT" sz="1200"/>
              <a:t>Iż-żona Schengen mingħajr fruntieri tipprovdi moviment liberu bejn il-pajjiżi lil 400 miljun ċittadin tal-UE. Pereżempju, il-pass tal-ferrovija </a:t>
            </a:r>
            <a:r>
              <a:rPr lang="mt-MT" sz="1200" b="1">
                <a:solidFill>
                  <a:srgbClr val="0CAFAD"/>
                </a:solidFill>
              </a:rPr>
              <a:t>INTERRAIL</a:t>
            </a:r>
            <a:r>
              <a:rPr lang="mt-MT" sz="1200"/>
              <a:t> jippermettilek tasal fi ’l fuq minn 40 000 destinazzjoni fi 30 pajjiż.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mt-MT" b="1">
                <a:solidFill>
                  <a:schemeClr val="bg1"/>
                </a:solidFill>
                <a:latin typeface="+mn-lt"/>
              </a:rPr>
              <a:t>X’TAGĦMEL l-UE GĦAŻ-ŻGĦAŻAGĦ?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3373631" y="3903709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55110" y="4304865"/>
            <a:ext cx="1828104" cy="82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mt-MT" sz="1600">
                <a:solidFill>
                  <a:schemeClr val="bg1"/>
                </a:solidFill>
                <a:latin typeface="Calibri" pitchFamily="34" charset="0"/>
              </a:rPr>
              <a:t>Grupp</a:t>
            </a:r>
            <a:br>
              <a:rPr lang="mt-MT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mt-MT" sz="1600">
                <a:solidFill>
                  <a:schemeClr val="bg1"/>
                </a:solidFill>
                <a:latin typeface="Calibri" pitchFamily="34" charset="0"/>
              </a:rPr>
              <a:t>taż-Żgħażagħ</a:t>
            </a:r>
            <a:br>
              <a:rPr lang="mt-MT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mt-MT" sz="1600">
                <a:solidFill>
                  <a:schemeClr val="bg1"/>
                </a:solidFill>
                <a:latin typeface="Calibri" pitchFamily="34" charset="0"/>
              </a:rPr>
              <a:t>tal-KESE</a:t>
            </a:r>
          </a:p>
        </p:txBody>
      </p:sp>
      <p:sp>
        <p:nvSpPr>
          <p:cNvPr id="17" name="Oval 16"/>
          <p:cNvSpPr/>
          <p:nvPr/>
        </p:nvSpPr>
        <p:spPr>
          <a:xfrm>
            <a:off x="4285111" y="2384661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73825" y="2951055"/>
            <a:ext cx="1828104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mt-MT" sz="1600">
                <a:solidFill>
                  <a:schemeClr val="bg1"/>
                </a:solidFill>
                <a:latin typeface="Calibri" pitchFamily="34" charset="0"/>
              </a:rPr>
              <a:t>L-Ewropa Tiegħek,</a:t>
            </a:r>
            <a:br>
              <a:rPr lang="mt-MT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mt-MT" sz="1600">
                <a:solidFill>
                  <a:schemeClr val="bg1"/>
                </a:solidFill>
                <a:latin typeface="Calibri" pitchFamily="34" charset="0"/>
              </a:rPr>
              <a:t>Leħnek</a:t>
            </a:r>
          </a:p>
        </p:txBody>
      </p:sp>
      <p:sp>
        <p:nvSpPr>
          <p:cNvPr id="19" name="Oval 18"/>
          <p:cNvSpPr/>
          <p:nvPr/>
        </p:nvSpPr>
        <p:spPr>
          <a:xfrm>
            <a:off x="5902935" y="407545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257682" y="4321052"/>
            <a:ext cx="997320" cy="9666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mt-MT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Test taż-Żgħażagħ tal-UE fi ħdan il-KESE</a:t>
            </a:r>
          </a:p>
        </p:txBody>
      </p:sp>
      <p:sp>
        <p:nvSpPr>
          <p:cNvPr id="21" name="Oval 20"/>
          <p:cNvSpPr/>
          <p:nvPr/>
        </p:nvSpPr>
        <p:spPr>
          <a:xfrm>
            <a:off x="8571936" y="2477354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630499" y="2859806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mt-MT" sz="16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Studju dwar il-parteċipazzjoni taż-żgħażagħ f’diversi livelli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392218" y="2093722"/>
            <a:ext cx="899100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95" y="2276511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74790" y="238833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74808" y="2677188"/>
            <a:ext cx="1828104" cy="835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mt-MT" sz="1600">
                <a:solidFill>
                  <a:schemeClr val="bg1"/>
                </a:solidFill>
                <a:latin typeface="Calibri" pitchFamily="34" charset="0"/>
              </a:rPr>
              <a:t>Round Tables</a:t>
            </a:r>
            <a:br>
              <a:rPr lang="mt-MT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mt-MT" sz="1600">
                <a:solidFill>
                  <a:schemeClr val="bg1"/>
                </a:solidFill>
                <a:latin typeface="Calibri" pitchFamily="34" charset="0"/>
              </a:rPr>
              <a:t>taż-Żgħażagħ dwar</a:t>
            </a:r>
            <a:br>
              <a:rPr lang="mt-MT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mt-MT" sz="1600">
                <a:solidFill>
                  <a:schemeClr val="bg1"/>
                </a:solidFill>
                <a:latin typeface="Calibri" pitchFamily="34" charset="0"/>
              </a:rPr>
              <a:t>il-Klima u s-Sostenibbiltà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2348448" y="1909423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3014471" y="2026487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413025" y="2481051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4035848" y="525854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601591" y="4888079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863657" y="421321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445498" y="2389888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sz="1600">
                <a:latin typeface="Calibri"/>
                <a:ea typeface="Calibri"/>
                <a:cs typeface="Calibri"/>
              </a:rPr>
              <a:t>Delegat taż-Żgħażagħ</a:t>
            </a:r>
            <a:br>
              <a:rPr lang="mt-MT" sz="1600">
                <a:latin typeface="Calibri"/>
                <a:ea typeface="Calibri"/>
                <a:cs typeface="Calibri"/>
              </a:rPr>
            </a:br>
            <a:r>
              <a:rPr lang="mt-MT" sz="1600">
                <a:latin typeface="Calibri"/>
                <a:ea typeface="Calibri"/>
                <a:cs typeface="Calibri"/>
              </a:rPr>
              <a:t>tal-KESE għall-COP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928" y="2278335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3000" y="4033053"/>
            <a:ext cx="811164" cy="853634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mt-MT" sz="4800" b="1">
                <a:solidFill>
                  <a:schemeClr val="bg1"/>
                </a:solidFill>
                <a:latin typeface="+mn-lt"/>
              </a:rPr>
              <a:t>INIZJATTIVI TAL-KESE GĦAŻ-ŻGĦAŻAGĦ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t-MT" b="1">
                <a:solidFill>
                  <a:schemeClr val="bg1"/>
                </a:solidFill>
                <a:latin typeface="+mn-lt"/>
              </a:rPr>
              <a:t>IT-TEST TAŻ-ŻGĦAŻAGĦ TAL-UE FI ĦDAN IL-KESE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264273" y="2391582"/>
            <a:ext cx="5354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t-MT" sz="2000" dirty="0"/>
              <a:t>It-Test taż-Żgħażagħ huwa għodda mfassla biex </a:t>
            </a:r>
            <a:r>
              <a:rPr lang="mt-MT" sz="2000" b="1" dirty="0">
                <a:solidFill>
                  <a:srgbClr val="0CAFAD"/>
                </a:solidFill>
              </a:rPr>
              <a:t>issaħħaħ il-parteċipazzjoni taż-żgħażagħ u l-integrazzjoni taż-żgħażagħ fit-tfassil tal-politika</a:t>
            </a:r>
            <a:r>
              <a:rPr lang="mt-MT" sz="2000" dirty="0"/>
              <a:t>. Fil-KESE, dan ifisser li r-rappreżentanti taż-żgħażagħ jistgħu jipparteċipaw fit-tħejjija tar-rakkomandazzjonijiet ta’ politika tal-KESE: </a:t>
            </a:r>
          </a:p>
          <a:p>
            <a:pPr algn="just"/>
            <a:endParaRPr lang="en-US" sz="2000" dirty="0"/>
          </a:p>
          <a:p>
            <a:pPr algn="just"/>
            <a:r>
              <a:rPr lang="mt-MT" sz="2000" dirty="0"/>
              <a:t>    Jieħdu sehem f’laqgħat u seduti </a:t>
            </a:r>
          </a:p>
          <a:p>
            <a:pPr algn="just"/>
            <a:r>
              <a:rPr lang="mt-MT" sz="2000" dirty="0"/>
              <a:t>    Jikkontribwixxu bil-miktub </a:t>
            </a:r>
          </a:p>
          <a:p>
            <a:pPr algn="just"/>
            <a:r>
              <a:rPr lang="mt-MT" sz="2000" dirty="0"/>
              <a:t>    Isegwu l-adozzjoni tal-Opinjoni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271" y="5204531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273" y="4575192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272" y="4873339"/>
            <a:ext cx="265079" cy="265079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BE07E28-9B09-4E05-813B-5129D8A7B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704" y="2182221"/>
            <a:ext cx="6497096" cy="3281044"/>
          </a:xfr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0" y="1263899"/>
            <a:ext cx="12192000" cy="12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mt-MT" sz="2400">
                <a:solidFill>
                  <a:srgbClr val="0060A0"/>
                </a:solidFill>
                <a:latin typeface="+mn-lt"/>
              </a:rPr>
              <a:t>Il-</a:t>
            </a:r>
            <a:r>
              <a:rPr lang="mt-MT" sz="2400" b="1">
                <a:solidFill>
                  <a:srgbClr val="0060A0"/>
                </a:solidFill>
                <a:latin typeface="+mn-lt"/>
              </a:rPr>
              <a:t>Parlament Ewropew</a:t>
            </a:r>
            <a:r>
              <a:rPr lang="mt-MT" sz="2400">
                <a:solidFill>
                  <a:srgbClr val="0060A0"/>
                </a:solidFill>
                <a:latin typeface="+mn-lt"/>
              </a:rPr>
              <a:t>, il-</a:t>
            </a:r>
            <a:r>
              <a:rPr lang="mt-MT" sz="2400" b="1">
                <a:solidFill>
                  <a:srgbClr val="0060A0"/>
                </a:solidFill>
                <a:latin typeface="+mn-lt"/>
              </a:rPr>
              <a:t>Kunsill tal-UE</a:t>
            </a:r>
            <a:r>
              <a:rPr lang="mt-MT" sz="2400">
                <a:solidFill>
                  <a:srgbClr val="0060A0"/>
                </a:solidFill>
                <a:latin typeface="+mn-lt"/>
              </a:rPr>
              <a:t> u l-</a:t>
            </a:r>
            <a:r>
              <a:rPr lang="mt-MT" sz="2400" b="1">
                <a:solidFill>
                  <a:srgbClr val="0060A0"/>
                </a:solidFill>
                <a:latin typeface="+mn-lt"/>
              </a:rPr>
              <a:t>Kummissjoni Ewropea</a:t>
            </a:r>
            <a:r>
              <a:rPr lang="mt-MT" sz="2400">
                <a:solidFill>
                  <a:srgbClr val="0060A0"/>
                </a:solidFill>
                <a:latin typeface="+mn-lt"/>
              </a:rPr>
              <a:t> huma legalment obbligati li jikkonsultaw lill-KESE meta jgħaddu liġijiet ġodda dwar firxa wiesgħa ta’ suġġetti f’dawn l-oqsma: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2867026" y="4379112"/>
            <a:ext cx="1257298" cy="491828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2867026" y="3748612"/>
            <a:ext cx="125729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2867025" y="4961440"/>
            <a:ext cx="1257298" cy="44758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2867025" y="5499520"/>
            <a:ext cx="1257298" cy="496297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2867025" y="6086317"/>
            <a:ext cx="1288307" cy="538815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2867025" y="4432565"/>
            <a:ext cx="119846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mt-MT" sz="1100" dirty="0"/>
              <a:t>L-agrikoltura </a:t>
            </a:r>
          </a:p>
          <a:p>
            <a:pPr algn="ctr"/>
            <a:r>
              <a:rPr lang="mt-MT" sz="1100" dirty="0"/>
              <a:t>u s-sajd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2867026" y="3084382"/>
            <a:ext cx="1066800" cy="502706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2505075" y="2999744"/>
            <a:ext cx="187938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mt-MT" sz="1100" dirty="0"/>
          </a:p>
          <a:p>
            <a:pPr algn="ctr"/>
            <a:r>
              <a:rPr lang="mt-MT" sz="1100" dirty="0"/>
              <a:t>L-industrija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4219988" y="4362451"/>
            <a:ext cx="2571519" cy="50849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219988" y="5525508"/>
            <a:ext cx="2571519" cy="470309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2947567" y="6180031"/>
            <a:ext cx="110242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t-MT" sz="1100" dirty="0"/>
              <a:t>Il-protezzjoni </a:t>
            </a:r>
          </a:p>
          <a:p>
            <a:pPr algn="ctr"/>
            <a:r>
              <a:rPr lang="mt-MT" sz="1100" dirty="0"/>
              <a:t>tal-konsumatur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4219987" y="4964206"/>
            <a:ext cx="2571520" cy="444814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4219987" y="6115551"/>
            <a:ext cx="2571519" cy="495367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6888016" y="3748611"/>
            <a:ext cx="1629214" cy="494669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6895660" y="4362451"/>
            <a:ext cx="1629214" cy="50849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6927125" y="5537864"/>
            <a:ext cx="1597749" cy="457954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6919170" y="6100891"/>
            <a:ext cx="1597749" cy="52424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6918565" y="4980965"/>
            <a:ext cx="1606309" cy="428055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6895660" y="3884775"/>
            <a:ext cx="144824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t-MT" sz="1100"/>
              <a:t>Is-saħħa u s-sigurtà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2381251" y="3857195"/>
            <a:ext cx="2111706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t-MT" sz="1100" dirty="0"/>
              <a:t>Is-saħħa pubblika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3972132" y="3088215"/>
            <a:ext cx="1028494" cy="506694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038932" y="3107918"/>
            <a:ext cx="1085126" cy="47917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162363" y="3105290"/>
            <a:ext cx="976383" cy="481798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7177051" y="3105290"/>
            <a:ext cx="1339868" cy="47917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6987947" y="4503605"/>
            <a:ext cx="112893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t-MT" sz="1100" dirty="0"/>
              <a:t>Il-politika soċjali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142684" y="3213232"/>
            <a:ext cx="103436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t-MT" sz="1100" dirty="0"/>
              <a:t>L-investiment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7158427" y="3201356"/>
            <a:ext cx="1358491" cy="2687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t-MT" sz="1100" dirty="0"/>
              <a:t>L-ambjent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142541" y="3186382"/>
            <a:ext cx="943209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t-MT" sz="1100" dirty="0"/>
              <a:t>It-trasport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2BD493-55E1-4A48-B89C-4A73F5D32425}"/>
              </a:ext>
            </a:extLst>
          </p:cNvPr>
          <p:cNvSpPr txBox="1"/>
          <p:nvPr/>
        </p:nvSpPr>
        <p:spPr>
          <a:xfrm>
            <a:off x="3699066" y="3195867"/>
            <a:ext cx="158702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t-MT" sz="1100" dirty="0"/>
              <a:t>L-enerġija</a:t>
            </a:r>
          </a:p>
        </p:txBody>
      </p:sp>
      <p:sp>
        <p:nvSpPr>
          <p:cNvPr id="51" name="Rounded Rectangle 14">
            <a:extLst>
              <a:ext uri="{FF2B5EF4-FFF2-40B4-BE49-F238E27FC236}">
                <a16:creationId xmlns:a16="http://schemas.microsoft.com/office/drawing/2014/main" id="{962C884F-4045-42EF-BDDA-2761C81D3E41}"/>
              </a:ext>
            </a:extLst>
          </p:cNvPr>
          <p:cNvSpPr/>
          <p:nvPr/>
        </p:nvSpPr>
        <p:spPr>
          <a:xfrm>
            <a:off x="4219988" y="3733778"/>
            <a:ext cx="2571519" cy="523897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6E7382E-7AE3-4086-9FB0-CAA9E33DFC71}"/>
              </a:ext>
            </a:extLst>
          </p:cNvPr>
          <p:cNvSpPr txBox="1"/>
          <p:nvPr/>
        </p:nvSpPr>
        <p:spPr>
          <a:xfrm>
            <a:off x="3015608" y="5021937"/>
            <a:ext cx="9182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1100" dirty="0"/>
              <a:t>L-impjieg</a:t>
            </a:r>
            <a:endParaRPr lang="en-US" sz="11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7644779-C928-4B92-AC68-33CD11A6010E}"/>
              </a:ext>
            </a:extLst>
          </p:cNvPr>
          <p:cNvSpPr txBox="1"/>
          <p:nvPr/>
        </p:nvSpPr>
        <p:spPr>
          <a:xfrm>
            <a:off x="2947566" y="5537863"/>
            <a:ext cx="11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1100" dirty="0"/>
              <a:t>In-Networks </a:t>
            </a:r>
          </a:p>
          <a:p>
            <a:pPr algn="ctr"/>
            <a:r>
              <a:rPr lang="mt-MT" sz="1100" dirty="0" err="1"/>
              <a:t>Trans</a:t>
            </a:r>
            <a:r>
              <a:rPr lang="mt-MT" sz="1100" dirty="0"/>
              <a:t>-Ewropej</a:t>
            </a:r>
          </a:p>
          <a:p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386220-3AC0-41EE-8EE8-3A4DD74D8AE5}"/>
              </a:ext>
            </a:extLst>
          </p:cNvPr>
          <p:cNvSpPr txBox="1"/>
          <p:nvPr/>
        </p:nvSpPr>
        <p:spPr>
          <a:xfrm>
            <a:off x="6714686" y="4980965"/>
            <a:ext cx="18025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1100" dirty="0"/>
              <a:t>Is-suq komuni </a:t>
            </a:r>
          </a:p>
          <a:p>
            <a:pPr algn="ctr"/>
            <a:r>
              <a:rPr lang="mt-MT" sz="1100" dirty="0"/>
              <a:t>nukleari</a:t>
            </a:r>
          </a:p>
          <a:p>
            <a:endParaRPr lang="en-US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51041CD-C132-44D0-9C7E-59E9610CCCF8}"/>
              </a:ext>
            </a:extLst>
          </p:cNvPr>
          <p:cNvSpPr txBox="1"/>
          <p:nvPr/>
        </p:nvSpPr>
        <p:spPr>
          <a:xfrm>
            <a:off x="6987948" y="5581129"/>
            <a:ext cx="1536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1100" dirty="0"/>
              <a:t>Il-koeżjoni ekonomika, soċjali u territorjali</a:t>
            </a:r>
          </a:p>
          <a:p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BA43428-4598-4931-A238-B941F25F0E0B}"/>
              </a:ext>
            </a:extLst>
          </p:cNvPr>
          <p:cNvSpPr txBox="1"/>
          <p:nvPr/>
        </p:nvSpPr>
        <p:spPr>
          <a:xfrm>
            <a:off x="6927125" y="6146705"/>
            <a:ext cx="1521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1100" dirty="0"/>
              <a:t>Il-Fond Soċjali Ewropew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7AEE158-99C4-4457-8487-F7F1034894E2}"/>
              </a:ext>
            </a:extLst>
          </p:cNvPr>
          <p:cNvSpPr txBox="1"/>
          <p:nvPr/>
        </p:nvSpPr>
        <p:spPr>
          <a:xfrm>
            <a:off x="4314825" y="3763006"/>
            <a:ext cx="2476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effectLst/>
                <a:ea typeface="Times New Roman" panose="02020603050405020304" pitchFamily="18" charset="0"/>
              </a:rPr>
              <a:t>In-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nondiskriminazzjoni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u ċ-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ċittadinanza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tal-Unjoni</a:t>
            </a:r>
            <a:endParaRPr lang="en-US" sz="1100" dirty="0">
              <a:effectLst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770F740-105A-496D-94FC-28F90025AB74}"/>
              </a:ext>
            </a:extLst>
          </p:cNvPr>
          <p:cNvSpPr txBox="1"/>
          <p:nvPr/>
        </p:nvSpPr>
        <p:spPr>
          <a:xfrm>
            <a:off x="4314825" y="4426127"/>
            <a:ext cx="2399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effectLst/>
                <a:ea typeface="Times New Roman" panose="02020603050405020304" pitchFamily="18" charset="0"/>
              </a:rPr>
              <a:t>L-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edukazzjoni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, it-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taħriġ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vokazzjonali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iż-żgħażagħ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u l-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isport</a:t>
            </a:r>
            <a:endParaRPr lang="en-US" sz="11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ECE2D8-EDBB-48F1-B1D4-50E93E7E87E9}"/>
              </a:ext>
            </a:extLst>
          </p:cNvPr>
          <p:cNvSpPr txBox="1"/>
          <p:nvPr/>
        </p:nvSpPr>
        <p:spPr>
          <a:xfrm>
            <a:off x="4314825" y="4986159"/>
            <a:ext cx="23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effectLst/>
                <a:ea typeface="Times New Roman" panose="02020603050405020304" pitchFamily="18" charset="0"/>
              </a:rPr>
              <a:t>Ir-riċerka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u l-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iżvilupp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teknoloġiku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u l-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ispazju</a:t>
            </a:r>
            <a:endParaRPr lang="en-US" sz="11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8009B3-F427-4DA5-B7E7-D7D788A7E21E}"/>
              </a:ext>
            </a:extLst>
          </p:cNvPr>
          <p:cNvSpPr txBox="1"/>
          <p:nvPr/>
        </p:nvSpPr>
        <p:spPr>
          <a:xfrm>
            <a:off x="4259942" y="5525508"/>
            <a:ext cx="253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effectLst/>
                <a:ea typeface="Times New Roman" panose="02020603050405020304" pitchFamily="18" charset="0"/>
              </a:rPr>
              <a:t>Ir-regoli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komuni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dwar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il-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kompetizzjoni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, it-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tassazzjoni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u l-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approssimazzjoni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tal-liġijiet</a:t>
            </a:r>
            <a:endParaRPr lang="en-US" sz="1100" dirty="0">
              <a:effectLst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06C1DE4-856C-4CAB-AC7C-D3D6844C4E24}"/>
              </a:ext>
            </a:extLst>
          </p:cNvPr>
          <p:cNvSpPr txBox="1"/>
          <p:nvPr/>
        </p:nvSpPr>
        <p:spPr>
          <a:xfrm>
            <a:off x="4343818" y="6140609"/>
            <a:ext cx="229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effectLst/>
                <a:ea typeface="Times New Roman" panose="02020603050405020304" pitchFamily="18" charset="0"/>
              </a:rPr>
              <a:t>Il-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moviment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liberu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tal-persuni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tas-servizzi</a:t>
            </a:r>
            <a:r>
              <a:rPr lang="en-US" sz="1100" dirty="0">
                <a:effectLst/>
                <a:ea typeface="Times New Roman" panose="02020603050405020304" pitchFamily="18" charset="0"/>
              </a:rPr>
              <a:t> u </a:t>
            </a:r>
            <a:r>
              <a:rPr lang="en-US" sz="1100" dirty="0" err="1">
                <a:effectLst/>
                <a:ea typeface="Times New Roman" panose="02020603050405020304" pitchFamily="18" charset="0"/>
              </a:rPr>
              <a:t>tal-kapital</a:t>
            </a:r>
            <a:endParaRPr lang="en-US" sz="11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mt-MT" sz="2667">
                <a:solidFill>
                  <a:srgbClr val="0060A0"/>
                </a:solidFill>
                <a:latin typeface="Calibri" panose="020F0502020204030204" pitchFamily="34" charset="0"/>
              </a:rPr>
              <a:t>EMPTY TEMPLATE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mt-MT" sz="2200">
                <a:solidFill>
                  <a:srgbClr val="595959"/>
                </a:solidFill>
                <a:latin typeface="Calibri" panose="020F0502020204030204" pitchFamily="34" charset="0"/>
              </a:rPr>
              <a:t>ADD your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t-MT" b="1">
                <a:solidFill>
                  <a:schemeClr val="bg1"/>
                </a:solidFill>
                <a:latin typeface="+mn-lt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mt-MT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Il-Kumitat Ekonomiku u Soċjali Ewropew huwa</a:t>
            </a:r>
            <a:br>
              <a:rPr lang="mt-MT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mt-MT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korp konsultattiv li jirrappreżenta</a:t>
            </a:r>
            <a:br>
              <a:rPr lang="mt-MT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mt-MT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s-</a:t>
            </a:r>
            <a:r>
              <a:rPr lang="mt-MT" sz="4267" b="1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soċjetà ċivili organizzata.</a:t>
            </a:r>
            <a:br>
              <a:rPr lang="mt-MT" sz="4267" b="1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mt-MT" sz="4267" b="1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8"/>
            <a:ext cx="6332417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mt-MT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“Il-Parlament Ewropew, il-Kunsill</a:t>
            </a:r>
            <a:br>
              <a:rPr lang="mt-MT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mt-MT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 l-Kummissjoni għandhom ikunu </a:t>
            </a:r>
            <a:r>
              <a:rPr lang="mt-MT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assistiti minn</a:t>
            </a:r>
            <a:br>
              <a:rPr lang="mt-MT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mt-MT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mt-MT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Kumitat Ekonomiku u Soċjali</a:t>
            </a:r>
            <a:r>
              <a:rPr lang="mt-MT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mt-MT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mt-MT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 minn Kumitat tar-Reġjuni, li jeżerċitaw</a:t>
            </a:r>
            <a:br>
              <a:rPr lang="mt-MT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mt-MT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funzjonijiet konsultattivi</a:t>
            </a:r>
            <a:r>
              <a:rPr lang="mt-MT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mt-MT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Trattat dwar l-Unjoni Ewropea, Artikolu 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D7C6A-CA94-4096-8DD6-B51CA8DF7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445" y="1898213"/>
            <a:ext cx="483008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3154" y="2091704"/>
            <a:ext cx="7302721" cy="2937933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10000"/>
              </a:lnSpc>
              <a:buNone/>
            </a:pPr>
            <a:r>
              <a:rPr lang="mt-MT" sz="2400">
                <a:latin typeface="Calibri" panose="020F0502020204030204" pitchFamily="34" charset="0"/>
              </a:rPr>
              <a:t>Maħtura </a:t>
            </a:r>
            <a:r>
              <a:rPr lang="mt-MT" sz="2400" b="1">
                <a:solidFill>
                  <a:srgbClr val="0060A0"/>
                </a:solidFill>
                <a:latin typeface="Calibri" panose="020F0502020204030204" pitchFamily="34" charset="0"/>
              </a:rPr>
              <a:t>mill-Kunsill għal mandat ta’ ħames snin li jiġġedded</a:t>
            </a:r>
            <a:r>
              <a:rPr lang="mt-MT" sz="2400">
                <a:latin typeface="Calibri" panose="020F0502020204030204" pitchFamily="34" charset="0"/>
              </a:rPr>
              <a:t>, fuq proposta ta’ kull Stat Membru.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mt-MT" sz="2400">
                <a:latin typeface="Calibri" panose="020F0502020204030204" pitchFamily="34" charset="0"/>
              </a:rPr>
              <a:t>Indipendenti </a:t>
            </a:r>
            <a:r>
              <a:rPr lang="mt-MT" sz="2400" b="1">
                <a:solidFill>
                  <a:srgbClr val="0060A0"/>
                </a:solidFill>
                <a:latin typeface="Calibri" panose="020F0502020204030204" pitchFamily="34" charset="0"/>
              </a:rPr>
              <a:t>(= mhux affiljati politikament)</a:t>
            </a:r>
            <a:r>
              <a:rPr lang="mt-MT" sz="2400">
                <a:latin typeface="Calibri" panose="020F0502020204030204" pitchFamily="34" charset="0"/>
              </a:rPr>
              <a:t> u jwettqu dmirijiethom fl-interess taċ-ċittadini kollha tal-UE.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mt-MT" sz="2400" b="1">
                <a:solidFill>
                  <a:srgbClr val="0060A0"/>
                </a:solidFill>
                <a:latin typeface="Calibri" panose="020F0502020204030204" pitchFamily="34" charset="0"/>
              </a:rPr>
              <a:t>Mhumiex ibbażati full time fi Brussell:</a:t>
            </a:r>
            <a:r>
              <a:rPr lang="mt-MT" sz="2400">
                <a:latin typeface="Calibri" panose="020F0502020204030204" pitchFamily="34" charset="0"/>
              </a:rPr>
              <a:t> ħafna minnhom ikomplu b’xogħolhom għall-organizzazzjonijiet tagħhom f’pajjiżhom stess. L-ispejjeż tagħhom b’rabta mal-ivvjaġġar u l-akkomodazzjoni huma koperti mill-KESE.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26681" y="263341"/>
            <a:ext cx="1216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4400" b="1">
                <a:solidFill>
                  <a:schemeClr val="bg1"/>
                </a:solidFill>
                <a:latin typeface="Calibri" panose="020F0502020204030204" pitchFamily="34" charset="0"/>
              </a:rPr>
              <a:t>ASSEMBLEA TA’ 329 MEMBRU</a:t>
            </a:r>
            <a:br>
              <a:rPr lang="mt-MT" sz="4400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mt-MT" sz="4400" b="1">
                <a:solidFill>
                  <a:schemeClr val="bg1"/>
                </a:solidFill>
                <a:latin typeface="Calibri" panose="020F0502020204030204" pitchFamily="34" charset="0"/>
              </a:rPr>
              <a:t>MILL-ISTATI MEMBRI KOLLHA TAL-UE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82030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mt-MT">
                <a:latin typeface="Calibri" charset="0"/>
                <a:ea typeface="MS PGothic" charset="-128"/>
              </a:rPr>
              <a:t>Din tinkludi l-gruppi u l-organizzazzjonijiet kollha fejn</a:t>
            </a:r>
            <a:r>
              <a:rPr lang="mt-MT">
                <a:solidFill>
                  <a:srgbClr val="0060A0"/>
                </a:solidFill>
                <a:latin typeface="Calibri" charset="0"/>
                <a:ea typeface="MS PGothic" charset="-128"/>
              </a:rPr>
              <a:t> </a:t>
            </a:r>
            <a:r>
              <a:rPr lang="mt-MT" b="1">
                <a:solidFill>
                  <a:srgbClr val="0060A0"/>
                </a:solidFill>
                <a:latin typeface="Calibri" charset="0"/>
                <a:ea typeface="MS PGothic" charset="-128"/>
              </a:rPr>
              <a:t>nies jaħdmu f’kooperazzjoni</a:t>
            </a:r>
            <a:r>
              <a:rPr lang="mt-MT">
                <a:solidFill>
                  <a:srgbClr val="0060A0"/>
                </a:solidFill>
                <a:latin typeface="Calibri" charset="0"/>
                <a:ea typeface="MS PGothic" charset="-128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387" y="3442547"/>
            <a:ext cx="2926080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54880" y="3442547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36373" y="3442547"/>
            <a:ext cx="2926080" cy="357462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73387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mt-MT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Min Iħaddem 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mt-MT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Ħaddiema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mt-MT" sz="2667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Organizzazzjonijiet tas-Soċjetà Ċivili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911455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mt-MT" sz="2400" b="1">
                <a:solidFill>
                  <a:srgbClr val="1F5FA0"/>
                </a:solidFill>
                <a:latin typeface="Calibri" charset="0"/>
                <a:ea typeface="MS PGothic" charset="-128"/>
              </a:rPr>
              <a:t>Jimpenjaw ruħhom li jiddefendu l-interessi u l-kawżi tal-gruppi (jew tal-komunitajiet tagħhom), u ta’ sikwit jaġixxu bħala intermedjarji bejn dawk li jieħdu d-deċiżjonijiet u ċ-ċittadini.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55099" y="4176000"/>
            <a:ext cx="2962656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1867">
                <a:solidFill>
                  <a:schemeClr val="bg1"/>
                </a:solidFill>
              </a:rPr>
              <a:t>Federazzjonijiet ta’ min iħaddem,</a:t>
            </a:r>
          </a:p>
          <a:p>
            <a:pPr algn="ctr"/>
            <a:r>
              <a:rPr lang="mt-MT" sz="1867">
                <a:solidFill>
                  <a:schemeClr val="bg1"/>
                </a:solidFill>
              </a:rPr>
              <a:t>Kmamar tal-Kummerċ,</a:t>
            </a:r>
          </a:p>
          <a:p>
            <a:pPr algn="ctr"/>
            <a:r>
              <a:rPr lang="mt-MT" sz="1867">
                <a:solidFill>
                  <a:schemeClr val="bg1"/>
                </a:solidFill>
              </a:rPr>
              <a:t>Organizzazzjonijiet tal-SMEs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224000"/>
            <a:ext cx="29626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1867">
                <a:solidFill>
                  <a:schemeClr val="bg1"/>
                </a:solidFill>
              </a:rPr>
              <a:t>Trade Unions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36373" y="4224000"/>
            <a:ext cx="2962656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1867">
                <a:solidFill>
                  <a:schemeClr val="bg1"/>
                </a:solidFill>
              </a:rPr>
              <a:t>Bdiewa, Konsumaturi, NGOs, Żgħażagħ, Professjonijiet, Persuni b’Diżabbiltà, Akkademiċi, Kooperattivi... 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85060" y="161454"/>
            <a:ext cx="12277060" cy="10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mt-MT" sz="4400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XI TFISSER IS-SOĊJETÀ ĊIVILI ORGANIZZATA?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700211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mt-MT" sz="40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X’INHI L-FUNZJONI TAL-KESE?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545" y="1144284"/>
            <a:ext cx="7105335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t-MT" sz="2000" dirty="0">
                <a:latin typeface="+mn-lt"/>
              </a:rPr>
              <a:t>Il-</a:t>
            </a:r>
            <a:r>
              <a:rPr lang="mt-MT" sz="2000" b="1" dirty="0">
                <a:solidFill>
                  <a:srgbClr val="1F5FA0"/>
                </a:solidFill>
                <a:latin typeface="+mn-lt"/>
              </a:rPr>
              <a:t>Parlament Ewropew</a:t>
            </a:r>
            <a:r>
              <a:rPr lang="mt-MT" sz="2000" dirty="0">
                <a:latin typeface="+mn-lt"/>
              </a:rPr>
              <a:t>, il-</a:t>
            </a:r>
            <a:r>
              <a:rPr lang="mt-MT" sz="2000" b="1" dirty="0">
                <a:solidFill>
                  <a:srgbClr val="1F5FA0"/>
                </a:solidFill>
                <a:latin typeface="+mn-lt"/>
              </a:rPr>
              <a:t>Kunsill tal-UE</a:t>
            </a:r>
            <a:r>
              <a:rPr lang="mt-MT" sz="2000" dirty="0">
                <a:latin typeface="+mn-lt"/>
              </a:rPr>
              <a:t> u l-</a:t>
            </a:r>
            <a:r>
              <a:rPr lang="mt-MT" sz="2000" b="1" dirty="0">
                <a:solidFill>
                  <a:srgbClr val="1F5FA0"/>
                </a:solidFill>
                <a:latin typeface="+mn-lt"/>
              </a:rPr>
              <a:t>Kummissjoni Ewropea</a:t>
            </a:r>
            <a:r>
              <a:rPr lang="mt-MT" sz="2000" dirty="0">
                <a:latin typeface="+mn-lt"/>
              </a:rPr>
              <a:t> huma </a:t>
            </a:r>
            <a:r>
              <a:rPr lang="mt-MT" sz="2000" b="1" dirty="0">
                <a:solidFill>
                  <a:srgbClr val="0060A0"/>
                </a:solidFill>
                <a:latin typeface="+mn-lt"/>
              </a:rPr>
              <a:t>legalment obbligati li jikkonsultaw lill-KESE</a:t>
            </a:r>
            <a:r>
              <a:rPr lang="mt-MT" sz="2000" dirty="0">
                <a:latin typeface="+mn-lt"/>
              </a:rPr>
              <a:t> meta jgħaddu liġijiet ġodda. Il-</a:t>
            </a:r>
            <a:r>
              <a:rPr lang="mt-MT" sz="2000" b="1" dirty="0">
                <a:latin typeface="+mn-lt"/>
              </a:rPr>
              <a:t>konsultazzjoni</a:t>
            </a:r>
            <a:r>
              <a:rPr lang="mt-MT" sz="2000" dirty="0">
                <a:latin typeface="+mn-lt"/>
              </a:rPr>
              <a:t> tista’ tkopri firxa wiesgħa ta’ suġġetti. </a:t>
            </a:r>
          </a:p>
          <a:p>
            <a:pPr algn="just"/>
            <a:endParaRPr lang="en-US" altLang="fr-FR" sz="1100" dirty="0">
              <a:solidFill>
                <a:srgbClr val="0060A0"/>
              </a:solidFill>
            </a:endParaRPr>
          </a:p>
          <a:p>
            <a:pPr algn="just"/>
            <a:r>
              <a:rPr lang="mt-MT" sz="2000" dirty="0"/>
              <a:t>Il-</a:t>
            </a:r>
            <a:r>
              <a:rPr lang="mt-MT" sz="2000" b="1" dirty="0">
                <a:solidFill>
                  <a:srgbClr val="1F5FA0"/>
                </a:solidFill>
              </a:rPr>
              <a:t>membri tal-KESE</a:t>
            </a:r>
            <a:r>
              <a:rPr lang="mt-MT" sz="2000" dirty="0"/>
              <a:t>, li jirrappreżentaw </a:t>
            </a:r>
            <a:r>
              <a:rPr lang="mt-MT" sz="2000" b="1" dirty="0">
                <a:solidFill>
                  <a:srgbClr val="0060A0"/>
                </a:solidFill>
              </a:rPr>
              <a:t>kull wieħed mit-3 Gruppi, </a:t>
            </a:r>
            <a:r>
              <a:rPr lang="mt-MT" sz="2000" b="1" dirty="0" err="1">
                <a:solidFill>
                  <a:srgbClr val="0060A0"/>
                </a:solidFill>
              </a:rPr>
              <a:t>jiddibattu</a:t>
            </a:r>
            <a:r>
              <a:rPr lang="mt-MT" sz="2000" b="1" dirty="0">
                <a:solidFill>
                  <a:srgbClr val="0060A0"/>
                </a:solidFill>
              </a:rPr>
              <a:t>, jikkonsultaw u jilħqu kunsens biex iħejju dokument uniku, li jissejjaħ “Opinjoni”</a:t>
            </a:r>
            <a:r>
              <a:rPr lang="mt-MT" sz="2000" dirty="0">
                <a:solidFill>
                  <a:srgbClr val="1F5FA0"/>
                </a:solidFill>
              </a:rPr>
              <a:t>, </a:t>
            </a:r>
            <a:r>
              <a:rPr lang="mt-MT" sz="2000" dirty="0"/>
              <a:t>dwar il-leġiżlazzjoni proposta.</a:t>
            </a:r>
          </a:p>
          <a:p>
            <a:pPr algn="just"/>
            <a:endParaRPr lang="en-US" altLang="fr-FR" sz="1100" dirty="0">
              <a:solidFill>
                <a:srgbClr val="0060A0"/>
              </a:solidFill>
            </a:endParaRPr>
          </a:p>
          <a:p>
            <a:pPr algn="just"/>
            <a:r>
              <a:rPr lang="mt-MT" sz="2000" dirty="0"/>
              <a:t>Wara li</a:t>
            </a:r>
            <a:r>
              <a:rPr lang="mt-MT" sz="2000" dirty="0">
                <a:solidFill>
                  <a:srgbClr val="1F5FA0"/>
                </a:solidFill>
              </a:rPr>
              <a:t> </a:t>
            </a:r>
            <a:r>
              <a:rPr lang="mt-MT" sz="2000" b="1" dirty="0">
                <a:solidFill>
                  <a:srgbClr val="1F5FA0"/>
                </a:solidFill>
              </a:rPr>
              <a:t>Opinjoni tiġi adottata, tintbagħat lill-istituzzjonijiet tal-UE</a:t>
            </a:r>
            <a:r>
              <a:rPr lang="mt-MT" sz="2000" dirty="0"/>
              <a:t> biex tiġi diskussa u ppubblikata fil-Ġurnal Uffiċjali tal-UE (24 lingwa).</a:t>
            </a:r>
          </a:p>
          <a:p>
            <a:pPr algn="just"/>
            <a:endParaRPr lang="en-US" altLang="fr-FR" sz="1100" dirty="0"/>
          </a:p>
          <a:p>
            <a:pPr algn="just"/>
            <a:r>
              <a:rPr lang="mt-MT" sz="2000" dirty="0"/>
              <a:t>Ir-relatur </a:t>
            </a:r>
            <a:r>
              <a:rPr lang="mt-MT" sz="2000" b="1" dirty="0">
                <a:solidFill>
                  <a:srgbClr val="1F5FA0"/>
                </a:solidFill>
              </a:rPr>
              <a:t>jippreżenta</a:t>
            </a:r>
            <a:r>
              <a:rPr lang="mt-MT" sz="2000" dirty="0"/>
              <a:t> s-sejbiet ewlenin u </a:t>
            </a:r>
            <a:r>
              <a:rPr lang="mt-MT" sz="2000" b="1" dirty="0">
                <a:solidFill>
                  <a:srgbClr val="1F5FA0"/>
                </a:solidFill>
              </a:rPr>
              <a:t>jippromovi</a:t>
            </a:r>
            <a:r>
              <a:rPr lang="mt-MT" sz="2000" dirty="0"/>
              <a:t> l-Opinjoni fil-livell tal-UE, tal-Istati Membri u dak lokali.</a:t>
            </a:r>
          </a:p>
          <a:p>
            <a:pPr algn="just"/>
            <a:endParaRPr lang="en-GB" altLang="fr-FR" sz="1100" dirty="0"/>
          </a:p>
          <a:p>
            <a:pPr algn="just"/>
            <a:r>
              <a:rPr lang="mt-MT" sz="2000" dirty="0"/>
              <a:t>B’kollox, il-KESE jipproduċi madwar </a:t>
            </a:r>
            <a:r>
              <a:rPr lang="mt-MT" sz="2000" b="1" dirty="0">
                <a:solidFill>
                  <a:srgbClr val="1F5FA0"/>
                </a:solidFill>
              </a:rPr>
              <a:t>200 Opinjoni</a:t>
            </a:r>
            <a:r>
              <a:rPr lang="mt-MT" sz="2000" dirty="0"/>
              <a:t> kull sena.</a:t>
            </a:r>
          </a:p>
          <a:p>
            <a:pPr algn="just"/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2209887" y="6164440"/>
            <a:ext cx="325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1600" b="1"/>
              <a:t>Skennja l-kodiċi QR u sir af aktar!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4" t="7800" r="9338" b="6166"/>
          <a:stretch/>
        </p:blipFill>
        <p:spPr>
          <a:xfrm>
            <a:off x="6238560" y="5838417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2957" y="6115277"/>
            <a:ext cx="436880" cy="43688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4F00C46-DB4D-44F5-840F-0A0511AFF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/>
          <a:stretch/>
        </p:blipFill>
        <p:spPr>
          <a:xfrm>
            <a:off x="7430791" y="0"/>
            <a:ext cx="4760581" cy="6858000"/>
          </a:xfr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256837" y="2177162"/>
            <a:ext cx="1167814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mt-MT" sz="2600"/>
              <a:t>Il-Kumitat huwa l-uniku post ta’ laqgħat istituzzjonali u forum għal djalogu fil-livell Ewropew li jippermetti li jintlaħaq </a:t>
            </a:r>
            <a:r>
              <a:rPr lang="mt-MT" sz="2600" b="1">
                <a:solidFill>
                  <a:srgbClr val="0060A0"/>
                </a:solidFill>
              </a:rPr>
              <a:t>kunsens</a:t>
            </a:r>
            <a:r>
              <a:rPr lang="mt-MT" sz="2600"/>
              <a:t> bejn interessi differenti. </a:t>
            </a:r>
            <a:r>
              <a:rPr lang="mt-MT" sz="2800">
                <a:latin typeface="Calibri" pitchFamily="34" charset="0"/>
              </a:rPr>
              <a:t>Dan huwa l-uniku mod għall-gruppi ta’ interess tal-Ewropa biex ikollhom </a:t>
            </a:r>
            <a:r>
              <a:rPr lang="mt-MT" sz="2800" b="1">
                <a:solidFill>
                  <a:srgbClr val="0060A0"/>
                </a:solidFill>
                <a:latin typeface="Calibri" pitchFamily="34" charset="0"/>
              </a:rPr>
              <a:t>vuċi formali dwar l-abbozz tal-leġiżlazzjoni tal-UE f’qafas interistituzzjonali.</a:t>
            </a:r>
          </a:p>
          <a:p>
            <a:pPr algn="ctr">
              <a:spcBef>
                <a:spcPts val="1200"/>
              </a:spcBef>
              <a:defRPr/>
            </a:pPr>
            <a:r>
              <a:rPr lang="mt-MT" sz="2800">
                <a:latin typeface="Calibri" pitchFamily="34" charset="0"/>
              </a:rPr>
              <a:t>Il-parteċipazzjoni tas-soċjetà ċivili organizzata hija element fundamentali tad-demokrazija Ewropea: </a:t>
            </a:r>
            <a:r>
              <a:rPr lang="mt-MT" sz="2800" b="1">
                <a:solidFill>
                  <a:srgbClr val="0060A0"/>
                </a:solidFill>
                <a:latin typeface="Calibri" pitchFamily="34" charset="0"/>
              </a:rPr>
              <a:t>demokrazija parteċipattiva.</a:t>
            </a:r>
          </a:p>
          <a:p>
            <a:pPr algn="ctr">
              <a:spcBef>
                <a:spcPts val="1200"/>
              </a:spcBef>
              <a:defRPr/>
            </a:pPr>
            <a:r>
              <a:rPr lang="mt-MT" sz="2800">
                <a:latin typeface="Calibri" pitchFamily="34" charset="0"/>
              </a:rPr>
              <a:t>Ħafna </a:t>
            </a:r>
            <a:r>
              <a:rPr lang="mt-MT" sz="2800" b="1">
                <a:solidFill>
                  <a:srgbClr val="0060A0"/>
                </a:solidFill>
                <a:latin typeface="Calibri" pitchFamily="34" charset="0"/>
              </a:rPr>
              <a:t>suġġetti li jaffettwaw il-ħajja ta’ kuljum</a:t>
            </a:r>
            <a:r>
              <a:rPr lang="mt-MT" sz="2800">
                <a:latin typeface="Calibri" pitchFamily="34" charset="0"/>
              </a:rPr>
              <a:t> </a:t>
            </a:r>
            <a:r>
              <a:rPr lang="mt-MT" sz="2800" b="1">
                <a:solidFill>
                  <a:srgbClr val="0060A0"/>
                </a:solidFill>
                <a:latin typeface="Calibri" pitchFamily="34" charset="0"/>
              </a:rPr>
              <a:t>tal-persuni</a:t>
            </a:r>
            <a:r>
              <a:rPr lang="mt-MT" sz="2800">
                <a:latin typeface="Calibri" pitchFamily="34" charset="0"/>
              </a:rPr>
              <a:t> huma koperti (l-impjieg, is-saħħa, id-drittijiet tal-konsumatur, il-biedja, il-ġlieda kontra l-kriminalità organizzata, eċċ.).</a:t>
            </a:r>
            <a:r>
              <a:rPr lang="mt-MT" sz="260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4400" b="1">
                <a:solidFill>
                  <a:schemeClr val="bg1"/>
                </a:solidFill>
                <a:latin typeface="Calibri" panose="020F0502020204030204" pitchFamily="34" charset="0"/>
              </a:rPr>
              <a:t>IL-KESE GĦALIEX HUWA IMPORTANTI GĦALL-UE?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mt-MT" sz="2000">
                <a:solidFill>
                  <a:schemeClr val="bg1"/>
                </a:solidFill>
              </a:rPr>
              <a:t>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t-MT" sz="4267">
                <a:solidFill>
                  <a:schemeClr val="bg1"/>
                </a:solidFill>
              </a:rPr>
              <a:t>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t-MT" sz="2000">
                <a:solidFill>
                  <a:schemeClr val="bg1"/>
                </a:solidFill>
              </a:rPr>
              <a:t>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t-MT" sz="2000">
                <a:solidFill>
                  <a:schemeClr val="bg1"/>
                </a:solidFill>
              </a:rPr>
              <a:t>SOC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2000">
                <a:solidFill>
                  <a:srgbClr val="0060A0"/>
                </a:solidFill>
              </a:rPr>
              <a:t>Sezzjoni għall-Unjoni Ekonomika u Monetarja u l-Koeżjoni Ekonomika u Soċjali</a:t>
            </a: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2000">
                <a:solidFill>
                  <a:srgbClr val="0060A0"/>
                </a:solidFill>
              </a:rPr>
              <a:t>Sezzjoni għas-Suq Uniku, il-Produzzjoni u l-Konsum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2000">
                <a:solidFill>
                  <a:srgbClr val="0060A0"/>
                </a:solidFill>
              </a:rPr>
              <a:t>Sezzjoni għat-Trasport, l-Enerġija, l-Infrastruttura u s-Soċjetà tal-Informazzjoni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2000">
                <a:solidFill>
                  <a:srgbClr val="0060A0"/>
                </a:solidFill>
              </a:rPr>
              <a:t>Sezzjoni għax-Xogħol, l-Affarijiet Soċjali u ċ-Ċittadinanza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480335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2000">
                <a:solidFill>
                  <a:srgbClr val="0060A0"/>
                </a:solidFill>
              </a:rPr>
              <a:t>Sezzjoni għall-Agrikoltura, l-Iżvilupp Rurali u l-Ambjent</a:t>
            </a: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2000">
                <a:solidFill>
                  <a:srgbClr val="0060A0"/>
                </a:solidFill>
              </a:rPr>
              <a:t>Sezzjoni għar-Relazzjonijiet Esterni</a:t>
            </a: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61514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mt-MT" sz="4400" b="1">
                <a:solidFill>
                  <a:schemeClr val="bg1"/>
                </a:solidFill>
                <a:latin typeface="Calibri" charset="0"/>
              </a:rPr>
              <a:t>KORPI TA’ ĦIDMA: 6 SEZZJONIJIET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04867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t-MT" sz="4267">
                <a:solidFill>
                  <a:schemeClr val="bg1"/>
                </a:solidFill>
              </a:rPr>
              <a:t>GSE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82435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t-MT" sz="4267">
                <a:solidFill>
                  <a:schemeClr val="bg1"/>
                </a:solidFill>
              </a:rPr>
              <a:t>DSMO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60003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t-MT" sz="4267">
                <a:solidFill>
                  <a:schemeClr val="bg1"/>
                </a:solidFill>
              </a:rPr>
              <a:t>Grupp DFID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37571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t-MT" sz="4267">
                <a:solidFill>
                  <a:schemeClr val="bg1"/>
                </a:solidFill>
              </a:rPr>
              <a:t>LMO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t-MT" sz="4267">
                <a:solidFill>
                  <a:schemeClr val="bg1"/>
                </a:solidFill>
              </a:rPr>
              <a:t>SDO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2800" dirty="0">
                <a:solidFill>
                  <a:schemeClr val="bg1"/>
                </a:solidFill>
                <a:latin typeface="Calibri" pitchFamily="34" charset="0"/>
              </a:rPr>
              <a:t>Grupp</a:t>
            </a:r>
            <a:br>
              <a:rPr lang="mt-MT" sz="28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mt-MT" sz="2800" dirty="0">
                <a:solidFill>
                  <a:schemeClr val="bg1"/>
                </a:solidFill>
                <a:latin typeface="Calibri" pitchFamily="34" charset="0"/>
              </a:rPr>
              <a:t>taż-Żgħażagħ</a:t>
            </a:r>
            <a:br>
              <a:rPr lang="mt-MT" sz="2800" dirty="0">
                <a:solidFill>
                  <a:schemeClr val="bg1"/>
                </a:solidFill>
                <a:latin typeface="Calibri" pitchFamily="34" charset="0"/>
              </a:rPr>
            </a:br>
            <a:endParaRPr lang="mt-MT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4A6236-DD84-45D5-8130-E11900E72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706905"/>
              </p:ext>
            </p:extLst>
          </p:nvPr>
        </p:nvGraphicFramePr>
        <p:xfrm>
          <a:off x="5057147" y="2279851"/>
          <a:ext cx="7036487" cy="457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193625"/>
              </p:ext>
            </p:extLst>
          </p:nvPr>
        </p:nvGraphicFramePr>
        <p:xfrm>
          <a:off x="246808" y="2497442"/>
          <a:ext cx="5849192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mt-MT" sz="4400" b="1">
                <a:solidFill>
                  <a:schemeClr val="bg1"/>
                </a:solidFill>
                <a:latin typeface="Calibri" charset="0"/>
              </a:rPr>
              <a:t>KORPI OĦRA TA’ ĦIDMA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6" grpId="0">
        <p:bldAsOne/>
      </p:bldGraphic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43">
            <a:extLst>
              <a:ext uri="{FF2B5EF4-FFF2-40B4-BE49-F238E27FC236}">
                <a16:creationId xmlns:a16="http://schemas.microsoft.com/office/drawing/2014/main" id="{A3C51FC8-FD68-311F-06AB-8E22B0E3D2AD}"/>
              </a:ext>
            </a:extLst>
          </p:cNvPr>
          <p:cNvSpPr/>
          <p:nvPr/>
        </p:nvSpPr>
        <p:spPr>
          <a:xfrm>
            <a:off x="4191055" y="4556533"/>
            <a:ext cx="3255939" cy="2155834"/>
          </a:xfrm>
          <a:custGeom>
            <a:avLst/>
            <a:gdLst/>
            <a:ahLst/>
            <a:cxnLst/>
            <a:rect l="l" t="t" r="r" b="b"/>
            <a:pathLst>
              <a:path w="1592202" h="1135747">
                <a:moveTo>
                  <a:pt x="1467742" y="1135746"/>
                </a:moveTo>
                <a:lnTo>
                  <a:pt x="124460" y="1135746"/>
                </a:lnTo>
                <a:cubicBezTo>
                  <a:pt x="55880" y="1135746"/>
                  <a:pt x="0" y="1079867"/>
                  <a:pt x="0" y="101128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67742" y="0"/>
                </a:lnTo>
                <a:cubicBezTo>
                  <a:pt x="1536322" y="0"/>
                  <a:pt x="1592202" y="55880"/>
                  <a:pt x="1592202" y="124460"/>
                </a:cubicBezTo>
                <a:lnTo>
                  <a:pt x="1592202" y="1011287"/>
                </a:lnTo>
                <a:cubicBezTo>
                  <a:pt x="1592202" y="1079867"/>
                  <a:pt x="1536322" y="1135747"/>
                  <a:pt x="1467742" y="1135747"/>
                </a:cubicBezTo>
                <a:close/>
              </a:path>
            </a:pathLst>
          </a:custGeom>
          <a:solidFill>
            <a:srgbClr val="C8E9FC"/>
          </a:solidFill>
        </p:spPr>
        <p:txBody>
          <a:bodyPr/>
          <a:lstStyle/>
          <a:p>
            <a:endParaRPr lang="LID4096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484014" y="1692632"/>
            <a:ext cx="3249201" cy="2372375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7899319" y="1707255"/>
            <a:ext cx="3076265" cy="240889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7899319" y="4566307"/>
            <a:ext cx="3076265" cy="2158283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484013" y="4545459"/>
            <a:ext cx="3249201" cy="2179131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290658" y="4703230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088369" y="4032000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4183153" y="1749228"/>
            <a:ext cx="3263841" cy="2315779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046107" y="2211570"/>
            <a:ext cx="2861329" cy="909129"/>
            <a:chOff x="-87360" y="-237259"/>
            <a:chExt cx="5722659" cy="1818257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87360" y="-237259"/>
              <a:ext cx="5722659" cy="519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endParaRPr lang="mt-MT" sz="1700" u="sng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10" tooltip="https://www.eesc.europa.eu/sites/default/files/2024-12/qe-01-24-023-en-n_0.pdf"/>
              </a:endParaRP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8039969" y="4878235"/>
            <a:ext cx="2715601" cy="920477"/>
            <a:chOff x="0" y="-212539"/>
            <a:chExt cx="5431202" cy="1840953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127690" y="-212539"/>
              <a:ext cx="5303512" cy="5450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endParaRPr lang="mt-MT" u="sng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11" tooltip="https://www.eesc.europa.eu/sites/default/files/2024-12/qe-01-24-020-en-n.pdf"/>
              </a:endParaRPr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2931" y="1152000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420800" y="1152000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753600" y="4032000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mt-MT" sz="1066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mt-MT" sz="4400" b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STEJJER TA’ SUĊĊESS REĊENTI</a:t>
            </a: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730130" y="2869309"/>
            <a:ext cx="2724153" cy="20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mt-MT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428760" y="2809179"/>
            <a:ext cx="2787723" cy="199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endParaRPr lang="mt-MT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102800" y="4368000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0755571" y="1440000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6000" y="1440000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456000" y="4368000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4352" y="1440000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419743" y="4032000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0755570" y="4368000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468BCC-FCC6-4008-92D4-39048C9DE735}"/>
              </a:ext>
            </a:extLst>
          </p:cNvPr>
          <p:cNvSpPr txBox="1"/>
          <p:nvPr/>
        </p:nvSpPr>
        <p:spPr>
          <a:xfrm>
            <a:off x="696903" y="1755739"/>
            <a:ext cx="2821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Niżguraw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aċċess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għal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akkomodazzjoni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soċjali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 u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affordabbli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għal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6"/>
              </a:rPr>
              <a:t>kulħadd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20F416-3A4B-4AA8-AE7F-97CD3BC22539}"/>
              </a:ext>
            </a:extLst>
          </p:cNvPr>
          <p:cNvSpPr txBox="1"/>
          <p:nvPr/>
        </p:nvSpPr>
        <p:spPr>
          <a:xfrm>
            <a:off x="474576" y="2698800"/>
            <a:ext cx="3256251" cy="118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L-</a:t>
            </a:r>
            <a:r>
              <a:rPr lang="en-US" sz="1330" u="sng" dirty="0" err="1">
                <a:effectLst/>
                <a:latin typeface="+mj-lt"/>
                <a:ea typeface="Times New Roman" panose="02020603050405020304" pitchFamily="18" charset="0"/>
              </a:rPr>
              <a:t>appelli</a:t>
            </a:r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u="sng" dirty="0" err="1">
                <a:effectLst/>
                <a:latin typeface="+mj-lt"/>
                <a:ea typeface="Times New Roman" panose="02020603050405020304" pitchFamily="18" charset="0"/>
              </a:rPr>
              <a:t>tal</a:t>
            </a:r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-KESE </a:t>
            </a:r>
            <a:r>
              <a:rPr lang="en-US" sz="1330" u="sng" dirty="0" err="1">
                <a:effectLst/>
                <a:latin typeface="+mj-lt"/>
                <a:ea typeface="Times New Roman" panose="02020603050405020304" pitchFamily="18" charset="0"/>
              </a:rPr>
              <a:t>sawru</a:t>
            </a:r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 d-</a:t>
            </a:r>
            <a:r>
              <a:rPr lang="en-US" sz="1330" u="sng" dirty="0" err="1">
                <a:solidFill>
                  <a:srgbClr val="0563C1"/>
                </a:solidFill>
                <a:effectLst/>
                <a:latin typeface="+mj-lt"/>
                <a:ea typeface="Times New Roman" panose="02020603050405020304" pitchFamily="18" charset="0"/>
                <a:hlinkClick r:id="rId27"/>
              </a:rPr>
              <a:t>Dikjarazzjoni</a:t>
            </a:r>
            <a:r>
              <a:rPr lang="en-US" sz="1330" u="sng" dirty="0">
                <a:solidFill>
                  <a:srgbClr val="0563C1"/>
                </a:solidFill>
                <a:effectLst/>
                <a:latin typeface="+mj-lt"/>
                <a:ea typeface="Times New Roman" panose="02020603050405020304" pitchFamily="18" charset="0"/>
                <a:hlinkClick r:id="rId27"/>
              </a:rPr>
              <a:t> ta’ Liège</a:t>
            </a:r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 ta’ </a:t>
            </a:r>
            <a:r>
              <a:rPr lang="en-US" sz="1330" u="sng" dirty="0" err="1">
                <a:effectLst/>
                <a:latin typeface="+mj-lt"/>
                <a:ea typeface="Times New Roman" panose="02020603050405020304" pitchFamily="18" charset="0"/>
              </a:rPr>
              <a:t>Marzu</a:t>
            </a:r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 2024, </a:t>
            </a:r>
            <a:r>
              <a:rPr lang="en-US" sz="1330" u="sng" dirty="0" err="1">
                <a:effectLst/>
                <a:latin typeface="+mj-lt"/>
                <a:ea typeface="Times New Roman" panose="02020603050405020304" pitchFamily="18" charset="0"/>
              </a:rPr>
              <a:t>adottata</a:t>
            </a:r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 fil-</a:t>
            </a:r>
            <a:r>
              <a:rPr lang="en-US" sz="1330" u="sng" dirty="0" err="1">
                <a:effectLst/>
                <a:latin typeface="+mj-lt"/>
                <a:ea typeface="Times New Roman" panose="02020603050405020304" pitchFamily="18" charset="0"/>
              </a:rPr>
              <a:t>Konferenza</a:t>
            </a:r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u="sng" dirty="0" err="1">
                <a:effectLst/>
                <a:latin typeface="+mj-lt"/>
                <a:ea typeface="Times New Roman" panose="02020603050405020304" pitchFamily="18" charset="0"/>
              </a:rPr>
              <a:t>Ewropea</a:t>
            </a:r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u="sng" dirty="0" err="1">
                <a:effectLst/>
                <a:latin typeface="+mj-lt"/>
                <a:ea typeface="Times New Roman" panose="02020603050405020304" pitchFamily="18" charset="0"/>
              </a:rPr>
              <a:t>tal-Ministri</a:t>
            </a:r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u="sng" dirty="0" err="1">
                <a:effectLst/>
                <a:latin typeface="+mj-lt"/>
                <a:ea typeface="Times New Roman" panose="02020603050405020304" pitchFamily="18" charset="0"/>
              </a:rPr>
              <a:t>għall-Akkomodazzjoni</a:t>
            </a:r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u="sng" dirty="0" err="1">
                <a:effectLst/>
                <a:latin typeface="+mj-lt"/>
                <a:ea typeface="Times New Roman" panose="02020603050405020304" pitchFamily="18" charset="0"/>
              </a:rPr>
              <a:t>taħt</a:t>
            </a:r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 il-</a:t>
            </a:r>
            <a:r>
              <a:rPr lang="en-US" sz="1330" u="sng" dirty="0" err="1">
                <a:effectLst/>
                <a:latin typeface="+mj-lt"/>
                <a:ea typeface="Times New Roman" panose="02020603050405020304" pitchFamily="18" charset="0"/>
              </a:rPr>
              <a:t>Presidenza</a:t>
            </a:r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u="sng" dirty="0" err="1">
                <a:effectLst/>
                <a:latin typeface="+mj-lt"/>
                <a:ea typeface="Times New Roman" panose="02020603050405020304" pitchFamily="18" charset="0"/>
              </a:rPr>
              <a:t>Belġjana</a:t>
            </a:r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u="sng" dirty="0" err="1">
                <a:effectLst/>
                <a:latin typeface="+mj-lt"/>
                <a:ea typeface="Times New Roman" panose="02020603050405020304" pitchFamily="18" charset="0"/>
              </a:rPr>
              <a:t>tal-Kunsill</a:t>
            </a:r>
            <a:r>
              <a:rPr lang="en-US" sz="1330" u="sng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330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D1876E8-5E43-40A5-A9F9-E529B345A60F}"/>
              </a:ext>
            </a:extLst>
          </p:cNvPr>
          <p:cNvSpPr txBox="1"/>
          <p:nvPr/>
        </p:nvSpPr>
        <p:spPr>
          <a:xfrm>
            <a:off x="4470007" y="1774286"/>
            <a:ext cx="260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Fuq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quddiem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nett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tas-sejħa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għal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Strateġija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tal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-UE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dwar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 l-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8"/>
              </a:rPr>
              <a:t>Ilma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FE404F4-7C16-4E7C-8E9F-8D8AD5263CC9}"/>
              </a:ext>
            </a:extLst>
          </p:cNvPr>
          <p:cNvSpPr txBox="1"/>
          <p:nvPr/>
        </p:nvSpPr>
        <p:spPr>
          <a:xfrm>
            <a:off x="4147678" y="2698800"/>
            <a:ext cx="3255938" cy="159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Fl-2023, il-KESE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nieda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l-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Patt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Blu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tal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-UE — l-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ewwel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sejħa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ewlenija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għal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politika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unifikata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tal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-UE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dwar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l-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ilma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. Din l-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inizjattiva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ma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tidentifikax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biss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il-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kwistjonijiet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tal-ilma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tal-Ewropa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iżda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tipprovdi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wkoll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pjan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direzzjonali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ċar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u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konkret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biex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dawn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jiġu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indirizzati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F39407C-D0FF-49C5-8381-850407B85528}"/>
              </a:ext>
            </a:extLst>
          </p:cNvPr>
          <p:cNvSpPr txBox="1"/>
          <p:nvPr/>
        </p:nvSpPr>
        <p:spPr>
          <a:xfrm>
            <a:off x="8128254" y="1802872"/>
            <a:ext cx="262731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Niżguraw</a:t>
            </a:r>
            <a:r>
              <a:rPr lang="en-US" sz="17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 li l-</a:t>
            </a:r>
            <a:r>
              <a:rPr lang="en-US" sz="17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ftehimiet</a:t>
            </a:r>
            <a:r>
              <a:rPr lang="en-US" sz="17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 </a:t>
            </a:r>
            <a:r>
              <a:rPr lang="en-US" sz="17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kummerċjali</a:t>
            </a:r>
            <a:r>
              <a:rPr lang="en-US" sz="17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 </a:t>
            </a:r>
            <a:r>
              <a:rPr lang="en-US" sz="17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jkunu</a:t>
            </a:r>
            <a:r>
              <a:rPr lang="en-US" sz="17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 ta’ </a:t>
            </a:r>
            <a:r>
              <a:rPr lang="en-US" sz="17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benefiċċju</a:t>
            </a:r>
            <a:r>
              <a:rPr lang="en-US" sz="17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 </a:t>
            </a:r>
            <a:r>
              <a:rPr lang="en-US" sz="17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għas-sezzjonijiet</a:t>
            </a:r>
            <a:r>
              <a:rPr lang="en-US" sz="17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 </a:t>
            </a:r>
            <a:r>
              <a:rPr lang="en-US" sz="17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kollha</a:t>
            </a:r>
            <a:r>
              <a:rPr lang="en-US" sz="17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 </a:t>
            </a:r>
            <a:r>
              <a:rPr lang="en-US" sz="17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0"/>
              </a:rPr>
              <a:t>tas-soċjetà</a:t>
            </a:r>
            <a:endParaRPr lang="en-US" sz="17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A7AC198-CA19-45F2-87E2-0ABE645755CA}"/>
              </a:ext>
            </a:extLst>
          </p:cNvPr>
          <p:cNvSpPr txBox="1"/>
          <p:nvPr/>
        </p:nvSpPr>
        <p:spPr>
          <a:xfrm>
            <a:off x="7971416" y="2869309"/>
            <a:ext cx="2859160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Il-KESE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nħatar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mill-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Kummissjoni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Ewropea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bħala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s-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segretarjat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għall-Gruppi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Konsultattivi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Domestiċi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kollha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tal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-UE,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taħt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it-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tmexxija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tal-kap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koordinatur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Tanja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Buzek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799E7C-2ACF-4523-B356-1B765F771E82}"/>
              </a:ext>
            </a:extLst>
          </p:cNvPr>
          <p:cNvSpPr txBox="1"/>
          <p:nvPr/>
        </p:nvSpPr>
        <p:spPr>
          <a:xfrm>
            <a:off x="783126" y="4556533"/>
            <a:ext cx="2458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9"/>
              </a:rPr>
              <a:t>Ir-rispett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9"/>
              </a:rPr>
              <a:t> tad-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9"/>
              </a:rPr>
              <a:t>dritt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9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9"/>
              </a:rPr>
              <a:t>għal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9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9"/>
              </a:rPr>
              <a:t>enerġija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9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9"/>
              </a:rPr>
              <a:t>affordabbli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9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9"/>
              </a:rPr>
              <a:t>għal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9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9"/>
              </a:rPr>
              <a:t>kulħadd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1E6A6-83A1-4ED2-8C9B-C328DEE4F676}"/>
              </a:ext>
            </a:extLst>
          </p:cNvPr>
          <p:cNvSpPr txBox="1"/>
          <p:nvPr/>
        </p:nvSpPr>
        <p:spPr>
          <a:xfrm>
            <a:off x="696903" y="5418000"/>
            <a:ext cx="2821353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Ir-rakkomandazzjoni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tal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-KESE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għal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Osservatorju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Ewropew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tal-Faqar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wasslet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lill-Kummissjoni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Ewropea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biex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toħloq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Ċentru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ta’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Konsulenza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għall-Faqar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Enerġetiku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(EPAH).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1BBC7-F089-4827-A6C7-C1F8602D4D8A}"/>
              </a:ext>
            </a:extLst>
          </p:cNvPr>
          <p:cNvSpPr txBox="1"/>
          <p:nvPr/>
        </p:nvSpPr>
        <p:spPr>
          <a:xfrm>
            <a:off x="4209950" y="4595228"/>
            <a:ext cx="3006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Id-</a:t>
            </a:r>
            <a:r>
              <a:rPr lang="en-US" sz="16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dritt</a:t>
            </a:r>
            <a:r>
              <a:rPr lang="en-US" sz="16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 </a:t>
            </a:r>
            <a:r>
              <a:rPr lang="en-US" sz="16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għat-tiswija</a:t>
            </a:r>
            <a:r>
              <a:rPr lang="en-US" sz="16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 </a:t>
            </a:r>
            <a:r>
              <a:rPr lang="en-US" sz="16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jitqiegħed</a:t>
            </a:r>
            <a:r>
              <a:rPr lang="en-US" sz="16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 fil-</a:t>
            </a:r>
            <a:r>
              <a:rPr lang="en-US" sz="16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qalba</a:t>
            </a:r>
            <a:r>
              <a:rPr lang="en-US" sz="16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 </a:t>
            </a:r>
            <a:r>
              <a:rPr lang="en-US" sz="16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tal-politika</a:t>
            </a:r>
            <a:r>
              <a:rPr lang="en-US" sz="16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 </a:t>
            </a:r>
            <a:r>
              <a:rPr lang="en-US" sz="16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tal</a:t>
            </a:r>
            <a:r>
              <a:rPr lang="en-US" sz="16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-UE </a:t>
            </a:r>
            <a:r>
              <a:rPr lang="en-US" sz="16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dwar</a:t>
            </a:r>
            <a:r>
              <a:rPr lang="en-US" sz="16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 il-</a:t>
            </a:r>
            <a:r>
              <a:rPr lang="en-US" sz="16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protezzjoni</a:t>
            </a:r>
            <a:r>
              <a:rPr lang="en-US" sz="16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 </a:t>
            </a:r>
            <a:r>
              <a:rPr lang="en-US" sz="16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0"/>
              </a:rPr>
              <a:t>tal-konsumatur</a:t>
            </a:r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ED50A9-9014-4B50-8E48-1DA4AD1DD974}"/>
              </a:ext>
            </a:extLst>
          </p:cNvPr>
          <p:cNvSpPr txBox="1"/>
          <p:nvPr/>
        </p:nvSpPr>
        <p:spPr>
          <a:xfrm>
            <a:off x="4370729" y="5418000"/>
            <a:ext cx="2845754" cy="159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Fl-2023, il-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Kummissjoni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introduċiet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il-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proposta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leġiżlattiva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“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dritt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għat-tiswija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”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bħala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parti mill-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Aġenda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tal-Konsumatur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Ġdida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. Din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tindirizza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l-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ostakli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li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jiskoraġġixxu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lill-konsumaturi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milli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jsewwu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l-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prodotti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382C26-E57D-428A-A94B-1FD9BA0ED50A}"/>
              </a:ext>
            </a:extLst>
          </p:cNvPr>
          <p:cNvSpPr txBox="1"/>
          <p:nvPr/>
        </p:nvSpPr>
        <p:spPr>
          <a:xfrm>
            <a:off x="7978378" y="4648872"/>
            <a:ext cx="271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Appell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għal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pjan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 ta’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azzjoni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tal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-UE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dwar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 il-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mard</a:t>
            </a:r>
            <a:r>
              <a:rPr lang="en-US" sz="1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 </a:t>
            </a:r>
            <a:r>
              <a:rPr lang="en-US" sz="1800" u="sng" dirty="0" err="1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11"/>
              </a:rPr>
              <a:t>rari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44FAB2-A161-408C-B003-853125C00A51}"/>
              </a:ext>
            </a:extLst>
          </p:cNvPr>
          <p:cNvSpPr txBox="1"/>
          <p:nvPr/>
        </p:nvSpPr>
        <p:spPr>
          <a:xfrm>
            <a:off x="8039969" y="5295203"/>
            <a:ext cx="2730816" cy="159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Permezz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ta’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sensiela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ta’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rakkomandazzjonijiet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u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konferenzi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, il-KESE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insista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li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jiġi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inkluż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pjan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ta’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azzjoni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tal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-UE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dwar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il-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mard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rari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fil-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programm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ta’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ħidma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li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jmiss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330" dirty="0" err="1">
                <a:effectLst/>
                <a:latin typeface="+mj-lt"/>
                <a:ea typeface="Times New Roman" panose="02020603050405020304" pitchFamily="18" charset="0"/>
              </a:rPr>
              <a:t>tal-Kummissjoni</a:t>
            </a:r>
            <a:r>
              <a:rPr lang="en-US" sz="133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7" grpId="0"/>
      <p:bldP spid="49" grpId="0"/>
      <p:bldP spid="5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A6WAAD5KZT2Q-604569563-4110</_dlc_DocId>
    <_dlc_DocIdUrl xmlns="1a33af13-4045-4f88-9d7b-618e30f79918">
      <Url>http://dm/eesc/2025/_layouts/15/DocIdRedir.aspx?ID=A6WAAD5KZT2Q-604569563-4110</Url>
      <Description>A6WAAD5KZT2Q-604569563-4110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2025-03-06T12:00:00+00:00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42</Value>
      <Value>35</Value>
      <Value>33</Value>
      <Value>32</Value>
      <Value>31</Value>
      <Value>30</Value>
      <Value>29</Value>
      <Value>28</Value>
      <Value>27</Value>
      <Value>24</Value>
      <Value>23</Value>
      <Value>13</Value>
      <Value>46</Value>
      <Value>47</Value>
      <Value>9</Value>
      <Value>8</Value>
      <Value>6</Value>
      <Value>5</Value>
      <Value>40</Value>
      <Value>39</Value>
      <Value>1</Value>
      <Value>37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Gauci Sephora</DisplayName>
        <AccountId>1494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customXml/itemProps3.xml><?xml version="1.0" encoding="utf-8"?>
<ds:datastoreItem xmlns:ds="http://schemas.openxmlformats.org/officeDocument/2006/customXml" ds:itemID="{34D6870C-E39C-4C26-9611-F0DF51F605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1690</Words>
  <Application>Microsoft Office PowerPoint</Application>
  <PresentationFormat>Widescreen</PresentationFormat>
  <Paragraphs>205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(MS)</vt:lpstr>
      <vt:lpstr>Calibri (MS) Bold</vt:lpstr>
      <vt:lpstr>Calibri Light</vt:lpstr>
      <vt:lpstr>Open Sans Bold</vt:lpstr>
      <vt:lpstr>Times New Roman</vt:lpstr>
      <vt:lpstr>Office Theme</vt:lpstr>
      <vt:lpstr>PowerPoint Presentation</vt:lpstr>
      <vt:lpstr>Il-Kumitat Ekonomiku u Soċjali Ewropew huwa korp konsultattiv li jirrappreżenta s-soċjetà ċivili organizzata. </vt:lpstr>
      <vt:lpstr>PowerPoint Presentation</vt:lpstr>
      <vt:lpstr>PowerPoint Presentation</vt:lpstr>
      <vt:lpstr>X’INHI L-FUNZJONI TAL-KESE?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Żomm kuntatt magħna!</vt:lpstr>
      <vt:lpstr>PowerPoint Presentation</vt:lpstr>
      <vt:lpstr>PowerPoint Presentation</vt:lpstr>
      <vt:lpstr>X’TAGĦMEL l-UE GĦAŻ-ŻGĦAŻAGĦ?</vt:lpstr>
      <vt:lpstr>INIZJATTIVI TAL-KESE GĦAŻ-ŻGĦAŻAGĦ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Preżentazzjoni bil-PowerPoint għall-Viżitaturi - KESE</dc:title>
  <dc:subject>INFO</dc:subject>
  <dc:creator>Andrejczuk Emilia</dc:creator>
  <cp:keywords>EESC-2025-00613-00-02-INFO-TRA-EN</cp:keywords>
  <dc:description>Rapporteur:  - Original language: EN - Date of document: 06/03/2025 - Date of meeting:  - External documents:  - Administrator:  ANDREJCZUK EMILIA</dc:description>
  <cp:lastModifiedBy>Andrejczuk Emilia</cp:lastModifiedBy>
  <cp:revision>161</cp:revision>
  <dcterms:created xsi:type="dcterms:W3CDTF">2024-07-17T07:57:29Z</dcterms:created>
  <dcterms:modified xsi:type="dcterms:W3CDTF">2025-03-28T09:58:35Z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02e73464-c2c0-4c37-82b1-029b50f742e4</vt:lpwstr>
  </property>
  <property fmtid="{D5CDD505-2E9C-101B-9397-08002B2CF9AE}" pid="4" name="AvailableTranslations">
    <vt:lpwstr>32;#MT|7df99101-6854-4a26-b53a-b88c0da02c26;#31;#SL|98a412ae-eb01-49e9-ae3d-585a81724cfc;#46;#SK|46d9fce0-ef79-4f71-b89b-cd6aa82426b8;#35;#FI|87606a43-d45f-42d6-b8c9-e1a3457db5b7;#42;#EL|6d4f4d51-af9b-4650-94b4-4276bee85c91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SK|46d9fce0-ef79-4f71-b89b-cd6aa82426b8;SV|c2ed69e7-a339-43d7-8f22-d93680a92aa0;EN|f2175f21-25d7-44a3-96da-d6a61b075e1b;DA|5d49c027-8956-412b-aa16-e85a0f96ad0e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40;#DA|5d49c027-8956-412b-aa16-e85a0f96ad0e;#13;#TRA|150d2a88-1431-44e6-a8ca-0bb753ab8672;#46;#SK|46d9fce0-ef79-4f71-b89b-cd6aa82426b8;#28;#SV|c2ed69e7-a339-43d7-8f22-d93680a92aa0;#9;#INFO|d9136e7c-93a9-4c42-9d28-92b61e85f80c;#8;#Final|ea5e6674-7b27-4bac-b091-73adbb394efe;#6;#Internal|2451815e-8241-4bbf-a22e-1ab710712bf2;#5;#EN|f2175f21-25d7-44a3-96da-d6a61b075e1b;#1;#EESC|422833ec-8d7e-4e65-8e4e-8bed07ffb729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32;#MT|7df99101-6854-4a26-b53a-b88c0da02c26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