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303" r:id="rId6"/>
    <p:sldId id="365" r:id="rId7"/>
    <p:sldId id="263" r:id="rId8"/>
    <p:sldId id="356" r:id="rId9"/>
    <p:sldId id="279" r:id="rId10"/>
    <p:sldId id="274" r:id="rId11"/>
    <p:sldId id="369" r:id="rId12"/>
    <p:sldId id="381" r:id="rId13"/>
    <p:sldId id="382" r:id="rId14"/>
    <p:sldId id="378" r:id="rId15"/>
    <p:sldId id="368" r:id="rId16"/>
    <p:sldId id="380" r:id="rId17"/>
    <p:sldId id="256" r:id="rId18"/>
    <p:sldId id="349" r:id="rId19"/>
    <p:sldId id="383" r:id="rId20"/>
    <p:sldId id="384" r:id="rId21"/>
    <p:sldId id="379" r:id="rId22"/>
    <p:sldId id="363" r:id="rId23"/>
    <p:sldId id="359" r:id="rId24"/>
    <p:sldId id="371" r:id="rId25"/>
    <p:sldId id="372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F832C1-3299-41B0-9386-CA92DFCADE95}">
          <p14:sldIdLst>
            <p14:sldId id="303"/>
            <p14:sldId id="365"/>
            <p14:sldId id="263"/>
            <p14:sldId id="356"/>
            <p14:sldId id="279"/>
            <p14:sldId id="274"/>
            <p14:sldId id="369"/>
            <p14:sldId id="381"/>
            <p14:sldId id="382"/>
            <p14:sldId id="378"/>
            <p14:sldId id="368"/>
            <p14:sldId id="380"/>
            <p14:sldId id="256"/>
            <p14:sldId id="349"/>
            <p14:sldId id="383"/>
            <p14:sldId id="384"/>
            <p14:sldId id="379"/>
            <p14:sldId id="363"/>
            <p14:sldId id="359"/>
            <p14:sldId id="371"/>
            <p14:sldId id="3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triz Porres" initials="bpor" lastIdx="1" clrIdx="0">
    <p:extLst>
      <p:ext uri="{19B8F6BF-5375-455C-9EA6-DF929625EA0E}">
        <p15:presenceInfo xmlns:p15="http://schemas.microsoft.com/office/powerpoint/2012/main" userId="Beatriz Porres" providerId="None"/>
      </p:ext>
    </p:extLst>
  </p:cmAuthor>
  <p:cmAuthor id="2" name="Kokkini Chrysanthi" initials="KC" lastIdx="51" clrIdx="1">
    <p:extLst>
      <p:ext uri="{19B8F6BF-5375-455C-9EA6-DF929625EA0E}">
        <p15:presenceInfo xmlns:p15="http://schemas.microsoft.com/office/powerpoint/2012/main" userId="S::Chrysanthi.Kokkini@eesc.europa.eu::1dbed518-65dc-46b7-ab53-cc0b2795357f" providerId="AD"/>
      </p:ext>
    </p:extLst>
  </p:cmAuthor>
  <p:cmAuthor id="3" name="Andrejczuk Emilia" initials="AE" lastIdx="26" clrIdx="2">
    <p:extLst>
      <p:ext uri="{19B8F6BF-5375-455C-9EA6-DF929625EA0E}">
        <p15:presenceInfo xmlns:p15="http://schemas.microsoft.com/office/powerpoint/2012/main" userId="S::Emilia.Andrejczuk@eesc.europa.eu::737fdaaa-6a72-4ebd-94a8-b97b303112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B2B"/>
    <a:srgbClr val="0CAFAD"/>
    <a:srgbClr val="0060A0"/>
    <a:srgbClr val="1F5FA0"/>
    <a:srgbClr val="174195"/>
    <a:srgbClr val="07A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3" autoAdjust="0"/>
    <p:restoredTop sz="94660"/>
  </p:normalViewPr>
  <p:slideViewPr>
    <p:cSldViewPr snapToGrid="0">
      <p:cViewPr varScale="1">
        <p:scale>
          <a:sx n="59" d="100"/>
          <a:sy n="59" d="100"/>
        </p:scale>
        <p:origin x="48" y="1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03B9E6-6FDC-4435-98F9-DCD847129353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5035F77-914F-44E5-9F98-19DBD7964E39}">
      <dgm:prSet/>
      <dgm:spPr>
        <a:solidFill>
          <a:srgbClr val="002060"/>
        </a:solidFill>
      </dgm:spPr>
      <dgm:t>
        <a:bodyPr/>
        <a:lstStyle/>
        <a:p>
          <a:r>
            <a:rPr lang="en-US" dirty="0" err="1">
              <a:solidFill>
                <a:schemeClr val="bg1"/>
              </a:solidFill>
            </a:rPr>
            <a:t>Digitālās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pārkārtošanās</a:t>
          </a:r>
          <a:r>
            <a:rPr lang="en-US" dirty="0">
              <a:solidFill>
                <a:schemeClr val="bg1"/>
              </a:solidFill>
            </a:rPr>
            <a:t> un </a:t>
          </a:r>
          <a:r>
            <a:rPr lang="en-US" dirty="0" err="1">
              <a:solidFill>
                <a:schemeClr val="bg1"/>
              </a:solidFill>
            </a:rPr>
            <a:t>vienotā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tirgus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novērošanas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centrs</a:t>
          </a:r>
          <a:endParaRPr lang="de-DE" dirty="0">
            <a:solidFill>
              <a:schemeClr val="bg1"/>
            </a:solidFill>
          </a:endParaRPr>
        </a:p>
      </dgm:t>
    </dgm:pt>
    <dgm:pt modelId="{07C07377-6D03-4CBD-A95E-255AD901E6D6}" type="parTrans" cxnId="{DECE3475-CEDE-43CA-8EBE-C2FA482FF071}">
      <dgm:prSet/>
      <dgm:spPr/>
      <dgm:t>
        <a:bodyPr/>
        <a:lstStyle/>
        <a:p>
          <a:endParaRPr lang="fr-BE"/>
        </a:p>
      </dgm:t>
    </dgm:pt>
    <dgm:pt modelId="{EB45D2D7-930D-4B26-8BCC-78D72C87DA76}" type="sibTrans" cxnId="{DECE3475-CEDE-43CA-8EBE-C2FA482FF071}">
      <dgm:prSet/>
      <dgm:spPr/>
      <dgm:t>
        <a:bodyPr/>
        <a:lstStyle/>
        <a:p>
          <a:endParaRPr lang="fr-BE"/>
        </a:p>
      </dgm:t>
    </dgm:pt>
    <dgm:pt modelId="{1CC6AFC4-1822-401C-9229-D45C93D1596B}">
      <dgm:prSet/>
      <dgm:spPr>
        <a:solidFill>
          <a:srgbClr val="002060"/>
        </a:solidFill>
      </dgm:spPr>
      <dgm:t>
        <a:bodyPr/>
        <a:lstStyle/>
        <a:p>
          <a:r>
            <a:rPr lang="en-US" i="1" dirty="0">
              <a:solidFill>
                <a:schemeClr val="bg1"/>
              </a:solidFill>
            </a:rPr>
            <a:t>Ad hoc </a:t>
          </a:r>
          <a:r>
            <a:rPr lang="en-US" dirty="0" err="1">
              <a:solidFill>
                <a:schemeClr val="bg1"/>
              </a:solidFill>
            </a:rPr>
            <a:t>grupa</a:t>
          </a:r>
          <a:r>
            <a:rPr lang="en-US" dirty="0">
              <a:solidFill>
                <a:schemeClr val="bg1"/>
              </a:solidFill>
            </a:rPr>
            <a:t> “</a:t>
          </a:r>
          <a:r>
            <a:rPr lang="en-US" dirty="0" err="1">
              <a:solidFill>
                <a:schemeClr val="bg1"/>
              </a:solidFill>
            </a:rPr>
            <a:t>Pamattiesības</a:t>
          </a:r>
          <a:r>
            <a:rPr lang="en-US" dirty="0">
              <a:solidFill>
                <a:schemeClr val="bg1"/>
              </a:solidFill>
            </a:rPr>
            <a:t> un </a:t>
          </a:r>
          <a:r>
            <a:rPr lang="en-US" dirty="0" err="1">
              <a:solidFill>
                <a:schemeClr val="bg1"/>
              </a:solidFill>
            </a:rPr>
            <a:t>tiesiskums</a:t>
          </a:r>
          <a:r>
            <a:rPr lang="en-US" dirty="0">
              <a:solidFill>
                <a:schemeClr val="bg1"/>
              </a:solidFill>
            </a:rPr>
            <a:t>”</a:t>
          </a:r>
          <a:endParaRPr lang="de-DE" dirty="0">
            <a:solidFill>
              <a:schemeClr val="bg1"/>
            </a:solidFill>
          </a:endParaRPr>
        </a:p>
      </dgm:t>
    </dgm:pt>
    <dgm:pt modelId="{149197E8-1EA6-4971-A140-1B757D89B2BB}" type="parTrans" cxnId="{83A1928F-04D1-4EC0-BE60-1307358D9AD2}">
      <dgm:prSet/>
      <dgm:spPr/>
      <dgm:t>
        <a:bodyPr/>
        <a:lstStyle/>
        <a:p>
          <a:endParaRPr lang="fr-BE"/>
        </a:p>
      </dgm:t>
    </dgm:pt>
    <dgm:pt modelId="{ECC0EE96-8EA4-4F0F-B0E6-BFB0188A7A97}" type="sibTrans" cxnId="{83A1928F-04D1-4EC0-BE60-1307358D9AD2}">
      <dgm:prSet/>
      <dgm:spPr/>
      <dgm:t>
        <a:bodyPr/>
        <a:lstStyle/>
        <a:p>
          <a:endParaRPr lang="fr-BE"/>
        </a:p>
      </dgm:t>
    </dgm:pt>
    <dgm:pt modelId="{AACB242B-D843-4F88-A2D1-12F453EC7356}">
      <dgm:prSet/>
      <dgm:spPr>
        <a:solidFill>
          <a:srgbClr val="002060"/>
        </a:solidFill>
      </dgm:spPr>
      <dgm:t>
        <a:bodyPr/>
        <a:lstStyle/>
        <a:p>
          <a:r>
            <a:rPr lang="en-US" dirty="0" err="1">
              <a:solidFill>
                <a:schemeClr val="bg1"/>
              </a:solidFill>
            </a:rPr>
            <a:t>Darba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tirgus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novērošanas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centrs</a:t>
          </a:r>
          <a:endParaRPr lang="de-DE" dirty="0">
            <a:solidFill>
              <a:schemeClr val="bg1"/>
            </a:solidFill>
          </a:endParaRPr>
        </a:p>
      </dgm:t>
    </dgm:pt>
    <dgm:pt modelId="{0A110F81-F75C-4EB6-9D9D-3E85F72E6084}" type="parTrans" cxnId="{ADCD2B0A-60C4-4D8B-8EA3-2EC5A60D3C1E}">
      <dgm:prSet/>
      <dgm:spPr/>
      <dgm:t>
        <a:bodyPr/>
        <a:lstStyle/>
        <a:p>
          <a:endParaRPr lang="fr-BE"/>
        </a:p>
      </dgm:t>
    </dgm:pt>
    <dgm:pt modelId="{7291D62C-5607-4376-B204-37D2FF4C6739}" type="sibTrans" cxnId="{ADCD2B0A-60C4-4D8B-8EA3-2EC5A60D3C1E}">
      <dgm:prSet/>
      <dgm:spPr/>
      <dgm:t>
        <a:bodyPr/>
        <a:lstStyle/>
        <a:p>
          <a:endParaRPr lang="fr-BE"/>
        </a:p>
      </dgm:t>
    </dgm:pt>
    <dgm:pt modelId="{F599695C-96D1-4AFF-A1C1-AA0C4C6E491B}">
      <dgm:prSet custT="1"/>
      <dgm:spPr>
        <a:solidFill>
          <a:srgbClr val="002060"/>
        </a:solidFill>
      </dgm:spPr>
      <dgm:t>
        <a:bodyPr/>
        <a:lstStyle/>
        <a:p>
          <a:r>
            <a:rPr lang="en-US" sz="2100" i="1" dirty="0">
              <a:solidFill>
                <a:schemeClr val="bg1"/>
              </a:solidFill>
            </a:rPr>
            <a:t>Ad hoc </a:t>
          </a:r>
          <a:r>
            <a:rPr lang="en-US" sz="2100" dirty="0" err="1">
              <a:solidFill>
                <a:schemeClr val="bg1"/>
              </a:solidFill>
            </a:rPr>
            <a:t>grupa</a:t>
          </a:r>
          <a:r>
            <a:rPr lang="en-US" sz="2100" dirty="0">
              <a:solidFill>
                <a:schemeClr val="bg1"/>
              </a:solidFill>
            </a:rPr>
            <a:t> “</a:t>
          </a:r>
          <a:r>
            <a:rPr lang="en-US" sz="2100" dirty="0" err="1">
              <a:solidFill>
                <a:schemeClr val="bg1"/>
              </a:solidFill>
            </a:rPr>
            <a:t>Eiropas</a:t>
          </a:r>
          <a:r>
            <a:rPr lang="en-US" sz="2100" dirty="0">
              <a:solidFill>
                <a:schemeClr val="bg1"/>
              </a:solidFill>
            </a:rPr>
            <a:t> </a:t>
          </a:r>
          <a:r>
            <a:rPr lang="en-US" sz="2100" dirty="0" err="1">
              <a:solidFill>
                <a:schemeClr val="bg1"/>
              </a:solidFill>
            </a:rPr>
            <a:t>pusgads</a:t>
          </a:r>
          <a:r>
            <a:rPr lang="en-US" sz="2100" dirty="0">
              <a:solidFill>
                <a:schemeClr val="bg1"/>
              </a:solidFill>
            </a:rPr>
            <a:t>”</a:t>
          </a:r>
          <a:endParaRPr lang="de-DE" sz="2100" dirty="0">
            <a:solidFill>
              <a:schemeClr val="bg1"/>
            </a:solidFill>
          </a:endParaRPr>
        </a:p>
      </dgm:t>
    </dgm:pt>
    <dgm:pt modelId="{17203B87-F79B-4B82-9337-52CF28574BB6}" type="parTrans" cxnId="{E3B28CB6-461F-4B78-A02F-FEFCF7A5C104}">
      <dgm:prSet/>
      <dgm:spPr/>
      <dgm:t>
        <a:bodyPr/>
        <a:lstStyle/>
        <a:p>
          <a:endParaRPr lang="fr-BE"/>
        </a:p>
      </dgm:t>
    </dgm:pt>
    <dgm:pt modelId="{33C65042-F479-438A-8532-B98E5779F15B}" type="sibTrans" cxnId="{E3B28CB6-461F-4B78-A02F-FEFCF7A5C104}">
      <dgm:prSet/>
      <dgm:spPr/>
      <dgm:t>
        <a:bodyPr/>
        <a:lstStyle/>
        <a:p>
          <a:endParaRPr lang="fr-BE"/>
        </a:p>
      </dgm:t>
    </dgm:pt>
    <dgm:pt modelId="{7BA626AD-C64C-43DB-8ABC-9207E9BCFCE4}">
      <dgm:prSet/>
      <dgm:spPr>
        <a:solidFill>
          <a:srgbClr val="002060"/>
        </a:solidFill>
      </dgm:spPr>
      <dgm:t>
        <a:bodyPr/>
        <a:lstStyle/>
        <a:p>
          <a:r>
            <a:rPr lang="en-US" dirty="0" err="1">
              <a:solidFill>
                <a:schemeClr val="bg1"/>
              </a:solidFill>
            </a:rPr>
            <a:t>Ilgtspējīgas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attīstības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novērošanas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centrs</a:t>
          </a:r>
          <a:endParaRPr lang="de-DE" dirty="0">
            <a:solidFill>
              <a:schemeClr val="bg1"/>
            </a:solidFill>
          </a:endParaRPr>
        </a:p>
      </dgm:t>
    </dgm:pt>
    <dgm:pt modelId="{0028919D-1516-4834-BD0E-A80D8A80D0AA}" type="parTrans" cxnId="{71AD8F32-B184-4B69-B970-535A7AAA6F36}">
      <dgm:prSet/>
      <dgm:spPr/>
      <dgm:t>
        <a:bodyPr/>
        <a:lstStyle/>
        <a:p>
          <a:endParaRPr lang="fr-BE"/>
        </a:p>
      </dgm:t>
    </dgm:pt>
    <dgm:pt modelId="{47E87369-6951-4CB6-8508-403913B0BA14}" type="sibTrans" cxnId="{71AD8F32-B184-4B69-B970-535A7AAA6F36}">
      <dgm:prSet/>
      <dgm:spPr/>
      <dgm:t>
        <a:bodyPr/>
        <a:lstStyle/>
        <a:p>
          <a:endParaRPr lang="fr-BE"/>
        </a:p>
      </dgm:t>
    </dgm:pt>
    <dgm:pt modelId="{3B373F1F-2B72-4872-84A6-BAC76F45D1C5}" type="pres">
      <dgm:prSet presAssocID="{8203B9E6-6FDC-4435-98F9-DCD847129353}" presName="Name0" presStyleCnt="0">
        <dgm:presLayoutVars>
          <dgm:chMax val="7"/>
          <dgm:dir/>
          <dgm:resizeHandles val="exact"/>
        </dgm:presLayoutVars>
      </dgm:prSet>
      <dgm:spPr/>
    </dgm:pt>
    <dgm:pt modelId="{B71C34BB-5052-45ED-9128-55E4481E1772}" type="pres">
      <dgm:prSet presAssocID="{8203B9E6-6FDC-4435-98F9-DCD847129353}" presName="ellipse1" presStyleLbl="vennNode1" presStyleIdx="0" presStyleCnt="5">
        <dgm:presLayoutVars>
          <dgm:bulletEnabled val="1"/>
        </dgm:presLayoutVars>
      </dgm:prSet>
      <dgm:spPr/>
    </dgm:pt>
    <dgm:pt modelId="{C6F73452-D001-41F9-9559-67B763788554}" type="pres">
      <dgm:prSet presAssocID="{8203B9E6-6FDC-4435-98F9-DCD847129353}" presName="ellipse2" presStyleLbl="vennNode1" presStyleIdx="1" presStyleCnt="5" custLinFactNeighborX="1061" custLinFactNeighborY="-983">
        <dgm:presLayoutVars>
          <dgm:bulletEnabled val="1"/>
        </dgm:presLayoutVars>
      </dgm:prSet>
      <dgm:spPr/>
    </dgm:pt>
    <dgm:pt modelId="{7BD42B0B-BB61-4F87-BB4C-0F90CBFC8FEE}" type="pres">
      <dgm:prSet presAssocID="{8203B9E6-6FDC-4435-98F9-DCD847129353}" presName="ellipse3" presStyleLbl="vennNode1" presStyleIdx="2" presStyleCnt="5">
        <dgm:presLayoutVars>
          <dgm:bulletEnabled val="1"/>
        </dgm:presLayoutVars>
      </dgm:prSet>
      <dgm:spPr/>
    </dgm:pt>
    <dgm:pt modelId="{F8FDB520-73F0-4054-890F-7438E41DB4C7}" type="pres">
      <dgm:prSet presAssocID="{8203B9E6-6FDC-4435-98F9-DCD847129353}" presName="ellipse4" presStyleLbl="vennNode1" presStyleIdx="3" presStyleCnt="5" custScaleX="100901" custScaleY="99361" custLinFactNeighborX="8157" custLinFactNeighborY="-697">
        <dgm:presLayoutVars>
          <dgm:bulletEnabled val="1"/>
        </dgm:presLayoutVars>
      </dgm:prSet>
      <dgm:spPr/>
    </dgm:pt>
    <dgm:pt modelId="{29CF2A62-BD99-4AC3-9414-908492695DB0}" type="pres">
      <dgm:prSet presAssocID="{8203B9E6-6FDC-4435-98F9-DCD847129353}" presName="ellipse5" presStyleLbl="vennNode1" presStyleIdx="4" presStyleCnt="5">
        <dgm:presLayoutVars>
          <dgm:bulletEnabled val="1"/>
        </dgm:presLayoutVars>
      </dgm:prSet>
      <dgm:spPr/>
    </dgm:pt>
  </dgm:ptLst>
  <dgm:cxnLst>
    <dgm:cxn modelId="{ADCD2B0A-60C4-4D8B-8EA3-2EC5A60D3C1E}" srcId="{8203B9E6-6FDC-4435-98F9-DCD847129353}" destId="{AACB242B-D843-4F88-A2D1-12F453EC7356}" srcOrd="3" destOrd="0" parTransId="{0A110F81-F75C-4EB6-9D9D-3E85F72E6084}" sibTransId="{7291D62C-5607-4376-B204-37D2FF4C6739}"/>
    <dgm:cxn modelId="{CB3D8F1F-9354-4C48-A894-9EAB64578BED}" type="presOf" srcId="{7BA626AD-C64C-43DB-8ABC-9207E9BCFCE4}" destId="{29CF2A62-BD99-4AC3-9414-908492695DB0}" srcOrd="0" destOrd="0" presId="urn:microsoft.com/office/officeart/2005/8/layout/rings+Icon"/>
    <dgm:cxn modelId="{71AD8F32-B184-4B69-B970-535A7AAA6F36}" srcId="{8203B9E6-6FDC-4435-98F9-DCD847129353}" destId="{7BA626AD-C64C-43DB-8ABC-9207E9BCFCE4}" srcOrd="4" destOrd="0" parTransId="{0028919D-1516-4834-BD0E-A80D8A80D0AA}" sibTransId="{47E87369-6951-4CB6-8508-403913B0BA14}"/>
    <dgm:cxn modelId="{1C824D36-C4E2-4D0A-ADDF-96630B281A01}" type="presOf" srcId="{AACB242B-D843-4F88-A2D1-12F453EC7356}" destId="{F8FDB520-73F0-4054-890F-7438E41DB4C7}" srcOrd="0" destOrd="0" presId="urn:microsoft.com/office/officeart/2005/8/layout/rings+Icon"/>
    <dgm:cxn modelId="{254A126C-5BDA-43F9-B0E8-6DD4F11F919D}" type="presOf" srcId="{E5035F77-914F-44E5-9F98-19DBD7964E39}" destId="{C6F73452-D001-41F9-9559-67B763788554}" srcOrd="0" destOrd="0" presId="urn:microsoft.com/office/officeart/2005/8/layout/rings+Icon"/>
    <dgm:cxn modelId="{DECE3475-CEDE-43CA-8EBE-C2FA482FF071}" srcId="{8203B9E6-6FDC-4435-98F9-DCD847129353}" destId="{E5035F77-914F-44E5-9F98-19DBD7964E39}" srcOrd="1" destOrd="0" parTransId="{07C07377-6D03-4CBD-A95E-255AD901E6D6}" sibTransId="{EB45D2D7-930D-4B26-8BCC-78D72C87DA76}"/>
    <dgm:cxn modelId="{0B735F79-BB8E-4DF4-9F95-71D5F4707674}" type="presOf" srcId="{F599695C-96D1-4AFF-A1C1-AA0C4C6E491B}" destId="{B71C34BB-5052-45ED-9128-55E4481E1772}" srcOrd="0" destOrd="0" presId="urn:microsoft.com/office/officeart/2005/8/layout/rings+Icon"/>
    <dgm:cxn modelId="{83A1928F-04D1-4EC0-BE60-1307358D9AD2}" srcId="{8203B9E6-6FDC-4435-98F9-DCD847129353}" destId="{1CC6AFC4-1822-401C-9229-D45C93D1596B}" srcOrd="2" destOrd="0" parTransId="{149197E8-1EA6-4971-A140-1B757D89B2BB}" sibTransId="{ECC0EE96-8EA4-4F0F-B0E6-BFB0188A7A97}"/>
    <dgm:cxn modelId="{0487E2AA-1EC8-4FCC-BB0B-28DEDC020E42}" type="presOf" srcId="{8203B9E6-6FDC-4435-98F9-DCD847129353}" destId="{3B373F1F-2B72-4872-84A6-BAC76F45D1C5}" srcOrd="0" destOrd="0" presId="urn:microsoft.com/office/officeart/2005/8/layout/rings+Icon"/>
    <dgm:cxn modelId="{E3B28CB6-461F-4B78-A02F-FEFCF7A5C104}" srcId="{8203B9E6-6FDC-4435-98F9-DCD847129353}" destId="{F599695C-96D1-4AFF-A1C1-AA0C4C6E491B}" srcOrd="0" destOrd="0" parTransId="{17203B87-F79B-4B82-9337-52CF28574BB6}" sibTransId="{33C65042-F479-438A-8532-B98E5779F15B}"/>
    <dgm:cxn modelId="{19231BFC-5049-4C79-A533-BC608E46EFE5}" type="presOf" srcId="{1CC6AFC4-1822-401C-9229-D45C93D1596B}" destId="{7BD42B0B-BB61-4F87-BB4C-0F90CBFC8FEE}" srcOrd="0" destOrd="0" presId="urn:microsoft.com/office/officeart/2005/8/layout/rings+Icon"/>
    <dgm:cxn modelId="{35B9BE8F-4192-4DF5-A4CF-09119CEDF7B2}" type="presParOf" srcId="{3B373F1F-2B72-4872-84A6-BAC76F45D1C5}" destId="{B71C34BB-5052-45ED-9128-55E4481E1772}" srcOrd="0" destOrd="0" presId="urn:microsoft.com/office/officeart/2005/8/layout/rings+Icon"/>
    <dgm:cxn modelId="{3D291822-EFDE-45A1-B4FF-CFB52ECE2199}" type="presParOf" srcId="{3B373F1F-2B72-4872-84A6-BAC76F45D1C5}" destId="{C6F73452-D001-41F9-9559-67B763788554}" srcOrd="1" destOrd="0" presId="urn:microsoft.com/office/officeart/2005/8/layout/rings+Icon"/>
    <dgm:cxn modelId="{6BCCEE99-5A85-4DE2-819D-6986227BC2B1}" type="presParOf" srcId="{3B373F1F-2B72-4872-84A6-BAC76F45D1C5}" destId="{7BD42B0B-BB61-4F87-BB4C-0F90CBFC8FEE}" srcOrd="2" destOrd="0" presId="urn:microsoft.com/office/officeart/2005/8/layout/rings+Icon"/>
    <dgm:cxn modelId="{3984EA2A-4141-4942-B549-F0A72F680BCA}" type="presParOf" srcId="{3B373F1F-2B72-4872-84A6-BAC76F45D1C5}" destId="{F8FDB520-73F0-4054-890F-7438E41DB4C7}" srcOrd="3" destOrd="0" presId="urn:microsoft.com/office/officeart/2005/8/layout/rings+Icon"/>
    <dgm:cxn modelId="{83BD4F61-5077-4B14-9D80-BE667E26619C}" type="presParOf" srcId="{3B373F1F-2B72-4872-84A6-BAC76F45D1C5}" destId="{29CF2A62-BD99-4AC3-9414-908492695DB0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6CA0F2-E9E4-4449-A9F2-89C1BD020221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2242313F-D23E-4570-A4FC-9C38E469921F}">
      <dgm:prSet custT="1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en-US" sz="2100" i="1" dirty="0">
              <a:solidFill>
                <a:schemeClr val="bg1"/>
              </a:solidFill>
            </a:rPr>
            <a:t>Ad hoc </a:t>
          </a:r>
          <a:r>
            <a:rPr lang="en-US" sz="2100" dirty="0" err="1">
              <a:solidFill>
                <a:schemeClr val="bg1"/>
              </a:solidFill>
            </a:rPr>
            <a:t>grupa</a:t>
          </a:r>
          <a:r>
            <a:rPr lang="en-US" sz="2100" dirty="0">
              <a:solidFill>
                <a:schemeClr val="bg1"/>
              </a:solidFill>
            </a:rPr>
            <a:t> “</a:t>
          </a:r>
          <a:r>
            <a:rPr lang="en-US" sz="2100" dirty="0" err="1">
              <a:solidFill>
                <a:schemeClr val="bg1"/>
              </a:solidFill>
            </a:rPr>
            <a:t>Līdztiesība</a:t>
          </a:r>
          <a:r>
            <a:rPr lang="en-US" sz="2100" dirty="0">
              <a:solidFill>
                <a:schemeClr val="bg1"/>
              </a:solidFill>
            </a:rPr>
            <a:t>”</a:t>
          </a:r>
          <a:endParaRPr lang="de-DE" sz="2100" dirty="0">
            <a:solidFill>
              <a:schemeClr val="bg1"/>
            </a:solidFill>
          </a:endParaRPr>
        </a:p>
      </dgm:t>
    </dgm:pt>
    <dgm:pt modelId="{20BF8076-0BAC-4726-8C45-329A0D0F5DAB}" type="parTrans" cxnId="{A7A86D9D-C2EB-46D9-B42D-0C352E64C48A}">
      <dgm:prSet/>
      <dgm:spPr/>
      <dgm:t>
        <a:bodyPr/>
        <a:lstStyle/>
        <a:p>
          <a:endParaRPr lang="fr-BE"/>
        </a:p>
      </dgm:t>
    </dgm:pt>
    <dgm:pt modelId="{88C5D3C2-E8AF-4835-8A24-9CA0FA10A175}" type="sibTrans" cxnId="{A7A86D9D-C2EB-46D9-B42D-0C352E64C48A}">
      <dgm:prSet/>
      <dgm:spPr/>
      <dgm:t>
        <a:bodyPr/>
        <a:lstStyle/>
        <a:p>
          <a:endParaRPr lang="fr-BE"/>
        </a:p>
      </dgm:t>
    </dgm:pt>
    <dgm:pt modelId="{CB2133CD-1C36-415A-AFE9-715A7095F35B}">
      <dgm:prSet custT="1"/>
      <dgm:spPr>
        <a:solidFill>
          <a:srgbClr val="002060"/>
        </a:solidFill>
      </dgm:spPr>
      <dgm:t>
        <a:bodyPr/>
        <a:lstStyle/>
        <a:p>
          <a:r>
            <a:rPr lang="en-US" sz="2100" i="1" dirty="0">
              <a:solidFill>
                <a:schemeClr val="bg1"/>
              </a:solidFill>
            </a:rPr>
            <a:t>Ad hoc </a:t>
          </a:r>
          <a:r>
            <a:rPr lang="en-US" sz="2100" dirty="0" err="1">
              <a:solidFill>
                <a:schemeClr val="bg1"/>
              </a:solidFill>
            </a:rPr>
            <a:t>grupa</a:t>
          </a:r>
          <a:r>
            <a:rPr lang="en-US" sz="2100" dirty="0">
              <a:solidFill>
                <a:schemeClr val="bg1"/>
              </a:solidFill>
            </a:rPr>
            <a:t> “COP”</a:t>
          </a:r>
          <a:endParaRPr lang="de-DE" sz="2100" dirty="0">
            <a:solidFill>
              <a:schemeClr val="bg1"/>
            </a:solidFill>
          </a:endParaRPr>
        </a:p>
      </dgm:t>
    </dgm:pt>
    <dgm:pt modelId="{5F284DBF-8FCF-4262-B82E-81A5F9DCCA96}" type="parTrans" cxnId="{5D72A600-89D1-46E6-8AA4-42D969AD58B1}">
      <dgm:prSet/>
      <dgm:spPr/>
      <dgm:t>
        <a:bodyPr/>
        <a:lstStyle/>
        <a:p>
          <a:endParaRPr lang="fr-BE"/>
        </a:p>
      </dgm:t>
    </dgm:pt>
    <dgm:pt modelId="{2865DBEB-4D3E-40EB-BCC4-A16312D17E5F}" type="sibTrans" cxnId="{5D72A600-89D1-46E6-8AA4-42D969AD58B1}">
      <dgm:prSet/>
      <dgm:spPr/>
      <dgm:t>
        <a:bodyPr/>
        <a:lstStyle/>
        <a:p>
          <a:endParaRPr lang="fr-BE"/>
        </a:p>
      </dgm:t>
    </dgm:pt>
    <dgm:pt modelId="{8B5DB63D-0D01-408A-BFF3-4266CE050986}">
      <dgm:prSet/>
      <dgm:spPr>
        <a:solidFill>
          <a:srgbClr val="7030A0"/>
        </a:solidFill>
      </dgm:spPr>
      <dgm:t>
        <a:bodyPr/>
        <a:lstStyle/>
        <a:p>
          <a:r>
            <a:rPr lang="lv-LV" dirty="0">
              <a:solidFill>
                <a:schemeClr val="bg1"/>
              </a:solidFill>
              <a:latin typeface="Calibri" pitchFamily="34" charset="0"/>
            </a:rPr>
            <a:t>CCMI, Rūpniecības pārmaiņu konsultatīvā komisija</a:t>
          </a:r>
          <a:endParaRPr lang="de-DE" dirty="0">
            <a:solidFill>
              <a:schemeClr val="bg1"/>
            </a:solidFill>
            <a:latin typeface="Calibri" pitchFamily="34" charset="0"/>
          </a:endParaRPr>
        </a:p>
      </dgm:t>
    </dgm:pt>
    <dgm:pt modelId="{D0B70936-BA16-43FB-AE64-57979EA8D979}" type="parTrans" cxnId="{476B8293-4C0F-4D48-9D8B-3CE1DD9B7473}">
      <dgm:prSet/>
      <dgm:spPr/>
      <dgm:t>
        <a:bodyPr/>
        <a:lstStyle/>
        <a:p>
          <a:endParaRPr lang="fr-BE"/>
        </a:p>
      </dgm:t>
    </dgm:pt>
    <dgm:pt modelId="{C10F7F5A-591E-43EE-B90E-C79BA1956E1B}" type="sibTrans" cxnId="{476B8293-4C0F-4D48-9D8B-3CE1DD9B7473}">
      <dgm:prSet/>
      <dgm:spPr/>
      <dgm:t>
        <a:bodyPr/>
        <a:lstStyle/>
        <a:p>
          <a:endParaRPr lang="fr-BE"/>
        </a:p>
      </dgm:t>
    </dgm:pt>
    <dgm:pt modelId="{378DA1D4-79E9-417C-A631-9A23614466F0}">
      <dgm:prSet custT="1"/>
      <dgm:spPr>
        <a:solidFill>
          <a:srgbClr val="002060"/>
        </a:solidFill>
      </dgm:spPr>
      <dgm:t>
        <a:bodyPr/>
        <a:lstStyle/>
        <a:p>
          <a:r>
            <a:rPr lang="en-US" sz="2100" i="1" dirty="0">
              <a:solidFill>
                <a:schemeClr val="bg1"/>
              </a:solidFill>
            </a:rPr>
            <a:t>Ad hoc </a:t>
          </a:r>
          <a:r>
            <a:rPr lang="en-US" sz="2100" dirty="0" err="1">
              <a:solidFill>
                <a:schemeClr val="bg1"/>
              </a:solidFill>
            </a:rPr>
            <a:t>grupa</a:t>
          </a:r>
          <a:r>
            <a:rPr lang="en-US" sz="2100" dirty="0">
              <a:solidFill>
                <a:schemeClr val="bg1"/>
              </a:solidFill>
            </a:rPr>
            <a:t> “</a:t>
          </a:r>
          <a:r>
            <a:rPr lang="en-US" sz="2100" dirty="0" err="1">
              <a:solidFill>
                <a:schemeClr val="bg1"/>
              </a:solidFill>
            </a:rPr>
            <a:t>Jaunieši</a:t>
          </a:r>
          <a:r>
            <a:rPr lang="en-US" sz="2100" dirty="0">
              <a:solidFill>
                <a:schemeClr val="bg1"/>
              </a:solidFill>
            </a:rPr>
            <a:t>”</a:t>
          </a:r>
          <a:endParaRPr lang="de-DE" sz="2100" dirty="0">
            <a:solidFill>
              <a:schemeClr val="bg1"/>
            </a:solidFill>
          </a:endParaRPr>
        </a:p>
      </dgm:t>
    </dgm:pt>
    <dgm:pt modelId="{30A9A461-DE3D-44A7-8A74-F7E588A292DC}" type="parTrans" cxnId="{CB729FFA-4F5F-4513-9430-040BECF49A9F}">
      <dgm:prSet/>
      <dgm:spPr/>
      <dgm:t>
        <a:bodyPr/>
        <a:lstStyle/>
        <a:p>
          <a:endParaRPr lang="fr-BE"/>
        </a:p>
      </dgm:t>
    </dgm:pt>
    <dgm:pt modelId="{1E49BEDE-07C3-4313-A3CC-031CAB13F500}" type="sibTrans" cxnId="{CB729FFA-4F5F-4513-9430-040BECF49A9F}">
      <dgm:prSet/>
      <dgm:spPr/>
      <dgm:t>
        <a:bodyPr/>
        <a:lstStyle/>
        <a:p>
          <a:endParaRPr lang="fr-BE"/>
        </a:p>
      </dgm:t>
    </dgm:pt>
    <dgm:pt modelId="{3927B9FF-624B-4A0E-8140-250997EF6FF9}" type="pres">
      <dgm:prSet presAssocID="{5D6CA0F2-E9E4-4449-A9F2-89C1BD020221}" presName="Name0" presStyleCnt="0">
        <dgm:presLayoutVars>
          <dgm:chMax val="7"/>
          <dgm:dir/>
          <dgm:resizeHandles val="exact"/>
        </dgm:presLayoutVars>
      </dgm:prSet>
      <dgm:spPr/>
    </dgm:pt>
    <dgm:pt modelId="{E3C77314-1F34-471D-84C1-1D0B0B0F163D}" type="pres">
      <dgm:prSet presAssocID="{5D6CA0F2-E9E4-4449-A9F2-89C1BD020221}" presName="ellipse1" presStyleLbl="vennNode1" presStyleIdx="0" presStyleCnt="4" custScaleX="101299" custScaleY="95486" custLinFactNeighborX="-591" custLinFactNeighborY="-8381">
        <dgm:presLayoutVars>
          <dgm:bulletEnabled val="1"/>
        </dgm:presLayoutVars>
      </dgm:prSet>
      <dgm:spPr/>
    </dgm:pt>
    <dgm:pt modelId="{05077633-4EF1-4E8F-8DB5-AC3CA458874A}" type="pres">
      <dgm:prSet presAssocID="{5D6CA0F2-E9E4-4449-A9F2-89C1BD020221}" presName="ellipse2" presStyleLbl="vennNode1" presStyleIdx="1" presStyleCnt="4" custLinFactNeighborX="-28" custLinFactNeighborY="-6185">
        <dgm:presLayoutVars>
          <dgm:bulletEnabled val="1"/>
        </dgm:presLayoutVars>
      </dgm:prSet>
      <dgm:spPr/>
    </dgm:pt>
    <dgm:pt modelId="{E43C8C33-10C3-48CA-A976-5B97E2E6FB47}" type="pres">
      <dgm:prSet presAssocID="{5D6CA0F2-E9E4-4449-A9F2-89C1BD020221}" presName="ellipse3" presStyleLbl="vennNode1" presStyleIdx="2" presStyleCnt="4" custLinFactNeighborX="3304" custLinFactNeighborY="-4944">
        <dgm:presLayoutVars>
          <dgm:bulletEnabled val="1"/>
        </dgm:presLayoutVars>
      </dgm:prSet>
      <dgm:spPr/>
    </dgm:pt>
    <dgm:pt modelId="{3F6A9F8B-8669-4891-A9B7-B500B35741E7}" type="pres">
      <dgm:prSet presAssocID="{5D6CA0F2-E9E4-4449-A9F2-89C1BD020221}" presName="ellipse4" presStyleLbl="vennNode1" presStyleIdx="3" presStyleCnt="4" custLinFactNeighborX="8282" custLinFactNeighborY="-5693">
        <dgm:presLayoutVars>
          <dgm:bulletEnabled val="1"/>
        </dgm:presLayoutVars>
      </dgm:prSet>
      <dgm:spPr/>
    </dgm:pt>
  </dgm:ptLst>
  <dgm:cxnLst>
    <dgm:cxn modelId="{5D72A600-89D1-46E6-8AA4-42D969AD58B1}" srcId="{5D6CA0F2-E9E4-4449-A9F2-89C1BD020221}" destId="{CB2133CD-1C36-415A-AFE9-715A7095F35B}" srcOrd="3" destOrd="0" parTransId="{5F284DBF-8FCF-4262-B82E-81A5F9DCCA96}" sibTransId="{2865DBEB-4D3E-40EB-BCC4-A16312D17E5F}"/>
    <dgm:cxn modelId="{13FFAE08-39CF-4D9E-9616-A1E6245EE8DD}" type="presOf" srcId="{5D6CA0F2-E9E4-4449-A9F2-89C1BD020221}" destId="{3927B9FF-624B-4A0E-8140-250997EF6FF9}" srcOrd="0" destOrd="0" presId="urn:microsoft.com/office/officeart/2005/8/layout/rings+Icon"/>
    <dgm:cxn modelId="{4D244C20-7022-456D-A9B8-ADC5F828DA4B}" type="presOf" srcId="{378DA1D4-79E9-417C-A631-9A23614466F0}" destId="{05077633-4EF1-4E8F-8DB5-AC3CA458874A}" srcOrd="0" destOrd="0" presId="urn:microsoft.com/office/officeart/2005/8/layout/rings+Icon"/>
    <dgm:cxn modelId="{E888F936-11A3-4370-A105-D11245E11308}" type="presOf" srcId="{2242313F-D23E-4570-A4FC-9C38E469921F}" destId="{E43C8C33-10C3-48CA-A976-5B97E2E6FB47}" srcOrd="0" destOrd="0" presId="urn:microsoft.com/office/officeart/2005/8/layout/rings+Icon"/>
    <dgm:cxn modelId="{476B8293-4C0F-4D48-9D8B-3CE1DD9B7473}" srcId="{5D6CA0F2-E9E4-4449-A9F2-89C1BD020221}" destId="{8B5DB63D-0D01-408A-BFF3-4266CE050986}" srcOrd="0" destOrd="0" parTransId="{D0B70936-BA16-43FB-AE64-57979EA8D979}" sibTransId="{C10F7F5A-591E-43EE-B90E-C79BA1956E1B}"/>
    <dgm:cxn modelId="{A7A86D9D-C2EB-46D9-B42D-0C352E64C48A}" srcId="{5D6CA0F2-E9E4-4449-A9F2-89C1BD020221}" destId="{2242313F-D23E-4570-A4FC-9C38E469921F}" srcOrd="2" destOrd="0" parTransId="{20BF8076-0BAC-4726-8C45-329A0D0F5DAB}" sibTransId="{88C5D3C2-E8AF-4835-8A24-9CA0FA10A175}"/>
    <dgm:cxn modelId="{E39479BF-60AE-4BE8-B5D5-84C65487D53E}" type="presOf" srcId="{CB2133CD-1C36-415A-AFE9-715A7095F35B}" destId="{3F6A9F8B-8669-4891-A9B7-B500B35741E7}" srcOrd="0" destOrd="0" presId="urn:microsoft.com/office/officeart/2005/8/layout/rings+Icon"/>
    <dgm:cxn modelId="{CB729FFA-4F5F-4513-9430-040BECF49A9F}" srcId="{5D6CA0F2-E9E4-4449-A9F2-89C1BD020221}" destId="{378DA1D4-79E9-417C-A631-9A23614466F0}" srcOrd="1" destOrd="0" parTransId="{30A9A461-DE3D-44A7-8A74-F7E588A292DC}" sibTransId="{1E49BEDE-07C3-4313-A3CC-031CAB13F500}"/>
    <dgm:cxn modelId="{1541FBFD-BEB5-4466-8669-440EF10F4CB2}" type="presOf" srcId="{8B5DB63D-0D01-408A-BFF3-4266CE050986}" destId="{E3C77314-1F34-471D-84C1-1D0B0B0F163D}" srcOrd="0" destOrd="0" presId="urn:microsoft.com/office/officeart/2005/8/layout/rings+Icon"/>
    <dgm:cxn modelId="{222C4BB5-1A51-406F-9395-A3A44F707C44}" type="presParOf" srcId="{3927B9FF-624B-4A0E-8140-250997EF6FF9}" destId="{E3C77314-1F34-471D-84C1-1D0B0B0F163D}" srcOrd="0" destOrd="0" presId="urn:microsoft.com/office/officeart/2005/8/layout/rings+Icon"/>
    <dgm:cxn modelId="{F17F809E-5B0A-48B5-9AA4-A4604B9B1010}" type="presParOf" srcId="{3927B9FF-624B-4A0E-8140-250997EF6FF9}" destId="{05077633-4EF1-4E8F-8DB5-AC3CA458874A}" srcOrd="1" destOrd="0" presId="urn:microsoft.com/office/officeart/2005/8/layout/rings+Icon"/>
    <dgm:cxn modelId="{5CB27DFC-AC7C-48F7-9E06-E505CB7711BB}" type="presParOf" srcId="{3927B9FF-624B-4A0E-8140-250997EF6FF9}" destId="{E43C8C33-10C3-48CA-A976-5B97E2E6FB47}" srcOrd="2" destOrd="0" presId="urn:microsoft.com/office/officeart/2005/8/layout/rings+Icon"/>
    <dgm:cxn modelId="{3E41BB60-409E-4FD5-8D73-07806988F4A7}" type="presParOf" srcId="{3927B9FF-624B-4A0E-8140-250997EF6FF9}" destId="{3F6A9F8B-8669-4891-A9B7-B500B35741E7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C34BB-5052-45ED-9128-55E4481E1772}">
      <dsp:nvSpPr>
        <dsp:cNvPr id="0" name=""/>
        <dsp:cNvSpPr/>
      </dsp:nvSpPr>
      <dsp:spPr>
        <a:xfrm>
          <a:off x="0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i="1" kern="1200" dirty="0">
              <a:solidFill>
                <a:schemeClr val="bg1"/>
              </a:solidFill>
            </a:rPr>
            <a:t>Ad hoc </a:t>
          </a:r>
          <a:r>
            <a:rPr lang="en-US" sz="2100" kern="1200" dirty="0" err="1">
              <a:solidFill>
                <a:schemeClr val="bg1"/>
              </a:solidFill>
            </a:rPr>
            <a:t>grupa</a:t>
          </a:r>
          <a:r>
            <a:rPr lang="en-US" sz="2100" kern="1200" dirty="0">
              <a:solidFill>
                <a:schemeClr val="bg1"/>
              </a:solidFill>
            </a:rPr>
            <a:t> “</a:t>
          </a:r>
          <a:r>
            <a:rPr lang="en-US" sz="2100" kern="1200" dirty="0" err="1">
              <a:solidFill>
                <a:schemeClr val="bg1"/>
              </a:solidFill>
            </a:rPr>
            <a:t>Eiropas</a:t>
          </a:r>
          <a:r>
            <a:rPr lang="en-US" sz="2100" kern="1200" dirty="0">
              <a:solidFill>
                <a:schemeClr val="bg1"/>
              </a:solidFill>
            </a:rPr>
            <a:t> </a:t>
          </a:r>
          <a:r>
            <a:rPr lang="en-US" sz="2100" kern="1200" dirty="0" err="1">
              <a:solidFill>
                <a:schemeClr val="bg1"/>
              </a:solidFill>
            </a:rPr>
            <a:t>pusgads</a:t>
          </a:r>
          <a:r>
            <a:rPr lang="en-US" sz="2100" kern="1200" dirty="0">
              <a:solidFill>
                <a:schemeClr val="bg1"/>
              </a:solidFill>
            </a:rPr>
            <a:t>”</a:t>
          </a:r>
          <a:endParaRPr lang="de-DE" sz="2100" kern="1200" dirty="0">
            <a:solidFill>
              <a:schemeClr val="bg1"/>
            </a:solidFill>
          </a:endParaRPr>
        </a:p>
      </dsp:txBody>
      <dsp:txXfrm>
        <a:off x="337066" y="707796"/>
        <a:ext cx="1627502" cy="1627497"/>
      </dsp:txXfrm>
    </dsp:sp>
    <dsp:sp modelId="{C6F73452-D001-41F9-9559-67B763788554}">
      <dsp:nvSpPr>
        <dsp:cNvPr id="0" name=""/>
        <dsp:cNvSpPr/>
      </dsp:nvSpPr>
      <dsp:spPr>
        <a:xfrm>
          <a:off x="1207957" y="1883164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bg1"/>
              </a:solidFill>
            </a:rPr>
            <a:t>Digitālās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pārkārtošanās</a:t>
          </a:r>
          <a:r>
            <a:rPr lang="en-US" sz="1700" kern="1200" dirty="0">
              <a:solidFill>
                <a:schemeClr val="bg1"/>
              </a:solidFill>
            </a:rPr>
            <a:t> un </a:t>
          </a:r>
          <a:r>
            <a:rPr lang="en-US" sz="1700" kern="1200" dirty="0" err="1">
              <a:solidFill>
                <a:schemeClr val="bg1"/>
              </a:solidFill>
            </a:rPr>
            <a:t>vienotā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tirgus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novērošanas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centrs</a:t>
          </a:r>
          <a:endParaRPr lang="de-DE" sz="1700" kern="1200" dirty="0">
            <a:solidFill>
              <a:schemeClr val="bg1"/>
            </a:solidFill>
          </a:endParaRPr>
        </a:p>
      </dsp:txBody>
      <dsp:txXfrm>
        <a:off x="1545023" y="2220230"/>
        <a:ext cx="1627502" cy="1627497"/>
      </dsp:txXfrm>
    </dsp:sp>
    <dsp:sp modelId="{7BD42B0B-BB61-4F87-BB4C-0F90CBFC8FEE}">
      <dsp:nvSpPr>
        <dsp:cNvPr id="0" name=""/>
        <dsp:cNvSpPr/>
      </dsp:nvSpPr>
      <dsp:spPr>
        <a:xfrm>
          <a:off x="2367777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>
              <a:solidFill>
                <a:schemeClr val="bg1"/>
              </a:solidFill>
            </a:rPr>
            <a:t>Ad hoc </a:t>
          </a:r>
          <a:r>
            <a:rPr lang="en-US" sz="1700" kern="1200" dirty="0" err="1">
              <a:solidFill>
                <a:schemeClr val="bg1"/>
              </a:solidFill>
            </a:rPr>
            <a:t>grupa</a:t>
          </a:r>
          <a:r>
            <a:rPr lang="en-US" sz="1700" kern="1200" dirty="0">
              <a:solidFill>
                <a:schemeClr val="bg1"/>
              </a:solidFill>
            </a:rPr>
            <a:t> “</a:t>
          </a:r>
          <a:r>
            <a:rPr lang="en-US" sz="1700" kern="1200" dirty="0" err="1">
              <a:solidFill>
                <a:schemeClr val="bg1"/>
              </a:solidFill>
            </a:rPr>
            <a:t>Pamattiesības</a:t>
          </a:r>
          <a:r>
            <a:rPr lang="en-US" sz="1700" kern="1200" dirty="0">
              <a:solidFill>
                <a:schemeClr val="bg1"/>
              </a:solidFill>
            </a:rPr>
            <a:t> un </a:t>
          </a:r>
          <a:r>
            <a:rPr lang="en-US" sz="1700" kern="1200" dirty="0" err="1">
              <a:solidFill>
                <a:schemeClr val="bg1"/>
              </a:solidFill>
            </a:rPr>
            <a:t>tiesiskums</a:t>
          </a:r>
          <a:r>
            <a:rPr lang="en-US" sz="1700" kern="1200" dirty="0">
              <a:solidFill>
                <a:schemeClr val="bg1"/>
              </a:solidFill>
            </a:rPr>
            <a:t>”</a:t>
          </a:r>
          <a:endParaRPr lang="de-DE" sz="1700" kern="1200" dirty="0">
            <a:solidFill>
              <a:schemeClr val="bg1"/>
            </a:solidFill>
          </a:endParaRPr>
        </a:p>
      </dsp:txBody>
      <dsp:txXfrm>
        <a:off x="2704843" y="707796"/>
        <a:ext cx="1627502" cy="1627497"/>
      </dsp:txXfrm>
    </dsp:sp>
    <dsp:sp modelId="{F8FDB520-73F0-4054-890F-7438E41DB4C7}">
      <dsp:nvSpPr>
        <dsp:cNvPr id="0" name=""/>
        <dsp:cNvSpPr/>
      </dsp:nvSpPr>
      <dsp:spPr>
        <a:xfrm>
          <a:off x="3728690" y="1897100"/>
          <a:ext cx="2322372" cy="2286922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bg1"/>
              </a:solidFill>
            </a:rPr>
            <a:t>Darba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tirgus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novērošanas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centrs</a:t>
          </a:r>
          <a:endParaRPr lang="de-DE" sz="1700" kern="1200" dirty="0">
            <a:solidFill>
              <a:schemeClr val="bg1"/>
            </a:solidFill>
          </a:endParaRPr>
        </a:p>
      </dsp:txBody>
      <dsp:txXfrm>
        <a:off x="4068794" y="2232012"/>
        <a:ext cx="1642164" cy="1617098"/>
      </dsp:txXfrm>
    </dsp:sp>
    <dsp:sp modelId="{29CF2A62-BD99-4AC3-9414-908492695DB0}">
      <dsp:nvSpPr>
        <dsp:cNvPr id="0" name=""/>
        <dsp:cNvSpPr/>
      </dsp:nvSpPr>
      <dsp:spPr>
        <a:xfrm>
          <a:off x="4734852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bg1"/>
              </a:solidFill>
            </a:rPr>
            <a:t>Ilgtspējīgas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attīstības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novērošanas</a:t>
          </a:r>
          <a:r>
            <a:rPr lang="en-US" sz="1700" kern="1200" dirty="0">
              <a:solidFill>
                <a:schemeClr val="bg1"/>
              </a:solidFill>
            </a:rPr>
            <a:t> </a:t>
          </a:r>
          <a:r>
            <a:rPr lang="en-US" sz="1700" kern="1200" dirty="0" err="1">
              <a:solidFill>
                <a:schemeClr val="bg1"/>
              </a:solidFill>
            </a:rPr>
            <a:t>centrs</a:t>
          </a:r>
          <a:endParaRPr lang="de-DE" sz="1700" kern="1200" dirty="0">
            <a:solidFill>
              <a:schemeClr val="bg1"/>
            </a:solidFill>
          </a:endParaRPr>
        </a:p>
      </dsp:txBody>
      <dsp:txXfrm>
        <a:off x="5071918" y="707796"/>
        <a:ext cx="1627502" cy="1627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77314-1F34-471D-84C1-1D0B0B0F163D}">
      <dsp:nvSpPr>
        <dsp:cNvPr id="0" name=""/>
        <dsp:cNvSpPr/>
      </dsp:nvSpPr>
      <dsp:spPr>
        <a:xfrm>
          <a:off x="-7468" y="122276"/>
          <a:ext cx="2329778" cy="2196353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>
              <a:solidFill>
                <a:schemeClr val="bg1"/>
              </a:solidFill>
              <a:latin typeface="Calibri" pitchFamily="34" charset="0"/>
            </a:rPr>
            <a:t>CCMI, Rūpniecības pārmaiņu konsultatīvā komisija</a:t>
          </a:r>
          <a:endParaRPr lang="de-DE" sz="2000" kern="1200" dirty="0">
            <a:solidFill>
              <a:schemeClr val="bg1"/>
            </a:solidFill>
            <a:latin typeface="Calibri" pitchFamily="34" charset="0"/>
          </a:endParaRPr>
        </a:p>
      </dsp:txBody>
      <dsp:txXfrm>
        <a:off x="333720" y="443924"/>
        <a:ext cx="1647402" cy="1553057"/>
      </dsp:txXfrm>
    </dsp:sp>
    <dsp:sp modelId="{05077633-4EF1-4E8F-8DB5-AC3CA458874A}">
      <dsp:nvSpPr>
        <dsp:cNvPr id="0" name=""/>
        <dsp:cNvSpPr/>
      </dsp:nvSpPr>
      <dsp:spPr>
        <a:xfrm>
          <a:off x="1190116" y="1654968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i="1" kern="1200" dirty="0">
              <a:solidFill>
                <a:schemeClr val="bg1"/>
              </a:solidFill>
            </a:rPr>
            <a:t>Ad hoc </a:t>
          </a:r>
          <a:r>
            <a:rPr lang="en-US" sz="2100" kern="1200" dirty="0" err="1">
              <a:solidFill>
                <a:schemeClr val="bg1"/>
              </a:solidFill>
            </a:rPr>
            <a:t>grupa</a:t>
          </a:r>
          <a:r>
            <a:rPr lang="en-US" sz="2100" kern="1200" dirty="0">
              <a:solidFill>
                <a:schemeClr val="bg1"/>
              </a:solidFill>
            </a:rPr>
            <a:t> “</a:t>
          </a:r>
          <a:r>
            <a:rPr lang="en-US" sz="2100" kern="1200" dirty="0" err="1">
              <a:solidFill>
                <a:schemeClr val="bg1"/>
              </a:solidFill>
            </a:rPr>
            <a:t>Jaunieši</a:t>
          </a:r>
          <a:r>
            <a:rPr lang="en-US" sz="2100" kern="1200" dirty="0">
              <a:solidFill>
                <a:schemeClr val="bg1"/>
              </a:solidFill>
            </a:rPr>
            <a:t>”</a:t>
          </a:r>
          <a:endParaRPr lang="de-DE" sz="2100" kern="1200" dirty="0">
            <a:solidFill>
              <a:schemeClr val="bg1"/>
            </a:solidFill>
          </a:endParaRPr>
        </a:p>
      </dsp:txBody>
      <dsp:txXfrm>
        <a:off x="1526929" y="1991822"/>
        <a:ext cx="1626276" cy="1626475"/>
      </dsp:txXfrm>
    </dsp:sp>
    <dsp:sp modelId="{E43C8C33-10C3-48CA-A976-5B97E2E6FB47}">
      <dsp:nvSpPr>
        <dsp:cNvPr id="0" name=""/>
        <dsp:cNvSpPr/>
      </dsp:nvSpPr>
      <dsp:spPr>
        <a:xfrm>
          <a:off x="2449455" y="149418"/>
          <a:ext cx="2299902" cy="2300183"/>
        </a:xfrm>
        <a:prstGeom prst="ellipse">
          <a:avLst/>
        </a:prstGeom>
        <a:solidFill>
          <a:srgbClr val="00206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i="1" kern="1200" dirty="0">
              <a:solidFill>
                <a:schemeClr val="bg1"/>
              </a:solidFill>
            </a:rPr>
            <a:t>Ad hoc </a:t>
          </a:r>
          <a:r>
            <a:rPr lang="en-US" sz="2100" kern="1200" dirty="0" err="1">
              <a:solidFill>
                <a:schemeClr val="bg1"/>
              </a:solidFill>
            </a:rPr>
            <a:t>grupa</a:t>
          </a:r>
          <a:r>
            <a:rPr lang="en-US" sz="2100" kern="1200" dirty="0">
              <a:solidFill>
                <a:schemeClr val="bg1"/>
              </a:solidFill>
            </a:rPr>
            <a:t> “</a:t>
          </a:r>
          <a:r>
            <a:rPr lang="en-US" sz="2100" kern="1200" dirty="0" err="1">
              <a:solidFill>
                <a:schemeClr val="bg1"/>
              </a:solidFill>
            </a:rPr>
            <a:t>Līdztiesība</a:t>
          </a:r>
          <a:r>
            <a:rPr lang="en-US" sz="2100" kern="1200" dirty="0">
              <a:solidFill>
                <a:schemeClr val="bg1"/>
              </a:solidFill>
            </a:rPr>
            <a:t>”</a:t>
          </a:r>
          <a:endParaRPr lang="de-DE" sz="2100" kern="1200" dirty="0">
            <a:solidFill>
              <a:schemeClr val="bg1"/>
            </a:solidFill>
          </a:endParaRPr>
        </a:p>
      </dsp:txBody>
      <dsp:txXfrm>
        <a:off x="2786268" y="486272"/>
        <a:ext cx="1626276" cy="1626475"/>
      </dsp:txXfrm>
    </dsp:sp>
    <dsp:sp modelId="{3F6A9F8B-8669-4891-A9B7-B500B35741E7}">
      <dsp:nvSpPr>
        <dsp:cNvPr id="0" name=""/>
        <dsp:cNvSpPr/>
      </dsp:nvSpPr>
      <dsp:spPr>
        <a:xfrm>
          <a:off x="3556758" y="1666285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i="1" kern="1200" dirty="0">
              <a:solidFill>
                <a:schemeClr val="bg1"/>
              </a:solidFill>
            </a:rPr>
            <a:t>Ad hoc </a:t>
          </a:r>
          <a:r>
            <a:rPr lang="en-US" sz="2100" kern="1200" dirty="0" err="1">
              <a:solidFill>
                <a:schemeClr val="bg1"/>
              </a:solidFill>
            </a:rPr>
            <a:t>grupa</a:t>
          </a:r>
          <a:r>
            <a:rPr lang="en-US" sz="2100" kern="1200" dirty="0">
              <a:solidFill>
                <a:schemeClr val="bg1"/>
              </a:solidFill>
            </a:rPr>
            <a:t> “COP”</a:t>
          </a:r>
          <a:endParaRPr lang="de-DE" sz="2100" kern="1200" dirty="0">
            <a:solidFill>
              <a:schemeClr val="bg1"/>
            </a:solidFill>
          </a:endParaRPr>
        </a:p>
      </dsp:txBody>
      <dsp:txXfrm>
        <a:off x="3893571" y="2003139"/>
        <a:ext cx="1626276" cy="1626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03BF0-E97C-469C-AF60-F17B5FF059B5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CB815-C936-4E99-8363-076A4EF2A191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4035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50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32650-2A0E-3513-BB81-E191EC716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157BD-0924-79D0-4C2E-A4960C28B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F7B311-8600-7614-10CE-9A071728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C101E-89CE-AF55-9CC8-A054C8C26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5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7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some years now, the EESC has been working on how to better integrate the voice of young Europeans in its work and in the EU decision-making process in a structured and meaningful way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8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9A51B-0520-55A0-5578-0FB370892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10D07-59F6-BBFD-62FE-80B1A489F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931D7D-B289-BC6E-B779-52CCFECD1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94E68-60FC-B8C2-5186-440C5E240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9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4E44F-19E4-D2DF-B095-2834DB359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B7F67-FCED-020C-F753-48D3943E4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8D963A-A939-8011-9CC3-FC3C8E303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A24A9-1F44-349E-93E6-CD672D34C4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6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8BCB-1AA3-47DD-B0AF-D1BE25486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851D8-243B-4A0B-8E39-98F5968E5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E29BE-A65B-48EA-8300-9735CC06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A849F-5162-4368-9740-634FA7F5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7076-24AC-4AA4-9CF5-B5513FC0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0210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A06C-040C-4402-9537-0B7B072B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D9FFC-57CA-4AD9-9DF0-AE3DE1E54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CF21E-F473-41F6-A590-BE48ECDC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003BA-DEF5-45CF-86FA-93D7EECBE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BF19-61AE-43EB-8960-90478653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5166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D4914D-68CD-432E-A2B8-8A8079EAF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885EE-813E-44B5-9613-0163F4FC5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27BEE-BF15-4715-BC32-719A9C8F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D9E59-D43E-41F4-AEAE-FC07DA1D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0100E-F2BB-4D9A-915B-A2C04EBB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2794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E2CB-3271-45A1-9EC5-90242F09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86207-EC44-4C3D-94FF-693E17667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666B3-0D3F-4438-A96D-83301C2A1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2C06E-535A-46C3-A3F3-24F27759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931B2-ECEC-499C-A336-D4F733EB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3052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190F-78FA-4AAE-9FB3-B9FFE716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706FF-9B57-4C18-8B91-5E6C65C90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8E82A-39FB-4EC0-A6AD-91F4BD78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E1FF3-76A5-42EB-A32E-B4CF5CD4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8E69F-2385-4097-B656-95A26E76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7333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12D6-F440-4124-9E9A-DB59061D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9D97F-69C5-45C6-83F2-F7F04FEB1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975D1-8BD1-49F2-95C3-7A12230AF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5DE11-4BDA-4175-B042-6B243D4B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34AE0-D5A1-4B77-8554-F3164B38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B5477-AD78-4F97-9584-E21957B6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875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F1013-E172-4291-99C6-2886E5AB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D7858-620A-49AE-A6CF-FDEA41F2C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7198F-87F3-4712-8BA2-A78EA40A6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620C0-BDEA-4A00-B69D-1E9350A0B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8718F9-713D-4361-BE54-B0BA4CDAD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505A7E-026E-40B8-8063-F6E02864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2493D-0050-4A49-ADD5-173C02CC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37541-2C90-431B-A1BF-C6770B28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6949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5325-D07A-4E81-A588-93D3F35C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7C8E9-875C-40B7-8897-5EA56BF4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C260E-325C-441A-A2B0-0775E18A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19B9B-43DE-45C7-839F-553A5B2B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3536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A11C6-2785-4D57-B651-A7087E129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D4B91-D563-427D-9B42-583ED73A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7F2D0-5989-496C-828E-51D0CF9F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3415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F027-8B70-4278-90EC-E0C382E4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FD22-648F-46D4-9DB5-0B07D43DA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3A660-7AC0-407E-BC4B-12BC1252C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2883C-6A78-4623-8A67-C8C352243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5E2FF-9A4B-4B49-9BF6-DB4A614A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AFF41-67BA-49B7-AF66-C45284C82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7759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77D4-06AC-4739-9108-2FFD6D6E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16E47-723C-495F-B9E1-B19D455EA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A9B44-BFE9-4D11-8CEA-36B9D3A9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D65FD-C32B-40B7-B987-5323347F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783F4-5F11-436D-92FA-3C5F9EB3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D8AFE-C5EA-4BD3-9D9E-DF99E824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0687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F36FF-66B9-4B49-AD27-F9288542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EF2DC-0EB2-4371-925B-2ACCADA40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89D4-5AD6-4115-9B19-72902174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C7755-FA5A-4F03-A13A-3C157AB73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6746E-51BA-4A03-A63D-1520E27BB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8383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svg"/><Relationship Id="rId18" Type="http://schemas.openxmlformats.org/officeDocument/2006/relationships/image" Target="../media/image41.png"/><Relationship Id="rId26" Type="http://schemas.openxmlformats.org/officeDocument/2006/relationships/hyperlink" Target="https://www.eesc.europa.eu/sites/default/files/2024-12/qe-01-24-017-en-n.pdf" TargetMode="External"/><Relationship Id="rId3" Type="http://schemas.openxmlformats.org/officeDocument/2006/relationships/image" Target="../media/image38.svg"/><Relationship Id="rId21" Type="http://schemas.openxmlformats.org/officeDocument/2006/relationships/hyperlink" Target="https://www.eesc.europa.eu/lv/our-work/publications-other-work/publications/recent-eesc-achievements" TargetMode="External"/><Relationship Id="rId7" Type="http://schemas.openxmlformats.org/officeDocument/2006/relationships/image" Target="../media/image36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hyperlink" Target="https://www.eesc.europa.eu/lv/news-media/articles/leading-way-just-transition" TargetMode="External"/><Relationship Id="rId2" Type="http://schemas.openxmlformats.org/officeDocument/2006/relationships/image" Target="../media/image37.png"/><Relationship Id="rId16" Type="http://schemas.openxmlformats.org/officeDocument/2006/relationships/image" Target="../media/image29.png"/><Relationship Id="rId20" Type="http://schemas.openxmlformats.org/officeDocument/2006/relationships/hyperlink" Target="https://www.eesc.europa.eu/sites/default/files/2024-12/qe-01-24-013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2.svg"/><Relationship Id="rId24" Type="http://schemas.openxmlformats.org/officeDocument/2006/relationships/hyperlink" Target="https://unfccc.int/topics/just-transition/united-arab-emirates-just-transition-work-programme%23%3A%7E%3Atext%3DJust%20Transition%20Pathways-%2CThe%20First%20Dialogue%20under%20the%20United%20Arab%20Emirates%20Just%20Transition%2CJune%200800%20to%201200%20CEST" TargetMode="External"/><Relationship Id="rId5" Type="http://schemas.openxmlformats.org/officeDocument/2006/relationships/image" Target="../media/image40.svg"/><Relationship Id="rId15" Type="http://schemas.openxmlformats.org/officeDocument/2006/relationships/image" Target="../media/image34.svg"/><Relationship Id="rId23" Type="http://schemas.openxmlformats.org/officeDocument/2006/relationships/hyperlink" Target="https://www.eesc.europa.eu/sites/default/files/2024-12/qe-01-24-019-en-n.pdf" TargetMode="External"/><Relationship Id="rId28" Type="http://schemas.openxmlformats.org/officeDocument/2006/relationships/hyperlink" Target="https://www.eesc.europa.eu/sites/default/files/2024-12/qe-01-24-022-en-n.pdf" TargetMode="External"/><Relationship Id="rId10" Type="http://schemas.openxmlformats.org/officeDocument/2006/relationships/image" Target="../media/image31.png"/><Relationship Id="rId19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hyperlink" Target="https://www.eesc.europa.eu/lv" TargetMode="External"/><Relationship Id="rId27" Type="http://schemas.openxmlformats.org/officeDocument/2006/relationships/hyperlink" Target="https://www.eesc.europa.eu/lv/our-work/opinions-information-reports/opinions/eu-youth-tes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cid:image004.png@01DB9EFF.F664ECA0" TargetMode="External"/><Relationship Id="rId18" Type="http://schemas.openxmlformats.org/officeDocument/2006/relationships/image" Target="../media/image54.gif"/><Relationship Id="rId3" Type="http://schemas.openxmlformats.org/officeDocument/2006/relationships/hyperlink" Target="mailto:visitEESC@eesc.europa.eu" TargetMode="External"/><Relationship Id="rId21" Type="http://schemas.openxmlformats.org/officeDocument/2006/relationships/hyperlink" Target="https://www.instagram.com/eu_civilsociety/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cid:image006.png@01DB9EFF.F664ECA0" TargetMode="External"/><Relationship Id="rId25" Type="http://schemas.openxmlformats.org/officeDocument/2006/relationships/hyperlink" Target="https://www.youtube.com/EurEcoSocCommittee" TargetMode="External"/><Relationship Id="rId2" Type="http://schemas.openxmlformats.org/officeDocument/2006/relationships/image" Target="../media/image44.png"/><Relationship Id="rId16" Type="http://schemas.openxmlformats.org/officeDocument/2006/relationships/image" Target="../media/image53.png"/><Relationship Id="rId20" Type="http://schemas.openxmlformats.org/officeDocument/2006/relationships/hyperlink" Target="https://www.linkedin.com/company/european-economic-social-committee/posts/?feedView=al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cid:image003.png@01DB9EFF.F664ECA0" TargetMode="External"/><Relationship Id="rId24" Type="http://schemas.openxmlformats.org/officeDocument/2006/relationships/hyperlink" Target="https://x.com/EU_EESC" TargetMode="External"/><Relationship Id="rId5" Type="http://schemas.openxmlformats.org/officeDocument/2006/relationships/image" Target="../media/image46.svg"/><Relationship Id="rId15" Type="http://schemas.openxmlformats.org/officeDocument/2006/relationships/image" Target="cid:image005.png@01DB9EFF.F664ECA0" TargetMode="External"/><Relationship Id="rId23" Type="http://schemas.openxmlformats.org/officeDocument/2006/relationships/hyperlink" Target="https://www.facebook.com/EuropeanEconomicAndSocialCommittee/" TargetMode="External"/><Relationship Id="rId10" Type="http://schemas.openxmlformats.org/officeDocument/2006/relationships/image" Target="../media/image50.png"/><Relationship Id="rId19" Type="http://schemas.openxmlformats.org/officeDocument/2006/relationships/image" Target="cid:image007.png@01DB9EFF.F664ECA0" TargetMode="External"/><Relationship Id="rId4" Type="http://schemas.openxmlformats.org/officeDocument/2006/relationships/image" Target="../media/image45.png"/><Relationship Id="rId9" Type="http://schemas.openxmlformats.org/officeDocument/2006/relationships/image" Target="cid:image002.png@01DB9EFF.F664ECA0" TargetMode="External"/><Relationship Id="rId14" Type="http://schemas.openxmlformats.org/officeDocument/2006/relationships/image" Target="../media/image52.png"/><Relationship Id="rId22" Type="http://schemas.openxmlformats.org/officeDocument/2006/relationships/hyperlink" Target="https://bsky.app/profile/eesc.bsky.social" TargetMode="Externa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9" Type="http://schemas.openxmlformats.org/officeDocument/2006/relationships/image" Target="../media/image89.png"/><Relationship Id="rId21" Type="http://schemas.openxmlformats.org/officeDocument/2006/relationships/image" Target="../media/image74.svg"/><Relationship Id="rId34" Type="http://schemas.openxmlformats.org/officeDocument/2006/relationships/hyperlink" Target="https://memberspage.eesc.europa.eu/members" TargetMode="External"/><Relationship Id="rId42" Type="http://schemas.openxmlformats.org/officeDocument/2006/relationships/hyperlink" Target="https://www.eesc.europa.eu/ceslink/en" TargetMode="External"/><Relationship Id="rId47" Type="http://schemas.openxmlformats.org/officeDocument/2006/relationships/hyperlink" Target="https://www.eesc.europa.eu/lv/news-media/videos/lifecycle-opinion" TargetMode="External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9" Type="http://schemas.openxmlformats.org/officeDocument/2006/relationships/image" Target="../media/image82.svg"/><Relationship Id="rId11" Type="http://schemas.openxmlformats.org/officeDocument/2006/relationships/image" Target="../media/image64.sv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37" Type="http://schemas.openxmlformats.org/officeDocument/2006/relationships/image" Target="../media/image87.png"/><Relationship Id="rId40" Type="http://schemas.openxmlformats.org/officeDocument/2006/relationships/image" Target="../media/image90.svg"/><Relationship Id="rId45" Type="http://schemas.openxmlformats.org/officeDocument/2006/relationships/image" Target="../media/image93.pn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81.png"/><Relationship Id="rId36" Type="http://schemas.openxmlformats.org/officeDocument/2006/relationships/hyperlink" Target="https://what-europe-does-for-me.europarl.europa.eu/" TargetMode="External"/><Relationship Id="rId49" Type="http://schemas.openxmlformats.org/officeDocument/2006/relationships/hyperlink" Target="https://www.eesc.europa.eu/lv/agenda/plenary-sessions" TargetMode="External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31" Type="http://schemas.openxmlformats.org/officeDocument/2006/relationships/image" Target="../media/image84.svg"/><Relationship Id="rId44" Type="http://schemas.openxmlformats.org/officeDocument/2006/relationships/image" Target="../media/image92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svg"/><Relationship Id="rId30" Type="http://schemas.openxmlformats.org/officeDocument/2006/relationships/image" Target="../media/image83.png"/><Relationship Id="rId35" Type="http://schemas.openxmlformats.org/officeDocument/2006/relationships/hyperlink" Target="https://www.eesc.europa.eu/lv/our-work/opinions-information-reports/follow-opinions" TargetMode="External"/><Relationship Id="rId43" Type="http://schemas.openxmlformats.org/officeDocument/2006/relationships/image" Target="../media/image91.png"/><Relationship Id="rId48" Type="http://schemas.openxmlformats.org/officeDocument/2006/relationships/hyperlink" Target="https://www.eesc.europa.eu/lv/work-with-us/traineeships" TargetMode="External"/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33" Type="http://schemas.openxmlformats.org/officeDocument/2006/relationships/image" Target="../media/image86.svg"/><Relationship Id="rId38" Type="http://schemas.openxmlformats.org/officeDocument/2006/relationships/image" Target="../media/image88.svg"/><Relationship Id="rId46" Type="http://schemas.openxmlformats.org/officeDocument/2006/relationships/image" Target="../media/image94.svg"/><Relationship Id="rId20" Type="http://schemas.openxmlformats.org/officeDocument/2006/relationships/image" Target="../media/image73.png"/><Relationship Id="rId41" Type="http://schemas.openxmlformats.org/officeDocument/2006/relationships/hyperlink" Target="https://www.eesc.europa.eu/lv/our-work/opinions-information-reports/in-the-spotligh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pn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esc.europa.eu/lv/members-groups/groups/civil-society-organisations-group" TargetMode="External"/><Relationship Id="rId5" Type="http://schemas.openxmlformats.org/officeDocument/2006/relationships/hyperlink" Target="http://www.eesc.europa.eu/?i=portal.en.group-2" TargetMode="External"/><Relationship Id="rId4" Type="http://schemas.openxmlformats.org/officeDocument/2006/relationships/hyperlink" Target="http://www.eesc.europa.eu/?i=portal.en.group-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www.eesc.europa.eu/lv/sections-other-bodies/sections-commission/agriculture-rural-development-and-environment-nat" TargetMode="External"/><Relationship Id="rId3" Type="http://schemas.openxmlformats.org/officeDocument/2006/relationships/slide" Target="slide21.xml"/><Relationship Id="rId7" Type="http://schemas.openxmlformats.org/officeDocument/2006/relationships/image" Target="../media/image11.png"/><Relationship Id="rId12" Type="http://schemas.openxmlformats.org/officeDocument/2006/relationships/hyperlink" Target="https://www.eesc.europa.eu/lv/sections-other-bodies/sections-commission/nodarbinatibas-socialo-lietu-un-pilsoniskuma-specializeta-nodala-soc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s://www.eesc.europa.eu/lv/sections-other-bodies/sections-commission/transport-energy-infrastructure-and-information-society-ten" TargetMode="External"/><Relationship Id="rId5" Type="http://schemas.openxmlformats.org/officeDocument/2006/relationships/slide" Target="slide20.xml"/><Relationship Id="rId15" Type="http://schemas.openxmlformats.org/officeDocument/2006/relationships/image" Target="../media/image13.png"/><Relationship Id="rId10" Type="http://schemas.openxmlformats.org/officeDocument/2006/relationships/hyperlink" Target="https://www.eesc.europa.eu/lv/sections-other-bodies/sections-commission/single-market-production-and-consumption-int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eesc.europa.eu/lv/sections-other-bodies/sections-commission/economic-and-monetary-union-and-economic-and-social-cohesion-eco" TargetMode="External"/><Relationship Id="rId14" Type="http://schemas.openxmlformats.org/officeDocument/2006/relationships/hyperlink" Target="https://www.eesc.europa.eu/lv/sections-other-bodies/sections-commission/external-relations-section-rex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hyperlink" Target="https://www.eesc.europa.eu/sites/default/files/2024-12/qe-01-24-016-en-n.pdf" TargetMode="External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5.png"/><Relationship Id="rId21" Type="http://schemas.openxmlformats.org/officeDocument/2006/relationships/image" Target="../media/image28.svg"/><Relationship Id="rId7" Type="http://schemas.openxmlformats.org/officeDocument/2006/relationships/image" Target="../media/image19.png"/><Relationship Id="rId12" Type="http://schemas.openxmlformats.org/officeDocument/2006/relationships/hyperlink" Target="https://www.eesc.europa.eu/sites/default/files/2024-12/qe-01-24-020-en-n.pdf" TargetMode="External"/><Relationship Id="rId17" Type="http://schemas.openxmlformats.org/officeDocument/2006/relationships/hyperlink" Target="https://www.eesc.europa.eu/sites/default/files/2024-12/qe-01-24-017-en-n.pdf" TargetMode="External"/><Relationship Id="rId25" Type="http://schemas.openxmlformats.org/officeDocument/2006/relationships/image" Target="../media/image32.svg"/><Relationship Id="rId2" Type="http://schemas.openxmlformats.org/officeDocument/2006/relationships/hyperlink" Target="https://www.eesc.europa.eu/sites/default/files/2024-12/qe-01-24-021-en-n.pdf" TargetMode="External"/><Relationship Id="rId16" Type="http://schemas.openxmlformats.org/officeDocument/2006/relationships/hyperlink" Target="https://wayback.archive-it.org/12710/20241019021126/https:/belgian-presidency.consilium.europa.eu/en/news/liege-declaration-towards-affordable-decent-and-sustainable-housing-for-all/" TargetMode="External"/><Relationship Id="rId20" Type="http://schemas.openxmlformats.org/officeDocument/2006/relationships/image" Target="../media/image27.pn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hyperlink" Target="https://www.eesc.europa.eu/sites/default/files/2024-12/qe-01-24-023-en-n_0.pdf" TargetMode="External"/><Relationship Id="rId24" Type="http://schemas.openxmlformats.org/officeDocument/2006/relationships/image" Target="../media/image31.png"/><Relationship Id="rId5" Type="http://schemas.openxmlformats.org/officeDocument/2006/relationships/image" Target="../media/image17.png"/><Relationship Id="rId15" Type="http://schemas.openxmlformats.org/officeDocument/2006/relationships/image" Target="../media/image24.svg"/><Relationship Id="rId23" Type="http://schemas.openxmlformats.org/officeDocument/2006/relationships/image" Target="../media/image30.svg"/><Relationship Id="rId28" Type="http://schemas.openxmlformats.org/officeDocument/2006/relationships/image" Target="../media/image35.png"/><Relationship Id="rId10" Type="http://schemas.openxmlformats.org/officeDocument/2006/relationships/image" Target="../media/image22.svg"/><Relationship Id="rId19" Type="http://schemas.openxmlformats.org/officeDocument/2006/relationships/image" Target="../media/image26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3.png"/><Relationship Id="rId22" Type="http://schemas.openxmlformats.org/officeDocument/2006/relationships/image" Target="../media/image29.png"/><Relationship Id="rId27" Type="http://schemas.openxmlformats.org/officeDocument/2006/relationships/image" Target="../media/image34.svg"/><Relationship Id="rId30" Type="http://schemas.openxmlformats.org/officeDocument/2006/relationships/hyperlink" Target="https://www.eesc.europa.eu/sites/default/files/2024-12/qe-01-24-018-en-n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4408824"/>
            <a:ext cx="1061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9600" b="1"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Laipni lūdzam!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5242B-147C-9D46-8D12-90EA5DAA1E94}"/>
              </a:ext>
            </a:extLst>
          </p:cNvPr>
          <p:cNvSpPr txBox="1"/>
          <p:nvPr/>
        </p:nvSpPr>
        <p:spPr>
          <a:xfrm rot="16200000">
            <a:off x="-2542031" y="2403820"/>
            <a:ext cx="5998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>
                <a:solidFill>
                  <a:prstClr val="white"/>
                </a:solidFill>
              </a:rPr>
              <a:t>© Architecture: Art &amp; Build + Atelier d’architecture Paul Noël </a:t>
            </a:r>
          </a:p>
        </p:txBody>
      </p:sp>
    </p:spTree>
    <p:extLst>
      <p:ext uri="{BB962C8B-B14F-4D97-AF65-F5344CB8AC3E}">
        <p14:creationId xmlns:p14="http://schemas.microsoft.com/office/powerpoint/2010/main" val="30904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23DDE5C-767E-601B-C833-2E05EA404C38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FF07882-ED85-1936-601F-89FCA8FA2A19}"/>
              </a:ext>
            </a:extLst>
          </p:cNvPr>
          <p:cNvSpPr/>
          <p:nvPr/>
        </p:nvSpPr>
        <p:spPr>
          <a:xfrm rot="-10800000" flipH="1">
            <a:off x="5183651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4128382" y="0"/>
                </a:moveTo>
                <a:lnTo>
                  <a:pt x="0" y="0"/>
                </a:lnTo>
                <a:lnTo>
                  <a:pt x="0" y="5908240"/>
                </a:lnTo>
                <a:lnTo>
                  <a:pt x="4128382" y="5908240"/>
                </a:lnTo>
                <a:lnTo>
                  <a:pt x="41283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EE6D697-66C7-8C94-341B-9F3F8EBE3643}"/>
              </a:ext>
            </a:extLst>
          </p:cNvPr>
          <p:cNvSpPr/>
          <p:nvPr/>
        </p:nvSpPr>
        <p:spPr>
          <a:xfrm rot="-10800000">
            <a:off x="3998237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0" y="0"/>
                </a:moveTo>
                <a:lnTo>
                  <a:pt x="4128382" y="0"/>
                </a:lnTo>
                <a:lnTo>
                  <a:pt x="4128382" y="5908240"/>
                </a:lnTo>
                <a:lnTo>
                  <a:pt x="0" y="5908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2F6ECA0-A0F2-3E25-DBAE-2697660A8000}"/>
              </a:ext>
            </a:extLst>
          </p:cNvPr>
          <p:cNvGrpSpPr/>
          <p:nvPr/>
        </p:nvGrpSpPr>
        <p:grpSpPr>
          <a:xfrm rot="-7974226">
            <a:off x="6329367" y="1427194"/>
            <a:ext cx="777756" cy="1227855"/>
            <a:chOff x="0" y="0"/>
            <a:chExt cx="298953" cy="47196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F7E26BE-4C5A-55AF-EBA2-FF13332DEBAC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09BB1E94-3F28-210C-0654-700FF1EEFD7A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F82C9A27-F203-ACB4-CFAF-A60F73A8B88B}"/>
              </a:ext>
            </a:extLst>
          </p:cNvPr>
          <p:cNvGrpSpPr/>
          <p:nvPr/>
        </p:nvGrpSpPr>
        <p:grpSpPr>
          <a:xfrm rot="-10216402">
            <a:off x="5905186" y="1288099"/>
            <a:ext cx="777756" cy="1227855"/>
            <a:chOff x="0" y="0"/>
            <a:chExt cx="298953" cy="471961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4A83653-2ADC-A124-B7F2-59A2EB312FA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191294AB-E868-442F-DACE-A0A886B1E58B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D42B167F-E121-C49F-DAA0-DDB41E123507}"/>
              </a:ext>
            </a:extLst>
          </p:cNvPr>
          <p:cNvGrpSpPr/>
          <p:nvPr/>
        </p:nvGrpSpPr>
        <p:grpSpPr>
          <a:xfrm rot="10468371">
            <a:off x="5252509" y="1228879"/>
            <a:ext cx="777756" cy="1227855"/>
            <a:chOff x="0" y="0"/>
            <a:chExt cx="298953" cy="471961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B612942-0A84-EEC6-8C2C-C655C13C59D6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AA4C2185-D7AA-4E64-2BE3-7F33148607B5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0BD12D8F-D282-0404-F326-254D4D635751}"/>
              </a:ext>
            </a:extLst>
          </p:cNvPr>
          <p:cNvGrpSpPr/>
          <p:nvPr/>
        </p:nvGrpSpPr>
        <p:grpSpPr>
          <a:xfrm rot="8226195">
            <a:off x="4806308" y="1435853"/>
            <a:ext cx="777756" cy="1227855"/>
            <a:chOff x="0" y="0"/>
            <a:chExt cx="298953" cy="471961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70FD858-1508-5C7D-B5E7-40C735AE408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177757AF-A1D8-F006-0D33-859220076C16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sp>
        <p:nvSpPr>
          <p:cNvPr id="18" name="Freeform 16">
            <a:extLst>
              <a:ext uri="{FF2B5EF4-FFF2-40B4-BE49-F238E27FC236}">
                <a16:creationId xmlns:a16="http://schemas.microsoft.com/office/drawing/2014/main" id="{BDB54A6C-DA8B-E02E-5160-3D145E074E84}"/>
              </a:ext>
            </a:extLst>
          </p:cNvPr>
          <p:cNvSpPr/>
          <p:nvPr/>
        </p:nvSpPr>
        <p:spPr>
          <a:xfrm>
            <a:off x="6282662" y="4507102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3CFDCAC-FB40-196E-31F6-441ECEE1CE8C}"/>
              </a:ext>
            </a:extLst>
          </p:cNvPr>
          <p:cNvSpPr/>
          <p:nvPr/>
        </p:nvSpPr>
        <p:spPr>
          <a:xfrm>
            <a:off x="5099046" y="4438169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4A62A2E2-3C60-BBB3-1930-B85C4BE8AD54}"/>
              </a:ext>
            </a:extLst>
          </p:cNvPr>
          <p:cNvSpPr/>
          <p:nvPr/>
        </p:nvSpPr>
        <p:spPr>
          <a:xfrm>
            <a:off x="7138232" y="3641252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D674FE0F-4C73-3652-816D-3F5B829CF423}"/>
              </a:ext>
            </a:extLst>
          </p:cNvPr>
          <p:cNvSpPr/>
          <p:nvPr/>
        </p:nvSpPr>
        <p:spPr>
          <a:xfrm>
            <a:off x="4294092" y="3692703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8090BD6B-72F9-EC5F-562F-AC28829AB60F}"/>
              </a:ext>
            </a:extLst>
          </p:cNvPr>
          <p:cNvSpPr/>
          <p:nvPr/>
        </p:nvSpPr>
        <p:spPr>
          <a:xfrm>
            <a:off x="4294092" y="2498534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F2C7E618-17F8-3EE1-A1E1-D7AF3F2C0D06}"/>
              </a:ext>
            </a:extLst>
          </p:cNvPr>
          <p:cNvSpPr/>
          <p:nvPr/>
        </p:nvSpPr>
        <p:spPr>
          <a:xfrm>
            <a:off x="7155181" y="2565148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A8A11684-DC9C-5169-CECC-FECFBAC692E5}"/>
              </a:ext>
            </a:extLst>
          </p:cNvPr>
          <p:cNvSpPr/>
          <p:nvPr/>
        </p:nvSpPr>
        <p:spPr>
          <a:xfrm>
            <a:off x="5509230" y="2953645"/>
            <a:ext cx="1011396" cy="950713"/>
          </a:xfrm>
          <a:custGeom>
            <a:avLst/>
            <a:gdLst/>
            <a:ahLst/>
            <a:cxnLst/>
            <a:rect l="l" t="t" r="r" b="b"/>
            <a:pathLst>
              <a:path w="1517094" h="1426069">
                <a:moveTo>
                  <a:pt x="0" y="0"/>
                </a:moveTo>
                <a:lnTo>
                  <a:pt x="1517095" y="0"/>
                </a:lnTo>
                <a:lnTo>
                  <a:pt x="1517095" y="1426068"/>
                </a:lnTo>
                <a:lnTo>
                  <a:pt x="0" y="14260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grpSp>
        <p:nvGrpSpPr>
          <p:cNvPr id="25" name="Group 23">
            <a:extLst>
              <a:ext uri="{FF2B5EF4-FFF2-40B4-BE49-F238E27FC236}">
                <a16:creationId xmlns:a16="http://schemas.microsoft.com/office/drawing/2014/main" id="{8A1B774D-76E8-2FB1-12AB-34911EE3C4E6}"/>
              </a:ext>
            </a:extLst>
          </p:cNvPr>
          <p:cNvGrpSpPr/>
          <p:nvPr/>
        </p:nvGrpSpPr>
        <p:grpSpPr>
          <a:xfrm>
            <a:off x="390039" y="3361491"/>
            <a:ext cx="3258545" cy="1639338"/>
            <a:chOff x="-4616" y="-28984"/>
            <a:chExt cx="6517091" cy="3278676"/>
          </a:xfrm>
        </p:grpSpPr>
        <p:grpSp>
          <p:nvGrpSpPr>
            <p:cNvPr id="26" name="Group 24">
              <a:extLst>
                <a:ext uri="{FF2B5EF4-FFF2-40B4-BE49-F238E27FC236}">
                  <a16:creationId xmlns:a16="http://schemas.microsoft.com/office/drawing/2014/main" id="{98863719-0978-5D1D-85F3-6D3C4685FBA7}"/>
                </a:ext>
              </a:extLst>
            </p:cNvPr>
            <p:cNvGrpSpPr/>
            <p:nvPr/>
          </p:nvGrpSpPr>
          <p:grpSpPr>
            <a:xfrm>
              <a:off x="101791" y="0"/>
              <a:ext cx="6313510" cy="3229340"/>
              <a:chOff x="0" y="0"/>
              <a:chExt cx="1801111" cy="921262"/>
            </a:xfrm>
          </p:grpSpPr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9B1B890F-3BB8-4772-F044-D75C0BEE0BD4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7EFC7E-89F1-1D93-1EE6-3F0BCD9B6AED}"/>
                </a:ext>
              </a:extLst>
            </p:cNvPr>
            <p:cNvSpPr txBox="1"/>
            <p:nvPr/>
          </p:nvSpPr>
          <p:spPr>
            <a:xfrm>
              <a:off x="-4616" y="-28984"/>
              <a:ext cx="6517091" cy="1659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lv-LV" sz="170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  <a:t>Virzīt ilgtspējas nākotni ar Eiropas aprites ekonomikas jautājumos ieinteresēto personu platformu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C00D836-69DC-AF5E-20F4-A533D516D84C}"/>
                </a:ext>
              </a:extLst>
            </p:cNvPr>
            <p:cNvSpPr txBox="1"/>
            <p:nvPr/>
          </p:nvSpPr>
          <p:spPr>
            <a:xfrm>
              <a:off x="11330" y="1632966"/>
              <a:ext cx="6419917" cy="16167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lv-LV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2017. gadā partnerībā ar Eiropas Komisiju EESK izveidoja Eiropas aprites ekonomikas jautājumos ieinteresēto personu platformu. </a:t>
              </a:r>
            </a:p>
          </p:txBody>
        </p:sp>
      </p:grpSp>
      <p:grpSp>
        <p:nvGrpSpPr>
          <p:cNvPr id="30" name="Group 28">
            <a:extLst>
              <a:ext uri="{FF2B5EF4-FFF2-40B4-BE49-F238E27FC236}">
                <a16:creationId xmlns:a16="http://schemas.microsoft.com/office/drawing/2014/main" id="{BF63E51D-57EF-CAB7-837C-95AC847150BB}"/>
              </a:ext>
            </a:extLst>
          </p:cNvPr>
          <p:cNvGrpSpPr/>
          <p:nvPr/>
        </p:nvGrpSpPr>
        <p:grpSpPr>
          <a:xfrm>
            <a:off x="8356755" y="1194278"/>
            <a:ext cx="3156755" cy="1662083"/>
            <a:chOff x="0" y="0"/>
            <a:chExt cx="6313510" cy="3324167"/>
          </a:xfrm>
        </p:grpSpPr>
        <p:grpSp>
          <p:nvGrpSpPr>
            <p:cNvPr id="31" name="Group 29">
              <a:extLst>
                <a:ext uri="{FF2B5EF4-FFF2-40B4-BE49-F238E27FC236}">
                  <a16:creationId xmlns:a16="http://schemas.microsoft.com/office/drawing/2014/main" id="{793D78AE-0ED1-7221-A624-4256CAF947C5}"/>
                </a:ext>
              </a:extLst>
            </p:cNvPr>
            <p:cNvGrpSpPr/>
            <p:nvPr/>
          </p:nvGrpSpPr>
          <p:grpSpPr>
            <a:xfrm>
              <a:off x="0" y="0"/>
              <a:ext cx="6313510" cy="3324167"/>
              <a:chOff x="0" y="0"/>
              <a:chExt cx="1801111" cy="948314"/>
            </a:xfrm>
          </p:grpSpPr>
          <p:sp>
            <p:nvSpPr>
              <p:cNvPr id="34" name="Freeform 30">
                <a:extLst>
                  <a:ext uri="{FF2B5EF4-FFF2-40B4-BE49-F238E27FC236}">
                    <a16:creationId xmlns:a16="http://schemas.microsoft.com/office/drawing/2014/main" id="{67B27AF3-910E-81A6-F9E3-8D201D0D17B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48315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48315">
                    <a:moveTo>
                      <a:pt x="1676651" y="948314"/>
                    </a:moveTo>
                    <a:lnTo>
                      <a:pt x="124460" y="948314"/>
                    </a:lnTo>
                    <a:cubicBezTo>
                      <a:pt x="55880" y="948314"/>
                      <a:pt x="0" y="892434"/>
                      <a:pt x="0" y="8238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823855"/>
                    </a:lnTo>
                    <a:cubicBezTo>
                      <a:pt x="1801111" y="892434"/>
                      <a:pt x="1745231" y="948315"/>
                      <a:pt x="1676651" y="948315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3E454B-67BD-BF06-3CE1-A139341400A0}"/>
                </a:ext>
              </a:extLst>
            </p:cNvPr>
            <p:cNvSpPr txBox="1"/>
            <p:nvPr/>
          </p:nvSpPr>
          <p:spPr>
            <a:xfrm>
              <a:off x="918006" y="211948"/>
              <a:ext cx="4187072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lv-LV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1" tooltip="https://www.eesc.europa.eu/lv/our-work/publications-other-work/publications/recent-eesc-achievements"/>
                </a:rPr>
                <a:t>... un daudzi citi!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1DC9EBA-0D52-DCDE-0253-ED98E649660E}"/>
                </a:ext>
              </a:extLst>
            </p:cNvPr>
            <p:cNvSpPr txBox="1"/>
            <p:nvPr/>
          </p:nvSpPr>
          <p:spPr>
            <a:xfrm>
              <a:off x="797748" y="1607110"/>
              <a:ext cx="4877440" cy="8533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  <a:r>
                <a:rPr lang="lv-LV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Jaunākos sasniegumus skatiet </a:t>
              </a:r>
              <a:r>
                <a:rPr lang="lv-LV" sz="1333" u="sng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2" tooltip="https://www.eesc.europa.eu/lv"/>
                </a:rPr>
                <a:t>eesc.europa.eu</a:t>
              </a:r>
            </a:p>
          </p:txBody>
        </p:sp>
      </p:grpSp>
      <p:sp>
        <p:nvSpPr>
          <p:cNvPr id="35" name="TextBox 33">
            <a:extLst>
              <a:ext uri="{FF2B5EF4-FFF2-40B4-BE49-F238E27FC236}">
                <a16:creationId xmlns:a16="http://schemas.microsoft.com/office/drawing/2014/main" id="{3576F82C-0DE9-41C7-C9EB-FCCEEFDD6965}"/>
              </a:ext>
            </a:extLst>
          </p:cNvPr>
          <p:cNvSpPr txBox="1"/>
          <p:nvPr/>
        </p:nvSpPr>
        <p:spPr>
          <a:xfrm>
            <a:off x="2579163" y="371638"/>
            <a:ext cx="6840000" cy="360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lv-LV" sz="4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NESENIE VEIKSMES STĀSTI</a:t>
            </a:r>
          </a:p>
        </p:txBody>
      </p:sp>
      <p:grpSp>
        <p:nvGrpSpPr>
          <p:cNvPr id="36" name="Group 34">
            <a:extLst>
              <a:ext uri="{FF2B5EF4-FFF2-40B4-BE49-F238E27FC236}">
                <a16:creationId xmlns:a16="http://schemas.microsoft.com/office/drawing/2014/main" id="{17545F31-9F8A-3236-6B01-8EA15E7B5AE2}"/>
              </a:ext>
            </a:extLst>
          </p:cNvPr>
          <p:cNvGrpSpPr/>
          <p:nvPr/>
        </p:nvGrpSpPr>
        <p:grpSpPr>
          <a:xfrm>
            <a:off x="8261486" y="3352097"/>
            <a:ext cx="3761666" cy="1638556"/>
            <a:chOff x="-25439" y="-47772"/>
            <a:chExt cx="6424794" cy="3277112"/>
          </a:xfrm>
        </p:grpSpPr>
        <p:grpSp>
          <p:nvGrpSpPr>
            <p:cNvPr id="37" name="Group 35">
              <a:extLst>
                <a:ext uri="{FF2B5EF4-FFF2-40B4-BE49-F238E27FC236}">
                  <a16:creationId xmlns:a16="http://schemas.microsoft.com/office/drawing/2014/main" id="{1FAA3B16-C985-E6B9-4309-72787002DAEB}"/>
                </a:ext>
              </a:extLst>
            </p:cNvPr>
            <p:cNvGrpSpPr/>
            <p:nvPr/>
          </p:nvGrpSpPr>
          <p:grpSpPr>
            <a:xfrm>
              <a:off x="85842" y="0"/>
              <a:ext cx="6313510" cy="3229340"/>
              <a:chOff x="0" y="0"/>
              <a:chExt cx="1801111" cy="921262"/>
            </a:xfrm>
          </p:grpSpPr>
          <p:sp>
            <p:nvSpPr>
              <p:cNvPr id="40" name="Freeform 36">
                <a:extLst>
                  <a:ext uri="{FF2B5EF4-FFF2-40B4-BE49-F238E27FC236}">
                    <a16:creationId xmlns:a16="http://schemas.microsoft.com/office/drawing/2014/main" id="{7891F94C-4DCF-F201-1EB7-7F3D7A6E414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2E26E6-4E9A-BD6D-DD16-5F4E592941ED}"/>
                </a:ext>
              </a:extLst>
            </p:cNvPr>
            <p:cNvSpPr txBox="1"/>
            <p:nvPr/>
          </p:nvSpPr>
          <p:spPr>
            <a:xfrm>
              <a:off x="-25439" y="-47772"/>
              <a:ext cx="6424792" cy="1047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lv-LV" sz="1550" u="sng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3" tooltip="https://www.eesc.europa.eu/sites/default/files/2024-12/qe-01-24-019-en-n.pdf"/>
                </a:rPr>
                <a:t>Obligāti apspriesties ar pilsonisko sabiedrību par nepieciešamajām ekonomikas reformām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050D15-5BC0-F0D6-E3DD-79A2AB5198E7}"/>
                </a:ext>
              </a:extLst>
            </p:cNvPr>
            <p:cNvSpPr txBox="1"/>
            <p:nvPr/>
          </p:nvSpPr>
          <p:spPr>
            <a:xfrm>
              <a:off x="85845" y="1046028"/>
              <a:ext cx="6313510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lv-LV" sz="120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2023. gadā Eiropas Komisija nāca klajā ar priekšlikumu reformēt ES ekonomikas pārvaldības sistēmu, lai risinātu mūsdienu ekonomikas problēmas. EESK sniedza nozīmīgus ieteikumus, kas būtiski ietekmēja galīgo tiesību aktu kopumu.</a:t>
              </a:r>
            </a:p>
          </p:txBody>
        </p:sp>
      </p:grpSp>
      <p:grpSp>
        <p:nvGrpSpPr>
          <p:cNvPr id="41" name="Group 39">
            <a:extLst>
              <a:ext uri="{FF2B5EF4-FFF2-40B4-BE49-F238E27FC236}">
                <a16:creationId xmlns:a16="http://schemas.microsoft.com/office/drawing/2014/main" id="{26FC770D-82CF-77B1-5035-B659D5B36A14}"/>
              </a:ext>
            </a:extLst>
          </p:cNvPr>
          <p:cNvGrpSpPr/>
          <p:nvPr/>
        </p:nvGrpSpPr>
        <p:grpSpPr>
          <a:xfrm>
            <a:off x="1570539" y="5193852"/>
            <a:ext cx="3642032" cy="1620896"/>
            <a:chOff x="34771" y="0"/>
            <a:chExt cx="7284064" cy="3241792"/>
          </a:xfrm>
        </p:grpSpPr>
        <p:grpSp>
          <p:nvGrpSpPr>
            <p:cNvPr id="42" name="Group 40">
              <a:extLst>
                <a:ext uri="{FF2B5EF4-FFF2-40B4-BE49-F238E27FC236}">
                  <a16:creationId xmlns:a16="http://schemas.microsoft.com/office/drawing/2014/main" id="{A246A19B-65B5-7324-E2C7-6C9AFE3A618F}"/>
                </a:ext>
              </a:extLst>
            </p:cNvPr>
            <p:cNvGrpSpPr/>
            <p:nvPr/>
          </p:nvGrpSpPr>
          <p:grpSpPr>
            <a:xfrm>
              <a:off x="154687" y="0"/>
              <a:ext cx="6716361" cy="3229340"/>
              <a:chOff x="-114925" y="0"/>
              <a:chExt cx="1916036" cy="921262"/>
            </a:xfrm>
          </p:grpSpPr>
          <p:sp>
            <p:nvSpPr>
              <p:cNvPr id="45" name="Freeform 41">
                <a:extLst>
                  <a:ext uri="{FF2B5EF4-FFF2-40B4-BE49-F238E27FC236}">
                    <a16:creationId xmlns:a16="http://schemas.microsoft.com/office/drawing/2014/main" id="{53A9270D-AC83-BDA2-CEE6-F393C97AAEBA}"/>
                  </a:ext>
                </a:extLst>
              </p:cNvPr>
              <p:cNvSpPr/>
              <p:nvPr/>
            </p:nvSpPr>
            <p:spPr>
              <a:xfrm>
                <a:off x="-114925" y="0"/>
                <a:ext cx="1916036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24B72D-E809-C33E-B314-4A03E24A1255}"/>
                </a:ext>
              </a:extLst>
            </p:cNvPr>
            <p:cNvSpPr txBox="1"/>
            <p:nvPr/>
          </p:nvSpPr>
          <p:spPr>
            <a:xfrm>
              <a:off x="167593" y="1202260"/>
              <a:ext cx="6668480" cy="20395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lv-LV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2023. gadā EESK </a:t>
              </a:r>
              <a:r>
                <a:rPr lang="lv-LV" sz="1333" i="1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ad hoc</a:t>
              </a:r>
              <a:r>
                <a:rPr lang="lv-LV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grupa ANO Vispārējās konvencijas par klimata pārmaiņām (</a:t>
              </a:r>
              <a:r>
                <a:rPr lang="lv-LV" sz="1333" i="1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UNFCCC</a:t>
              </a:r>
              <a:r>
                <a:rPr lang="lv-LV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) jautājumos sniedza devumu </a:t>
              </a:r>
              <a:r>
                <a:rPr lang="lv-LV" sz="1333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4" tooltip="https://unfccc.int/topics/just-transition/united-arab-emirates-just-transition-work-programme#%3A%7E%3Atext%3DJust%20Transition%20Pathways-%2CThe%20First%20Dialogue%20under%20the%20United%20Arab%20Emirates%20Just%20Transition%2CJune%200800%20to%201200%20CEST"/>
                </a:rPr>
                <a:t>Taisnīgas pārkārtošanās darba programmā</a:t>
              </a:r>
              <a:r>
                <a:rPr lang="lv-LV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, tieši ietekmējot ES dalībvalstu un Komisijas nostāju.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0A4B9F-F0E4-3E00-3846-1D3645EFDF55}"/>
                </a:ext>
              </a:extLst>
            </p:cNvPr>
            <p:cNvSpPr txBox="1"/>
            <p:nvPr/>
          </p:nvSpPr>
          <p:spPr>
            <a:xfrm>
              <a:off x="34771" y="69280"/>
              <a:ext cx="7284064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lv-LV">
                  <a:solidFill>
                    <a:srgbClr val="3C4C59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lv-LV" u="sng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lv/news-media/articles/leading-way-just-transition"/>
                </a:rPr>
                <a:t>Priekšzīme ceļā uz taisnīgu pārkārtošanos</a:t>
              </a:r>
            </a:p>
          </p:txBody>
        </p:sp>
      </p:grpSp>
      <p:grpSp>
        <p:nvGrpSpPr>
          <p:cNvPr id="46" name="Group 44">
            <a:extLst>
              <a:ext uri="{FF2B5EF4-FFF2-40B4-BE49-F238E27FC236}">
                <a16:creationId xmlns:a16="http://schemas.microsoft.com/office/drawing/2014/main" id="{0E25C975-7987-4332-BA94-CD77A51A6F01}"/>
              </a:ext>
            </a:extLst>
          </p:cNvPr>
          <p:cNvGrpSpPr/>
          <p:nvPr/>
        </p:nvGrpSpPr>
        <p:grpSpPr>
          <a:xfrm>
            <a:off x="259487" y="1194278"/>
            <a:ext cx="3300411" cy="1614670"/>
            <a:chOff x="-16891" y="0"/>
            <a:chExt cx="6600822" cy="3229340"/>
          </a:xfrm>
        </p:grpSpPr>
        <p:grpSp>
          <p:nvGrpSpPr>
            <p:cNvPr id="47" name="Group 45">
              <a:extLst>
                <a:ext uri="{FF2B5EF4-FFF2-40B4-BE49-F238E27FC236}">
                  <a16:creationId xmlns:a16="http://schemas.microsoft.com/office/drawing/2014/main" id="{E4B38566-C606-EBCD-49AB-DE9FD2546F2B}"/>
                </a:ext>
              </a:extLst>
            </p:cNvPr>
            <p:cNvGrpSpPr/>
            <p:nvPr/>
          </p:nvGrpSpPr>
          <p:grpSpPr>
            <a:xfrm>
              <a:off x="215051" y="0"/>
              <a:ext cx="6313510" cy="3229340"/>
              <a:chOff x="0" y="0"/>
              <a:chExt cx="1801111" cy="921262"/>
            </a:xfrm>
          </p:grpSpPr>
          <p:sp>
            <p:nvSpPr>
              <p:cNvPr id="50" name="Freeform 46">
                <a:extLst>
                  <a:ext uri="{FF2B5EF4-FFF2-40B4-BE49-F238E27FC236}">
                    <a16:creationId xmlns:a16="http://schemas.microsoft.com/office/drawing/2014/main" id="{5DFC718E-A7FD-7007-1881-2606D3192786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9D2163-5701-0C90-66B8-FA464E928351}"/>
                </a:ext>
              </a:extLst>
            </p:cNvPr>
            <p:cNvSpPr txBox="1"/>
            <p:nvPr/>
          </p:nvSpPr>
          <p:spPr>
            <a:xfrm>
              <a:off x="-16891" y="190868"/>
              <a:ext cx="6600822" cy="1109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lv-LV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6" tooltip="https://www.eesc.europa.eu/sites/default/files/2024-12/qe-01-24-017-en-n.pdf"/>
                </a:rPr>
                <a:t>Jauniešu iesaiste ES lēmumu pieņemšanā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5288387-1E9D-562B-18E7-3247F86689DA}"/>
                </a:ext>
              </a:extLst>
            </p:cNvPr>
            <p:cNvSpPr txBox="1"/>
            <p:nvPr/>
          </p:nvSpPr>
          <p:spPr>
            <a:xfrm>
              <a:off x="298809" y="1437946"/>
              <a:ext cx="6145994" cy="1616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lv-LV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2022. gadā EESK kļuva par pirmo ES iestādi, kas apņēmās ieviest </a:t>
              </a:r>
              <a:r>
                <a:rPr lang="lv-LV" sz="1333" u="sng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7" tooltip="https://www.eesc.europa.eu/lv/our-work/opinions-information-reports/opinions/eu-youth-test"/>
                </a:rPr>
                <a:t>ES jauniešu testu</a:t>
              </a:r>
              <a:r>
                <a:rPr lang="lv-LV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– novatorisku instrumentu jauniešu līdzdalības integrēšanai politikas veidošanā. </a:t>
              </a:r>
            </a:p>
          </p:txBody>
        </p:sp>
      </p:grpSp>
      <p:grpSp>
        <p:nvGrpSpPr>
          <p:cNvPr id="51" name="Group 49">
            <a:extLst>
              <a:ext uri="{FF2B5EF4-FFF2-40B4-BE49-F238E27FC236}">
                <a16:creationId xmlns:a16="http://schemas.microsoft.com/office/drawing/2014/main" id="{1A4D3F95-10F4-1142-2155-08E8F162C8D6}"/>
              </a:ext>
            </a:extLst>
          </p:cNvPr>
          <p:cNvGrpSpPr/>
          <p:nvPr/>
        </p:nvGrpSpPr>
        <p:grpSpPr>
          <a:xfrm>
            <a:off x="7406113" y="5193852"/>
            <a:ext cx="3788236" cy="1614670"/>
            <a:chOff x="535764" y="0"/>
            <a:chExt cx="7576472" cy="3229340"/>
          </a:xfrm>
        </p:grpSpPr>
        <p:grpSp>
          <p:nvGrpSpPr>
            <p:cNvPr id="52" name="Group 50">
              <a:extLst>
                <a:ext uri="{FF2B5EF4-FFF2-40B4-BE49-F238E27FC236}">
                  <a16:creationId xmlns:a16="http://schemas.microsoft.com/office/drawing/2014/main" id="{5EB9092F-AC25-93A9-DB81-0FD543ABB9C7}"/>
                </a:ext>
              </a:extLst>
            </p:cNvPr>
            <p:cNvGrpSpPr/>
            <p:nvPr/>
          </p:nvGrpSpPr>
          <p:grpSpPr>
            <a:xfrm>
              <a:off x="568923" y="0"/>
              <a:ext cx="7523333" cy="3229340"/>
              <a:chOff x="0" y="0"/>
              <a:chExt cx="2146248" cy="921262"/>
            </a:xfrm>
          </p:grpSpPr>
          <p:sp>
            <p:nvSpPr>
              <p:cNvPr id="55" name="Freeform 51">
                <a:extLst>
                  <a:ext uri="{FF2B5EF4-FFF2-40B4-BE49-F238E27FC236}">
                    <a16:creationId xmlns:a16="http://schemas.microsoft.com/office/drawing/2014/main" id="{E42ECDFA-2E83-07C1-18CE-143474C3DCB5}"/>
                  </a:ext>
                </a:extLst>
              </p:cNvPr>
              <p:cNvSpPr/>
              <p:nvPr/>
            </p:nvSpPr>
            <p:spPr>
              <a:xfrm>
                <a:off x="0" y="0"/>
                <a:ext cx="2146248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EE8766-432E-CB66-AB0C-29714EDF048B}"/>
                </a:ext>
              </a:extLst>
            </p:cNvPr>
            <p:cNvSpPr txBox="1"/>
            <p:nvPr/>
          </p:nvSpPr>
          <p:spPr>
            <a:xfrm>
              <a:off x="535764" y="331536"/>
              <a:ext cx="7284064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lv-LV" sz="17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8" tooltip="https://www.eesc.europa.eu/sites/default/files/2024-12/qe-01-24-022-en-n.pdf"/>
                </a:rPr>
                <a:t>Pārtikas politikas celšana ES galdā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D6752-9DD2-D3A2-DFCC-2DD26140A479}"/>
                </a:ext>
              </a:extLst>
            </p:cNvPr>
            <p:cNvSpPr txBox="1"/>
            <p:nvPr/>
          </p:nvSpPr>
          <p:spPr>
            <a:xfrm>
              <a:off x="588904" y="1019952"/>
              <a:ext cx="7523332" cy="20395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lv-LV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2024. gadā EESK pieņēma ieteikumus par kopējo lauksaimniecības politiku laikposmam pēc 2027. gada, mudinot panākt ilgtspējīgākus pārtikas variantus, kas būtu gan pieejami ES patērētājiem, gan cenas ziņā pieņemami sociāli neaizsargātām grupām.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7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194A1-59E8-E3F7-BD09-10B1B35DB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124901-5540-338D-C8FD-8A704A9788F3}"/>
              </a:ext>
            </a:extLst>
          </p:cNvPr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70BB3E-15AC-DF0F-77A3-C3F5A6140E72}"/>
              </a:ext>
            </a:extLst>
          </p:cNvPr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B01F83-0D71-DDE8-EB02-E611FACE79CE}"/>
              </a:ext>
            </a:extLst>
          </p:cNvPr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49419-DA22-3A7B-C04A-6545F1CFC8C0}"/>
              </a:ext>
            </a:extLst>
          </p:cNvPr>
          <p:cNvSpPr txBox="1"/>
          <p:nvPr/>
        </p:nvSpPr>
        <p:spPr>
          <a:xfrm>
            <a:off x="156383" y="3522360"/>
            <a:ext cx="4073409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lv-LV" sz="2400" i="0" u="none" strike="noStrike">
                <a:effectLst/>
              </a:rPr>
              <a:t>Mēs augstu vērtējam un aktīvi</a:t>
            </a:r>
            <a:br>
              <a:rPr lang="lv-LV" sz="2400" i="0" u="none" strike="noStrike">
                <a:effectLst/>
              </a:rPr>
            </a:br>
            <a:r>
              <a:rPr lang="lv-LV" sz="2400" i="0" u="none" strike="noStrike">
                <a:effectLst/>
              </a:rPr>
              <a:t>sekmējam visu </a:t>
            </a:r>
            <a:r>
              <a:rPr lang="lv-LV" sz="2400" b="1" i="0" u="none" strike="noStrike">
                <a:solidFill>
                  <a:srgbClr val="0060A0"/>
                </a:solidFill>
                <a:effectLst/>
              </a:rPr>
              <a:t>24</a:t>
            </a:r>
            <a:br>
              <a:rPr lang="lv-LV" sz="2400" b="1" i="0" u="none" strike="noStrike">
                <a:solidFill>
                  <a:srgbClr val="0060A0"/>
                </a:solidFill>
                <a:effectLst/>
              </a:rPr>
            </a:br>
            <a:r>
              <a:rPr lang="lv-LV" sz="2400" b="1" i="0" u="none" strike="noStrike">
                <a:solidFill>
                  <a:srgbClr val="0060A0"/>
                </a:solidFill>
                <a:effectLst/>
              </a:rPr>
              <a:t>ES oficiālo valodu</a:t>
            </a:r>
            <a:r>
              <a:rPr lang="lv-LV" sz="2400" i="0" u="none" strike="noStrike">
                <a:effectLst/>
              </a:rPr>
              <a:t> lietojumu</a:t>
            </a:r>
            <a:r>
              <a:rPr lang="lv-LV" sz="2400" b="0" i="0" u="none" strike="noStrike">
                <a:solidFill>
                  <a:srgbClr val="000000"/>
                </a:solidFill>
                <a:effectLst/>
              </a:rPr>
              <a:t> </a:t>
            </a:r>
          </a:p>
          <a:p>
            <a:pPr algn="ctr">
              <a:spcBef>
                <a:spcPts val="1200"/>
              </a:spcBef>
              <a:defRPr/>
            </a:pPr>
            <a:r>
              <a:rPr lang="lv-LV" sz="2400">
                <a:solidFill>
                  <a:srgbClr val="000000"/>
                </a:solidFill>
              </a:rPr>
              <a:t>Lai </a:t>
            </a:r>
            <a:r>
              <a:rPr lang="lv-LV" sz="2400" b="0" i="0" u="none" strike="noStrike">
                <a:solidFill>
                  <a:srgbClr val="000000"/>
                </a:solidFill>
                <a:effectLst/>
              </a:rPr>
              <a:t>to veicinātu,</a:t>
            </a:r>
            <a:r>
              <a:rPr lang="lv-LV" sz="2400">
                <a:solidFill>
                  <a:srgbClr val="000000"/>
                </a:solidFill>
              </a:rPr>
              <a:t> EESK locekļiem</a:t>
            </a:r>
            <a:br>
              <a:rPr lang="lv-LV" sz="2400">
                <a:solidFill>
                  <a:srgbClr val="000000"/>
                </a:solidFill>
              </a:rPr>
            </a:br>
            <a:r>
              <a:rPr lang="lv-LV" sz="2400">
                <a:solidFill>
                  <a:srgbClr val="000000"/>
                </a:solidFill>
              </a:rPr>
              <a:t>ir tiesības strādāt</a:t>
            </a:r>
            <a:br>
              <a:rPr lang="lv-LV" sz="2400">
                <a:solidFill>
                  <a:srgbClr val="000000"/>
                </a:solidFill>
              </a:rPr>
            </a:br>
            <a:r>
              <a:rPr lang="lv-LV" sz="2400">
                <a:solidFill>
                  <a:srgbClr val="000000"/>
                </a:solidFill>
              </a:rPr>
              <a:t>savā dzimtajā valodā</a:t>
            </a:r>
            <a:br>
              <a:rPr lang="lv-LV" sz="2400">
                <a:solidFill>
                  <a:srgbClr val="000000"/>
                </a:solidFill>
              </a:rPr>
            </a:br>
            <a:r>
              <a:rPr lang="lv-LV" sz="2400">
                <a:solidFill>
                  <a:srgbClr val="000000"/>
                </a:solidFill>
              </a:rPr>
              <a:t>gan mutiski, gan </a:t>
            </a:r>
            <a:r>
              <a:rPr lang="lv-LV" sz="2400" b="0" i="0" u="none" strike="noStrike">
                <a:solidFill>
                  <a:srgbClr val="000000"/>
                </a:solidFill>
                <a:effectLst/>
              </a:rPr>
              <a:t>rakstiski.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059EE-0AAE-0B28-6B25-445590624A8A}"/>
              </a:ext>
            </a:extLst>
          </p:cNvPr>
          <p:cNvSpPr txBox="1"/>
          <p:nvPr/>
        </p:nvSpPr>
        <p:spPr>
          <a:xfrm>
            <a:off x="256837" y="2182432"/>
            <a:ext cx="11678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400" u="none" strike="noStrike">
                <a:effectLst/>
              </a:rPr>
              <a:t>ES devīze </a:t>
            </a:r>
            <a:r>
              <a:rPr lang="lv-LV" sz="2400" b="1" i="1" u="none" strike="noStrike">
                <a:solidFill>
                  <a:srgbClr val="0060A0"/>
                </a:solidFill>
                <a:effectLst/>
              </a:rPr>
              <a:t>“Vienoti dažādībā”</a:t>
            </a:r>
            <a:r>
              <a:rPr lang="lv-LV" sz="2400" b="1" u="none" strike="noStrike">
                <a:solidFill>
                  <a:srgbClr val="0060A0"/>
                </a:solidFill>
                <a:effectLst/>
              </a:rPr>
              <a:t> </a:t>
            </a:r>
            <a:r>
              <a:rPr lang="lv-LV" sz="2400" u="none" strike="noStrike">
                <a:effectLst/>
              </a:rPr>
              <a:t>uzskatāmi izpaužas kā daudzvalodība EESK iekšienē.</a:t>
            </a:r>
            <a:r>
              <a:rPr lang="lv-LV" sz="2400" b="0" i="0" u="none" strike="noStrike">
                <a:solidFill>
                  <a:srgbClr val="000000"/>
                </a:solidFill>
                <a:effectLst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7FEEC-7D31-3FEA-F177-B62958830CEA}"/>
              </a:ext>
            </a:extLst>
          </p:cNvPr>
          <p:cNvSpPr txBox="1"/>
          <p:nvPr/>
        </p:nvSpPr>
        <p:spPr>
          <a:xfrm>
            <a:off x="8193346" y="3522360"/>
            <a:ext cx="384227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400"/>
              <a:t>Visi EESK atzinumi, oficiālie</a:t>
            </a:r>
            <a:br>
              <a:rPr lang="lv-LV" sz="2400"/>
            </a:br>
            <a:r>
              <a:rPr lang="lv-LV" sz="2400"/>
              <a:t>dokumenti un vairums digitālā</a:t>
            </a:r>
            <a:br>
              <a:rPr lang="lv-LV" sz="2400"/>
            </a:br>
            <a:r>
              <a:rPr lang="lv-LV" sz="2400"/>
              <a:t>satura tiek darīts</a:t>
            </a:r>
            <a:br>
              <a:rPr lang="lv-LV" sz="2400"/>
            </a:br>
            <a:r>
              <a:rPr lang="lv-LV" sz="2400" b="1">
                <a:solidFill>
                  <a:srgbClr val="0060A0"/>
                </a:solidFill>
              </a:rPr>
              <a:t>pieejams visās</a:t>
            </a:r>
            <a:br>
              <a:rPr lang="lv-LV" sz="2400" b="1">
                <a:solidFill>
                  <a:srgbClr val="0060A0"/>
                </a:solidFill>
              </a:rPr>
            </a:br>
            <a:r>
              <a:rPr lang="lv-LV" sz="2400" b="1">
                <a:solidFill>
                  <a:srgbClr val="0060A0"/>
                </a:solidFill>
              </a:rPr>
              <a:t>valodās,</a:t>
            </a:r>
            <a:r>
              <a:rPr lang="lv-LV" sz="2400"/>
              <a:t> pateicoties mūsu</a:t>
            </a:r>
            <a:br>
              <a:rPr lang="lv-LV" sz="2400"/>
            </a:br>
            <a:r>
              <a:rPr lang="lv-LV" sz="2400"/>
              <a:t>Tulkošanas direkcijas</a:t>
            </a:r>
            <a:br>
              <a:rPr lang="lv-LV" sz="2400"/>
            </a:br>
            <a:r>
              <a:rPr lang="lv-LV" sz="2400"/>
              <a:t>veiktajam darbam.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0B746E-0417-4CCF-1F03-FD474AB3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828" y="2897501"/>
            <a:ext cx="3352800" cy="2790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9C308A-81A7-2F8E-9E3C-175D7B96F2E6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D924C-B7FB-C163-B58C-0B5235F1F51B}"/>
              </a:ext>
            </a:extLst>
          </p:cNvPr>
          <p:cNvSpPr txBox="1"/>
          <p:nvPr/>
        </p:nvSpPr>
        <p:spPr>
          <a:xfrm>
            <a:off x="-92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400" b="1">
                <a:solidFill>
                  <a:schemeClr val="bg1"/>
                </a:solidFill>
                <a:latin typeface="Calibri" panose="020F0502020204030204" pitchFamily="34" charset="0"/>
              </a:rPr>
              <a:t>DAUDZVALODĪBA KOMITEJĀ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5580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1" grpId="0"/>
      <p:bldP spid="1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9E5FB-BB42-9575-3564-0A2DC17DB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C58FFD-EEE4-C37F-560A-FEA0D28733D1}"/>
              </a:ext>
            </a:extLst>
          </p:cNvPr>
          <p:cNvSpPr txBox="1">
            <a:spLocks/>
          </p:cNvSpPr>
          <p:nvPr/>
        </p:nvSpPr>
        <p:spPr>
          <a:xfrm>
            <a:off x="64640" y="5157275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ABECF1-8EA2-7C01-0D67-F08471B7C622}"/>
              </a:ext>
            </a:extLst>
          </p:cNvPr>
          <p:cNvSpPr txBox="1">
            <a:spLocks/>
          </p:cNvSpPr>
          <p:nvPr/>
        </p:nvSpPr>
        <p:spPr>
          <a:xfrm>
            <a:off x="5320221" y="5160522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9A35F4-43ED-572C-339C-9EDC700176E3}"/>
              </a:ext>
            </a:extLst>
          </p:cNvPr>
          <p:cNvSpPr txBox="1">
            <a:spLocks/>
          </p:cNvSpPr>
          <p:nvPr/>
        </p:nvSpPr>
        <p:spPr bwMode="auto">
          <a:xfrm>
            <a:off x="-479217" y="1932916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2C89AF-1F5F-75E7-3B6D-183BDC8A9C8B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D060C-0555-A91F-28F3-C312E81EC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8"/>
          <a:stretch/>
        </p:blipFill>
        <p:spPr>
          <a:xfrm>
            <a:off x="135082" y="1289311"/>
            <a:ext cx="5258534" cy="4596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8E6B8-26BF-9706-85E3-893C0B38FCC8}"/>
              </a:ext>
            </a:extLst>
          </p:cNvPr>
          <p:cNvSpPr txBox="1"/>
          <p:nvPr/>
        </p:nvSpPr>
        <p:spPr>
          <a:xfrm>
            <a:off x="5605943" y="1493026"/>
            <a:ext cx="416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b="1"/>
              <a:t>Noskenējiet QR kodu uz vērtēšanas veidlapu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D8BFC-19F3-CA9B-5367-8BC9DD0A90B2}"/>
              </a:ext>
            </a:extLst>
          </p:cNvPr>
          <p:cNvSpPr txBox="1"/>
          <p:nvPr/>
        </p:nvSpPr>
        <p:spPr>
          <a:xfrm>
            <a:off x="5442041" y="2584457"/>
            <a:ext cx="4746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dirty="0"/>
              <a:t>Vēlaties sazināties? Rakstiet mums e-pastu: </a:t>
            </a:r>
            <a:r>
              <a:rPr lang="lv-LV" sz="2000" b="1" dirty="0">
                <a:solidFill>
                  <a:srgbClr val="0563C1"/>
                </a:solidFill>
                <a:hlinkClick r:id="rId3"/>
              </a:rPr>
              <a:t>visitEESC@eesc.europa.eu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82C1D-1FCC-4DDB-327C-4B3A46E84A31}"/>
              </a:ext>
            </a:extLst>
          </p:cNvPr>
          <p:cNvSpPr txBox="1"/>
          <p:nvPr/>
        </p:nvSpPr>
        <p:spPr>
          <a:xfrm>
            <a:off x="8123637" y="3862509"/>
            <a:ext cx="3748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2000" dirty="0"/>
              <a:t>Lai zinātu vairāk, sekojiet mums:</a:t>
            </a:r>
          </a:p>
        </p:txBody>
      </p:sp>
      <p:pic>
        <p:nvPicPr>
          <p:cNvPr id="17" name="Graphic 16" descr="Back with solid fill">
            <a:extLst>
              <a:ext uri="{FF2B5EF4-FFF2-40B4-BE49-F238E27FC236}">
                <a16:creationId xmlns:a16="http://schemas.microsoft.com/office/drawing/2014/main" id="{828789AF-1BE6-F28D-B74B-D6F308D5B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086639">
            <a:off x="4746563" y="1360164"/>
            <a:ext cx="737413" cy="7374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4E3FD3-C329-D7E6-F15C-383D3B3F5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7466" y="3015215"/>
            <a:ext cx="864169" cy="114415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" name="Picture 1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47A7137-46D3-EE37-A0A0-3F932BAA44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514" y="2933471"/>
            <a:ext cx="1324819" cy="13291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F46B29-9E46-DFE6-A6F6-1B49E3CA8E77}"/>
              </a:ext>
            </a:extLst>
          </p:cNvPr>
          <p:cNvSpPr txBox="1"/>
          <p:nvPr/>
        </p:nvSpPr>
        <p:spPr>
          <a:xfrm>
            <a:off x="0" y="4647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400" b="1">
                <a:solidFill>
                  <a:schemeClr val="bg1"/>
                </a:solidFill>
                <a:latin typeface="+mn-lt"/>
              </a:rPr>
              <a:t>VAI JUMS IR JAUTĀJUMI?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7247E9A-30D7-9AEA-21C4-DCFC07CC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771" y="6041258"/>
            <a:ext cx="2815602" cy="737413"/>
          </a:xfrm>
        </p:spPr>
        <p:txBody>
          <a:bodyPr>
            <a:normAutofit fontScale="90000"/>
          </a:bodyPr>
          <a:lstStyle/>
          <a:p>
            <a:pPr algn="ctr"/>
            <a:r>
              <a:rPr lang="lv-LV" sz="3600" b="1" dirty="0">
                <a:solidFill>
                  <a:srgbClr val="0060A0"/>
                </a:solidFill>
                <a:latin typeface="+mn-lt"/>
              </a:rPr>
              <a:t>Sekojiet līdzi informācijai!</a:t>
            </a:r>
          </a:p>
        </p:txBody>
      </p:sp>
      <p:pic>
        <p:nvPicPr>
          <p:cNvPr id="3" name="Picture 2" descr="Title: follow us on facebook">
            <a:extLst>
              <a:ext uri="{FF2B5EF4-FFF2-40B4-BE49-F238E27FC236}">
                <a16:creationId xmlns:a16="http://schemas.microsoft.com/office/drawing/2014/main" id="{564407BF-5B7A-E2A0-6B2A-7527D67C7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8" y="5692865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DF858C-445C-3A36-8410-EE3683488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069722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itle: follow us on YouTube">
            <a:extLst>
              <a:ext uri="{FF2B5EF4-FFF2-40B4-BE49-F238E27FC236}">
                <a16:creationId xmlns:a16="http://schemas.microsoft.com/office/drawing/2014/main" id="{A570D5DD-3090-5DFC-738E-5394709F2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506804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Title: follow us on Linkedin">
            <a:extLst>
              <a:ext uri="{FF2B5EF4-FFF2-40B4-BE49-F238E27FC236}">
                <a16:creationId xmlns:a16="http://schemas.microsoft.com/office/drawing/2014/main" id="{F2580347-EA3A-7F1B-508A-B4D650D04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66" y="4446428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C7EC06F9-A18D-8795-5476-35FD56E0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49" y="4842170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8E7DF78F-7A94-2A3A-4E43-153214006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145" y="5256454"/>
            <a:ext cx="386323" cy="3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3AC9E01-899F-35C4-9B17-5A8995796BD4}"/>
              </a:ext>
            </a:extLst>
          </p:cNvPr>
          <p:cNvSpPr txBox="1"/>
          <p:nvPr/>
        </p:nvSpPr>
        <p:spPr>
          <a:xfrm>
            <a:off x="8176952" y="4456379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0"/>
              </a:rPr>
              <a:t>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85FC15-898C-FA71-F8E6-45060487AC76}"/>
              </a:ext>
            </a:extLst>
          </p:cNvPr>
          <p:cNvSpPr txBox="1"/>
          <p:nvPr/>
        </p:nvSpPr>
        <p:spPr>
          <a:xfrm>
            <a:off x="8176953" y="4849988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1"/>
              </a:rPr>
              <a:t>@eu_civilsociety</a:t>
            </a:r>
            <a:endParaRPr lang="en-US" sz="1500" i="0" dirty="0"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1DD4A6-7CE9-926F-7779-0063B60DA856}"/>
              </a:ext>
            </a:extLst>
          </p:cNvPr>
          <p:cNvSpPr txBox="1"/>
          <p:nvPr/>
        </p:nvSpPr>
        <p:spPr>
          <a:xfrm>
            <a:off x="8176954" y="526537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2"/>
              </a:rPr>
              <a:t>@eesc.bsky.social</a:t>
            </a:r>
            <a:endParaRPr lang="en-US" sz="1500" i="0" dirty="0">
              <a:effectLst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018707-DE57-B8A8-88D5-F7043711029C}"/>
              </a:ext>
            </a:extLst>
          </p:cNvPr>
          <p:cNvSpPr txBox="1"/>
          <p:nvPr/>
        </p:nvSpPr>
        <p:spPr>
          <a:xfrm>
            <a:off x="8176955" y="5662325"/>
            <a:ext cx="40150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3"/>
              </a:rPr>
              <a:t>EESC - 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79A30F-1F46-86F4-BA2E-F7D9BF48BCB7}"/>
              </a:ext>
            </a:extLst>
          </p:cNvPr>
          <p:cNvSpPr txBox="1"/>
          <p:nvPr/>
        </p:nvSpPr>
        <p:spPr>
          <a:xfrm>
            <a:off x="8176955" y="605502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4"/>
              </a:rPr>
              <a:t>@EU_EESC</a:t>
            </a:r>
            <a:endParaRPr lang="en-US" sz="1500" i="0" dirty="0">
              <a:effectLst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4DFEAC-6DB9-EE06-BB11-93D42E3F9BF2}"/>
              </a:ext>
            </a:extLst>
          </p:cNvPr>
          <p:cNvSpPr txBox="1"/>
          <p:nvPr/>
        </p:nvSpPr>
        <p:spPr>
          <a:xfrm>
            <a:off x="8176954" y="6474280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5"/>
              </a:rPr>
              <a:t>@EurEcoSocCommittee</a:t>
            </a:r>
            <a:endParaRPr lang="en-US" sz="15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58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6" grpId="0"/>
      <p:bldP spid="7" grpId="0"/>
      <p:bldP spid="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2649" y="2869120"/>
            <a:ext cx="2738431" cy="2413242"/>
          </a:xfrm>
          <a:custGeom>
            <a:avLst/>
            <a:gdLst/>
            <a:ahLst/>
            <a:cxnLst/>
            <a:rect l="l" t="t" r="r" b="b"/>
            <a:pathLst>
              <a:path w="4107646" h="3619863">
                <a:moveTo>
                  <a:pt x="0" y="0"/>
                </a:moveTo>
                <a:lnTo>
                  <a:pt x="4107645" y="0"/>
                </a:lnTo>
                <a:lnTo>
                  <a:pt x="4107645" y="3619863"/>
                </a:lnTo>
                <a:lnTo>
                  <a:pt x="0" y="3619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grpSp>
        <p:nvGrpSpPr>
          <p:cNvPr id="3" name="Group 3"/>
          <p:cNvGrpSpPr/>
          <p:nvPr/>
        </p:nvGrpSpPr>
        <p:grpSpPr>
          <a:xfrm>
            <a:off x="3372203" y="5358204"/>
            <a:ext cx="1319931" cy="1123591"/>
            <a:chOff x="0" y="0"/>
            <a:chExt cx="2639862" cy="224718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60405" y="678184"/>
              <a:ext cx="892674" cy="890814"/>
            </a:xfrm>
            <a:custGeom>
              <a:avLst/>
              <a:gdLst/>
              <a:ahLst/>
              <a:cxnLst/>
              <a:rect l="l" t="t" r="r" b="b"/>
              <a:pathLst>
                <a:path w="892674" h="890814">
                  <a:moveTo>
                    <a:pt x="0" y="0"/>
                  </a:moveTo>
                  <a:lnTo>
                    <a:pt x="892674" y="0"/>
                  </a:lnTo>
                  <a:lnTo>
                    <a:pt x="892674" y="890815"/>
                  </a:lnTo>
                  <a:lnTo>
                    <a:pt x="0" y="890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26188" y="5396304"/>
            <a:ext cx="1319931" cy="1123591"/>
            <a:chOff x="0" y="0"/>
            <a:chExt cx="2639862" cy="22471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838760" y="690387"/>
              <a:ext cx="656305" cy="866409"/>
            </a:xfrm>
            <a:custGeom>
              <a:avLst/>
              <a:gdLst/>
              <a:ahLst/>
              <a:cxnLst/>
              <a:rect l="l" t="t" r="r" b="b"/>
              <a:pathLst>
                <a:path w="656305" h="866409">
                  <a:moveTo>
                    <a:pt x="0" y="0"/>
                  </a:moveTo>
                  <a:lnTo>
                    <a:pt x="656306" y="0"/>
                  </a:lnTo>
                  <a:lnTo>
                    <a:pt x="656306" y="866409"/>
                  </a:lnTo>
                  <a:lnTo>
                    <a:pt x="0" y="86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51565" y="3630574"/>
            <a:ext cx="1319931" cy="1123591"/>
            <a:chOff x="0" y="0"/>
            <a:chExt cx="2639862" cy="22471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81107" y="645041"/>
              <a:ext cx="957100" cy="957100"/>
            </a:xfrm>
            <a:custGeom>
              <a:avLst/>
              <a:gdLst/>
              <a:ahLst/>
              <a:cxnLst/>
              <a:rect l="l" t="t" r="r" b="b"/>
              <a:pathLst>
                <a:path w="957100" h="957100">
                  <a:moveTo>
                    <a:pt x="0" y="0"/>
                  </a:moveTo>
                  <a:lnTo>
                    <a:pt x="957100" y="0"/>
                  </a:lnTo>
                  <a:lnTo>
                    <a:pt x="957100" y="957100"/>
                  </a:lnTo>
                  <a:lnTo>
                    <a:pt x="0" y="95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21507" y="1941656"/>
            <a:ext cx="1319931" cy="1123591"/>
            <a:chOff x="0" y="0"/>
            <a:chExt cx="2639862" cy="22471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54414" y="684452"/>
              <a:ext cx="878279" cy="878279"/>
            </a:xfrm>
            <a:custGeom>
              <a:avLst/>
              <a:gdLst/>
              <a:ahLst/>
              <a:cxnLst/>
              <a:rect l="l" t="t" r="r" b="b"/>
              <a:pathLst>
                <a:path w="878279" h="878279">
                  <a:moveTo>
                    <a:pt x="0" y="0"/>
                  </a:moveTo>
                  <a:lnTo>
                    <a:pt x="878279" y="0"/>
                  </a:lnTo>
                  <a:lnTo>
                    <a:pt x="878279" y="878279"/>
                  </a:lnTo>
                  <a:lnTo>
                    <a:pt x="0" y="878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190708" y="3646773"/>
            <a:ext cx="1319931" cy="1123591"/>
            <a:chOff x="0" y="0"/>
            <a:chExt cx="2639862" cy="2247183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095090" y="720574"/>
              <a:ext cx="842157" cy="842157"/>
            </a:xfrm>
            <a:custGeom>
              <a:avLst/>
              <a:gdLst/>
              <a:ahLst/>
              <a:cxnLst/>
              <a:rect l="l" t="t" r="r" b="b"/>
              <a:pathLst>
                <a:path w="842157" h="842157">
                  <a:moveTo>
                    <a:pt x="0" y="0"/>
                  </a:moveTo>
                  <a:lnTo>
                    <a:pt x="842157" y="0"/>
                  </a:lnTo>
                  <a:lnTo>
                    <a:pt x="842157" y="842157"/>
                  </a:lnTo>
                  <a:lnTo>
                    <a:pt x="0" y="842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34676" y="374407"/>
            <a:ext cx="1319931" cy="1123591"/>
            <a:chOff x="0" y="0"/>
            <a:chExt cx="2639862" cy="22471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20053" y="615048"/>
              <a:ext cx="1017087" cy="1017087"/>
            </a:xfrm>
            <a:custGeom>
              <a:avLst/>
              <a:gdLst/>
              <a:ahLst/>
              <a:cxnLst/>
              <a:rect l="l" t="t" r="r" b="b"/>
              <a:pathLst>
                <a:path w="1017087" h="1017087">
                  <a:moveTo>
                    <a:pt x="0" y="0"/>
                  </a:moveTo>
                  <a:lnTo>
                    <a:pt x="1017088" y="0"/>
                  </a:lnTo>
                  <a:lnTo>
                    <a:pt x="1017088" y="1017087"/>
                  </a:lnTo>
                  <a:lnTo>
                    <a:pt x="0" y="1017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860409" y="3176905"/>
            <a:ext cx="2565779" cy="2219399"/>
          </a:xfrm>
          <a:custGeom>
            <a:avLst/>
            <a:gdLst/>
            <a:ahLst/>
            <a:cxnLst/>
            <a:rect l="l" t="t" r="r" b="b"/>
            <a:pathLst>
              <a:path w="3848668" h="3329098">
                <a:moveTo>
                  <a:pt x="0" y="0"/>
                </a:moveTo>
                <a:lnTo>
                  <a:pt x="3848668" y="0"/>
                </a:lnTo>
                <a:lnTo>
                  <a:pt x="3848668" y="3329098"/>
                </a:lnTo>
                <a:lnTo>
                  <a:pt x="0" y="332909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2" name="Freeform 22"/>
          <p:cNvSpPr/>
          <p:nvPr/>
        </p:nvSpPr>
        <p:spPr>
          <a:xfrm>
            <a:off x="-180995" y="6367361"/>
            <a:ext cx="916545" cy="666787"/>
          </a:xfrm>
          <a:custGeom>
            <a:avLst/>
            <a:gdLst/>
            <a:ahLst/>
            <a:cxnLst/>
            <a:rect l="l" t="t" r="r" b="b"/>
            <a:pathLst>
              <a:path w="1374818" h="1000180">
                <a:moveTo>
                  <a:pt x="0" y="0"/>
                </a:moveTo>
                <a:lnTo>
                  <a:pt x="1374818" y="0"/>
                </a:lnTo>
                <a:lnTo>
                  <a:pt x="1374818" y="1000180"/>
                </a:lnTo>
                <a:lnTo>
                  <a:pt x="0" y="100018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3" name="Freeform 23"/>
          <p:cNvSpPr/>
          <p:nvPr/>
        </p:nvSpPr>
        <p:spPr>
          <a:xfrm rot="-6959729">
            <a:off x="11737999" y="-30127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5" name="Freeform 25"/>
          <p:cNvSpPr/>
          <p:nvPr/>
        </p:nvSpPr>
        <p:spPr>
          <a:xfrm>
            <a:off x="11656512" y="627694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6" name="TextBox 26"/>
          <p:cNvSpPr txBox="1"/>
          <p:nvPr/>
        </p:nvSpPr>
        <p:spPr>
          <a:xfrm>
            <a:off x="4398743" y="1843373"/>
            <a:ext cx="3684193" cy="1188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5"/>
              </a:lnSpc>
            </a:pPr>
            <a:r>
              <a:rPr lang="lv-LV" sz="3600" b="1">
                <a:solidFill>
                  <a:srgbClr val="1F5FA0"/>
                </a:solidFill>
                <a:ea typeface="Calibri" panose="020F0502020204030204" pitchFamily="34" charset="0"/>
                <a:cs typeface="Calibri" panose="020F0502020204030204" pitchFamily="34" charset="0"/>
                <a:sym typeface="Open Sans Bold"/>
              </a:rPr>
              <a:t>Pielikums:  papildu informācija</a:t>
            </a:r>
          </a:p>
          <a:p>
            <a:pPr algn="ctr">
              <a:lnSpc>
                <a:spcPts val="3321"/>
              </a:lnSpc>
            </a:pPr>
            <a:endParaRPr lang="en-US" sz="2233" b="1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589199" y="429118"/>
            <a:ext cx="2135175" cy="565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lv-LV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4" tooltip="https://memberspage.eesc.europa.eu/members"/>
              </a:rPr>
              <a:t>Komitejas locekļu lapa</a:t>
            </a:r>
          </a:p>
          <a:p>
            <a:pPr>
              <a:lnSpc>
                <a:spcPts val="1867"/>
              </a:lnSpc>
            </a:pPr>
            <a:endParaRPr lang="en-US" sz="22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34" tooltip="https://memberspage.eesc.europa.eu/member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8006910" y="426515"/>
            <a:ext cx="2595892" cy="879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lv-LV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5" tooltip="https://www.eesc.europa.eu/lv/our-work/opinions-information-reports/follow-opinions"/>
              </a:rPr>
              <a:t>Darbs pēc atzinumu pieņemšanas </a:t>
            </a:r>
          </a:p>
          <a:p>
            <a:pPr algn="r">
              <a:lnSpc>
                <a:spcPts val="1867"/>
              </a:lnSpc>
            </a:pPr>
            <a:endParaRPr lang="en-US" sz="2400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517302" y="5506397"/>
            <a:ext cx="3260245" cy="312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lv-LV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6" tooltip="https://what-europe-does-for-me.europarl.europa.eu"/>
              </a:rPr>
              <a:t>Ko manā labā dara Eiropa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63433" y="795261"/>
            <a:ext cx="2121391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lv-LV" sz="1600" b="0" i="0" u="none" strike="noStrike" cap="none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Full list of the current EESC </a:t>
            </a:r>
            <a:r>
              <a:rPr lang="lv-LV" sz="1600">
                <a:solidFill>
                  <a:schemeClr val="bg2">
                    <a:lumMod val="25000"/>
                  </a:schemeClr>
                </a:solidFill>
              </a:rPr>
              <a:t>Members </a:t>
            </a:r>
            <a:r>
              <a:rPr kumimoji="0" lang="lv-LV" sz="1600" b="0" i="0" u="none" strike="noStrike" cap="none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and CCMI delegates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747930" y="1003619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lv-LV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Saistībā ar EESK atzinumiem veiktie pasākumi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927035" y="5875441"/>
            <a:ext cx="263729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lv-LV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ES darbību ietekme iedzīvotāju ikdienā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3133309" y="1941656"/>
            <a:ext cx="1319931" cy="1123591"/>
            <a:chOff x="0" y="0"/>
            <a:chExt cx="2639862" cy="2247183"/>
          </a:xfrm>
        </p:grpSpPr>
        <p:sp>
          <p:nvSpPr>
            <p:cNvPr id="40" name="Freeform 40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104473" y="722953"/>
              <a:ext cx="801276" cy="801276"/>
            </a:xfrm>
            <a:custGeom>
              <a:avLst/>
              <a:gdLst/>
              <a:ahLst/>
              <a:cxnLst/>
              <a:rect l="l" t="t" r="r" b="b"/>
              <a:pathLst>
                <a:path w="801276" h="801276">
                  <a:moveTo>
                    <a:pt x="0" y="0"/>
                  </a:moveTo>
                  <a:lnTo>
                    <a:pt x="801276" y="0"/>
                  </a:lnTo>
                  <a:lnTo>
                    <a:pt x="801276" y="801277"/>
                  </a:lnTo>
                  <a:lnTo>
                    <a:pt x="0" y="801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167736" y="2119904"/>
            <a:ext cx="184315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lv-LV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1" tooltip="https://www.eesc.europa.eu/lv/our-work/opinions-information-reports/in-the-spotlight"/>
              </a:rPr>
              <a:t>EESK atzinumi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1" tooltip="https://www.eesc.europa.eu/en/our-work/opinions-information-reports/in-the-spotlight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042203" y="2453791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lv-LV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Atzinumi, kas pašlaik ir uzmanības centrā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664006" y="3776380"/>
            <a:ext cx="976429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lv-LV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2" tooltip="https://www.eesc.europa.eu/ceslink/en"/>
              </a:rPr>
              <a:t>CESlink 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3718174" y="357199"/>
            <a:ext cx="1319931" cy="1123591"/>
            <a:chOff x="0" y="0"/>
            <a:chExt cx="2639862" cy="2247183"/>
          </a:xfrm>
        </p:grpSpPr>
        <p:sp>
          <p:nvSpPr>
            <p:cNvPr id="47" name="Freeform 47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171347" y="702678"/>
              <a:ext cx="841828" cy="841828"/>
            </a:xfrm>
            <a:custGeom>
              <a:avLst/>
              <a:gdLst/>
              <a:ahLst/>
              <a:cxnLst/>
              <a:rect l="l" t="t" r="r" b="b"/>
              <a:pathLst>
                <a:path w="841828" h="841828">
                  <a:moveTo>
                    <a:pt x="0" y="0"/>
                  </a:moveTo>
                  <a:lnTo>
                    <a:pt x="841828" y="0"/>
                  </a:lnTo>
                  <a:lnTo>
                    <a:pt x="841828" y="841827"/>
                  </a:lnTo>
                  <a:lnTo>
                    <a:pt x="0" y="841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275289" y="5465763"/>
            <a:ext cx="3276606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lv-LV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7" tooltip="https://www.eesc.europa.eu/lv/news-media/videos/lifecycle-opinion"/>
              </a:rPr>
              <a:t>Atzinuma dzīves cikls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7" tooltip="https://www.eesc.europa.eu/en/news-media/videos/lifecycle-opinion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751021" y="5871290"/>
            <a:ext cx="233197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lv-LV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Kā top EESK atzinumi (video)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216221" y="4158455"/>
            <a:ext cx="2464614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lv-LV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Valstu ekonomikas un sociālo lietu padomju tiešsaistes kopiena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849041" y="3776380"/>
            <a:ext cx="2171464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lv-LV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8" tooltip="https://www.eesc.europa.eu/lv/work-with-us/traineeships"/>
              </a:rPr>
              <a:t> Strādāsim kopā!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8" tooltip="https://www.eesc.europa.eu/en/work-with-us/traineeship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9119916" y="2017252"/>
            <a:ext cx="2224007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lv-LV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9" tooltip="https://www.eesc.europa.eu/lv/agenda/plenary-sessions"/>
              </a:rPr>
              <a:t>Plenārsesijas </a:t>
            </a:r>
          </a:p>
          <a:p>
            <a:pPr algn="r"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9" tooltip="https://www.eesc.europa.eu/en/agenda/plenary-session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794959" y="4166469"/>
            <a:ext cx="2409858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lv-LV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Divreiz gadā EESK piedāvā apmaksātu 5 mēnešu stažēšanos dažādās jomās.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473755" y="2412820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lv-LV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Kā sekot līdzi EESK plenārsesijai</a:t>
            </a:r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A2C9BF06-D54B-F82A-32CB-8B10B867E8BA}"/>
              </a:ext>
            </a:extLst>
          </p:cNvPr>
          <p:cNvSpPr/>
          <p:nvPr/>
        </p:nvSpPr>
        <p:spPr>
          <a:xfrm rot="19580535">
            <a:off x="-256898" y="-398061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5383BB-6686-455B-B375-6D163080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45" t="3881" r="10240"/>
          <a:stretch/>
        </p:blipFill>
        <p:spPr>
          <a:xfrm>
            <a:off x="7108750" y="101776"/>
            <a:ext cx="4305300" cy="355517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68ACC7-65E1-4BCB-951E-55E9626BB7EE}"/>
              </a:ext>
            </a:extLst>
          </p:cNvPr>
          <p:cNvSpPr/>
          <p:nvPr/>
        </p:nvSpPr>
        <p:spPr>
          <a:xfrm>
            <a:off x="3712712" y="-472388"/>
            <a:ext cx="5324475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513D80-3C65-B4A7-65C7-5E1869E78EF0}"/>
              </a:ext>
            </a:extLst>
          </p:cNvPr>
          <p:cNvSpPr/>
          <p:nvPr/>
        </p:nvSpPr>
        <p:spPr>
          <a:xfrm>
            <a:off x="-20948" y="0"/>
            <a:ext cx="6158209" cy="683992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3E1852-A23D-79E9-E18D-95013C6152E8}"/>
              </a:ext>
            </a:extLst>
          </p:cNvPr>
          <p:cNvSpPr/>
          <p:nvPr/>
        </p:nvSpPr>
        <p:spPr>
          <a:xfrm>
            <a:off x="6168427" y="3632516"/>
            <a:ext cx="6015371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006868-02D9-4EE0-BD7F-0B6FDC919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4"/>
          <a:stretch/>
        </p:blipFill>
        <p:spPr>
          <a:xfrm>
            <a:off x="561299" y="3947698"/>
            <a:ext cx="5079850" cy="2910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A108E3-BD6F-47E9-ADEA-D7E9A121BE86}"/>
              </a:ext>
            </a:extLst>
          </p:cNvPr>
          <p:cNvSpPr txBox="1"/>
          <p:nvPr/>
        </p:nvSpPr>
        <p:spPr>
          <a:xfrm>
            <a:off x="6146703" y="4532516"/>
            <a:ext cx="58990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2000" dirty="0"/>
              <a:t>2020.–2025. gada pilnvaru termiņā EESK sastāvā ir </a:t>
            </a:r>
            <a:r>
              <a:rPr lang="lv-LV" sz="2000" b="1" dirty="0">
                <a:solidFill>
                  <a:srgbClr val="0CAFAD"/>
                </a:solidFill>
              </a:rPr>
              <a:t>vislielākais sieviešu skaits</a:t>
            </a:r>
            <a:r>
              <a:rPr lang="lv-LV" sz="2000" dirty="0"/>
              <a:t> kopš locekļu statistiskas uzskaites sākuma 2010. gadā. </a:t>
            </a:r>
          </a:p>
          <a:p>
            <a:pPr algn="just"/>
            <a:endParaRPr lang="en-US" sz="2000" dirty="0"/>
          </a:p>
          <a:p>
            <a:pPr algn="just"/>
            <a:r>
              <a:rPr lang="lv-LV" sz="2000" dirty="0"/>
              <a:t>Šobrīd Komitejā sieviešu skaita īpatsvars ir procentuāli vislielākais, kāds jebkad ir reģistrēts: </a:t>
            </a:r>
            <a:r>
              <a:rPr lang="lv-LV" sz="2000" b="1" dirty="0">
                <a:solidFill>
                  <a:srgbClr val="0CAFAD"/>
                </a:solidFill>
              </a:rPr>
              <a:t>33 %</a:t>
            </a:r>
            <a:r>
              <a:rPr lang="lv-LV" sz="2000" dirty="0"/>
              <a:t> salīdzinājumā ar 28 % 2015. gadā un 24,7% 2010. gadā.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D34B5C-8782-4984-AA1F-50E3A83B4451}"/>
              </a:ext>
            </a:extLst>
          </p:cNvPr>
          <p:cNvSpPr txBox="1"/>
          <p:nvPr/>
        </p:nvSpPr>
        <p:spPr>
          <a:xfrm>
            <a:off x="561298" y="931133"/>
            <a:ext cx="50798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2000"/>
              <a:t>Tāpat kā citās Eiropas iestādēs, arī Komitejas </a:t>
            </a:r>
            <a:r>
              <a:rPr lang="lv-LV" sz="2000" b="1">
                <a:solidFill>
                  <a:srgbClr val="0CAFAD"/>
                </a:solidFill>
              </a:rPr>
              <a:t>ģeogrāfiskā pārstāvība ir proporcionāla</a:t>
            </a:r>
            <a:r>
              <a:rPr lang="lv-LV" sz="2000"/>
              <a:t>: tas nozīmē, ka valstis ar lielāku iedzīvotāju skaitu pārstāv lielāks skaits locekļu. </a:t>
            </a:r>
          </a:p>
          <a:p>
            <a:pPr algn="just"/>
            <a:endParaRPr lang="en-US" sz="2000" dirty="0"/>
          </a:p>
          <a:p>
            <a:pPr algn="just"/>
            <a:r>
              <a:rPr lang="lv-LV" sz="2000"/>
              <a:t>Tāpēc </a:t>
            </a:r>
            <a:r>
              <a:rPr lang="lv-LV" sz="2000" b="1">
                <a:solidFill>
                  <a:srgbClr val="0CAFAD"/>
                </a:solidFill>
              </a:rPr>
              <a:t>Francijai, Vācijai un Itālijai</a:t>
            </a:r>
            <a:r>
              <a:rPr lang="lv-LV" sz="2000"/>
              <a:t> ir visvairāk locekļu (</a:t>
            </a:r>
            <a:r>
              <a:rPr lang="lv-LV" sz="2000" b="1">
                <a:solidFill>
                  <a:srgbClr val="0CAFAD"/>
                </a:solidFill>
              </a:rPr>
              <a:t>24</a:t>
            </a:r>
            <a:r>
              <a:rPr lang="lv-LV" sz="2000"/>
              <a:t>), savukārt Maltai – vismazāk (</a:t>
            </a:r>
            <a:r>
              <a:rPr lang="lv-LV" sz="2000" b="1">
                <a:solidFill>
                  <a:srgbClr val="0CAFAD"/>
                </a:solidFill>
              </a:rPr>
              <a:t>5</a:t>
            </a:r>
            <a:r>
              <a:rPr lang="lv-LV" sz="2000"/>
              <a:t>).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FCF495-4844-32EA-0ECD-9C52FB0FE5C8}"/>
              </a:ext>
            </a:extLst>
          </p:cNvPr>
          <p:cNvSpPr/>
          <p:nvPr/>
        </p:nvSpPr>
        <p:spPr>
          <a:xfrm>
            <a:off x="10259087" y="0"/>
            <a:ext cx="1688378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DC7FC-5C00-FEA8-D715-15429E3B238C}"/>
              </a:ext>
            </a:extLst>
          </p:cNvPr>
          <p:cNvSpPr txBox="1"/>
          <p:nvPr/>
        </p:nvSpPr>
        <p:spPr>
          <a:xfrm>
            <a:off x="5951149" y="3793455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3600" b="1">
                <a:solidFill>
                  <a:schemeClr val="bg1"/>
                </a:solidFill>
              </a:rPr>
              <a:t>DZIMUMU LĪDZSVARS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EA4EF9-9E0A-BC94-9621-2063ABA703B1}"/>
              </a:ext>
            </a:extLst>
          </p:cNvPr>
          <p:cNvSpPr/>
          <p:nvPr/>
        </p:nvSpPr>
        <p:spPr>
          <a:xfrm>
            <a:off x="-83157" y="-6211"/>
            <a:ext cx="6251584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DE53FAA-8332-42FD-9481-F3BEAB0A568E}"/>
              </a:ext>
            </a:extLst>
          </p:cNvPr>
          <p:cNvSpPr txBox="1">
            <a:spLocks/>
          </p:cNvSpPr>
          <p:nvPr/>
        </p:nvSpPr>
        <p:spPr>
          <a:xfrm>
            <a:off x="-20948" y="124885"/>
            <a:ext cx="6095999" cy="737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b="1">
                <a:solidFill>
                  <a:schemeClr val="bg1"/>
                </a:solidFill>
                <a:latin typeface="+mn-lt"/>
              </a:rPr>
              <a:t>LOCEKĻI PA VALSTĪM</a:t>
            </a:r>
          </a:p>
        </p:txBody>
      </p:sp>
    </p:spTree>
    <p:extLst>
      <p:ext uri="{BB962C8B-B14F-4D97-AF65-F5344CB8AC3E}">
        <p14:creationId xmlns:p14="http://schemas.microsoft.com/office/powerpoint/2010/main" val="1071843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15E5A3-585B-510D-3522-C0FBC5079AEE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1FFFC-83CC-233C-A2C8-3DE1F7825C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84" y="1133100"/>
            <a:ext cx="1428395" cy="1437862"/>
          </a:xfrm>
          <a:prstGeom prst="ellipse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1183F-F99B-1229-2A0B-31D44FCF0CE1}"/>
              </a:ext>
            </a:extLst>
          </p:cNvPr>
          <p:cNvSpPr txBox="1"/>
          <p:nvPr/>
        </p:nvSpPr>
        <p:spPr>
          <a:xfrm>
            <a:off x="1280880" y="2630990"/>
            <a:ext cx="29536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1F5FA0"/>
                </a:solidFill>
              </a:rPr>
              <a:t>Izzināt</a:t>
            </a:r>
            <a:endParaRPr lang="de-DE" b="1" dirty="0">
              <a:solidFill>
                <a:srgbClr val="1F5FA0"/>
              </a:solidFill>
            </a:endParaRPr>
          </a:p>
          <a:p>
            <a:pPr algn="ctr"/>
            <a:r>
              <a:rPr lang="de-DE" sz="1350" dirty="0" err="1"/>
              <a:t>Vēlaties</a:t>
            </a:r>
            <a:r>
              <a:rPr lang="de-DE" sz="1350" dirty="0"/>
              <a:t> </a:t>
            </a:r>
            <a:r>
              <a:rPr lang="de-DE" sz="1350" dirty="0" err="1"/>
              <a:t>strādāt</a:t>
            </a:r>
            <a:r>
              <a:rPr lang="de-DE" sz="1350" dirty="0"/>
              <a:t> ES </a:t>
            </a:r>
            <a:r>
              <a:rPr lang="de-DE" sz="1350" dirty="0" err="1"/>
              <a:t>iestādēs</a:t>
            </a:r>
            <a:r>
              <a:rPr lang="de-DE" sz="1350" dirty="0"/>
              <a:t> </a:t>
            </a:r>
            <a:r>
              <a:rPr lang="de-DE" sz="1350" dirty="0" err="1"/>
              <a:t>vai</a:t>
            </a:r>
            <a:r>
              <a:rPr lang="de-DE" sz="1350" dirty="0"/>
              <a:t> </a:t>
            </a:r>
            <a:r>
              <a:rPr lang="de-DE" sz="1350" dirty="0" err="1"/>
              <a:t>citā</a:t>
            </a:r>
            <a:r>
              <a:rPr lang="de-DE" sz="1350" dirty="0"/>
              <a:t> ES </a:t>
            </a:r>
            <a:r>
              <a:rPr lang="de-DE" sz="1350" dirty="0" err="1"/>
              <a:t>valstī</a:t>
            </a:r>
            <a:r>
              <a:rPr lang="de-DE" sz="1350" dirty="0"/>
              <a:t>?</a:t>
            </a:r>
          </a:p>
          <a:p>
            <a:pPr algn="ctr"/>
            <a:r>
              <a:rPr lang="de-DE" sz="1350" dirty="0" err="1"/>
              <a:t>Katru</a:t>
            </a:r>
            <a:r>
              <a:rPr lang="de-DE" sz="1350" dirty="0"/>
              <a:t> </a:t>
            </a:r>
            <a:r>
              <a:rPr lang="de-DE" sz="1350" dirty="0" err="1"/>
              <a:t>gadu</a:t>
            </a:r>
            <a:r>
              <a:rPr lang="de-DE" sz="1350" dirty="0"/>
              <a:t> ES </a:t>
            </a:r>
            <a:r>
              <a:rPr lang="de-DE" sz="1350" dirty="0" err="1"/>
              <a:t>piedāvā</a:t>
            </a:r>
            <a:r>
              <a:rPr lang="de-DE" sz="1350" dirty="0"/>
              <a:t> </a:t>
            </a:r>
            <a:r>
              <a:rPr lang="de-DE" sz="1350" dirty="0" err="1"/>
              <a:t>apmaksātu</a:t>
            </a:r>
            <a:r>
              <a:rPr lang="de-DE" sz="1350" dirty="0"/>
              <a:t> </a:t>
            </a:r>
            <a:r>
              <a:rPr lang="de-DE" sz="1350" dirty="0" err="1"/>
              <a:t>praksi</a:t>
            </a:r>
            <a:r>
              <a:rPr lang="de-DE" sz="1350" dirty="0"/>
              <a:t> </a:t>
            </a:r>
            <a:r>
              <a:rPr lang="de-DE" sz="1350" b="1" dirty="0" err="1">
                <a:solidFill>
                  <a:srgbClr val="0CAFAD"/>
                </a:solidFill>
              </a:rPr>
              <a:t>jaunajiem</a:t>
            </a:r>
            <a:r>
              <a:rPr lang="de-DE" sz="1350" b="1" dirty="0">
                <a:solidFill>
                  <a:srgbClr val="0CAFAD"/>
                </a:solidFill>
              </a:rPr>
              <a:t> </a:t>
            </a:r>
            <a:r>
              <a:rPr lang="de-DE" sz="1350" b="1" dirty="0" err="1">
                <a:solidFill>
                  <a:srgbClr val="0CAFAD"/>
                </a:solidFill>
              </a:rPr>
              <a:t>augstskolu</a:t>
            </a:r>
            <a:r>
              <a:rPr lang="de-DE" sz="1350" b="1" dirty="0">
                <a:solidFill>
                  <a:srgbClr val="0CAFAD"/>
                </a:solidFill>
              </a:rPr>
              <a:t> </a:t>
            </a:r>
            <a:r>
              <a:rPr lang="de-DE" sz="1350" b="1" dirty="0" err="1">
                <a:solidFill>
                  <a:srgbClr val="0CAFAD"/>
                </a:solidFill>
              </a:rPr>
              <a:t>absolventiem</a:t>
            </a:r>
            <a:r>
              <a:rPr lang="de-DE" sz="135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12A31B-2078-0A17-D9BA-C113B401C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79" y="4143937"/>
            <a:ext cx="1401533" cy="116232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0BE79C-EBE6-FE72-8BC1-4431D3C8482E}"/>
              </a:ext>
            </a:extLst>
          </p:cNvPr>
          <p:cNvSpPr txBox="1"/>
          <p:nvPr/>
        </p:nvSpPr>
        <p:spPr>
          <a:xfrm>
            <a:off x="2625996" y="5302730"/>
            <a:ext cx="3316767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1F5FA0"/>
                </a:solidFill>
              </a:rPr>
              <a:t>Studēt</a:t>
            </a:r>
            <a:endParaRPr lang="de-DE" b="1" dirty="0">
              <a:solidFill>
                <a:srgbClr val="1F5FA0"/>
              </a:solidFill>
            </a:endParaRPr>
          </a:p>
          <a:p>
            <a:pPr algn="ctr"/>
            <a:r>
              <a:rPr lang="lv-LV" sz="1200" dirty="0"/>
              <a:t>Tev ir tiesības studēt jebkurā ES augstskolā atbilstīgi tādiem nosacījumiem, kādi noteikti attiecīgās valsts pilsoņiem.</a:t>
            </a:r>
          </a:p>
          <a:p>
            <a:pPr algn="ctr"/>
            <a:r>
              <a:rPr lang="lv-LV" sz="1200" b="1" dirty="0">
                <a:solidFill>
                  <a:srgbClr val="0CAFAD"/>
                </a:solidFill>
              </a:rPr>
              <a:t>ERASMUS</a:t>
            </a:r>
            <a:r>
              <a:rPr lang="lv-LV" sz="1200" dirty="0"/>
              <a:t> programma paver tev iespējas daļu no</a:t>
            </a:r>
          </a:p>
          <a:p>
            <a:pPr algn="ctr"/>
            <a:r>
              <a:rPr lang="lv-LV" sz="1200" dirty="0"/>
              <a:t>augstskolas studijām pavadīt ārzemēs.</a:t>
            </a:r>
            <a:endParaRPr lang="de-DE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D51B6A-286F-29B7-3E17-D4E497E2C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02" y="1133100"/>
            <a:ext cx="1690837" cy="1441176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2A51BA-531F-9817-AA60-BB6699C9543B}"/>
              </a:ext>
            </a:extLst>
          </p:cNvPr>
          <p:cNvSpPr txBox="1"/>
          <p:nvPr/>
        </p:nvSpPr>
        <p:spPr>
          <a:xfrm>
            <a:off x="4463407" y="2666609"/>
            <a:ext cx="29587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1F5FA0"/>
                </a:solidFill>
              </a:rPr>
              <a:t>Izteikties</a:t>
            </a:r>
            <a:endParaRPr lang="de-DE" b="1" dirty="0">
              <a:solidFill>
                <a:srgbClr val="1F5FA0"/>
              </a:solidFill>
            </a:endParaRPr>
          </a:p>
          <a:p>
            <a:pPr algn="ctr"/>
            <a:r>
              <a:rPr lang="de-DE" sz="1200" dirty="0" err="1"/>
              <a:t>Varat</a:t>
            </a:r>
            <a:r>
              <a:rPr lang="de-DE" sz="1200" dirty="0"/>
              <a:t> </a:t>
            </a:r>
            <a:r>
              <a:rPr lang="de-DE" sz="1200" dirty="0" err="1"/>
              <a:t>piedalīties</a:t>
            </a:r>
            <a:r>
              <a:rPr lang="de-DE" sz="1200" dirty="0"/>
              <a:t> </a:t>
            </a:r>
            <a:r>
              <a:rPr lang="de-DE" sz="1200" dirty="0" err="1"/>
              <a:t>jauniešiem</a:t>
            </a:r>
            <a:r>
              <a:rPr lang="de-DE" sz="1200" dirty="0"/>
              <a:t> </a:t>
            </a:r>
            <a:r>
              <a:rPr lang="de-DE" sz="1200" dirty="0" err="1"/>
              <a:t>domātos</a:t>
            </a:r>
            <a:r>
              <a:rPr lang="de-DE" sz="1200" dirty="0"/>
              <a:t> </a:t>
            </a:r>
            <a:r>
              <a:rPr lang="de-DE" sz="1200" dirty="0" err="1"/>
              <a:t>pasākumos</a:t>
            </a:r>
            <a:r>
              <a:rPr lang="de-DE" sz="1200" dirty="0"/>
              <a:t>, </a:t>
            </a:r>
            <a:r>
              <a:rPr lang="de-DE" sz="1200" dirty="0" err="1"/>
              <a:t>piemēram</a:t>
            </a:r>
            <a:r>
              <a:rPr lang="de-DE" sz="1200" dirty="0"/>
              <a:t>, ES </a:t>
            </a:r>
            <a:r>
              <a:rPr lang="de-DE" sz="1200" dirty="0" err="1"/>
              <a:t>jaunatnes</a:t>
            </a:r>
            <a:r>
              <a:rPr lang="de-DE" sz="1200" dirty="0"/>
              <a:t> </a:t>
            </a:r>
            <a:r>
              <a:rPr lang="de-DE" sz="1200" dirty="0" err="1"/>
              <a:t>dialogā</a:t>
            </a:r>
            <a:r>
              <a:rPr lang="de-DE" sz="1200" dirty="0"/>
              <a:t>, </a:t>
            </a:r>
            <a:r>
              <a:rPr lang="de-DE" sz="1200" dirty="0" err="1"/>
              <a:t>Eiropas</a:t>
            </a:r>
            <a:r>
              <a:rPr lang="de-DE" sz="1200" dirty="0"/>
              <a:t> </a:t>
            </a:r>
            <a:r>
              <a:rPr lang="de-DE" sz="1200" dirty="0" err="1"/>
              <a:t>Parlamenta</a:t>
            </a:r>
            <a:r>
              <a:rPr lang="de-DE" sz="1200" dirty="0"/>
              <a:t> </a:t>
            </a:r>
            <a:r>
              <a:rPr lang="de-DE" sz="1200" dirty="0" err="1"/>
              <a:t>rīkotajās</a:t>
            </a:r>
            <a:r>
              <a:rPr lang="de-DE" sz="1200" dirty="0"/>
              <a:t> </a:t>
            </a:r>
            <a:r>
              <a:rPr lang="de-DE" sz="1200" dirty="0" err="1"/>
              <a:t>Eiropas</a:t>
            </a:r>
            <a:r>
              <a:rPr lang="de-DE" sz="1200" dirty="0"/>
              <a:t> </a:t>
            </a:r>
            <a:r>
              <a:rPr lang="de-DE" sz="1200" dirty="0" err="1"/>
              <a:t>Jaunatnes</a:t>
            </a:r>
            <a:r>
              <a:rPr lang="de-DE" sz="1200" dirty="0"/>
              <a:t> </a:t>
            </a:r>
            <a:r>
              <a:rPr lang="de-DE" sz="1200" dirty="0" err="1"/>
              <a:t>dienās</a:t>
            </a:r>
            <a:r>
              <a:rPr lang="de-DE" sz="1200" dirty="0"/>
              <a:t> (EYE) </a:t>
            </a:r>
            <a:r>
              <a:rPr lang="de-DE" sz="1200" dirty="0" err="1"/>
              <a:t>un</a:t>
            </a:r>
            <a:r>
              <a:rPr lang="de-DE" sz="1200" dirty="0"/>
              <a:t> </a:t>
            </a:r>
            <a:r>
              <a:rPr lang="de-DE" sz="1200" dirty="0" err="1"/>
              <a:t>pasākumā</a:t>
            </a:r>
            <a:r>
              <a:rPr lang="de-DE" sz="1200" dirty="0"/>
              <a:t> </a:t>
            </a:r>
            <a:r>
              <a:rPr lang="de-DE" sz="1200" b="1" i="1" dirty="0">
                <a:solidFill>
                  <a:srgbClr val="0CAFAD"/>
                </a:solidFill>
              </a:rPr>
              <a:t>“</a:t>
            </a:r>
            <a:r>
              <a:rPr lang="de-DE" sz="1200" b="1" i="1" dirty="0" err="1">
                <a:solidFill>
                  <a:srgbClr val="0CAFAD"/>
                </a:solidFill>
              </a:rPr>
              <a:t>Jūsu</a:t>
            </a:r>
            <a:r>
              <a:rPr lang="de-DE" sz="1200" b="1" i="1" dirty="0">
                <a:solidFill>
                  <a:srgbClr val="0CAFAD"/>
                </a:solidFill>
              </a:rPr>
              <a:t> </a:t>
            </a:r>
            <a:r>
              <a:rPr lang="de-DE" sz="1200" b="1" i="1" dirty="0" err="1">
                <a:solidFill>
                  <a:srgbClr val="0CAFAD"/>
                </a:solidFill>
              </a:rPr>
              <a:t>Eiropa</a:t>
            </a:r>
            <a:r>
              <a:rPr lang="de-DE" sz="1200" b="1" i="1" dirty="0">
                <a:solidFill>
                  <a:srgbClr val="0CAFAD"/>
                </a:solidFill>
              </a:rPr>
              <a:t>, </a:t>
            </a:r>
            <a:r>
              <a:rPr lang="de-DE" sz="1200" b="1" i="1" dirty="0" err="1">
                <a:solidFill>
                  <a:srgbClr val="0CAFAD"/>
                </a:solidFill>
              </a:rPr>
              <a:t>jūsu</a:t>
            </a:r>
            <a:r>
              <a:rPr lang="de-DE" sz="1200" b="1" i="1" dirty="0">
                <a:solidFill>
                  <a:srgbClr val="0CAFAD"/>
                </a:solidFill>
              </a:rPr>
              <a:t> </a:t>
            </a:r>
            <a:r>
              <a:rPr lang="de-DE" sz="1200" b="1" i="1" dirty="0" err="1">
                <a:solidFill>
                  <a:srgbClr val="0CAFAD"/>
                </a:solidFill>
              </a:rPr>
              <a:t>lēmumi</a:t>
            </a:r>
            <a:r>
              <a:rPr lang="de-DE" sz="1200" b="1" i="1" dirty="0">
                <a:solidFill>
                  <a:srgbClr val="0CAFAD"/>
                </a:solidFill>
              </a:rPr>
              <a:t>”</a:t>
            </a:r>
            <a:r>
              <a:rPr lang="de-DE" sz="1200" dirty="0"/>
              <a:t>,</a:t>
            </a:r>
            <a:r>
              <a:rPr lang="lt-LT" sz="1200" b="1" dirty="0">
                <a:solidFill>
                  <a:srgbClr val="0CAFAD"/>
                </a:solidFill>
              </a:rPr>
              <a:t> </a:t>
            </a:r>
            <a:r>
              <a:rPr lang="de-DE" sz="1200" dirty="0" err="1"/>
              <a:t>kas</a:t>
            </a:r>
            <a:r>
              <a:rPr lang="de-DE" sz="1200" dirty="0"/>
              <a:t> </a:t>
            </a:r>
            <a:r>
              <a:rPr lang="de-DE" sz="1200" dirty="0" err="1"/>
              <a:t>notiek</a:t>
            </a:r>
            <a:r>
              <a:rPr lang="de-DE" sz="1200" dirty="0"/>
              <a:t> </a:t>
            </a:r>
            <a:r>
              <a:rPr lang="de-DE" sz="1200" dirty="0" err="1"/>
              <a:t>Eiropas</a:t>
            </a:r>
            <a:r>
              <a:rPr lang="de-DE" sz="1200" dirty="0"/>
              <a:t> </a:t>
            </a:r>
            <a:r>
              <a:rPr lang="de-DE" sz="1200" dirty="0" err="1"/>
              <a:t>Ekonomikas</a:t>
            </a:r>
            <a:r>
              <a:rPr lang="de-DE" sz="1200" dirty="0"/>
              <a:t> </a:t>
            </a:r>
            <a:r>
              <a:rPr lang="de-DE" sz="1200" dirty="0" err="1"/>
              <a:t>un</a:t>
            </a:r>
            <a:r>
              <a:rPr lang="de-DE" sz="1200" dirty="0"/>
              <a:t> </a:t>
            </a:r>
            <a:r>
              <a:rPr lang="de-DE" sz="1200" dirty="0" err="1"/>
              <a:t>sociālo</a:t>
            </a:r>
            <a:r>
              <a:rPr lang="de-DE" sz="1200" dirty="0"/>
              <a:t> </a:t>
            </a:r>
            <a:r>
              <a:rPr lang="de-DE" sz="1200" dirty="0" err="1"/>
              <a:t>lietu</a:t>
            </a:r>
            <a:r>
              <a:rPr lang="de-DE" sz="1200" dirty="0"/>
              <a:t> </a:t>
            </a:r>
            <a:r>
              <a:rPr lang="de-DE" sz="1200" dirty="0" err="1"/>
              <a:t>komitejā</a:t>
            </a:r>
            <a:r>
              <a:rPr lang="de-DE" sz="1200" dirty="0"/>
              <a:t>.</a:t>
            </a:r>
          </a:p>
          <a:p>
            <a:pPr algn="ctr"/>
            <a:r>
              <a:rPr lang="de-DE" sz="1200" dirty="0" err="1"/>
              <a:t>Izmantojiet</a:t>
            </a:r>
            <a:r>
              <a:rPr lang="de-DE" sz="1200" dirty="0"/>
              <a:t> </a:t>
            </a:r>
            <a:r>
              <a:rPr lang="de-DE" sz="1200" dirty="0" err="1"/>
              <a:t>šīs</a:t>
            </a:r>
            <a:r>
              <a:rPr lang="de-DE" sz="1200" dirty="0"/>
              <a:t> </a:t>
            </a:r>
            <a:r>
              <a:rPr lang="de-DE" sz="1200" dirty="0" err="1"/>
              <a:t>iespējas</a:t>
            </a:r>
            <a:r>
              <a:rPr lang="de-DE" sz="1200" dirty="0"/>
              <a:t> likt </a:t>
            </a:r>
            <a:r>
              <a:rPr lang="de-DE" sz="1200" dirty="0" err="1"/>
              <a:t>sevi</a:t>
            </a:r>
            <a:r>
              <a:rPr lang="de-DE" sz="1200" dirty="0"/>
              <a:t> </a:t>
            </a:r>
            <a:r>
              <a:rPr lang="de-DE" sz="1200" dirty="0" err="1"/>
              <a:t>uzklausīt</a:t>
            </a:r>
            <a:r>
              <a:rPr lang="de-DE" sz="1200" dirty="0"/>
              <a:t>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F06440-67D5-3022-31BA-5D51D934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120" y="1013553"/>
            <a:ext cx="1557409" cy="15574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76725B-9556-4055-0571-47B841607BE1}"/>
              </a:ext>
            </a:extLst>
          </p:cNvPr>
          <p:cNvSpPr txBox="1"/>
          <p:nvPr/>
        </p:nvSpPr>
        <p:spPr>
          <a:xfrm>
            <a:off x="7799920" y="2701234"/>
            <a:ext cx="2953601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1F5FA0"/>
                </a:solidFill>
              </a:rPr>
              <a:t>Strādāt</a:t>
            </a:r>
            <a:endParaRPr lang="de-DE" b="1" dirty="0">
              <a:solidFill>
                <a:srgbClr val="1F5FA0"/>
              </a:solidFill>
            </a:endParaRPr>
          </a:p>
          <a:p>
            <a:pPr algn="ctr"/>
            <a:r>
              <a:rPr lang="lv-LV" sz="1350" dirty="0"/>
              <a:t>Sākot no 18 gadu vecuma, varat pieteikties darbā visā Eiropas Savienībā.</a:t>
            </a:r>
          </a:p>
          <a:p>
            <a:pPr algn="ctr"/>
            <a:r>
              <a:rPr lang="lv-LV" sz="1350" b="1" dirty="0">
                <a:solidFill>
                  <a:srgbClr val="0CAFAD"/>
                </a:solidFill>
              </a:rPr>
              <a:t>EURES</a:t>
            </a:r>
            <a:r>
              <a:rPr lang="lv-LV" sz="1350" dirty="0"/>
              <a:t> shēma paver iespēju veidot kontaktus ar darba devējiem visā ES, kā arī Norvēģijā un Islandē.</a:t>
            </a:r>
            <a:endParaRPr lang="de-DE" sz="135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7F374-D49B-0DB2-1C3D-2E69540CF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08" y="4165707"/>
            <a:ext cx="1539013" cy="1137023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DD7D40-02CE-00B9-06AE-4E784A4174E7}"/>
              </a:ext>
            </a:extLst>
          </p:cNvPr>
          <p:cNvSpPr txBox="1"/>
          <p:nvPr/>
        </p:nvSpPr>
        <p:spPr>
          <a:xfrm>
            <a:off x="6869258" y="5395063"/>
            <a:ext cx="295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>
                <a:solidFill>
                  <a:srgbClr val="1F5FA0"/>
                </a:solidFill>
              </a:rPr>
              <a:t>Ceļot</a:t>
            </a:r>
            <a:endParaRPr lang="de-DE" b="1" dirty="0">
              <a:solidFill>
                <a:srgbClr val="1F5FA0"/>
              </a:solidFill>
            </a:endParaRPr>
          </a:p>
          <a:p>
            <a:pPr algn="ctr"/>
            <a:r>
              <a:rPr lang="lv-LV" sz="1200" dirty="0"/>
              <a:t>Šengenas zona, kurā nav robežu, nodrošina 400 miljoniem ES pilsoņu brīvu pārvietošanos starp valstīm.</a:t>
            </a:r>
          </a:p>
          <a:p>
            <a:pPr algn="ctr"/>
            <a:r>
              <a:rPr lang="lv-LV" sz="1200" dirty="0"/>
              <a:t>Piemēram, </a:t>
            </a:r>
            <a:r>
              <a:rPr lang="lv-LV" sz="1200" b="1" dirty="0">
                <a:solidFill>
                  <a:srgbClr val="0CAFAD"/>
                </a:solidFill>
              </a:rPr>
              <a:t>INTERRAIL</a:t>
            </a:r>
            <a:r>
              <a:rPr lang="lv-LV" sz="1200" dirty="0"/>
              <a:t> vilciena biļete ļauj ceļot uz vairāk nekā 40 000 galamērķiem 30 valstīs.</a:t>
            </a:r>
            <a:endParaRPr lang="de-DE" sz="12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C2D3006-D358-B805-3AAE-05FF3784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932"/>
            <a:ext cx="12192000" cy="971146"/>
          </a:xfrm>
        </p:spPr>
        <p:txBody>
          <a:bodyPr>
            <a:noAutofit/>
          </a:bodyPr>
          <a:lstStyle/>
          <a:p>
            <a:pPr algn="ctr"/>
            <a:r>
              <a:rPr lang="de-DE" sz="4000" b="1" dirty="0">
                <a:solidFill>
                  <a:schemeClr val="bg1"/>
                </a:solidFill>
                <a:latin typeface="+mn-lt"/>
              </a:rPr>
              <a:t>KĀDAS IESPĒJAS EIROPAS SAVIENĪBA PAVER JAUNIEŠIEM?</a:t>
            </a:r>
          </a:p>
        </p:txBody>
      </p:sp>
    </p:spTree>
    <p:extLst>
      <p:ext uri="{BB962C8B-B14F-4D97-AF65-F5344CB8AC3E}">
        <p14:creationId xmlns:p14="http://schemas.microsoft.com/office/powerpoint/2010/main" val="248259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DD8EC-9067-51CA-D39E-A45419527196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Oval 11"/>
          <p:cNvSpPr/>
          <p:nvPr/>
        </p:nvSpPr>
        <p:spPr>
          <a:xfrm>
            <a:off x="3373631" y="3903709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255110" y="4304865"/>
            <a:ext cx="1828104" cy="827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600" dirty="0">
                <a:solidFill>
                  <a:schemeClr val="bg1"/>
                </a:solidFill>
                <a:latin typeface="Calibri" pitchFamily="34" charset="0"/>
              </a:rPr>
              <a:t>EESK</a:t>
            </a:r>
            <a:r>
              <a:rPr lang="lt-LT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alibri" pitchFamily="34" charset="0"/>
              </a:rPr>
              <a:t>Jauniešu</a:t>
            </a:r>
            <a:r>
              <a:rPr lang="lt-LT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alibri" pitchFamily="34" charset="0"/>
              </a:rPr>
              <a:t>grupa</a:t>
            </a:r>
            <a:endParaRPr lang="de-DE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85111" y="2384661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406537" y="2803004"/>
            <a:ext cx="1387288" cy="84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600" dirty="0" err="1">
                <a:solidFill>
                  <a:schemeClr val="bg1"/>
                </a:solidFill>
                <a:latin typeface="Calibri" pitchFamily="34" charset="0"/>
              </a:rPr>
              <a:t>Jūsu</a:t>
            </a:r>
            <a:r>
              <a:rPr lang="de-DE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alibri" pitchFamily="34" charset="0"/>
              </a:rPr>
              <a:t>Eiropa,jūsu</a:t>
            </a:r>
            <a:r>
              <a:rPr lang="de-DE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alibri" pitchFamily="34" charset="0"/>
              </a:rPr>
              <a:t>lēmumi</a:t>
            </a:r>
            <a:endParaRPr lang="de-DE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902935" y="4075452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062713" y="4432600"/>
            <a:ext cx="1192289" cy="8550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ES </a:t>
            </a:r>
            <a:r>
              <a:rPr lang="de-DE" sz="16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jauniešu</a:t>
            </a:r>
            <a:r>
              <a:rPr lang="de-DE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tests</a:t>
            </a:r>
            <a:r>
              <a:rPr lang="de-DE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EESK </a:t>
            </a:r>
            <a:r>
              <a:rPr lang="de-DE" sz="16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ietvaros</a:t>
            </a:r>
            <a:endParaRPr lang="de-DE" sz="1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571936" y="2477354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8625956" y="2696017"/>
            <a:ext cx="1492347" cy="1139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v-LV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Pētījums par jauniešu līdzdalību dažādos līmeņos</a:t>
            </a:r>
            <a:endParaRPr lang="de-DE" sz="1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541EB1-8888-4189-87A5-95761629146F}"/>
              </a:ext>
            </a:extLst>
          </p:cNvPr>
          <p:cNvSpPr/>
          <p:nvPr/>
        </p:nvSpPr>
        <p:spPr>
          <a:xfrm>
            <a:off x="5431388" y="2246467"/>
            <a:ext cx="899100" cy="899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74240-ED5B-4EBC-89B0-B8A1F96D8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12" y="2388156"/>
            <a:ext cx="683670" cy="6210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874790" y="2388332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07076" y="2826361"/>
            <a:ext cx="1620000" cy="1059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v-LV" sz="1600" dirty="0">
                <a:solidFill>
                  <a:schemeClr val="bg1"/>
                </a:solidFill>
                <a:latin typeface="Calibri" pitchFamily="34" charset="0"/>
              </a:rPr>
              <a:t>Jauniešu apaļā galda sarunas par klimatu un ilgtspēju</a:t>
            </a:r>
            <a:endParaRPr lang="de-DE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21462"/>
          <a:stretch/>
        </p:blipFill>
        <p:spPr>
          <a:xfrm>
            <a:off x="2348448" y="1909423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 b="14414"/>
          <a:stretch/>
        </p:blipFill>
        <p:spPr>
          <a:xfrm>
            <a:off x="2924278" y="2142114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6DC392-B7CF-4A8A-9D0C-595BC614A3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r="245"/>
          <a:stretch/>
        </p:blipFill>
        <p:spPr>
          <a:xfrm>
            <a:off x="3365165" y="2660520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333A46-02BD-4901-9CCE-AC1006CEFC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4" t="3594" r="663" b="-1528"/>
          <a:stretch/>
        </p:blipFill>
        <p:spPr>
          <a:xfrm>
            <a:off x="4035848" y="525854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41E4F3-AD9D-41D5-87C8-2A5B8A8AD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3" t="20848" r="20641" b="36188"/>
          <a:stretch/>
        </p:blipFill>
        <p:spPr>
          <a:xfrm>
            <a:off x="4601591" y="4888079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E4A6F7E-8308-4C5D-8979-2BC3D654FB5C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036" r="12569" b="31180"/>
          <a:stretch/>
        </p:blipFill>
        <p:spPr>
          <a:xfrm>
            <a:off x="4863657" y="421321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060A246-292C-6F67-BB34-9D053AC3F69C}"/>
              </a:ext>
            </a:extLst>
          </p:cNvPr>
          <p:cNvSpPr/>
          <p:nvPr/>
        </p:nvSpPr>
        <p:spPr>
          <a:xfrm>
            <a:off x="6445498" y="2389888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Jauniešu</a:t>
            </a:r>
            <a:r>
              <a:rPr lang="de-DE" sz="1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de-DE" sz="1600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delegāts</a:t>
            </a:r>
            <a:r>
              <a:rPr lang="lv-LV" sz="1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de-DE" sz="1600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uz</a:t>
            </a:r>
            <a:r>
              <a:rPr lang="de-DE" sz="1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COP</a:t>
            </a:r>
            <a:endParaRPr lang="de-DE" sz="16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5928" y="2278335"/>
            <a:ext cx="768931" cy="79063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 descr="A blue and white poster with a white bowl with a check mark and green tick&#10;&#10;Description automatically generated">
            <a:extLst>
              <a:ext uri="{FF2B5EF4-FFF2-40B4-BE49-F238E27FC236}">
                <a16:creationId xmlns:a16="http://schemas.microsoft.com/office/drawing/2014/main" id="{60848663-A113-C0DF-0468-EDA7AEF537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3000" y="4033053"/>
            <a:ext cx="811164" cy="853634"/>
          </a:xfrm>
          <a:prstGeom prst="ellipse">
            <a:avLst/>
          </a:prstGeom>
          <a:ln w="571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id="{C4F35FE2-1C76-4BAB-90B2-F41E8C96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1659"/>
          </a:xfrm>
        </p:spPr>
        <p:txBody>
          <a:bodyPr>
            <a:noAutofit/>
          </a:bodyPr>
          <a:lstStyle/>
          <a:p>
            <a:pPr algn="ctr" eaLnBrk="1" hangingPunct="1"/>
            <a:r>
              <a:rPr lang="de-DE" sz="4800" b="1" dirty="0">
                <a:solidFill>
                  <a:schemeClr val="bg1"/>
                </a:solidFill>
                <a:latin typeface="+mn-lt"/>
              </a:rPr>
              <a:t>EESK INICIATĪVAS JAUNATNEI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2D76C7-CDD1-4C84-92DB-7D0DC8B80D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14525"/>
          <a:stretch/>
        </p:blipFill>
        <p:spPr>
          <a:xfrm>
            <a:off x="8184303" y="5149942"/>
            <a:ext cx="2066760" cy="15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8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0CF41-DB75-C13A-4048-22490D292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BF3539-DBE0-FAB4-A055-E7B5A3EB2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3052" y="1946229"/>
            <a:ext cx="6448948" cy="346075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053C6B-53A8-1C88-DDE0-F9535392446B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6CEE529-2E5C-2089-07DA-8C87BCEF72A9}"/>
              </a:ext>
            </a:extLst>
          </p:cNvPr>
          <p:cNvSpPr txBox="1">
            <a:spLocks/>
          </p:cNvSpPr>
          <p:nvPr/>
        </p:nvSpPr>
        <p:spPr>
          <a:xfrm>
            <a:off x="-148045" y="66645"/>
            <a:ext cx="12697096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000" b="1" dirty="0">
                <a:solidFill>
                  <a:schemeClr val="bg1"/>
                </a:solidFill>
                <a:latin typeface="+mn-lt"/>
              </a:rPr>
              <a:t>ES JAUNIEŠU TESTS EIROPAS EKONOMIKAS UN SOCIĀLO LIETU KOMITEJĀ </a:t>
            </a:r>
          </a:p>
        </p:txBody>
      </p:sp>
      <p:pic>
        <p:nvPicPr>
          <p:cNvPr id="4" name="Picture 3" descr="A blue flag with yellow stars and text&#10;&#10;Description automatically generated">
            <a:extLst>
              <a:ext uri="{FF2B5EF4-FFF2-40B4-BE49-F238E27FC236}">
                <a16:creationId xmlns:a16="http://schemas.microsoft.com/office/drawing/2014/main" id="{DD41F960-4280-18C7-6DEB-078F5385E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181" y="5786049"/>
            <a:ext cx="1782618" cy="874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23628-F778-7A46-EC03-B28CF7B7FE62}"/>
              </a:ext>
            </a:extLst>
          </p:cNvPr>
          <p:cNvSpPr txBox="1"/>
          <p:nvPr/>
        </p:nvSpPr>
        <p:spPr>
          <a:xfrm>
            <a:off x="264273" y="2391582"/>
            <a:ext cx="53544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2000"/>
              <a:t>Jauniešu tests ir instruments, kas </a:t>
            </a:r>
            <a:r>
              <a:rPr lang="lv-LV" sz="2000" b="1">
                <a:solidFill>
                  <a:srgbClr val="0CAFAD"/>
                </a:solidFill>
              </a:rPr>
              <a:t>stiprinās jauniešu līdzdalību un jaunatnes iekļaušanu politikas veidošanā</a:t>
            </a:r>
            <a:r>
              <a:rPr lang="lv-LV" sz="2000"/>
              <a:t>. Tas nozīmē, ka jaunatnes pārstāvji var iesaistīties EESK politisko ieteikumu sagatavošanā: </a:t>
            </a:r>
          </a:p>
          <a:p>
            <a:pPr algn="just"/>
            <a:endParaRPr lang="en-US" sz="2000" dirty="0"/>
          </a:p>
          <a:p>
            <a:pPr algn="just"/>
            <a:r>
              <a:rPr lang="lv-LV" sz="2000"/>
              <a:t>    piedalīties sanāksmēs un uzklausīšanā, </a:t>
            </a:r>
          </a:p>
          <a:p>
            <a:pPr algn="just"/>
            <a:r>
              <a:rPr lang="lv-LV" sz="2000"/>
              <a:t>    sniegt rakstisku ieguldījumu, </a:t>
            </a:r>
          </a:p>
          <a:p>
            <a:pPr algn="just"/>
            <a:r>
              <a:rPr lang="lv-LV" sz="2000"/>
              <a:t>    sekot līdzi atzinuma ietekmei.</a:t>
            </a:r>
          </a:p>
        </p:txBody>
      </p:sp>
      <p:pic>
        <p:nvPicPr>
          <p:cNvPr id="11" name="Graphic 10" descr="Badge Tick1 with solid fill">
            <a:extLst>
              <a:ext uri="{FF2B5EF4-FFF2-40B4-BE49-F238E27FC236}">
                <a16:creationId xmlns:a16="http://schemas.microsoft.com/office/drawing/2014/main" id="{F37049FC-94A5-F34D-E42C-BDED1E07A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3" y="4310113"/>
            <a:ext cx="265079" cy="265079"/>
          </a:xfrm>
          <a:prstGeom prst="rect">
            <a:avLst/>
          </a:prstGeom>
        </p:spPr>
      </p:pic>
      <p:pic>
        <p:nvPicPr>
          <p:cNvPr id="12" name="Graphic 11" descr="Badge Tick1 with solid fill">
            <a:extLst>
              <a:ext uri="{FF2B5EF4-FFF2-40B4-BE49-F238E27FC236}">
                <a16:creationId xmlns:a16="http://schemas.microsoft.com/office/drawing/2014/main" id="{15AB7506-9E5E-7578-C31C-B1595258E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3" y="4575192"/>
            <a:ext cx="265079" cy="265079"/>
          </a:xfrm>
          <a:prstGeom prst="rect">
            <a:avLst/>
          </a:prstGeom>
        </p:spPr>
      </p:pic>
      <p:pic>
        <p:nvPicPr>
          <p:cNvPr id="13" name="Graphic 12" descr="Badge Tick1 with solid fill">
            <a:extLst>
              <a:ext uri="{FF2B5EF4-FFF2-40B4-BE49-F238E27FC236}">
                <a16:creationId xmlns:a16="http://schemas.microsoft.com/office/drawing/2014/main" id="{4DDC578E-1098-16EA-BEB9-69BCFF892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2" y="4873339"/>
            <a:ext cx="265079" cy="2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03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EFD0CFB-A794-4DE1-B819-B17146705585}"/>
              </a:ext>
            </a:extLst>
          </p:cNvPr>
          <p:cNvSpPr txBox="1">
            <a:spLocks/>
          </p:cNvSpPr>
          <p:nvPr/>
        </p:nvSpPr>
        <p:spPr bwMode="auto">
          <a:xfrm>
            <a:off x="0" y="1263899"/>
            <a:ext cx="12192000" cy="120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lv-LV" sz="2400">
                <a:solidFill>
                  <a:srgbClr val="0060A0"/>
                </a:solidFill>
                <a:latin typeface="+mn-lt"/>
              </a:rPr>
              <a:t>Daudzās jomās </a:t>
            </a:r>
            <a:r>
              <a:rPr lang="lv-LV" sz="2400" b="1">
                <a:solidFill>
                  <a:srgbClr val="0060A0"/>
                </a:solidFill>
                <a:latin typeface="+mn-lt"/>
              </a:rPr>
              <a:t>Eiropas Parlamentam</a:t>
            </a:r>
            <a:r>
              <a:rPr lang="lv-LV" sz="2400">
                <a:solidFill>
                  <a:srgbClr val="0060A0"/>
                </a:solidFill>
                <a:latin typeface="+mn-lt"/>
              </a:rPr>
              <a:t>, </a:t>
            </a:r>
            <a:r>
              <a:rPr lang="lv-LV" sz="2400" b="1">
                <a:solidFill>
                  <a:srgbClr val="0060A0"/>
                </a:solidFill>
                <a:latin typeface="+mn-lt"/>
              </a:rPr>
              <a:t>ES Padomei</a:t>
            </a:r>
            <a:r>
              <a:rPr lang="lv-LV" sz="2400">
                <a:solidFill>
                  <a:srgbClr val="0060A0"/>
                </a:solidFill>
                <a:latin typeface="+mn-lt"/>
              </a:rPr>
              <a:t> un </a:t>
            </a:r>
            <a:r>
              <a:rPr lang="lv-LV" sz="2400" b="1">
                <a:solidFill>
                  <a:srgbClr val="0060A0"/>
                </a:solidFill>
                <a:latin typeface="+mn-lt"/>
              </a:rPr>
              <a:t>Eiropas Komisijai</a:t>
            </a:r>
            <a:r>
              <a:rPr lang="lv-LV" sz="2400">
                <a:solidFill>
                  <a:srgbClr val="0060A0"/>
                </a:solidFill>
                <a:latin typeface="+mn-lt"/>
              </a:rPr>
              <a:t>, izstrādājot jaunus tiesību aktus par plašu jautājumu klāstu, ir juridisks pienākums konsultēties ar EESK šādās jomās: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BEDDDEC7-E6AD-8BC0-3D9F-994D320659BE}"/>
              </a:ext>
            </a:extLst>
          </p:cNvPr>
          <p:cNvSpPr/>
          <p:nvPr/>
        </p:nvSpPr>
        <p:spPr>
          <a:xfrm>
            <a:off x="3431147" y="4412307"/>
            <a:ext cx="121704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677A649B-F8DC-8416-2B0C-9F9AEDF495B9}"/>
              </a:ext>
            </a:extLst>
          </p:cNvPr>
          <p:cNvSpPr/>
          <p:nvPr/>
        </p:nvSpPr>
        <p:spPr>
          <a:xfrm>
            <a:off x="3423502" y="3748612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DA237587-83B4-0185-A074-F87542B058B1}"/>
              </a:ext>
            </a:extLst>
          </p:cNvPr>
          <p:cNvSpPr/>
          <p:nvPr/>
        </p:nvSpPr>
        <p:spPr>
          <a:xfrm>
            <a:off x="3439744" y="5057726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0849C937-1916-03F0-DB55-C39A0329A10F}"/>
              </a:ext>
            </a:extLst>
          </p:cNvPr>
          <p:cNvSpPr/>
          <p:nvPr/>
        </p:nvSpPr>
        <p:spPr>
          <a:xfrm>
            <a:off x="3448306" y="5652010"/>
            <a:ext cx="1234955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8F3F457C-3F41-9ED6-FD26-8EDD1F2B3C10}"/>
              </a:ext>
            </a:extLst>
          </p:cNvPr>
          <p:cNvSpPr/>
          <p:nvPr/>
        </p:nvSpPr>
        <p:spPr>
          <a:xfrm>
            <a:off x="3439744" y="6257749"/>
            <a:ext cx="122308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CF047-D219-FD20-0A39-3FD4890C4562}"/>
              </a:ext>
            </a:extLst>
          </p:cNvPr>
          <p:cNvSpPr txBox="1"/>
          <p:nvPr/>
        </p:nvSpPr>
        <p:spPr>
          <a:xfrm>
            <a:off x="3394136" y="4437032"/>
            <a:ext cx="130895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lv-LV" sz="1100"/>
              <a:t>Lauksaimniecība un zivsaimniecība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6F59F13F-5A50-90C0-48AA-3A8F792E2AAB}"/>
              </a:ext>
            </a:extLst>
          </p:cNvPr>
          <p:cNvSpPr/>
          <p:nvPr/>
        </p:nvSpPr>
        <p:spPr>
          <a:xfrm>
            <a:off x="3460708" y="3107918"/>
            <a:ext cx="79720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3CF71-9358-E1FC-0665-8A46E5589B8F}"/>
              </a:ext>
            </a:extLst>
          </p:cNvPr>
          <p:cNvSpPr txBox="1"/>
          <p:nvPr/>
        </p:nvSpPr>
        <p:spPr>
          <a:xfrm>
            <a:off x="3487979" y="3204244"/>
            <a:ext cx="84712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v-LV" sz="1100" dirty="0"/>
              <a:t>Rūpniecība</a:t>
            </a: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9411D64F-5860-7E00-9A24-CCFBADDDB3F3}"/>
              </a:ext>
            </a:extLst>
          </p:cNvPr>
          <p:cNvSpPr/>
          <p:nvPr/>
        </p:nvSpPr>
        <p:spPr>
          <a:xfrm>
            <a:off x="4734096" y="4400925"/>
            <a:ext cx="208557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765AC1-CB27-AC50-5B32-A487A388D568}"/>
              </a:ext>
            </a:extLst>
          </p:cNvPr>
          <p:cNvSpPr txBox="1"/>
          <p:nvPr/>
        </p:nvSpPr>
        <p:spPr>
          <a:xfrm>
            <a:off x="4698035" y="4470509"/>
            <a:ext cx="214692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v-LV" sz="1100"/>
              <a:t>Izglītība, arodmācības, jaunatne un sports</a:t>
            </a: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C00B5C08-A2A4-BC58-BECA-735D8541DF17}"/>
              </a:ext>
            </a:extLst>
          </p:cNvPr>
          <p:cNvSpPr/>
          <p:nvPr/>
        </p:nvSpPr>
        <p:spPr>
          <a:xfrm>
            <a:off x="4753771" y="5652010"/>
            <a:ext cx="2083058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DA16D-B4B5-B4BB-493C-5FE10B049C66}"/>
              </a:ext>
            </a:extLst>
          </p:cNvPr>
          <p:cNvSpPr txBox="1"/>
          <p:nvPr/>
        </p:nvSpPr>
        <p:spPr>
          <a:xfrm>
            <a:off x="3522815" y="5200590"/>
            <a:ext cx="1032972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v-LV" sz="1100" dirty="0"/>
              <a:t>Nodarbinātība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E68213-3C85-18F1-A2E0-1CC02F8E3472}"/>
              </a:ext>
            </a:extLst>
          </p:cNvPr>
          <p:cNvSpPr txBox="1"/>
          <p:nvPr/>
        </p:nvSpPr>
        <p:spPr>
          <a:xfrm>
            <a:off x="3390750" y="6282510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v-LV" sz="1100"/>
              <a:t>Patērētāju aizsardzība</a:t>
            </a: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18615872-5E07-EFFE-7EC1-0E20FC79C6EF}"/>
              </a:ext>
            </a:extLst>
          </p:cNvPr>
          <p:cNvSpPr/>
          <p:nvPr/>
        </p:nvSpPr>
        <p:spPr>
          <a:xfrm>
            <a:off x="4745210" y="5057726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844E3-CAED-136F-86B3-77F52C4C7385}"/>
              </a:ext>
            </a:extLst>
          </p:cNvPr>
          <p:cNvSpPr txBox="1"/>
          <p:nvPr/>
        </p:nvSpPr>
        <p:spPr>
          <a:xfrm>
            <a:off x="4799094" y="5094068"/>
            <a:ext cx="199241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v-LV" sz="1100"/>
              <a:t>Pētniecība, tehnoloģiju </a:t>
            </a:r>
          </a:p>
          <a:p>
            <a:pPr algn="ctr"/>
            <a:r>
              <a:rPr lang="lv-LV" sz="1100"/>
              <a:t>attīstība un kosmoss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34DBC0BD-A839-DB57-F31C-CF33E42124D5}"/>
              </a:ext>
            </a:extLst>
          </p:cNvPr>
          <p:cNvSpPr/>
          <p:nvPr/>
        </p:nvSpPr>
        <p:spPr>
          <a:xfrm>
            <a:off x="4745209" y="6257748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62CB68-54CC-3CFB-35DD-ABCDCEDB5AF4}"/>
              </a:ext>
            </a:extLst>
          </p:cNvPr>
          <p:cNvSpPr txBox="1"/>
          <p:nvPr/>
        </p:nvSpPr>
        <p:spPr>
          <a:xfrm>
            <a:off x="4708678" y="5712407"/>
            <a:ext cx="221844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lv-LV" sz="1100"/>
              <a:t>Kopīgi konkurences noteikumi,</a:t>
            </a:r>
          </a:p>
          <a:p>
            <a:pPr algn="ctr"/>
            <a:r>
              <a:rPr lang="lv-LV" sz="1100"/>
              <a:t>nodokļi un tiesību aktu tuvināšana</a:t>
            </a:r>
          </a:p>
        </p:txBody>
      </p:sp>
      <p:sp>
        <p:nvSpPr>
          <p:cNvPr id="20" name="Rounded Rectangle 24">
            <a:extLst>
              <a:ext uri="{FF2B5EF4-FFF2-40B4-BE49-F238E27FC236}">
                <a16:creationId xmlns:a16="http://schemas.microsoft.com/office/drawing/2014/main" id="{4405EBF3-739E-2347-F1A8-560D18F6C3F5}"/>
              </a:ext>
            </a:extLst>
          </p:cNvPr>
          <p:cNvSpPr/>
          <p:nvPr/>
        </p:nvSpPr>
        <p:spPr>
          <a:xfrm>
            <a:off x="4715676" y="3748612"/>
            <a:ext cx="209635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9CC01D-C62B-75D7-C347-B81BFA37341E}"/>
              </a:ext>
            </a:extLst>
          </p:cNvPr>
          <p:cNvSpPr txBox="1"/>
          <p:nvPr/>
        </p:nvSpPr>
        <p:spPr>
          <a:xfrm>
            <a:off x="4658753" y="3793353"/>
            <a:ext cx="217807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v-LV" sz="1100"/>
              <a:t>Diskriminācijas aizliegums un Savienības pilsonība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C370E47-7677-45DD-3D11-20F5929829E2}"/>
              </a:ext>
            </a:extLst>
          </p:cNvPr>
          <p:cNvSpPr/>
          <p:nvPr/>
        </p:nvSpPr>
        <p:spPr>
          <a:xfrm>
            <a:off x="6888016" y="3748611"/>
            <a:ext cx="139008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3" name="Rounded Rectangle 27">
            <a:extLst>
              <a:ext uri="{FF2B5EF4-FFF2-40B4-BE49-F238E27FC236}">
                <a16:creationId xmlns:a16="http://schemas.microsoft.com/office/drawing/2014/main" id="{F17152A2-28D2-79AE-2AC0-68759D058220}"/>
              </a:ext>
            </a:extLst>
          </p:cNvPr>
          <p:cNvSpPr/>
          <p:nvPr/>
        </p:nvSpPr>
        <p:spPr>
          <a:xfrm>
            <a:off x="6895659" y="4400807"/>
            <a:ext cx="1390083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4" name="Rounded Rectangle 28">
            <a:extLst>
              <a:ext uri="{FF2B5EF4-FFF2-40B4-BE49-F238E27FC236}">
                <a16:creationId xmlns:a16="http://schemas.microsoft.com/office/drawing/2014/main" id="{2BF964E5-6FD4-17F5-E2FB-DD88DB0A6A0F}"/>
              </a:ext>
            </a:extLst>
          </p:cNvPr>
          <p:cNvSpPr/>
          <p:nvPr/>
        </p:nvSpPr>
        <p:spPr>
          <a:xfrm>
            <a:off x="6927126" y="5652008"/>
            <a:ext cx="1358616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id="{0F1D012B-2CF1-3116-889F-D77928BBF0BA}"/>
              </a:ext>
            </a:extLst>
          </p:cNvPr>
          <p:cNvSpPr/>
          <p:nvPr/>
        </p:nvSpPr>
        <p:spPr>
          <a:xfrm>
            <a:off x="6919170" y="6249271"/>
            <a:ext cx="136657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B6751B-82D3-9C56-E7B8-4BB7CA9DCC77}"/>
              </a:ext>
            </a:extLst>
          </p:cNvPr>
          <p:cNvSpPr txBox="1"/>
          <p:nvPr/>
        </p:nvSpPr>
        <p:spPr>
          <a:xfrm>
            <a:off x="6881922" y="5621589"/>
            <a:ext cx="1403820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lv-LV" sz="1100" dirty="0"/>
              <a:t>Ekonomiskā, sociālā un teritoriālā kohēzija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01AF9-D01C-CD1C-AC3A-9DC563FE44F0}"/>
              </a:ext>
            </a:extLst>
          </p:cNvPr>
          <p:cNvSpPr txBox="1"/>
          <p:nvPr/>
        </p:nvSpPr>
        <p:spPr>
          <a:xfrm>
            <a:off x="6819670" y="6282510"/>
            <a:ext cx="1400245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v-LV" sz="1100" dirty="0"/>
              <a:t>Eiropas Sociālais fonds</a:t>
            </a:r>
          </a:p>
        </p:txBody>
      </p:sp>
      <p:sp>
        <p:nvSpPr>
          <p:cNvPr id="28" name="Rounded Rectangle 32">
            <a:extLst>
              <a:ext uri="{FF2B5EF4-FFF2-40B4-BE49-F238E27FC236}">
                <a16:creationId xmlns:a16="http://schemas.microsoft.com/office/drawing/2014/main" id="{FFE72A35-CA70-E903-859C-AF641F7C57F9}"/>
              </a:ext>
            </a:extLst>
          </p:cNvPr>
          <p:cNvSpPr/>
          <p:nvPr/>
        </p:nvSpPr>
        <p:spPr>
          <a:xfrm>
            <a:off x="6918565" y="5046308"/>
            <a:ext cx="136717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EA25EC-82C5-6342-2CD1-D3E0254BB6F2}"/>
              </a:ext>
            </a:extLst>
          </p:cNvPr>
          <p:cNvSpPr txBox="1"/>
          <p:nvPr/>
        </p:nvSpPr>
        <p:spPr>
          <a:xfrm>
            <a:off x="6828269" y="5008979"/>
            <a:ext cx="1491772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v-LV" sz="1100" dirty="0"/>
              <a:t>Kopējais kodolenerģijas </a:t>
            </a:r>
          </a:p>
          <a:p>
            <a:pPr algn="ctr"/>
            <a:r>
              <a:rPr lang="lv-LV" sz="1100" dirty="0"/>
              <a:t>tirgus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8C3FE3-A5A5-3236-2075-27E758D2D254}"/>
              </a:ext>
            </a:extLst>
          </p:cNvPr>
          <p:cNvSpPr txBox="1"/>
          <p:nvPr/>
        </p:nvSpPr>
        <p:spPr>
          <a:xfrm>
            <a:off x="6895660" y="3800137"/>
            <a:ext cx="1145998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v-LV" sz="1100"/>
              <a:t>Veselības aizsardzība un drošība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CDA257-FBDF-DF84-60AA-5DB524B397E5}"/>
              </a:ext>
            </a:extLst>
          </p:cNvPr>
          <p:cNvSpPr txBox="1"/>
          <p:nvPr/>
        </p:nvSpPr>
        <p:spPr>
          <a:xfrm>
            <a:off x="3534501" y="3852447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v-LV" sz="1100"/>
              <a:t>Veselības aizsardzība</a:t>
            </a:r>
          </a:p>
        </p:txBody>
      </p:sp>
      <p:sp>
        <p:nvSpPr>
          <p:cNvPr id="32" name="Rounded Rectangle 36">
            <a:extLst>
              <a:ext uri="{FF2B5EF4-FFF2-40B4-BE49-F238E27FC236}">
                <a16:creationId xmlns:a16="http://schemas.microsoft.com/office/drawing/2014/main" id="{2F704D15-D952-9851-A288-F16805A57282}"/>
              </a:ext>
            </a:extLst>
          </p:cNvPr>
          <p:cNvSpPr/>
          <p:nvPr/>
        </p:nvSpPr>
        <p:spPr>
          <a:xfrm>
            <a:off x="4362719" y="3106200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3" name="Rounded Rectangle 37">
            <a:extLst>
              <a:ext uri="{FF2B5EF4-FFF2-40B4-BE49-F238E27FC236}">
                <a16:creationId xmlns:a16="http://schemas.microsoft.com/office/drawing/2014/main" id="{55E7A29C-8C0D-B71D-D53E-B70E186C44C9}"/>
              </a:ext>
            </a:extLst>
          </p:cNvPr>
          <p:cNvSpPr/>
          <p:nvPr/>
        </p:nvSpPr>
        <p:spPr>
          <a:xfrm>
            <a:off x="5324400" y="3107918"/>
            <a:ext cx="799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4" name="Rounded Rectangle 38">
            <a:extLst>
              <a:ext uri="{FF2B5EF4-FFF2-40B4-BE49-F238E27FC236}">
                <a16:creationId xmlns:a16="http://schemas.microsoft.com/office/drawing/2014/main" id="{ABF94FF1-AD21-DFFF-535B-ADB394B3868E}"/>
              </a:ext>
            </a:extLst>
          </p:cNvPr>
          <p:cNvSpPr/>
          <p:nvPr/>
        </p:nvSpPr>
        <p:spPr>
          <a:xfrm>
            <a:off x="6233307" y="3105290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5" name="Rounded Rectangle 39">
            <a:extLst>
              <a:ext uri="{FF2B5EF4-FFF2-40B4-BE49-F238E27FC236}">
                <a16:creationId xmlns:a16="http://schemas.microsoft.com/office/drawing/2014/main" id="{94F932A9-F017-B51E-1098-6924D593514B}"/>
              </a:ext>
            </a:extLst>
          </p:cNvPr>
          <p:cNvSpPr/>
          <p:nvPr/>
        </p:nvSpPr>
        <p:spPr>
          <a:xfrm>
            <a:off x="7177054" y="3105290"/>
            <a:ext cx="1108688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FC4DB8-96B8-D156-9C2E-224D78B4F193}"/>
              </a:ext>
            </a:extLst>
          </p:cNvPr>
          <p:cNvSpPr txBox="1"/>
          <p:nvPr/>
        </p:nvSpPr>
        <p:spPr>
          <a:xfrm>
            <a:off x="6987948" y="4521670"/>
            <a:ext cx="98310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v-LV" sz="1100"/>
              <a:t>Sociālā politika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E0B8B4-B5BA-7DE8-A143-CCE495B7A403}"/>
              </a:ext>
            </a:extLst>
          </p:cNvPr>
          <p:cNvSpPr txBox="1"/>
          <p:nvPr/>
        </p:nvSpPr>
        <p:spPr>
          <a:xfrm>
            <a:off x="4673072" y="6294987"/>
            <a:ext cx="2258219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v-LV" sz="1100"/>
              <a:t>Personu brīva pārvietošanās un pakalpojumu un kapitāla brīva aprite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3B4010-8E73-B6E9-679A-B72B39941784}"/>
              </a:ext>
            </a:extLst>
          </p:cNvPr>
          <p:cNvSpPr txBox="1"/>
          <p:nvPr/>
        </p:nvSpPr>
        <p:spPr>
          <a:xfrm>
            <a:off x="6236591" y="3201356"/>
            <a:ext cx="8326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v-LV" sz="1100"/>
              <a:t>Ieguldījumi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9EDE40-3666-9730-CF35-274870DD7B95}"/>
              </a:ext>
            </a:extLst>
          </p:cNvPr>
          <p:cNvSpPr txBox="1"/>
          <p:nvPr/>
        </p:nvSpPr>
        <p:spPr>
          <a:xfrm>
            <a:off x="7158428" y="3201356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v-LV" sz="1100"/>
              <a:t>Vide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95B9D6-E273-903C-A27E-80D9A343ABE1}"/>
              </a:ext>
            </a:extLst>
          </p:cNvPr>
          <p:cNvSpPr txBox="1"/>
          <p:nvPr/>
        </p:nvSpPr>
        <p:spPr>
          <a:xfrm>
            <a:off x="5324399" y="3205373"/>
            <a:ext cx="82110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v-LV" sz="1100" dirty="0"/>
              <a:t>Transports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6CBA7D-217C-04B2-4B9B-94522CB38DE5}"/>
              </a:ext>
            </a:extLst>
          </p:cNvPr>
          <p:cNvSpPr txBox="1"/>
          <p:nvPr/>
        </p:nvSpPr>
        <p:spPr>
          <a:xfrm>
            <a:off x="4371666" y="3189878"/>
            <a:ext cx="790772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v-LV" sz="1100" dirty="0"/>
              <a:t>Enerģētika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784967-6991-A3EC-667B-7DD5B68BAF40}"/>
              </a:ext>
            </a:extLst>
          </p:cNvPr>
          <p:cNvSpPr txBox="1"/>
          <p:nvPr/>
        </p:nvSpPr>
        <p:spPr>
          <a:xfrm>
            <a:off x="3394136" y="5693138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lv-LV" sz="1100"/>
              <a:t>Eiropas komunikāciju tīkli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DAC68B-1C27-F3E5-F1C3-B3ECD5F965B7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23315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88A9B3-A051-4873-B3D5-4F756B2C9D18}"/>
              </a:ext>
            </a:extLst>
          </p:cNvPr>
          <p:cNvSpPr txBox="1">
            <a:spLocks/>
          </p:cNvSpPr>
          <p:nvPr/>
        </p:nvSpPr>
        <p:spPr bwMode="auto">
          <a:xfrm>
            <a:off x="0" y="1892301"/>
            <a:ext cx="12192000" cy="695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lvl="0" algn="ctr"/>
            <a:r>
              <a:rPr lang="lv-LV" sz="2667">
                <a:solidFill>
                  <a:srgbClr val="0060A0"/>
                </a:solidFill>
                <a:latin typeface="Calibri" panose="020F0502020204030204" pitchFamily="34" charset="0"/>
              </a:rPr>
              <a:t>TUKŠA VEIDNE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95A32D-9921-4AAF-882E-22E6FE93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007" y="2587414"/>
            <a:ext cx="11571393" cy="100499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lv-LV" sz="2200">
                <a:solidFill>
                  <a:srgbClr val="595959"/>
                </a:solidFill>
                <a:latin typeface="Calibri" panose="020F0502020204030204" pitchFamily="34" charset="0"/>
              </a:rPr>
              <a:t>PIEVIENOT tekstu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F179D1-C557-76CE-DD5A-5D37D0E9ACEB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C66D1A4-C100-270F-3F29-02EBE05D9EAE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b="1">
                <a:solidFill>
                  <a:schemeClr val="bg1"/>
                </a:solidFill>
                <a:latin typeface="+mn-lt"/>
              </a:rPr>
              <a:t>VIRSRAKSTS</a:t>
            </a:r>
          </a:p>
        </p:txBody>
      </p:sp>
    </p:spTree>
    <p:extLst>
      <p:ext uri="{BB962C8B-B14F-4D97-AF65-F5344CB8AC3E}">
        <p14:creationId xmlns:p14="http://schemas.microsoft.com/office/powerpoint/2010/main" val="148755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88A81-5974-5A00-1370-4E4F1464C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E57497-0FD6-28BB-C4D9-B73E2604356E}"/>
              </a:ext>
            </a:extLst>
          </p:cNvPr>
          <p:cNvSpPr/>
          <p:nvPr/>
        </p:nvSpPr>
        <p:spPr>
          <a:xfrm>
            <a:off x="0" y="6787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D5DE92-C780-8E78-EFDA-EE31EF28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68000"/>
            <a:ext cx="12192000" cy="1659722"/>
          </a:xfrm>
        </p:spPr>
        <p:txBody>
          <a:bodyPr>
            <a:noAutofit/>
          </a:bodyPr>
          <a:lstStyle/>
          <a:p>
            <a:pPr algn="ctr"/>
            <a:r>
              <a:rPr lang="lv-LV" sz="4267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Eiropas Ekonomikas un sociālo lietu komiteja ir</a:t>
            </a:r>
            <a:br>
              <a:rPr lang="lv-LV" sz="4267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</a:br>
            <a:r>
              <a:rPr lang="lv-LV" sz="4267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konsultatīva struktūra, kas pārstāv</a:t>
            </a:r>
            <a:br>
              <a:rPr lang="lv-LV" sz="4267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</a:br>
            <a:r>
              <a:rPr lang="lv-LV" sz="4267" b="1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organizētu pilsonisko sabiedrību.</a:t>
            </a:r>
            <a:br>
              <a:rPr lang="lv-LV" sz="4267" b="1" dirty="0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</a:rPr>
            </a:br>
            <a:endParaRPr lang="lv-LV" sz="4267" b="1" dirty="0">
              <a:solidFill>
                <a:schemeClr val="bg1"/>
              </a:solidFill>
              <a:latin typeface="Calibri" panose="020F0502020204030204" pitchFamily="34" charset="0"/>
              <a:ea typeface="MS PGothic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E22556-F3F7-42C7-F2CE-887A92BC0B96}"/>
              </a:ext>
            </a:extLst>
          </p:cNvPr>
          <p:cNvSpPr txBox="1">
            <a:spLocks/>
          </p:cNvSpPr>
          <p:nvPr/>
        </p:nvSpPr>
        <p:spPr bwMode="auto">
          <a:xfrm>
            <a:off x="256262" y="2816568"/>
            <a:ext cx="6332417" cy="273261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477B2"/>
                </a:solidFill>
                <a:latin typeface="Arial Narrow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200">
                <a:solidFill>
                  <a:srgbClr val="3477B2"/>
                </a:solidFill>
                <a:latin typeface="Arial Narrow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3477B2"/>
                </a:solidFill>
                <a:latin typeface="Arial Narrow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477B2"/>
                </a:solidFill>
                <a:latin typeface="Arial Narrow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lv-LV" sz="2667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lv-LV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Eiropas Parlamentam, Padomei</a:t>
            </a:r>
            <a:br>
              <a:rPr lang="lv-LV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lv-LV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 Komisijai</a:t>
            </a:r>
            <a:br>
              <a:rPr lang="lv-LV" sz="2667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lv-LV" sz="2667" b="1" i="1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palīdz</a:t>
            </a:r>
            <a:br>
              <a:rPr lang="lv-LV" sz="2667" b="1" i="1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lv-LV" sz="2667" b="1" i="1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Ekonomikas un sociālo lietu komiteja</a:t>
            </a:r>
            <a:br>
              <a:rPr lang="lv-LV" sz="2667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lv-LV" sz="2667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lv-LV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Reģionu komiteja, kuras pilda</a:t>
            </a:r>
            <a:r>
              <a:rPr lang="lv-LV" sz="2667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lv-LV" sz="2667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lv-LV" sz="2667" b="1" i="1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padomdevējas funkcijas</a:t>
            </a:r>
            <a:r>
              <a:rPr lang="lv-LV" sz="2667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 </a:t>
            </a:r>
          </a:p>
          <a:p>
            <a:pPr algn="ctr" eaLnBrk="1" hangingPunct="1">
              <a:buFont typeface="Arial" charset="0"/>
              <a:buNone/>
            </a:pPr>
            <a:endParaRPr lang="en-GB" altLang="ja-JP" sz="2667" dirty="0">
              <a:solidFill>
                <a:srgbClr val="07A1CD"/>
              </a:solidFill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lv-LV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</a:rPr>
              <a:t>Līguma par Eiropas Savienību 13. pants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75D38-9BB0-753E-7664-8EA882E82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4752" y="1876765"/>
            <a:ext cx="4937247" cy="494640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075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32E24-6E64-A030-DF7B-7A8226189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425948A-5867-CD52-1283-E882C06253F4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91783B-97BB-6B47-0152-29D1C5AD465E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1C10654-4D22-70D0-6CCE-C0A0F75D5C4F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13" name="Picture 12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EB414F3-32D7-539F-1155-6D17DFD48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r="-1264"/>
          <a:stretch/>
        </p:blipFill>
        <p:spPr>
          <a:xfrm>
            <a:off x="4370717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 descr="A collage of several images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647C463-7DB6-F4A5-89C9-270159502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r="-411"/>
          <a:stretch/>
        </p:blipFill>
        <p:spPr>
          <a:xfrm>
            <a:off x="155275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D809DCA9-7577-B42D-87B8-1BB53615E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r="96"/>
          <a:stretch/>
        </p:blipFill>
        <p:spPr>
          <a:xfrm>
            <a:off x="8586159" y="0"/>
            <a:ext cx="3361072" cy="67253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196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3510D-03B1-A567-47EB-0DAA3CC4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73CF211-003B-1AF4-5AE0-484DC0A1E70B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20DC1D-C512-41AC-3ADA-BE42201EAF6F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7E1E67E-3B61-DCF3-EE90-F06A47D70721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3" name="Picture 2" descr="A poster of a financial report&#10;&#10;Description automatically generated with medium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EF3F44B3-B23A-C02E-869A-8AEC92B8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873"/>
          <a:stretch/>
        </p:blipFill>
        <p:spPr>
          <a:xfrm>
            <a:off x="166770" y="-43467"/>
            <a:ext cx="3390181" cy="68455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A screenshot of a computer scree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DC7EA9E-3AD5-8254-DEBE-53C0DEE3B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r="-93"/>
          <a:stretch/>
        </p:blipFill>
        <p:spPr>
          <a:xfrm>
            <a:off x="4382160" y="-1"/>
            <a:ext cx="3390181" cy="67585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 descr="A collage of images of people and icons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175C6EB-6A55-8FE6-F4AC-6BE900C7D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r="641"/>
          <a:stretch/>
        </p:blipFill>
        <p:spPr>
          <a:xfrm>
            <a:off x="8597550" y="-33797"/>
            <a:ext cx="3390181" cy="68261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18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53154" y="2091704"/>
            <a:ext cx="7302721" cy="2937933"/>
          </a:xfrm>
        </p:spPr>
        <p:txBody>
          <a:bodyPr>
            <a:normAutofit lnSpcReduction="10000"/>
          </a:bodyPr>
          <a:lstStyle/>
          <a:p>
            <a:pPr marL="0" lvl="0" indent="0" algn="just">
              <a:lnSpc>
                <a:spcPct val="110000"/>
              </a:lnSpc>
              <a:buNone/>
            </a:pPr>
            <a:r>
              <a:rPr lang="lv-LV" sz="2400">
                <a:latin typeface="Calibri" panose="020F0502020204030204" pitchFamily="34" charset="0"/>
              </a:rPr>
              <a:t>Pēc katras dalībvalsts ieteikuma uz </a:t>
            </a:r>
            <a:r>
              <a:rPr lang="lv-LV" sz="2400" b="1">
                <a:solidFill>
                  <a:srgbClr val="0060A0"/>
                </a:solidFill>
                <a:latin typeface="Calibri" panose="020F0502020204030204" pitchFamily="34" charset="0"/>
              </a:rPr>
              <a:t>atjaunojamu piecu gadu termiņu</a:t>
            </a:r>
            <a:r>
              <a:rPr lang="lv-LV" sz="2400">
                <a:latin typeface="Calibri" panose="020F0502020204030204" pitchFamily="34" charset="0"/>
              </a:rPr>
              <a:t> locekļus ieceļ </a:t>
            </a:r>
            <a:r>
              <a:rPr lang="lv-LV" sz="2400" b="1">
                <a:solidFill>
                  <a:srgbClr val="0060A0"/>
                </a:solidFill>
                <a:latin typeface="Calibri" panose="020F0502020204030204" pitchFamily="34" charset="0"/>
              </a:rPr>
              <a:t>Padome</a:t>
            </a:r>
            <a:r>
              <a:rPr lang="lv-LV" sz="2400">
                <a:latin typeface="Calibri" panose="020F0502020204030204" pitchFamily="34" charset="0"/>
              </a:rPr>
              <a:t>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lv-LV" sz="2400">
                <a:latin typeface="Calibri" panose="020F0502020204030204" pitchFamily="34" charset="0"/>
              </a:rPr>
              <a:t>Viņi ir neatkarīgi </a:t>
            </a:r>
            <a:r>
              <a:rPr lang="lv-LV" sz="2400" b="1">
                <a:solidFill>
                  <a:srgbClr val="0060A0"/>
                </a:solidFill>
                <a:latin typeface="Calibri" panose="020F0502020204030204" pitchFamily="34" charset="0"/>
              </a:rPr>
              <a:t>(= nepārstāv politiskās partijas)</a:t>
            </a:r>
            <a:r>
              <a:rPr lang="lv-LV" sz="2400">
                <a:latin typeface="Calibri" panose="020F0502020204030204" pitchFamily="34" charset="0"/>
              </a:rPr>
              <a:t> un savus pienākumus pilda visu ES pilsoņu interesēs.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lv-LV" sz="2400" b="1">
                <a:solidFill>
                  <a:srgbClr val="0060A0"/>
                </a:solidFill>
                <a:latin typeface="Calibri" panose="020F0502020204030204" pitchFamily="34" charset="0"/>
              </a:rPr>
              <a:t>Nav pastāvīgi nodarbināti Briselē</a:t>
            </a:r>
            <a:r>
              <a:rPr lang="lv-LV" sz="2400">
                <a:latin typeface="Calibri" panose="020F0502020204030204" pitchFamily="34" charset="0"/>
              </a:rPr>
              <a:t>; lielākā daļa turpina strādāt savā darbavietā izcelsmes valstī. Locekļu ceļa un uzturēšanās izdevumus sedz EESK.</a:t>
            </a:r>
          </a:p>
          <a:p>
            <a:pPr lvl="0"/>
            <a:endParaRPr lang="fr-BE" sz="22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49707" y="3437681"/>
            <a:ext cx="7206169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49707" y="4520354"/>
            <a:ext cx="7206168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428210-F821-B6DF-07F8-4E1709B3CA0C}"/>
              </a:ext>
            </a:extLst>
          </p:cNvPr>
          <p:cNvSpPr/>
          <p:nvPr/>
        </p:nvSpPr>
        <p:spPr>
          <a:xfrm>
            <a:off x="0" y="0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F93FD-3C97-D521-87A7-D8F00E14E82C}"/>
              </a:ext>
            </a:extLst>
          </p:cNvPr>
          <p:cNvSpPr txBox="1"/>
          <p:nvPr/>
        </p:nvSpPr>
        <p:spPr>
          <a:xfrm>
            <a:off x="26681" y="263341"/>
            <a:ext cx="121653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400" b="1">
                <a:solidFill>
                  <a:schemeClr val="bg1"/>
                </a:solidFill>
                <a:latin typeface="Calibri" panose="020F0502020204030204" pitchFamily="34" charset="0"/>
              </a:rPr>
              <a:t>ASAMBLEJA, KURĀ IR 329 LOCEKĻI NO</a:t>
            </a:r>
            <a:br>
              <a:rPr lang="lv-LV" sz="4400" b="1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lv-LV" sz="4400" b="1">
                <a:solidFill>
                  <a:schemeClr val="bg1"/>
                </a:solidFill>
                <a:latin typeface="Calibri" panose="020F0502020204030204" pitchFamily="34" charset="0"/>
              </a:rPr>
              <a:t>VISĀM ES DALĪBVALSTĪM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  <p:bldP spid="8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9"/>
          <a:stretch/>
        </p:blipFill>
        <p:spPr>
          <a:xfrm>
            <a:off x="0" y="1206436"/>
            <a:ext cx="12192000" cy="498036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482030"/>
            <a:ext cx="12192000" cy="517313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lv-LV">
                <a:latin typeface="Calibri" charset="0"/>
                <a:ea typeface="MS PGothic" charset="-128"/>
              </a:rPr>
              <a:t>To veido visas grupas un organizācijas, kurās cilvēki </a:t>
            </a:r>
            <a:r>
              <a:rPr lang="lv-LV" b="1">
                <a:solidFill>
                  <a:srgbClr val="0060A0"/>
                </a:solidFill>
                <a:latin typeface="Calibri" charset="0"/>
                <a:ea typeface="MS PGothic" charset="-128"/>
              </a:rPr>
              <a:t>sadarbojas</a:t>
            </a:r>
            <a:r>
              <a:rPr lang="lv-LV">
                <a:solidFill>
                  <a:srgbClr val="0060A0"/>
                </a:solidFill>
                <a:latin typeface="Calibri" charset="0"/>
                <a:ea typeface="MS PGothic" charset="-128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3387" y="3442547"/>
            <a:ext cx="2926080" cy="3574627"/>
          </a:xfrm>
          <a:prstGeom prst="rect">
            <a:avLst/>
          </a:prstGeom>
          <a:solidFill>
            <a:srgbClr val="006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754880" y="3442547"/>
            <a:ext cx="2926080" cy="3574627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8236373" y="3442547"/>
            <a:ext cx="2926080" cy="3574627"/>
          </a:xfrm>
          <a:prstGeom prst="rect">
            <a:avLst/>
          </a:prstGeom>
          <a:solidFill>
            <a:srgbClr val="0083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834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273387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lv-LV" sz="20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Darba devēji (107)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54880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lv-LV" sz="20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Darba ņēmēji (112)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8236373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lv-LV" sz="22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Pilsoniskās sabiedrības organizācijas (106)</a:t>
            </a:r>
          </a:p>
          <a:p>
            <a:pPr algn="ctr" eaLnBrk="1" hangingPunct="1">
              <a:defRPr/>
            </a:pPr>
            <a:endParaRPr lang="fr-BE" sz="2667" b="1" dirty="0">
              <a:solidFill>
                <a:schemeClr val="bg1"/>
              </a:solidFill>
              <a:latin typeface="Calibri" panose="020F0502020204030204" pitchFamily="34" charset="0"/>
              <a:ea typeface="+mj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936558"/>
            <a:ext cx="12192000" cy="1627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5911455"/>
            <a:ext cx="12192000" cy="14507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lv-LV" sz="2400" b="1">
                <a:solidFill>
                  <a:srgbClr val="1F5FA0"/>
                </a:solidFill>
                <a:latin typeface="Calibri" charset="0"/>
                <a:ea typeface="MS PGothic" charset="-128"/>
              </a:rPr>
              <a:t>Viņi aizstāv savas grupas (vai kopienas) intereses un pārliecību, bieži darbodamies kā vidutāji starp politikas veidotājiem un iedzīvotājiem.</a:t>
            </a:r>
          </a:p>
        </p:txBody>
      </p:sp>
      <p:sp>
        <p:nvSpPr>
          <p:cNvPr id="19" name="TextBox 18">
            <a:hlinkClick r:id="rId4"/>
            <a:extLst>
              <a:ext uri="{FF2B5EF4-FFF2-40B4-BE49-F238E27FC236}">
                <a16:creationId xmlns:a16="http://schemas.microsoft.com/office/drawing/2014/main" id="{F0925021-66B6-B547-90DD-B7884B765D2F}"/>
              </a:ext>
            </a:extLst>
          </p:cNvPr>
          <p:cNvSpPr txBox="1"/>
          <p:nvPr/>
        </p:nvSpPr>
        <p:spPr>
          <a:xfrm>
            <a:off x="1255099" y="4176000"/>
            <a:ext cx="2962656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867">
                <a:solidFill>
                  <a:schemeClr val="bg1"/>
                </a:solidFill>
              </a:rPr>
              <a:t>Darba devēju apvienības,</a:t>
            </a:r>
          </a:p>
          <a:p>
            <a:pPr algn="ctr"/>
            <a:r>
              <a:rPr lang="lv-LV" sz="1867">
                <a:solidFill>
                  <a:schemeClr val="bg1"/>
                </a:solidFill>
              </a:rPr>
              <a:t>tirdzniecības kameras,</a:t>
            </a:r>
          </a:p>
          <a:p>
            <a:pPr algn="ctr"/>
            <a:r>
              <a:rPr lang="lv-LV" sz="1867">
                <a:solidFill>
                  <a:schemeClr val="bg1"/>
                </a:solidFill>
              </a:rPr>
              <a:t>MVU organizācijas.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hlinkClick r:id="rId5"/>
            <a:extLst>
              <a:ext uri="{FF2B5EF4-FFF2-40B4-BE49-F238E27FC236}">
                <a16:creationId xmlns:a16="http://schemas.microsoft.com/office/drawing/2014/main" id="{EA13E604-DD39-AC47-A999-ECEECC06A46F}"/>
              </a:ext>
            </a:extLst>
          </p:cNvPr>
          <p:cNvSpPr txBox="1"/>
          <p:nvPr/>
        </p:nvSpPr>
        <p:spPr>
          <a:xfrm>
            <a:off x="4718304" y="4224000"/>
            <a:ext cx="296265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867" dirty="0">
                <a:solidFill>
                  <a:schemeClr val="bg1"/>
                </a:solidFill>
              </a:rPr>
              <a:t>Arodbiedrības</a:t>
            </a:r>
          </a:p>
        </p:txBody>
      </p:sp>
      <p:sp>
        <p:nvSpPr>
          <p:cNvPr id="21" name="TextBox 20">
            <a:hlinkClick r:id="rId6"/>
            <a:extLst>
              <a:ext uri="{FF2B5EF4-FFF2-40B4-BE49-F238E27FC236}">
                <a16:creationId xmlns:a16="http://schemas.microsoft.com/office/drawing/2014/main" id="{04EA3B74-E8BC-4341-9B56-489ADABD78EE}"/>
              </a:ext>
            </a:extLst>
          </p:cNvPr>
          <p:cNvSpPr txBox="1"/>
          <p:nvPr/>
        </p:nvSpPr>
        <p:spPr>
          <a:xfrm>
            <a:off x="8236373" y="4224000"/>
            <a:ext cx="2962656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867">
                <a:solidFill>
                  <a:schemeClr val="bg1"/>
                </a:solidFill>
              </a:rPr>
              <a:t>Lauksaimnieki, patērētāji, NVO, jaunieši, dažādu profesiju pārstāvji, cilvēki ar invaliditāti, akadēmiskās aprindas, kooperatīvi... 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F707B0-4DCD-1697-44A7-0F7B11A0DBD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85060" y="161454"/>
            <a:ext cx="12277060" cy="106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lv-LV" sz="40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KO NOZĪMĒ “ORGANIZĒTA PILSONISKĀ SABIEDRĪBA”?</a:t>
            </a:r>
          </a:p>
        </p:txBody>
      </p:sp>
    </p:spTree>
    <p:extLst>
      <p:ext uri="{BB962C8B-B14F-4D97-AF65-F5344CB8AC3E}">
        <p14:creationId xmlns:p14="http://schemas.microsoft.com/office/powerpoint/2010/main" val="19750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animBg="1"/>
      <p:bldP spid="14" grpId="0" animBg="1"/>
      <p:bldP spid="15" grpId="0" animBg="1"/>
      <p:bldP spid="10" grpId="0"/>
      <p:bldP spid="11" grpId="0"/>
      <p:bldP spid="12" grpId="0"/>
      <p:bldP spid="17" grpId="0" animBg="1"/>
      <p:bldP spid="18" grpId="0"/>
      <p:bldP spid="19" grpId="0"/>
      <p:bldP spid="20" grpId="0"/>
      <p:bldP spid="2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E81D5F-8A66-0164-9E18-EF3E967B127A}"/>
              </a:ext>
            </a:extLst>
          </p:cNvPr>
          <p:cNvSpPr/>
          <p:nvPr/>
        </p:nvSpPr>
        <p:spPr>
          <a:xfrm>
            <a:off x="0" y="-9144"/>
            <a:ext cx="7324259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532" y="-9144"/>
            <a:ext cx="7430791" cy="1144284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de-DE" sz="4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KĀDS IR EESK UZDEVUMS?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4259" y="0"/>
            <a:ext cx="4867741" cy="685799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 4"/>
          <p:cNvSpPr/>
          <p:nvPr/>
        </p:nvSpPr>
        <p:spPr>
          <a:xfrm>
            <a:off x="124545" y="1144284"/>
            <a:ext cx="710533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2000" b="1" dirty="0" err="1">
                <a:solidFill>
                  <a:srgbClr val="1F5FA0"/>
                </a:solidFill>
              </a:rPr>
              <a:t>Eiropas</a:t>
            </a:r>
            <a:r>
              <a:rPr lang="de-DE" sz="2000" b="1" dirty="0">
                <a:solidFill>
                  <a:srgbClr val="1F5FA0"/>
                </a:solidFill>
              </a:rPr>
              <a:t> </a:t>
            </a:r>
            <a:r>
              <a:rPr lang="de-DE" sz="2000" b="1" dirty="0" err="1">
                <a:solidFill>
                  <a:srgbClr val="1F5FA0"/>
                </a:solidFill>
              </a:rPr>
              <a:t>Parlamentam</a:t>
            </a:r>
            <a:r>
              <a:rPr lang="de-DE" sz="2000" dirty="0"/>
              <a:t>, </a:t>
            </a:r>
            <a:r>
              <a:rPr lang="de-DE" sz="2000" b="1" dirty="0">
                <a:solidFill>
                  <a:srgbClr val="1F5FA0"/>
                </a:solidFill>
              </a:rPr>
              <a:t>ES </a:t>
            </a:r>
            <a:r>
              <a:rPr lang="de-DE" sz="2000" b="1" dirty="0" err="1">
                <a:solidFill>
                  <a:srgbClr val="1F5FA0"/>
                </a:solidFill>
              </a:rPr>
              <a:t>Padomei</a:t>
            </a:r>
            <a:r>
              <a:rPr lang="de-DE" sz="2000" b="1" dirty="0">
                <a:solidFill>
                  <a:srgbClr val="1F5FA0"/>
                </a:solidFill>
              </a:rPr>
              <a:t> </a:t>
            </a:r>
            <a:r>
              <a:rPr lang="de-DE" sz="2000" dirty="0" err="1"/>
              <a:t>un</a:t>
            </a:r>
            <a:r>
              <a:rPr lang="de-DE" sz="2000" dirty="0"/>
              <a:t> </a:t>
            </a:r>
            <a:r>
              <a:rPr lang="de-DE" sz="2000" b="1" dirty="0" err="1">
                <a:solidFill>
                  <a:srgbClr val="1F5FA0"/>
                </a:solidFill>
              </a:rPr>
              <a:t>Eiropas</a:t>
            </a:r>
            <a:r>
              <a:rPr lang="de-DE" sz="2000" b="1" dirty="0">
                <a:solidFill>
                  <a:srgbClr val="1F5FA0"/>
                </a:solidFill>
              </a:rPr>
              <a:t> </a:t>
            </a:r>
            <a:r>
              <a:rPr lang="de-DE" sz="2000" b="1" dirty="0" err="1">
                <a:solidFill>
                  <a:srgbClr val="1F5FA0"/>
                </a:solidFill>
              </a:rPr>
              <a:t>Komisijai</a:t>
            </a:r>
            <a:r>
              <a:rPr lang="de-DE" sz="2000" dirty="0"/>
              <a:t>, </a:t>
            </a:r>
            <a:r>
              <a:rPr lang="de-DE" sz="2000" dirty="0" err="1"/>
              <a:t>izstrādājot</a:t>
            </a:r>
            <a:r>
              <a:rPr lang="de-DE" sz="2000" dirty="0"/>
              <a:t> </a:t>
            </a:r>
            <a:r>
              <a:rPr lang="de-DE" sz="2000" dirty="0" err="1"/>
              <a:t>jaunus</a:t>
            </a:r>
            <a:r>
              <a:rPr lang="de-DE" sz="2000" dirty="0"/>
              <a:t> </a:t>
            </a:r>
            <a:r>
              <a:rPr lang="de-DE" sz="2000" dirty="0" err="1"/>
              <a:t>tiesību</a:t>
            </a:r>
            <a:r>
              <a:rPr lang="de-DE" sz="2000" dirty="0"/>
              <a:t> </a:t>
            </a:r>
            <a:r>
              <a:rPr lang="de-DE" sz="2000" dirty="0" err="1"/>
              <a:t>aktus</a:t>
            </a:r>
            <a:r>
              <a:rPr lang="de-DE" sz="2000" dirty="0"/>
              <a:t>, </a:t>
            </a:r>
            <a:r>
              <a:rPr lang="de-DE" sz="2000" b="1" dirty="0" err="1">
                <a:solidFill>
                  <a:srgbClr val="1F5FA0"/>
                </a:solidFill>
              </a:rPr>
              <a:t>ir</a:t>
            </a:r>
            <a:r>
              <a:rPr lang="de-DE" sz="2000" b="1" dirty="0">
                <a:solidFill>
                  <a:srgbClr val="1F5FA0"/>
                </a:solidFill>
              </a:rPr>
              <a:t> </a:t>
            </a:r>
            <a:r>
              <a:rPr lang="de-DE" sz="2000" b="1" dirty="0" err="1">
                <a:solidFill>
                  <a:srgbClr val="1F5FA0"/>
                </a:solidFill>
              </a:rPr>
              <a:t>juridisks</a:t>
            </a:r>
            <a:r>
              <a:rPr lang="de-DE" sz="2000" b="1" dirty="0">
                <a:solidFill>
                  <a:srgbClr val="1F5FA0"/>
                </a:solidFill>
              </a:rPr>
              <a:t> </a:t>
            </a:r>
            <a:r>
              <a:rPr lang="de-DE" sz="2000" b="1" dirty="0" err="1">
                <a:solidFill>
                  <a:srgbClr val="1F5FA0"/>
                </a:solidFill>
              </a:rPr>
              <a:t>pienākums</a:t>
            </a:r>
            <a:r>
              <a:rPr lang="de-DE" sz="2000" b="1" dirty="0">
                <a:solidFill>
                  <a:srgbClr val="1F5FA0"/>
                </a:solidFill>
              </a:rPr>
              <a:t> </a:t>
            </a:r>
            <a:r>
              <a:rPr lang="de-DE" sz="2000" b="1" dirty="0" err="1">
                <a:solidFill>
                  <a:srgbClr val="1F5FA0"/>
                </a:solidFill>
              </a:rPr>
              <a:t>apspriesties</a:t>
            </a:r>
            <a:r>
              <a:rPr lang="de-DE" sz="2000" b="1" dirty="0">
                <a:solidFill>
                  <a:srgbClr val="1F5FA0"/>
                </a:solidFill>
              </a:rPr>
              <a:t> </a:t>
            </a:r>
            <a:r>
              <a:rPr lang="de-DE" sz="2000" b="1" dirty="0" err="1">
                <a:solidFill>
                  <a:srgbClr val="1F5FA0"/>
                </a:solidFill>
              </a:rPr>
              <a:t>ar</a:t>
            </a:r>
            <a:r>
              <a:rPr lang="de-DE" sz="2000" b="1" dirty="0">
                <a:solidFill>
                  <a:srgbClr val="1F5FA0"/>
                </a:solidFill>
              </a:rPr>
              <a:t> EESK</a:t>
            </a:r>
            <a:r>
              <a:rPr lang="de-DE" sz="2000" dirty="0"/>
              <a:t>. </a:t>
            </a:r>
            <a:r>
              <a:rPr lang="de-DE" sz="2000" b="1" dirty="0" err="1"/>
              <a:t>Apspriešanās</a:t>
            </a:r>
            <a:r>
              <a:rPr lang="de-DE" sz="2000" b="1" dirty="0"/>
              <a:t> </a:t>
            </a:r>
            <a:r>
              <a:rPr lang="de-DE" sz="2000" dirty="0" err="1"/>
              <a:t>var</a:t>
            </a:r>
            <a:r>
              <a:rPr lang="de-DE" sz="2000" dirty="0"/>
              <a:t> </a:t>
            </a:r>
            <a:r>
              <a:rPr lang="de-DE" sz="2000" dirty="0" err="1"/>
              <a:t>aptvert</a:t>
            </a:r>
            <a:r>
              <a:rPr lang="de-DE" sz="2000" dirty="0"/>
              <a:t> </a:t>
            </a:r>
            <a:r>
              <a:rPr lang="de-DE" sz="2000" dirty="0" err="1"/>
              <a:t>plašu</a:t>
            </a:r>
            <a:r>
              <a:rPr lang="de-DE" sz="2000" dirty="0"/>
              <a:t> </a:t>
            </a:r>
            <a:r>
              <a:rPr lang="de-DE" sz="2000" dirty="0" err="1"/>
              <a:t>tematu</a:t>
            </a:r>
            <a:r>
              <a:rPr lang="de-DE" sz="2000" dirty="0"/>
              <a:t> </a:t>
            </a:r>
            <a:r>
              <a:rPr lang="de-DE" sz="2000" dirty="0" err="1"/>
              <a:t>klāstu</a:t>
            </a:r>
            <a:r>
              <a:rPr lang="de-DE" sz="2000" dirty="0"/>
              <a:t>.</a:t>
            </a:r>
            <a:endParaRPr lang="lt-LT" sz="2000" dirty="0"/>
          </a:p>
          <a:p>
            <a:pPr algn="just"/>
            <a:endParaRPr lang="en-US" altLang="fr-FR" sz="2000" dirty="0">
              <a:solidFill>
                <a:srgbClr val="0060A0"/>
              </a:solidFill>
            </a:endParaRPr>
          </a:p>
          <a:p>
            <a:pPr algn="just"/>
            <a:r>
              <a:rPr lang="lv-LV" sz="2000" b="1" dirty="0">
                <a:solidFill>
                  <a:srgbClr val="1F5FA0"/>
                </a:solidFill>
              </a:rPr>
              <a:t>EESK locekļi</a:t>
            </a:r>
            <a:r>
              <a:rPr lang="lv-LV" dirty="0"/>
              <a:t>, kas pārstāv </a:t>
            </a:r>
            <a:r>
              <a:rPr lang="lv-LV" sz="2000" b="1" dirty="0">
                <a:solidFill>
                  <a:srgbClr val="1F5FA0"/>
                </a:solidFill>
              </a:rPr>
              <a:t>visas 3 grupas, apspriežas, konsultējas un panāk konsensu, lai izstrādātu vienotu dokumentu jeb atzinumu </a:t>
            </a:r>
            <a:r>
              <a:rPr lang="lv-LV" dirty="0"/>
              <a:t>par ierosināto tiesību aktu.</a:t>
            </a:r>
            <a:endParaRPr lang="lv-LV" sz="2000" b="1" dirty="0">
              <a:solidFill>
                <a:srgbClr val="1F5FA0"/>
              </a:solidFill>
            </a:endParaRPr>
          </a:p>
          <a:p>
            <a:pPr algn="just"/>
            <a:endParaRPr lang="en-US" altLang="fr-FR" sz="2000" dirty="0">
              <a:solidFill>
                <a:srgbClr val="0060A0"/>
              </a:solidFill>
            </a:endParaRPr>
          </a:p>
          <a:p>
            <a:pPr algn="just"/>
            <a:r>
              <a:rPr lang="lv-LV" sz="2000" dirty="0"/>
              <a:t>Kad </a:t>
            </a:r>
            <a:r>
              <a:rPr lang="lv-LV" sz="2000" b="1" dirty="0">
                <a:solidFill>
                  <a:srgbClr val="1F5FA0"/>
                </a:solidFill>
              </a:rPr>
              <a:t>atzinums ir pieņemts, to </a:t>
            </a:r>
            <a:r>
              <a:rPr lang="lv-LV" sz="2000" b="1" dirty="0" err="1">
                <a:solidFill>
                  <a:srgbClr val="1F5FA0"/>
                </a:solidFill>
              </a:rPr>
              <a:t>nosūta</a:t>
            </a:r>
            <a:r>
              <a:rPr lang="lv-LV" sz="2000" b="1" dirty="0">
                <a:solidFill>
                  <a:srgbClr val="1F5FA0"/>
                </a:solidFill>
              </a:rPr>
              <a:t> ES iestādēm </a:t>
            </a:r>
            <a:r>
              <a:rPr lang="lv-LV" sz="2000" dirty="0"/>
              <a:t>apspriešanai un publicē </a:t>
            </a:r>
            <a:r>
              <a:rPr lang="lv-LV" sz="2000" i="1" dirty="0"/>
              <a:t>Eiropas Savienības Oficiālajā Vēstnesī (24 valodās)</a:t>
            </a:r>
            <a:r>
              <a:rPr lang="lv-LV" sz="2000" dirty="0"/>
              <a:t>.</a:t>
            </a:r>
          </a:p>
          <a:p>
            <a:pPr algn="just"/>
            <a:endParaRPr lang="en-US" altLang="fr-FR" sz="2000" dirty="0"/>
          </a:p>
          <a:p>
            <a:pPr algn="just"/>
            <a:r>
              <a:rPr lang="lv-LV" sz="2000" dirty="0"/>
              <a:t>Ziņotājs </a:t>
            </a:r>
            <a:r>
              <a:rPr lang="lv-LV" sz="2000" b="1" dirty="0">
                <a:solidFill>
                  <a:srgbClr val="1F5FA0"/>
                </a:solidFill>
              </a:rPr>
              <a:t>iepazīstina</a:t>
            </a:r>
            <a:r>
              <a:rPr lang="lv-LV" sz="2000" dirty="0"/>
              <a:t> ar svarīgākajiem secinājumiem un </a:t>
            </a:r>
            <a:r>
              <a:rPr lang="lv-LV" sz="2000" b="1" dirty="0">
                <a:solidFill>
                  <a:srgbClr val="1F5FA0"/>
                </a:solidFill>
              </a:rPr>
              <a:t>popularizē</a:t>
            </a:r>
            <a:r>
              <a:rPr lang="lv-LV" sz="2000" dirty="0"/>
              <a:t> atzinumu ES, dalībvalstu un vietējā līmenī.</a:t>
            </a:r>
          </a:p>
          <a:p>
            <a:pPr algn="just"/>
            <a:endParaRPr lang="en-GB" altLang="fr-FR" sz="2000" dirty="0"/>
          </a:p>
          <a:p>
            <a:pPr algn="just"/>
            <a:r>
              <a:rPr lang="de-DE" sz="2000" dirty="0" err="1"/>
              <a:t>Kopumā</a:t>
            </a:r>
            <a:r>
              <a:rPr lang="de-DE" sz="2000" dirty="0"/>
              <a:t> EESK </a:t>
            </a:r>
            <a:r>
              <a:rPr lang="de-DE" sz="2000" dirty="0" err="1"/>
              <a:t>katru</a:t>
            </a:r>
            <a:r>
              <a:rPr lang="de-DE" sz="2000" dirty="0"/>
              <a:t> </a:t>
            </a:r>
            <a:r>
              <a:rPr lang="de-DE" sz="2000" dirty="0" err="1"/>
              <a:t>gadu</a:t>
            </a:r>
            <a:r>
              <a:rPr lang="de-DE" sz="2000" dirty="0"/>
              <a:t> </a:t>
            </a:r>
            <a:r>
              <a:rPr lang="de-DE" sz="2000" dirty="0" err="1"/>
              <a:t>sagatavo</a:t>
            </a:r>
            <a:r>
              <a:rPr lang="de-DE" sz="2000" dirty="0"/>
              <a:t> </a:t>
            </a:r>
            <a:r>
              <a:rPr lang="de-DE" sz="2000" dirty="0" err="1"/>
              <a:t>aptuveni</a:t>
            </a:r>
            <a:r>
              <a:rPr lang="de-DE" sz="2000" dirty="0"/>
              <a:t> </a:t>
            </a:r>
            <a:r>
              <a:rPr lang="de-DE" sz="2000" b="1" dirty="0">
                <a:solidFill>
                  <a:srgbClr val="1F5FA0"/>
                </a:solidFill>
              </a:rPr>
              <a:t>200 </a:t>
            </a:r>
            <a:r>
              <a:rPr lang="de-DE" sz="2000" b="1" dirty="0" err="1">
                <a:solidFill>
                  <a:srgbClr val="1F5FA0"/>
                </a:solidFill>
              </a:rPr>
              <a:t>atzinumu</a:t>
            </a:r>
            <a:r>
              <a:rPr lang="de-DE" sz="2000" dirty="0"/>
              <a:t>.</a:t>
            </a:r>
            <a:endParaRPr lang="en-US" altLang="fr-FR" sz="20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fr-FR" sz="16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B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632D7-92F4-4501-A9F6-C753A58D7CB1}"/>
              </a:ext>
            </a:extLst>
          </p:cNvPr>
          <p:cNvSpPr txBox="1"/>
          <p:nvPr/>
        </p:nvSpPr>
        <p:spPr>
          <a:xfrm>
            <a:off x="1733006" y="6164440"/>
            <a:ext cx="3731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600" b="1" dirty="0"/>
              <a:t>Lai uzzinātu vairāk, noskenējiet QR kodu.</a:t>
            </a:r>
            <a:endParaRPr lang="de-DE" sz="1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D93C43-DE67-4F97-97C9-04AF74DC62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4" t="7800" r="9338" b="6166"/>
          <a:stretch/>
        </p:blipFill>
        <p:spPr>
          <a:xfrm>
            <a:off x="6238560" y="5838417"/>
            <a:ext cx="991320" cy="990600"/>
          </a:xfrm>
          <a:prstGeom prst="rect">
            <a:avLst/>
          </a:prstGeom>
        </p:spPr>
      </p:pic>
      <p:pic>
        <p:nvPicPr>
          <p:cNvPr id="10" name="Graphic 9" descr="Right pointing backhand index with solid fill">
            <a:extLst>
              <a:ext uri="{FF2B5EF4-FFF2-40B4-BE49-F238E27FC236}">
                <a16:creationId xmlns:a16="http://schemas.microsoft.com/office/drawing/2014/main" id="{C37D202E-711E-46BB-A5CB-D0255C00B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2957" y="6115277"/>
            <a:ext cx="436880" cy="4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1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2DE31-1F83-4EF8-A9BC-495544087C12}"/>
              </a:ext>
            </a:extLst>
          </p:cNvPr>
          <p:cNvSpPr txBox="1"/>
          <p:nvPr/>
        </p:nvSpPr>
        <p:spPr>
          <a:xfrm>
            <a:off x="110512" y="3661616"/>
            <a:ext cx="11718941" cy="1221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0060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1F5F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US" sz="2400" spc="5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828AC-9164-4F14-8519-02B5D5335800}"/>
              </a:ext>
            </a:extLst>
          </p:cNvPr>
          <p:cNvSpPr txBox="1"/>
          <p:nvPr/>
        </p:nvSpPr>
        <p:spPr>
          <a:xfrm>
            <a:off x="256837" y="2177162"/>
            <a:ext cx="1167814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lv-LV" sz="2600"/>
              <a:t>Komiteja ir vienīgā institucionalizētā Eiropas līmeņa tikšanās vieta un forums dialogam, kas paver iespēju panākt dažādu interešu </a:t>
            </a:r>
            <a:r>
              <a:rPr lang="lv-LV" sz="2600" b="1">
                <a:solidFill>
                  <a:srgbClr val="0060A0"/>
                </a:solidFill>
              </a:rPr>
              <a:t>konsensu</a:t>
            </a:r>
            <a:r>
              <a:rPr lang="lv-LV" sz="2600"/>
              <a:t>. </a:t>
            </a:r>
            <a:r>
              <a:rPr lang="lv-LV" sz="2800">
                <a:latin typeface="Calibri" pitchFamily="34" charset="0"/>
              </a:rPr>
              <a:t>Tas ir vienīgais veids, kā Eiropas interešu grupas var oficiāli </a:t>
            </a:r>
            <a:r>
              <a:rPr lang="lv-LV" sz="2800" b="1">
                <a:solidFill>
                  <a:srgbClr val="0060A0"/>
                </a:solidFill>
                <a:latin typeface="Calibri" pitchFamily="34" charset="0"/>
              </a:rPr>
              <a:t>starpiestāžu līmenī paust viedokli par ES tiesību aktu projektiem.</a:t>
            </a:r>
          </a:p>
          <a:p>
            <a:pPr algn="ctr">
              <a:spcBef>
                <a:spcPts val="1200"/>
              </a:spcBef>
              <a:defRPr/>
            </a:pPr>
            <a:r>
              <a:rPr lang="lv-LV" sz="2800">
                <a:latin typeface="Calibri" pitchFamily="34" charset="0"/>
              </a:rPr>
              <a:t>Organizētas pilsoniskās sabiedrības līdzdalība ir viens no Eiropas demokrātijas pamatelementiem: </a:t>
            </a:r>
            <a:r>
              <a:rPr lang="lv-LV" sz="2800" b="1">
                <a:solidFill>
                  <a:srgbClr val="0060A0"/>
                </a:solidFill>
                <a:latin typeface="Calibri" pitchFamily="34" charset="0"/>
              </a:rPr>
              <a:t>līdzdalības demokrātija.</a:t>
            </a:r>
          </a:p>
          <a:p>
            <a:pPr algn="ctr">
              <a:spcBef>
                <a:spcPts val="1200"/>
              </a:spcBef>
              <a:defRPr/>
            </a:pPr>
            <a:r>
              <a:rPr lang="lv-LV" sz="2800">
                <a:latin typeface="Calibri" pitchFamily="34" charset="0"/>
              </a:rPr>
              <a:t>Ir aptvertas daudzas</a:t>
            </a:r>
            <a:r>
              <a:rPr lang="lv-LV" sz="2800" b="1">
                <a:solidFill>
                  <a:srgbClr val="0060A0"/>
                </a:solidFill>
                <a:latin typeface="Calibri" pitchFamily="34" charset="0"/>
              </a:rPr>
              <a:t> jomas, kas ietekmē ikdienas dzīvi</a:t>
            </a:r>
            <a:r>
              <a:rPr lang="lv-LV" sz="2800">
                <a:latin typeface="Calibri" pitchFamily="34" charset="0"/>
              </a:rPr>
              <a:t> (nodarbinātība, veselība, patērētāju tiesības, lauksaimniecība, cīņa pret organizēto noziedzību utt.).</a:t>
            </a:r>
            <a:r>
              <a:rPr lang="lv-LV" sz="260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3E6C7B-D79F-D66F-9ABD-F0309E18CBE9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6E272-B298-6D95-4011-CB9D10983F8F}"/>
              </a:ext>
            </a:extLst>
          </p:cNvPr>
          <p:cNvSpPr txBox="1"/>
          <p:nvPr/>
        </p:nvSpPr>
        <p:spPr>
          <a:xfrm>
            <a:off x="0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400" b="1">
                <a:solidFill>
                  <a:schemeClr val="bg1"/>
                </a:solidFill>
                <a:latin typeface="Calibri" panose="020F0502020204030204" pitchFamily="34" charset="0"/>
              </a:rPr>
              <a:t>KĀPĒC EESK IR SVARĪGA EIROPAS SAVIENĪBAI?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16179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ACBBD-FAF7-9A1D-E1B7-38DB4909E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A288DA2-CD45-AD05-3E3F-DB61FFD2238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EFA806-64B7-7255-77DB-2B5BC934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68" y="2489030"/>
            <a:ext cx="1719072" cy="763693"/>
          </a:xfrm>
        </p:spPr>
        <p:txBody>
          <a:bodyPr>
            <a:noAutofit/>
          </a:bodyPr>
          <a:lstStyle/>
          <a:p>
            <a:r>
              <a:rPr lang="lv-LV" sz="2000">
                <a:solidFill>
                  <a:schemeClr val="bg1"/>
                </a:solidFill>
              </a:rPr>
              <a:t>ECO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88B9A25-0FCE-9D61-62D5-568BC54D3357}"/>
              </a:ext>
            </a:extLst>
          </p:cNvPr>
          <p:cNvSpPr txBox="1">
            <a:spLocks/>
          </p:cNvSpPr>
          <p:nvPr/>
        </p:nvSpPr>
        <p:spPr>
          <a:xfrm>
            <a:off x="299626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4267">
                <a:solidFill>
                  <a:schemeClr val="bg1"/>
                </a:solidFill>
              </a:rPr>
              <a:t>INT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0C6395-00AB-F57D-4046-1E45642709D3}"/>
              </a:ext>
            </a:extLst>
          </p:cNvPr>
          <p:cNvSpPr txBox="1">
            <a:spLocks/>
          </p:cNvSpPr>
          <p:nvPr/>
        </p:nvSpPr>
        <p:spPr>
          <a:xfrm>
            <a:off x="699205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000">
                <a:solidFill>
                  <a:schemeClr val="bg1"/>
                </a:solidFill>
              </a:rPr>
              <a:t>TEN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462585-4884-F0DF-37A8-E40CC43F0071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000">
                <a:solidFill>
                  <a:schemeClr val="bg1"/>
                </a:solidFill>
              </a:rPr>
              <a:t>SOC</a:t>
            </a: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3C3A5769-9DDB-2A78-5EC2-8A2D8721B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4" b="75560"/>
          <a:stretch/>
        </p:blipFill>
        <p:spPr>
          <a:xfrm>
            <a:off x="233352" y="5157437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id="{5AA69E76-6AB9-9C1B-82B6-D7060E3C4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-483" r="337" b="75354"/>
          <a:stretch/>
        </p:blipFill>
        <p:spPr>
          <a:xfrm>
            <a:off x="233352" y="1675936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7">
            <a:hlinkClick r:id="rId5" action="ppaction://hlinksldjump"/>
            <a:extLst>
              <a:ext uri="{FF2B5EF4-FFF2-40B4-BE49-F238E27FC236}">
                <a16:creationId xmlns:a16="http://schemas.microsoft.com/office/drawing/2014/main" id="{48500AF6-0B65-FC08-965D-B984597E2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" t="250" r="623" b="74607"/>
          <a:stretch/>
        </p:blipFill>
        <p:spPr>
          <a:xfrm>
            <a:off x="6204845" y="1714819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71B4DA36-424F-C35A-94EF-CECDB3C1F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" b="74618"/>
          <a:stretch/>
        </p:blipFill>
        <p:spPr>
          <a:xfrm>
            <a:off x="233352" y="3453595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2" name="TextBox 21">
            <a:hlinkClick r:id="rId9"/>
            <a:extLst>
              <a:ext uri="{FF2B5EF4-FFF2-40B4-BE49-F238E27FC236}">
                <a16:creationId xmlns:a16="http://schemas.microsoft.com/office/drawing/2014/main" id="{3B809A0D-78C5-8C99-9C9E-41D9AD2D0786}"/>
              </a:ext>
            </a:extLst>
          </p:cNvPr>
          <p:cNvSpPr txBox="1"/>
          <p:nvPr/>
        </p:nvSpPr>
        <p:spPr>
          <a:xfrm>
            <a:off x="3162002" y="3665287"/>
            <a:ext cx="286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>
                <a:solidFill>
                  <a:srgbClr val="0060A0"/>
                </a:solidFill>
              </a:rPr>
              <a:t>Ekonomikas un monetārā savienība, ekonomiskā un sociālā kohēzija</a:t>
            </a:r>
          </a:p>
        </p:txBody>
      </p:sp>
      <p:sp>
        <p:nvSpPr>
          <p:cNvPr id="23" name="TextBox 22">
            <a:hlinkClick r:id="rId10"/>
            <a:extLst>
              <a:ext uri="{FF2B5EF4-FFF2-40B4-BE49-F238E27FC236}">
                <a16:creationId xmlns:a16="http://schemas.microsoft.com/office/drawing/2014/main" id="{F5739814-12C8-4785-6CA9-820EFCE94C90}"/>
              </a:ext>
            </a:extLst>
          </p:cNvPr>
          <p:cNvSpPr txBox="1"/>
          <p:nvPr/>
        </p:nvSpPr>
        <p:spPr>
          <a:xfrm>
            <a:off x="3096559" y="2061933"/>
            <a:ext cx="299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>
                <a:solidFill>
                  <a:srgbClr val="0060A0"/>
                </a:solidFill>
              </a:rPr>
              <a:t>Vienotais tirgus, ražošana un patēriņš</a:t>
            </a:r>
          </a:p>
        </p:txBody>
      </p:sp>
      <p:sp>
        <p:nvSpPr>
          <p:cNvPr id="24" name="TextBox 23">
            <a:hlinkClick r:id="rId11"/>
            <a:extLst>
              <a:ext uri="{FF2B5EF4-FFF2-40B4-BE49-F238E27FC236}">
                <a16:creationId xmlns:a16="http://schemas.microsoft.com/office/drawing/2014/main" id="{05E06C6B-FE24-32A6-95B6-410FEBB89D37}"/>
              </a:ext>
            </a:extLst>
          </p:cNvPr>
          <p:cNvSpPr txBox="1"/>
          <p:nvPr/>
        </p:nvSpPr>
        <p:spPr>
          <a:xfrm>
            <a:off x="9179615" y="2061933"/>
            <a:ext cx="3022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>
                <a:solidFill>
                  <a:srgbClr val="0060A0"/>
                </a:solidFill>
              </a:rPr>
              <a:t>Transports, enerģētika, infrastruktūra un informācijas sabiedrība</a:t>
            </a:r>
          </a:p>
        </p:txBody>
      </p:sp>
      <p:sp>
        <p:nvSpPr>
          <p:cNvPr id="25" name="TextBox 24">
            <a:hlinkClick r:id="rId12"/>
            <a:extLst>
              <a:ext uri="{FF2B5EF4-FFF2-40B4-BE49-F238E27FC236}">
                <a16:creationId xmlns:a16="http://schemas.microsoft.com/office/drawing/2014/main" id="{4424B81F-FE91-36A1-B2D0-31604CE3E6A1}"/>
              </a:ext>
            </a:extLst>
          </p:cNvPr>
          <p:cNvSpPr txBox="1"/>
          <p:nvPr/>
        </p:nvSpPr>
        <p:spPr>
          <a:xfrm>
            <a:off x="9095443" y="3934765"/>
            <a:ext cx="3109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>
                <a:solidFill>
                  <a:srgbClr val="0060A0"/>
                </a:solidFill>
              </a:rPr>
              <a:t>Nodarbinātība, sociālās lietas un pilsoniskums</a:t>
            </a:r>
          </a:p>
        </p:txBody>
      </p:sp>
      <p:sp>
        <p:nvSpPr>
          <p:cNvPr id="26" name="TextBox 25">
            <a:hlinkClick r:id="rId13"/>
            <a:extLst>
              <a:ext uri="{FF2B5EF4-FFF2-40B4-BE49-F238E27FC236}">
                <a16:creationId xmlns:a16="http://schemas.microsoft.com/office/drawing/2014/main" id="{66591EC4-28BB-6621-1799-B124DD313AD6}"/>
              </a:ext>
            </a:extLst>
          </p:cNvPr>
          <p:cNvSpPr txBox="1"/>
          <p:nvPr/>
        </p:nvSpPr>
        <p:spPr>
          <a:xfrm>
            <a:off x="9068052" y="5480335"/>
            <a:ext cx="3122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>
                <a:solidFill>
                  <a:srgbClr val="0060A0"/>
                </a:solidFill>
              </a:rPr>
              <a:t>Lauksaimniecība, lauku attīstība un vide</a:t>
            </a:r>
          </a:p>
        </p:txBody>
      </p:sp>
      <p:sp>
        <p:nvSpPr>
          <p:cNvPr id="27" name="TextBox 26">
            <a:hlinkClick r:id="rId14"/>
            <a:extLst>
              <a:ext uri="{FF2B5EF4-FFF2-40B4-BE49-F238E27FC236}">
                <a16:creationId xmlns:a16="http://schemas.microsoft.com/office/drawing/2014/main" id="{E41705D5-E6D3-5231-B673-449A47888A36}"/>
              </a:ext>
            </a:extLst>
          </p:cNvPr>
          <p:cNvSpPr txBox="1"/>
          <p:nvPr/>
        </p:nvSpPr>
        <p:spPr>
          <a:xfrm>
            <a:off x="3096559" y="5788112"/>
            <a:ext cx="299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>
                <a:solidFill>
                  <a:srgbClr val="0060A0"/>
                </a:solidFill>
              </a:rPr>
              <a:t>Ārējās attiecības</a:t>
            </a:r>
          </a:p>
        </p:txBody>
      </p:sp>
      <p:pic>
        <p:nvPicPr>
          <p:cNvPr id="32" name="Picture 31">
            <a:hlinkClick r:id="rId5" action="ppaction://hlinksldjump"/>
            <a:extLst>
              <a:ext uri="{FF2B5EF4-FFF2-40B4-BE49-F238E27FC236}">
                <a16:creationId xmlns:a16="http://schemas.microsoft.com/office/drawing/2014/main" id="{09A12ED4-5313-4349-904A-953DE5465C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74773"/>
          <a:stretch/>
        </p:blipFill>
        <p:spPr>
          <a:xfrm>
            <a:off x="6232236" y="3569184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3" name="Picture 32">
            <a:hlinkClick r:id="rId3" action="ppaction://hlinksldjump"/>
            <a:extLst>
              <a:ext uri="{FF2B5EF4-FFF2-40B4-BE49-F238E27FC236}">
                <a16:creationId xmlns:a16="http://schemas.microsoft.com/office/drawing/2014/main" id="{1D1008A6-B440-33EB-1977-227E10DF2A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508" r="9" b="76366"/>
          <a:stretch/>
        </p:blipFill>
        <p:spPr>
          <a:xfrm>
            <a:off x="6218883" y="5163905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CA431F0-5DFB-F06A-F681-0B8C3B22BD92}"/>
              </a:ext>
            </a:extLst>
          </p:cNvPr>
          <p:cNvSpPr txBox="1">
            <a:spLocks/>
          </p:cNvSpPr>
          <p:nvPr/>
        </p:nvSpPr>
        <p:spPr bwMode="auto">
          <a:xfrm>
            <a:off x="0" y="261514"/>
            <a:ext cx="12202018" cy="47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lv-LV" sz="4400" b="1">
                <a:solidFill>
                  <a:schemeClr val="bg1"/>
                </a:solidFill>
                <a:latin typeface="Calibri" charset="0"/>
              </a:rPr>
              <a:t>STRUKTŪRVIENĪBAS: 6 SPECIALIZĒTĀS NODAĻAS </a:t>
            </a:r>
          </a:p>
        </p:txBody>
      </p:sp>
    </p:spTree>
    <p:extLst>
      <p:ext uri="{BB962C8B-B14F-4D97-AF65-F5344CB8AC3E}">
        <p14:creationId xmlns:p14="http://schemas.microsoft.com/office/powerpoint/2010/main" val="16784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22" grpId="0"/>
      <p:bldP spid="23" grpId="0"/>
      <p:bldP spid="24" grpId="0"/>
      <p:bldP spid="25" grpId="0"/>
      <p:bldP spid="26" grpId="0"/>
      <p:bldP spid="27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304867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267">
                <a:solidFill>
                  <a:schemeClr val="bg1"/>
                </a:solidFill>
              </a:rPr>
              <a:t>ESG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82435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267">
                <a:solidFill>
                  <a:schemeClr val="bg1"/>
                </a:solidFill>
              </a:rPr>
              <a:t>DSMO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60003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267">
                <a:solidFill>
                  <a:schemeClr val="bg1"/>
                </a:solidFill>
              </a:rPr>
              <a:t>FRRL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937571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267">
                <a:solidFill>
                  <a:schemeClr val="bg1"/>
                </a:solidFill>
              </a:rPr>
              <a:t>LMO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374562" y="4714765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267">
                <a:solidFill>
                  <a:schemeClr val="bg1"/>
                </a:solidFill>
              </a:rPr>
              <a:t>SDO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9345FE-EE2C-47C8-AA52-C42AC52D1DEC}"/>
              </a:ext>
            </a:extLst>
          </p:cNvPr>
          <p:cNvSpPr txBox="1"/>
          <p:nvPr/>
        </p:nvSpPr>
        <p:spPr>
          <a:xfrm>
            <a:off x="3729346" y="5313829"/>
            <a:ext cx="1719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>
                <a:solidFill>
                  <a:schemeClr val="bg1"/>
                </a:solidFill>
                <a:latin typeface="Calibri" pitchFamily="34" charset="0"/>
              </a:rPr>
              <a:t>EESC </a:t>
            </a:r>
            <a:br>
              <a:rPr lang="de-DE" sz="2800">
                <a:solidFill>
                  <a:schemeClr val="bg1"/>
                </a:solidFill>
                <a:latin typeface="Calibri" pitchFamily="34" charset="0"/>
              </a:rPr>
            </a:br>
            <a:r>
              <a:rPr lang="de-DE" sz="2800">
                <a:solidFill>
                  <a:schemeClr val="bg1"/>
                </a:solidFill>
                <a:latin typeface="Calibri" pitchFamily="34" charset="0"/>
              </a:rPr>
              <a:t>Youth </a:t>
            </a:r>
            <a:br>
              <a:rPr lang="de-DE" sz="2800">
                <a:solidFill>
                  <a:schemeClr val="bg1"/>
                </a:solidFill>
                <a:latin typeface="Calibri" pitchFamily="34" charset="0"/>
              </a:rPr>
            </a:br>
            <a:r>
              <a:rPr lang="de-DE" sz="2800">
                <a:solidFill>
                  <a:schemeClr val="bg1"/>
                </a:solidFill>
                <a:latin typeface="Calibri" pitchFamily="34" charset="0"/>
              </a:rPr>
              <a:t>Group</a:t>
            </a:r>
          </a:p>
          <a:p>
            <a:pPr algn="ctr"/>
            <a:endParaRPr lang="fr-BE" sz="28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4A6236-DD84-45D5-8130-E11900E72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8371584"/>
              </p:ext>
            </p:extLst>
          </p:nvPr>
        </p:nvGraphicFramePr>
        <p:xfrm>
          <a:off x="5057147" y="2279851"/>
          <a:ext cx="7036487" cy="4578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9D19C97-DF97-46A6-ABD0-6F477B204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589911"/>
              </p:ext>
            </p:extLst>
          </p:nvPr>
        </p:nvGraphicFramePr>
        <p:xfrm>
          <a:off x="246808" y="2497442"/>
          <a:ext cx="5849192" cy="4360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3ED6C0F-CAEA-B4C2-57B9-CB071711B1B1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0D9B357-52D5-441A-981A-0388FC0314A2}"/>
              </a:ext>
            </a:extLst>
          </p:cNvPr>
          <p:cNvSpPr txBox="1">
            <a:spLocks/>
          </p:cNvSpPr>
          <p:nvPr/>
        </p:nvSpPr>
        <p:spPr bwMode="auto">
          <a:xfrm>
            <a:off x="-15581" y="252102"/>
            <a:ext cx="12191999" cy="71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de-DE" sz="4400" b="1" dirty="0">
                <a:solidFill>
                  <a:schemeClr val="bg1"/>
                </a:solidFill>
                <a:latin typeface="Calibri" charset="0"/>
              </a:rPr>
              <a:t>CITAS STRUKTŪRVIENĪBAS</a:t>
            </a:r>
          </a:p>
        </p:txBody>
      </p:sp>
    </p:spTree>
    <p:extLst>
      <p:ext uri="{BB962C8B-B14F-4D97-AF65-F5344CB8AC3E}">
        <p14:creationId xmlns:p14="http://schemas.microsoft.com/office/powerpoint/2010/main" val="28852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Graphic spid="6" grpId="0">
        <p:bldAsOne/>
      </p:bldGraphic>
      <p:bldGraphic spid="7" grpId="0">
        <p:bldAsOne/>
      </p:bldGraphic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2">
            <a:extLst>
              <a:ext uri="{FF2B5EF4-FFF2-40B4-BE49-F238E27FC236}">
                <a16:creationId xmlns:a16="http://schemas.microsoft.com/office/drawing/2014/main" id="{ADDC99CD-DA21-6490-AE64-12838C690144}"/>
              </a:ext>
            </a:extLst>
          </p:cNvPr>
          <p:cNvGrpSpPr/>
          <p:nvPr/>
        </p:nvGrpSpPr>
        <p:grpSpPr>
          <a:xfrm>
            <a:off x="4403488" y="4721777"/>
            <a:ext cx="2790606" cy="2131714"/>
            <a:chOff x="0" y="0"/>
            <a:chExt cx="1592202" cy="1135747"/>
          </a:xfrm>
        </p:grpSpPr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A3C51FC8-FD68-311F-06AB-8E22B0E3D2AD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79CEF58B-5C8A-DFA7-FB76-0AD2DFC9AA72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001FE9B-1937-8217-BFEC-60C354B71C4E}"/>
              </a:ext>
            </a:extLst>
          </p:cNvPr>
          <p:cNvGrpSpPr/>
          <p:nvPr/>
        </p:nvGrpSpPr>
        <p:grpSpPr>
          <a:xfrm>
            <a:off x="690808" y="2018529"/>
            <a:ext cx="2790000" cy="2062033"/>
            <a:chOff x="0" y="0"/>
            <a:chExt cx="1592202" cy="113574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6E31C329-DA8C-4270-57D1-6058BCF56598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7F1613FA-0CDF-DF4F-FD1C-5BC724B95039}"/>
              </a:ext>
            </a:extLst>
          </p:cNvPr>
          <p:cNvGrpSpPr/>
          <p:nvPr/>
        </p:nvGrpSpPr>
        <p:grpSpPr>
          <a:xfrm>
            <a:off x="8089786" y="2018529"/>
            <a:ext cx="2790606" cy="2060455"/>
            <a:chOff x="0" y="0"/>
            <a:chExt cx="1592202" cy="113574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28A9A11-0154-A5A8-766B-BB50F8E075F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F4E166ED-8B9F-D225-01E8-5F1577E9C37F}"/>
              </a:ext>
            </a:extLst>
          </p:cNvPr>
          <p:cNvGrpSpPr/>
          <p:nvPr/>
        </p:nvGrpSpPr>
        <p:grpSpPr>
          <a:xfrm>
            <a:off x="8089786" y="4734000"/>
            <a:ext cx="2790606" cy="2058686"/>
            <a:chOff x="0" y="0"/>
            <a:chExt cx="1592202" cy="1135747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623C86-4C1A-1C76-31D7-8CD644A74040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CDDD465E-4DA3-B6EE-CAF5-88AC0094F9B3}"/>
              </a:ext>
            </a:extLst>
          </p:cNvPr>
          <p:cNvGrpSpPr/>
          <p:nvPr/>
        </p:nvGrpSpPr>
        <p:grpSpPr>
          <a:xfrm>
            <a:off x="8342627" y="4860000"/>
            <a:ext cx="2461561" cy="1755640"/>
            <a:chOff x="0" y="0"/>
            <a:chExt cx="1404462" cy="1001694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0572B1CD-05A7-D222-6DA2-49F6C22A0BB4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3580B6EA-AE95-DC30-53DF-0CF01CF67DBD}"/>
              </a:ext>
            </a:extLst>
          </p:cNvPr>
          <p:cNvGrpSpPr/>
          <p:nvPr/>
        </p:nvGrpSpPr>
        <p:grpSpPr>
          <a:xfrm>
            <a:off x="728254" y="4733790"/>
            <a:ext cx="2790000" cy="2062032"/>
            <a:chOff x="0" y="0"/>
            <a:chExt cx="1404462" cy="1001694"/>
          </a:xfrm>
        </p:grpSpPr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83368BD-4E20-CF26-9FDA-9874B2327515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6" name="TextBox 19">
            <a:extLst>
              <a:ext uri="{FF2B5EF4-FFF2-40B4-BE49-F238E27FC236}">
                <a16:creationId xmlns:a16="http://schemas.microsoft.com/office/drawing/2014/main" id="{2CE23239-3AB5-49C7-88DD-4840039C9524}"/>
              </a:ext>
            </a:extLst>
          </p:cNvPr>
          <p:cNvSpPr txBox="1"/>
          <p:nvPr/>
        </p:nvSpPr>
        <p:spPr>
          <a:xfrm>
            <a:off x="712135" y="4899616"/>
            <a:ext cx="2775373" cy="833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lv-LV" sz="17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" tooltip="https://www.eesc.europa.eu/sites/default/files/2024-12/qe-01-24-021-en-n.pdf"/>
              </a:rPr>
              <a:t>Nodrošināt tiesības uz </a:t>
            </a:r>
            <a:br>
              <a:rPr lang="lv-LV" sz="17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" tooltip="https://www.eesc.europa.eu/sites/default/files/2024-12/qe-01-24-021-en-n.pdf"/>
              </a:rPr>
            </a:br>
            <a:r>
              <a:rPr lang="lv-LV" sz="17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" tooltip="https://www.eesc.europa.eu/sites/default/files/2024-12/qe-01-24-021-en-n.pdf"/>
              </a:rPr>
              <a:t>enerģiju par pieņemamu cenu ikvienam</a:t>
            </a:r>
            <a:endParaRPr lang="de-DE" sz="1700" dirty="0">
              <a:solidFill>
                <a:srgbClr val="3C4C59"/>
              </a:solidFill>
              <a:ea typeface="Calibri (MS) Bold"/>
              <a:cs typeface="Calibri (MS) Bold"/>
              <a:sym typeface="Calibri (MS) Bold"/>
              <a:hlinkClick r:id="rId2" tooltip="https://www.eesc.europa.eu/sites/default/files/2024-12/qe-01-24-021-en-n.pdf"/>
            </a:endParaRP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5239EA9E-B366-9368-F5D6-D7B98ECD80EF}"/>
              </a:ext>
            </a:extLst>
          </p:cNvPr>
          <p:cNvSpPr/>
          <p:nvPr/>
        </p:nvSpPr>
        <p:spPr>
          <a:xfrm>
            <a:off x="3290658" y="4703230"/>
            <a:ext cx="393700" cy="362696"/>
          </a:xfrm>
          <a:custGeom>
            <a:avLst/>
            <a:gdLst/>
            <a:ahLst/>
            <a:cxnLst/>
            <a:rect l="l" t="t" r="r" b="b"/>
            <a:pathLst>
              <a:path w="590550" h="544044">
                <a:moveTo>
                  <a:pt x="0" y="0"/>
                </a:moveTo>
                <a:lnTo>
                  <a:pt x="590550" y="0"/>
                </a:lnTo>
                <a:lnTo>
                  <a:pt x="590550" y="544044"/>
                </a:lnTo>
                <a:lnTo>
                  <a:pt x="0" y="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18" name="Group 21">
            <a:extLst>
              <a:ext uri="{FF2B5EF4-FFF2-40B4-BE49-F238E27FC236}">
                <a16:creationId xmlns:a16="http://schemas.microsoft.com/office/drawing/2014/main" id="{EACBB484-AD34-53A1-7C7D-424D80A8E4BF}"/>
              </a:ext>
            </a:extLst>
          </p:cNvPr>
          <p:cNvGrpSpPr/>
          <p:nvPr/>
        </p:nvGrpSpPr>
        <p:grpSpPr>
          <a:xfrm>
            <a:off x="3088369" y="4032000"/>
            <a:ext cx="1179349" cy="1179349"/>
            <a:chOff x="0" y="0"/>
            <a:chExt cx="812800" cy="812800"/>
          </a:xfrm>
          <a:solidFill>
            <a:srgbClr val="895585"/>
          </a:solidFill>
        </p:grpSpPr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88892D56-52D6-BE6D-90D7-52D2F3C174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0" name="Group 23">
            <a:extLst>
              <a:ext uri="{FF2B5EF4-FFF2-40B4-BE49-F238E27FC236}">
                <a16:creationId xmlns:a16="http://schemas.microsoft.com/office/drawing/2014/main" id="{238F9ECA-9DC3-7734-A468-BCA6DDE639D3}"/>
              </a:ext>
            </a:extLst>
          </p:cNvPr>
          <p:cNvGrpSpPr/>
          <p:nvPr/>
        </p:nvGrpSpPr>
        <p:grpSpPr>
          <a:xfrm>
            <a:off x="4389994" y="2018529"/>
            <a:ext cx="2790606" cy="2242781"/>
            <a:chOff x="0" y="0"/>
            <a:chExt cx="1592202" cy="1135747"/>
          </a:xfrm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F3E62A8F-558A-3180-3723-7144F479F47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42B5324E-D3D4-5DF1-741C-7F60752001A5}"/>
              </a:ext>
            </a:extLst>
          </p:cNvPr>
          <p:cNvGrpSpPr/>
          <p:nvPr/>
        </p:nvGrpSpPr>
        <p:grpSpPr>
          <a:xfrm>
            <a:off x="4684195" y="2205868"/>
            <a:ext cx="2461561" cy="1755640"/>
            <a:chOff x="0" y="0"/>
            <a:chExt cx="1404462" cy="1001694"/>
          </a:xfrm>
        </p:grpSpPr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51AFC1F0-F7E7-3352-A1A4-CE5A85625686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4" name="Freeform 27">
            <a:extLst>
              <a:ext uri="{FF2B5EF4-FFF2-40B4-BE49-F238E27FC236}">
                <a16:creationId xmlns:a16="http://schemas.microsoft.com/office/drawing/2014/main" id="{A6D7A4CA-5264-3706-024E-E562D8AAE12E}"/>
              </a:ext>
            </a:extLst>
          </p:cNvPr>
          <p:cNvSpPr/>
          <p:nvPr/>
        </p:nvSpPr>
        <p:spPr>
          <a:xfrm>
            <a:off x="3290658" y="1894005"/>
            <a:ext cx="393700" cy="388779"/>
          </a:xfrm>
          <a:custGeom>
            <a:avLst/>
            <a:gdLst/>
            <a:ahLst/>
            <a:cxnLst/>
            <a:rect l="l" t="t" r="r" b="b"/>
            <a:pathLst>
              <a:path w="590550" h="583168">
                <a:moveTo>
                  <a:pt x="0" y="0"/>
                </a:moveTo>
                <a:lnTo>
                  <a:pt x="590550" y="0"/>
                </a:lnTo>
                <a:lnTo>
                  <a:pt x="590550" y="583169"/>
                </a:lnTo>
                <a:lnTo>
                  <a:pt x="0" y="583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6F4113F0-D8C8-DAB0-CEFA-EEE6CAB4CC2B}"/>
              </a:ext>
            </a:extLst>
          </p:cNvPr>
          <p:cNvSpPr/>
          <p:nvPr/>
        </p:nvSpPr>
        <p:spPr>
          <a:xfrm>
            <a:off x="6948905" y="1899050"/>
            <a:ext cx="393700" cy="378690"/>
          </a:xfrm>
          <a:custGeom>
            <a:avLst/>
            <a:gdLst/>
            <a:ahLst/>
            <a:cxnLst/>
            <a:rect l="l" t="t" r="r" b="b"/>
            <a:pathLst>
              <a:path w="590550" h="568035">
                <a:moveTo>
                  <a:pt x="0" y="0"/>
                </a:moveTo>
                <a:lnTo>
                  <a:pt x="590550" y="0"/>
                </a:lnTo>
                <a:lnTo>
                  <a:pt x="590550" y="568035"/>
                </a:lnTo>
                <a:lnTo>
                  <a:pt x="0" y="568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911" t="-3798" r="-1366" b="-3573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7C9454BA-8F83-184E-743A-A67005828D08}"/>
              </a:ext>
            </a:extLst>
          </p:cNvPr>
          <p:cNvSpPr/>
          <p:nvPr/>
        </p:nvSpPr>
        <p:spPr>
          <a:xfrm>
            <a:off x="10607336" y="1894590"/>
            <a:ext cx="393700" cy="387608"/>
          </a:xfrm>
          <a:custGeom>
            <a:avLst/>
            <a:gdLst/>
            <a:ahLst/>
            <a:cxnLst/>
            <a:rect l="l" t="t" r="r" b="b"/>
            <a:pathLst>
              <a:path w="590550" h="581412">
                <a:moveTo>
                  <a:pt x="0" y="0"/>
                </a:moveTo>
                <a:lnTo>
                  <a:pt x="590550" y="0"/>
                </a:lnTo>
                <a:lnTo>
                  <a:pt x="590550" y="581411"/>
                </a:lnTo>
                <a:lnTo>
                  <a:pt x="0" y="5814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161" t="-2036" r="-1538" b="-2276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7" name="Group 31">
            <a:extLst>
              <a:ext uri="{FF2B5EF4-FFF2-40B4-BE49-F238E27FC236}">
                <a16:creationId xmlns:a16="http://schemas.microsoft.com/office/drawing/2014/main" id="{3C64040C-6CCA-FCE0-D168-192568AB17A5}"/>
              </a:ext>
            </a:extLst>
          </p:cNvPr>
          <p:cNvGrpSpPr/>
          <p:nvPr/>
        </p:nvGrpSpPr>
        <p:grpSpPr>
          <a:xfrm>
            <a:off x="3088369" y="1152000"/>
            <a:ext cx="1179349" cy="1179349"/>
            <a:chOff x="0" y="0"/>
            <a:chExt cx="812800" cy="812800"/>
          </a:xfrm>
          <a:solidFill>
            <a:srgbClr val="D3C033"/>
          </a:solidFill>
        </p:grpSpPr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7F81EAD3-57A5-5647-D453-9A28CBEA50B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9" name="Group 33">
            <a:extLst>
              <a:ext uri="{FF2B5EF4-FFF2-40B4-BE49-F238E27FC236}">
                <a16:creationId xmlns:a16="http://schemas.microsoft.com/office/drawing/2014/main" id="{ABFCB4E6-FF31-C8BF-71DF-1F98D93B0794}"/>
              </a:ext>
            </a:extLst>
          </p:cNvPr>
          <p:cNvGrpSpPr/>
          <p:nvPr/>
        </p:nvGrpSpPr>
        <p:grpSpPr>
          <a:xfrm>
            <a:off x="8046107" y="2211570"/>
            <a:ext cx="2861329" cy="909129"/>
            <a:chOff x="-87360" y="-237259"/>
            <a:chExt cx="5722659" cy="1818257"/>
          </a:xfrm>
        </p:grpSpPr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F2A9B6F1-703E-54DB-4A69-B7759CDA6F19}"/>
                </a:ext>
              </a:extLst>
            </p:cNvPr>
            <p:cNvSpPr txBox="1"/>
            <p:nvPr/>
          </p:nvSpPr>
          <p:spPr>
            <a:xfrm>
              <a:off x="-87360" y="-237259"/>
              <a:ext cx="5722659" cy="15963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de-DE" sz="1700" u="sng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Nodrošināt</a:t>
              </a:r>
              <a:r>
                <a:rPr lang="de-DE" sz="17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, </a:t>
              </a:r>
              <a:r>
                <a:rPr lang="de-DE" sz="1700" u="sng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ka</a:t>
              </a:r>
              <a:r>
                <a:rPr lang="de-DE" sz="17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 </a:t>
              </a:r>
              <a:r>
                <a:rPr lang="de-DE" sz="1700" u="sng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tirdzniecības</a:t>
              </a:r>
              <a:r>
                <a:rPr lang="de-DE" sz="17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 </a:t>
              </a:r>
              <a:r>
                <a:rPr lang="de-DE" sz="1700" u="sng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nolīgumi</a:t>
              </a:r>
              <a:r>
                <a:rPr lang="de-DE" sz="17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 </a:t>
              </a:r>
              <a:r>
                <a:rPr lang="de-DE" sz="1700" u="sng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sniedz</a:t>
              </a:r>
              <a:r>
                <a:rPr lang="de-DE" sz="17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 </a:t>
              </a:r>
              <a:r>
                <a:rPr lang="de-DE" sz="1700" u="sng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labumu</a:t>
              </a:r>
              <a:r>
                <a:rPr lang="de-DE" sz="17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 </a:t>
              </a:r>
              <a:r>
                <a:rPr lang="de-DE" sz="1700" u="sng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visām</a:t>
              </a:r>
              <a:r>
                <a:rPr lang="de-DE" sz="17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 </a:t>
              </a:r>
              <a:r>
                <a:rPr lang="de-DE" sz="1700" u="sng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sabiedrības</a:t>
              </a:r>
              <a:r>
                <a:rPr lang="de-DE" sz="17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 </a:t>
              </a:r>
              <a:r>
                <a:rPr lang="de-DE" sz="1700" u="sng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grupām</a:t>
              </a:r>
              <a:endParaRPr lang="de-DE" sz="1700" u="sng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11" tooltip="https://www.eesc.europa.eu/sites/default/files/2024-12/qe-01-24-023-en-n_0.pdf"/>
              </a:endParaRPr>
            </a:p>
          </p:txBody>
        </p:sp>
        <p:sp>
          <p:nvSpPr>
            <p:cNvPr id="31" name="TextBox 35">
              <a:extLst>
                <a:ext uri="{FF2B5EF4-FFF2-40B4-BE49-F238E27FC236}">
                  <a16:creationId xmlns:a16="http://schemas.microsoft.com/office/drawing/2014/main" id="{44754F6E-191F-B8E2-0435-B31FE5931CB4}"/>
                </a:ext>
              </a:extLst>
            </p:cNvPr>
            <p:cNvSpPr txBox="1"/>
            <p:nvPr/>
          </p:nvSpPr>
          <p:spPr>
            <a:xfrm>
              <a:off x="0" y="1211154"/>
              <a:ext cx="5481579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grpSp>
        <p:nvGrpSpPr>
          <p:cNvPr id="32" name="Group 36">
            <a:extLst>
              <a:ext uri="{FF2B5EF4-FFF2-40B4-BE49-F238E27FC236}">
                <a16:creationId xmlns:a16="http://schemas.microsoft.com/office/drawing/2014/main" id="{F1813BD5-87AD-7724-3BF4-1EEEB1C2D948}"/>
              </a:ext>
            </a:extLst>
          </p:cNvPr>
          <p:cNvGrpSpPr/>
          <p:nvPr/>
        </p:nvGrpSpPr>
        <p:grpSpPr>
          <a:xfrm>
            <a:off x="8039969" y="4878235"/>
            <a:ext cx="2715601" cy="920477"/>
            <a:chOff x="0" y="-212539"/>
            <a:chExt cx="5431202" cy="1840953"/>
          </a:xfrm>
        </p:grpSpPr>
        <p:sp>
          <p:nvSpPr>
            <p:cNvPr id="33" name="TextBox 38">
              <a:extLst>
                <a:ext uri="{FF2B5EF4-FFF2-40B4-BE49-F238E27FC236}">
                  <a16:creationId xmlns:a16="http://schemas.microsoft.com/office/drawing/2014/main" id="{DB59B2C4-7545-7473-08BC-3CDE1E6791A8}"/>
                </a:ext>
              </a:extLst>
            </p:cNvPr>
            <p:cNvSpPr txBox="1"/>
            <p:nvPr/>
          </p:nvSpPr>
          <p:spPr>
            <a:xfrm>
              <a:off x="0" y="1258570"/>
              <a:ext cx="5303512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  <p:sp>
          <p:nvSpPr>
            <p:cNvPr id="34" name="TextBox 37">
              <a:extLst>
                <a:ext uri="{FF2B5EF4-FFF2-40B4-BE49-F238E27FC236}">
                  <a16:creationId xmlns:a16="http://schemas.microsoft.com/office/drawing/2014/main" id="{BC90BE21-1179-1B5A-4917-08FD3E5A7076}"/>
                </a:ext>
              </a:extLst>
            </p:cNvPr>
            <p:cNvSpPr txBox="1"/>
            <p:nvPr/>
          </p:nvSpPr>
          <p:spPr>
            <a:xfrm>
              <a:off x="127690" y="-212539"/>
              <a:ext cx="5303512" cy="16735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de-DE" u="sng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Aicinājums</a:t>
              </a:r>
              <a:r>
                <a:rPr lang="de-DE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 </a:t>
              </a:r>
              <a:r>
                <a:rPr lang="de-DE" u="sng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izstrādāt</a:t>
              </a:r>
              <a:r>
                <a:rPr lang="de-DE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 ES </a:t>
              </a:r>
              <a:r>
                <a:rPr lang="de-DE" u="sng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rīcībasplānu</a:t>
              </a:r>
              <a:r>
                <a:rPr lang="de-DE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 </a:t>
              </a:r>
              <a:r>
                <a:rPr lang="de-DE" u="sng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reto</a:t>
              </a:r>
              <a:r>
                <a:rPr lang="de-DE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 </a:t>
              </a:r>
              <a:r>
                <a:rPr lang="de-DE" u="sng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slimību</a:t>
              </a:r>
              <a:r>
                <a:rPr lang="de-DE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 </a:t>
              </a:r>
              <a:r>
                <a:rPr lang="de-DE" u="sng" dirty="0" err="1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jomā</a:t>
              </a:r>
              <a:endParaRPr lang="de-DE" u="sng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12" tooltip="https://www.eesc.europa.eu/sites/default/files/2024-12/qe-01-24-020-en-n.pdf"/>
              </a:endParaRPr>
            </a:p>
          </p:txBody>
        </p:sp>
      </p:grpSp>
      <p:grpSp>
        <p:nvGrpSpPr>
          <p:cNvPr id="35" name="Group 39">
            <a:extLst>
              <a:ext uri="{FF2B5EF4-FFF2-40B4-BE49-F238E27FC236}">
                <a16:creationId xmlns:a16="http://schemas.microsoft.com/office/drawing/2014/main" id="{A4247363-A503-C95D-77A5-E3D0A082FD0F}"/>
              </a:ext>
            </a:extLst>
          </p:cNvPr>
          <p:cNvGrpSpPr/>
          <p:nvPr/>
        </p:nvGrpSpPr>
        <p:grpSpPr>
          <a:xfrm>
            <a:off x="4524627" y="2023717"/>
            <a:ext cx="2598872" cy="1108838"/>
            <a:chOff x="2" y="-589261"/>
            <a:chExt cx="5197743" cy="2217677"/>
          </a:xfrm>
        </p:grpSpPr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DB221D-9AA7-C57D-DDF0-F7C5A9D7AEC4}"/>
                </a:ext>
              </a:extLst>
            </p:cNvPr>
            <p:cNvSpPr txBox="1"/>
            <p:nvPr/>
          </p:nvSpPr>
          <p:spPr>
            <a:xfrm>
              <a:off x="2" y="-589261"/>
              <a:ext cx="5197743" cy="16735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lv-LV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3" tooltip="https://www.eesc.europa.eu/sites/default/files/2024-12/qe-01-24-016-en-n.pdf"/>
                </a:rPr>
                <a:t>Vadoša loma aicinājumā izstrādāt ES ūdens resursu stratēģiju</a:t>
              </a:r>
              <a:endParaRPr lang="de-DE" u="sng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13" tooltip="https://www.eesc.europa.eu/sites/default/files/2024-12/qe-01-24-016-en-n.pdf"/>
              </a:endParaRPr>
            </a:p>
          </p:txBody>
        </p:sp>
        <p:sp>
          <p:nvSpPr>
            <p:cNvPr id="37" name="TextBox 41">
              <a:extLst>
                <a:ext uri="{FF2B5EF4-FFF2-40B4-BE49-F238E27FC236}">
                  <a16:creationId xmlns:a16="http://schemas.microsoft.com/office/drawing/2014/main" id="{A914F9A9-7DC4-853A-EB64-1F307D7EC146}"/>
                </a:ext>
              </a:extLst>
            </p:cNvPr>
            <p:cNvSpPr txBox="1"/>
            <p:nvPr/>
          </p:nvSpPr>
          <p:spPr>
            <a:xfrm>
              <a:off x="2" y="1258572"/>
              <a:ext cx="5197743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38" name="Freeform 44">
            <a:extLst>
              <a:ext uri="{FF2B5EF4-FFF2-40B4-BE49-F238E27FC236}">
                <a16:creationId xmlns:a16="http://schemas.microsoft.com/office/drawing/2014/main" id="{F098BA66-895F-8B28-6025-EDDD9589D6ED}"/>
              </a:ext>
            </a:extLst>
          </p:cNvPr>
          <p:cNvSpPr/>
          <p:nvPr/>
        </p:nvSpPr>
        <p:spPr>
          <a:xfrm>
            <a:off x="6948905" y="4708950"/>
            <a:ext cx="393700" cy="395709"/>
          </a:xfrm>
          <a:custGeom>
            <a:avLst/>
            <a:gdLst/>
            <a:ahLst/>
            <a:cxnLst/>
            <a:rect l="l" t="t" r="r" b="b"/>
            <a:pathLst>
              <a:path w="590550" h="593563">
                <a:moveTo>
                  <a:pt x="0" y="0"/>
                </a:moveTo>
                <a:lnTo>
                  <a:pt x="590550" y="0"/>
                </a:lnTo>
                <a:lnTo>
                  <a:pt x="590550" y="593563"/>
                </a:lnTo>
                <a:lnTo>
                  <a:pt x="0" y="5935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742" t="-1421" r="-1872" b="-1668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39" name="Group 45">
            <a:extLst>
              <a:ext uri="{FF2B5EF4-FFF2-40B4-BE49-F238E27FC236}">
                <a16:creationId xmlns:a16="http://schemas.microsoft.com/office/drawing/2014/main" id="{71D08546-232D-1ACA-3B98-A89C5EA1B848}"/>
              </a:ext>
            </a:extLst>
          </p:cNvPr>
          <p:cNvGrpSpPr/>
          <p:nvPr/>
        </p:nvGrpSpPr>
        <p:grpSpPr>
          <a:xfrm>
            <a:off x="6752931" y="1152000"/>
            <a:ext cx="1179349" cy="1179349"/>
            <a:chOff x="0" y="0"/>
            <a:chExt cx="812800" cy="812800"/>
          </a:xfrm>
          <a:solidFill>
            <a:srgbClr val="00B6BE"/>
          </a:solidFill>
        </p:grpSpPr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C2DC36B7-F771-6CFE-FF1C-9BB571AD96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1" name="Group 47">
            <a:extLst>
              <a:ext uri="{FF2B5EF4-FFF2-40B4-BE49-F238E27FC236}">
                <a16:creationId xmlns:a16="http://schemas.microsoft.com/office/drawing/2014/main" id="{9EA31CB2-EA1C-DF1E-78A9-8D8D244356BC}"/>
              </a:ext>
            </a:extLst>
          </p:cNvPr>
          <p:cNvGrpSpPr/>
          <p:nvPr/>
        </p:nvGrpSpPr>
        <p:grpSpPr>
          <a:xfrm>
            <a:off x="10420800" y="1152000"/>
            <a:ext cx="1179349" cy="1179349"/>
            <a:chOff x="0" y="0"/>
            <a:chExt cx="812800" cy="812800"/>
          </a:xfrm>
          <a:solidFill>
            <a:srgbClr val="D05198"/>
          </a:solidFill>
        </p:grpSpPr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D8997CB9-3404-57A3-C753-784E19DB41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3" name="Group 51">
            <a:extLst>
              <a:ext uri="{FF2B5EF4-FFF2-40B4-BE49-F238E27FC236}">
                <a16:creationId xmlns:a16="http://schemas.microsoft.com/office/drawing/2014/main" id="{1A29925B-1A58-8E96-F12F-4A381D5F3FE3}"/>
              </a:ext>
            </a:extLst>
          </p:cNvPr>
          <p:cNvGrpSpPr/>
          <p:nvPr/>
        </p:nvGrpSpPr>
        <p:grpSpPr>
          <a:xfrm>
            <a:off x="6753600" y="4032000"/>
            <a:ext cx="1179349" cy="1179349"/>
            <a:chOff x="0" y="0"/>
            <a:chExt cx="812800" cy="812800"/>
          </a:xfrm>
          <a:solidFill>
            <a:srgbClr val="FAB300"/>
          </a:solidFill>
        </p:grpSpPr>
        <p:sp>
          <p:nvSpPr>
            <p:cNvPr id="44" name="Freeform 52">
              <a:extLst>
                <a:ext uri="{FF2B5EF4-FFF2-40B4-BE49-F238E27FC236}">
                  <a16:creationId xmlns:a16="http://schemas.microsoft.com/office/drawing/2014/main" id="{3343328D-46E3-0118-C7B6-331B10899D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45" name="TextBox 54">
            <a:extLst>
              <a:ext uri="{FF2B5EF4-FFF2-40B4-BE49-F238E27FC236}">
                <a16:creationId xmlns:a16="http://schemas.microsoft.com/office/drawing/2014/main" id="{F4686873-2794-D33C-9102-D52280CA528C}"/>
              </a:ext>
            </a:extLst>
          </p:cNvPr>
          <p:cNvSpPr txBox="1"/>
          <p:nvPr/>
        </p:nvSpPr>
        <p:spPr>
          <a:xfrm>
            <a:off x="1025948" y="6054536"/>
            <a:ext cx="2464446" cy="1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de-DE" sz="1066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46" name="TextBox 55">
            <a:extLst>
              <a:ext uri="{FF2B5EF4-FFF2-40B4-BE49-F238E27FC236}">
                <a16:creationId xmlns:a16="http://schemas.microsoft.com/office/drawing/2014/main" id="{8943E300-3DA3-38C9-BFF6-70548B0F8443}"/>
              </a:ext>
            </a:extLst>
          </p:cNvPr>
          <p:cNvSpPr txBox="1"/>
          <p:nvPr/>
        </p:nvSpPr>
        <p:spPr>
          <a:xfrm>
            <a:off x="696903" y="5687085"/>
            <a:ext cx="2796377" cy="1080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lv-LV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EESK ieteikums izveidot Eiropas nabadzības novērošanas centru ir panācis, ka Eiropas Komisija izveido Enerģētiskās nabadzības konsultāciju centru (EPAH).</a:t>
            </a:r>
            <a:endParaRPr lang="de-DE" sz="1333" dirty="0">
              <a:solidFill>
                <a:srgbClr val="545454"/>
              </a:solidFill>
              <a:ea typeface="Calibri (MS)"/>
              <a:cs typeface="Calibri (MS)"/>
              <a:sym typeface="Calibri (MS)"/>
            </a:endParaRPr>
          </a:p>
        </p:txBody>
      </p:sp>
      <p:sp>
        <p:nvSpPr>
          <p:cNvPr id="47" name="TextBox 56">
            <a:extLst>
              <a:ext uri="{FF2B5EF4-FFF2-40B4-BE49-F238E27FC236}">
                <a16:creationId xmlns:a16="http://schemas.microsoft.com/office/drawing/2014/main" id="{78B07D24-BE58-8FDF-DB67-624443542F1B}"/>
              </a:ext>
            </a:extLst>
          </p:cNvPr>
          <p:cNvSpPr txBox="1"/>
          <p:nvPr/>
        </p:nvSpPr>
        <p:spPr>
          <a:xfrm>
            <a:off x="-1" y="468000"/>
            <a:ext cx="12191999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de-DE" sz="4400" b="1" dirty="0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NESENIE VEIKSMES STĀSTI</a:t>
            </a:r>
          </a:p>
        </p:txBody>
      </p:sp>
      <p:sp>
        <p:nvSpPr>
          <p:cNvPr id="48" name="TextBox 57">
            <a:extLst>
              <a:ext uri="{FF2B5EF4-FFF2-40B4-BE49-F238E27FC236}">
                <a16:creationId xmlns:a16="http://schemas.microsoft.com/office/drawing/2014/main" id="{E37A11B2-94A2-5EAA-30A2-1FA7EF5C71A0}"/>
              </a:ext>
            </a:extLst>
          </p:cNvPr>
          <p:cNvSpPr txBox="1"/>
          <p:nvPr/>
        </p:nvSpPr>
        <p:spPr>
          <a:xfrm>
            <a:off x="4425876" y="5704628"/>
            <a:ext cx="2790607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lv-LV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2023. gadā Komisija jaunajā Patērētāju tiesību aizsardzības programmā nāca klajā ar leģislatīvu priekšlikumu “Tiesības uz remontējamību”, lai novērstu šķēršļus, kas patērētājus attur no produktu remonta.</a:t>
            </a:r>
            <a:endParaRPr lang="de-DE" sz="1333" dirty="0">
              <a:solidFill>
                <a:srgbClr val="545454"/>
              </a:solidFill>
              <a:ea typeface="Calibri (MS)"/>
              <a:cs typeface="Calibri (MS)"/>
              <a:sym typeface="Calibri (MS)"/>
            </a:endParaRPr>
          </a:p>
        </p:txBody>
      </p:sp>
      <p:sp>
        <p:nvSpPr>
          <p:cNvPr id="49" name="TextBox 58">
            <a:extLst>
              <a:ext uri="{FF2B5EF4-FFF2-40B4-BE49-F238E27FC236}">
                <a16:creationId xmlns:a16="http://schemas.microsoft.com/office/drawing/2014/main" id="{4E858E3F-C117-307B-056B-F2A8573C1AD4}"/>
              </a:ext>
            </a:extLst>
          </p:cNvPr>
          <p:cNvSpPr txBox="1"/>
          <p:nvPr/>
        </p:nvSpPr>
        <p:spPr>
          <a:xfrm>
            <a:off x="730130" y="3034777"/>
            <a:ext cx="2724153" cy="10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EESK </a:t>
            </a:r>
            <a:r>
              <a:rPr lang="pt-BR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prasības</a:t>
            </a:r>
            <a:r>
              <a:rPr lang="pt-BR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pt-BR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iekļautas</a:t>
            </a:r>
            <a:r>
              <a:rPr lang="pt-BR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2024. </a:t>
            </a:r>
            <a:r>
              <a:rPr lang="pt-BR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gada</a:t>
            </a:r>
            <a:r>
              <a:rPr lang="pt-BR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pt-BR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marta</a:t>
            </a:r>
            <a:r>
              <a:rPr lang="pt-BR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de-DE" sz="1333" u="sng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16" tooltip="https://wayback.archive-it.org/12710/20241019021126/https:/belgian-presidency.consilium.europa.eu/en/news/liege-declaration-towards-affordable-decent-and-sustainable-housing-for-all/"/>
              </a:rPr>
              <a:t>Ljēžas</a:t>
            </a:r>
            <a:r>
              <a:rPr lang="de-DE" sz="1333" u="sng" dirty="0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16" tooltip="https://wayback.archive-it.org/12710/20241019021126/https:/belgian-presidency.consilium.europa.eu/en/news/liege-declaration-towards-affordable-decent-and-sustainable-housing-for-all/"/>
              </a:rPr>
              <a:t> </a:t>
            </a:r>
            <a:r>
              <a:rPr lang="de-DE" sz="1333" u="sng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16" tooltip="https://wayback.archive-it.org/12710/20241019021126/https:/belgian-presidency.consilium.europa.eu/en/news/liege-declaration-towards-affordable-decent-and-sustainable-housing-for-all/"/>
              </a:rPr>
              <a:t>deklarācijā</a:t>
            </a:r>
            <a:r>
              <a:rPr lang="lv-LV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, kas tika pieņemta Eiropas Mājokļu ministru konferencē Padomes Beļģijas prezidentūras laikā.</a:t>
            </a:r>
            <a:endParaRPr lang="de-DE" sz="1333" dirty="0">
              <a:solidFill>
                <a:srgbClr val="545454"/>
              </a:solidFill>
              <a:ea typeface="Calibri (MS)"/>
              <a:cs typeface="Calibri (MS)"/>
              <a:sym typeface="Calibri (MS)"/>
            </a:endParaRPr>
          </a:p>
        </p:txBody>
      </p:sp>
      <p:sp>
        <p:nvSpPr>
          <p:cNvPr id="50" name="TextBox 59">
            <a:extLst>
              <a:ext uri="{FF2B5EF4-FFF2-40B4-BE49-F238E27FC236}">
                <a16:creationId xmlns:a16="http://schemas.microsoft.com/office/drawing/2014/main" id="{A7D6516B-89A6-830A-3C93-8257DDE9889E}"/>
              </a:ext>
            </a:extLst>
          </p:cNvPr>
          <p:cNvSpPr txBox="1"/>
          <p:nvPr/>
        </p:nvSpPr>
        <p:spPr>
          <a:xfrm>
            <a:off x="8075005" y="3109680"/>
            <a:ext cx="2802503" cy="862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Eiropas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Komisija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ir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iecēlusi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EESK par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visu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ES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vietējo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konsultantu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grupu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(VKG)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sekretariātu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,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ko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vada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galvenā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koordinatore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de-DE" sz="1333" i="1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Tanja Buzek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51" name="TextBox 60">
            <a:extLst>
              <a:ext uri="{FF2B5EF4-FFF2-40B4-BE49-F238E27FC236}">
                <a16:creationId xmlns:a16="http://schemas.microsoft.com/office/drawing/2014/main" id="{580341AE-6B8D-5757-020E-BA96A63C9169}"/>
              </a:ext>
            </a:extLst>
          </p:cNvPr>
          <p:cNvSpPr txBox="1"/>
          <p:nvPr/>
        </p:nvSpPr>
        <p:spPr>
          <a:xfrm>
            <a:off x="4428760" y="2809179"/>
            <a:ext cx="2787723" cy="1430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6"/>
              </a:lnSpc>
              <a:spcBef>
                <a:spcPct val="0"/>
              </a:spcBef>
            </a:pP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EESK 2023. 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gadā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nāca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klajā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ar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ES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zilo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kursu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–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pirmo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nozīmīgo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aicinājumu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izstrādāt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vienotu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ES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ūdens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resursu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de-D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politiku</a:t>
            </a:r>
            <a:r>
              <a:rPr lang="de-D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.</a:t>
            </a:r>
            <a: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EESK 2023. </a:t>
            </a:r>
            <a:r>
              <a:rPr lang="lt-LT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gadā</a:t>
            </a:r>
            <a: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lt-LT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nāca</a:t>
            </a:r>
            <a: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lt-LT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klajā</a:t>
            </a:r>
            <a: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ar ES </a:t>
            </a:r>
            <a:r>
              <a:rPr lang="lt-LT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zilo</a:t>
            </a:r>
            <a: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kursu – pirmo </a:t>
            </a:r>
            <a:r>
              <a:rPr lang="lt-LT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nozīmīgo</a:t>
            </a:r>
            <a: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lt-LT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aicinājumu</a:t>
            </a:r>
            <a: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lt-LT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izstrādāt</a:t>
            </a:r>
            <a: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lt-LT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vienotu</a:t>
            </a:r>
            <a: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ES </a:t>
            </a:r>
            <a:r>
              <a:rPr lang="lt-LT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ūdens</a:t>
            </a:r>
            <a:r>
              <a:rPr lang="lt-LT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resursu politiku.</a:t>
            </a:r>
            <a:endParaRPr lang="de-DE" sz="1333" dirty="0">
              <a:solidFill>
                <a:srgbClr val="545454"/>
              </a:solidFill>
              <a:ea typeface="Calibri (MS)"/>
              <a:cs typeface="Calibri (MS)"/>
              <a:sym typeface="Calibri (MS)"/>
            </a:endParaRPr>
          </a:p>
        </p:txBody>
      </p:sp>
      <p:sp>
        <p:nvSpPr>
          <p:cNvPr id="52" name="TextBox 61">
            <a:extLst>
              <a:ext uri="{FF2B5EF4-FFF2-40B4-BE49-F238E27FC236}">
                <a16:creationId xmlns:a16="http://schemas.microsoft.com/office/drawing/2014/main" id="{7CFE9865-C951-DCC9-6C12-0A9763949C40}"/>
              </a:ext>
            </a:extLst>
          </p:cNvPr>
          <p:cNvSpPr txBox="1"/>
          <p:nvPr/>
        </p:nvSpPr>
        <p:spPr>
          <a:xfrm>
            <a:off x="8086903" y="5670891"/>
            <a:ext cx="2790605" cy="1080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lv-LV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Ar virkni ieteikumu un konferenču EESK ir centusies nodrošināt, lai nākamajā Komisijas darba programmā tiktu iekļauts ES rīcības plāns reto slimību jomā.</a:t>
            </a:r>
            <a:endParaRPr lang="de-DE" sz="1333" dirty="0">
              <a:solidFill>
                <a:srgbClr val="545454"/>
              </a:solidFill>
              <a:ea typeface="Calibri (MS)"/>
              <a:cs typeface="Calibri (MS)"/>
              <a:sym typeface="Calibri (MS)"/>
            </a:endParaRPr>
          </a:p>
        </p:txBody>
      </p:sp>
      <p:sp>
        <p:nvSpPr>
          <p:cNvPr id="53" name="TextBox 62">
            <a:extLst>
              <a:ext uri="{FF2B5EF4-FFF2-40B4-BE49-F238E27FC236}">
                <a16:creationId xmlns:a16="http://schemas.microsoft.com/office/drawing/2014/main" id="{382D50AD-0DCC-097D-3C03-6C5A85784EF9}"/>
              </a:ext>
            </a:extLst>
          </p:cNvPr>
          <p:cNvSpPr txBox="1"/>
          <p:nvPr/>
        </p:nvSpPr>
        <p:spPr>
          <a:xfrm>
            <a:off x="4406372" y="4811156"/>
            <a:ext cx="2859928" cy="833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de-DE" sz="1700" u="sng" dirty="0" err="1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lang="de-DE" sz="1700" u="sng" dirty="0" err="1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</a:rPr>
              <a:t>epair</a:t>
            </a:r>
            <a:r>
              <a:rPr lang="de-DE" sz="1700" u="sng" dirty="0">
                <a:solidFill>
                  <a:srgbClr val="1F5FA0"/>
                </a:solidFill>
                <a:ea typeface="Calibri (MS) Bold"/>
                <a:cs typeface="Calibri (MS)"/>
                <a:sym typeface="Calibri (MS)"/>
              </a:rPr>
              <a:t> </a:t>
            </a:r>
            <a:r>
              <a:rPr lang="de-DE" sz="1700" u="sng" dirty="0" err="1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Tiesības</a:t>
            </a:r>
            <a:r>
              <a:rPr lang="de-DE" sz="17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sz="1700" u="sng" dirty="0" err="1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uz</a:t>
            </a:r>
            <a:r>
              <a:rPr lang="de-DE" sz="17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sz="1700" u="sng" dirty="0" err="1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remontējamību</a:t>
            </a:r>
            <a:r>
              <a:rPr lang="de-DE" sz="17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– ES </a:t>
            </a:r>
            <a:r>
              <a:rPr lang="de-DE" sz="1700" u="sng" dirty="0" err="1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patērētāju</a:t>
            </a:r>
            <a:r>
              <a:rPr lang="de-DE" sz="17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sz="1700" u="sng" dirty="0" err="1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aizsardzības</a:t>
            </a:r>
            <a:r>
              <a:rPr lang="de-DE" sz="17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sz="1700" u="sng" dirty="0" err="1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politikas</a:t>
            </a:r>
            <a:r>
              <a:rPr lang="de-DE" sz="17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sz="1700" u="sng" dirty="0" err="1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centrā</a:t>
            </a:r>
            <a:endParaRPr lang="de-DE" sz="1700" u="sng" dirty="0">
              <a:solidFill>
                <a:srgbClr val="1F5FA0"/>
              </a:solidFill>
              <a:ea typeface="Calibri (MS) Bold"/>
              <a:cs typeface="Calibri (MS) Bold"/>
              <a:sym typeface="Calibri (MS) Bold"/>
              <a:hlinkClick r:id="rId17" tooltip="https://www.eesc.europa.eu/sites/default/files/2024-12/qe-01-24-017-en-n.pdf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F29A9B8C-B0EE-0A45-C711-133F2C9ADBE2}"/>
              </a:ext>
            </a:extLst>
          </p:cNvPr>
          <p:cNvSpPr/>
          <p:nvPr/>
        </p:nvSpPr>
        <p:spPr>
          <a:xfrm>
            <a:off x="11166051" y="6488483"/>
            <a:ext cx="886164" cy="2284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200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55" name="Freeform 19">
            <a:extLst>
              <a:ext uri="{FF2B5EF4-FFF2-40B4-BE49-F238E27FC236}">
                <a16:creationId xmlns:a16="http://schemas.microsoft.com/office/drawing/2014/main" id="{36EF6876-84F2-48DC-4507-D09BD475B8A6}"/>
              </a:ext>
            </a:extLst>
          </p:cNvPr>
          <p:cNvSpPr/>
          <p:nvPr/>
        </p:nvSpPr>
        <p:spPr>
          <a:xfrm>
            <a:off x="7102800" y="4368000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6" name="Freeform 17">
            <a:extLst>
              <a:ext uri="{FF2B5EF4-FFF2-40B4-BE49-F238E27FC236}">
                <a16:creationId xmlns:a16="http://schemas.microsoft.com/office/drawing/2014/main" id="{2DB85567-4988-EBBB-B891-F783BE60D35B}"/>
              </a:ext>
            </a:extLst>
          </p:cNvPr>
          <p:cNvSpPr/>
          <p:nvPr/>
        </p:nvSpPr>
        <p:spPr>
          <a:xfrm>
            <a:off x="10755571" y="1440000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7" name="Freeform 21">
            <a:extLst>
              <a:ext uri="{FF2B5EF4-FFF2-40B4-BE49-F238E27FC236}">
                <a16:creationId xmlns:a16="http://schemas.microsoft.com/office/drawing/2014/main" id="{4D5607A1-8D07-BD49-248A-126F5D55617E}"/>
              </a:ext>
            </a:extLst>
          </p:cNvPr>
          <p:cNvSpPr/>
          <p:nvPr/>
        </p:nvSpPr>
        <p:spPr>
          <a:xfrm>
            <a:off x="3456000" y="1440000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 dirty="0"/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id="{286C88A2-7C9B-BB3A-45E7-B8E0675D0BB4}"/>
              </a:ext>
            </a:extLst>
          </p:cNvPr>
          <p:cNvSpPr/>
          <p:nvPr/>
        </p:nvSpPr>
        <p:spPr>
          <a:xfrm>
            <a:off x="3456000" y="4368000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9" name="Freeform 20">
            <a:extLst>
              <a:ext uri="{FF2B5EF4-FFF2-40B4-BE49-F238E27FC236}">
                <a16:creationId xmlns:a16="http://schemas.microsoft.com/office/drawing/2014/main" id="{39E7628C-EE6F-A7F9-D490-9438F3EF7123}"/>
              </a:ext>
            </a:extLst>
          </p:cNvPr>
          <p:cNvSpPr/>
          <p:nvPr/>
        </p:nvSpPr>
        <p:spPr>
          <a:xfrm>
            <a:off x="7104352" y="1440000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0" name="Freeform 50">
            <a:extLst>
              <a:ext uri="{FF2B5EF4-FFF2-40B4-BE49-F238E27FC236}">
                <a16:creationId xmlns:a16="http://schemas.microsoft.com/office/drawing/2014/main" id="{560B42DD-DA54-1A85-E05F-D5D1D13B461C}"/>
              </a:ext>
            </a:extLst>
          </p:cNvPr>
          <p:cNvSpPr/>
          <p:nvPr/>
        </p:nvSpPr>
        <p:spPr>
          <a:xfrm>
            <a:off x="10419743" y="4032000"/>
            <a:ext cx="1179349" cy="117934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7DC44"/>
          </a:solidFill>
        </p:spPr>
        <p:txBody>
          <a:bodyPr/>
          <a:lstStyle/>
          <a:p>
            <a:endParaRPr lang="LID4096" dirty="0"/>
          </a:p>
        </p:txBody>
      </p:sp>
      <p:sp>
        <p:nvSpPr>
          <p:cNvPr id="61" name="Freeform 16">
            <a:extLst>
              <a:ext uri="{FF2B5EF4-FFF2-40B4-BE49-F238E27FC236}">
                <a16:creationId xmlns:a16="http://schemas.microsoft.com/office/drawing/2014/main" id="{E8DC0AB1-26A3-E759-F0E3-E74A4F8AB717}"/>
              </a:ext>
            </a:extLst>
          </p:cNvPr>
          <p:cNvSpPr/>
          <p:nvPr/>
        </p:nvSpPr>
        <p:spPr>
          <a:xfrm>
            <a:off x="10755570" y="4368000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7" name="TextBox 9">
            <a:extLst>
              <a:ext uri="{FF2B5EF4-FFF2-40B4-BE49-F238E27FC236}">
                <a16:creationId xmlns:a16="http://schemas.microsoft.com/office/drawing/2014/main" id="{50E07AF2-8E11-7391-87CB-0FA28FD2EDAE}"/>
              </a:ext>
            </a:extLst>
          </p:cNvPr>
          <p:cNvSpPr txBox="1"/>
          <p:nvPr/>
        </p:nvSpPr>
        <p:spPr>
          <a:xfrm>
            <a:off x="764091" y="2191039"/>
            <a:ext cx="2656228" cy="83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lt-LT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30" tooltip="https://www.eesc.europa.eu/sites/default/files/2024-12/qe-01-24-018-en-n.pdf"/>
              </a:rPr>
              <a:t>D</a:t>
            </a:r>
            <a:r>
              <a:rPr lang="lv-LV" dirty="0" err="1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30" tooltip="https://www.eesc.europa.eu/sites/default/files/2024-12/qe-01-24-018-en-n.pdf"/>
              </a:rPr>
              <a:t>roša</a:t>
            </a:r>
            <a:r>
              <a:rPr lang="lv-LV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30" tooltip="https://www.eesc.europa.eu/sites/default/files/2024-12/qe-01-24-018-en-n.pdf"/>
              </a:rPr>
              <a:t> piekļuve sociālajiem mājokļiem par pieņemamu cenu ikvienam</a:t>
            </a:r>
            <a:endParaRPr lang="de-DE" dirty="0">
              <a:solidFill>
                <a:srgbClr val="3C4C59"/>
              </a:solidFill>
              <a:ea typeface="Calibri (MS) Bold"/>
              <a:cs typeface="Calibri (MS) Bold"/>
              <a:sym typeface="Calibri (MS) Bold"/>
              <a:hlinkClick r:id="rId30" tooltip="https://www.eesc.europa.eu/sites/default/files/2024-12/qe-01-24-018-en-n.pdf"/>
            </a:endParaRPr>
          </a:p>
        </p:txBody>
      </p:sp>
    </p:spTree>
    <p:extLst>
      <p:ext uri="{BB962C8B-B14F-4D97-AF65-F5344CB8AC3E}">
        <p14:creationId xmlns:p14="http://schemas.microsoft.com/office/powerpoint/2010/main" val="29587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4" grpId="0" animBg="1"/>
      <p:bldP spid="25" grpId="0" animBg="1"/>
      <p:bldP spid="26" grpId="0" animBg="1"/>
      <p:bldP spid="38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M Document" ma:contentTypeID="0x010100EA97B91038054C99906057A708A1480A006BB3B767F3CF4149BF520211D4A86BC0" ma:contentTypeVersion="4" ma:contentTypeDescription="Defines the documents for Document Manager V2" ma:contentTypeScope="" ma:versionID="8f2b3a3e062f062a7ee8ba210ef02323">
  <xsd:schema xmlns:xsd="http://www.w3.org/2001/XMLSchema" xmlns:xs="http://www.w3.org/2001/XMLSchema" xmlns:p="http://schemas.microsoft.com/office/2006/metadata/properties" xmlns:ns2="1a33af13-4045-4f88-9d7b-618e30f79918" xmlns:ns3="http://schemas.microsoft.com/sharepoint/v3/fields" xmlns:ns4="be3ca9a7-9286-4008-99ec-aebc20da9dc2" targetNamespace="http://schemas.microsoft.com/office/2006/metadata/properties" ma:root="true" ma:fieldsID="f021f5764e4548d9eb17bdf3b768072d" ns2:_="" ns3:_="" ns4:_="">
    <xsd:import namespace="1a33af13-4045-4f88-9d7b-618e30f79918"/>
    <xsd:import namespace="http://schemas.microsoft.com/sharepoint/v3/fields"/>
    <xsd:import namespace="be3ca9a7-9286-4008-99ec-aebc20da9dc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ProductionDate" minOccurs="0"/>
                <xsd:element ref="ns2:OriginalSender" minOccurs="0"/>
                <xsd:element ref="ns3:DocumentLanguage_0" minOccurs="0"/>
                <xsd:element ref="ns2:DossierNumber" minOccurs="0"/>
                <xsd:element ref="ns4:MeetingNumber" minOccurs="0"/>
                <xsd:element ref="ns2:Rapporteur" minOccurs="0"/>
                <xsd:element ref="ns2:AdoptionDate" minOccurs="0"/>
                <xsd:element ref="ns3:Confidentiality_0" minOccurs="0"/>
                <xsd:element ref="ns2:TaxCatchAll" minOccurs="0"/>
                <xsd:element ref="ns2:TaxCatchAllLabel" minOccurs="0"/>
                <xsd:element ref="ns3:DocumentSource_0" minOccurs="0"/>
                <xsd:element ref="ns4:DocumentNumber" minOccurs="0"/>
                <xsd:element ref="ns2:MeetingDate" minOccurs="0"/>
                <xsd:element ref="ns3:OriginalLanguage_0" minOccurs="0"/>
                <xsd:element ref="ns2:Procedure" minOccurs="0"/>
                <xsd:element ref="ns3:VersionStatus_0" minOccurs="0"/>
                <xsd:element ref="ns3:DocumentStatus_0" minOccurs="0"/>
                <xsd:element ref="ns2:DocumentYear"/>
                <xsd:element ref="ns3:DocumentType_0" minOccurs="0"/>
                <xsd:element ref="ns2:DocumentPart" minOccurs="0"/>
                <xsd:element ref="ns3:MeetingName_0" minOccurs="0"/>
                <xsd:element ref="ns3:AvailableTranslations_0" minOccurs="0"/>
                <xsd:element ref="ns2:FicheYear" minOccurs="0"/>
                <xsd:element ref="ns2:RequestingService" minOccurs="0"/>
                <xsd:element ref="ns2:FicheNumber" minOccurs="0"/>
                <xsd:element ref="ns3:DossierName_0" minOccurs="0"/>
                <xsd:element ref="ns2:Document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33af13-4045-4f88-9d7b-618e30f799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ductionDate" ma:index="12" nillable="true" ma:displayName="Production Date" ma:format="DateOnly" ma:internalName="ProductionDate">
      <xsd:simpleType>
        <xsd:restriction base="dms:DateTime"/>
      </xsd:simpleType>
    </xsd:element>
    <xsd:element name="OriginalSender" ma:index="13" nillable="true" ma:displayName="Original Sender" ma:internalName="OriginalSend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ssierNumber" ma:index="15" nillable="true" ma:displayName="Dossier Number" ma:decimals="0" ma:internalName="DossierNumber">
      <xsd:simpleType>
        <xsd:restriction base="dms:Unknown"/>
      </xsd:simpleType>
    </xsd:element>
    <xsd:element name="Rapporteur" ma:index="17" nillable="true" ma:displayName="Rapporteur" ma:internalName="Rapporteur">
      <xsd:simpleType>
        <xsd:restriction base="dms:Text"/>
      </xsd:simpleType>
    </xsd:element>
    <xsd:element name="AdoptionDate" ma:index="18" nillable="true" ma:displayName="Adoption Date" ma:format="DateOnly" ma:internalName="AdoptionDate">
      <xsd:simpleType>
        <xsd:restriction base="dms:DateTime"/>
      </xsd:simpleType>
    </xsd:element>
    <xsd:element name="TaxCatchAll" ma:index="20" nillable="true" ma:displayName="Taxonomy Catch All Column" ma:hidden="true" ma:list="{c795c8aa-ad9d-4177-b7c3-7e58e1f2dfdf}" ma:internalName="TaxCatchAll" ma:showField="CatchAllData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1" nillable="true" ma:displayName="Taxonomy Catch All Column1" ma:hidden="true" ma:list="{c795c8aa-ad9d-4177-b7c3-7e58e1f2dfdf}" ma:internalName="TaxCatchAllLabel" ma:readOnly="true" ma:showField="CatchAllDataLabel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etingDate" ma:index="26" nillable="true" ma:displayName="Meeting Date" ma:format="DateOnly" ma:internalName="MeetingDate">
      <xsd:simpleType>
        <xsd:restriction base="dms:DateTime"/>
      </xsd:simpleType>
    </xsd:element>
    <xsd:element name="Procedure" ma:index="29" nillable="true" ma:displayName="Procedure" ma:internalName="Procedure">
      <xsd:simpleType>
        <xsd:restriction base="dms:Text"/>
      </xsd:simpleType>
    </xsd:element>
    <xsd:element name="DocumentYear" ma:index="34" ma:displayName="Document Year" ma:decimals="0" ma:internalName="DocumentYear">
      <xsd:simpleType>
        <xsd:restriction base="dms:Unknown"/>
      </xsd:simpleType>
    </xsd:element>
    <xsd:element name="DocumentPart" ma:index="37" nillable="true" ma:displayName="Document Part" ma:decimals="0" ma:internalName="DocumentPart">
      <xsd:simpleType>
        <xsd:restriction base="dms:Unknown"/>
      </xsd:simpleType>
    </xsd:element>
    <xsd:element name="FicheYear" ma:index="42" nillable="true" ma:displayName="Fiche Year" ma:decimals="0" ma:internalName="FicheYear">
      <xsd:simpleType>
        <xsd:restriction base="dms:Unknown"/>
      </xsd:simpleType>
    </xsd:element>
    <xsd:element name="RequestingService" ma:index="43" nillable="true" ma:displayName="Requesting Service" ma:internalName="RequestingService">
      <xsd:simpleType>
        <xsd:restriction base="dms:Text"/>
      </xsd:simpleType>
    </xsd:element>
    <xsd:element name="FicheNumber" ma:index="44" nillable="true" ma:displayName="Fiche Number" ma:decimals="0" ma:internalName="FicheNumber">
      <xsd:simpleType>
        <xsd:restriction base="dms:Unknown"/>
      </xsd:simpleType>
    </xsd:element>
    <xsd:element name="DocumentVersion" ma:index="47" nillable="true" ma:displayName="Document Version" ma:decimals="0" ma:internalName="DocumentVersion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DocumentLanguage_0" ma:index="14" nillable="true" ma:taxonomy="true" ma:internalName="DocumentLanguage_0" ma:taxonomyFieldName="DocumentLanguage" ma:displayName="Document Language" ma:fieldId="{ee5c55ab-e8dd-441f-8840-fdce66906fe3}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fidentiality_0" ma:index="19" nillable="true" ma:taxonomy="true" ma:internalName="Confidentiality_0" ma:taxonomyFieldName="Confidentiality" ma:displayName="Confidentiality" ma:fieldId="{ee5c4bfe-2b62-4831-9131-22edf8f3665c}" ma:sspId="5004ddca-ed1a-45fa-b2df-508b3c5dfc98" ma:termSetId="11d040ac-3a9a-4d4c-b9cf-922342a701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ource_0" ma:index="23" ma:taxonomy="true" ma:internalName="DocumentSource_0" ma:taxonomyFieldName="DocumentSource" ma:displayName="Document Source" ma:fieldId="{ee5c1c29-f257-4aae-8e5e-529c0040e17a}" ma:sspId="5004ddca-ed1a-45fa-b2df-508b3c5dfc98" ma:termSetId="ca143256-a90d-4d26-b249-02646b17c0c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iginalLanguage_0" ma:index="27" nillable="true" ma:taxonomy="true" ma:internalName="OriginalLanguage_0" ma:taxonomyFieldName="OriginalLanguage" ma:displayName="Original Language" ma:fieldId="{ee5ce750-ff6c-4875-8192-ef11fb51efba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ersionStatus_0" ma:index="30" ma:taxonomy="true" ma:internalName="VersionStatus_0" ma:taxonomyFieldName="VersionStatus" ma:displayName="Version Status" ma:indexed="true" ma:fieldId="{ee5cb94b-3df1-4df3-b49b-6e47ce2a7e87}" ma:sspId="5004ddca-ed1a-45fa-b2df-508b3c5dfc98" ma:termSetId="adeca67b-2bdd-4d0f-b3af-a690b4c6d9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tatus_0" ma:index="32" nillable="true" ma:taxonomy="true" ma:internalName="DocumentStatus_0" ma:taxonomyFieldName="DocumentStatus" ma:displayName="Document Status" ma:fieldId="{ee5cab93-ac4d-4e2f-b298-e5342324388c}" ma:sspId="5004ddca-ed1a-45fa-b2df-508b3c5dfc98" ma:termSetId="54b85ca4-9023-4cbf-8e96-81af773522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Type_0" ma:index="35" nillable="true" ma:taxonomy="true" ma:internalName="DocumentType_0" ma:taxonomyFieldName="DocumentType" ma:displayName="Document Type" ma:indexed="true" ma:fieldId="{ee5cf431-2d10-41e6-bd88-1b6bd5b84f5f}" ma:sspId="5004ddca-ed1a-45fa-b2df-508b3c5dfc98" ma:termSetId="67a76952-94e0-437b-9a60-5085083dde0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etingName_0" ma:index="38" nillable="true" ma:taxonomy="true" ma:internalName="MeetingName_0" ma:taxonomyFieldName="MeetingName" ma:displayName="Meeting Name" ma:indexed="true" ma:fieldId="{ee5c9b55-8403-4f9e-a156-b6ce5b7b9456}" ma:sspId="5004ddca-ed1a-45fa-b2df-508b3c5dfc98" ma:termSetId="a04e9634-de73-4a41-8cb5-e1efdb89060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vailableTranslations_0" ma:index="40" nillable="true" ma:taxonomy="true" ma:internalName="AvailableTranslations_0" ma:taxonomyFieldName="AvailableTranslations" ma:displayName="Available Translations" ma:fieldId="{ee5c7c01-1a65-4138-aa64-80e01e34d799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ssierName_0" ma:index="45" nillable="true" ma:taxonomy="true" ma:internalName="DossierName_0" ma:taxonomyFieldName="DossierName" ma:displayName="Dossier Name" ma:fieldId="{ee5cf7da-503b-4593-8db2-4f0e09c901fd}" ma:sspId="5004ddca-ed1a-45fa-b2df-508b3c5dfc98" ma:termSetId="2b392f04-1222-4352-87c1-6fd60ec33b6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ca9a7-9286-4008-99ec-aebc20da9dc2" elementFormDefault="qualified">
    <xsd:import namespace="http://schemas.microsoft.com/office/2006/documentManagement/types"/>
    <xsd:import namespace="http://schemas.microsoft.com/office/infopath/2007/PartnerControls"/>
    <xsd:element name="MeetingNumber" ma:index="16" nillable="true" ma:displayName="Meeting Number" ma:decimals="0" ma:indexed="true" ma:internalName="MeetingNumber">
      <xsd:simpleType>
        <xsd:restriction base="dms:Unknown"/>
      </xsd:simpleType>
    </xsd:element>
    <xsd:element name="DocumentNumber" ma:index="25" nillable="true" ma:displayName="Document Number" ma:decimals="0" ma:indexed="true" ma:internalName="DocumentNumber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a33af13-4045-4f88-9d7b-618e30f79918">A6WAAD5KZT2Q-604569563-4178</_dlc_DocId>
    <_dlc_DocIdUrl xmlns="1a33af13-4045-4f88-9d7b-618e30f79918">
      <Url>http://dm/eesc/2025/_layouts/15/DocIdRedir.aspx?ID=A6WAAD5KZT2Q-604569563-4178</Url>
      <Description>A6WAAD5KZT2Q-604569563-4178</Description>
    </_dlc_DocIdUrl>
    <DocumentTyp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</TermName>
          <TermId xmlns="http://schemas.microsoft.com/office/infopath/2007/PartnerControls">d9136e7c-93a9-4c42-9d28-92b61e85f80c</TermId>
        </TermInfo>
      </Terms>
    </DocumentType_0>
    <Procedure xmlns="1a33af13-4045-4f88-9d7b-618e30f79918" xsi:nil="true"/>
    <DocumentSourc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EESC</TermName>
          <TermId xmlns="http://schemas.microsoft.com/office/infopath/2007/PartnerControls">422833ec-8d7e-4e65-8e4e-8bed07ffb729</TermId>
        </TermInfo>
      </Terms>
    </DocumentSource_0>
    <ProductionDate xmlns="1a33af13-4045-4f88-9d7b-618e30f79918">2025-03-07T12:00:00+00:00</ProductionDate>
    <DocumentNumber xmlns="be3ca9a7-9286-4008-99ec-aebc20da9dc2">613</DocumentNumber>
    <FicheYear xmlns="1a33af13-4045-4f88-9d7b-618e30f79918" xsi:nil="true"/>
    <DossierNumber xmlns="1a33af13-4045-4f88-9d7b-618e30f79918" xsi:nil="true"/>
    <Confidentiality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2451815e-8241-4bbf-a22e-1ab710712bf2</TermId>
        </TermInfo>
      </Terms>
    </Confidentiality_0>
    <TaxCatchAll xmlns="1a33af13-4045-4f88-9d7b-618e30f79918">
      <Value>50</Value>
      <Value>47</Value>
      <Value>46</Value>
      <Value>43</Value>
      <Value>42</Value>
      <Value>41</Value>
      <Value>40</Value>
      <Value>39</Value>
      <Value>37</Value>
      <Value>36</Value>
      <Value>35</Value>
      <Value>34</Value>
      <Value>33</Value>
      <Value>32</Value>
      <Value>31</Value>
      <Value>30</Value>
      <Value>29</Value>
      <Value>28</Value>
      <Value>27</Value>
      <Value>24</Value>
      <Value>23</Value>
      <Value>16</Value>
      <Value>13</Value>
      <Value>12</Value>
      <Value>9</Value>
      <Value>8</Value>
      <Value>6</Value>
      <Value>5</Value>
      <Value>1</Value>
    </TaxCatchAll>
    <Document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LV</TermName>
          <TermId xmlns="http://schemas.microsoft.com/office/infopath/2007/PartnerControls">46f7e311-5d9f-4663-b433-18aeccb7ace7</TermId>
        </TermInfo>
      </Terms>
    </DocumentLanguage_0>
    <MeetingDate xmlns="1a33af13-4045-4f88-9d7b-618e30f79918" xsi:nil="true"/>
    <Version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Final</TermName>
          <TermId xmlns="http://schemas.microsoft.com/office/infopath/2007/PartnerControls">ea5e6674-7b27-4bac-b091-73adbb394efe</TermId>
        </TermInfo>
      </Terms>
    </VersionStatus_0>
    <Rapporteur xmlns="1a33af13-4045-4f88-9d7b-618e30f79918" xsi:nil="true"/>
    <DocumentYear xmlns="1a33af13-4045-4f88-9d7b-618e30f79918">2025</DocumentYear>
    <FicheNumber xmlns="1a33af13-4045-4f88-9d7b-618e30f79918">2266</FicheNumber>
    <OriginalSender xmlns="1a33af13-4045-4f88-9d7b-618e30f79918">
      <UserInfo>
        <DisplayName>Gotharde Sintija</DisplayName>
        <AccountId>1508</AccountId>
        <AccountType/>
      </UserInfo>
    </OriginalSender>
    <DocumentPart xmlns="1a33af13-4045-4f88-9d7b-618e30f79918">0</DocumentPart>
    <AdoptionDate xmlns="1a33af13-4045-4f88-9d7b-618e30f79918" xsi:nil="true"/>
    <RequestingService xmlns="1a33af13-4045-4f88-9d7b-618e30f79918">Visites / Publications</RequestingService>
    <MeetingName_0 xmlns="http://schemas.microsoft.com/sharepoint/v3/fields">
      <Terms xmlns="http://schemas.microsoft.com/office/infopath/2007/PartnerControls"/>
    </MeetingName_0>
    <AvailableTranslation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MT</TermName>
          <TermId xmlns="http://schemas.microsoft.com/office/infopath/2007/PartnerControls">7df99101-6854-4a26-b53a-b88c0da02c26</TermId>
        </TermInfo>
        <TermInfo xmlns="http://schemas.microsoft.com/office/infopath/2007/PartnerControls">
          <TermName xmlns="http://schemas.microsoft.com/office/infopath/2007/PartnerControls">HR</TermName>
          <TermId xmlns="http://schemas.microsoft.com/office/infopath/2007/PartnerControls">2f555653-ed1a-4fe6-8362-9082d95989e5</TermId>
        </TermInfo>
        <TermInfo xmlns="http://schemas.microsoft.com/office/infopath/2007/PartnerControls">
          <TermName xmlns="http://schemas.microsoft.com/office/infopath/2007/PartnerControls">SL</TermName>
          <TermId xmlns="http://schemas.microsoft.com/office/infopath/2007/PartnerControls">98a412ae-eb01-49e9-ae3d-585a81724cfc</TermId>
        </TermInfo>
        <TermInfo xmlns="http://schemas.microsoft.com/office/infopath/2007/PartnerControls">
          <TermName xmlns="http://schemas.microsoft.com/office/infopath/2007/PartnerControls">SK</TermName>
          <TermId xmlns="http://schemas.microsoft.com/office/infopath/2007/PartnerControls">46d9fce0-ef79-4f71-b89b-cd6aa82426b8</TermId>
        </TermInfo>
        <TermInfo xmlns="http://schemas.microsoft.com/office/infopath/2007/PartnerControls">
          <TermName xmlns="http://schemas.microsoft.com/office/infopath/2007/PartnerControls">ET</TermName>
          <TermId xmlns="http://schemas.microsoft.com/office/infopath/2007/PartnerControls">ff6c3f4c-b02c-4c3c-ab07-2c37995a7a0a</TermId>
        </TermInfo>
        <TermInfo xmlns="http://schemas.microsoft.com/office/infopath/2007/PartnerControls">
          <TermName xmlns="http://schemas.microsoft.com/office/infopath/2007/PartnerControls">GA</TermName>
          <TermId xmlns="http://schemas.microsoft.com/office/infopath/2007/PartnerControls">762d2456-c427-4ecb-b312-af3dad8e258c</TermId>
        </TermInfo>
        <TermInfo xmlns="http://schemas.microsoft.com/office/infopath/2007/PartnerControls">
          <TermName xmlns="http://schemas.microsoft.com/office/infopath/2007/PartnerControls">FI</TermName>
          <TermId xmlns="http://schemas.microsoft.com/office/infopath/2007/PartnerControls">87606a43-d45f-42d6-b8c9-e1a3457db5b7</TermId>
        </TermInfo>
        <TermInfo xmlns="http://schemas.microsoft.com/office/infopath/2007/PartnerControls">
          <TermName xmlns="http://schemas.microsoft.com/office/infopath/2007/PartnerControls">EL</TermName>
          <TermId xmlns="http://schemas.microsoft.com/office/infopath/2007/PartnerControls">6d4f4d51-af9b-4650-94b4-4276bee85c91</TermId>
        </TermInfo>
        <TermInfo xmlns="http://schemas.microsoft.com/office/infopath/2007/PartnerControls">
          <TermName xmlns="http://schemas.microsoft.com/office/infopath/2007/PartnerControls">IT</TermName>
          <TermId xmlns="http://schemas.microsoft.com/office/infopath/2007/PartnerControls">0774613c-01ed-4e5d-a25d-11d2388de825</TermId>
        </TermInfo>
        <TermInfo xmlns="http://schemas.microsoft.com/office/infopath/2007/PartnerControls">
          <TermName xmlns="http://schemas.microsoft.com/office/infopath/2007/PartnerControls">DE</TermName>
          <TermId xmlns="http://schemas.microsoft.com/office/infopath/2007/PartnerControls">f6b31e5a-26fa-4935-b661-318e46daf27e</TermId>
        </TermInfo>
        <TermInfo xmlns="http://schemas.microsoft.com/office/infopath/2007/PartnerControls">
          <TermName xmlns="http://schemas.microsoft.com/office/infopath/2007/PartnerControls">PT</TermName>
          <TermId xmlns="http://schemas.microsoft.com/office/infopath/2007/PartnerControls">50ccc04a-eadd-42ae-a0cb-acaf45f812ba</TermId>
        </TermInfo>
        <TermInfo xmlns="http://schemas.microsoft.com/office/infopath/2007/PartnerControls">
          <TermName xmlns="http://schemas.microsoft.com/office/infopath/2007/PartnerControls">SV</TermName>
          <TermId xmlns="http://schemas.microsoft.com/office/infopath/2007/PartnerControls">c2ed69e7-a339-43d7-8f22-d93680a92aa0</TermId>
        </TermInfo>
        <TermInfo xmlns="http://schemas.microsoft.com/office/infopath/2007/PartnerControls">
          <TermName xmlns="http://schemas.microsoft.com/office/infopath/2007/PartnerControls">CS</TermName>
          <TermId xmlns="http://schemas.microsoft.com/office/infopath/2007/PartnerControls">72f9705b-0217-4fd3-bea2-cbc7ed80e26e</TermId>
        </TermInfo>
        <TermInfo xmlns="http://schemas.microsoft.com/office/infopath/2007/PartnerControls">
          <TermName xmlns="http://schemas.microsoft.com/office/infopath/2007/PartnerControls">BG</TermName>
          <TermId xmlns="http://schemas.microsoft.com/office/infopath/2007/PartnerControls">1a1b3951-7821-4e6a-85f5-5673fc08bd2c</TermId>
        </TermInfo>
        <TermInfo xmlns="http://schemas.microsoft.com/office/infopath/2007/PartnerControls">
          <TermName xmlns="http://schemas.microsoft.com/office/infopath/2007/PartnerControls">NL</TermName>
          <TermId xmlns="http://schemas.microsoft.com/office/infopath/2007/PartnerControls">55c6556c-b4f4-441d-9acf-c498d4f838bd</TermId>
        </TermInfo>
        <TermInfo xmlns="http://schemas.microsoft.com/office/infopath/2007/PartnerControls">
          <TermName xmlns="http://schemas.microsoft.com/office/infopath/2007/PartnerControls">HU</TermName>
          <TermId xmlns="http://schemas.microsoft.com/office/infopath/2007/PartnerControls">6b229040-c589-4408-b4c1-4285663d20a8</TermId>
        </TermInfo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  <TermInfo xmlns="http://schemas.microsoft.com/office/infopath/2007/PartnerControls">
          <TermName xmlns="http://schemas.microsoft.com/office/infopath/2007/PartnerControls">DA</TermName>
          <TermId xmlns="http://schemas.microsoft.com/office/infopath/2007/PartnerControls">5d49c027-8956-412b-aa16-e85a0f96ad0e</TermId>
        </TermInfo>
        <TermInfo xmlns="http://schemas.microsoft.com/office/infopath/2007/PartnerControls">
          <TermName xmlns="http://schemas.microsoft.com/office/infopath/2007/PartnerControls">PL</TermName>
          <TermId xmlns="http://schemas.microsoft.com/office/infopath/2007/PartnerControls">1e03da61-4678-4e07-b136-b5024ca9197b</TermId>
        </TermInfo>
        <TermInfo xmlns="http://schemas.microsoft.com/office/infopath/2007/PartnerControls">
          <TermName xmlns="http://schemas.microsoft.com/office/infopath/2007/PartnerControls">LV</TermName>
          <TermId xmlns="http://schemas.microsoft.com/office/infopath/2007/PartnerControls">46f7e311-5d9f-4663-b433-18aeccb7ace7</TermId>
        </TermInfo>
        <TermInfo xmlns="http://schemas.microsoft.com/office/infopath/2007/PartnerControls">
          <TermName xmlns="http://schemas.microsoft.com/office/infopath/2007/PartnerControls">LT</TermName>
          <TermId xmlns="http://schemas.microsoft.com/office/infopath/2007/PartnerControls">a7ff5ce7-6123-4f68-865a-a57c31810414</TermId>
        </TermInfo>
        <TermInfo xmlns="http://schemas.microsoft.com/office/infopath/2007/PartnerControls">
          <TermName xmlns="http://schemas.microsoft.com/office/infopath/2007/PartnerControls">FR</TermName>
          <TermId xmlns="http://schemas.microsoft.com/office/infopath/2007/PartnerControls">d2afafd3-4c81-4f60-8f52-ee33f2f54ff3</TermId>
        </TermInfo>
        <TermInfo xmlns="http://schemas.microsoft.com/office/infopath/2007/PartnerControls">
          <TermName xmlns="http://schemas.microsoft.com/office/infopath/2007/PartnerControls">RO</TermName>
          <TermId xmlns="http://schemas.microsoft.com/office/infopath/2007/PartnerControls">feb747a2-64cd-4299-af12-4833ddc30497</TermId>
        </TermInfo>
        <TermInfo xmlns="http://schemas.microsoft.com/office/infopath/2007/PartnerControls">
          <TermName xmlns="http://schemas.microsoft.com/office/infopath/2007/PartnerControls">ES</TermName>
          <TermId xmlns="http://schemas.microsoft.com/office/infopath/2007/PartnerControls">e7a6b05b-ae16-40c8-add9-68b64b03aeba</TermId>
        </TermInfo>
      </Terms>
    </AvailableTranslations_0>
    <Document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</TermName>
          <TermId xmlns="http://schemas.microsoft.com/office/infopath/2007/PartnerControls">150d2a88-1431-44e6-a8ca-0bb753ab8672</TermId>
        </TermInfo>
      </Terms>
    </DocumentStatus_0>
    <Original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</Terms>
    </OriginalLanguage_0>
    <MeetingNumber xmlns="be3ca9a7-9286-4008-99ec-aebc20da9dc2" xsi:nil="true"/>
    <DossierName_0 xmlns="http://schemas.microsoft.com/sharepoint/v3/fields">
      <Terms xmlns="http://schemas.microsoft.com/office/infopath/2007/PartnerControls"/>
    </DossierName_0>
    <DocumentVersion xmlns="1a33af13-4045-4f88-9d7b-618e30f79918">2</DocumentVersion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135D837-2201-456A-B999-EC0EB5B41A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88087F-1A0E-42F1-B4BC-AE009020AE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33af13-4045-4f88-9d7b-618e30f79918"/>
    <ds:schemaRef ds:uri="http://schemas.microsoft.com/sharepoint/v3/fields"/>
    <ds:schemaRef ds:uri="be3ca9a7-9286-4008-99ec-aebc20da9d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319CCD-C155-421F-9AE4-1C52F2E13363}">
  <ds:schemaRefs>
    <ds:schemaRef ds:uri="http://schemas.microsoft.com/office/2006/metadata/properties"/>
    <ds:schemaRef ds:uri="http://schemas.microsoft.com/office/infopath/2007/PartnerControls"/>
    <ds:schemaRef ds:uri="1a33af13-4045-4f88-9d7b-618e30f79918"/>
    <ds:schemaRef ds:uri="http://schemas.microsoft.com/sharepoint/v3/fields"/>
    <ds:schemaRef ds:uri="be3ca9a7-9286-4008-99ec-aebc20da9dc2"/>
  </ds:schemaRefs>
</ds:datastoreItem>
</file>

<file path=customXml/itemProps4.xml><?xml version="1.0" encoding="utf-8"?>
<ds:datastoreItem xmlns:ds="http://schemas.openxmlformats.org/officeDocument/2006/customXml" ds:itemID="{5BB213E8-3885-4FCB-9125-64F9419E3F57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1686</Words>
  <Application>Microsoft Office PowerPoint</Application>
  <PresentationFormat>Widescreen</PresentationFormat>
  <Paragraphs>202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(MS)</vt:lpstr>
      <vt:lpstr>Calibri (MS) Bold</vt:lpstr>
      <vt:lpstr>Calibri Light</vt:lpstr>
      <vt:lpstr>Open Sans Bold</vt:lpstr>
      <vt:lpstr>Office Theme</vt:lpstr>
      <vt:lpstr>PowerPoint Presentation</vt:lpstr>
      <vt:lpstr>Eiropas Ekonomikas un sociālo lietu komiteja ir konsultatīva struktūra, kas pārstāv organizētu pilsonisko sabiedrību. </vt:lpstr>
      <vt:lpstr>PowerPoint Presentation</vt:lpstr>
      <vt:lpstr>PowerPoint Presentation</vt:lpstr>
      <vt:lpstr>KĀDS IR EESK UZDEVUMS?</vt:lpstr>
      <vt:lpstr>PowerPoint Presentation</vt:lpstr>
      <vt:lpstr>ECO</vt:lpstr>
      <vt:lpstr>PowerPoint Presentation</vt:lpstr>
      <vt:lpstr>PowerPoint Presentation</vt:lpstr>
      <vt:lpstr>PowerPoint Presentation</vt:lpstr>
      <vt:lpstr>PowerPoint Presentation</vt:lpstr>
      <vt:lpstr>Sekojiet līdzi informācijai!</vt:lpstr>
      <vt:lpstr>PowerPoint Presentation</vt:lpstr>
      <vt:lpstr>PowerPoint Presentation</vt:lpstr>
      <vt:lpstr>KĀDAS IESPĒJAS EIROPAS SAVIENĪBA PAVER JAUNIEŠIEM?</vt:lpstr>
      <vt:lpstr>EESK INICIATĪVAS JAUNATNEI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 apmeklētājiem  EESK</dc:title>
  <dc:subject>INFO</dc:subject>
  <dc:creator>Andrejczuk Emilia</dc:creator>
  <cp:keywords>EESC-2025-00613-00-02-INFO-TRA-EN</cp:keywords>
  <dc:description>Rapporteur:  - Original language: EN - Date of document: 07/03/2025 - Date of meeting:  - External documents:  - Administrator:  ANDREJCZUK EMILIA</dc:description>
  <cp:lastModifiedBy>Andrejczuk Emilia</cp:lastModifiedBy>
  <cp:revision>134</cp:revision>
  <dcterms:created xsi:type="dcterms:W3CDTF">2024-07-17T07:57:29Z</dcterms:created>
  <dcterms:modified xsi:type="dcterms:W3CDTF">2025-03-28T09:55:36Z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0x010100EA97B91038054C99906057A708A1480A006BB3B767F3CF4149BF520211D4A86BC0</vt:lpwstr>
  </property>
  <property fmtid="{D5CDD505-2E9C-101B-9397-08002B2CF9AE}" pid="3" name="_dlc_DocIdItemGuid">
    <vt:lpwstr>e9c29859-0489-4df2-bc82-ca5eccbb6489</vt:lpwstr>
  </property>
  <property fmtid="{D5CDD505-2E9C-101B-9397-08002B2CF9AE}" pid="4" name="AvailableTranslations">
    <vt:lpwstr>32;#MT|7df99101-6854-4a26-b53a-b88c0da02c26;#50;#HR|2f555653-ed1a-4fe6-8362-9082d95989e5;#31;#SL|98a412ae-eb01-49e9-ae3d-585a81724cfc;#46;#SK|46d9fce0-ef79-4f71-b89b-cd6aa82426b8;#41;#ET|ff6c3f4c-b02c-4c3c-ab07-2c37995a7a0a;#43;#GA|762d2456-c427-4ecb-b312-af3dad8e258c;#35;#FI|87606a43-d45f-42d6-b8c9-e1a3457db5b7;#42;#EL|6d4f4d51-af9b-4650-94b4-4276bee85c91;#34;#IT|0774613c-01ed-4e5d-a25d-11d2388de825;#23;#DE|f6b31e5a-26fa-4935-b661-318e46daf27e;#33;#PT|50ccc04a-eadd-42ae-a0cb-acaf45f812ba;#28;#SV|c2ed69e7-a339-43d7-8f22-d93680a92aa0;#29;#CS|72f9705b-0217-4fd3-bea2-cbc7ed80e26e;#47;#BG|1a1b3951-7821-4e6a-85f5-5673fc08bd2c;#27;#NL|55c6556c-b4f4-441d-9acf-c498d4f838bd;#37;#HU|6b229040-c589-4408-b4c1-4285663d20a8;#5;#EN|f2175f21-25d7-44a3-96da-d6a61b075e1b;#40;#DA|5d49c027-8956-412b-aa16-e85a0f96ad0e;#24;#PL|1e03da61-4678-4e07-b136-b5024ca9197b;#39;#LV|46f7e311-5d9f-4663-b433-18aeccb7ace7;#30;#LT|a7ff5ce7-6123-4f68-865a-a57c31810414;#12;#FR|d2afafd3-4c81-4f60-8f52-ee33f2f54ff3;#36;#RO|feb747a2-64cd-4299-af12-4833ddc30497;#16;#ES|e7a6b05b-ae16-40c8-add9-68b64b03aeba</vt:lpwstr>
  </property>
  <property fmtid="{D5CDD505-2E9C-101B-9397-08002B2CF9AE}" pid="5" name="DocumentType_0">
    <vt:lpwstr>INFO|d9136e7c-93a9-4c42-9d28-92b61e85f80c</vt:lpwstr>
  </property>
  <property fmtid="{D5CDD505-2E9C-101B-9397-08002B2CF9AE}" pid="6" name="DossierName_0">
    <vt:lpwstr/>
  </property>
  <property fmtid="{D5CDD505-2E9C-101B-9397-08002B2CF9AE}" pid="7" name="DocumentSource_0">
    <vt:lpwstr>EESC|422833ec-8d7e-4e65-8e4e-8bed07ffb729</vt:lpwstr>
  </property>
  <property fmtid="{D5CDD505-2E9C-101B-9397-08002B2CF9AE}" pid="8" name="DocumentNumber">
    <vt:i4>613</vt:i4>
  </property>
  <property fmtid="{D5CDD505-2E9C-101B-9397-08002B2CF9AE}" pid="9" name="FicheYear">
    <vt:i4>2025</vt:i4>
  </property>
  <property fmtid="{D5CDD505-2E9C-101B-9397-08002B2CF9AE}" pid="10" name="DocumentVersion">
    <vt:i4>2</vt:i4>
  </property>
  <property fmtid="{D5CDD505-2E9C-101B-9397-08002B2CF9AE}" pid="11" name="DocumentStatus">
    <vt:lpwstr>13;#TRA|150d2a88-1431-44e6-a8ca-0bb753ab8672</vt:lpwstr>
  </property>
  <property fmtid="{D5CDD505-2E9C-101B-9397-08002B2CF9AE}" pid="12" name="DocumentPart">
    <vt:i4>0</vt:i4>
  </property>
  <property fmtid="{D5CDD505-2E9C-101B-9397-08002B2CF9AE}" pid="13" name="DossierName">
    <vt:lpwstr/>
  </property>
  <property fmtid="{D5CDD505-2E9C-101B-9397-08002B2CF9AE}" pid="14" name="DocumentSource">
    <vt:lpwstr>1;#EESC|422833ec-8d7e-4e65-8e4e-8bed07ffb729</vt:lpwstr>
  </property>
  <property fmtid="{D5CDD505-2E9C-101B-9397-08002B2CF9AE}" pid="15" name="DocumentType">
    <vt:lpwstr>9;#INFO|d9136e7c-93a9-4c42-9d28-92b61e85f80c</vt:lpwstr>
  </property>
  <property fmtid="{D5CDD505-2E9C-101B-9397-08002B2CF9AE}" pid="16" name="RequestingService">
    <vt:lpwstr>Visites / Publications</vt:lpwstr>
  </property>
  <property fmtid="{D5CDD505-2E9C-101B-9397-08002B2CF9AE}" pid="17" name="Confidentiality">
    <vt:lpwstr>6;#Internal|2451815e-8241-4bbf-a22e-1ab710712bf2</vt:lpwstr>
  </property>
  <property fmtid="{D5CDD505-2E9C-101B-9397-08002B2CF9AE}" pid="18" name="MeetingName_0">
    <vt:lpwstr/>
  </property>
  <property fmtid="{D5CDD505-2E9C-101B-9397-08002B2CF9AE}" pid="19" name="Confidentiality_0">
    <vt:lpwstr>Internal|2451815e-8241-4bbf-a22e-1ab710712bf2</vt:lpwstr>
  </property>
  <property fmtid="{D5CDD505-2E9C-101B-9397-08002B2CF9AE}" pid="20" name="OriginalLanguage">
    <vt:lpwstr>5;#EN|f2175f21-25d7-44a3-96da-d6a61b075e1b</vt:lpwstr>
  </property>
  <property fmtid="{D5CDD505-2E9C-101B-9397-08002B2CF9AE}" pid="21" name="MeetingName">
    <vt:lpwstr/>
  </property>
  <property fmtid="{D5CDD505-2E9C-101B-9397-08002B2CF9AE}" pid="22" name="AvailableTranslations_0">
    <vt:lpwstr>MT|7df99101-6854-4a26-b53a-b88c0da02c26;SL|98a412ae-eb01-49e9-ae3d-585a81724cfc;SK|46d9fce0-ef79-4f71-b89b-cd6aa82426b8;FI|87606a43-d45f-42d6-b8c9-e1a3457db5b7;EL|6d4f4d51-af9b-4650-94b4-4276bee85c91;SV|c2ed69e7-a339-43d7-8f22-d93680a92aa0;NL|55c6556c-b4f4-441d-9acf-c498d4f838bd;HU|6b229040-c589-4408-b4c1-4285663d20a8;EN|f2175f21-25d7-44a3-96da-d6a61b075e1b;DA|5d49c027-8956-412b-aa16-e85a0f96ad0e;PL|1e03da61-4678-4e07-b136-b5024ca9197b</vt:lpwstr>
  </property>
  <property fmtid="{D5CDD505-2E9C-101B-9397-08002B2CF9AE}" pid="23" name="DocumentStatus_0">
    <vt:lpwstr>TRA|150d2a88-1431-44e6-a8ca-0bb753ab8672</vt:lpwstr>
  </property>
  <property fmtid="{D5CDD505-2E9C-101B-9397-08002B2CF9AE}" pid="24" name="OriginalLanguage_0">
    <vt:lpwstr>EN|f2175f21-25d7-44a3-96da-d6a61b075e1b</vt:lpwstr>
  </property>
  <property fmtid="{D5CDD505-2E9C-101B-9397-08002B2CF9AE}" pid="25" name="TaxCatchAll">
    <vt:lpwstr>42;#EL|6d4f4d51-af9b-4650-94b4-4276bee85c91;#35;#FI|87606a43-d45f-42d6-b8c9-e1a3457db5b7;#32;#MT|7df99101-6854-4a26-b53a-b88c0da02c26;#31;#SL|98a412ae-eb01-49e9-ae3d-585a81724cfc;#28;#SV|c2ed69e7-a339-43d7-8f22-d93680a92aa0;#27;#NL|55c6556c-b4f4-441d-9acf-c498d4f838bd;#24;#PL|1e03da61-4678-4e07-b136-b5024ca9197b;#13;#TRA|150d2a88-1431-44e6-a8ca-0bb753ab8672;#46;#SK|46d9fce0-ef79-4f71-b89b-cd6aa82426b8;#9;#INFO|d9136e7c-93a9-4c42-9d28-92b61e85f80c;#8;#Final|ea5e6674-7b27-4bac-b091-73adbb394efe;#6;#Internal|2451815e-8241-4bbf-a22e-1ab710712bf2;#5;#EN|f2175f21-25d7-44a3-96da-d6a61b075e1b;#40;#DA|5d49c027-8956-412b-aa16-e85a0f96ad0e;#1;#EESC|422833ec-8d7e-4e65-8e4e-8bed07ffb729;#37;#HU|6b229040-c589-4408-b4c1-4285663d20a8</vt:lpwstr>
  </property>
  <property fmtid="{D5CDD505-2E9C-101B-9397-08002B2CF9AE}" pid="26" name="VersionStatus_0">
    <vt:lpwstr>Final|ea5e6674-7b27-4bac-b091-73adbb394efe</vt:lpwstr>
  </property>
  <property fmtid="{D5CDD505-2E9C-101B-9397-08002B2CF9AE}" pid="27" name="VersionStatus">
    <vt:lpwstr>8;#Final|ea5e6674-7b27-4bac-b091-73adbb394efe</vt:lpwstr>
  </property>
  <property fmtid="{D5CDD505-2E9C-101B-9397-08002B2CF9AE}" pid="28" name="DocumentYear">
    <vt:i4>2025</vt:i4>
  </property>
  <property fmtid="{D5CDD505-2E9C-101B-9397-08002B2CF9AE}" pid="29" name="FicheNumber">
    <vt:i4>2266</vt:i4>
  </property>
  <property fmtid="{D5CDD505-2E9C-101B-9397-08002B2CF9AE}" pid="30" name="DocumentLanguage">
    <vt:lpwstr>39;#LV|46f7e311-5d9f-4663-b433-18aeccb7ace7</vt:lpwstr>
  </property>
  <property fmtid="{D5CDD505-2E9C-101B-9397-08002B2CF9AE}" pid="31" name="_docset_NoMedatataSyncRequired">
    <vt:lpwstr>False</vt:lpwstr>
  </property>
  <property fmtid="{D5CDD505-2E9C-101B-9397-08002B2CF9AE}" pid="32" name="DocumentLanguage_0">
    <vt:lpwstr>EN|f2175f21-25d7-44a3-96da-d6a61b075e1b</vt:lpwstr>
  </property>
</Properties>
</file>