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81" r:id="rId13"/>
    <p:sldId id="384" r:id="rId14"/>
    <p:sldId id="383" r:id="rId15"/>
    <p:sldId id="368" r:id="rId16"/>
    <p:sldId id="380" r:id="rId17"/>
    <p:sldId id="256" r:id="rId18"/>
    <p:sldId id="349" r:id="rId19"/>
    <p:sldId id="38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81"/>
            <p14:sldId id="384"/>
            <p14:sldId id="383"/>
            <p14:sldId id="368"/>
            <p14:sldId id="380"/>
            <p14:sldId id="256"/>
            <p14:sldId id="349"/>
            <p14:sldId id="38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lt-LT" dirty="0">
              <a:solidFill>
                <a:schemeClr val="bg1"/>
              </a:solidFill>
            </a:rPr>
            <a:t>Skaitmeninės pertvarkos ir bendrosios rinkos observatorija</a:t>
          </a:r>
          <a:endParaRPr lang="de-DE" dirty="0">
            <a:solidFill>
              <a:schemeClr val="bg1"/>
            </a:solidFill>
          </a:endParaRP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lt-LT" dirty="0">
              <a:solidFill>
                <a:schemeClr val="bg1"/>
              </a:solidFill>
            </a:rPr>
            <a:t>Pagrindinių teisių ir teisinės valstybės principų ad hoc grupė</a:t>
          </a:r>
          <a:endParaRPr lang="de-DE" dirty="0">
            <a:solidFill>
              <a:schemeClr val="bg1"/>
            </a:solidFill>
          </a:endParaRP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Darbo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rinkos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observatorija</a:t>
          </a:r>
          <a:endParaRPr lang="de-DE" dirty="0">
            <a:solidFill>
              <a:schemeClr val="bg1"/>
            </a:solidFill>
          </a:endParaRP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lt-LT" sz="2100" dirty="0">
              <a:solidFill>
                <a:schemeClr val="bg1"/>
              </a:solidFill>
            </a:rPr>
            <a:t>Europos semestro </a:t>
          </a:r>
          <a:br>
            <a:rPr lang="lt-LT" sz="2100" dirty="0">
              <a:solidFill>
                <a:schemeClr val="bg1"/>
              </a:solidFill>
            </a:rPr>
          </a:br>
          <a:r>
            <a:rPr lang="lt-LT" sz="2100" dirty="0">
              <a:solidFill>
                <a:schemeClr val="bg1"/>
              </a:solidFill>
            </a:rPr>
            <a:t>ad hoc grupė</a:t>
          </a:r>
          <a:endParaRPr lang="de-DE" sz="2100" dirty="0">
            <a:solidFill>
              <a:schemeClr val="bg1"/>
            </a:solidFill>
          </a:endParaRP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Tvaraus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vystymosi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observatorija</a:t>
          </a:r>
          <a:endParaRPr lang="de-DE" dirty="0">
            <a:solidFill>
              <a:schemeClr val="bg1"/>
            </a:solidFill>
          </a:endParaRP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lt-LT" sz="2100" dirty="0">
              <a:solidFill>
                <a:schemeClr val="bg1"/>
              </a:solidFill>
            </a:rPr>
            <a:t>Ad hoc grupė dėl lygybės</a:t>
          </a:r>
          <a:endParaRPr lang="de-DE" sz="2100" dirty="0">
            <a:solidFill>
              <a:schemeClr val="bg1"/>
            </a:solidFill>
          </a:endParaRP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lt-LT" sz="2100" dirty="0">
              <a:solidFill>
                <a:schemeClr val="bg1"/>
              </a:solidFill>
            </a:rPr>
            <a:t>COP ad hoc grupė</a:t>
          </a:r>
          <a:endParaRPr lang="de-DE" sz="2100" dirty="0">
            <a:solidFill>
              <a:schemeClr val="bg1"/>
            </a:solidFill>
          </a:endParaRP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lt-LT" dirty="0">
              <a:solidFill>
                <a:schemeClr val="bg1"/>
              </a:solidFill>
              <a:latin typeface="Calibri" pitchFamily="34" charset="0"/>
            </a:rPr>
            <a:t>CCMI Pramonės permainų konsultacinė komisija</a:t>
          </a:r>
          <a:endParaRPr lang="de-DE" dirty="0">
            <a:solidFill>
              <a:schemeClr val="bg1"/>
            </a:solidFill>
            <a:latin typeface="Calibri" pitchFamily="34" charset="0"/>
          </a:endParaRP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lt-LT" sz="2100" dirty="0">
              <a:solidFill>
                <a:schemeClr val="bg1"/>
              </a:solidFill>
            </a:rPr>
            <a:t>Ad hoc grupė dėl jaunimo dalyvavimo</a:t>
          </a:r>
          <a:endParaRPr lang="de-DE" sz="2100" dirty="0">
            <a:solidFill>
              <a:schemeClr val="bg1"/>
            </a:solidFill>
          </a:endParaRP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solidFill>
                <a:schemeClr val="bg1"/>
              </a:solidFill>
            </a:rPr>
            <a:t>Europos semestro </a:t>
          </a:r>
          <a:br>
            <a:rPr lang="lt-LT" sz="2100" kern="1200" dirty="0">
              <a:solidFill>
                <a:schemeClr val="bg1"/>
              </a:solidFill>
            </a:rPr>
          </a:br>
          <a:r>
            <a:rPr lang="lt-LT" sz="2100" kern="1200" dirty="0">
              <a:solidFill>
                <a:schemeClr val="bg1"/>
              </a:solidFill>
            </a:rPr>
            <a:t>ad hoc grupė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>
              <a:solidFill>
                <a:schemeClr val="bg1"/>
              </a:solidFill>
            </a:rPr>
            <a:t>Skaitmeninės pertvarkos ir bendrosios rinkos observatorija</a:t>
          </a:r>
          <a:endParaRPr lang="de-DE" sz="1800" kern="1200" dirty="0">
            <a:solidFill>
              <a:schemeClr val="bg1"/>
            </a:solidFill>
          </a:endParaRP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>
              <a:solidFill>
                <a:schemeClr val="bg1"/>
              </a:solidFill>
            </a:rPr>
            <a:t>Pagrindinių teisių ir teisinės valstybės principų ad hoc grupė</a:t>
          </a:r>
          <a:endParaRPr lang="de-DE" sz="1800" kern="1200" dirty="0">
            <a:solidFill>
              <a:schemeClr val="bg1"/>
            </a:solidFill>
          </a:endParaRP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Darbo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rinkos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observatorija</a:t>
          </a:r>
          <a:endParaRPr lang="de-DE" sz="1800" kern="1200" dirty="0">
            <a:solidFill>
              <a:schemeClr val="bg1"/>
            </a:solidFill>
          </a:endParaRP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Tvaraus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vystymosi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observatorija</a:t>
          </a:r>
          <a:endParaRPr lang="de-DE" sz="1800" kern="1200" dirty="0">
            <a:solidFill>
              <a:schemeClr val="bg1"/>
            </a:solidFill>
          </a:endParaRP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>
              <a:solidFill>
                <a:schemeClr val="bg1"/>
              </a:solidFill>
              <a:latin typeface="Calibri" pitchFamily="34" charset="0"/>
            </a:rPr>
            <a:t>CCMI Pramonės permainų konsultacinė komisija</a:t>
          </a:r>
          <a:endParaRPr lang="de-DE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solidFill>
                <a:schemeClr val="bg1"/>
              </a:solidFill>
            </a:rPr>
            <a:t>Ad hoc grupė dėl jaunimo dalyvavimo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solidFill>
                <a:schemeClr val="bg1"/>
              </a:solidFill>
            </a:rPr>
            <a:t>Ad hoc grupė dėl lygybės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solidFill>
                <a:schemeClr val="bg1"/>
              </a:solidFill>
            </a:rPr>
            <a:t>COP ad hoc grupė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en/news-media/articles/leading-way-just-transition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en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unfccc.int/topics/just-transition/united-arab-emirates-just-transition-work-programme#%3A%7E%3Atext%3DJust%20Transition%20Pathways-%2CThe%20First%20Dialogue%20under%20the%20United%20Arab%20Emirates%20Just%20Transition%2CJune%200800%20to%201200%20CEST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29" Type="http://schemas.openxmlformats.org/officeDocument/2006/relationships/hyperlink" Target="https://www.eesc.europa.eu/sites/default/files/2024-12/qe-01-24-022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www.eesc.europa.eu/sites/default/files/2024-12/qe-01-24-019-en-n.pdf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en" TargetMode="External"/><Relationship Id="rId28" Type="http://schemas.openxmlformats.org/officeDocument/2006/relationships/hyperlink" Target="https://www.eesc.europa.eu/lt/our-work/opinions-information-reports/opinions/eu-youth-test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lt" TargetMode="External"/><Relationship Id="rId27" Type="http://schemas.openxmlformats.org/officeDocument/2006/relationships/hyperlink" Target="https://www.eesc.europa.eu/sites/default/files/2024-12/qe-01-24-017-en-n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lt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lt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lt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lt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lt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lt/members-groups/groups/civil-society-organisations-group" TargetMode="External"/><Relationship Id="rId5" Type="http://schemas.openxmlformats.org/officeDocument/2006/relationships/hyperlink" Target="https://www.eesc.europa.eu/lt/members-groups/groups/workers-group" TargetMode="External"/><Relationship Id="rId4" Type="http://schemas.openxmlformats.org/officeDocument/2006/relationships/hyperlink" Target="https://www.eesc.europa.eu/lt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esc.europa.eu/lt/sections-other-bodies/sections-commission/external-relations-section-rex" TargetMode="External"/><Relationship Id="rId13" Type="http://schemas.openxmlformats.org/officeDocument/2006/relationships/image" Target="../media/image11.png"/><Relationship Id="rId3" Type="http://schemas.openxmlformats.org/officeDocument/2006/relationships/hyperlink" Target="https://www.eesc.europa.eu/lt/sections-other-bodies/sections-commission/economic-and-monetary-union-and-economic-and-social-cohesion-eco" TargetMode="External"/><Relationship Id="rId7" Type="http://schemas.openxmlformats.org/officeDocument/2006/relationships/hyperlink" Target="https://www.eesc.europa.eu/lt/sections-other-bodies/sections-commission/agriculture-rural-development-and-environment-nat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lt/sections-other-bodies/sections-commission/uzimtumo-socialiniu-reikalu-ir-pilietybes-skyrius-soc" TargetMode="External"/><Relationship Id="rId11" Type="http://schemas.openxmlformats.org/officeDocument/2006/relationships/slide" Target="slide20.xml"/><Relationship Id="rId5" Type="http://schemas.openxmlformats.org/officeDocument/2006/relationships/hyperlink" Target="https://www.eesc.europa.eu/lt/sections-other-bodies/sections-commission/transport-energy-infrastructure-and-information-society-ten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hyperlink" Target="https://www.eesc.europa.eu/lt/sections-other-bodies/sections-commission/single-market-production-and-consumption-int" TargetMode="External"/><Relationship Id="rId9" Type="http://schemas.openxmlformats.org/officeDocument/2006/relationships/slide" Target="slide21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Įžanginis žodis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200025" y="3361491"/>
            <a:ext cx="3673219" cy="1629162"/>
            <a:chOff x="-4616" y="-28984"/>
            <a:chExt cx="6565239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65239" cy="1666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t-LT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Tvarumo ateities užtikrinimas Europos žiedinės ekonomikos suinteresuotųjų subjektų platformoje</a:t>
              </a:r>
              <a:endParaRPr lang="de-DE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0" tooltip="https://www.eesc.europa.eu/sites/default/files/2024-12/qe-01-24-013-en-n.pdf"/>
              </a:endParaRP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5"/>
            <a:chOff x="0" y="0"/>
            <a:chExt cx="6313510" cy="3324171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71"/>
              <a:chOff x="0" y="0"/>
              <a:chExt cx="1801111" cy="948315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t-LT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en/our-work/publications-other-work/publications/recent-eesc-achievements"/>
                </a:rPr>
                <a:t>... ir daug kitų!</a:t>
              </a:r>
              <a:endParaRPr lang="de-DE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1" tooltip="https://www.eesc.europa.eu/en/our-work/publications-other-work/publications/recent-eesc-achievement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lt-L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Susipažinkite su naujausiais laimėjimais </a:t>
              </a:r>
              <a:r>
                <a:rPr lang="lt-L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/>
                </a:rPr>
                <a:t>eesc.europa.eu</a:t>
              </a:r>
              <a:endParaRPr lang="de-DE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23" tooltip="https://www.eesc.europa.eu/en"/>
              </a:endParaRP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178977"/>
            <a:ext cx="6840000" cy="88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de-DE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PASTAROJO METO SĖKMĖS ISTORIJOS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065723" y="3352097"/>
            <a:ext cx="3926252" cy="1803654"/>
            <a:chOff x="-25439" y="-47772"/>
            <a:chExt cx="6424794" cy="3607308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586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lt-LT" sz="155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4" tooltip="https://www.eesc.europa.eu/sites/default/files/2024-12/qe-01-24-019-en-n.pdf"/>
                </a:rPr>
                <a:t>Todėl tapo privaloma konsultuotis su pilietine visuomene dėl būtinų ekonominių reformų</a:t>
              </a:r>
              <a:endParaRPr lang="de-DE" sz="1550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4" tooltip="https://www.eesc.europa.eu/sites/default/files/2024-12/qe-01-24-019-en-n.pdf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5" y="1046028"/>
              <a:ext cx="6313510" cy="251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lt-L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 m. Europos Komisija pateikė pasiūlymą reformuoti ES ekonomikos valdymo sistemą, kad būtų sprendžiamos šiandienos ekonominės problemos.</a:t>
              </a:r>
            </a:p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lt-L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EESRK pateikė itin reikšmingų rekomendacijų, kurios turėjo didelės įtakos galutiniam teisės aktų rinkiniui.</a:t>
              </a:r>
              <a:endParaRPr lang="de-DE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lt-L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 m. EESRK ad hoc grupė dėl JT bendrosios klimato kaitos konvencijos (JTBKKK) prisidėjo prie </a:t>
              </a:r>
              <a:r>
                <a:rPr lang="lt-L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5"/>
                </a:rPr>
                <a:t>Teisingos pertvarkos darbo programos</a:t>
              </a:r>
              <a:r>
                <a:rPr lang="lt-L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darydama tiesioginį poveikį ES valstybių narių ir Komisijos pozicijoms</a:t>
              </a:r>
              <a:endPara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  <a:hlinkClick r:id="rId26"/>
                </a:rPr>
                <a:t>Vadovavimas </a:t>
              </a:r>
              <a:r>
                <a:rPr lang="de-DE" dirty="0" err="1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  <a:hlinkClick r:id="rId26"/>
                </a:rPr>
                <a:t>teisingai</a:t>
              </a:r>
              <a:r>
                <a:rPr lang="de-DE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  <a:hlinkClick r:id="rId26"/>
                </a:rPr>
                <a:t> </a:t>
              </a:r>
              <a:r>
                <a:rPr lang="de-DE" dirty="0" err="1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  <a:hlinkClick r:id="rId26"/>
                </a:rPr>
                <a:t>pertvarkai</a:t>
              </a:r>
              <a:endParaRPr lang="de-DE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6" tooltip="https://www.eesc.europa.eu/en/news-media/articles/leading-way-just-transition"/>
              </a:endParaRP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8"/>
            <a:ext cx="33004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t-LT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7" tooltip="https://www.eesc.europa.eu/sites/default/files/2024-12/qe-01-24-017-en-n.pdf"/>
                </a:rPr>
                <a:t>ES sprendimų priėmimas atsižvelgiant į jaunimo nuomonę</a:t>
              </a:r>
              <a:endParaRPr lang="de-DE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7" tooltip="https://www.eesc.europa.eu/sites/default/files/2024-12/qe-01-24-017-en-n.pdf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2022 m. EESRK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tapo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pirmąja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ES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institucija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įsipareigojusia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atlikti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/>
                </a:rPr>
                <a:t>ES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/>
                </a:rPr>
                <a:t>jaunimo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/>
                </a:rPr>
                <a:t>testą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–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novatorišką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priemonę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kuria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siekiama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jaunimą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įtraukti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į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politikos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formavimą</a:t>
              </a:r>
              <a:r>
                <a:rPr lang="de-D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188276" y="5193852"/>
            <a:ext cx="3642032" cy="1614670"/>
            <a:chOff x="100090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815230" cy="3229340"/>
              <a:chOff x="0" y="0"/>
              <a:chExt cx="194424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94424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090" y="278652"/>
              <a:ext cx="7284064" cy="538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Ant ES </a:t>
              </a:r>
              <a:r>
                <a:rPr lang="de-DE" sz="1700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stalo</a:t>
              </a:r>
              <a:r>
                <a:rPr lang="de-DE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 – </a:t>
              </a:r>
              <a:r>
                <a:rPr lang="de-DE" sz="1700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maisto</a:t>
              </a:r>
              <a:r>
                <a:rPr lang="de-DE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 </a:t>
              </a:r>
              <a:r>
                <a:rPr lang="de-DE" sz="1700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politika</a:t>
              </a:r>
              <a:endParaRPr lang="de-DE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22-en-n.pdf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2" y="1019952"/>
              <a:ext cx="6795250" cy="2039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lt-L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2024 m. EESRK priėmė rekomendacijas dėl bendros žemės ūkio politikos po 2027 m., ragindamas ieškoti tvaresnių maisto produktų, kurie būtų prieinami ES vartotojams ir įperkami socialiai pažeidžiamoms grupėms.</a:t>
              </a:r>
              <a:endPara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F4FD009-09AD-443D-8FA9-1DB36F5CAD88}"/>
              </a:ext>
            </a:extLst>
          </p:cNvPr>
          <p:cNvSpPr txBox="1"/>
          <p:nvPr/>
        </p:nvSpPr>
        <p:spPr>
          <a:xfrm>
            <a:off x="398012" y="4192466"/>
            <a:ext cx="3209958" cy="814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2017 m. EESRK, bendradarbiaudamas su Europos Komisija, sukūrė Europos žiedinės ekonomikos suinteresuotųjų subjektų platformą.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lt-LT" sz="2400" i="0" u="none" strike="noStrike">
                <a:effectLst/>
              </a:rPr>
              <a:t>Labai vertiname ir skatiname</a:t>
            </a:r>
            <a:br>
              <a:rPr lang="lt-LT" sz="2400" i="0" u="none" strike="noStrike">
                <a:effectLst/>
              </a:rPr>
            </a:br>
            <a:r>
              <a:rPr lang="lt-LT" sz="2400" i="0" u="none" strike="noStrike">
                <a:effectLst/>
              </a:rPr>
              <a:t>vartoti visas </a:t>
            </a:r>
            <a:r>
              <a:rPr lang="lt-LT" sz="2400" b="1" i="0" u="none" strike="noStrike">
                <a:solidFill>
                  <a:srgbClr val="0060A0"/>
                </a:solidFill>
                <a:effectLst/>
              </a:rPr>
              <a:t>24 oficialias ES kalbas.</a:t>
            </a:r>
            <a:r>
              <a:rPr lang="lt-LT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lt-LT" sz="2400">
                <a:solidFill>
                  <a:srgbClr val="000000"/>
                </a:solidFill>
              </a:rPr>
              <a:t>Todėl EESRK nariai</a:t>
            </a:r>
            <a:br>
              <a:rPr lang="lt-LT" sz="2400">
                <a:solidFill>
                  <a:srgbClr val="000000"/>
                </a:solidFill>
              </a:rPr>
            </a:br>
            <a:r>
              <a:rPr lang="lt-LT" sz="2400">
                <a:solidFill>
                  <a:srgbClr val="000000"/>
                </a:solidFill>
              </a:rPr>
              <a:t>turi teisę dirbti savo</a:t>
            </a:r>
            <a:br>
              <a:rPr lang="lt-LT" sz="2400">
                <a:solidFill>
                  <a:srgbClr val="000000"/>
                </a:solidFill>
              </a:rPr>
            </a:br>
            <a:r>
              <a:rPr lang="lt-LT" sz="2400">
                <a:solidFill>
                  <a:srgbClr val="000000"/>
                </a:solidFill>
              </a:rPr>
              <a:t>gimtąja kalba </a:t>
            </a:r>
            <a:r>
              <a:rPr lang="lt-LT" sz="2400" b="0" i="0" u="none" strike="noStrike">
                <a:solidFill>
                  <a:srgbClr val="000000"/>
                </a:solidFill>
                <a:effectLst/>
              </a:rPr>
              <a:t>tiek žodžiu,</a:t>
            </a:r>
            <a:br>
              <a:rPr lang="lt-LT" sz="2400">
                <a:solidFill>
                  <a:srgbClr val="000000"/>
                </a:solidFill>
              </a:rPr>
            </a:br>
            <a:r>
              <a:rPr lang="lt-LT" sz="2400" b="0" i="0" u="none" strike="noStrike">
                <a:solidFill>
                  <a:srgbClr val="000000"/>
                </a:solidFill>
                <a:effectLst/>
              </a:rPr>
              <a:t>tiek raštu.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400" u="none" strike="noStrike">
                <a:effectLst/>
              </a:rPr>
              <a:t>ES šūkis </a:t>
            </a:r>
            <a:r>
              <a:rPr lang="lt-LT" sz="2400" b="1" i="1" u="none" strike="noStrike">
                <a:solidFill>
                  <a:srgbClr val="0060A0"/>
                </a:solidFill>
                <a:effectLst/>
              </a:rPr>
              <a:t>Suvienijusi įvairovę</a:t>
            </a:r>
            <a:r>
              <a:rPr lang="lt-LT" sz="2400" u="none" strike="noStrike">
                <a:effectLst/>
              </a:rPr>
              <a:t> iš tiesų atgyja per daugiakalbystę EESRK.</a:t>
            </a:r>
            <a:r>
              <a:rPr lang="lt-LT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400"/>
              <a:t>Visos EESRK nuomonės, oficialūs dokumentai ir didžioji dalis skaitmeninio turinio </a:t>
            </a:r>
            <a:r>
              <a:rPr lang="lt-LT" sz="2400" b="1">
                <a:solidFill>
                  <a:srgbClr val="0060A0"/>
                </a:solidFill>
              </a:rPr>
              <a:t>pateikiama visomis</a:t>
            </a:r>
            <a:br>
              <a:rPr lang="lt-LT" sz="2400" b="1">
                <a:solidFill>
                  <a:srgbClr val="0060A0"/>
                </a:solidFill>
              </a:rPr>
            </a:br>
            <a:r>
              <a:rPr lang="lt-LT" sz="2400" b="1">
                <a:solidFill>
                  <a:srgbClr val="0060A0"/>
                </a:solidFill>
              </a:rPr>
              <a:t>kalbomis</a:t>
            </a:r>
            <a:r>
              <a:rPr lang="lt-LT" sz="2400"/>
              <a:t> mūsų Vertimo raštu departamento atsidavusių darbuotojų dėka.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>
                <a:solidFill>
                  <a:schemeClr val="bg1"/>
                </a:solidFill>
                <a:latin typeface="Calibri" panose="020F0502020204030204" pitchFamily="34" charset="0"/>
              </a:rPr>
              <a:t>DAUGIAKALBYSTĖ KOMITETE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408888" y="4848492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846693" y="4851739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952745" y="1624133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165368" y="1425541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589270" y="1539440"/>
            <a:ext cx="4632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/>
              <a:t>Nuskenuokite vertinimo formos QR kodą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395951" y="2462746"/>
            <a:ext cx="4454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dirty="0"/>
              <a:t>Norite susisiekti? Rašykite mums e. paštu </a:t>
            </a:r>
            <a:r>
              <a:rPr lang="lt-LT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8036140" y="3853912"/>
            <a:ext cx="287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 dirty="0"/>
              <a:t>Sekite mūsų naujienas: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684586" y="1344190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334" y="3078223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51" y="3078223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>
                <a:solidFill>
                  <a:schemeClr val="bg1"/>
                </a:solidFill>
                <a:latin typeface="+mn-lt"/>
              </a:rPr>
              <a:t>TURITE KLAUSIMŲ?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244" y="5823907"/>
            <a:ext cx="3101180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>
                <a:solidFill>
                  <a:srgbClr val="0060A0"/>
                </a:solidFill>
                <a:latin typeface="+mn-lt"/>
              </a:rPr>
              <a:t>Palaikykime ryšį!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867CC6C4-C6F9-178F-552B-459D3506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9C818-4BFF-25B3-65B5-28D59AF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941EFA49-5647-7E96-9669-EB495D5B1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BF1FAAFF-CC04-FFC4-1279-D52DB691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5F32EAF-ACAF-C19C-A480-8476F549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EE599985-90DB-D82A-0006-7E705DC6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030A06-EC25-5218-1F30-46ABA15D7777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066131-D879-98A8-B769-AC7CCF0A8CF4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2A196-18D0-6C80-E848-CA53610BA99E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9F8DAC-6B47-36CC-508C-0AD07A02E068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BBA56-C855-E0A6-5D26-FC62BFB5A344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2B6614-6B55-E786-8E08-DDDCC1104AF7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lt-LT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Priedas. Papildoma informacija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t-L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Narių puslapis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09" y="426515"/>
            <a:ext cx="3557422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lt-L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lt/our-work/opinions-information-reports/follow-opinions"/>
              </a:rPr>
              <a:t>Tolesnis darbas priėmus nuomones </a:t>
            </a:r>
          </a:p>
          <a:p>
            <a:pPr algn="ct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444886" y="5506397"/>
            <a:ext cx="3694611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t-L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Ką mano labui daro Europa?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lt-LT" sz="1600">
                <a:solidFill>
                  <a:schemeClr val="bg2">
                    <a:lumMod val="25000"/>
                  </a:schemeClr>
                </a:solidFill>
              </a:rPr>
              <a:t>Visų dabartinių EESRK narių ir CCMI atstovų sąrašas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103539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Veiksmai, kurių imtasi dėl EESRK nuomonių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ES veiksmų poveikis kasdieniam jos piliečių gyvenimui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053436" y="2119904"/>
            <a:ext cx="223716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t-L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lt/our-work/opinions-information-reports/in-the-spotlight"/>
              </a:rPr>
              <a:t>EESRK nuomonės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Šiuo metu aktualios nuomonės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t-LT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t-LT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lt/news-media/videos/lifecycle-opinion"/>
              </a:rPr>
              <a:t>Nuomonės rengimo ciklas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Kaip rengiamos EESRK nuomonės (vaizdo įrašas)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Nacionalinių ekonomikos ir socialinių reikalų tarybų internetinė bendruomenė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80623" y="3871630"/>
            <a:ext cx="2758981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t-L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lt/work-with-us/traineeships"/>
              </a:rPr>
              <a:t> Bendradarbiaukime!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t-LT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lt/agenda/plenary-sessions"/>
              </a:rPr>
              <a:t>Plenarinės sesijos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Du kartus per metus EESRK siūlo 5 mėnesių trukmės apmokamas stažuotes skirtingose srityse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t-L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Kaip stebėti EESRK plenarinę sesiją?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/>
              <a:t>Per 2020–2025 m. EESRK kadenciją užfiksuotas </a:t>
            </a:r>
            <a:r>
              <a:rPr lang="lt-LT" sz="2000" b="1">
                <a:solidFill>
                  <a:srgbClr val="0CAFAD"/>
                </a:solidFill>
              </a:rPr>
              <a:t>didžiausias moterų narių skaičius</a:t>
            </a:r>
            <a:r>
              <a:rPr lang="lt-LT" sz="2000"/>
              <a:t> nuo 2010 m., kai buvo pradėti rinkti statistiniai duomenys apie narystę. </a:t>
            </a:r>
          </a:p>
          <a:p>
            <a:pPr algn="just"/>
            <a:endParaRPr lang="en-US" sz="2000" dirty="0"/>
          </a:p>
          <a:p>
            <a:pPr algn="just"/>
            <a:r>
              <a:rPr lang="lt-LT" sz="2000"/>
              <a:t>Komiteto veikloje dalyvauja daugiau moterų nei bet kada anksčiau: jų dabar yra </a:t>
            </a:r>
            <a:r>
              <a:rPr lang="lt-LT" sz="2000" b="1">
                <a:solidFill>
                  <a:srgbClr val="0CAFAD"/>
                </a:solidFill>
              </a:rPr>
              <a:t>33 proc.,</a:t>
            </a:r>
            <a:r>
              <a:rPr lang="lt-LT" sz="2000"/>
              <a:t> palyginti su 28 proc. 2015 m. ir 24,70 proc. 2010 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/>
              <a:t>Kaip ir kitose Europos institucijose, Komitete</a:t>
            </a:r>
            <a:r>
              <a:rPr lang="lt-LT" sz="2000" b="1">
                <a:solidFill>
                  <a:srgbClr val="0CAFAD"/>
                </a:solidFill>
              </a:rPr>
              <a:t> atstovavimas geografiniu požiūriu yra proporcinis</a:t>
            </a:r>
            <a:r>
              <a:rPr lang="lt-LT" sz="2000"/>
              <a:t>, t. y. daugiau gyventojų turinčioms šalims atstovauja daugiau narių. </a:t>
            </a:r>
          </a:p>
          <a:p>
            <a:pPr algn="just"/>
            <a:endParaRPr lang="en-US" sz="2000" dirty="0"/>
          </a:p>
          <a:p>
            <a:pPr algn="just"/>
            <a:r>
              <a:rPr lang="lt-LT" sz="2000"/>
              <a:t>Todėl daugiausia narių turi </a:t>
            </a:r>
            <a:r>
              <a:rPr lang="lt-LT" sz="2000" b="1">
                <a:solidFill>
                  <a:srgbClr val="0CAFAD"/>
                </a:solidFill>
              </a:rPr>
              <a:t>Prancūzija, Vokietija ir Italija</a:t>
            </a:r>
            <a:r>
              <a:rPr lang="lt-LT" sz="2000"/>
              <a:t> (</a:t>
            </a:r>
            <a:r>
              <a:rPr lang="lt-LT" sz="2000" b="1">
                <a:solidFill>
                  <a:srgbClr val="0CAFAD"/>
                </a:solidFill>
              </a:rPr>
              <a:t>24</a:t>
            </a:r>
            <a:r>
              <a:rPr lang="lt-LT" sz="2000"/>
              <a:t>), o mažiausiai – </a:t>
            </a:r>
            <a:r>
              <a:rPr lang="lt-LT" sz="2000" b="1">
                <a:solidFill>
                  <a:srgbClr val="0CAFAD"/>
                </a:solidFill>
              </a:rPr>
              <a:t>Malta</a:t>
            </a:r>
            <a:r>
              <a:rPr lang="lt-LT" sz="2000"/>
              <a:t> (</a:t>
            </a:r>
            <a:r>
              <a:rPr lang="lt-LT" sz="2000" b="1">
                <a:solidFill>
                  <a:srgbClr val="0CAFAD"/>
                </a:solidFill>
              </a:rPr>
              <a:t>5</a:t>
            </a:r>
            <a:r>
              <a:rPr lang="lt-LT" sz="200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600" b="1">
                <a:solidFill>
                  <a:schemeClr val="bg1"/>
                </a:solidFill>
              </a:rPr>
              <a:t>LYČIŲ PUSIAUSVYRA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>
                <a:solidFill>
                  <a:schemeClr val="bg1"/>
                </a:solidFill>
                <a:latin typeface="+mn-lt"/>
              </a:rPr>
              <a:t>NARIAI PAGAL ŠALIS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Pažinkite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lt-LT" sz="1200" dirty="0"/>
              <a:t>Norėtumėte dirbti ES institucijose ar kitoje ES šalyje?</a:t>
            </a:r>
          </a:p>
          <a:p>
            <a:pPr algn="ctr"/>
            <a:r>
              <a:rPr lang="lt-LT" sz="1200" dirty="0"/>
              <a:t>Kiekvienais metais ES siūlo apmokamas stažuotes </a:t>
            </a:r>
            <a:r>
              <a:rPr lang="lt-LT" sz="1200" b="1" dirty="0">
                <a:solidFill>
                  <a:srgbClr val="0CAFAD"/>
                </a:solidFill>
              </a:rPr>
              <a:t>jauniems universitetų absolventams</a:t>
            </a:r>
            <a:r>
              <a:rPr lang="de-DE" sz="1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Studijuokite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de-DE" sz="1200" dirty="0" err="1"/>
              <a:t>Turite</a:t>
            </a:r>
            <a:r>
              <a:rPr lang="de-DE" sz="1200" dirty="0"/>
              <a:t> </a:t>
            </a:r>
            <a:r>
              <a:rPr lang="de-DE" sz="1200" dirty="0" err="1"/>
              <a:t>teisę</a:t>
            </a:r>
            <a:r>
              <a:rPr lang="de-DE" sz="1200" dirty="0"/>
              <a:t> </a:t>
            </a:r>
            <a:r>
              <a:rPr lang="de-DE" sz="1200" dirty="0" err="1"/>
              <a:t>studijuoti</a:t>
            </a:r>
            <a:r>
              <a:rPr lang="de-DE" sz="1200" dirty="0"/>
              <a:t> </a:t>
            </a:r>
            <a:r>
              <a:rPr lang="de-DE" sz="1200" dirty="0" err="1"/>
              <a:t>bet</a:t>
            </a:r>
            <a:r>
              <a:rPr lang="de-DE" sz="1200" dirty="0"/>
              <a:t> </a:t>
            </a:r>
            <a:r>
              <a:rPr lang="de-DE" sz="1200" dirty="0" err="1"/>
              <a:t>kuriame</a:t>
            </a:r>
            <a:r>
              <a:rPr lang="de-DE" sz="1200" dirty="0"/>
              <a:t> ES </a:t>
            </a:r>
            <a:r>
              <a:rPr lang="de-DE" sz="1200" dirty="0" err="1"/>
              <a:t>universitete</a:t>
            </a:r>
            <a:r>
              <a:rPr lang="de-DE" sz="1200" dirty="0"/>
              <a:t> </a:t>
            </a:r>
            <a:r>
              <a:rPr lang="de-DE" sz="1200" dirty="0" err="1"/>
              <a:t>tokiomis</a:t>
            </a:r>
            <a:r>
              <a:rPr lang="de-DE" sz="1200" dirty="0"/>
              <a:t> </a:t>
            </a:r>
            <a:r>
              <a:rPr lang="de-DE" sz="1200" dirty="0" err="1"/>
              <a:t>pačiomis</a:t>
            </a:r>
            <a:r>
              <a:rPr lang="de-DE" sz="1200" dirty="0"/>
              <a:t> </a:t>
            </a:r>
            <a:r>
              <a:rPr lang="de-DE" sz="1200" dirty="0" err="1"/>
              <a:t>sąlygomis</a:t>
            </a:r>
            <a:r>
              <a:rPr lang="de-DE" sz="1200" dirty="0"/>
              <a:t> </a:t>
            </a:r>
            <a:r>
              <a:rPr lang="de-DE" sz="1200" dirty="0" err="1"/>
              <a:t>kaip</a:t>
            </a:r>
            <a:r>
              <a:rPr lang="de-DE" sz="1200" dirty="0"/>
              <a:t> </a:t>
            </a:r>
            <a:r>
              <a:rPr lang="de-DE" sz="1200" dirty="0" err="1"/>
              <a:t>ir</a:t>
            </a:r>
            <a:r>
              <a:rPr lang="de-DE" sz="1200" dirty="0"/>
              <a:t> </a:t>
            </a:r>
            <a:r>
              <a:rPr lang="de-DE" sz="1200" dirty="0" err="1"/>
              <a:t>universiteto</a:t>
            </a:r>
            <a:r>
              <a:rPr lang="de-DE" sz="1200" dirty="0"/>
              <a:t> </a:t>
            </a:r>
            <a:r>
              <a:rPr lang="de-DE" sz="1200" dirty="0" err="1"/>
              <a:t>šalies</a:t>
            </a:r>
            <a:r>
              <a:rPr lang="de-DE" sz="1200" dirty="0"/>
              <a:t> </a:t>
            </a:r>
            <a:r>
              <a:rPr lang="de-DE" sz="1200" dirty="0" err="1"/>
              <a:t>piliečiai</a:t>
            </a:r>
            <a:r>
              <a:rPr lang="de-DE" sz="1200" dirty="0"/>
              <a:t>.</a:t>
            </a:r>
          </a:p>
          <a:p>
            <a:pPr algn="ctr"/>
            <a:r>
              <a:rPr lang="de-DE" sz="1200" dirty="0" err="1"/>
              <a:t>Programa</a:t>
            </a:r>
            <a:r>
              <a:rPr lang="de-DE" sz="1200" dirty="0"/>
              <a:t> </a:t>
            </a:r>
            <a:r>
              <a:rPr lang="de-DE" sz="1200" b="1" dirty="0">
                <a:solidFill>
                  <a:srgbClr val="0CAFAD"/>
                </a:solidFill>
              </a:rPr>
              <a:t>ERASMUS</a:t>
            </a:r>
            <a:r>
              <a:rPr lang="de-DE" sz="1200" dirty="0"/>
              <a:t> </a:t>
            </a:r>
            <a:r>
              <a:rPr lang="de-DE" sz="1200" dirty="0" err="1"/>
              <a:t>suteikia</a:t>
            </a:r>
            <a:r>
              <a:rPr lang="de-DE" sz="1200" dirty="0"/>
              <a:t> </a:t>
            </a:r>
            <a:r>
              <a:rPr lang="de-DE" sz="1200" dirty="0" err="1"/>
              <a:t>Jums</a:t>
            </a:r>
            <a:r>
              <a:rPr lang="de-DE" sz="1200" dirty="0"/>
              <a:t> </a:t>
            </a:r>
            <a:r>
              <a:rPr lang="de-DE" sz="1200" dirty="0" err="1"/>
              <a:t>galimybę</a:t>
            </a:r>
            <a:endParaRPr lang="de-DE" sz="1200" dirty="0"/>
          </a:p>
          <a:p>
            <a:pPr algn="ctr"/>
            <a:r>
              <a:rPr lang="de-DE" sz="1200" dirty="0" err="1"/>
              <a:t>dalį</a:t>
            </a:r>
            <a:r>
              <a:rPr lang="de-DE" sz="1200" dirty="0"/>
              <a:t> </a:t>
            </a:r>
            <a:r>
              <a:rPr lang="de-DE" sz="1200" dirty="0" err="1"/>
              <a:t>laiko</a:t>
            </a:r>
            <a:r>
              <a:rPr lang="de-DE" sz="1200" dirty="0"/>
              <a:t> </a:t>
            </a:r>
            <a:r>
              <a:rPr lang="de-DE" sz="1200" dirty="0" err="1"/>
              <a:t>studijuoti</a:t>
            </a:r>
            <a:r>
              <a:rPr lang="de-DE" sz="1200" dirty="0"/>
              <a:t> </a:t>
            </a:r>
            <a:r>
              <a:rPr lang="de-DE" sz="1200" dirty="0" err="1"/>
              <a:t>užsienyje</a:t>
            </a:r>
            <a:r>
              <a:rPr lang="de-DE" sz="12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>
                <a:solidFill>
                  <a:srgbClr val="1F5FA0"/>
                </a:solidFill>
              </a:rPr>
              <a:t>Kalbėkite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de-DE" sz="1200" dirty="0" err="1"/>
              <a:t>Galite</a:t>
            </a:r>
            <a:r>
              <a:rPr lang="de-DE" sz="1200" dirty="0"/>
              <a:t> </a:t>
            </a:r>
            <a:r>
              <a:rPr lang="de-DE" sz="1200" dirty="0" err="1"/>
              <a:t>dalyvauti</a:t>
            </a:r>
            <a:r>
              <a:rPr lang="de-DE" sz="1200" dirty="0"/>
              <a:t> </a:t>
            </a:r>
            <a:r>
              <a:rPr lang="de-DE" sz="1200" dirty="0" err="1"/>
              <a:t>jaunimo</a:t>
            </a:r>
            <a:r>
              <a:rPr lang="de-DE" sz="1200" dirty="0"/>
              <a:t> </a:t>
            </a:r>
            <a:r>
              <a:rPr lang="de-DE" sz="1200" dirty="0" err="1"/>
              <a:t>renginiuose</a:t>
            </a:r>
            <a:r>
              <a:rPr lang="de-DE" sz="1200" dirty="0"/>
              <a:t>, </a:t>
            </a:r>
            <a:r>
              <a:rPr lang="de-DE" sz="1200" dirty="0" err="1"/>
              <a:t>pvz</a:t>
            </a:r>
            <a:r>
              <a:rPr lang="de-DE" sz="1200" dirty="0"/>
              <a:t>., ES </a:t>
            </a:r>
            <a:r>
              <a:rPr lang="de-DE" sz="1200" dirty="0" err="1"/>
              <a:t>jaunimo</a:t>
            </a:r>
            <a:r>
              <a:rPr lang="de-DE" sz="1200" dirty="0"/>
              <a:t> </a:t>
            </a:r>
            <a:r>
              <a:rPr lang="de-DE" sz="1200" dirty="0" err="1"/>
              <a:t>dialoge</a:t>
            </a:r>
            <a:r>
              <a:rPr lang="de-DE" sz="1200" dirty="0"/>
              <a:t>, </a:t>
            </a:r>
            <a:r>
              <a:rPr lang="de-DE" sz="1200" dirty="0" err="1"/>
              <a:t>Europos</a:t>
            </a:r>
            <a:r>
              <a:rPr lang="de-DE" sz="1200" dirty="0"/>
              <a:t> </a:t>
            </a:r>
            <a:r>
              <a:rPr lang="de-DE" sz="1200" dirty="0" err="1"/>
              <a:t>Parlamento</a:t>
            </a:r>
            <a:r>
              <a:rPr lang="de-DE" sz="1200" dirty="0"/>
              <a:t> </a:t>
            </a:r>
            <a:r>
              <a:rPr lang="de-DE" sz="1200" dirty="0" err="1"/>
              <a:t>Europos</a:t>
            </a:r>
            <a:r>
              <a:rPr lang="de-DE" sz="1200" dirty="0"/>
              <a:t> </a:t>
            </a:r>
            <a:r>
              <a:rPr lang="de-DE" sz="1200" dirty="0" err="1"/>
              <a:t>jaunimo</a:t>
            </a:r>
            <a:r>
              <a:rPr lang="de-DE" sz="1200" dirty="0"/>
              <a:t> </a:t>
            </a:r>
            <a:r>
              <a:rPr lang="de-DE" sz="1200" dirty="0" err="1"/>
              <a:t>renginyje</a:t>
            </a:r>
            <a:r>
              <a:rPr lang="de-DE" sz="1200" dirty="0"/>
              <a:t> </a:t>
            </a:r>
            <a:r>
              <a:rPr lang="de-DE" sz="1200" dirty="0" err="1"/>
              <a:t>ir</a:t>
            </a:r>
            <a:r>
              <a:rPr lang="de-DE" sz="1200" dirty="0"/>
              <a:t> </a:t>
            </a:r>
            <a:r>
              <a:rPr lang="de-DE" sz="1200" b="1" i="1" dirty="0">
                <a:solidFill>
                  <a:srgbClr val="0CAFAD"/>
                </a:solidFill>
              </a:rPr>
              <a:t>„</a:t>
            </a:r>
            <a:r>
              <a:rPr lang="de-DE" sz="1200" b="1" i="1" dirty="0" err="1">
                <a:solidFill>
                  <a:srgbClr val="0CAFAD"/>
                </a:solidFill>
              </a:rPr>
              <a:t>Tavo</a:t>
            </a:r>
            <a:r>
              <a:rPr lang="de-DE" sz="1200" b="1" i="1" dirty="0">
                <a:solidFill>
                  <a:srgbClr val="0CAFAD"/>
                </a:solidFill>
              </a:rPr>
              <a:t> Europa, </a:t>
            </a:r>
            <a:r>
              <a:rPr lang="de-DE" sz="1200" b="1" i="1" dirty="0" err="1">
                <a:solidFill>
                  <a:srgbClr val="0CAFAD"/>
                </a:solidFill>
              </a:rPr>
              <a:t>tavo</a:t>
            </a:r>
            <a:r>
              <a:rPr lang="de-DE" sz="1200" b="1" i="1" dirty="0">
                <a:solidFill>
                  <a:srgbClr val="0CAFAD"/>
                </a:solidFill>
              </a:rPr>
              <a:t> </a:t>
            </a:r>
            <a:r>
              <a:rPr lang="de-DE" sz="1200" b="1" i="1" dirty="0" err="1">
                <a:solidFill>
                  <a:srgbClr val="0CAFAD"/>
                </a:solidFill>
              </a:rPr>
              <a:t>balsas</a:t>
            </a:r>
            <a:r>
              <a:rPr lang="de-DE" sz="1200" b="1" i="1" dirty="0">
                <a:solidFill>
                  <a:srgbClr val="0CAFAD"/>
                </a:solidFill>
              </a:rPr>
              <a:t>!“ </a:t>
            </a:r>
            <a:r>
              <a:rPr lang="lt-LT" sz="1200" dirty="0"/>
              <a:t>Europos ekonomikos ir socialinių reikalų komitete.</a:t>
            </a:r>
          </a:p>
          <a:p>
            <a:pPr algn="ctr"/>
            <a:r>
              <a:rPr lang="lt-LT" sz="1200" dirty="0"/>
              <a:t>Ten Jūsų balsas bus išgirstas!</a:t>
            </a:r>
            <a:endParaRPr lang="de-DE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Dirbkite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lt-LT" sz="1350" dirty="0"/>
              <a:t>Jeigu Jums jau 18 metų, galite bandyti įsidarbinti Europos Sąjungos institucijose. </a:t>
            </a:r>
            <a:r>
              <a:rPr lang="de-DE" sz="1350" b="1" dirty="0">
                <a:solidFill>
                  <a:srgbClr val="0CAFAD"/>
                </a:solidFill>
              </a:rPr>
              <a:t>EURES</a:t>
            </a:r>
            <a:r>
              <a:rPr lang="de-DE" sz="135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350" dirty="0" err="1"/>
              <a:t>sistema</a:t>
            </a:r>
            <a:r>
              <a:rPr lang="de-DE" sz="1350" dirty="0"/>
              <a:t> </a:t>
            </a:r>
            <a:r>
              <a:rPr lang="de-DE" sz="1350" dirty="0" err="1"/>
              <a:t>padeda</a:t>
            </a:r>
            <a:r>
              <a:rPr lang="de-DE" sz="1350" dirty="0"/>
              <a:t> </a:t>
            </a:r>
            <a:r>
              <a:rPr lang="de-DE" sz="1350" dirty="0" err="1"/>
              <a:t>Jums</a:t>
            </a:r>
            <a:r>
              <a:rPr lang="de-DE" sz="1350" dirty="0"/>
              <a:t> </a:t>
            </a:r>
            <a:r>
              <a:rPr lang="de-DE" sz="1350" dirty="0" err="1"/>
              <a:t>pasiekti</a:t>
            </a:r>
            <a:r>
              <a:rPr lang="de-DE" sz="1350" dirty="0"/>
              <a:t> </a:t>
            </a:r>
            <a:r>
              <a:rPr lang="de-DE" sz="1350" dirty="0" err="1"/>
              <a:t>darbdavius</a:t>
            </a:r>
            <a:r>
              <a:rPr lang="de-DE" sz="1350" dirty="0"/>
              <a:t> </a:t>
            </a:r>
            <a:r>
              <a:rPr lang="de-DE" sz="1350" dirty="0" err="1"/>
              <a:t>visoje</a:t>
            </a:r>
            <a:r>
              <a:rPr lang="de-DE" sz="1350" dirty="0"/>
              <a:t> ES, </a:t>
            </a:r>
            <a:r>
              <a:rPr lang="de-DE" sz="1350" dirty="0" err="1"/>
              <a:t>taip</a:t>
            </a:r>
            <a:r>
              <a:rPr lang="de-DE" sz="1350" dirty="0"/>
              <a:t> </a:t>
            </a:r>
            <a:r>
              <a:rPr lang="de-DE" sz="1350" dirty="0" err="1"/>
              <a:t>pat</a:t>
            </a:r>
            <a:r>
              <a:rPr lang="de-DE" sz="1350" dirty="0"/>
              <a:t> </a:t>
            </a:r>
            <a:r>
              <a:rPr lang="de-DE" sz="1350" dirty="0" err="1"/>
              <a:t>Norvegijoje</a:t>
            </a:r>
            <a:r>
              <a:rPr lang="de-DE" sz="1350" dirty="0"/>
              <a:t> </a:t>
            </a:r>
            <a:r>
              <a:rPr lang="de-DE" sz="1350" dirty="0" err="1"/>
              <a:t>ir</a:t>
            </a:r>
            <a:r>
              <a:rPr lang="de-DE" sz="1350" dirty="0"/>
              <a:t> </a:t>
            </a:r>
            <a:r>
              <a:rPr lang="de-DE" sz="1350" dirty="0" err="1"/>
              <a:t>Islandijoje</a:t>
            </a:r>
            <a:r>
              <a:rPr lang="de-DE" sz="135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Keliaukite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lt-LT" sz="1200" dirty="0"/>
              <a:t>Šengeno erdvė be sienų suteikia 400 mln. ES piliečių galimybę laisvai judėti tarp šalių.</a:t>
            </a:r>
          </a:p>
          <a:p>
            <a:pPr algn="ctr"/>
            <a:r>
              <a:rPr lang="lt-LT" sz="1200" dirty="0"/>
              <a:t>Pavyzdžiui, turėdami </a:t>
            </a:r>
            <a:r>
              <a:rPr lang="de-DE" sz="1200" b="1" dirty="0">
                <a:solidFill>
                  <a:srgbClr val="0CAFAD"/>
                </a:solidFill>
              </a:rPr>
              <a:t>INTERRAIL</a:t>
            </a:r>
            <a:r>
              <a:rPr lang="lt-LT" sz="1200" dirty="0"/>
              <a:t> traukinio bilietą galite pasiekti </a:t>
            </a:r>
            <a:br>
              <a:rPr lang="lt-LT" sz="1200" dirty="0"/>
            </a:br>
            <a:r>
              <a:rPr lang="lt-LT" sz="1200" dirty="0"/>
              <a:t>daugiau kaip 40 000 vietų 30 šalių.</a:t>
            </a:r>
            <a:endParaRPr lang="de-DE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KUO EUROPOS SĄJUNGA NAUDINGA JAUNIMUI?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031575" y="3903709"/>
            <a:ext cx="1962056" cy="1962056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EESRK </a:t>
            </a:r>
            <a:br>
              <a:rPr lang="lt-L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jaunimo</a:t>
            </a:r>
            <a:br>
              <a:rPr lang="lt-L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grupė</a:t>
            </a:r>
          </a:p>
        </p:txBody>
      </p:sp>
      <p:sp>
        <p:nvSpPr>
          <p:cNvPr id="17" name="Oval 16"/>
          <p:cNvSpPr/>
          <p:nvPr/>
        </p:nvSpPr>
        <p:spPr>
          <a:xfrm>
            <a:off x="4016358" y="2283294"/>
            <a:ext cx="1980189" cy="1980189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600">
                <a:solidFill>
                  <a:schemeClr val="bg1"/>
                </a:solidFill>
                <a:latin typeface="Calibri" pitchFamily="34" charset="0"/>
              </a:rPr>
              <a:t>„Tavo Europa,</a:t>
            </a:r>
            <a:br>
              <a:rPr lang="lt-LT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lt-LT" sz="1600">
                <a:solidFill>
                  <a:schemeClr val="bg1"/>
                </a:solidFill>
                <a:latin typeface="Calibri" pitchFamily="34" charset="0"/>
              </a:rPr>
              <a:t>tavo balsas!“</a:t>
            </a:r>
          </a:p>
        </p:txBody>
      </p:sp>
      <p:sp>
        <p:nvSpPr>
          <p:cNvPr id="19" name="Oval 18"/>
          <p:cNvSpPr/>
          <p:nvPr/>
        </p:nvSpPr>
        <p:spPr>
          <a:xfrm>
            <a:off x="5694831" y="4075452"/>
            <a:ext cx="1828104" cy="1828104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62713" y="4432600"/>
            <a:ext cx="1192289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EESRK atliekamas ES jaunimo testas</a:t>
            </a:r>
          </a:p>
        </p:txBody>
      </p:sp>
      <p:sp>
        <p:nvSpPr>
          <p:cNvPr id="21" name="Oval 20"/>
          <p:cNvSpPr/>
          <p:nvPr/>
        </p:nvSpPr>
        <p:spPr>
          <a:xfrm>
            <a:off x="8221631" y="2384660"/>
            <a:ext cx="2066760" cy="206676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491921" y="2764171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Jaunimo dalyvavimo įvairiais lygmenimis tyrimas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556655" y="2388331"/>
            <a:ext cx="1938135" cy="1938135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68838" y="2817114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Jaunimo apskritojo stalo</a:t>
            </a:r>
            <a:br>
              <a:rPr lang="lt-L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diskusijos klimato ir</a:t>
            </a:r>
            <a:br>
              <a:rPr lang="lt-L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tvarumo klausimais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106953" y="2389887"/>
            <a:ext cx="1958545" cy="1958545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>
                <a:latin typeface="Calibri"/>
                <a:ea typeface="Calibri"/>
                <a:cs typeface="Calibri"/>
              </a:rPr>
              <a:t>Jaunimo atstovas</a:t>
            </a:r>
            <a:br>
              <a:rPr lang="lt-LT" sz="1600" dirty="0">
                <a:latin typeface="Calibri"/>
                <a:ea typeface="Calibri"/>
                <a:cs typeface="Calibri"/>
              </a:rPr>
            </a:br>
            <a:r>
              <a:rPr lang="lt-LT" sz="1600" dirty="0">
                <a:latin typeface="Calibri"/>
                <a:ea typeface="Calibri"/>
                <a:cs typeface="Calibri"/>
              </a:rPr>
              <a:t>šalių konferencijoje (COP)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lt-LT" sz="4800" b="1">
                <a:solidFill>
                  <a:schemeClr val="bg1"/>
                </a:solidFill>
                <a:latin typeface="+mn-lt"/>
              </a:rPr>
              <a:t>EESRK JAUNIMO INICIATYVOS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2004558"/>
            <a:ext cx="6448948" cy="334409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>
                <a:solidFill>
                  <a:schemeClr val="bg1"/>
                </a:solidFill>
                <a:latin typeface="+mn-lt"/>
              </a:rPr>
              <a:t>EESRK ATLIEKAMAS ES JAUNIMO TESTAS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/>
              <a:t>Jaunimo testas – tai priemonė, sukurta siekiant </a:t>
            </a:r>
            <a:r>
              <a:rPr lang="lt-LT" sz="2000" b="1">
                <a:solidFill>
                  <a:srgbClr val="0CAFAD"/>
                </a:solidFill>
              </a:rPr>
              <a:t>stiprinti jaunimo dalyvavimą ir integruoti jaunimo aspektą formuojant politiką.</a:t>
            </a:r>
            <a:r>
              <a:rPr lang="lt-LT" sz="2000"/>
              <a:t> Todėl jaunimo atstovai dabar gali dalyvauti rengiant EESRK politines rekomendacijas: </a:t>
            </a:r>
          </a:p>
          <a:p>
            <a:pPr algn="just"/>
            <a:endParaRPr lang="en-US" sz="2000" dirty="0"/>
          </a:p>
          <a:p>
            <a:pPr algn="just"/>
            <a:r>
              <a:rPr lang="lt-LT" sz="2000"/>
              <a:t>    dalyvauti posėdžiuose ir klausymuose, </a:t>
            </a:r>
          </a:p>
          <a:p>
            <a:pPr algn="just"/>
            <a:r>
              <a:rPr lang="lt-LT" sz="2000"/>
              <a:t>    teikti rašytines pastabas, </a:t>
            </a:r>
          </a:p>
          <a:p>
            <a:pPr algn="just"/>
            <a:r>
              <a:rPr lang="lt-LT" sz="2000"/>
              <a:t>    stebėti, kaip atsižvelgiama į nuomonę.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310113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lt-LT" sz="2400" b="1">
                <a:solidFill>
                  <a:srgbClr val="0060A0"/>
                </a:solidFill>
                <a:latin typeface="+mn-lt"/>
              </a:rPr>
              <a:t>Europos Parlamentas</a:t>
            </a:r>
            <a:r>
              <a:rPr lang="lt-LT" sz="2400">
                <a:solidFill>
                  <a:srgbClr val="0060A0"/>
                </a:solidFill>
                <a:latin typeface="+mn-lt"/>
              </a:rPr>
              <a:t>, </a:t>
            </a:r>
            <a:r>
              <a:rPr lang="lt-LT" sz="2400" b="1">
                <a:solidFill>
                  <a:srgbClr val="0060A0"/>
                </a:solidFill>
                <a:latin typeface="+mn-lt"/>
              </a:rPr>
              <a:t>Europos Sąjungos Taryba</a:t>
            </a:r>
            <a:r>
              <a:rPr lang="lt-LT" sz="2400">
                <a:solidFill>
                  <a:srgbClr val="0060A0"/>
                </a:solidFill>
                <a:latin typeface="+mn-lt"/>
              </a:rPr>
              <a:t> ir </a:t>
            </a:r>
            <a:r>
              <a:rPr lang="lt-LT" sz="2400" b="1">
                <a:solidFill>
                  <a:srgbClr val="0060A0"/>
                </a:solidFill>
                <a:latin typeface="+mn-lt"/>
              </a:rPr>
              <a:t>Europos Komisija</a:t>
            </a:r>
            <a:r>
              <a:rPr lang="lt-LT" sz="2400">
                <a:solidFill>
                  <a:srgbClr val="0060A0"/>
                </a:solidFill>
                <a:latin typeface="+mn-lt"/>
              </a:rPr>
              <a:t>, prieš priimdami naujus teisės aktus įvairiose srityse, yra teisiškai įpareigoti konsultuotis su EESRK toliau nurodytose srityse: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žemės ūkio ir žuvininkystės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4244"/>
            <a:ext cx="79720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 dirty="0"/>
              <a:t>pramonės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švietimo, profesinio mokymo, jaunimo ir sporto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užimtumo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vartotojų apsaugos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mokslinių tyrimų, technologinės </a:t>
            </a:r>
          </a:p>
          <a:p>
            <a:pPr algn="ctr"/>
            <a:r>
              <a:rPr lang="lt-LT" sz="1100"/>
              <a:t>plėtros ir kosmoso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konkurencijos</a:t>
            </a:r>
          </a:p>
          <a:p>
            <a:pPr algn="ctr"/>
            <a:r>
              <a:rPr lang="lt-LT" sz="1100"/>
              <a:t>mokesčių ir teisės aktų derinimo bendrųjų taisyklių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nediskriminavimo ir Sąjungos pilietybės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644672"/>
            <a:ext cx="154857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t-LT" sz="1000" dirty="0"/>
              <a:t>ekonominės, </a:t>
            </a:r>
            <a:br>
              <a:rPr lang="lt-LT" sz="1000" dirty="0"/>
            </a:br>
            <a:r>
              <a:rPr lang="lt-LT" sz="1000" dirty="0"/>
              <a:t>socialinės ir </a:t>
            </a:r>
            <a:br>
              <a:rPr lang="lt-LT" sz="1000" dirty="0"/>
            </a:br>
            <a:r>
              <a:rPr lang="lt-LT" sz="1000" dirty="0"/>
              <a:t>teritorinės sanglaudos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Europos socialinio fondo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021501"/>
            <a:ext cx="16391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 dirty="0"/>
              <a:t>bendrosios </a:t>
            </a:r>
            <a:br>
              <a:rPr lang="lt-LT" sz="1100" dirty="0"/>
            </a:br>
            <a:r>
              <a:rPr lang="lt-LT" sz="1100" dirty="0"/>
              <a:t>branduolinės </a:t>
            </a:r>
          </a:p>
          <a:p>
            <a:pPr algn="ctr"/>
            <a:r>
              <a:rPr lang="lt-LT" sz="1100" dirty="0"/>
              <a:t>rinkos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sveikatos ir saugos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visuomenės sveikatos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socialinės politikos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laisvo asmenų, paslaugų ir kapitalo judėjimo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6591" y="3201356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investicijų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aplinkos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24399" y="3205373"/>
            <a:ext cx="83171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 dirty="0"/>
              <a:t>transporto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356451" y="3201356"/>
            <a:ext cx="86187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 dirty="0"/>
              <a:t>energetikos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t-LT" sz="1100"/>
              <a:t>transeuropinių tinklų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lt-LT" sz="2667">
                <a:solidFill>
                  <a:srgbClr val="0060A0"/>
                </a:solidFill>
                <a:latin typeface="Calibri" panose="020F0502020204030204" pitchFamily="34" charset="0"/>
              </a:rPr>
              <a:t>TUŠČIAS ŠABLONAS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lt-LT" sz="2200">
                <a:solidFill>
                  <a:srgbClr val="595959"/>
                </a:solidFill>
                <a:latin typeface="Calibri" panose="020F0502020204030204" pitchFamily="34" charset="0"/>
              </a:rPr>
              <a:t>ĮRAŠYKITE savo tekstą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>
                <a:solidFill>
                  <a:schemeClr val="bg1"/>
                </a:solidFill>
                <a:latin typeface="+mn-lt"/>
              </a:rPr>
              <a:t>PAVADINIMAS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lt-L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Europos ekonomikos ir socialinių reikalų komitetas yra </a:t>
            </a:r>
            <a:r>
              <a:rPr lang="lt-LT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organizuotai pilietinei visuomenei</a:t>
            </a:r>
            <a:r>
              <a:rPr lang="lt-L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 atstovaujantis patariamasis organas</a:t>
            </a:r>
            <a:br>
              <a:rPr lang="lt-LT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lt-LT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„Europos Parlamentui, Tarybai </a:t>
            </a:r>
            <a:b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 Komisijai </a:t>
            </a:r>
            <a:r>
              <a:rPr lang="lt-L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padeda</a:t>
            </a:r>
            <a:br>
              <a:rPr lang="lt-L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t-L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Ekonomikos ir socialinių reikalų komitetas</a:t>
            </a:r>
            <a:b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bei Regionų komitetas,</a:t>
            </a:r>
            <a:b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t-LT" sz="2667" b="1" i="1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atliekantys</a:t>
            </a:r>
            <a:r>
              <a:rPr lang="lt-L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2667" b="1" i="1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patariamąsias funkcijas.</a:t>
            </a:r>
            <a:r>
              <a:rPr lang="lt-L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lt-LT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Europos Sąjungos sutarties 13 straipsnis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596D-4D1B-4AA6-8784-71658AF81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24" y="1835151"/>
            <a:ext cx="4650376" cy="50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lt-LT" sz="2400">
                <a:latin typeface="Calibri" panose="020F0502020204030204" pitchFamily="34" charset="0"/>
              </a:rPr>
              <a:t>Narius į Komitetą </a:t>
            </a:r>
            <a:r>
              <a:rPr lang="lt-LT" sz="2400" b="1">
                <a:solidFill>
                  <a:srgbClr val="0060A0"/>
                </a:solidFill>
                <a:latin typeface="Calibri" panose="020F0502020204030204" pitchFamily="34" charset="0"/>
              </a:rPr>
              <a:t>penkerių metų kadencijai, kuri gali būti pratęsta</a:t>
            </a:r>
            <a:r>
              <a:rPr lang="lt-LT" sz="2400">
                <a:latin typeface="Calibri" panose="020F0502020204030204" pitchFamily="34" charset="0"/>
              </a:rPr>
              <a:t>, valstybių narių siūlymu skiria </a:t>
            </a:r>
            <a:r>
              <a:rPr lang="lt-LT" sz="2400" b="1">
                <a:solidFill>
                  <a:srgbClr val="0060A0"/>
                </a:solidFill>
                <a:latin typeface="Calibri" panose="020F0502020204030204" pitchFamily="34" charset="0"/>
              </a:rPr>
              <a:t>Taryba</a:t>
            </a:r>
            <a:r>
              <a:rPr lang="lt-LT" sz="2400"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lt-LT" sz="2400">
                <a:latin typeface="Calibri" panose="020F0502020204030204" pitchFamily="34" charset="0"/>
              </a:rPr>
              <a:t>Jie yra nepriklausomi </a:t>
            </a:r>
            <a:r>
              <a:rPr lang="lt-LT" sz="2400" b="1">
                <a:solidFill>
                  <a:srgbClr val="0060A0"/>
                </a:solidFill>
                <a:latin typeface="Calibri" panose="020F0502020204030204" pitchFamily="34" charset="0"/>
              </a:rPr>
              <a:t>(= neatstovaujantys jokiai partijai)</a:t>
            </a:r>
            <a:r>
              <a:rPr lang="lt-LT" sz="2400">
                <a:latin typeface="Calibri" panose="020F0502020204030204" pitchFamily="34" charset="0"/>
              </a:rPr>
              <a:t> ir vykdo savo pareigas vadovaudamiesi visų ES piliečių interesais.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lt-LT" sz="2400" b="1">
                <a:solidFill>
                  <a:srgbClr val="0060A0"/>
                </a:solidFill>
                <a:latin typeface="Calibri" panose="020F0502020204030204" pitchFamily="34" charset="0"/>
              </a:rPr>
              <a:t>Jie nedirba Briuselyje visą laiką</a:t>
            </a:r>
            <a:r>
              <a:rPr lang="lt-LT" sz="2400">
                <a:latin typeface="Calibri" panose="020F0502020204030204" pitchFamily="34" charset="0"/>
              </a:rPr>
              <a:t>: dauguma tęsia darbą savo kilmės šalies organizacijose. Jų kelionės ir apgyvendinimo išlaidas padengia EESRK.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>
                <a:solidFill>
                  <a:schemeClr val="bg1"/>
                </a:solidFill>
                <a:latin typeface="Calibri" panose="020F0502020204030204" pitchFamily="34" charset="0"/>
              </a:rPr>
              <a:t>KOMITETAS YRA 329 NARIŲ, KURIE ATSTOVAUJA VISOMS ES VALSTYBĖMS NARĖMS, ASAMBLĖJA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lt-LT">
                <a:latin typeface="Calibri" charset="0"/>
                <a:ea typeface="MS PGothic" charset="-128"/>
              </a:rPr>
              <a:t>Tai grupės ir organizacijos, kuriose </a:t>
            </a:r>
            <a:r>
              <a:rPr lang="lt-LT" b="1">
                <a:solidFill>
                  <a:srgbClr val="0060A0"/>
                </a:solidFill>
                <a:latin typeface="Calibri" charset="0"/>
                <a:ea typeface="MS PGothic" charset="-128"/>
              </a:rPr>
              <a:t>žmonės konstruktyviai bendradarbiauja: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t-LT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Darbdaviai 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t-LT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Darbuotojai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t-LT" sz="2667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Pilietinės visuomenės organizacijos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lt-LT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Jos yra įsipareigojusios ginti savo grupių (arba bendruomenių) interesus, siekia savo tikslų ir dažnai veikia kaip sprendimus priimančių asmenų ir piliečių tarpininkės.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67">
                <a:solidFill>
                  <a:schemeClr val="bg1"/>
                </a:solidFill>
              </a:rPr>
              <a:t>Darbdavių federacijos,</a:t>
            </a:r>
          </a:p>
          <a:p>
            <a:pPr algn="ctr"/>
            <a:r>
              <a:rPr lang="lt-LT" sz="1867">
                <a:solidFill>
                  <a:schemeClr val="bg1"/>
                </a:solidFill>
              </a:rPr>
              <a:t>prekybos rūmai,</a:t>
            </a:r>
          </a:p>
          <a:p>
            <a:pPr algn="ctr"/>
            <a:r>
              <a:rPr lang="lt-LT" sz="1867">
                <a:solidFill>
                  <a:schemeClr val="bg1"/>
                </a:solidFill>
              </a:rPr>
              <a:t>MVĮ organizacijos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67">
                <a:solidFill>
                  <a:schemeClr val="bg1"/>
                </a:solidFill>
              </a:rPr>
              <a:t>Profesinės sąjungos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67">
                <a:solidFill>
                  <a:schemeClr val="bg1"/>
                </a:solidFill>
              </a:rPr>
              <a:t>Ūkininkai, vartotojai, NVO, jaunimas, profesinės ir neįgaliųjų asociacijos, mokslininkai, kooperatyvai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t-LT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KAS YRA ORGANIZUOTA PILIETINĖ VISUOMENĖ?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430791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lt-LT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KOKIA YRA EESRK FUNKCIJA?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000" b="1">
                <a:solidFill>
                  <a:srgbClr val="0060A0"/>
                </a:solidFill>
                <a:latin typeface="+mn-lt"/>
              </a:rPr>
              <a:t>Europos Parlamentas, ES Taryba ir Europos Komisija</a:t>
            </a:r>
            <a:r>
              <a:rPr lang="lt-LT" sz="2000">
                <a:latin typeface="+mn-lt"/>
              </a:rPr>
              <a:t>, priimdami naujus teisės aktus, yra </a:t>
            </a:r>
            <a:r>
              <a:rPr lang="lt-LT" sz="2000" b="1">
                <a:solidFill>
                  <a:srgbClr val="1F5FA0"/>
                </a:solidFill>
                <a:latin typeface="+mn-lt"/>
              </a:rPr>
              <a:t>teisiškai įpareigoti konsultuotis su EESRK.</a:t>
            </a:r>
            <a:r>
              <a:rPr lang="lt-LT" sz="2000">
                <a:latin typeface="+mn-lt"/>
              </a:rPr>
              <a:t> </a:t>
            </a:r>
            <a:r>
              <a:rPr lang="lt-LT" sz="2000" b="1">
                <a:latin typeface="+mn-lt"/>
              </a:rPr>
              <a:t>Konsultacijos</a:t>
            </a:r>
            <a:r>
              <a:rPr lang="lt-LT" sz="2000">
                <a:latin typeface="+mn-lt"/>
              </a:rPr>
              <a:t> gali apimti pačius įvairiausius klausimus.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lt-LT" sz="2000" b="1">
                <a:solidFill>
                  <a:srgbClr val="0060A0"/>
                </a:solidFill>
              </a:rPr>
              <a:t>Visoms 3 grupėms</a:t>
            </a:r>
            <a:r>
              <a:rPr lang="lt-LT" sz="2000"/>
              <a:t> atstovaujantys </a:t>
            </a:r>
            <a:r>
              <a:rPr lang="lt-LT" sz="2000" b="1">
                <a:solidFill>
                  <a:srgbClr val="1F5FA0"/>
                </a:solidFill>
              </a:rPr>
              <a:t>EESRK nariai diskutuoja, konsultuojasi ir pasiekia bendrą sutarimą</a:t>
            </a:r>
            <a:r>
              <a:rPr lang="lt-LT" sz="2000"/>
              <a:t> parengdami </a:t>
            </a:r>
            <a:r>
              <a:rPr lang="lt-LT" sz="2000" b="1">
                <a:solidFill>
                  <a:srgbClr val="0060A0"/>
                </a:solidFill>
              </a:rPr>
              <a:t>vieną dokumentą, vadinamąją nuomonę, </a:t>
            </a:r>
            <a:r>
              <a:rPr lang="lt-LT" sz="2000"/>
              <a:t>dėl siūlomo teisės akto.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lt-LT" sz="2000" b="1">
                <a:solidFill>
                  <a:srgbClr val="0060A0"/>
                </a:solidFill>
              </a:rPr>
              <a:t>Nuomonę priėmus</a:t>
            </a:r>
            <a:r>
              <a:rPr lang="lt-LT" sz="2000" b="1">
                <a:solidFill>
                  <a:srgbClr val="1F5FA0"/>
                </a:solidFill>
              </a:rPr>
              <a:t>,</a:t>
            </a:r>
            <a:r>
              <a:rPr lang="lt-LT" sz="2000" b="1">
                <a:solidFill>
                  <a:srgbClr val="0060A0"/>
                </a:solidFill>
              </a:rPr>
              <a:t> ji perduodama ES institucijoms</a:t>
            </a:r>
            <a:r>
              <a:rPr lang="lt-LT" sz="2000"/>
              <a:t>, kad būtų aptarta ir paskelbta ES oficialiajame leidinyje (24 kalbomis).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lt-LT" sz="2000"/>
              <a:t>Pranešėjas </a:t>
            </a:r>
            <a:r>
              <a:rPr lang="lt-LT" sz="2000" b="1">
                <a:solidFill>
                  <a:srgbClr val="1F5FA0"/>
                </a:solidFill>
              </a:rPr>
              <a:t>pristato</a:t>
            </a:r>
            <a:r>
              <a:rPr lang="lt-LT" sz="2000"/>
              <a:t> pagrindines išvadas ir </a:t>
            </a:r>
            <a:r>
              <a:rPr lang="lt-LT" sz="2000" b="1">
                <a:solidFill>
                  <a:srgbClr val="1F5FA0"/>
                </a:solidFill>
              </a:rPr>
              <a:t>informuoja apie</a:t>
            </a:r>
            <a:r>
              <a:rPr lang="lt-LT" sz="2000"/>
              <a:t> nuomonę ES, valstybių narių ir vietos lygmenimis.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lt-LT" sz="2000"/>
              <a:t>Iš viso EESRK kasmet parengia apie </a:t>
            </a:r>
            <a:r>
              <a:rPr lang="lt-LT" sz="2000" b="1">
                <a:solidFill>
                  <a:srgbClr val="1F5FA0"/>
                </a:solidFill>
              </a:rPr>
              <a:t>200 nuomonių</a:t>
            </a:r>
            <a:r>
              <a:rPr lang="lt-LT" sz="2000"/>
              <a:t>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/>
              <a:t>Nuskenuokite QR kodą ir sužinokite daugiau!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DA4634-C309-4180-BF4D-B0AEFF3AB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/>
          <a:stretch/>
        </p:blipFill>
        <p:spPr>
          <a:xfrm>
            <a:off x="7324258" y="-9144"/>
            <a:ext cx="4867741" cy="6867144"/>
          </a:xfr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lt-LT" sz="2600"/>
              <a:t>Šis Komitetas yra vienintelė vieta ir forumas, kuriame vyksta Europos lygmens institucijų dialogas, leidžiantis </a:t>
            </a:r>
            <a:r>
              <a:rPr lang="lt-LT" sz="2600" b="1">
                <a:solidFill>
                  <a:srgbClr val="0060A0"/>
                </a:solidFill>
              </a:rPr>
              <a:t>suderinti</a:t>
            </a:r>
            <a:r>
              <a:rPr lang="lt-LT" sz="2600"/>
              <a:t> įvairius interesus. </a:t>
            </a:r>
            <a:r>
              <a:rPr lang="lt-LT" sz="2800">
                <a:latin typeface="Calibri" pitchFamily="34" charset="0"/>
              </a:rPr>
              <a:t>Tik taip Europos interesų grupės gali </a:t>
            </a:r>
            <a:r>
              <a:rPr lang="lt-LT" sz="2800" b="1">
                <a:solidFill>
                  <a:srgbClr val="0060A0"/>
                </a:solidFill>
                <a:latin typeface="Calibri" pitchFamily="34" charset="0"/>
              </a:rPr>
              <a:t>institucinėje sistemoje</a:t>
            </a:r>
            <a:r>
              <a:rPr lang="lt-LT" sz="2800">
                <a:latin typeface="Calibri" pitchFamily="34" charset="0"/>
              </a:rPr>
              <a:t> oficialiai </a:t>
            </a:r>
            <a:r>
              <a:rPr lang="lt-LT" sz="2800" b="1">
                <a:solidFill>
                  <a:srgbClr val="0060A0"/>
                </a:solidFill>
                <a:latin typeface="Calibri" pitchFamily="34" charset="0"/>
              </a:rPr>
              <a:t>išsakyti savo poziciją dėl ES teisės aktų projektų</a:t>
            </a:r>
            <a:r>
              <a:rPr lang="lt-LT" sz="280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lt-LT" sz="2800">
                <a:latin typeface="Calibri" pitchFamily="34" charset="0"/>
              </a:rPr>
              <a:t>Organizuotos pilietinės visuomenės dalyvavimas yra esminis Europos demokratijos elementas, tai </a:t>
            </a:r>
            <a:r>
              <a:rPr lang="lt-LT" sz="2800" b="1">
                <a:solidFill>
                  <a:srgbClr val="0060A0"/>
                </a:solidFill>
                <a:latin typeface="Calibri" pitchFamily="34" charset="0"/>
              </a:rPr>
              <a:t>dalyvaujamoji demokratija</a:t>
            </a:r>
            <a:r>
              <a:rPr lang="lt-LT" sz="280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lt-LT" sz="2800">
                <a:solidFill>
                  <a:srgbClr val="595959"/>
                </a:solidFill>
                <a:latin typeface="Calibri" pitchFamily="34" charset="0"/>
              </a:rPr>
              <a:t>Komitetas nagrinėja daugelį </a:t>
            </a:r>
            <a:r>
              <a:rPr lang="lt-LT" sz="2800" b="1">
                <a:solidFill>
                  <a:srgbClr val="0060A0"/>
                </a:solidFill>
                <a:latin typeface="Calibri" pitchFamily="34" charset="0"/>
              </a:rPr>
              <a:t>kasdieniam žmonių gyvenimui svarbių klausimų</a:t>
            </a:r>
            <a:r>
              <a:rPr lang="lt-LT" sz="2800">
                <a:solidFill>
                  <a:srgbClr val="595959"/>
                </a:solidFill>
                <a:latin typeface="Calibri" pitchFamily="34" charset="0"/>
              </a:rPr>
              <a:t> (užimtumo, sveikatos, vartotojų teisių, ūkininkavimo, kovos su organizuotu nusikalstamumu ir kt.).</a:t>
            </a:r>
            <a:r>
              <a:rPr lang="lt-LT" sz="2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>
                <a:solidFill>
                  <a:schemeClr val="bg1"/>
                </a:solidFill>
                <a:latin typeface="Calibri" panose="020F0502020204030204" pitchFamily="34" charset="0"/>
              </a:rPr>
              <a:t>KODĖL EESRK YRA SVARBUS ES?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lt-LT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000">
                <a:solidFill>
                  <a:schemeClr val="bg1"/>
                </a:solidFill>
              </a:rPr>
              <a:t>SOC</a:t>
            </a:r>
          </a:p>
        </p:txBody>
      </p:sp>
      <p:sp>
        <p:nvSpPr>
          <p:cNvPr id="22" name="TextBox 21">
            <a:hlinkClick r:id="rId3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>
                <a:solidFill>
                  <a:srgbClr val="0060A0"/>
                </a:solidFill>
              </a:rPr>
              <a:t>Ekonominės ir pinigų sąjungos, ekonominės ir socialinės sanglaudos skyrius</a:t>
            </a:r>
          </a:p>
        </p:txBody>
      </p:sp>
      <p:sp>
        <p:nvSpPr>
          <p:cNvPr id="23" name="TextBox 22">
            <a:hlinkClick r:id="rId4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>
                <a:solidFill>
                  <a:srgbClr val="0060A0"/>
                </a:solidFill>
              </a:rPr>
              <a:t>Bendrosios rinkos, gamybos ir vartojimo skyrius</a:t>
            </a:r>
          </a:p>
        </p:txBody>
      </p:sp>
      <p:sp>
        <p:nvSpPr>
          <p:cNvPr id="24" name="TextBox 23">
            <a:hlinkClick r:id="rId5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>
                <a:solidFill>
                  <a:srgbClr val="0060A0"/>
                </a:solidFill>
              </a:rPr>
              <a:t>Transporto, energetikos, infrastruktūros ir informacinės visuomenės skyrius</a:t>
            </a:r>
          </a:p>
        </p:txBody>
      </p:sp>
      <p:sp>
        <p:nvSpPr>
          <p:cNvPr id="25" name="TextBox 24">
            <a:hlinkClick r:id="rId6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dirty="0">
                <a:solidFill>
                  <a:srgbClr val="0060A0"/>
                </a:solidFill>
              </a:rPr>
              <a:t>Užimtumo, </a:t>
            </a:r>
            <a:br>
              <a:rPr lang="lt-LT" sz="2000" dirty="0">
                <a:solidFill>
                  <a:srgbClr val="0060A0"/>
                </a:solidFill>
              </a:rPr>
            </a:br>
            <a:r>
              <a:rPr lang="lt-LT" sz="2000" dirty="0">
                <a:solidFill>
                  <a:srgbClr val="0060A0"/>
                </a:solidFill>
              </a:rPr>
              <a:t>socialinių reikalų ir pilietybės skyrius</a:t>
            </a:r>
          </a:p>
        </p:txBody>
      </p:sp>
      <p:sp>
        <p:nvSpPr>
          <p:cNvPr id="26" name="TextBox 25">
            <a:hlinkClick r:id="rId7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dirty="0">
                <a:solidFill>
                  <a:srgbClr val="0060A0"/>
                </a:solidFill>
              </a:rPr>
              <a:t>Žemės ūkio, </a:t>
            </a:r>
            <a:br>
              <a:rPr lang="lt-LT" sz="2000" dirty="0">
                <a:solidFill>
                  <a:srgbClr val="0060A0"/>
                </a:solidFill>
              </a:rPr>
            </a:br>
            <a:r>
              <a:rPr lang="lt-LT" sz="2000" dirty="0">
                <a:solidFill>
                  <a:srgbClr val="0060A0"/>
                </a:solidFill>
              </a:rPr>
              <a:t>kaimo plėtros ir aplinkos skyrius</a:t>
            </a:r>
          </a:p>
        </p:txBody>
      </p:sp>
      <p:sp>
        <p:nvSpPr>
          <p:cNvPr id="27" name="TextBox 26">
            <a:hlinkClick r:id="rId8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>
                <a:solidFill>
                  <a:srgbClr val="0060A0"/>
                </a:solidFill>
              </a:rPr>
              <a:t>Išorės santykių skyrius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lt-LT" sz="4400" b="1">
                <a:solidFill>
                  <a:schemeClr val="bg1"/>
                </a:solidFill>
                <a:latin typeface="Calibri" charset="0"/>
              </a:rPr>
              <a:t>EESRK DARBO ORGANAI: 6 SKYRIAI </a:t>
            </a:r>
          </a:p>
        </p:txBody>
      </p: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4F6C7CBA-7CD0-4E4B-98EE-8D0F0B0B03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2D43FE1-4CC3-4572-BDF8-3641483E7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A83CB4A3-79AC-458F-981D-D75A2F45CF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0FBBE8B4-6D5B-46D8-84D7-A507AFD34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9C6D1B80-AD47-4594-B386-564305D3E5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860E938C-A89E-4C23-B980-BB93E82AE1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ESG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DSMO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FRRL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LMO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SDO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EESC </a:t>
            </a:r>
            <a:br>
              <a:rPr lang="de-DE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Youth </a:t>
            </a:r>
            <a:br>
              <a:rPr lang="de-DE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Group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55290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951841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de-DE" sz="4400" b="1" dirty="0">
                <a:solidFill>
                  <a:schemeClr val="bg1"/>
                </a:solidFill>
                <a:latin typeface="Calibri" charset="0"/>
              </a:rPr>
              <a:t>KITI ORGANAI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2131714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lt-LT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Teisės į įperkamą energiją užtikrinimas visiems</a:t>
            </a:r>
            <a:endParaRPr lang="de-DE" sz="1700" dirty="0">
              <a:solidFill>
                <a:srgbClr val="3C4C59"/>
              </a:solidFill>
              <a:ea typeface="Calibri (MS) Bold"/>
              <a:cs typeface="Calibri (MS) Bold"/>
              <a:sym typeface="Calibri (MS) Bold"/>
              <a:hlinkClick r:id="rId2" tooltip="https://www.eesc.europa.eu/sites/default/files/2024-12/qe-01-24-021-en-n.pdf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220785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5963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lt-LT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Užtikrinimas, kad prekybos susitarimai būtų naudingi visoms visuomenės grupėms</a:t>
              </a:r>
              <a:endParaRPr lang="de-DE" sz="1700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1" tooltip="https://www.eesc.europa.eu/sites/default/files/2024-12/qe-01-24-023-en-n_0.pdf"/>
              </a:endParaRP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t-LT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Raginimas parengti ES retųjų </a:t>
              </a:r>
              <a:r>
                <a:rPr lang="lt-LT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ligųveiksmų</a:t>
              </a:r>
              <a:r>
                <a:rPr lang="lt-LT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 planą</a:t>
              </a:r>
              <a:endParaRPr lang="de-DE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2" tooltip="https://www.eesc.europa.eu/sites/default/files/2024-12/qe-01-24-020-en-n.pdf"/>
              </a:endParaRP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24495" y="2191039"/>
            <a:ext cx="2599004" cy="941516"/>
            <a:chOff x="-262" y="-254617"/>
            <a:chExt cx="5198007" cy="188303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62" y="-254617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Raginimas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parengti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 ES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vandens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strategiją</a:t>
              </a:r>
              <a:endParaRPr lang="de-DE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3" tooltip="https://www.eesc.europa.eu/sites/default/files/2024-12/qe-01-24-016-en-n.pdf"/>
              </a:endParaRP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de-DE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6903" y="5553735"/>
            <a:ext cx="2796377" cy="108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Dėl EESRK rekomendacijos dėl Europos energijos nepritekliaus stebėjimo observatorijos Europos Komisija įsteigė Energijos nepritekliaus konsultacijų centrą.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lt-LT" sz="4400" b="1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PASTAROJO METO SĖKMĖS ISTORIJOS</a:t>
            </a:r>
            <a:endParaRPr lang="de-DE" sz="4400" b="1" dirty="0">
              <a:solidFill>
                <a:schemeClr val="bg1"/>
              </a:solidFill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704628"/>
            <a:ext cx="279060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2023 m. Komisija į Naująją vartotojų darbotvarkę įtraukė pasiūlymą dėl teisėkūros procedūra priimamo akto „Teisė į remontą“. Juo šalinamos kliūtys, kurios atgraso vartotojus nuo gaminių remonto.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EESRK reikalavimai apibrėžė 2024 m. kovo mėn. 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/>
              </a:rPr>
              <a:t>Lježo deklaraciją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priimtą Belgijos pirmininkavimo Tarybai laikotarpiu vykusioje Europos už būstą atsakingų ministrų konferencijoje.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53903" y="3160769"/>
            <a:ext cx="2802503" cy="862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Europos Komisija paskyrė EESRK visų ES vietos patarėjų grupių sekretoriatu, kuriam vadovauja vyriausioji koordinatorė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Tanja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Buzek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43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2023 m. EESRK paskelbė ES mėlynąjį kursą – pirmąjį svarbų raginimą sukurti vieningą ES vandens politiką. </a:t>
            </a:r>
            <a:b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Šia iniciatyva ne tik nustatomos Europos su vandeniu susijusios problemos, bet ir pateikiama aiškių ir konkrečių jų sprendimo gairių.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6903" y="5488002"/>
            <a:ext cx="2790605" cy="862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EESRK įvairiomis rekomendacijomis ir konferencijomis siekė užtikrinti, kad ES retųjų ligų veiksmų planas būtų įtrauktas į kitą Komisijos darbo programą.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06372" y="4811156"/>
            <a:ext cx="2859928" cy="83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lt-LT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Teisė į remontą – </a:t>
            </a:r>
            <a:br>
              <a:rPr lang="lt-LT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</a:br>
            <a:r>
              <a:rPr lang="lt-LT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ES vartotojų apsaugos politikos pagrindas</a:t>
            </a:r>
            <a:endParaRPr lang="de-DE" sz="1700" u="sng" dirty="0">
              <a:solidFill>
                <a:srgbClr val="1F5FA0"/>
              </a:solidFill>
              <a:ea typeface="Calibri (MS) Bold"/>
              <a:cs typeface="Calibri (MS) Bold"/>
              <a:sym typeface="Calibri (MS) Bold"/>
              <a:hlinkClick r:id="rId17" tooltip="https://www.eesc.europa.eu/sites/default/files/2024-12/qe-01-24-017-en-n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Saugi</a:t>
            </a:r>
            <a:r>
              <a:rPr lang="it-I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</a:t>
            </a: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prieiga</a:t>
            </a:r>
            <a:r>
              <a:rPr lang="it-I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</a:t>
            </a: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prie</a:t>
            </a:r>
            <a:r>
              <a:rPr lang="it-I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</a:t>
            </a: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socialinio</a:t>
            </a:r>
            <a:r>
              <a:rPr lang="it-I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</a:t>
            </a: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ir</a:t>
            </a:r>
            <a:r>
              <a:rPr lang="it-I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</a:t>
            </a: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įperkamo</a:t>
            </a:r>
            <a:r>
              <a:rPr lang="it-I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būsto </a:t>
            </a:r>
            <a:r>
              <a:rPr lang="it-IT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visiems</a:t>
            </a:r>
            <a:endParaRPr lang="de-DE" dirty="0">
              <a:solidFill>
                <a:srgbClr val="3C4C59"/>
              </a:solidFill>
              <a:ea typeface="Calibri (MS) Bold"/>
              <a:cs typeface="Calibri (MS) Bold"/>
              <a:sym typeface="Calibri (MS) Bold"/>
              <a:hlinkClick r:id="rId30" tooltip="https://www.eesc.europa.eu/sites/default/files/2024-12/qe-01-24-018-en-n.pdf"/>
            </a:endParaRPr>
          </a:p>
        </p:txBody>
      </p:sp>
    </p:spTree>
    <p:extLst>
      <p:ext uri="{BB962C8B-B14F-4D97-AF65-F5344CB8AC3E}">
        <p14:creationId xmlns:p14="http://schemas.microsoft.com/office/powerpoint/2010/main" val="35806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A6WAAD5KZT2Q-604569563-4192</_dlc_DocId>
    <_dlc_DocIdUrl xmlns="1a33af13-4045-4f88-9d7b-618e30f79918">
      <Url>http://dm/eesc/2025/_layouts/15/DocIdRedir.aspx?ID=A6WAAD5KZT2Q-604569563-4192</Url>
      <Description>A6WAAD5KZT2Q-604569563-4192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Zebrauskas Linas</DisplayName>
        <AccountId>1563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Props1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116BB3-EA54-4275-8698-D084E509C38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33AA40C-65B9-4F81-A92B-135667C125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1636</Words>
  <Application>Microsoft Office PowerPoint</Application>
  <PresentationFormat>Widescreen</PresentationFormat>
  <Paragraphs>203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Europos ekonomikos ir socialinių reikalų komitetas yra organizuotai pilietinei visuomenei atstovaujantis patariamasis organas </vt:lpstr>
      <vt:lpstr>PowerPoint Presentation</vt:lpstr>
      <vt:lpstr>PowerPoint Presentation</vt:lpstr>
      <vt:lpstr>KOKIA YRA EESRK FUNKCIJA?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Palaikykime ryšį!</vt:lpstr>
      <vt:lpstr>PowerPoint Presentation</vt:lpstr>
      <vt:lpstr>PowerPoint Presentation</vt:lpstr>
      <vt:lpstr>KUO EUROPOS SĄJUNGA NAUDINGA JAUNIMUI?</vt:lpstr>
      <vt:lpstr>EESRK JAUNIMO INICIATYVOS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 lankytojams - EESRK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136</cp:revision>
  <dcterms:created xsi:type="dcterms:W3CDTF">2024-07-17T07:57:29Z</dcterms:created>
  <dcterms:modified xsi:type="dcterms:W3CDTF">2025-03-28T09:53:47Z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350ae376-d976-47e5-9cfa-ce72a1748a49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SV|c2ed69e7-a339-43d7-8f22-d93680a92aa0;NL|55c6556c-b4f4-441d-9acf-c498d4f838bd;HU|6b229040-c589-4408-b4c1-4285663d20a8;EN|f2175f21-25d7-44a3-96da-d6a61b075e1b;DA|5d49c027-8956-412b-aa16-e85a0f96ad0e;PL|1e03da61-4678-4e07-b136-b5024ca9197b;LV|46f7e311-5d9f-4663-b433-18aeccb7ace7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32;#MT|7df99101-6854-4a26-b53a-b88c0da02c26;#31;#SL|98a412ae-eb01-49e9-ae3d-585a81724cfc;#28;#SV|c2ed69e7-a339-43d7-8f22-d93680a92aa0;#27;#NL|55c6556c-b4f4-441d-9acf-c498d4f838bd;#24;#PL|1e03da61-4678-4e07-b136-b5024ca9197b;#13;#TRA|150d2a88-1431-44e6-a8ca-0bb753ab8672;#46;#SK|46d9fce0-ef79-4f71-b89b-cd6aa82426b8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30;#LT|a7ff5ce7-6123-4f68-865a-a57c31810414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