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  <p:cmAuthor id="4" name="sjana" initials="s" lastIdx="19" clrIdx="3">
    <p:extLst>
      <p:ext uri="{19B8F6BF-5375-455C-9EA6-DF929625EA0E}">
        <p15:presenceInfo xmlns:p15="http://schemas.microsoft.com/office/powerpoint/2012/main" userId="sj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hr-HR" dirty="0">
              <a:solidFill>
                <a:schemeClr val="bg1"/>
              </a:solidFill>
            </a:rPr>
            <a:t>Promatračka skupina za digitalnu tranziciju i jedinstveno tržište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hr-HR" i="1" dirty="0">
              <a:solidFill>
                <a:schemeClr val="bg1"/>
              </a:solidFill>
            </a:rPr>
            <a:t>Ad </a:t>
          </a:r>
          <a:r>
            <a:rPr lang="hr-HR" i="1" dirty="0" err="1">
              <a:solidFill>
                <a:schemeClr val="bg1"/>
              </a:solidFill>
            </a:rPr>
            <a:t>hoc</a:t>
          </a:r>
          <a:r>
            <a:rPr lang="hr-HR" dirty="0">
              <a:solidFill>
                <a:schemeClr val="bg1"/>
              </a:solidFill>
            </a:rPr>
            <a:t> skupina za temeljna prava i vladavinu prava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hr-HR">
              <a:solidFill>
                <a:schemeClr val="bg1"/>
              </a:solidFill>
            </a:rPr>
            <a:t>Promatračka skupina za tržište rada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hr-HR" sz="2100" i="1">
              <a:solidFill>
                <a:schemeClr val="bg1"/>
              </a:solidFill>
            </a:rPr>
            <a:t>Ad hoc</a:t>
          </a:r>
          <a:r>
            <a:rPr lang="hr-HR" sz="2100">
              <a:solidFill>
                <a:schemeClr val="bg1"/>
              </a:solidFill>
            </a:rPr>
            <a:t> skupina za europski semestar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hr-HR">
              <a:solidFill>
                <a:schemeClr val="bg1"/>
              </a:solidFill>
            </a:rPr>
            <a:t>Promatračka skupina za održivi razvoj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ScaleY="99681" custLinFactNeighborX="-96" custLinFactNeighborY="16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hr-HR" sz="1800" i="1" dirty="0">
              <a:solidFill>
                <a:schemeClr val="bg1"/>
              </a:solidFill>
            </a:rPr>
            <a:t>Ad </a:t>
          </a:r>
          <a:r>
            <a:rPr lang="hr-HR" sz="1800" i="1" dirty="0" err="1">
              <a:solidFill>
                <a:schemeClr val="bg1"/>
              </a:solidFill>
            </a:rPr>
            <a:t>hoc</a:t>
          </a:r>
          <a:r>
            <a:rPr lang="hr-HR" sz="1800" dirty="0">
              <a:solidFill>
                <a:schemeClr val="bg1"/>
              </a:solidFill>
            </a:rPr>
            <a:t> skupina za ravnopravnost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hr-HR" sz="2100" i="1">
              <a:solidFill>
                <a:schemeClr val="bg1"/>
              </a:solidFill>
            </a:rPr>
            <a:t>Ad hoc</a:t>
          </a:r>
          <a:r>
            <a:rPr lang="hr-HR" sz="2100">
              <a:solidFill>
                <a:schemeClr val="bg1"/>
              </a:solidFill>
            </a:rPr>
            <a:t> skupina za COP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hr-HR" dirty="0">
              <a:solidFill>
                <a:schemeClr val="bg1"/>
              </a:solidFill>
              <a:latin typeface="Calibri" pitchFamily="34" charset="0"/>
            </a:rPr>
            <a:t>CCMI – Savjetodavno povjerenstvo za industrijske promjene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hr-HR" sz="2100" i="1" dirty="0">
              <a:solidFill>
                <a:schemeClr val="bg1"/>
              </a:solidFill>
            </a:rPr>
            <a:t>Ad </a:t>
          </a:r>
          <a:r>
            <a:rPr lang="hr-HR" sz="2100" i="1" dirty="0" err="1">
              <a:solidFill>
                <a:schemeClr val="bg1"/>
              </a:solidFill>
            </a:rPr>
            <a:t>hoc</a:t>
          </a:r>
          <a:r>
            <a:rPr lang="hr-HR" sz="2100" dirty="0">
              <a:solidFill>
                <a:schemeClr val="bg1"/>
              </a:solidFill>
            </a:rPr>
            <a:t> skupina za mlade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2565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i="1" kern="1200">
              <a:solidFill>
                <a:schemeClr val="bg1"/>
              </a:solidFill>
            </a:rPr>
            <a:t>Ad hoc</a:t>
          </a:r>
          <a:r>
            <a:rPr lang="hr-HR" sz="2100" kern="1200">
              <a:solidFill>
                <a:schemeClr val="bg1"/>
              </a:solidFill>
            </a:rPr>
            <a:t> skupina za europski semestar</a:t>
          </a:r>
        </a:p>
      </dsp:txBody>
      <dsp:txXfrm>
        <a:off x="337066" y="709631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181327" y="1950032"/>
          <a:ext cx="2301634" cy="2294287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>
              <a:solidFill>
                <a:schemeClr val="bg1"/>
              </a:solidFill>
            </a:rPr>
            <a:t>Promatračka skupina za digitalnu tranziciju i jedinstveno tržište</a:t>
          </a:r>
        </a:p>
      </dsp:txBody>
      <dsp:txXfrm>
        <a:off x="1518393" y="2286023"/>
        <a:ext cx="1627502" cy="1622305"/>
      </dsp:txXfrm>
    </dsp:sp>
    <dsp:sp modelId="{7BD42B0B-BB61-4F87-BB4C-0F90CBFC8FEE}">
      <dsp:nvSpPr>
        <dsp:cNvPr id="0" name=""/>
        <dsp:cNvSpPr/>
      </dsp:nvSpPr>
      <dsp:spPr>
        <a:xfrm>
          <a:off x="2367777" y="372565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i="1" kern="1200" dirty="0">
              <a:solidFill>
                <a:schemeClr val="bg1"/>
              </a:solidFill>
            </a:rPr>
            <a:t>Ad </a:t>
          </a:r>
          <a:r>
            <a:rPr lang="hr-HR" sz="1700" i="1" kern="1200" dirty="0" err="1">
              <a:solidFill>
                <a:schemeClr val="bg1"/>
              </a:solidFill>
            </a:rPr>
            <a:t>hoc</a:t>
          </a:r>
          <a:r>
            <a:rPr lang="hr-HR" sz="1700" kern="1200" dirty="0">
              <a:solidFill>
                <a:schemeClr val="bg1"/>
              </a:solidFill>
            </a:rPr>
            <a:t> skupina za temeljna prava i vladavinu prava</a:t>
          </a:r>
        </a:p>
      </dsp:txBody>
      <dsp:txXfrm>
        <a:off x="2704843" y="709631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8936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>
              <a:solidFill>
                <a:schemeClr val="bg1"/>
              </a:solidFill>
            </a:rPr>
            <a:t>Promatračka skupina za tržište rada</a:t>
          </a:r>
        </a:p>
      </dsp:txBody>
      <dsp:txXfrm>
        <a:off x="4068794" y="2233848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2565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>
              <a:solidFill>
                <a:schemeClr val="bg1"/>
              </a:solidFill>
            </a:rPr>
            <a:t>Promatračka skupina za održivi razvoj</a:t>
          </a:r>
        </a:p>
      </dsp:txBody>
      <dsp:txXfrm>
        <a:off x="5071918" y="709631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bg1"/>
              </a:solidFill>
              <a:latin typeface="Calibri" pitchFamily="34" charset="0"/>
            </a:rPr>
            <a:t>CCMI – Savjetodavno povjerenstvo za industrijske promjene</a:t>
          </a: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i="1" kern="1200" dirty="0">
              <a:solidFill>
                <a:schemeClr val="bg1"/>
              </a:solidFill>
            </a:rPr>
            <a:t>Ad </a:t>
          </a:r>
          <a:r>
            <a:rPr lang="hr-HR" sz="2100" i="1" kern="1200" dirty="0" err="1">
              <a:solidFill>
                <a:schemeClr val="bg1"/>
              </a:solidFill>
            </a:rPr>
            <a:t>hoc</a:t>
          </a:r>
          <a:r>
            <a:rPr lang="hr-HR" sz="2100" kern="1200" dirty="0">
              <a:solidFill>
                <a:schemeClr val="bg1"/>
              </a:solidFill>
            </a:rPr>
            <a:t> skupina za mlade</a:t>
          </a: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i="1" kern="1200" dirty="0">
              <a:solidFill>
                <a:schemeClr val="bg1"/>
              </a:solidFill>
            </a:rPr>
            <a:t>Ad </a:t>
          </a:r>
          <a:r>
            <a:rPr lang="hr-HR" sz="1800" i="1" kern="1200" dirty="0" err="1">
              <a:solidFill>
                <a:schemeClr val="bg1"/>
              </a:solidFill>
            </a:rPr>
            <a:t>hoc</a:t>
          </a:r>
          <a:r>
            <a:rPr lang="hr-HR" sz="1800" kern="1200" dirty="0">
              <a:solidFill>
                <a:schemeClr val="bg1"/>
              </a:solidFill>
            </a:rPr>
            <a:t> skupina za ravnopravnost</a:t>
          </a: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i="1" kern="1200">
              <a:solidFill>
                <a:schemeClr val="bg1"/>
              </a:solidFill>
            </a:rPr>
            <a:t>Ad hoc</a:t>
          </a:r>
          <a:r>
            <a:rPr lang="hr-HR" sz="2100" kern="1200">
              <a:solidFill>
                <a:schemeClr val="bg1"/>
              </a:solidFill>
            </a:rPr>
            <a:t> skupina za COP</a:t>
          </a: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svg"/><Relationship Id="rId18" Type="http://schemas.openxmlformats.org/officeDocument/2006/relationships/image" Target="../media/image39.png"/><Relationship Id="rId26" Type="http://schemas.openxmlformats.org/officeDocument/2006/relationships/hyperlink" Target="https://www.eesc.europa.eu/sites/default/files/2024-12/qe-01-24-017-en-n.pdf" TargetMode="External"/><Relationship Id="rId3" Type="http://schemas.openxmlformats.org/officeDocument/2006/relationships/image" Target="../media/image36.svg"/><Relationship Id="rId21" Type="http://schemas.openxmlformats.org/officeDocument/2006/relationships/hyperlink" Target="https://www.eesc.europa.eu/en/our-work/publications-other-work/publications/recent-eesc-achievements" TargetMode="External"/><Relationship Id="rId7" Type="http://schemas.openxmlformats.org/officeDocument/2006/relationships/image" Target="../media/image34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hyperlink" Target="https://www.eesc.europa.eu/en/news-media/articles/leading-way-just-transition" TargetMode="External"/><Relationship Id="rId2" Type="http://schemas.openxmlformats.org/officeDocument/2006/relationships/image" Target="../media/image35.png"/><Relationship Id="rId16" Type="http://schemas.openxmlformats.org/officeDocument/2006/relationships/image" Target="../media/image27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0.svg"/><Relationship Id="rId24" Type="http://schemas.openxmlformats.org/officeDocument/2006/relationships/hyperlink" Target="https://unfccc.int/topics/just-transition/united-arab-emirates-just-transition-work-programme%23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38.svg"/><Relationship Id="rId15" Type="http://schemas.openxmlformats.org/officeDocument/2006/relationships/image" Target="../media/image32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40.svg"/><Relationship Id="rId4" Type="http://schemas.openxmlformats.org/officeDocument/2006/relationships/image" Target="../media/image37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hyperlink" Target="https://www.eesc.europa.eu/en" TargetMode="External"/><Relationship Id="rId27" Type="http://schemas.openxmlformats.org/officeDocument/2006/relationships/hyperlink" Target="https://www.eesc.europa.eu/hr/our-work/opinions-information-reports/opinions/eu-youth-tes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2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2.png"/><Relationship Id="rId16" Type="http://schemas.openxmlformats.org/officeDocument/2006/relationships/image" Target="../media/image51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4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48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3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0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9" Type="http://schemas.openxmlformats.org/officeDocument/2006/relationships/image" Target="../media/image87.png"/><Relationship Id="rId21" Type="http://schemas.openxmlformats.org/officeDocument/2006/relationships/image" Target="../media/image72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en/news-media/videos/lifecycle-opinion" TargetMode="External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9" Type="http://schemas.openxmlformats.org/officeDocument/2006/relationships/image" Target="../media/image80.svg"/><Relationship Id="rId11" Type="http://schemas.openxmlformats.org/officeDocument/2006/relationships/image" Target="../media/image62.sv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37" Type="http://schemas.openxmlformats.org/officeDocument/2006/relationships/image" Target="../media/image85.png"/><Relationship Id="rId40" Type="http://schemas.openxmlformats.org/officeDocument/2006/relationships/image" Target="../media/image88.svg"/><Relationship Id="rId45" Type="http://schemas.openxmlformats.org/officeDocument/2006/relationships/image" Target="../media/image91.pn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23" Type="http://schemas.openxmlformats.org/officeDocument/2006/relationships/image" Target="../media/image74.svg"/><Relationship Id="rId28" Type="http://schemas.openxmlformats.org/officeDocument/2006/relationships/image" Target="../media/image79.png"/><Relationship Id="rId36" Type="http://schemas.openxmlformats.org/officeDocument/2006/relationships/hyperlink" Target="https://what-europe-does-for-me.europarl.europa.eu/hr/home" TargetMode="External"/><Relationship Id="rId49" Type="http://schemas.openxmlformats.org/officeDocument/2006/relationships/hyperlink" Target="https://www.eesc.europa.eu/hr/agenda/plenary-sessions" TargetMode="External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31" Type="http://schemas.openxmlformats.org/officeDocument/2006/relationships/image" Target="../media/image82.svg"/><Relationship Id="rId44" Type="http://schemas.openxmlformats.org/officeDocument/2006/relationships/image" Target="../media/image90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svg"/><Relationship Id="rId30" Type="http://schemas.openxmlformats.org/officeDocument/2006/relationships/image" Target="../media/image81.png"/><Relationship Id="rId35" Type="http://schemas.openxmlformats.org/officeDocument/2006/relationships/hyperlink" Target="https://www.eesc.europa.eu/en/our-work/opinions-information-reports/follow-opinions" TargetMode="External"/><Relationship Id="rId43" Type="http://schemas.openxmlformats.org/officeDocument/2006/relationships/image" Target="../media/image89.png"/><Relationship Id="rId48" Type="http://schemas.openxmlformats.org/officeDocument/2006/relationships/hyperlink" Target="https://www.eesc.europa.eu/hr/work-with-us/traineeships" TargetMode="External"/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5" Type="http://schemas.openxmlformats.org/officeDocument/2006/relationships/image" Target="../media/image76.svg"/><Relationship Id="rId33" Type="http://schemas.openxmlformats.org/officeDocument/2006/relationships/image" Target="../media/image84.svg"/><Relationship Id="rId38" Type="http://schemas.openxmlformats.org/officeDocument/2006/relationships/image" Target="../media/image86.svg"/><Relationship Id="rId46" Type="http://schemas.openxmlformats.org/officeDocument/2006/relationships/image" Target="../media/image92.svg"/><Relationship Id="rId20" Type="http://schemas.openxmlformats.org/officeDocument/2006/relationships/image" Target="../media/image71.png"/><Relationship Id="rId41" Type="http://schemas.openxmlformats.org/officeDocument/2006/relationships/hyperlink" Target="https://www.eesc.europa.eu/hr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pn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g"/><Relationship Id="rId4" Type="http://schemas.openxmlformats.org/officeDocument/2006/relationships/image" Target="../media/image112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hr/members-groups/groups/diversity-europe-group" TargetMode="External"/><Relationship Id="rId5" Type="http://schemas.openxmlformats.org/officeDocument/2006/relationships/hyperlink" Target="https://www.eesc.europa.eu/hr?i=portal.hr.group-2" TargetMode="External"/><Relationship Id="rId4" Type="http://schemas.openxmlformats.org/officeDocument/2006/relationships/hyperlink" Target="https://www.eesc.europa.eu/hr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hr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hr/sections-other-bodies/sections-commission/strucna-skupina-za-zaposljavanje-socijalna-pitanja-i-gradanstvo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hr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hr?i=portal.hr.int-section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hr/sections-other-bodies/sections-commission/economic-and-monetary-union-and-economic-and-social-cohesion-eco" TargetMode="External"/><Relationship Id="rId14" Type="http://schemas.openxmlformats.org/officeDocument/2006/relationships/hyperlink" Target="https://www.eesc.europa.eu/hr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2.svg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5.png"/><Relationship Id="rId21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16-en-n.pdf" TargetMode="External"/><Relationship Id="rId24" Type="http://schemas.openxmlformats.org/officeDocument/2006/relationships/image" Target="../media/image32.sv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hyperlink" Target="https://www.eesc.europa.eu/sites/default/files/2024-12/qe-01-24-020-en-n.pdf" TargetMode="External"/><Relationship Id="rId19" Type="http://schemas.openxmlformats.org/officeDocument/2006/relationships/image" Target="../media/image27.png"/><Relationship Id="rId4" Type="http://schemas.openxmlformats.org/officeDocument/2006/relationships/image" Target="../media/image16.svg"/><Relationship Id="rId9" Type="http://schemas.openxmlformats.org/officeDocument/2006/relationships/hyperlink" Target="https://www.eesc.europa.eu/sites/default/files/2024-12/qe-01-24-023-en-n_0.pdf" TargetMode="External"/><Relationship Id="rId14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2" Type="http://schemas.openxmlformats.org/officeDocument/2006/relationships/image" Target="../media/image30.svg"/><Relationship Id="rId27" Type="http://schemas.openxmlformats.org/officeDocument/2006/relationships/hyperlink" Target="https://www.eesc.europa.eu/sites/default/files/2024-12/qe-01-24-018-en-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Dobrodošli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390039" y="3361491"/>
            <a:ext cx="3258545" cy="1629162"/>
            <a:chOff x="-4616" y="-28984"/>
            <a:chExt cx="6517091" cy="3258324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17091" cy="1659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hr-HR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Oblikovanje budućnosti održivosti uz pomoć Europske platforme dionika kružnog gospodarstva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11330" y="1632966"/>
              <a:ext cx="6419917" cy="1209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hr-HR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EGSO je 2017. u suradnji s Europskom komisijom pokrenuo Europsku platformu dionika kružnog gospodarstva.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8"/>
            <a:ext cx="3156755" cy="1662083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hr-HR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en/our-work/publications-other-work/publications/recent-eesc-achievements"/>
                </a:rPr>
                <a:t>I još mnoštvo drugih postignuća!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hr-HR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Pogledajte najnovija postignuća EGSO-a na </a:t>
              </a:r>
              <a:r>
                <a:rPr lang="hr-HR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en"/>
                </a:rPr>
                <a:t>eesc.europa.eu.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3" y="371638"/>
            <a:ext cx="6840000" cy="36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hr-HR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NAJNOVIJA POSTIGNUĆA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261486" y="3352097"/>
            <a:ext cx="3218916" cy="1646701"/>
            <a:chOff x="-25439" y="-47772"/>
            <a:chExt cx="6437832" cy="3293401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16289"/>
              <a:ext cx="6313510" cy="3229340"/>
              <a:chOff x="0" y="4647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4647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-25439" y="-47772"/>
              <a:ext cx="6313510" cy="15759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hr-HR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Uvođenje obaveznog savjetovanja s civilnim društvom o nužnim gospodarskim reformama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98883" y="1449236"/>
              <a:ext cx="6313510" cy="1780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hr-HR" sz="11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Kao odgovor na gospodarske izazove današnjice, Europska komisija iznijela je 2023. prijedlog reforme okvira gospodarskog upravljanja EU-a. Važne preporuke EGSO-a znatno su utjecale na konačnu verziju tog zakonodavnog paketa.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570539" y="5193852"/>
            <a:ext cx="3642032" cy="1614670"/>
            <a:chOff x="34771" y="0"/>
            <a:chExt cx="7284064" cy="3229340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0"/>
              <a:ext cx="6313510" cy="3229340"/>
              <a:chOff x="0" y="0"/>
              <a:chExt cx="1801111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529637" y="766838"/>
              <a:ext cx="6306436" cy="2449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hr-HR" sz="1333" i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Ad hoc</a:t>
              </a:r>
              <a:r>
                <a:rPr lang="hr-HR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skupina EGSO-a za Okvirnu konvenciju UN-a o promjeni klime (UNFCCC) doprinijela je 2023. </a:t>
              </a:r>
              <a:r>
                <a:rPr lang="hr-HR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programu rada za pravednu tranziciju </a:t>
              </a:r>
              <a:r>
                <a:rPr lang="hr-HR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izravnim utjecajem na stajališta država članica EU-a i Komisije.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34771" y="69280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hr-HR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hr-HR" u="sng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en/news-media/articles/leading-way-just-transition"/>
                </a:rPr>
                <a:t>Predvodnik u pravednoj tranziciji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259487" y="1194278"/>
            <a:ext cx="3300411" cy="1614670"/>
            <a:chOff x="-16891" y="0"/>
            <a:chExt cx="6600822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16891" y="190868"/>
              <a:ext cx="6600822" cy="11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hr-HR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  <a:t>Uključivanje mladih u donošenje odluka u EU-u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9" y="1437946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hr-HR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EGSO je 2022. postao prva institucija EU-a koja se obvezala na </a:t>
              </a:r>
              <a:r>
                <a:rPr lang="hr-HR" sz="12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hr/our-work/opinions-information-reports/opinions/eu-youth-test"/>
                </a:rPr>
                <a:t>ocjenjivanje utjecaja politika EU-a na mlade</a:t>
              </a:r>
              <a:r>
                <a:rPr lang="hr-HR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i time uvela inovativni alat za uključivanje mladih u oblikovanje politika.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165468" y="5187552"/>
            <a:ext cx="3642032" cy="1616926"/>
            <a:chOff x="54474" y="-12601"/>
            <a:chExt cx="7284064" cy="3233852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39752" y="-12601"/>
              <a:ext cx="6313510" cy="3229340"/>
              <a:chOff x="-8322" y="-3595"/>
              <a:chExt cx="180111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-8322" y="-3595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54474" y="118467"/>
              <a:ext cx="7284064" cy="109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hr-HR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Postavljanje prehrambene politike kao prioriteta EU-a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88904" y="1181719"/>
              <a:ext cx="6306436" cy="2039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hr-HR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EGSO je 2024. usvojio preporuke za zajedničku poljoprivrednu politiku nakon 2027., u kojima se zalaže za to da potrošačima u EU-u budu dostupne, a socijalno ranjivim skupinama cjenovno pristupačne održivije prehrambene opcije.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56383" y="3162047"/>
            <a:ext cx="407340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hr-HR" sz="2400" i="0" u="none" strike="noStrike" dirty="0">
                <a:effectLst/>
              </a:rPr>
              <a:t>Istinski cijenimo i aktivno</a:t>
            </a:r>
            <a:br>
              <a:rPr lang="hr-HR" sz="2400" i="0" u="none" strike="noStrike" dirty="0">
                <a:effectLst/>
              </a:rPr>
            </a:br>
            <a:r>
              <a:rPr lang="hr-HR" sz="2400" i="0" u="none" strike="noStrike" dirty="0">
                <a:effectLst/>
              </a:rPr>
              <a:t>promičemo korištenje sva </a:t>
            </a:r>
            <a:r>
              <a:rPr lang="hr-HR" sz="2400" b="1" i="0" u="none" strike="noStrike" dirty="0">
                <a:solidFill>
                  <a:srgbClr val="1F5FA0"/>
                </a:solidFill>
                <a:effectLst/>
              </a:rPr>
              <a:t>24</a:t>
            </a:r>
            <a:br>
              <a:rPr lang="hr-HR" sz="2400" b="1" i="0" u="none" strike="noStrike" dirty="0">
                <a:solidFill>
                  <a:srgbClr val="1F5FA0"/>
                </a:solidFill>
                <a:effectLst/>
              </a:rPr>
            </a:br>
            <a:r>
              <a:rPr lang="hr-HR" sz="2400" b="1" i="0" u="none" strike="noStrike" dirty="0">
                <a:solidFill>
                  <a:srgbClr val="1F5FA0"/>
                </a:solidFill>
                <a:effectLst/>
              </a:rPr>
              <a:t>službena jezika EU-a</a:t>
            </a:r>
            <a:r>
              <a:rPr lang="hr-HR" sz="2400" b="0" i="0" u="none" strike="noStrike" dirty="0">
                <a:solidFill>
                  <a:srgbClr val="000000"/>
                </a:solidFill>
                <a:effectLst/>
              </a:rPr>
              <a:t>. </a:t>
            </a:r>
          </a:p>
          <a:p>
            <a:pPr algn="ctr">
              <a:spcBef>
                <a:spcPts val="1200"/>
              </a:spcBef>
              <a:defRPr/>
            </a:pPr>
            <a:r>
              <a:rPr lang="hr-HR" sz="2400" dirty="0">
                <a:solidFill>
                  <a:srgbClr val="000000"/>
                </a:solidFill>
              </a:rPr>
              <a:t>Kao dokaz toga, naši članovi i članice</a:t>
            </a:r>
            <a:br>
              <a:rPr lang="hr-HR" sz="2400" dirty="0">
                <a:solidFill>
                  <a:srgbClr val="000000"/>
                </a:solidFill>
              </a:rPr>
            </a:br>
            <a:r>
              <a:rPr lang="hr-HR" sz="2400" dirty="0">
                <a:solidFill>
                  <a:srgbClr val="000000"/>
                </a:solidFill>
              </a:rPr>
              <a:t>imaju pravo raditi na</a:t>
            </a:r>
            <a:br>
              <a:rPr lang="hr-HR" sz="2400" dirty="0">
                <a:solidFill>
                  <a:srgbClr val="000000"/>
                </a:solidFill>
              </a:rPr>
            </a:br>
            <a:r>
              <a:rPr lang="hr-HR" sz="2400" dirty="0">
                <a:solidFill>
                  <a:srgbClr val="000000"/>
                </a:solidFill>
              </a:rPr>
              <a:t>vlastitom jeziku i </a:t>
            </a:r>
            <a:br>
              <a:rPr lang="hr-HR" sz="2400" dirty="0">
                <a:solidFill>
                  <a:srgbClr val="000000"/>
                </a:solidFill>
              </a:rPr>
            </a:br>
            <a:r>
              <a:rPr lang="hr-HR" sz="2400" dirty="0">
                <a:solidFill>
                  <a:srgbClr val="000000"/>
                </a:solidFill>
              </a:rPr>
              <a:t>u usmenom i u pismenom izražavanju.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182432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u="none" strike="noStrike">
                <a:effectLst/>
              </a:rPr>
              <a:t>Višejezičnost u EGSO-u živi je primjer mota EU-a </a:t>
            </a:r>
            <a:r>
              <a:rPr lang="hr-HR" sz="2400" b="1" i="1" u="none" strike="noStrike">
                <a:solidFill>
                  <a:srgbClr val="1F5FA0"/>
                </a:solidFill>
                <a:effectLst/>
              </a:rPr>
              <a:t>„Ujedinjeni u raznolikosti”</a:t>
            </a:r>
            <a:r>
              <a:rPr lang="hr-HR" sz="2400" u="none" strike="noStrike">
                <a:effectLst/>
              </a:rPr>
              <a:t>.</a:t>
            </a:r>
            <a:r>
              <a:rPr lang="hr-HR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522360"/>
            <a:ext cx="38422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/>
              <a:t>Zahvaljujući predanom radu</a:t>
            </a:r>
            <a:br>
              <a:rPr lang="hr-HR" sz="2400"/>
            </a:br>
            <a:r>
              <a:rPr lang="hr-HR" sz="2400"/>
              <a:t>naše Uprave za prevođenje</a:t>
            </a:r>
            <a:br>
              <a:rPr lang="hr-HR" sz="2400"/>
            </a:br>
            <a:r>
              <a:rPr lang="hr-HR" sz="2400"/>
              <a:t>sva mišljenja EGSO-a, službeni</a:t>
            </a:r>
            <a:br>
              <a:rPr lang="hr-HR" sz="2400" b="0" i="0" u="none" strike="noStrike">
                <a:solidFill>
                  <a:srgbClr val="000000"/>
                </a:solidFill>
                <a:effectLst/>
              </a:rPr>
            </a:br>
            <a:r>
              <a:rPr lang="hr-HR" sz="2400" b="0" i="0" u="none" strike="noStrike">
                <a:solidFill>
                  <a:srgbClr val="000000"/>
                </a:solidFill>
                <a:effectLst/>
              </a:rPr>
              <a:t>dokumenti</a:t>
            </a:r>
            <a:r>
              <a:rPr lang="hr-HR" sz="2400">
                <a:solidFill>
                  <a:srgbClr val="000000"/>
                </a:solidFill>
              </a:rPr>
              <a:t> i većina digitalnog</a:t>
            </a:r>
            <a:br>
              <a:rPr lang="hr-HR" sz="2400" b="0" i="0" u="none" strike="noStrike">
                <a:solidFill>
                  <a:srgbClr val="000000"/>
                </a:solidFill>
                <a:effectLst/>
              </a:rPr>
            </a:br>
            <a:r>
              <a:rPr lang="hr-HR" sz="2400" b="0" i="0" u="none" strike="noStrike">
                <a:solidFill>
                  <a:srgbClr val="000000"/>
                </a:solidFill>
                <a:effectLst/>
              </a:rPr>
              <a:t>sadržaja</a:t>
            </a:r>
            <a:br>
              <a:rPr lang="hr-HR" sz="2400" b="0" i="0" u="none" strike="noStrike">
                <a:solidFill>
                  <a:srgbClr val="000000"/>
                </a:solidFill>
                <a:effectLst/>
              </a:rPr>
            </a:br>
            <a:r>
              <a:rPr lang="hr-HR" sz="2400" b="1" i="0" u="none" strike="noStrike">
                <a:solidFill>
                  <a:srgbClr val="1F5FA0"/>
                </a:solidFill>
                <a:effectLst/>
              </a:rPr>
              <a:t>objavljuju se na svim</a:t>
            </a:r>
            <a:br>
              <a:rPr lang="hr-HR" sz="2400" b="0" i="0" u="none" strike="noStrike">
                <a:solidFill>
                  <a:srgbClr val="1F5FA0"/>
                </a:solidFill>
                <a:effectLst/>
              </a:rPr>
            </a:br>
            <a:r>
              <a:rPr lang="hr-HR" sz="2400" b="1" i="0" u="none" strike="noStrike">
                <a:solidFill>
                  <a:srgbClr val="1F5FA0"/>
                </a:solidFill>
                <a:effectLst/>
              </a:rPr>
              <a:t>jezicima</a:t>
            </a:r>
            <a:r>
              <a:rPr lang="hr-HR" sz="2400" b="0" i="0" u="none" strike="noStrike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>
                <a:solidFill>
                  <a:schemeClr val="bg1"/>
                </a:solidFill>
                <a:latin typeface="Calibri" panose="020F0502020204030204" pitchFamily="34" charset="0"/>
              </a:rPr>
              <a:t>VIŠEJEZIČNOST U ODBORU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-349876" y="4779302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4905705" y="4782549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893733" y="1554943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224380" y="1356351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455241" y="1664906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Skenirajte QR kod za pristup obrascu za evaluaciju.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482914" y="2896379"/>
            <a:ext cx="6150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Želite nas kontaktirati? Pošaljite nam e-poruku na adresu </a:t>
            </a:r>
            <a:r>
              <a:rPr lang="hr-HR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8176952" y="3976200"/>
            <a:ext cx="287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/>
              <a:t>Pratite nas: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623534" y="1496254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9346" y="3009033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63" y="3009033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>
                <a:solidFill>
                  <a:schemeClr val="bg1"/>
                </a:solidFill>
                <a:latin typeface="+mn-lt"/>
              </a:rPr>
              <a:t>IMATE LI PITANJA?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436" y="6074111"/>
            <a:ext cx="3905691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b="1" dirty="0">
                <a:solidFill>
                  <a:srgbClr val="0060A0"/>
                </a:solidFill>
                <a:latin typeface="+mn-lt"/>
              </a:rPr>
              <a:t>Ostanite u kontaktu!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5F7FBAB2-4A4A-7003-40A7-15C033EA4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028EA7-50D1-A15A-89E9-F88A852CF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180BCC1A-63AE-CCEC-8B5F-C45205208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CB4D6519-C11E-4B94-7E46-89B289D2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873E6F6-1A3C-1E3B-AC70-12B438E7B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408C7DF0-F641-3ED6-34B2-8B79A1C53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4AEB72-EE5D-B010-FFEB-63058FF2D47E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523A50-8EC3-D74C-AA1E-BD9F4CD3C7A6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DA1350-5C68-519A-426E-A647080723C7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C42E3C-B427-C604-B1EC-8020DEC776C2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1C6448-C6EE-B1C9-F83D-5583FC805F2A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4305A4-B4E9-1DA0-D545-64B955FEE82E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hr-HR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Prilog: Dodatne informacije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89199" y="429118"/>
            <a:ext cx="2135175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hr-HR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Popis članova i članica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006909" y="426515"/>
            <a:ext cx="293369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hr-HR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en/our-work/opinions-information-reports/follow-opinions"/>
              </a:rPr>
              <a:t>Praćenje mišljenja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7302" y="5506397"/>
            <a:ext cx="3260245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hr-HR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/hr/home"/>
              </a:rPr>
              <a:t>Što Europa čini za mene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63433" y="795261"/>
            <a:ext cx="21213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>
                <a:solidFill>
                  <a:schemeClr val="bg2">
                    <a:lumMod val="25000"/>
                  </a:schemeClr>
                </a:solidFill>
              </a:rPr>
              <a:t>Cjelovit popis sadašnjih članova i članica EGSO-a i delegata i delegatkinja CCMI-ja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52851" y="787742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hr-HR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Koraci poduzeti u vezi s mišljenjima EGSO-a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27035" y="5875441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hr-HR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Utjecaj EU-a na svakodnevni život građana i građanki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167736" y="2119904"/>
            <a:ext cx="184315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hr-HR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hr/our-work/opinions-information-reports/in-the-spotlight"/>
              </a:rPr>
              <a:t>Mišljenja EGSO-a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39867" y="2739769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hr-HR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Aktualna mišljenja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64006" y="3776380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hr-HR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75289" y="5465763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hr-HR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en/news-media/videos/lifecycle-opinion"/>
              </a:rPr>
              <a:t>Životni ciklus mišljenja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1021" y="5871290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hr-HR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Kako se pripremaju mišljenja EGSO-a (videozapis)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hr-HR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Internetska zajednica nacionalnih gospodarskih i socijalnih vijeća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38621" y="3776380"/>
            <a:ext cx="188188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hr-HR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hr/work-with-us/traineeships"/>
              </a:rPr>
              <a:t> Radite s nama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119916" y="2017252"/>
            <a:ext cx="222400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hr-HR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hr/agenda/plenary-sessions"/>
              </a:rPr>
              <a:t>Plenarna zasjedanja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hr-HR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EGSO dvaput godišnje nudi petomjesečno plaćeno stažiranje u raznim područjima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87722" y="2625463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hr-HR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Kako pratiti plenarno zasjedanje EGSO-a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48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/>
              <a:t>U mandatnom razdoblju od 2020. do 2025. u EGSO-u je zabilježen </a:t>
            </a:r>
            <a:r>
              <a:rPr lang="hr-HR" sz="2000" b="1">
                <a:solidFill>
                  <a:srgbClr val="0CAFAD"/>
                </a:solidFill>
              </a:rPr>
              <a:t>najveći broj članica</a:t>
            </a:r>
            <a:r>
              <a:rPr lang="hr-HR" sz="2000"/>
              <a:t> od 2010., kad se počela voditi statistika o članstvu. </a:t>
            </a:r>
          </a:p>
          <a:p>
            <a:pPr algn="just"/>
            <a:endParaRPr lang="en-US" sz="2000" dirty="0"/>
          </a:p>
          <a:p>
            <a:pPr algn="just"/>
            <a:r>
              <a:rPr lang="hr-HR" sz="2000"/>
              <a:t>Udio žena u Odboru veći je nego ikad prije: </a:t>
            </a:r>
            <a:r>
              <a:rPr lang="hr-HR" sz="2000" b="1">
                <a:solidFill>
                  <a:srgbClr val="0CAFAD"/>
                </a:solidFill>
              </a:rPr>
              <a:t>33 %</a:t>
            </a:r>
            <a:r>
              <a:rPr lang="hr-HR" sz="2000"/>
              <a:t> u odnosu na 28 % (2015.) i 24,7 % (2010.).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931133"/>
            <a:ext cx="5079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/>
              <a:t>Kao i u drugim europskim institucijama, </a:t>
            </a:r>
            <a:r>
              <a:rPr lang="hr-HR" sz="2000" b="1" dirty="0">
                <a:solidFill>
                  <a:srgbClr val="0CAFAD"/>
                </a:solidFill>
              </a:rPr>
              <a:t>geografska zastupljenost</a:t>
            </a:r>
            <a:r>
              <a:rPr lang="hr-HR" sz="2000" dirty="0"/>
              <a:t> u Odboru je </a:t>
            </a:r>
            <a:r>
              <a:rPr lang="hr-HR" sz="2000" b="1" dirty="0">
                <a:solidFill>
                  <a:srgbClr val="0CAFAD"/>
                </a:solidFill>
              </a:rPr>
              <a:t>proporcionalna</a:t>
            </a:r>
            <a:r>
              <a:rPr lang="hr-HR" sz="2000" dirty="0"/>
              <a:t>, što znači da zemlje s više stanovnika imaju veći broj članova i članica koji ih predstavljaju. </a:t>
            </a:r>
          </a:p>
          <a:p>
            <a:pPr algn="just"/>
            <a:endParaRPr lang="en-US" sz="2000" dirty="0"/>
          </a:p>
          <a:p>
            <a:pPr algn="just"/>
            <a:r>
              <a:rPr lang="hr-HR" sz="2000" dirty="0"/>
              <a:t>Stoga </a:t>
            </a:r>
            <a:r>
              <a:rPr lang="hr-HR" sz="2000" b="1" dirty="0">
                <a:solidFill>
                  <a:srgbClr val="0CAFAD"/>
                </a:solidFill>
              </a:rPr>
              <a:t>Francuska, Njemačka i Italija</a:t>
            </a:r>
            <a:r>
              <a:rPr lang="hr-HR" sz="2000" dirty="0"/>
              <a:t> imaju najviše članova (</a:t>
            </a:r>
            <a:r>
              <a:rPr lang="hr-HR" sz="2000" b="1" dirty="0">
                <a:solidFill>
                  <a:srgbClr val="0CAFAD"/>
                </a:solidFill>
              </a:rPr>
              <a:t>24</a:t>
            </a:r>
            <a:r>
              <a:rPr lang="hr-HR" sz="2000" dirty="0"/>
              <a:t>), a </a:t>
            </a:r>
            <a:r>
              <a:rPr lang="hr-HR" sz="2000" b="1" dirty="0">
                <a:solidFill>
                  <a:srgbClr val="0CAFAD"/>
                </a:solidFill>
              </a:rPr>
              <a:t>Malta</a:t>
            </a:r>
            <a:r>
              <a:rPr lang="hr-HR" sz="2000" dirty="0"/>
              <a:t> najmanje (</a:t>
            </a:r>
            <a:r>
              <a:rPr lang="hr-HR" sz="2000" b="1" dirty="0">
                <a:solidFill>
                  <a:srgbClr val="0CAFAD"/>
                </a:solidFill>
              </a:rPr>
              <a:t>5</a:t>
            </a:r>
            <a:r>
              <a:rPr lang="hr-HR" sz="2000" dirty="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600" b="1">
                <a:solidFill>
                  <a:schemeClr val="bg1"/>
                </a:solidFill>
              </a:rPr>
              <a:t>RODNA RAVNOTEŽA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683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3600" b="1" dirty="0">
                <a:solidFill>
                  <a:schemeClr val="bg1"/>
                </a:solidFill>
                <a:latin typeface="+mn-lt"/>
              </a:rPr>
              <a:t>ČLANOVI I ČLANICE PO ZEMLJAMA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1F5FA0"/>
                </a:solidFill>
              </a:rPr>
              <a:t>da istražuju nove prilike</a:t>
            </a:r>
          </a:p>
          <a:p>
            <a:pPr algn="ctr"/>
            <a:r>
              <a:rPr lang="hr-HR" sz="1350"/>
              <a:t>Razmišljaš o poslu u institucijama EU-a ili drugoj zemlji EU-a? </a:t>
            </a:r>
          </a:p>
          <a:p>
            <a:pPr algn="ctr"/>
            <a:r>
              <a:rPr lang="hr-HR" sz="1350"/>
              <a:t>EU </a:t>
            </a:r>
            <a:r>
              <a:rPr lang="hr-HR" sz="1350" b="1">
                <a:solidFill>
                  <a:srgbClr val="0CAFAD"/>
                </a:solidFill>
              </a:rPr>
              <a:t>mladima sa sveučilišnom diplomom </a:t>
            </a:r>
            <a:r>
              <a:rPr lang="hr-HR" sz="1350"/>
              <a:t>svake godine nudi plaćeno stažiranje.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79" y="414393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625996" y="5302730"/>
            <a:ext cx="3470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1F5FA0"/>
                </a:solidFill>
              </a:rPr>
              <a:t>da studiraju</a:t>
            </a:r>
          </a:p>
          <a:p>
            <a:pPr algn="ctr"/>
            <a:r>
              <a:rPr lang="hr-HR" sz="1200" dirty="0"/>
              <a:t>Imaš pravo studirati na bilo kojem sveučilištu u EU-u pod istim uvjetima kao i državljani zemlje u kojoj se ono nalazi. </a:t>
            </a:r>
          </a:p>
          <a:p>
            <a:pPr algn="ctr"/>
            <a:r>
              <a:rPr lang="hr-HR" sz="1200" dirty="0"/>
              <a:t>Program </a:t>
            </a:r>
            <a:r>
              <a:rPr lang="hr-HR" sz="1200" b="1" dirty="0">
                <a:solidFill>
                  <a:srgbClr val="0CAFAD"/>
                </a:solidFill>
              </a:rPr>
              <a:t>ERASMUS</a:t>
            </a:r>
            <a:r>
              <a:rPr lang="hr-HR" sz="1200" dirty="0"/>
              <a:t> omogućuje ti da dio </a:t>
            </a:r>
          </a:p>
          <a:p>
            <a:pPr algn="ctr"/>
            <a:r>
              <a:rPr lang="hr-HR" sz="1200" dirty="0"/>
              <a:t>svog sveučilišnog studija provedeš u inozemstvu.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463407" y="2666609"/>
            <a:ext cx="295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1F5FA0"/>
                </a:solidFill>
              </a:rPr>
              <a:t>da iznose svoje mišljenje</a:t>
            </a:r>
          </a:p>
          <a:p>
            <a:pPr algn="ctr"/>
            <a:r>
              <a:rPr lang="hr-HR" sz="1200"/>
              <a:t>Možeš sudjelovati u događanjima za mlade kao što su dijalog EU-a s mladima, Europski skup mladih (EYE) Europskog parlamenta i </a:t>
            </a:r>
            <a:r>
              <a:rPr lang="hr-HR" sz="1200" b="1" i="1">
                <a:solidFill>
                  <a:srgbClr val="0CAFAD"/>
                </a:solidFill>
              </a:rPr>
              <a:t>Tvoja Europa, tvoje mišljenje!</a:t>
            </a:r>
            <a:r>
              <a:rPr lang="hr-HR" sz="1200" b="1">
                <a:solidFill>
                  <a:srgbClr val="0CAFAD"/>
                </a:solidFill>
              </a:rPr>
              <a:t>  </a:t>
            </a:r>
            <a:r>
              <a:rPr lang="hr-HR" sz="1200"/>
              <a:t>Europskog gospodarskog i socijalnog odbora. </a:t>
            </a:r>
          </a:p>
          <a:p>
            <a:pPr algn="ctr"/>
            <a:r>
              <a:rPr lang="hr-HR" sz="1200"/>
              <a:t>Na tim događanjima možeš iznijeti svoje mišljenje.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295360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1F5FA0"/>
                </a:solidFill>
              </a:rPr>
              <a:t>da rade</a:t>
            </a:r>
          </a:p>
          <a:p>
            <a:pPr algn="ctr"/>
            <a:r>
              <a:rPr lang="hr-HR" sz="1350"/>
              <a:t>Kad navršiš 18 godina, možeš se prijaviti za posao bilo gdje u Europskoj uniji. Program </a:t>
            </a:r>
            <a:r>
              <a:rPr lang="hr-HR" sz="1350" b="1">
                <a:solidFill>
                  <a:srgbClr val="0CAFAD"/>
                </a:solidFill>
              </a:rPr>
              <a:t>EURES </a:t>
            </a:r>
            <a:r>
              <a:rPr lang="hr-HR" sz="1350"/>
              <a:t>povezuje te s poslodavcima u EU-u, Norveškoj i na Islandu.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08" y="4165707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869258" y="5395063"/>
            <a:ext cx="295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rgbClr val="1F5FA0"/>
                </a:solidFill>
              </a:rPr>
              <a:t>da putuju</a:t>
            </a:r>
          </a:p>
          <a:p>
            <a:pPr algn="ctr"/>
            <a:r>
              <a:rPr lang="hr-HR" sz="1200"/>
              <a:t>Šengensko područje bez granica omogućuje 400 milijuna građana i građanki EU-a slobodno kretanje među zemljama. Na primjer, karta za vlak </a:t>
            </a:r>
            <a:r>
              <a:rPr lang="hr-HR" sz="1200" b="1">
                <a:solidFill>
                  <a:srgbClr val="0CAFAD"/>
                </a:solidFill>
              </a:rPr>
              <a:t>INTERRAIL</a:t>
            </a:r>
            <a:r>
              <a:rPr lang="hr-HR" sz="1200"/>
              <a:t> omogućuje ti da putuješ na više od 40 000 odredišta u 30 zemalja.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hr-HR" b="1">
                <a:solidFill>
                  <a:schemeClr val="bg1"/>
                </a:solidFill>
                <a:latin typeface="+mn-lt"/>
              </a:rPr>
              <a:t>EU MLADIMA OMOGUĆUJE...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375731" y="393365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347618" y="4356322"/>
            <a:ext cx="1588424" cy="793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sz="1600" dirty="0">
                <a:solidFill>
                  <a:schemeClr val="bg1"/>
                </a:solidFill>
                <a:latin typeface="Calibri" pitchFamily="34" charset="0"/>
              </a:rPr>
              <a:t>Skupina EGSO-a za mlade</a:t>
            </a: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73825" y="2951055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sz="1600" dirty="0">
                <a:solidFill>
                  <a:schemeClr val="bg1"/>
                </a:solidFill>
                <a:latin typeface="Calibri" pitchFamily="34" charset="0"/>
              </a:rPr>
              <a:t>Tvoja Europa, tvoje mišljenje!</a:t>
            </a:r>
          </a:p>
        </p:txBody>
      </p:sp>
      <p:sp>
        <p:nvSpPr>
          <p:cNvPr id="19" name="Oval 18"/>
          <p:cNvSpPr/>
          <p:nvPr/>
        </p:nvSpPr>
        <p:spPr>
          <a:xfrm>
            <a:off x="5902935" y="407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257682" y="4213218"/>
            <a:ext cx="997320" cy="9485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Test utjecaja politika EU-a na mlade u EGSO-u</a:t>
            </a:r>
          </a:p>
        </p:txBody>
      </p:sp>
      <p:sp>
        <p:nvSpPr>
          <p:cNvPr id="21" name="Oval 20"/>
          <p:cNvSpPr/>
          <p:nvPr/>
        </p:nvSpPr>
        <p:spPr>
          <a:xfrm>
            <a:off x="8634648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98474" y="2597723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Studija o sudjelovanju mladih na raznim razinama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457212" y="2112478"/>
            <a:ext cx="838456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540" y="2287223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74790" y="238833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46639" y="2828483"/>
            <a:ext cx="1828104" cy="83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sz="1600" dirty="0">
                <a:solidFill>
                  <a:schemeClr val="bg1"/>
                </a:solidFill>
                <a:latin typeface="Calibri" pitchFamily="34" charset="0"/>
              </a:rPr>
              <a:t>Okrugli stolovi mladih o klimi i održivosti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65165" y="2660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445498" y="2389888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>
                <a:latin typeface="Calibri"/>
                <a:ea typeface="Calibri"/>
                <a:cs typeface="Calibri"/>
              </a:rPr>
              <a:t>Delegati mladih za COP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hr-HR" sz="4800" b="1">
                <a:solidFill>
                  <a:schemeClr val="bg1"/>
                </a:solidFill>
                <a:latin typeface="+mn-lt"/>
              </a:rPr>
              <a:t>EGSO-ove INICIJATIVE ZA MLADE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4000" b="1" dirty="0">
                <a:solidFill>
                  <a:schemeClr val="bg1"/>
                </a:solidFill>
                <a:latin typeface="+mn-lt"/>
              </a:rPr>
              <a:t>TEST UTJECAJA POLITIKA EU-a NA MLADE U EGSO-u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391582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/>
              <a:t>Test utjecaja politika EU-a na mlade osmišljen je radi </a:t>
            </a:r>
            <a:r>
              <a:rPr lang="hr-HR" sz="2000" b="1" dirty="0">
                <a:solidFill>
                  <a:srgbClr val="0CAFAD"/>
                </a:solidFill>
              </a:rPr>
              <a:t>jačanja sudjelovanja mladih i razmatranja pitanja koja ih se tiču u izradi svih politika</a:t>
            </a:r>
            <a:r>
              <a:rPr lang="hr-HR" sz="2000" dirty="0"/>
              <a:t>. U EGSO-u to znači da predstavnici mladih mogu sudjelovati u pripremi preporuka EGSO-a o politikama, odnosno da mogu: </a:t>
            </a:r>
          </a:p>
          <a:p>
            <a:pPr algn="just"/>
            <a:endParaRPr lang="en-US" sz="2000" dirty="0"/>
          </a:p>
          <a:p>
            <a:pPr algn="just"/>
            <a:r>
              <a:rPr lang="hr-HR" sz="2000" dirty="0"/>
              <a:t>    sudjelovati na sastancima i savjetovanjima, </a:t>
            </a:r>
          </a:p>
          <a:p>
            <a:pPr algn="just"/>
            <a:r>
              <a:rPr lang="hr-HR" sz="2000" dirty="0"/>
              <a:t>    davati doprinos u pisanom obliku </a:t>
            </a:r>
          </a:p>
          <a:p>
            <a:pPr algn="just"/>
            <a:r>
              <a:rPr lang="hr-HR" sz="2000" dirty="0"/>
              <a:t>    pratiti kako se mišljenje prihvaća.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272" y="5179108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273" y="457519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272" y="4873339"/>
            <a:ext cx="265079" cy="265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685E1-77E9-47C1-A5BA-B47AE4051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r="7687"/>
          <a:stretch/>
        </p:blipFill>
        <p:spPr>
          <a:xfrm>
            <a:off x="5865963" y="1944210"/>
            <a:ext cx="6222520" cy="384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hr-HR" sz="2400" b="1">
                <a:solidFill>
                  <a:srgbClr val="0060A0"/>
                </a:solidFill>
                <a:latin typeface="+mn-lt"/>
              </a:rPr>
              <a:t>Europski parlament</a:t>
            </a:r>
            <a:r>
              <a:rPr lang="hr-HR" sz="2400">
                <a:solidFill>
                  <a:srgbClr val="0060A0"/>
                </a:solidFill>
                <a:latin typeface="+mn-lt"/>
              </a:rPr>
              <a:t>, </a:t>
            </a:r>
            <a:r>
              <a:rPr lang="hr-HR" sz="2400" b="1">
                <a:solidFill>
                  <a:srgbClr val="0060A0"/>
                </a:solidFill>
                <a:latin typeface="+mn-lt"/>
              </a:rPr>
              <a:t>Vijeće EU-a</a:t>
            </a:r>
            <a:r>
              <a:rPr lang="hr-HR" sz="2400">
                <a:solidFill>
                  <a:srgbClr val="0060A0"/>
                </a:solidFill>
                <a:latin typeface="+mn-lt"/>
              </a:rPr>
              <a:t> i </a:t>
            </a:r>
            <a:r>
              <a:rPr lang="hr-HR" sz="2400" b="1">
                <a:solidFill>
                  <a:srgbClr val="0060A0"/>
                </a:solidFill>
                <a:latin typeface="+mn-lt"/>
              </a:rPr>
              <a:t>Europska komisija</a:t>
            </a:r>
            <a:r>
              <a:rPr lang="hr-HR" sz="2400">
                <a:solidFill>
                  <a:srgbClr val="0060A0"/>
                </a:solidFill>
                <a:latin typeface="+mn-lt"/>
              </a:rPr>
              <a:t> dužni su savjetovati se s EGSO-om kada donose nove zakone o brojnim temama u sljedećim područjima: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431147" y="4412307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423502" y="3748612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439744" y="5057726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448306" y="5652010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439744" y="6257749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94136" y="4437032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poljoprivreda i ribarstvo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460708" y="3107918"/>
            <a:ext cx="797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487979" y="3204244"/>
            <a:ext cx="79720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 dirty="0"/>
              <a:t>industrij</a:t>
            </a:r>
            <a:r>
              <a:rPr lang="hr-HR" sz="1050" dirty="0"/>
              <a:t>a</a:t>
            </a:r>
            <a:endParaRPr lang="hr-HR" sz="1100" dirty="0"/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34096" y="4400925"/>
            <a:ext cx="208557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698035" y="4470509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obrazovanje, strukovno obrazovanje, mladi i sport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53771" y="5652010"/>
            <a:ext cx="208305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611603" y="5139627"/>
            <a:ext cx="9093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zapošljavanje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390750" y="6282510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zaštita potrošača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45210" y="5057726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799094" y="5094068"/>
            <a:ext cx="19924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istraživanje, tehnološki </a:t>
            </a:r>
          </a:p>
          <a:p>
            <a:pPr algn="ctr"/>
            <a:r>
              <a:rPr lang="hr-HR" sz="1100"/>
              <a:t>razvoj i svemir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45209" y="6257748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708678" y="5650852"/>
            <a:ext cx="221844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r-HR" sz="1000" dirty="0"/>
              <a:t>zajednička pravila tržišnog natjecanja,</a:t>
            </a:r>
          </a:p>
          <a:p>
            <a:pPr algn="ctr"/>
            <a:r>
              <a:rPr lang="hr-HR" sz="1000" dirty="0"/>
              <a:t>oporezivanja i usklađivanja zakonodavstva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15676" y="3748612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58753" y="3793353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nediskriminacija i građanstvo Unije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88016" y="3748611"/>
            <a:ext cx="118296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895660" y="4400807"/>
            <a:ext cx="117532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6" y="56520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9170" y="6249271"/>
            <a:ext cx="117661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737167" y="5721615"/>
            <a:ext cx="15485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r-HR" sz="1000" dirty="0"/>
              <a:t>ekonomska, socijalna i teritorijalna kohezija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819670" y="6282510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Europski socijalni fond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8565" y="50463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680915" y="5178677"/>
            <a:ext cx="163912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000" dirty="0"/>
              <a:t>zajedničko nuklearno </a:t>
            </a:r>
          </a:p>
          <a:p>
            <a:pPr algn="ctr"/>
            <a:r>
              <a:rPr lang="hr-HR" sz="1000" dirty="0"/>
              <a:t>tržište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895660" y="3800137"/>
            <a:ext cx="114599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zdravlje i sigurnost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534501" y="3852447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javno zdravlje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362719" y="310620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324400" y="3107918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233307" y="310529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177054" y="3105290"/>
            <a:ext cx="921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6987948" y="4521670"/>
            <a:ext cx="9831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socijalna politika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73072" y="6294987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 dirty="0"/>
              <a:t>slobodno kretanje osoba, usluga i kapitala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236591" y="3201356"/>
            <a:ext cx="8326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ulaganja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158428" y="3201356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okoliš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324400" y="3205373"/>
            <a:ext cx="76135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promet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489800" y="3235603"/>
            <a:ext cx="72084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energija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394136" y="569313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1100"/>
              <a:t>transeuropske mreže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hr-HR" sz="2667">
                <a:solidFill>
                  <a:srgbClr val="0060A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r-HR" sz="2200">
                <a:solidFill>
                  <a:srgbClr val="595959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b="1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hr-HR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Europski gospodarski i socijalni odbor</a:t>
            </a:r>
            <a:br>
              <a:rPr lang="hr-HR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hr-HR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savjetodavno je tijelo koje predstavlja</a:t>
            </a:r>
            <a:br>
              <a:rPr lang="hr-HR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hr-HR" sz="4267" b="1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organizirano civilno društvo</a:t>
            </a:r>
            <a:br>
              <a:rPr lang="hr-HR" sz="4267" b="1" dirty="0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hr-HR" sz="4267" b="1" dirty="0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hr-HR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hr-HR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Europskom parlamentu, Vijeću i Komisiji
</a:t>
            </a:r>
            <a:br>
              <a:rPr lang="hr-HR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pomažu Gospodarski i socijalni odbor</a:t>
            </a:r>
            <a:r>
              <a:rPr lang="hr-HR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hr-HR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
</a:t>
            </a:r>
            <a:br>
              <a:rPr lang="hr-HR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Odbor regija, koji imaju </a:t>
            </a:r>
            <a:r>
              <a:rPr lang="hr-HR" sz="2667" b="1" i="1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savjetodavnu ulogu</a:t>
            </a:r>
            <a:r>
              <a:rPr lang="hr-HR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hr-HR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Članak 13. Ugovora o Europskoj uniji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600DD-DF3C-4C1A-87B2-E05E68343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610" y="1850976"/>
            <a:ext cx="4761390" cy="50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fontScale="925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hr-HR" sz="2400">
                <a:latin typeface="Calibri" panose="020F0502020204030204" pitchFamily="34" charset="0"/>
              </a:rPr>
              <a:t>Imenuje ih </a:t>
            </a:r>
            <a:r>
              <a:rPr lang="hr-HR" sz="2400" b="1">
                <a:solidFill>
                  <a:srgbClr val="0060A0"/>
                </a:solidFill>
                <a:latin typeface="Calibri" panose="020F0502020204030204" pitchFamily="34" charset="0"/>
              </a:rPr>
              <a:t>Vijeće na obnovljivi petogodišnji mandat </a:t>
            </a:r>
            <a:r>
              <a:rPr lang="hr-HR" sz="2400">
                <a:latin typeface="Calibri" panose="020F0502020204030204" pitchFamily="34" charset="0"/>
              </a:rPr>
              <a:t>na prijedlog svake države članice.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hr-HR" sz="2400">
                <a:latin typeface="Calibri" panose="020F0502020204030204" pitchFamily="34" charset="0"/>
              </a:rPr>
              <a:t>Neovisni su </a:t>
            </a:r>
            <a:r>
              <a:rPr lang="hr-HR" sz="2400" b="1">
                <a:solidFill>
                  <a:srgbClr val="0060A0"/>
                </a:solidFill>
                <a:latin typeface="Calibri" panose="020F0502020204030204" pitchFamily="34" charset="0"/>
              </a:rPr>
              <a:t>(nisu povezani s političkim strankama)</a:t>
            </a:r>
            <a:r>
              <a:rPr lang="hr-HR" sz="2400">
                <a:latin typeface="Calibri" panose="020F0502020204030204" pitchFamily="34" charset="0"/>
              </a:rPr>
              <a:t> i svoje dužnosti obavljaju u interesu svih građana i građanki EU-a.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hr-HR" sz="2400" b="1">
                <a:solidFill>
                  <a:srgbClr val="0060A0"/>
                </a:solidFill>
                <a:latin typeface="Calibri" panose="020F0502020204030204" pitchFamily="34" charset="0"/>
              </a:rPr>
              <a:t>Ne borave stalno u Bruxellesu:</a:t>
            </a:r>
            <a:r>
              <a:rPr lang="hr-HR" sz="2400">
                <a:latin typeface="Calibri" panose="020F0502020204030204" pitchFamily="34" charset="0"/>
              </a:rPr>
              <a:t> većina ih nastavlja raditi za svoje matične organizacije u zemljama iz kojih dolaze. EGSO im pokriva troškove putovanja i smještaja.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>
                <a:solidFill>
                  <a:schemeClr val="bg1"/>
                </a:solidFill>
                <a:latin typeface="Calibri" panose="020F0502020204030204" pitchFamily="34" charset="0"/>
              </a:rPr>
              <a:t>SKUPŠTINA KOJU ČINI 329 ČLANOVA I ČLANICA IZ SVIH DRŽAVA ČLANICA EU-a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hr-HR">
                <a:latin typeface="Calibri" charset="0"/>
                <a:ea typeface="MS PGothic" charset="-128"/>
              </a:rPr>
              <a:t>Sve skupine i organizacije u kojima </a:t>
            </a:r>
            <a:r>
              <a:rPr lang="hr-HR" b="1">
                <a:solidFill>
                  <a:srgbClr val="0060A0"/>
                </a:solidFill>
                <a:latin typeface="Calibri" charset="0"/>
                <a:ea typeface="MS PGothic" charset="-128"/>
              </a:rPr>
              <a:t>se suradnički radi</a:t>
            </a:r>
            <a:r>
              <a:rPr lang="hr-HR">
                <a:solidFill>
                  <a:srgbClr val="0060A0"/>
                </a:solidFill>
                <a:latin typeface="Calibri" charset="0"/>
                <a:ea typeface="MS PGothic" charset="-128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hr-HR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Poslodavci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hr-HR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Radnici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hr-HR" sz="2667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Organizacije civilnog društva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hr-HR" sz="2400" b="1">
                <a:solidFill>
                  <a:srgbClr val="1F5FA0"/>
                </a:solidFill>
                <a:latin typeface="Calibri" charset="0"/>
                <a:ea typeface="MS PGothic" charset="-128"/>
              </a:rPr>
              <a:t>Zalažu se za zaštitu interesa i uvjerenja svojih skupina (ili zajednica) i često nastupaju kao posrednici između donositelja odluka i građana.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67">
                <a:solidFill>
                  <a:schemeClr val="bg1"/>
                </a:solidFill>
              </a:rPr>
              <a:t>udruge poslodavaca,</a:t>
            </a:r>
          </a:p>
          <a:p>
            <a:pPr algn="ctr"/>
            <a:r>
              <a:rPr lang="hr-HR" sz="1867">
                <a:solidFill>
                  <a:schemeClr val="bg1"/>
                </a:solidFill>
              </a:rPr>
              <a:t>gospodarske komore,</a:t>
            </a:r>
          </a:p>
          <a:p>
            <a:pPr algn="ctr"/>
            <a:r>
              <a:rPr lang="hr-HR" sz="1867">
                <a:solidFill>
                  <a:schemeClr val="bg1"/>
                </a:solidFill>
              </a:rPr>
              <a:t>organizacije malih i srednjih poduzeća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67">
                <a:solidFill>
                  <a:schemeClr val="bg1"/>
                </a:solidFill>
              </a:rPr>
              <a:t>sindikati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24000"/>
            <a:ext cx="2962656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67">
                <a:solidFill>
                  <a:schemeClr val="bg1"/>
                </a:solidFill>
              </a:rPr>
              <a:t>poljoprivrednici, potrošači, nevladine organizacije, mladi, slobodna zanimanja, osobe s invaliditetom, akademska zajednica, zadruge itd.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hr-HR" sz="4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ŠTO JE ZAPRAVO ORGANIZIRANO CIVILNO DRUŠTVO?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hr-HR" sz="4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KOJA JE ULOGA EGSO-a?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545" y="1144284"/>
            <a:ext cx="71053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000" b="1">
                <a:solidFill>
                  <a:srgbClr val="1F5FA0"/>
                </a:solidFill>
                <a:latin typeface="+mn-lt"/>
              </a:rPr>
              <a:t>Europski parlament, Vijeće EU-a</a:t>
            </a:r>
            <a:r>
              <a:rPr lang="hr-HR" sz="2000">
                <a:latin typeface="+mn-lt"/>
              </a:rPr>
              <a:t> i </a:t>
            </a:r>
            <a:r>
              <a:rPr lang="hr-HR" sz="2000" b="1">
                <a:solidFill>
                  <a:srgbClr val="1F5FA0"/>
                </a:solidFill>
                <a:latin typeface="+mn-lt"/>
              </a:rPr>
              <a:t>Europska komisija dužni su savjetovati se s EGSO-om</a:t>
            </a:r>
            <a:r>
              <a:rPr lang="hr-HR" sz="2000">
                <a:latin typeface="+mn-lt"/>
              </a:rPr>
              <a:t> kada donose nove zakone. To se </a:t>
            </a:r>
            <a:r>
              <a:rPr lang="hr-HR" sz="2000" b="1">
                <a:latin typeface="+mn-lt"/>
              </a:rPr>
              <a:t>savjetovanje</a:t>
            </a:r>
            <a:r>
              <a:rPr lang="hr-HR" sz="2000">
                <a:latin typeface="+mn-lt"/>
              </a:rPr>
              <a:t> odnosi na širok spektar tema. 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hr-HR" sz="2000" b="1">
                <a:solidFill>
                  <a:srgbClr val="1F5FA0"/>
                </a:solidFill>
              </a:rPr>
              <a:t>Članovi i članice EGSO-a iz sve tri skupine raspravljaju, savjetuju se i postižu konsenzus u sastavljanju zajedničkog </a:t>
            </a:r>
            <a:r>
              <a:rPr lang="hr-HR" sz="2000" b="1">
                <a:solidFill>
                  <a:srgbClr val="0060A0"/>
                </a:solidFill>
              </a:rPr>
              <a:t>dokumenta, takozvanog mišljenja,</a:t>
            </a:r>
            <a:r>
              <a:rPr lang="hr-HR" sz="2000"/>
              <a:t> o predloženom zakonodavstvu.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hr-HR" sz="2000" b="1">
                <a:solidFill>
                  <a:srgbClr val="1F5FA0"/>
                </a:solidFill>
              </a:rPr>
              <a:t>Nakon što se mišljenje usvoji, prosljeđuje se institucijama EU-a</a:t>
            </a:r>
            <a:r>
              <a:rPr lang="hr-HR" sz="2000"/>
              <a:t> na razmatranje i objavljuje u Službenom listu Europske unije (na 24 jezika).</a:t>
            </a:r>
          </a:p>
          <a:p>
            <a:pPr algn="just"/>
            <a:endParaRPr lang="en-US" altLang="fr-FR" sz="2000" dirty="0"/>
          </a:p>
          <a:p>
            <a:pPr algn="just"/>
            <a:r>
              <a:rPr lang="hr-HR" sz="2000"/>
              <a:t>Izvjestitelj ili izvjestiteljica </a:t>
            </a:r>
            <a:r>
              <a:rPr lang="hr-HR" sz="2000" b="1">
                <a:solidFill>
                  <a:srgbClr val="1F5FA0"/>
                </a:solidFill>
              </a:rPr>
              <a:t>predstavlja</a:t>
            </a:r>
            <a:r>
              <a:rPr lang="hr-HR" sz="2000"/>
              <a:t> glavne zaključke i samo mišljenje na europskoj, nacionalnoj i lokalnoj razini.</a:t>
            </a:r>
          </a:p>
          <a:p>
            <a:pPr algn="just"/>
            <a:endParaRPr lang="en-GB" altLang="fr-FR" sz="2000" dirty="0"/>
          </a:p>
          <a:p>
            <a:pPr algn="just"/>
            <a:r>
              <a:rPr lang="hr-HR" sz="2000"/>
              <a:t>EGSO svake godine objavi oko </a:t>
            </a:r>
            <a:r>
              <a:rPr lang="hr-HR" sz="2000" b="1">
                <a:solidFill>
                  <a:srgbClr val="1F5FA0"/>
                </a:solidFill>
              </a:rPr>
              <a:t>200 mišljenja</a:t>
            </a:r>
            <a:r>
              <a:rPr lang="hr-HR" sz="2000"/>
              <a:t>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209887" y="6164440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/>
              <a:t>Skenirajte QR kod za pristup dodatnim informacijama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F3174-51D2-4C47-BBED-F321E741D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879" y="-28983"/>
            <a:ext cx="4954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7" y="2177162"/>
            <a:ext cx="116781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hr-HR" sz="2800" dirty="0"/>
              <a:t>Odbor je jedino institucijsko mjesto EU-a u kojem razne europske interesne skupine putem dijaloga postižu </a:t>
            </a:r>
            <a:r>
              <a:rPr lang="hr-HR" sz="2800" b="1" dirty="0">
                <a:solidFill>
                  <a:srgbClr val="0060A0"/>
                </a:solidFill>
              </a:rPr>
              <a:t>konsenzus </a:t>
            </a:r>
            <a:r>
              <a:rPr lang="hr-HR" sz="2800" dirty="0"/>
              <a:t>i forum </a:t>
            </a:r>
            <a:r>
              <a:rPr lang="hr-HR" sz="2800" dirty="0">
                <a:latin typeface="Calibri" pitchFamily="34" charset="0"/>
              </a:rPr>
              <a:t>koji tim skupinama omogućuje da u </a:t>
            </a:r>
            <a:r>
              <a:rPr lang="hr-HR" sz="2800" b="1" dirty="0" err="1">
                <a:solidFill>
                  <a:srgbClr val="0060A0"/>
                </a:solidFill>
                <a:latin typeface="Calibri" pitchFamily="34" charset="0"/>
              </a:rPr>
              <a:t>međuinstitucijskom</a:t>
            </a:r>
            <a:r>
              <a:rPr lang="hr-HR" sz="2800" b="1" dirty="0">
                <a:solidFill>
                  <a:srgbClr val="0060A0"/>
                </a:solidFill>
                <a:latin typeface="Calibri" pitchFamily="34" charset="0"/>
              </a:rPr>
              <a:t> okruženju</a:t>
            </a:r>
            <a:r>
              <a:rPr lang="hr-HR" sz="2800" dirty="0">
                <a:latin typeface="Calibri" pitchFamily="34" charset="0"/>
              </a:rPr>
              <a:t> službeno </a:t>
            </a:r>
            <a:r>
              <a:rPr lang="hr-HR" sz="2800" b="1" dirty="0">
                <a:solidFill>
                  <a:srgbClr val="0060A0"/>
                </a:solidFill>
                <a:latin typeface="Calibri" pitchFamily="34" charset="0"/>
              </a:rPr>
              <a:t>utječu na zakonodavne prijedloge EU-a</a:t>
            </a:r>
            <a:r>
              <a:rPr lang="hr-HR" sz="2800" dirty="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hr-HR" sz="2800" dirty="0">
                <a:latin typeface="Calibri" pitchFamily="34" charset="0"/>
              </a:rPr>
              <a:t>Sudjelovanje organiziranog civilnog društva, kao vid </a:t>
            </a:r>
            <a:r>
              <a:rPr lang="hr-HR" sz="2800" b="1" dirty="0">
                <a:solidFill>
                  <a:srgbClr val="0060A0"/>
                </a:solidFill>
                <a:latin typeface="Calibri" pitchFamily="34" charset="0"/>
              </a:rPr>
              <a:t>participativne demokracije</a:t>
            </a:r>
            <a:r>
              <a:rPr lang="hr-HR" sz="2800" dirty="0">
                <a:latin typeface="Calibri" pitchFamily="34" charset="0"/>
              </a:rPr>
              <a:t>, jedan je od osnovnih elemenata europske demokracije.</a:t>
            </a:r>
          </a:p>
          <a:p>
            <a:pPr algn="ctr">
              <a:spcBef>
                <a:spcPts val="1200"/>
              </a:spcBef>
              <a:defRPr/>
            </a:pPr>
            <a:r>
              <a:rPr lang="hr-HR" sz="2800" dirty="0">
                <a:solidFill>
                  <a:srgbClr val="595959"/>
                </a:solidFill>
                <a:latin typeface="Calibri" pitchFamily="34" charset="0"/>
              </a:rPr>
              <a:t>Odbor se bavi brojnim </a:t>
            </a:r>
            <a:r>
              <a:rPr lang="hr-HR" sz="2800" b="1" dirty="0">
                <a:solidFill>
                  <a:srgbClr val="0060A0"/>
                </a:solidFill>
                <a:latin typeface="Calibri" pitchFamily="34" charset="0"/>
              </a:rPr>
              <a:t>temama koje su važne za svakodnevni život građana i građanki</a:t>
            </a:r>
            <a:r>
              <a:rPr lang="hr-HR" sz="2800" dirty="0">
                <a:solidFill>
                  <a:srgbClr val="595959"/>
                </a:solidFill>
                <a:latin typeface="Calibri" pitchFamily="34" charset="0"/>
              </a:rPr>
              <a:t> (zapošljavanje, zdravlje, prava potrošača, poljoprivreda, borba protiv organiziranog kriminala itd.).</a:t>
            </a:r>
            <a:r>
              <a:rPr lang="hr-HR" sz="26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ZAŠTO JE EGSO VAŽAN ZA EU?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hr-HR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00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>
                <a:solidFill>
                  <a:srgbClr val="0060A0"/>
                </a:solidFill>
              </a:rPr>
              <a:t>Stručna skupina za ekonomsku i monetarnu uniju te ekonomsku i socijalnu koheziju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>
                <a:solidFill>
                  <a:srgbClr val="0060A0"/>
                </a:solidFill>
              </a:rPr>
              <a:t>Stručna skupina za jedinstveno tržište, proizvodnju i potrošnju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>
                <a:solidFill>
                  <a:srgbClr val="0060A0"/>
                </a:solidFill>
              </a:rPr>
              <a:t>Stručna skupina za promet, energiju, infrastrukturu i informacijsko društvo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>
                <a:solidFill>
                  <a:srgbClr val="0060A0"/>
                </a:solidFill>
              </a:rPr>
              <a:t>Stručna skupina za zapošljavanje, socijalna pitanja i građanstvo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>
                <a:solidFill>
                  <a:srgbClr val="0060A0"/>
                </a:solidFill>
              </a:rPr>
              <a:t>Stručna skupina za poljoprivredu, ruralni razvoj i zaštitu okoliša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>
                <a:solidFill>
                  <a:srgbClr val="0060A0"/>
                </a:solidFill>
              </a:rPr>
              <a:t>Stručna skupina za vanjske odnose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hr-HR" sz="4400" b="1">
                <a:solidFill>
                  <a:schemeClr val="bg1"/>
                </a:solidFill>
                <a:latin typeface="Calibri" charset="0"/>
              </a:rPr>
              <a:t>RADNA TIJELA: 6 STRUČNIH SKUPINA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267">
                <a:solidFill>
                  <a:schemeClr val="bg1"/>
                </a:solidFill>
              </a:rPr>
              <a:t>ESG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267">
                <a:solidFill>
                  <a:schemeClr val="bg1"/>
                </a:solidFill>
              </a:rPr>
              <a:t>DSMO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267">
                <a:solidFill>
                  <a:schemeClr val="bg1"/>
                </a:solidFill>
              </a:rPr>
              <a:t>FRRL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267">
                <a:solidFill>
                  <a:schemeClr val="bg1"/>
                </a:solidFill>
              </a:rPr>
              <a:t>LMO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267">
                <a:solidFill>
                  <a:schemeClr val="bg1"/>
                </a:solidFill>
              </a:rPr>
              <a:t>SDO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>
                <a:solidFill>
                  <a:schemeClr val="bg1"/>
                </a:solidFill>
                <a:latin typeface="Calibri" pitchFamily="34" charset="0"/>
              </a:rPr>
              <a:t>Skupina EGSO-a za mlade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372174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3551913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hr-HR" sz="4400" b="1">
                <a:solidFill>
                  <a:schemeClr val="bg1"/>
                </a:solidFill>
                <a:latin typeface="Calibri" charset="0"/>
              </a:rPr>
              <a:t>DRUGA RADNA TIJELA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03488" y="4721777"/>
            <a:ext cx="2790606" cy="1990590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2018529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2018529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72887" y="4811156"/>
            <a:ext cx="2790606" cy="1990590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23055" y="483463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199080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712135" y="4899616"/>
            <a:ext cx="2775373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hr-HR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Zalaganje za pravo na cjenovno pristupačnu energiju za sve</a:t>
            </a:r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114746" y="3866145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2018529"/>
            <a:ext cx="2790606" cy="205616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46107" y="2211570"/>
            <a:ext cx="2861329" cy="909129"/>
            <a:chOff x="-87360" y="-237259"/>
            <a:chExt cx="5722659" cy="1818257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87360" y="-237259"/>
              <a:ext cx="5722659" cy="10577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hr-HR" sz="1700" u="sng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9" tooltip="https://www.eesc.europa.eu/sites/default/files/2024-12/qe-01-24-023-en-n_0.pdf"/>
                </a:rPr>
                <a:t>Zalaganje za trgovinske sporazume koji donose korist svim segmentima društva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878235"/>
            <a:ext cx="2715601" cy="920477"/>
            <a:chOff x="0" y="-212539"/>
            <a:chExt cx="5431202" cy="1840953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27690" y="-212539"/>
              <a:ext cx="5303512" cy="1109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hr-HR" u="sng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0" tooltip="https://www.eesc.europa.eu/sites/default/files/2024-12/qe-01-24-020-en-n.pdf"/>
                </a:rPr>
                <a:t>Poziv na akcijski plan EU-a za borbu protiv rijetkih bolesti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524495" y="2191039"/>
            <a:ext cx="2599004" cy="941516"/>
            <a:chOff x="-262" y="-254617"/>
            <a:chExt cx="5198007" cy="1883033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262" y="-254617"/>
              <a:ext cx="5197743" cy="1109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hr-HR" u="sng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16-en-n.pdf"/>
                </a:rPr>
                <a:t>Inicijatori osmišljavanja strategije EU-a za vodu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4032000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hr-HR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694015" y="5498787"/>
            <a:ext cx="2796377" cy="86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hr-H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Preporuka EGSO-a upućena Opservatoriju za energetsko siromaštvo potaknula je Europsku komisiju da osnuje Savjetodavni centar za energetsko siromaštvo.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hr-HR" sz="4400" b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NAJNOVIJA POSTIGNUĆA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25876" y="5704628"/>
            <a:ext cx="279060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hr-H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Komisija je u okviru Nove strategije za potrošače 2023. predstavila zakonodavni prijedlog o pravu na popravak radi uklanjanja prepreka koje potrošačima otežavaju popravljanje proizvoda.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30128" y="3088161"/>
            <a:ext cx="272415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hr-HR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Zahtjevi EGSO-a utjecali su na </a:t>
            </a:r>
            <a:r>
              <a:rPr lang="hr-HR" sz="1200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4" tooltip="https://wayback.archive-it.org/12710/20241019021126/https:/belgian-presidency.consilium.europa.eu/en/news/liege-declaration-towards-affordable-decent-and-sustainable-housing-for-all/"/>
              </a:rPr>
              <a:t>Deklaraciju iz </a:t>
            </a:r>
            <a:r>
              <a:rPr lang="hr-HR" sz="1200" u="sng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4" tooltip="https://wayback.archive-it.org/12710/20241019021126/https:/belgian-presidency.consilium.europa.eu/en/news/liege-declaration-towards-affordable-decent-and-sustainable-housing-for-all/"/>
              </a:rPr>
              <a:t>Liègea</a:t>
            </a:r>
            <a:r>
              <a:rPr lang="hr-HR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usvojenu u ožujku 2024. na Europskoj konferenciji ministara nadležnih za stanovanje, održanoj tijekom belgijskog predsjedanja Vijećem.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94618" y="2994010"/>
            <a:ext cx="2802503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hr-H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Europska komisija povjerila je EGSO-u ulogu tajništva za sve unutarnje savjetodavne skupine EU-a pod vodstvom glavne koordinatorice Tanje </a:t>
            </a:r>
            <a:r>
              <a:rPr lang="hr-HR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Buzek</a:t>
            </a:r>
            <a:r>
              <a:rPr lang="hr-H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428760" y="2809179"/>
            <a:ext cx="2787723" cy="122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hr-HR" sz="1333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EGSO je 2023. pokrenuo plavi plan EU-a, prvi jasan poziv na osmišljavanje jedinstvene vodne politike EU-a. Tom se inicijativom utvrđuju problemi povezani s vodom u Europi i iznosi jasan i konkretan plan za njihovo rješavanje.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89786" y="5682243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hr-H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EGSO se u nizu preporuka i konferencija već neko vrijeme zalaže za uključivanje akcijskog plana EU-a za rijetke bolesti u sljedeći program rada Komisije. 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406372" y="4811156"/>
            <a:ext cx="2859928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hr-HR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Stavljanje prava na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hr-HR" sz="1700" u="sng" dirty="0">
                <a:solidFill>
                  <a:srgbClr val="1F5FA0"/>
                </a:solidFill>
              </a:rPr>
              <a:t>popravak u središte politike EU-a za zaštitu potrošača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02800" y="4368000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55571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4281" y="4235178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72586" y="3967775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764091" y="2191039"/>
            <a:ext cx="2656228" cy="554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hr-HR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7" tooltip="https://www.eesc.europa.eu/sites/default/files/2024-12/qe-01-24-018-en-n.pdf"/>
              </a:rPr>
              <a:t>Zagovaranje socijalnog i cjenovno pristupačnog stanovanja za sve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A6WAAD5KZT2Q-604569563-4246</_dlc_DocId>
    <_dlc_DocIdUrl xmlns="1a33af13-4045-4f88-9d7b-618e30f79918">
      <Url>http://dm/eesc/2025/_layouts/15/DocIdRedir.aspx?ID=A6WAAD5KZT2Q-604569563-4246</Url>
      <Description>A6WAAD5KZT2Q-604569563-4246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50</Value>
      <Value>47</Value>
      <Value>46</Value>
      <Value>42</Value>
      <Value>41</Value>
      <Value>40</Value>
      <Value>39</Value>
      <Value>37</Value>
      <Value>35</Value>
      <Value>34</Value>
      <Value>33</Value>
      <Value>32</Value>
      <Value>31</Value>
      <Value>30</Value>
      <Value>29</Value>
      <Value>28</Value>
      <Value>27</Value>
      <Value>24</Value>
      <Value>23</Value>
      <Value>16</Value>
      <Value>13</Value>
      <Value>9</Value>
      <Value>8</Value>
      <Value>6</Value>
      <Value>5</Value>
      <Value>1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HR</TermName>
          <TermId xmlns="http://schemas.microsoft.com/office/infopath/2007/PartnerControls">2f555653-ed1a-4fe6-8362-9082d95989e5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Briski Petra</DisplayName>
        <AccountId>1551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HR</TermName>
          <TermId xmlns="http://schemas.microsoft.com/office/infopath/2007/PartnerControls">2f555653-ed1a-4fe6-8362-9082d95989e5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ET</TermName>
          <TermId xmlns="http://schemas.microsoft.com/office/infopath/2007/PartnerControls">ff6c3f4c-b02c-4c3c-ab07-2c37995a7a0a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IT</TermName>
          <TermId xmlns="http://schemas.microsoft.com/office/infopath/2007/PartnerControls">0774613c-01ed-4e5d-a25d-11d2388de825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  <TermInfo xmlns="http://schemas.microsoft.com/office/infopath/2007/PartnerControls">
          <TermName xmlns="http://schemas.microsoft.com/office/infopath/2007/PartnerControls">ES</TermName>
          <TermId xmlns="http://schemas.microsoft.com/office/infopath/2007/PartnerControls">e7a6b05b-ae16-40c8-add9-68b64b03aeba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2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B3B1F6C-3247-48F6-B57C-2F34BC294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1760</Words>
  <Application>Microsoft Office PowerPoint</Application>
  <PresentationFormat>Widescreen</PresentationFormat>
  <Paragraphs>202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Europski gospodarski i socijalni odbor savjetodavno je tijelo koje predstavlja organizirano civilno društvo </vt:lpstr>
      <vt:lpstr>PowerPoint Presentation</vt:lpstr>
      <vt:lpstr>PowerPoint Presentation</vt:lpstr>
      <vt:lpstr>KOJA JE ULOGA EGSO-a?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Ostanite u kontaktu!</vt:lpstr>
      <vt:lpstr>PowerPoint Presentation</vt:lpstr>
      <vt:lpstr>PowerPoint Presentation</vt:lpstr>
      <vt:lpstr>EU MLADIMA OMOGUĆUJE...</vt:lpstr>
      <vt:lpstr>EGSO-ove INICIJATIVE ZA MLADE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 za posjetitelje - EGSO</dc:title>
  <dc:subject>INFO</dc:subject>
  <dc:creator>Andrejczuk Emilia</dc:creator>
  <cp:keywords>EESC-2025-00613-00-02-INFO-TRA-EN</cp:keywords>
  <dc:description>Rapporteur:  - Original language: EN - Date of document: 07/03/2025 - Date of meeting:  - External documents:  - Administrator:  ANDREJCZUK EMILIA</dc:description>
  <cp:lastModifiedBy>Andrejczuk Emilia</cp:lastModifiedBy>
  <cp:revision>142</cp:revision>
  <dcterms:created xsi:type="dcterms:W3CDTF">2024-07-17T07:57:29Z</dcterms:created>
  <dcterms:modified xsi:type="dcterms:W3CDTF">2025-03-28T09:19:31Z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ad8107ab-ff81-45cb-99d9-0fdb27d0e0e0</vt:lpwstr>
  </property>
  <property fmtid="{D5CDD505-2E9C-101B-9397-08002B2CF9AE}" pid="4" name="AvailableTranslations">
    <vt:lpwstr>32;#MT|7df99101-6854-4a26-b53a-b88c0da02c26;#50;#HR|2f555653-ed1a-4fe6-8362-9082d95989e5;#31;#SL|98a412ae-eb01-49e9-ae3d-585a81724cfc;#46;#SK|46d9fce0-ef79-4f71-b89b-cd6aa82426b8;#41;#ET|ff6c3f4c-b02c-4c3c-ab07-2c37995a7a0a;#35;#FI|87606a43-d45f-42d6-b8c9-e1a3457db5b7;#42;#EL|6d4f4d51-af9b-4650-94b4-4276bee85c91;#34;#IT|0774613c-01ed-4e5d-a25d-11d2388de825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;#16;#ES|e7a6b05b-ae16-40c8-add9-68b64b03aeba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SL|98a412ae-eb01-49e9-ae3d-585a81724cfc;SK|46d9fce0-ef79-4f71-b89b-cd6aa82426b8;FI|87606a43-d45f-42d6-b8c9-e1a3457db5b7;EL|6d4f4d51-af9b-4650-94b4-4276bee85c91;IT|0774613c-01ed-4e5d-a25d-11d2388de825;DE|f6b31e5a-26fa-4935-b661-318e46daf27e;PT|50ccc04a-eadd-42ae-a0cb-acaf45f812ba;SV|c2ed69e7-a339-43d7-8f22-d93680a92aa0;CS|72f9705b-0217-4fd3-bea2-cbc7ed80e26e;BG|1a1b3951-7821-4e6a-85f5-5673fc08bd2c;NL|55c6556c-b4f4-441d-9acf-c498d4f838bd;HU|6b229040-c589-4408-b4c1-4285663d20a8;EN|f2175f21-25d7-44a3-96da-d6a61b075e1b;DA|5d49c027-8956-412b-aa16-e85a0f96ad0e;PL|1e03da61-4678-4e07-b136-b5024ca9197b;LV|46f7e311-5d9f-4663-b433-18aeccb7ace7;LT|a7ff5ce7-6123-4f68-865a-a57c31810414;ES|e7a6b05b-ae16-40c8-add9-68b64b03aeba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42;#EL|6d4f4d51-af9b-4650-94b4-4276bee85c91;#35;#FI|87606a43-d45f-42d6-b8c9-e1a3457db5b7;#34;#IT|0774613c-01ed-4e5d-a25d-11d2388de825;#33;#PT|50ccc04a-eadd-42ae-a0cb-acaf45f812ba;#32;#MT|7df99101-6854-4a26-b53a-b88c0da02c26;#31;#SL|98a412ae-eb01-49e9-ae3d-585a81724cfc;#30;#LT|a7ff5ce7-6123-4f68-865a-a57c31810414;#29;#CS|72f9705b-0217-4fd3-bea2-cbc7ed80e26e;#28;#SV|c2ed69e7-a339-43d7-8f22-d93680a92aa0;#27;#NL|55c6556c-b4f4-441d-9acf-c498d4f838bd;#24;#PL|1e03da61-4678-4e07-b136-b5024ca9197b;#23;#DE|f6b31e5a-26fa-4935-b661-318e46daf27e;#16;#ES|e7a6b05b-ae16-40c8-add9-68b64b03aeba;#13;#TRA|150d2a88-1431-44e6-a8ca-0bb753ab8672;#46;#SK|46d9fce0-ef79-4f71-b89b-cd6aa82426b8;#47;#BG|1a1b3951-7821-4e6a-85f5-5673fc08bd2c;#9;#INFO|d9136e7c-93a9-4c42-9d28-92b61e85f80c;#8;#Final|ea5e6674-7b27-4bac-b091-73adbb394efe;#6;#Internal|2451815e-8241-4bbf-a22e-1ab710712bf2;#5;#EN|f2175f21-25d7-44a3-96da-d6a61b075e1b;#40;#DA|5d49c027-8956-412b-aa16-e85a0f96ad0e;#39;#LV|46f7e311-5d9f-4663-b433-18aeccb7ace7;#1;#EESC|422833ec-8d7e-4e65-8e4e-8bed07ffb729;#37;#HU|6b229040-c589-4408-b4c1-4285663d20a8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50;#HR|2f555653-ed1a-4fe6-8362-9082d95989e5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