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fr-FR" dirty="0">
              <a:solidFill>
                <a:schemeClr val="bg1"/>
              </a:solidFill>
            </a:rPr>
            <a:t>Observatoire de la transition numérique et du marché unique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fr-FR">
              <a:solidFill>
                <a:schemeClr val="bg1"/>
              </a:solidFill>
            </a:rPr>
            <a:t>Groupe ad hoc sur les droits fondamentaux et l’état de droit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fr-FR">
              <a:solidFill>
                <a:schemeClr val="bg1"/>
              </a:solidFill>
            </a:rPr>
            <a:t>Observatoire du marché du travail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fr-FR" sz="2100">
              <a:solidFill>
                <a:schemeClr val="bg1"/>
              </a:solidFill>
            </a:rPr>
            <a:t>Groupe ad hoc sur le Semestre européen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fr-FR">
              <a:solidFill>
                <a:schemeClr val="bg1"/>
              </a:solidFill>
            </a:rPr>
            <a:t>Observatoire du développement durable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sz="2100">
              <a:solidFill>
                <a:schemeClr val="bg1"/>
              </a:solidFill>
            </a:rPr>
            <a:t>Groupe ad hoc sur l’égalité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fr-FR" sz="2100">
              <a:solidFill>
                <a:schemeClr val="bg1"/>
              </a:solidFill>
            </a:rPr>
            <a:t>Groupe ad hoc sur la COP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fr-FR">
              <a:solidFill>
                <a:schemeClr val="bg1"/>
              </a:solidFill>
              <a:latin typeface="Calibri" pitchFamily="34" charset="0"/>
            </a:rPr>
            <a:t>CCMI Commission consultative des mutations industrielles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fr-FR" sz="2100">
              <a:solidFill>
                <a:schemeClr val="bg1"/>
              </a:solidFill>
            </a:rPr>
            <a:t>Groupe ad hoc «Jeunesse»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solidFill>
                <a:schemeClr val="bg1"/>
              </a:solidFill>
            </a:rPr>
            <a:t>Groupe ad hoc sur le Semestre européen</a:t>
          </a: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bg1"/>
              </a:solidFill>
            </a:rPr>
            <a:t>Observatoire de la transition numérique et du marché unique</a:t>
          </a: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>
              <a:solidFill>
                <a:schemeClr val="bg1"/>
              </a:solidFill>
            </a:rPr>
            <a:t>Groupe ad hoc sur les droits fondamentaux et l’état de droit</a:t>
          </a: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>
              <a:solidFill>
                <a:schemeClr val="bg1"/>
              </a:solidFill>
            </a:rPr>
            <a:t>Observatoire du marché du travail</a:t>
          </a: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>
              <a:solidFill>
                <a:schemeClr val="bg1"/>
              </a:solidFill>
            </a:rPr>
            <a:t>Observatoire du développement durable</a:t>
          </a: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>
              <a:solidFill>
                <a:schemeClr val="bg1"/>
              </a:solidFill>
              <a:latin typeface="Calibri" pitchFamily="34" charset="0"/>
            </a:rPr>
            <a:t>CCMI Commission consultative des mutations industrielles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solidFill>
                <a:schemeClr val="bg1"/>
              </a:solidFill>
            </a:rPr>
            <a:t>Groupe ad hoc «Jeunesse»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solidFill>
                <a:schemeClr val="bg1"/>
              </a:solidFill>
            </a:rPr>
            <a:t>Groupe ad hoc sur l’égalité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solidFill>
                <a:schemeClr val="bg1"/>
              </a:solidFill>
            </a:rPr>
            <a:t>Groupe ad hoc sur la COP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sites/default/files/2024-12/qe-01-24-017-en-n.pdf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fr/our-work/publications-other-work/publications/realisations-recentes-du-cese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fr/news-media/articles/montrer-la-voie-suivre-pour-assurer-une-transition-juste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fr/node/637774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fr" TargetMode="External"/><Relationship Id="rId27" Type="http://schemas.openxmlformats.org/officeDocument/2006/relationships/hyperlink" Target="https://www.eesc.europa.eu/fr/our-work/opinions-information-reports/opinions/evaluation-dimpact-de-lue-du-point-de-vue-des-jeune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image" Target="../media/image91.png"/><Relationship Id="rId47" Type="http://schemas.openxmlformats.org/officeDocument/2006/relationships/hyperlink" Target="https://www.eesc.europa.eu/en/work-with-us/traineeships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fr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fr/our-work/opinions-information-reports/follow-opinions" TargetMode="External"/><Relationship Id="rId43" Type="http://schemas.openxmlformats.org/officeDocument/2006/relationships/image" Target="../media/image92.svg"/><Relationship Id="rId48" Type="http://schemas.openxmlformats.org/officeDocument/2006/relationships/hyperlink" Target="https://www.eesc.europa.eu/fr/work-with-us/partnership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hyperlink" Target="https://www.eesc.europa.eu/fr/news-media/videos/le-parcours-dun-avis" TargetMode="External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ceslink/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fr/members-groups/groups/civil-society-organisations-group" TargetMode="External"/><Relationship Id="rId5" Type="http://schemas.openxmlformats.org/officeDocument/2006/relationships/hyperlink" Target="https://www.eesc.europa.eu/fr/members-groups/groups/workers-group" TargetMode="External"/><Relationship Id="rId4" Type="http://schemas.openxmlformats.org/officeDocument/2006/relationships/hyperlink" Target="https://www.eesc.europa.eu/fr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fr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fr/sections-other-bodies/sections-commission/section-emploi-affaires-sociales-et-citoyennete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fr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fr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fr/sections-other-bodies/sections-commission/economic-and-monetary-union-and-economic-and-social-cohesion-eco" TargetMode="External"/><Relationship Id="rId14" Type="http://schemas.openxmlformats.org/officeDocument/2006/relationships/hyperlink" Target="https://www.eesc.europa.eu/fr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8.sv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hyperlink" Target="https://www.eesc.europa.eu/sites/default/files/2024-12/qe-01-24-017-en-n.pdf" TargetMode="External"/><Relationship Id="rId25" Type="http://schemas.openxmlformats.org/officeDocument/2006/relationships/image" Target="../media/image32.sv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0718210949/https:/belgian-presidency.consilium.europa.eu/fr/actualites/declaration-de-liege-pour-un-logement-abordable-decent-et-durable-pour-tous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hyperlink" Target="https://www.eesc.europa.eu/sites/default/files/2024-12/qe-01-24-018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Bienvenue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213492" y="3361491"/>
            <a:ext cx="3659751" cy="1629162"/>
            <a:chOff x="-4616" y="-28984"/>
            <a:chExt cx="6517091" cy="3258324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65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r-F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Favoriser un avenir durable grâce à la plateforme des acteurs européens de l’économie circulaire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1331" y="1632966"/>
              <a:ext cx="6419917" cy="12187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fr-FR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En 2017, le CESE a lancé en partenariat avec la Commission la plateforme des acteurs européens</a:t>
              </a:r>
              <a:br>
                <a:rPr lang="fr-FR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</a:br>
              <a:r>
                <a:rPr lang="fr-FR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de l’économie circulaire (PAEEC).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10956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r-F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fr/our-work/publications-other-work/publications/realisations-recentes-du-cese"/>
                </a:rPr>
                <a:t>... et bien d’autres encore!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fr-FR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Consultez les réalisations récentes à l’adresse </a:t>
              </a:r>
              <a:r>
                <a:rPr lang="fr-FR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fr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371638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fr-FR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LES RÉCENTES RÉUSSITES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300322" y="3058513"/>
            <a:ext cx="3642030" cy="2124913"/>
            <a:chOff x="43070" y="0"/>
            <a:chExt cx="6424791" cy="3551539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43070" y="60136"/>
              <a:ext cx="6424791" cy="13282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fr-FR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Rendre obligatoire la consultation de la société civile sur les réformes économiques nécessaires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112723" y="1397104"/>
              <a:ext cx="6313510" cy="2154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fr-FR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En avril 2023, la Commission a présenté une proposition de réforme du cadre de gouvernance économique de l’UE visant à relever les défis économiques actuels. Le CESE a émis des recommandations cruciales qui ont considérablement modifié le train de mesures final.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521368" y="5193852"/>
            <a:ext cx="4691203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7" y="766838"/>
              <a:ext cx="6306436" cy="2449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endParaRPr lang="fr-F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endParaRP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fr-FR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En 2023, le groupe ad hoc du CESE sur la convention-cadre des Nations unies sur les changements climatiques (CCNUCC) a contribué au </a:t>
              </a:r>
              <a:r>
                <a:rPr lang="fr-FR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fr/node/637774"/>
                </a:rPr>
                <a:t>programme de travail pour une transition juste</a:t>
              </a:r>
              <a:r>
                <a:rPr lang="fr-FR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en influençant directement les positions des États membres de l’UE et de la Commission.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109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r-FR" sz="1600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fr-FR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fr/news-media/articles/montrer-la-voie-suivre-pour-assurer-une-transition-juste"/>
                </a:rPr>
                <a:t>Montrer la voie à suivre</a:t>
              </a:r>
              <a:br>
                <a:rPr lang="fr-FR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fr/news-media/articles/montrer-la-voie-suivre-pour-assurer-une-transition-juste"/>
                </a:rPr>
              </a:br>
              <a:r>
                <a:rPr lang="fr-FR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fr/news-media/articles/montrer-la-voie-suivre-pour-assurer-une-transition-juste"/>
                </a:rPr>
                <a:t>pour assurer une transition juste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80211" y="1194278"/>
            <a:ext cx="3793033" cy="1835654"/>
            <a:chOff x="-16891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96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r-F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Intégrer la voix des jeunes dans </a:t>
              </a:r>
              <a:br>
                <a:rPr lang="fr-F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</a:br>
              <a:r>
                <a:rPr lang="fr-F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les processus décisionnels de l’Union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fr-FR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En 2022, le CESE a été la première institution de l’Union à s’engager en faveur du </a:t>
              </a:r>
              <a:r>
                <a:rPr lang="fr-FR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fr/our-work/opinions-information-reports/opinions/evaluation-dimpact-de-lue-du-point-de-vue-des-jeunes"/>
                </a:rPr>
                <a:t>test jeunesse des politiques publiques de l’UE</a:t>
              </a:r>
              <a:r>
                <a:rPr lang="fr-FR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instrument novateur visant à intégrer la participation des jeunes à l’élaboration des politiques.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311801" y="5193852"/>
            <a:ext cx="4835283" cy="1614670"/>
            <a:chOff x="166342" y="0"/>
            <a:chExt cx="7284064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6313510" cy="3229340"/>
              <a:chOff x="0" y="0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166342" y="39006"/>
              <a:ext cx="7284064" cy="109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r-F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Mettre la politique alimentaire sur la table des</a:t>
              </a:r>
              <a:br>
                <a:rPr lang="fr-F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</a:br>
              <a:r>
                <a:rPr lang="fr-FR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discussions au niveau de l’UE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56016" y="1185834"/>
              <a:ext cx="6326417" cy="2039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fr-FR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En janvier 2024, le CESE a adopté des recommandations pour la politique agricole commune après 2027, qui préconisent des options alimentaires plus durables à la fois accessibles aux consommateurs de l’UE et abordables pour les groupes socialement vulnérables.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67701" y="3041181"/>
            <a:ext cx="40734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Nous valorisons et promouvons activement</a:t>
            </a:r>
            <a:br>
              <a:rPr lang="fr-FR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l’utilisation de l’ensemble des</a:t>
            </a:r>
            <a:r>
              <a:rPr lang="fr-FR" sz="2400" b="1" i="0" u="none" strike="noStrike" dirty="0">
                <a:solidFill>
                  <a:srgbClr val="0E5D9E"/>
                </a:solidFill>
                <a:effectLst/>
              </a:rPr>
              <a:t> </a:t>
            </a:r>
            <a:r>
              <a:rPr lang="fr-FR" sz="2400" b="1" i="0" u="none" strike="noStrike" dirty="0">
                <a:solidFill>
                  <a:srgbClr val="1F5FA0"/>
                </a:solidFill>
                <a:effectLst/>
              </a:rPr>
              <a:t>24</a:t>
            </a:r>
            <a:br>
              <a:rPr lang="fr-FR" sz="2400" b="0" i="0" u="none" strike="noStrike" dirty="0">
                <a:solidFill>
                  <a:srgbClr val="1F5FA0"/>
                </a:solidFill>
                <a:effectLst/>
              </a:rPr>
            </a:br>
            <a:r>
              <a:rPr lang="fr-FR" sz="2400" b="1" i="0" u="none" strike="noStrike" dirty="0">
                <a:solidFill>
                  <a:srgbClr val="1F5FA0"/>
                </a:solidFill>
                <a:effectLst/>
              </a:rPr>
              <a:t>langues officielles de l’Union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. </a:t>
            </a:r>
          </a:p>
          <a:p>
            <a:pPr algn="ctr">
              <a:spcBef>
                <a:spcPts val="1200"/>
              </a:spcBef>
              <a:defRPr/>
            </a:pPr>
            <a:r>
              <a:rPr lang="fr-FR" sz="2400" dirty="0">
                <a:solidFill>
                  <a:srgbClr val="000000"/>
                </a:solidFill>
              </a:rPr>
              <a:t>À cette fin, les membres du CESE sont encouragés à travailler dans leur langue, à l’oral comme à l’écrit.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094209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u="none" strike="noStrike" dirty="0">
                <a:effectLst/>
              </a:rPr>
              <a:t>La devise de l’Union européenne </a:t>
            </a:r>
            <a:r>
              <a:rPr lang="fr-FR" sz="2400" b="1" i="1" u="none" strike="noStrike" dirty="0">
                <a:effectLst/>
              </a:rPr>
              <a:t>«Unis dans la diversité»</a:t>
            </a:r>
            <a:r>
              <a:rPr lang="fr-FR" sz="2400" u="none" strike="noStrike" dirty="0">
                <a:effectLst/>
              </a:rPr>
              <a:t> prend tout son sens au CESE grâce au multilinguisme.</a:t>
            </a:r>
            <a:r>
              <a:rPr lang="fr-FR" sz="24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0" i="0" u="none" strike="noStrike">
                <a:solidFill>
                  <a:srgbClr val="000000"/>
                </a:solidFill>
                <a:effectLst/>
              </a:rPr>
              <a:t>Tous les avis du CESE, les documents officiels</a:t>
            </a:r>
            <a:r>
              <a:rPr lang="fr-FR" sz="2400">
                <a:solidFill>
                  <a:srgbClr val="000000"/>
                </a:solidFill>
              </a:rPr>
              <a:t>,</a:t>
            </a:r>
            <a:r>
              <a:rPr lang="fr-FR" sz="2400" b="0" i="0" u="none" strike="noStrike">
                <a:solidFill>
                  <a:srgbClr val="000000"/>
                </a:solidFill>
                <a:effectLst/>
              </a:rPr>
              <a:t> et la plupart des contenus numériques sont </a:t>
            </a:r>
            <a:br>
              <a:rPr lang="fr-FR" sz="2400" b="0" i="0" u="none" strike="noStrike">
                <a:solidFill>
                  <a:srgbClr val="000000"/>
                </a:solidFill>
                <a:effectLst/>
              </a:rPr>
            </a:br>
            <a:r>
              <a:rPr lang="fr-FR" sz="2400" b="1" i="0" u="none" strike="noStrike">
                <a:solidFill>
                  <a:srgbClr val="1F5FA0"/>
                </a:solidFill>
                <a:effectLst/>
              </a:rPr>
              <a:t>mis à disposition dans chaque langue</a:t>
            </a:r>
            <a:r>
              <a:rPr lang="fr-FR" sz="2400" b="0" i="0" u="none" strike="noStrike">
                <a:solidFill>
                  <a:srgbClr val="000000"/>
                </a:solidFill>
                <a:effectLst/>
              </a:rPr>
              <a:t>, grâce à notre </a:t>
            </a:r>
            <a:r>
              <a:rPr lang="fr-FR" sz="2400">
                <a:solidFill>
                  <a:srgbClr val="000000"/>
                </a:solidFill>
              </a:rPr>
              <a:t>direction</a:t>
            </a:r>
            <a:r>
              <a:rPr lang="fr-FR" sz="2400" b="0" i="0" u="none" strike="noStrike">
                <a:solidFill>
                  <a:srgbClr val="000000"/>
                </a:solidFill>
                <a:effectLst/>
              </a:rPr>
              <a:t> de la traduction.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>
                <a:solidFill>
                  <a:schemeClr val="bg1"/>
                </a:solidFill>
                <a:latin typeface="Calibri" panose="020F0502020204030204" pitchFamily="34" charset="0"/>
              </a:rPr>
              <a:t>LE MULTILINGUISME AU COMITÉ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574256" y="4764439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4681325" y="4767686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1118113" y="1540080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0" y="1341488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251166" y="1588294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Scanner ce code QR pour obtenir le formulaire d’évaluation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150289" y="2663605"/>
            <a:ext cx="461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Pour entrer en contact avec nous, veuillez nous écrire à l’adresse suivante: </a:t>
            </a:r>
            <a:r>
              <a:rPr lang="fr-FR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7702497" y="3873402"/>
            <a:ext cx="4003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Pour aller plus loin, suivez-nous sur: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462046" y="1491171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966" y="2994170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83" y="2994170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+mn-lt"/>
              </a:rPr>
              <a:t>AVEZ-VOUS DES QUESTIONS?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957" y="6074111"/>
            <a:ext cx="3177154" cy="737413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>
                <a:solidFill>
                  <a:srgbClr val="0060A0"/>
                </a:solidFill>
                <a:latin typeface="+mn-lt"/>
              </a:rPr>
              <a:t>Restons connectés!</a:t>
            </a:r>
          </a:p>
        </p:txBody>
      </p:sp>
      <p:pic>
        <p:nvPicPr>
          <p:cNvPr id="31" name="Picture 2" descr="Title: follow us on facebook">
            <a:extLst>
              <a:ext uri="{FF2B5EF4-FFF2-40B4-BE49-F238E27FC236}">
                <a16:creationId xmlns:a16="http://schemas.microsoft.com/office/drawing/2014/main" id="{187CD03A-BD9E-3C9E-1265-C3C39723B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049D79F5-9E39-AB2A-875A-BFB8701E5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Title: follow us on YouTube">
            <a:extLst>
              <a:ext uri="{FF2B5EF4-FFF2-40B4-BE49-F238E27FC236}">
                <a16:creationId xmlns:a16="http://schemas.microsoft.com/office/drawing/2014/main" id="{339ADE7B-1244-351D-9AFB-32023E04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Title: follow us on Linkedin">
            <a:extLst>
              <a:ext uri="{FF2B5EF4-FFF2-40B4-BE49-F238E27FC236}">
                <a16:creationId xmlns:a16="http://schemas.microsoft.com/office/drawing/2014/main" id="{381B54E3-52E0-1826-352D-73E0F115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B0A7B103-7F16-D4D9-F2B7-8A9AA15DB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907D93F6-8960-FB8B-30DF-73BEB6DB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E1B6ED2-E31A-4790-0665-79EB415ABA65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CC1A08-5046-F063-3ED4-F0C3F4B7F995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CD2C85-3D7B-6F80-34DE-B227D2D9BCAD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8930A5-5245-E863-7945-C698EE75644E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434803-5BCE-5809-31A8-C6D556A59EA3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818A8D-B516-62B3-DE59-61D8873BA6C3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fr-FR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Annexes: informations complémentaires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67737" y="429118"/>
            <a:ext cx="2556638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fr-FR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Pages des membres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47987" y="452416"/>
            <a:ext cx="293369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fr-FR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fr/our-work/opinions-information-reports/follow-opinions"/>
              </a:rPr>
              <a:t>Suivi des avis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846061" y="5368898"/>
            <a:ext cx="3260245" cy="61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fr-FR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Ce que l’Europe</a:t>
            </a:r>
            <a:br>
              <a:rPr lang="fr-FR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</a:br>
            <a:r>
              <a:rPr lang="fr-FR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fait pour moi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26489" y="795184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0" i="0" u="none" strike="noStrike" cap="none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Liste complète des membres actuels du CESE et des délégués de la CCMI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52851" y="787742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r-FR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Mesures prises au sujet des avis du CESE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46061" y="6061050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r-FR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L’impact des actions de l’UE sur la vie quotidienne des citoyens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332998" y="2111767"/>
            <a:ext cx="184315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fr-FR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fr/our-work/opinions-information-reports/follow-opinions"/>
              </a:rPr>
              <a:t>Avis du CESE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5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r-FR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Avis actuellement mis en lumière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fr-FR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ceslink/fr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75289" y="5465763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fr-FR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6" tooltip="https://www.eesc.europa.eu/fr/news-media/videos/le-parcours-dun-avis"/>
              </a:rPr>
              <a:t>Le parcours d’un avis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6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r-FR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Comment sont élaborés les avis du CESE (vidéo)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r-FR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Communauté virtuelle des conseils économiques et sociaux nationaux de l’Union européenne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11165" y="3776380"/>
            <a:ext cx="2509339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fr-FR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fr/work-with-us/partnership"/>
              </a:rPr>
              <a:t>Travaillez avec nous</a:t>
            </a:r>
            <a:endParaRPr lang="fr-FR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fr/work-with-us/partnership"/>
            </a:endParaRP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220234" y="2048800"/>
            <a:ext cx="2373752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fr-FR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fr/agenda/plenary-sessions"/>
              </a:rPr>
              <a:t>Sessions plénières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r-FR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Deux fois par an, le CESE propose des stages rémunérés de 5 mois dans différents domaines.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73755" y="2412820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r-FR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Comment suivre une session plénière du CESE?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/>
              <a:t>Au cours du mandat 2020-2025, le CESE présente </a:t>
            </a:r>
            <a:r>
              <a:rPr lang="fr-FR" sz="2000" b="1" dirty="0">
                <a:solidFill>
                  <a:srgbClr val="0CAFAD"/>
                </a:solidFill>
              </a:rPr>
              <a:t>le plus grand nombre de femmes membres</a:t>
            </a:r>
            <a:r>
              <a:rPr lang="fr-FR" sz="2000" dirty="0"/>
              <a:t> depuis les premières statistiques en la matière, qui datent de 2010. </a:t>
            </a:r>
          </a:p>
          <a:p>
            <a:pPr algn="just"/>
            <a:r>
              <a:rPr lang="fr-FR" sz="2000" dirty="0"/>
              <a:t>Leur pourcentage n’a jamais été aussi élevé: il atteint actuellement </a:t>
            </a:r>
            <a:r>
              <a:rPr lang="fr-FR" sz="2000" b="1" dirty="0">
                <a:solidFill>
                  <a:srgbClr val="0CAFAD"/>
                </a:solidFill>
              </a:rPr>
              <a:t>33 %</a:t>
            </a:r>
            <a:r>
              <a:rPr lang="fr-FR" sz="2000" dirty="0"/>
              <a:t>, contre 28 % en 2015 et 24,7 % en 2010.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/>
              <a:t>Comme toutes les institutions européennes, le Comité fonctionne selon une </a:t>
            </a:r>
            <a:r>
              <a:rPr lang="fr-FR" sz="2000" b="1" dirty="0">
                <a:solidFill>
                  <a:srgbClr val="0CAFAD"/>
                </a:solidFill>
              </a:rPr>
              <a:t>représentation géographique proportionnelle</a:t>
            </a:r>
            <a:r>
              <a:rPr lang="fr-FR" sz="2000" dirty="0"/>
              <a:t>, c’est-à-dire que les pays les plus peuplés se voient attribuer un plus grand nombre de membres pour les représenter. </a:t>
            </a:r>
          </a:p>
          <a:p>
            <a:pPr algn="just"/>
            <a:r>
              <a:rPr lang="fr-FR" sz="2000" dirty="0"/>
              <a:t>Ainsi, </a:t>
            </a:r>
            <a:r>
              <a:rPr lang="fr-FR" sz="2000" b="1" dirty="0">
                <a:solidFill>
                  <a:srgbClr val="0CAFAD"/>
                </a:solidFill>
              </a:rPr>
              <a:t>la France, l’Allemagne et l’Italie</a:t>
            </a:r>
            <a:r>
              <a:rPr lang="fr-FR" sz="2000" dirty="0"/>
              <a:t> ont le plus de membres (</a:t>
            </a:r>
            <a:r>
              <a:rPr lang="fr-FR" sz="2000" b="1" dirty="0">
                <a:solidFill>
                  <a:srgbClr val="0CAFAD"/>
                </a:solidFill>
              </a:rPr>
              <a:t>24</a:t>
            </a:r>
            <a:r>
              <a:rPr lang="fr-FR" sz="2000" dirty="0"/>
              <a:t>), tandis que </a:t>
            </a:r>
            <a:r>
              <a:rPr lang="fr-FR" sz="2000" b="1" dirty="0">
                <a:solidFill>
                  <a:srgbClr val="0CAFAD"/>
                </a:solidFill>
              </a:rPr>
              <a:t>Malte</a:t>
            </a:r>
            <a:r>
              <a:rPr lang="fr-FR" sz="2000" dirty="0"/>
              <a:t> en a le moins (</a:t>
            </a:r>
            <a:r>
              <a:rPr lang="fr-FR" sz="2000" b="1" dirty="0">
                <a:solidFill>
                  <a:srgbClr val="0CAFAD"/>
                </a:solidFill>
              </a:rPr>
              <a:t>5</a:t>
            </a:r>
            <a:r>
              <a:rPr lang="fr-FR" sz="2000" dirty="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PARITÉ HOMMES-FEMMES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>
                <a:solidFill>
                  <a:schemeClr val="bg1"/>
                </a:solidFill>
                <a:latin typeface="+mn-lt"/>
              </a:rPr>
              <a:t>LES MEMBRES PAR PAYS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F5FA0"/>
                </a:solidFill>
              </a:rPr>
              <a:t>Explorer</a:t>
            </a:r>
          </a:p>
          <a:p>
            <a:pPr algn="ctr"/>
            <a:r>
              <a:rPr lang="fr-FR" sz="1350" dirty="0"/>
              <a:t>Vous envisagez de travailler pour les institutions européennes ou dans un autre pays de l’Union? </a:t>
            </a:r>
          </a:p>
          <a:p>
            <a:pPr algn="ctr"/>
            <a:r>
              <a:rPr lang="fr-FR" sz="1350" dirty="0"/>
              <a:t>Chaque année, l’Union propose des stages rémunérés à de </a:t>
            </a:r>
            <a:r>
              <a:rPr lang="fr-FR" sz="1350" b="1" dirty="0">
                <a:solidFill>
                  <a:srgbClr val="0CAFAD"/>
                </a:solidFill>
              </a:rPr>
              <a:t>jeunes diplômés universitaires</a:t>
            </a:r>
            <a:r>
              <a:rPr lang="fr-FR" sz="135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446422" y="5372663"/>
            <a:ext cx="3937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F5FA0"/>
                </a:solidFill>
              </a:rPr>
              <a:t>Étudier</a:t>
            </a:r>
          </a:p>
          <a:p>
            <a:pPr algn="ctr"/>
            <a:r>
              <a:rPr lang="fr-FR" sz="1200" dirty="0"/>
              <a:t>Vous avez le droit d’étudier dans n’importe quelle université de l’Union selon les mêmes conditions que les ressortissants du pays où elle est implantée. </a:t>
            </a:r>
          </a:p>
          <a:p>
            <a:pPr algn="ctr"/>
            <a:r>
              <a:rPr lang="fr-FR" sz="1200" dirty="0"/>
              <a:t>Le programme </a:t>
            </a:r>
            <a:r>
              <a:rPr lang="fr-FR" sz="1200" b="1" dirty="0">
                <a:solidFill>
                  <a:srgbClr val="0CAFAD"/>
                </a:solidFill>
              </a:rPr>
              <a:t>ERASMUS</a:t>
            </a:r>
            <a:r>
              <a:rPr lang="fr-FR" sz="1200" dirty="0"/>
              <a:t> vous permet de suivre une partie </a:t>
            </a:r>
          </a:p>
          <a:p>
            <a:pPr algn="ctr"/>
            <a:r>
              <a:rPr lang="fr-FR" sz="1200" dirty="0"/>
              <a:t>de votre cursus universitaire à l’étranger.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234480" y="2666609"/>
            <a:ext cx="3565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F5FA0"/>
                </a:solidFill>
              </a:rPr>
              <a:t>S’exprimer</a:t>
            </a:r>
          </a:p>
          <a:p>
            <a:pPr algn="ctr"/>
            <a:r>
              <a:rPr lang="fr-FR" sz="1200" dirty="0"/>
              <a:t>Vous pouvez participer à des événements consacrés à la jeunesse: le dialogue de l’UE en faveur de la jeunesse, la Rencontre des jeunes européens (EYE) du Parlement européen, ou </a:t>
            </a:r>
            <a:r>
              <a:rPr lang="fr-FR" sz="1200" b="1" i="1" dirty="0">
                <a:solidFill>
                  <a:srgbClr val="0CAFAD"/>
                </a:solidFill>
              </a:rPr>
              <a:t>«Votre Europe, votre avis!» (YEYS)</a:t>
            </a:r>
            <a:r>
              <a:rPr lang="fr-FR" sz="1200" dirty="0"/>
              <a:t>,</a:t>
            </a:r>
            <a:r>
              <a:rPr lang="fr-FR" sz="1200" b="1" dirty="0">
                <a:solidFill>
                  <a:srgbClr val="0CAFAD"/>
                </a:solidFill>
              </a:rPr>
              <a:t>  </a:t>
            </a:r>
            <a:r>
              <a:rPr lang="fr-FR" sz="1200" dirty="0"/>
              <a:t>organisé par le Comité économique et social européen.  Vous pourrez y faire entendre votre voix.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3349343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F5FA0"/>
                </a:solidFill>
              </a:rPr>
              <a:t>Travailler</a:t>
            </a:r>
          </a:p>
          <a:p>
            <a:pPr algn="ctr"/>
            <a:r>
              <a:rPr lang="fr-FR" sz="1350" dirty="0"/>
              <a:t>Dès 18 ans, vous pouvez postuler à un emploi n’importe où dans l’Union européenne. Le programme </a:t>
            </a:r>
            <a:r>
              <a:rPr lang="fr-FR" sz="1350" b="1" dirty="0">
                <a:solidFill>
                  <a:srgbClr val="0CAFAD"/>
                </a:solidFill>
              </a:rPr>
              <a:t>EURES</a:t>
            </a:r>
            <a:r>
              <a:rPr lang="fr-FR" sz="1350" dirty="0"/>
              <a:t> vous met en relation avec des employeurs de toute l’UE ainsi que de Norvège et d’Islande.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13" y="4202999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625390" y="5395063"/>
            <a:ext cx="36656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F5FA0"/>
                </a:solidFill>
              </a:rPr>
              <a:t>Voyager</a:t>
            </a:r>
          </a:p>
          <a:p>
            <a:pPr algn="ctr"/>
            <a:r>
              <a:rPr lang="fr-FR" sz="1200" dirty="0"/>
              <a:t>L’espace Schengen sans frontières permet aux 400 millions de citoyens de l’Union de circuler librement entre ses différents pays. Avec le </a:t>
            </a:r>
            <a:r>
              <a:rPr lang="fr-FR" sz="1200" dirty="0" err="1"/>
              <a:t>pass</a:t>
            </a:r>
            <a:r>
              <a:rPr lang="fr-FR" sz="1200" dirty="0"/>
              <a:t> </a:t>
            </a:r>
            <a:r>
              <a:rPr lang="fr-FR" sz="1200" b="1" dirty="0">
                <a:solidFill>
                  <a:srgbClr val="0CAFAD"/>
                </a:solidFill>
              </a:rPr>
              <a:t>INTERRAIL</a:t>
            </a:r>
            <a:r>
              <a:rPr lang="fr-FR" sz="1200" dirty="0"/>
              <a:t>, par exemple, vous pouvez découvrir en train plus de 40 000 destinations dans une trentaine de pays.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557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QUE FAIT L’UNION EUROPÉENNE POUR LES JEUNES?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11428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55110" y="4304865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>
                <a:solidFill>
                  <a:schemeClr val="bg1"/>
                </a:solidFill>
                <a:latin typeface="Calibri" pitchFamily="34" charset="0"/>
              </a:rPr>
              <a:t>Groupe</a:t>
            </a:r>
            <a:br>
              <a:rPr lang="fr-FR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fr-FR" sz="1600">
                <a:solidFill>
                  <a:schemeClr val="bg1"/>
                </a:solidFill>
                <a:latin typeface="Calibri" pitchFamily="34" charset="0"/>
              </a:rPr>
              <a:t>sur les jeunes</a:t>
            </a:r>
            <a:br>
              <a:rPr lang="fr-FR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fr-FR" sz="1600">
                <a:solidFill>
                  <a:schemeClr val="bg1"/>
                </a:solidFill>
                <a:latin typeface="Calibri" pitchFamily="34" charset="0"/>
              </a:rPr>
              <a:t>du CESE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69162" y="2963020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«Votre Europe,</a:t>
            </a:r>
            <a:br>
              <a:rPr lang="fr-FR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votre avis!»</a:t>
            </a:r>
          </a:p>
          <a:p>
            <a:pPr>
              <a:defRPr/>
            </a:pP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(YEYS!)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033163" y="4153690"/>
            <a:ext cx="1309420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Le test jeunesse des politiques publiques de l’UE au CESE</a:t>
            </a: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05885" y="2673752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Étude sur la participation des jeunes à différents niveaux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74790" y="238833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84357" y="2687427"/>
            <a:ext cx="1926512" cy="77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Tables rondes</a:t>
            </a:r>
            <a:br>
              <a:rPr lang="fr-FR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de la jeunesse</a:t>
            </a:r>
            <a:br>
              <a:rPr lang="fr-FR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sur le climat et le développement durable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45498" y="238988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Délégué de la jeunesse</a:t>
            </a:r>
            <a:br>
              <a:rPr lang="fr-FR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fr-FR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à la 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82" y="9398"/>
            <a:ext cx="12192000" cy="1153150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FR" sz="4800" b="1" dirty="0">
                <a:solidFill>
                  <a:schemeClr val="bg1"/>
                </a:solidFill>
                <a:latin typeface="+mn-lt"/>
              </a:rPr>
              <a:t>LES INITIATIVES DU CESE EN FAVEUR DE LA JEUNESSE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532" y="1981662"/>
            <a:ext cx="6662468" cy="357533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87496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LE TEST JEUNESSE DES POLITIQUES PUBLIQUES DE L’UE AU CESE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/>
              <a:t>Le test jeunesse est un outil conçu pour </a:t>
            </a:r>
            <a:r>
              <a:rPr lang="fr-FR" sz="2000" b="1">
                <a:solidFill>
                  <a:srgbClr val="0CAFAD"/>
                </a:solidFill>
              </a:rPr>
              <a:t>renforcer la participation des jeunes et l’intégration de la dimension de la jeunesse dans l’élaboration des politiques</a:t>
            </a:r>
            <a:r>
              <a:rPr lang="fr-FR" sz="2000"/>
              <a:t>. Au CESE, cela signifie que des représentants de la jeunesse peuvent contribuer à l’élaboration de recommandations politiques du Comité de la manière suivante: </a:t>
            </a:r>
          </a:p>
          <a:p>
            <a:pPr algn="just"/>
            <a:endParaRPr lang="en-US" sz="2000" dirty="0"/>
          </a:p>
          <a:p>
            <a:pPr algn="just"/>
            <a:r>
              <a:rPr lang="fr-FR" sz="2000"/>
              <a:t>    participer à des réunions et auditions </a:t>
            </a:r>
          </a:p>
          <a:p>
            <a:pPr algn="just"/>
            <a:r>
              <a:rPr lang="fr-FR" sz="2000"/>
              <a:t>    fournir des contributions écrites </a:t>
            </a:r>
          </a:p>
          <a:p>
            <a:pPr algn="just"/>
            <a:r>
              <a:rPr lang="fr-FR" sz="2000"/>
              <a:t>    suivre l’élaboration des avis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0" y="5234287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1" y="5556995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0" y="4898615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fr-FR" sz="2400" dirty="0">
                <a:solidFill>
                  <a:srgbClr val="0060A0"/>
                </a:solidFill>
                <a:latin typeface="+mn-lt"/>
              </a:rPr>
              <a:t>Le </a:t>
            </a:r>
            <a:r>
              <a:rPr lang="fr-FR" sz="2400" b="1" dirty="0">
                <a:solidFill>
                  <a:srgbClr val="0060A0"/>
                </a:solidFill>
                <a:latin typeface="+mn-lt"/>
              </a:rPr>
              <a:t>Parlement européen</a:t>
            </a:r>
            <a:r>
              <a:rPr lang="fr-FR" sz="2400" dirty="0">
                <a:solidFill>
                  <a:srgbClr val="0060A0"/>
                </a:solidFill>
                <a:latin typeface="+mn-lt"/>
              </a:rPr>
              <a:t>, le </a:t>
            </a:r>
            <a:r>
              <a:rPr lang="fr-FR" sz="2400" b="1" dirty="0">
                <a:solidFill>
                  <a:srgbClr val="0060A0"/>
                </a:solidFill>
                <a:latin typeface="+mn-lt"/>
              </a:rPr>
              <a:t>Conseil de l’UE</a:t>
            </a:r>
            <a:r>
              <a:rPr lang="fr-FR" sz="2400" dirty="0">
                <a:solidFill>
                  <a:srgbClr val="0060A0"/>
                </a:solidFill>
                <a:latin typeface="+mn-lt"/>
              </a:rPr>
              <a:t> et la </a:t>
            </a:r>
            <a:r>
              <a:rPr lang="fr-FR" sz="2400" b="1" dirty="0">
                <a:solidFill>
                  <a:srgbClr val="0060A0"/>
                </a:solidFill>
                <a:latin typeface="+mn-lt"/>
              </a:rPr>
              <a:t>Commission européenne</a:t>
            </a:r>
            <a:r>
              <a:rPr lang="fr-FR" sz="2400" dirty="0">
                <a:solidFill>
                  <a:srgbClr val="0060A0"/>
                </a:solidFill>
                <a:latin typeface="+mn-lt"/>
              </a:rPr>
              <a:t> sont légalement tenus de consulter le CESE lorsqu’ils adoptent de nouvelles lois sur une série de sujets relevant des domaines suivants: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Agriculture et pêche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23502" y="3114928"/>
            <a:ext cx="797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47530" y="3237024"/>
            <a:ext cx="78356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dirty="0"/>
              <a:t>Industrie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34096" y="4400925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Éducation, formation professionnelle, jeunesse et sport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611603" y="5139627"/>
            <a:ext cx="9093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Emploi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Protection des consommateurs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940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Recherche, développement technologique </a:t>
            </a:r>
          </a:p>
          <a:p>
            <a:pPr algn="ctr"/>
            <a:r>
              <a:rPr lang="fr-FR" sz="1100"/>
              <a:t>et espace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542801" y="5672274"/>
            <a:ext cx="2496392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050" dirty="0"/>
              <a:t>Règles communes sur la concurrence,</a:t>
            </a:r>
          </a:p>
          <a:p>
            <a:pPr algn="ctr"/>
            <a:r>
              <a:rPr lang="fr-FR" sz="1050" dirty="0"/>
              <a:t>la fiscalité et le rapprochement des législations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Non-discrimination et citoyenneté de l’Union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18296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400807"/>
            <a:ext cx="11753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249271"/>
            <a:ext cx="117661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737167" y="5721615"/>
            <a:ext cx="15485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000" dirty="0"/>
              <a:t>Cohésion économique, sociale et territoriale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19670" y="628251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Fonds social européen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50463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680915" y="5163289"/>
            <a:ext cx="16391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Marché commun </a:t>
            </a:r>
          </a:p>
          <a:p>
            <a:pPr algn="ctr"/>
            <a:r>
              <a:rPr lang="fr-FR" sz="1100"/>
              <a:t>nucléaire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00137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Santé et sécurité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34501" y="3775830"/>
            <a:ext cx="95845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dirty="0"/>
              <a:t>Santé publique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62719" y="310620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24400" y="310791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169797" y="3105290"/>
            <a:ext cx="91143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4" y="3105290"/>
            <a:ext cx="921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8" y="4521670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Politique sociale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Libre circulation des personnes, des services et des capitaux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096000" y="3205203"/>
            <a:ext cx="1056237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050" dirty="0"/>
              <a:t>Investissements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081235" y="3201356"/>
            <a:ext cx="1138679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dirty="0"/>
              <a:t>Environnement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278661" y="3205373"/>
            <a:ext cx="807089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dirty="0"/>
              <a:t>Transports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430734" y="3225109"/>
            <a:ext cx="70735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dirty="0"/>
              <a:t>Énergie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/>
              <a:t>Réseaux transeuropéens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fr-FR" sz="2667">
                <a:solidFill>
                  <a:srgbClr val="0060A0"/>
                </a:solidFill>
                <a:latin typeface="Calibri" panose="020F0502020204030204" pitchFamily="34" charset="0"/>
              </a:rPr>
              <a:t>MODÈLE VIDE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sz="2200">
                <a:solidFill>
                  <a:srgbClr val="595959"/>
                </a:solidFill>
                <a:latin typeface="Calibri" panose="020F0502020204030204" pitchFamily="34" charset="0"/>
              </a:rPr>
              <a:t>Ajoutez votre texte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>
                <a:solidFill>
                  <a:schemeClr val="bg1"/>
                </a:solidFill>
                <a:latin typeface="+mn-lt"/>
              </a:rPr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fr-FR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Le Comité économique et social européen est un organe consultatif qui représente </a:t>
            </a:r>
            <a:r>
              <a:rPr lang="fr-FR" sz="4267" b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la société civile organisée</a:t>
            </a:r>
            <a:r>
              <a:rPr lang="fr-FR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.</a:t>
            </a:r>
            <a:br>
              <a:rPr lang="fr-FR" sz="4267" b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fr-FR" sz="4267" b="1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fr-FR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«Le Parlement européen, le Conseil et la Commission </a:t>
            </a:r>
            <a:r>
              <a:rPr lang="fr-FR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sont assistés d’un Comité économique et social</a:t>
            </a:r>
            <a:r>
              <a:rPr lang="fr-FR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et d’un Comité des régions exerçant des </a:t>
            </a:r>
            <a:r>
              <a:rPr lang="fr-FR" sz="2667" b="1" i="1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fonctions consultatives</a:t>
            </a:r>
            <a:r>
              <a:rPr lang="fr-FR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  <a:r>
              <a:rPr lang="fr-FR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fr-FR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Traité sur l’Union européenne, article 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1023" y="1904806"/>
            <a:ext cx="4590976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fr-FR" sz="2400">
                <a:latin typeface="Calibri" panose="020F0502020204030204" pitchFamily="34" charset="0"/>
              </a:rPr>
              <a:t>Nommés </a:t>
            </a:r>
            <a:r>
              <a:rPr lang="fr-FR" sz="2400" b="1">
                <a:latin typeface="Calibri" panose="020F0502020204030204" pitchFamily="34" charset="0"/>
              </a:rPr>
              <a:t>pour un mandat de cinq ans renouvelable, par le Conseil</a:t>
            </a:r>
            <a:r>
              <a:rPr lang="fr-FR" sz="2400">
                <a:latin typeface="Calibri" panose="020F0502020204030204" pitchFamily="34" charset="0"/>
              </a:rPr>
              <a:t> sur proposition de chaque État membre.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fr-FR" sz="2400">
                <a:latin typeface="Calibri" panose="020F0502020204030204" pitchFamily="34" charset="0"/>
              </a:rPr>
              <a:t>Indépendants </a:t>
            </a:r>
            <a:r>
              <a:rPr lang="fr-FR" sz="2400" b="1">
                <a:solidFill>
                  <a:srgbClr val="0060A0"/>
                </a:solidFill>
                <a:latin typeface="Calibri" panose="020F0502020204030204" pitchFamily="34" charset="0"/>
              </a:rPr>
              <a:t>(= sans affiliation politique)</a:t>
            </a:r>
            <a:r>
              <a:rPr lang="fr-FR" sz="2400">
                <a:latin typeface="Calibri" panose="020F0502020204030204" pitchFamily="34" charset="0"/>
              </a:rPr>
              <a:t> et exerçant leurs fonctions dans l’intérêt de tous les citoyens de l’Union.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fr-FR" sz="2400" b="1">
                <a:solidFill>
                  <a:srgbClr val="0060A0"/>
                </a:solidFill>
                <a:latin typeface="Calibri" panose="020F0502020204030204" pitchFamily="34" charset="0"/>
              </a:rPr>
              <a:t>Ne sont pas à temps plein à Bruxelles</a:t>
            </a:r>
            <a:r>
              <a:rPr lang="fr-FR" sz="2400">
                <a:solidFill>
                  <a:srgbClr val="0060A0"/>
                </a:solidFill>
                <a:latin typeface="Calibri" panose="020F0502020204030204" pitchFamily="34" charset="0"/>
              </a:rPr>
              <a:t>: </a:t>
            </a:r>
            <a:r>
              <a:rPr lang="fr-FR" sz="2400">
                <a:latin typeface="Calibri" panose="020F0502020204030204" pitchFamily="34" charset="0"/>
              </a:rPr>
              <a:t>la plupart continuent de travailler pour leurs organisations dans leur pays d’origine. Leurs frais de voyage et de séjour sont pris en charge par le CESE.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>
                <a:solidFill>
                  <a:schemeClr val="bg1"/>
                </a:solidFill>
                <a:latin typeface="Calibri" panose="020F0502020204030204" pitchFamily="34" charset="0"/>
              </a:rPr>
              <a:t>UNE ASSEMBLÉE DE 329 MEMBRES ISSUES DE TOUS LES PAYS DE L’UNION EUROPÉENNE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 fontScale="77500" lnSpcReduction="20000"/>
          </a:bodyPr>
          <a:lstStyle/>
          <a:p>
            <a:pPr marL="0" lvl="1" indent="0" algn="ctr">
              <a:buNone/>
            </a:pPr>
            <a:r>
              <a:rPr lang="fr-FR">
                <a:latin typeface="Calibri" charset="0"/>
                <a:ea typeface="MS PGothic" charset="-128"/>
              </a:rPr>
              <a:t>La société civile organisée comprend tous les groupes et organisations dans lesquels les gens </a:t>
            </a:r>
            <a:r>
              <a:rPr lang="fr-FR" b="1">
                <a:latin typeface="Calibri" charset="0"/>
                <a:ea typeface="MS PGothic" charset="-128"/>
              </a:rPr>
              <a:t>travaillent de manière coopérative</a:t>
            </a:r>
            <a:r>
              <a:rPr lang="fr-FR"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Employeurs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Travailleurs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2667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Organisations de la société civile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24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Ils s’engagent à défendre les intérêts et les causes de leur groupe (ou de leur secteur d’activité), et agissent souvent en qualité d’intermédiaires entre les décideurs et les citoyens.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>
                <a:solidFill>
                  <a:schemeClr val="bg1"/>
                </a:solidFill>
              </a:rPr>
              <a:t>Fédérations patronales,</a:t>
            </a:r>
          </a:p>
          <a:p>
            <a:pPr algn="ctr"/>
            <a:r>
              <a:rPr lang="fr-FR" sz="1867">
                <a:solidFill>
                  <a:schemeClr val="bg1"/>
                </a:solidFill>
              </a:rPr>
              <a:t>chambres de commerce,</a:t>
            </a:r>
          </a:p>
          <a:p>
            <a:pPr algn="ctr"/>
            <a:r>
              <a:rPr lang="fr-FR" sz="1867">
                <a:solidFill>
                  <a:schemeClr val="bg1"/>
                </a:solidFill>
              </a:rPr>
              <a:t>organisations de PME, etc.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>
                <a:solidFill>
                  <a:schemeClr val="bg1"/>
                </a:solidFill>
              </a:rPr>
              <a:t>Syndicats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>
                <a:solidFill>
                  <a:schemeClr val="bg1"/>
                </a:solidFill>
              </a:rPr>
              <a:t>Agriculteurs, consommateurs, ONG, jeunes, professions libérales, personnes en situation de handicap, universitaires, coopératives, etc.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4400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QU’EST-CE QUE LA SOCIÉTÉ CIVILE ORGANISÉE?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fr-FR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QUELLE EST LA FONCTION DU CESE?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20021"/>
            <a:ext cx="4867741" cy="681795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05335" cy="6009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latin typeface="+mn-lt"/>
              </a:rPr>
              <a:t>Le</a:t>
            </a:r>
            <a:r>
              <a:rPr lang="fr-FR" sz="2000" dirty="0">
                <a:solidFill>
                  <a:srgbClr val="0060A0"/>
                </a:solidFill>
                <a:latin typeface="+mn-lt"/>
              </a:rPr>
              <a:t> </a:t>
            </a:r>
            <a:r>
              <a:rPr lang="fr-FR" sz="2000" b="1" dirty="0">
                <a:solidFill>
                  <a:srgbClr val="1F5FA0"/>
                </a:solidFill>
                <a:latin typeface="+mn-lt"/>
              </a:rPr>
              <a:t>Parlement européen</a:t>
            </a:r>
            <a:r>
              <a:rPr lang="fr-FR" sz="2000" dirty="0">
                <a:solidFill>
                  <a:srgbClr val="0060A0"/>
                </a:solidFill>
                <a:latin typeface="+mn-lt"/>
              </a:rPr>
              <a:t>, </a:t>
            </a:r>
            <a:r>
              <a:rPr lang="fr-FR" sz="2000" dirty="0">
                <a:latin typeface="+mn-lt"/>
              </a:rPr>
              <a:t>le</a:t>
            </a:r>
            <a:r>
              <a:rPr lang="fr-FR" sz="2000" dirty="0">
                <a:solidFill>
                  <a:srgbClr val="0060A0"/>
                </a:solidFill>
                <a:latin typeface="+mn-lt"/>
              </a:rPr>
              <a:t> </a:t>
            </a:r>
            <a:r>
              <a:rPr lang="fr-FR" sz="2000" b="1" dirty="0">
                <a:solidFill>
                  <a:srgbClr val="1F5FA0"/>
                </a:solidFill>
                <a:latin typeface="+mn-lt"/>
              </a:rPr>
              <a:t>Conseil de l’Union européenne</a:t>
            </a:r>
            <a:r>
              <a:rPr lang="fr-FR" sz="2000" dirty="0">
                <a:solidFill>
                  <a:srgbClr val="1F5FA0"/>
                </a:solidFill>
                <a:latin typeface="+mn-lt"/>
              </a:rPr>
              <a:t> </a:t>
            </a:r>
            <a:r>
              <a:rPr lang="fr-FR" sz="2000" dirty="0">
                <a:latin typeface="+mn-lt"/>
              </a:rPr>
              <a:t>et la </a:t>
            </a:r>
            <a:r>
              <a:rPr lang="fr-FR" sz="2000" b="1" dirty="0">
                <a:solidFill>
                  <a:srgbClr val="1F5FA0"/>
                </a:solidFill>
                <a:latin typeface="+mn-lt"/>
              </a:rPr>
              <a:t>Commission</a:t>
            </a:r>
            <a:r>
              <a:rPr lang="fr-FR" sz="2000" dirty="0">
                <a:solidFill>
                  <a:srgbClr val="1F5FA0"/>
                </a:solidFill>
                <a:latin typeface="+mn-lt"/>
              </a:rPr>
              <a:t> </a:t>
            </a:r>
            <a:r>
              <a:rPr lang="fr-FR" sz="2000" dirty="0">
                <a:latin typeface="+mn-lt"/>
              </a:rPr>
              <a:t>sont </a:t>
            </a:r>
            <a:r>
              <a:rPr lang="fr-FR" sz="2000" b="1" dirty="0">
                <a:solidFill>
                  <a:srgbClr val="0060A0"/>
                </a:solidFill>
                <a:latin typeface="+mn-lt"/>
              </a:rPr>
              <a:t>légalement tenus de consulter le CESE </a:t>
            </a:r>
            <a:r>
              <a:rPr lang="fr-FR" sz="2000" dirty="0">
                <a:latin typeface="+mn-lt"/>
              </a:rPr>
              <a:t>lorsqu’ils adoptent de nouvelles lois. Cette </a:t>
            </a:r>
            <a:r>
              <a:rPr lang="fr-FR" sz="2000" b="1" dirty="0">
                <a:latin typeface="+mn-lt"/>
              </a:rPr>
              <a:t>consultation</a:t>
            </a:r>
            <a:r>
              <a:rPr lang="fr-FR" sz="2000" dirty="0">
                <a:latin typeface="+mn-lt"/>
              </a:rPr>
              <a:t> peut porter sur de nombreux sujets. </a:t>
            </a:r>
          </a:p>
          <a:p>
            <a:pPr algn="just"/>
            <a:endParaRPr lang="en-US" altLang="fr-FR" sz="1050" dirty="0">
              <a:solidFill>
                <a:srgbClr val="0060A0"/>
              </a:solidFill>
            </a:endParaRPr>
          </a:p>
          <a:p>
            <a:pPr algn="just"/>
            <a:r>
              <a:rPr lang="fr-FR" sz="2000" dirty="0"/>
              <a:t>Les </a:t>
            </a:r>
            <a:r>
              <a:rPr lang="fr-FR" sz="2000" b="1" dirty="0">
                <a:solidFill>
                  <a:srgbClr val="1F5FA0"/>
                </a:solidFill>
              </a:rPr>
              <a:t>membres du CESE</a:t>
            </a:r>
            <a:r>
              <a:rPr lang="fr-FR" sz="2000" dirty="0"/>
              <a:t>, représentant les </a:t>
            </a:r>
            <a:r>
              <a:rPr lang="fr-FR" sz="2000" b="1" dirty="0">
                <a:solidFill>
                  <a:srgbClr val="0060A0"/>
                </a:solidFill>
              </a:rPr>
              <a:t>trois groupes, débattent, consultent et parviennent à un consensus en vue d’élaborer un document unique </a:t>
            </a:r>
            <a:r>
              <a:rPr lang="fr-FR" sz="2000" dirty="0"/>
              <a:t>sur la législation proposée, appelé </a:t>
            </a:r>
            <a:r>
              <a:rPr lang="fr-FR" sz="2000" b="1" dirty="0">
                <a:solidFill>
                  <a:srgbClr val="0060A0"/>
                </a:solidFill>
              </a:rPr>
              <a:t>«avis»</a:t>
            </a:r>
            <a:r>
              <a:rPr lang="fr-FR" sz="2000" dirty="0"/>
              <a:t>.</a:t>
            </a:r>
          </a:p>
          <a:p>
            <a:pPr algn="just"/>
            <a:endParaRPr lang="en-US" altLang="fr-FR" sz="1100" dirty="0">
              <a:solidFill>
                <a:srgbClr val="0060A0"/>
              </a:solidFill>
            </a:endParaRPr>
          </a:p>
          <a:p>
            <a:pPr algn="just"/>
            <a:r>
              <a:rPr lang="fr-FR" sz="2000" dirty="0"/>
              <a:t>Une fois qu’un </a:t>
            </a:r>
            <a:r>
              <a:rPr lang="fr-FR" sz="2000" b="1" dirty="0">
                <a:solidFill>
                  <a:srgbClr val="1F5FA0"/>
                </a:solidFill>
              </a:rPr>
              <a:t>avis a été adopté</a:t>
            </a:r>
            <a:r>
              <a:rPr lang="fr-FR" sz="2000" dirty="0">
                <a:solidFill>
                  <a:srgbClr val="1F5FA0"/>
                </a:solidFill>
              </a:rPr>
              <a:t>, </a:t>
            </a:r>
            <a:r>
              <a:rPr lang="fr-FR" sz="2000" b="1" dirty="0">
                <a:solidFill>
                  <a:srgbClr val="1F5FA0"/>
                </a:solidFill>
              </a:rPr>
              <a:t>il est transmis aux institutions de l’Union</a:t>
            </a:r>
            <a:r>
              <a:rPr lang="fr-FR" sz="2000" dirty="0">
                <a:solidFill>
                  <a:srgbClr val="0060A0"/>
                </a:solidFill>
              </a:rPr>
              <a:t> </a:t>
            </a:r>
            <a:r>
              <a:rPr lang="fr-FR" sz="2000" dirty="0"/>
              <a:t>pour être examiné et publié en 24 langues au Journal officiel de l’UE.</a:t>
            </a:r>
          </a:p>
          <a:p>
            <a:pPr algn="just"/>
            <a:endParaRPr lang="en-US" altLang="fr-FR" sz="1100" dirty="0"/>
          </a:p>
          <a:p>
            <a:pPr algn="just"/>
            <a:r>
              <a:rPr lang="fr-FR" sz="2000" dirty="0"/>
              <a:t>Le rapporteur ou la </a:t>
            </a:r>
            <a:r>
              <a:rPr lang="fr-FR" sz="2000" dirty="0" err="1"/>
              <a:t>rapporteure</a:t>
            </a:r>
            <a:r>
              <a:rPr lang="fr-FR" sz="2000" dirty="0"/>
              <a:t> </a:t>
            </a:r>
            <a:r>
              <a:rPr lang="fr-FR" sz="2000" b="1" dirty="0">
                <a:solidFill>
                  <a:srgbClr val="1F5FA0"/>
                </a:solidFill>
              </a:rPr>
              <a:t>présente</a:t>
            </a:r>
            <a:r>
              <a:rPr lang="fr-FR" sz="2000" dirty="0"/>
              <a:t> les principales conclusions de l’avis et </a:t>
            </a:r>
            <a:r>
              <a:rPr lang="fr-FR" sz="2000" b="1" dirty="0">
                <a:solidFill>
                  <a:srgbClr val="1F5FA0"/>
                </a:solidFill>
              </a:rPr>
              <a:t>en assure la promotion</a:t>
            </a:r>
            <a:r>
              <a:rPr lang="fr-FR" sz="2000" dirty="0"/>
              <a:t> aux niveaux européen, national et local.</a:t>
            </a:r>
          </a:p>
          <a:p>
            <a:pPr algn="just"/>
            <a:endParaRPr lang="en-GB" altLang="fr-FR" sz="1100" dirty="0"/>
          </a:p>
          <a:p>
            <a:pPr algn="just"/>
            <a:r>
              <a:rPr lang="fr-FR" sz="2000" dirty="0"/>
              <a:t>Au total, le CESE produit environ</a:t>
            </a:r>
            <a:r>
              <a:rPr lang="fr-FR" sz="2000" dirty="0">
                <a:solidFill>
                  <a:srgbClr val="0060A0"/>
                </a:solidFill>
              </a:rPr>
              <a:t> </a:t>
            </a:r>
            <a:r>
              <a:rPr lang="fr-FR" sz="2000" b="1" dirty="0">
                <a:solidFill>
                  <a:srgbClr val="1F5FA0"/>
                </a:solidFill>
              </a:rPr>
              <a:t>200 avis </a:t>
            </a:r>
            <a:r>
              <a:rPr lang="fr-FR" sz="2000" dirty="0"/>
              <a:t>par an.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4000500" y="6114157"/>
            <a:ext cx="2351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Scannez ce code QR pour en savoir plus!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120" y="6315326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151311" y="1587684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fr-FR" sz="2600" dirty="0"/>
              <a:t>Le Comité est le seul espace institutionnel de rencontre et de dialogue au niveau européen, qui permet à des intérêts différents de parvenir à un </a:t>
            </a:r>
            <a:r>
              <a:rPr lang="fr-FR" sz="2600" b="1" dirty="0">
                <a:solidFill>
                  <a:srgbClr val="0060A0"/>
                </a:solidFill>
              </a:rPr>
              <a:t>consensus</a:t>
            </a:r>
            <a:r>
              <a:rPr lang="fr-FR" sz="2600" dirty="0"/>
              <a:t>. </a:t>
            </a:r>
            <a:r>
              <a:rPr lang="fr-FR" sz="2800" dirty="0">
                <a:latin typeface="Calibri" pitchFamily="34" charset="0"/>
              </a:rPr>
              <a:t>C’est le seul canal dont disposent les groupes d’intérêt européens pour </a:t>
            </a:r>
            <a:r>
              <a:rPr lang="fr-FR" sz="2800" b="1" dirty="0">
                <a:solidFill>
                  <a:srgbClr val="0060A0"/>
                </a:solidFill>
                <a:latin typeface="Calibri" pitchFamily="34" charset="0"/>
              </a:rPr>
              <a:t>s’exprimer de manière officielle sur les projets de législation européenne dans un contexte interinstitutionnel</a:t>
            </a:r>
            <a:r>
              <a:rPr lang="fr-FR" sz="2800" dirty="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fr-FR" sz="2800" dirty="0">
                <a:latin typeface="Calibri" pitchFamily="34" charset="0"/>
              </a:rPr>
              <a:t>La participation de la société civile organisée est une composante essentielle de la démocratie européenne: </a:t>
            </a:r>
            <a:r>
              <a:rPr lang="fr-FR" sz="2800" b="1" dirty="0">
                <a:solidFill>
                  <a:srgbClr val="0060A0"/>
                </a:solidFill>
                <a:latin typeface="Calibri" pitchFamily="34" charset="0"/>
              </a:rPr>
              <a:t>la démocratie participative</a:t>
            </a:r>
            <a:r>
              <a:rPr lang="fr-FR" sz="2800" dirty="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fr-FR" sz="2800" dirty="0">
                <a:latin typeface="Calibri" pitchFamily="34" charset="0"/>
              </a:rPr>
              <a:t>le Comité traite de nombreux </a:t>
            </a:r>
            <a:r>
              <a:rPr lang="fr-FR" sz="2800" b="1" dirty="0">
                <a:solidFill>
                  <a:srgbClr val="0060A0"/>
                </a:solidFill>
                <a:latin typeface="Calibri" pitchFamily="34" charset="0"/>
              </a:rPr>
              <a:t>sujets concernant la vie quotidienne des citoyens</a:t>
            </a:r>
            <a:r>
              <a:rPr lang="fr-FR" sz="2800" dirty="0">
                <a:latin typeface="Calibri" pitchFamily="34" charset="0"/>
              </a:rPr>
              <a:t> (emploi, santé, droits des consommateurs, agriculture, lutte contre la criminalité organisée, etc.).</a:t>
            </a:r>
            <a:r>
              <a:rPr lang="fr-FR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>
                <a:solidFill>
                  <a:schemeClr val="bg1"/>
                </a:solidFill>
                <a:latin typeface="Calibri" panose="020F0502020204030204" pitchFamily="34" charset="0"/>
              </a:rPr>
              <a:t>POURQUOI LE CESE EST-IL IMPORTANT POUR L’UE?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60A0"/>
                </a:solidFill>
              </a:rPr>
              <a:t>«Union économique et monétaire et cohésion économique et sociale»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60A0"/>
                </a:solidFill>
              </a:rPr>
              <a:t>«Marché unique, production et consommation»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rgbClr val="0060A0"/>
                </a:solidFill>
              </a:rPr>
              <a:t>«Transports, énergie, infrastructures et société de l’information»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rgbClr val="0060A0"/>
                </a:solidFill>
              </a:rPr>
              <a:t>«Emploi, affaires sociales et citoyenneté»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rgbClr val="0060A0"/>
                </a:solidFill>
              </a:rPr>
              <a:t>«Agriculture, développement rural et environnement»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rgbClr val="0060A0"/>
                </a:solidFill>
              </a:rPr>
              <a:t>«Relations extérieures»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fr-FR" sz="4400" b="1">
                <a:solidFill>
                  <a:schemeClr val="bg1"/>
                </a:solidFill>
                <a:latin typeface="Calibri" charset="0"/>
              </a:rPr>
              <a:t>LES ORGANES DE TRAVAIL: 6 SECTIONS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>
                <a:solidFill>
                  <a:schemeClr val="bg1"/>
                </a:solidFill>
              </a:rPr>
              <a:t>GSE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>
                <a:solidFill>
                  <a:schemeClr val="bg1"/>
                </a:solidFill>
              </a:rPr>
              <a:t>OMUN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>
                <a:solidFill>
                  <a:schemeClr val="bg1"/>
                </a:solidFill>
              </a:rPr>
              <a:t>DFED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>
                <a:solidFill>
                  <a:schemeClr val="bg1"/>
                </a:solidFill>
              </a:rPr>
              <a:t>OMT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>
                <a:solidFill>
                  <a:schemeClr val="bg1"/>
                </a:solidFill>
              </a:rPr>
              <a:t>ODD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chemeClr val="bg1"/>
                </a:solidFill>
                <a:latin typeface="Calibri" pitchFamily="34" charset="0"/>
              </a:rPr>
              <a:t>Groupe</a:t>
            </a:r>
            <a:br>
              <a:rPr lang="fr-FR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fr-FR" sz="2800">
                <a:solidFill>
                  <a:schemeClr val="bg1"/>
                </a:solidFill>
                <a:latin typeface="Calibri" pitchFamily="34" charset="0"/>
              </a:rPr>
              <a:t>sur les jeunes</a:t>
            </a:r>
            <a:br>
              <a:rPr lang="fr-FR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fr-FR" sz="2800">
                <a:solidFill>
                  <a:schemeClr val="bg1"/>
                </a:solidFill>
                <a:latin typeface="Calibri" pitchFamily="34" charset="0"/>
              </a:rPr>
              <a:t>du CESE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706905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409929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fr-FR" sz="4400" b="1">
                <a:solidFill>
                  <a:schemeClr val="bg1"/>
                </a:solidFill>
                <a:latin typeface="Calibri" charset="0"/>
              </a:rPr>
              <a:t>LES AUTRES ORGANES DE TRAVAIL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257498" y="4742525"/>
            <a:ext cx="2936274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700091" y="2042337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734000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620441" y="4894208"/>
            <a:ext cx="2835559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fr-FR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Défendre le droit à une</a:t>
            </a:r>
            <a:br>
              <a:rPr lang="fr-FR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</a:br>
            <a:r>
              <a:rPr lang="fr-FR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énergie abordable pour tous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127263" y="2018529"/>
            <a:ext cx="3053337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16179" y="2018608"/>
            <a:ext cx="2861329" cy="1102091"/>
            <a:chOff x="-147216" y="-623183"/>
            <a:chExt cx="5722659" cy="2204181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147216" y="-623183"/>
              <a:ext cx="5722659" cy="1589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fr-FR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Veiller à ce que les accords commerciaux profitent à toutes les composantes de la société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7926639" y="4878235"/>
            <a:ext cx="2828931" cy="920477"/>
            <a:chOff x="-226660" y="-212539"/>
            <a:chExt cx="5657862" cy="1840953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-226660" y="-212539"/>
              <a:ext cx="5657862" cy="1109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r-FR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Demander un plan d’action de l’Union sur les maladies rares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160262" y="2000420"/>
            <a:ext cx="2963237" cy="1132135"/>
            <a:chOff x="-728728" y="-635855"/>
            <a:chExt cx="5926473" cy="2264271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728728" y="-635855"/>
              <a:ext cx="5804603" cy="1659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r-FR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Mener l’appel en faveur d’une stratégie de l’UE dans le domaine de l’eau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834235" y="4039592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fr-FR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728254" y="5546579"/>
            <a:ext cx="2796377" cy="86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fr-F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La Commission a formé le groupe consultatif sur la précarité énergétique (EPAH) à la suite de la recommandation du CESE concernant la création d’un observatoire européen de la pauvreté.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fr-FR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LES RÉCENTES RÉUSSITES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375626" y="5555145"/>
            <a:ext cx="2790607" cy="1146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fr-FR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En 2023, la Commission a intégré la proposition législative intitulée «Droit à la réparation» au nouvel Agenda du consommateur. Elle combat les obstacles qui dissuadent les consommateurs de réparer les produits.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0130" y="2869309"/>
            <a:ext cx="2724153" cy="10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Les demandes du CESE ont influencé la </a:t>
            </a:r>
            <a:r>
              <a:rPr lang="fr-FR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0718210949/https://belgian-presidency.consilium.europa.eu/fr/actualites/declaration-de-liege-pour-un-logement-abordable-decent-et-durable-pour-tous/"/>
              </a:rPr>
              <a:t>déclaration de Liège</a:t>
            </a:r>
            <a:r>
              <a:rPr lang="fr-F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de mars 2024, adoptée durant la conférence européenne des ministres du logement sous la présidence belge du Conseil.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75005" y="2839726"/>
            <a:ext cx="2802503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fr-F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La Commission a désigné le CESE pour assurer le secrétariat des groupes consultatifs internes (GCI) de l’UE, sous la direction de Tanja </a:t>
            </a:r>
            <a:r>
              <a:rPr lang="fr-FR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Buzek</a:t>
            </a:r>
            <a:r>
              <a:rPr lang="fr-F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, coordinatrice en chef.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163146" y="2809179"/>
            <a:ext cx="3053337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fr-FR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En 2023, le CESE a lancé le pacte bleu pour l’Europe, premier appel majeur en faveur d’une politique européenne unifiée concernant l’eau. Cette initiative recense les problèmes liés à l’eau en Europe et fournit une feuille de route précise et concrète pour y remédier.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86903" y="5488002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fr-F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Avec une série de recommandations et de conférences, le CESE a insisté pour qu’un </a:t>
            </a:r>
            <a:r>
              <a:rPr lang="fr-FR" sz="1333" b="1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plan d’action de l’UE sur les maladies rares</a:t>
            </a:r>
            <a:r>
              <a:rPr lang="fr-F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fasse partie du prochain programme de travail de la Commission.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191056" y="4686613"/>
            <a:ext cx="3097232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fr-FR" sz="16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/>
              </a:rPr>
              <a:t>Placer le droit à  </a:t>
            </a:r>
            <a:r>
              <a:rPr lang="fr-FR" sz="1600" u="sng" dirty="0">
                <a:solidFill>
                  <a:srgbClr val="1F5FA0"/>
                </a:solidFill>
                <a:hlinkClick r:id="rId17"/>
              </a:rPr>
              <a:t>la réparation</a:t>
            </a:r>
            <a:br>
              <a:rPr lang="fr-FR" sz="1600" u="sng" dirty="0">
                <a:solidFill>
                  <a:srgbClr val="1F5FA0"/>
                </a:solidFill>
                <a:hlinkClick r:id="rId17"/>
              </a:rPr>
            </a:br>
            <a:r>
              <a:rPr lang="fr-FR" sz="1600" u="sng" dirty="0">
                <a:solidFill>
                  <a:srgbClr val="1F5FA0"/>
                </a:solidFill>
                <a:hlinkClick r:id="rId17"/>
              </a:rPr>
              <a:t>au cœur de la politique européenne de protection des consommateurs</a:t>
            </a:r>
            <a:endParaRPr lang="fr-FR" sz="1600" u="sng" dirty="0">
              <a:solidFill>
                <a:srgbClr val="1F5FA0"/>
              </a:solidFill>
            </a:endParaRP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35781" y="4350422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64091" y="2191039"/>
            <a:ext cx="2656228" cy="554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fr-FR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Garantir l’accès de tous à un logement social et abordable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A6WAAD5KZT2Q-604569563-4257</_dlc_DocId>
    <_dlc_DocIdUrl xmlns="1a33af13-4045-4f88-9d7b-618e30f79918">
      <Url>http://dm/eesc/2025/_layouts/15/DocIdRedir.aspx?ID=A6WAAD5KZT2Q-604569563-4257</Url>
      <Description>A6WAAD5KZT2Q-604569563-4257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50</Value>
      <Value>47</Value>
      <Value>46</Value>
      <Value>42</Value>
      <Value>41</Value>
      <Value>40</Value>
      <Value>39</Value>
      <Value>37</Value>
      <Value>35</Value>
      <Value>34</Value>
      <Value>33</Value>
      <Value>32</Value>
      <Value>31</Value>
      <Value>30</Value>
      <Value>29</Value>
      <Value>28</Value>
      <Value>27</Value>
      <Value>24</Value>
      <Value>23</Value>
      <Value>16</Value>
      <Value>13</Value>
      <Value>12</Value>
      <Value>9</Value>
      <Value>8</Value>
      <Value>6</Value>
      <Value>5</Value>
      <Value>1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FR</TermName>
          <TermId xmlns="http://schemas.microsoft.com/office/infopath/2007/PartnerControls">d2afafd3-4c81-4f60-8f52-ee33f2f54ff3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Antunes Cristiano</DisplayName>
        <AccountId>693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HR</TermName>
          <TermId xmlns="http://schemas.microsoft.com/office/infopath/2007/PartnerControls">2f555653-ed1a-4fe6-8362-9082d95989e5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ET</TermName>
          <TermId xmlns="http://schemas.microsoft.com/office/infopath/2007/PartnerControls">ff6c3f4c-b02c-4c3c-ab07-2c37995a7a0a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IT</TermName>
          <TermId xmlns="http://schemas.microsoft.com/office/infopath/2007/PartnerControls">0774613c-01ed-4e5d-a25d-11d2388de825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  <TermInfo xmlns="http://schemas.microsoft.com/office/infopath/2007/PartnerControls">
          <TermName xmlns="http://schemas.microsoft.com/office/infopath/2007/PartnerControls">FR</TermName>
          <TermId xmlns="http://schemas.microsoft.com/office/infopath/2007/PartnerControls">d2afafd3-4c81-4f60-8f52-ee33f2f54ff3</TermId>
        </TermInfo>
        <TermInfo xmlns="http://schemas.microsoft.com/office/infopath/2007/PartnerControls">
          <TermName xmlns="http://schemas.microsoft.com/office/infopath/2007/PartnerControls">ES</TermName>
          <TermId xmlns="http://schemas.microsoft.com/office/infopath/2007/PartnerControls">e7a6b05b-ae16-40c8-add9-68b64b03aeba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81860C-34BC-4E25-9567-DE984342B5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4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2170</Words>
  <Application>Microsoft Office PowerPoint</Application>
  <PresentationFormat>Widescreen</PresentationFormat>
  <Paragraphs>200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Le Comité économique et social européen est un organe consultatif qui représente la société civile organisée. </vt:lpstr>
      <vt:lpstr>PowerPoint Presentation</vt:lpstr>
      <vt:lpstr>PowerPoint Presentation</vt:lpstr>
      <vt:lpstr>QUELLE EST LA FONCTION DU CESE?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Restons connectés!</vt:lpstr>
      <vt:lpstr>PowerPoint Presentation</vt:lpstr>
      <vt:lpstr>PowerPoint Presentation</vt:lpstr>
      <vt:lpstr>QUE FAIT L’UNION EUROPÉENNE POUR LES JEUNES?</vt:lpstr>
      <vt:lpstr>LES INITIATIVES DU CESE EN FAVEUR DE LA JEUNESSE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 point destiné aux visiteurs du CESE</dc:title>
  <dc:subject>INFO</dc:subject>
  <dc:creator>Andrejczuk Emilia</dc:creator>
  <cp:keywords>EESC-2025-00613-00-02-INFO-TRA-EN</cp:keywords>
  <dc:description>Rapporteur:  - Original language: EN - Date of document: 07-03-2025 - Date of meeting:  - External documents:  - Administrator:  ANDREJCZUK EMILIA</dc:description>
  <cp:lastModifiedBy>Andrejczuk Emilia</cp:lastModifiedBy>
  <cp:revision>136</cp:revision>
  <dcterms:created xsi:type="dcterms:W3CDTF">2024-07-17T07:57:29Z</dcterms:created>
  <dcterms:modified xsi:type="dcterms:W3CDTF">2025-03-28T09:14:16Z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81ec3878-b812-4003-83a5-e1dee1a2ff55</vt:lpwstr>
  </property>
  <property fmtid="{D5CDD505-2E9C-101B-9397-08002B2CF9AE}" pid="4" name="AvailableTranslations">
    <vt:lpwstr>32;#MT|7df99101-6854-4a26-b53a-b88c0da02c26;#50;#HR|2f555653-ed1a-4fe6-8362-9082d95989e5;#31;#SL|98a412ae-eb01-49e9-ae3d-585a81724cfc;#46;#SK|46d9fce0-ef79-4f71-b89b-cd6aa82426b8;#41;#ET|ff6c3f4c-b02c-4c3c-ab07-2c37995a7a0a;#35;#FI|87606a43-d45f-42d6-b8c9-e1a3457db5b7;#42;#EL|6d4f4d51-af9b-4650-94b4-4276bee85c91;#34;#IT|0774613c-01ed-4e5d-a25d-11d2388de825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;#12;#FR|d2afafd3-4c81-4f60-8f52-ee33f2f54ff3;#16;#ES|e7a6b05b-ae16-40c8-add9-68b64b03aeba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HR|2f555653-ed1a-4fe6-8362-9082d95989e5;SL|98a412ae-eb01-49e9-ae3d-585a81724cfc;SK|46d9fce0-ef79-4f71-b89b-cd6aa82426b8;ET|ff6c3f4c-b02c-4c3c-ab07-2c37995a7a0a;FI|87606a43-d45f-42d6-b8c9-e1a3457db5b7;EL|6d4f4d51-af9b-4650-94b4-4276bee85c91;IT|0774613c-01ed-4e5d-a25d-11d2388de825;DE|f6b31e5a-26fa-4935-b661-318e46daf27e;PT|50ccc04a-eadd-42ae-a0cb-acaf45f812ba;SV|c2ed69e7-a339-43d7-8f22-d93680a92aa0;CS|72f9705b-0217-4fd3-bea2-cbc7ed80e26e;BG|1a1b3951-7821-4e6a-85f5-5673fc08bd2c;NL|55c6556c-b4f4-441d-9acf-c498d4f838bd;HU|6b229040-c589-4408-b4c1-4285663d20a8;EN|f2175f21-25d7-44a3-96da-d6a61b075e1b;DA|5d49c027-8956-412b-aa16-e85a0f96ad0e;PL|1e03da61-4678-4e07-b136-b5024ca9197b;LV|46f7e311-5d9f-4663-b433-18aeccb7ace7;LT|a7ff5ce7-6123-4f68-865a-a57c31810414;ES|e7a6b05b-ae16-40c8-add9-68b64b03aeba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50;#HR|2f555653-ed1a-4fe6-8362-9082d95989e5;#47;#BG|1a1b3951-7821-4e6a-85f5-5673fc08bd2c;#46;#SK|46d9fce0-ef79-4f71-b89b-cd6aa82426b8;#42;#EL|6d4f4d51-af9b-4650-94b4-4276bee85c91;#41;#ET|ff6c3f4c-b02c-4c3c-ab07-2c37995a7a0a;#40;#DA|5d49c027-8956-412b-aa16-e85a0f96ad0e;#39;#LV|46f7e311-5d9f-4663-b433-18aeccb7ace7;#37;#HU|6b229040-c589-4408-b4c1-4285663d20a8;#35;#FI|87606a43-d45f-42d6-b8c9-e1a3457db5b7;#34;#IT|0774613c-01ed-4e5d-a25d-11d2388de825;#33;#PT|50ccc04a-eadd-42ae-a0cb-acaf45f812ba;#32;#MT|7df99101-6854-4a26-b53a-b88c0da02c26;#31;#SL|98a412ae-eb01-49e9-ae3d-585a81724cfc;#30;#LT|a7ff5ce7-6123-4f68-865a-a57c31810414;#29;#CS|72f9705b-0217-4fd3-bea2-cbc7ed80e26e;#28;#SV|c2ed69e7-a339-43d7-8f22-d93680a92aa0;#27;#NL|55c6556c-b4f4-441d-9acf-c498d4f838bd;#24;#PL|1e03da61-4678-4e07-b136-b5024ca9197b;#23;#DE|f6b31e5a-26fa-4935-b661-318e46daf27e;#16;#ES|e7a6b05b-ae16-40c8-add9-68b64b03aeba;#13;#TRA|150d2a88-1431-44e6-a8ca-0bb753ab8672;#9;#INFO|d9136e7c-93a9-4c42-9d28-92b61e85f80c;#8;#Final|ea5e6674-7b27-4bac-b091-73adbb394efe;#6;#Internal|2451815e-8241-4bbf-a22e-1ab710712bf2;#5;#EN|f2175f21-25d7-44a3-96da-d6a61b075e1b;#1;#EESC|422833ec-8d7e-4e65-8e4e-8bed07ffb729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12;#FR|d2afafd3-4c81-4f60-8f52-ee33f2f54ff3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