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7"/>
  </p:notesMasterIdLst>
  <p:sldIdLst>
    <p:sldId id="303" r:id="rId6"/>
    <p:sldId id="365" r:id="rId7"/>
    <p:sldId id="263" r:id="rId8"/>
    <p:sldId id="356" r:id="rId9"/>
    <p:sldId id="279" r:id="rId10"/>
    <p:sldId id="274" r:id="rId11"/>
    <p:sldId id="369" r:id="rId12"/>
    <p:sldId id="319" r:id="rId13"/>
    <p:sldId id="377" r:id="rId14"/>
    <p:sldId id="378" r:id="rId15"/>
    <p:sldId id="368" r:id="rId16"/>
    <p:sldId id="380" r:id="rId17"/>
    <p:sldId id="256" r:id="rId18"/>
    <p:sldId id="349" r:id="rId19"/>
    <p:sldId id="355" r:id="rId20"/>
    <p:sldId id="343" r:id="rId21"/>
    <p:sldId id="379" r:id="rId22"/>
    <p:sldId id="363" r:id="rId23"/>
    <p:sldId id="359" r:id="rId24"/>
    <p:sldId id="371" r:id="rId25"/>
    <p:sldId id="372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8F832C1-3299-41B0-9386-CA92DFCADE95}">
          <p14:sldIdLst>
            <p14:sldId id="303"/>
            <p14:sldId id="365"/>
            <p14:sldId id="263"/>
            <p14:sldId id="356"/>
            <p14:sldId id="279"/>
            <p14:sldId id="274"/>
            <p14:sldId id="369"/>
            <p14:sldId id="319"/>
            <p14:sldId id="377"/>
            <p14:sldId id="378"/>
            <p14:sldId id="368"/>
            <p14:sldId id="380"/>
            <p14:sldId id="256"/>
            <p14:sldId id="349"/>
            <p14:sldId id="355"/>
            <p14:sldId id="343"/>
            <p14:sldId id="379"/>
            <p14:sldId id="363"/>
            <p14:sldId id="359"/>
            <p14:sldId id="371"/>
            <p14:sldId id="3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atriz Porres" initials="bpor" lastIdx="1" clrIdx="0">
    <p:extLst>
      <p:ext uri="{19B8F6BF-5375-455C-9EA6-DF929625EA0E}">
        <p15:presenceInfo xmlns:p15="http://schemas.microsoft.com/office/powerpoint/2012/main" userId="Beatriz Porres" providerId="None"/>
      </p:ext>
    </p:extLst>
  </p:cmAuthor>
  <p:cmAuthor id="2" name="Kokkini Chrysanthi" initials="KC" lastIdx="51" clrIdx="1">
    <p:extLst>
      <p:ext uri="{19B8F6BF-5375-455C-9EA6-DF929625EA0E}">
        <p15:presenceInfo xmlns:p15="http://schemas.microsoft.com/office/powerpoint/2012/main" userId="S::Chrysanthi.Kokkini@eesc.europa.eu::1dbed518-65dc-46b7-ab53-cc0b2795357f" providerId="AD"/>
      </p:ext>
    </p:extLst>
  </p:cmAuthor>
  <p:cmAuthor id="3" name="Andrejczuk Emilia" initials="AE" lastIdx="26" clrIdx="2">
    <p:extLst>
      <p:ext uri="{19B8F6BF-5375-455C-9EA6-DF929625EA0E}">
        <p15:presenceInfo xmlns:p15="http://schemas.microsoft.com/office/powerpoint/2012/main" userId="S::Emilia.Andrejczuk@eesc.europa.eu::737fdaaa-6a72-4ebd-94a8-b97b303112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9B2B"/>
    <a:srgbClr val="0CAFAD"/>
    <a:srgbClr val="0060A0"/>
    <a:srgbClr val="1F5FA0"/>
    <a:srgbClr val="174195"/>
    <a:srgbClr val="07A1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56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1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03B9E6-6FDC-4435-98F9-DCD847129353}" type="doc">
      <dgm:prSet loTypeId="urn:microsoft.com/office/officeart/2005/8/layout/rings+Icon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E5035F77-914F-44E5-9F98-19DBD7964E39}">
      <dgm:prSet custT="1"/>
      <dgm:spPr>
        <a:solidFill>
          <a:srgbClr val="002060"/>
        </a:solidFill>
      </dgm:spPr>
      <dgm:t>
        <a:bodyPr/>
        <a:lstStyle/>
        <a:p>
          <a:pPr>
            <a:spcBef>
              <a:spcPts val="1200"/>
            </a:spcBef>
          </a:pPr>
          <a:endParaRPr lang="fi-FI" sz="2000" dirty="0">
            <a:solidFill>
              <a:schemeClr val="bg1"/>
            </a:solidFill>
          </a:endParaRPr>
        </a:p>
        <a:p>
          <a:pPr>
            <a:spcBef>
              <a:spcPts val="1200"/>
            </a:spcBef>
          </a:pPr>
          <a:r>
            <a:rPr lang="fi-FI" sz="1900" dirty="0">
              <a:solidFill>
                <a:schemeClr val="bg1"/>
              </a:solidFill>
            </a:rPr>
            <a:t>Digitaalisen siirtymän ja sisä-markkinoiden seuranta-ryhmä</a:t>
          </a:r>
        </a:p>
      </dgm:t>
    </dgm:pt>
    <dgm:pt modelId="{07C07377-6D03-4CBD-A95E-255AD901E6D6}" type="parTrans" cxnId="{DECE3475-CEDE-43CA-8EBE-C2FA482FF071}">
      <dgm:prSet/>
      <dgm:spPr/>
      <dgm:t>
        <a:bodyPr/>
        <a:lstStyle/>
        <a:p>
          <a:endParaRPr lang="fr-BE"/>
        </a:p>
      </dgm:t>
    </dgm:pt>
    <dgm:pt modelId="{EB45D2D7-930D-4B26-8BCC-78D72C87DA76}" type="sibTrans" cxnId="{DECE3475-CEDE-43CA-8EBE-C2FA482FF071}">
      <dgm:prSet/>
      <dgm:spPr/>
      <dgm:t>
        <a:bodyPr/>
        <a:lstStyle/>
        <a:p>
          <a:endParaRPr lang="fr-BE"/>
        </a:p>
      </dgm:t>
    </dgm:pt>
    <dgm:pt modelId="{1CC6AFC4-1822-401C-9229-D45C93D1596B}">
      <dgm:prSet custT="1"/>
      <dgm:spPr>
        <a:solidFill>
          <a:srgbClr val="002060"/>
        </a:solidFill>
      </dgm:spPr>
      <dgm:t>
        <a:bodyPr/>
        <a:lstStyle/>
        <a:p>
          <a:r>
            <a:rPr lang="fi-FI" sz="1900" dirty="0">
              <a:solidFill>
                <a:schemeClr val="bg1"/>
              </a:solidFill>
            </a:rPr>
            <a:t>Perusoikeuksia ja oikeusvaltio-periaatetta käsittelevä ryhmä</a:t>
          </a:r>
        </a:p>
      </dgm:t>
    </dgm:pt>
    <dgm:pt modelId="{149197E8-1EA6-4971-A140-1B757D89B2BB}" type="parTrans" cxnId="{83A1928F-04D1-4EC0-BE60-1307358D9AD2}">
      <dgm:prSet/>
      <dgm:spPr/>
      <dgm:t>
        <a:bodyPr/>
        <a:lstStyle/>
        <a:p>
          <a:endParaRPr lang="fr-BE"/>
        </a:p>
      </dgm:t>
    </dgm:pt>
    <dgm:pt modelId="{ECC0EE96-8EA4-4F0F-B0E6-BFB0188A7A97}" type="sibTrans" cxnId="{83A1928F-04D1-4EC0-BE60-1307358D9AD2}">
      <dgm:prSet/>
      <dgm:spPr/>
      <dgm:t>
        <a:bodyPr/>
        <a:lstStyle/>
        <a:p>
          <a:endParaRPr lang="fr-BE"/>
        </a:p>
      </dgm:t>
    </dgm:pt>
    <dgm:pt modelId="{AACB242B-D843-4F88-A2D1-12F453EC7356}">
      <dgm:prSet custT="1"/>
      <dgm:spPr>
        <a:solidFill>
          <a:srgbClr val="002060"/>
        </a:solidFill>
      </dgm:spPr>
      <dgm:t>
        <a:bodyPr/>
        <a:lstStyle/>
        <a:p>
          <a:r>
            <a:rPr lang="fi-FI" sz="1900" dirty="0">
              <a:solidFill>
                <a:schemeClr val="bg1"/>
              </a:solidFill>
            </a:rPr>
            <a:t>Työ­markkinoiden seurantaryhmä</a:t>
          </a:r>
        </a:p>
      </dgm:t>
    </dgm:pt>
    <dgm:pt modelId="{0A110F81-F75C-4EB6-9D9D-3E85F72E6084}" type="parTrans" cxnId="{ADCD2B0A-60C4-4D8B-8EA3-2EC5A60D3C1E}">
      <dgm:prSet/>
      <dgm:spPr/>
      <dgm:t>
        <a:bodyPr/>
        <a:lstStyle/>
        <a:p>
          <a:endParaRPr lang="fr-BE"/>
        </a:p>
      </dgm:t>
    </dgm:pt>
    <dgm:pt modelId="{7291D62C-5607-4376-B204-37D2FF4C6739}" type="sibTrans" cxnId="{ADCD2B0A-60C4-4D8B-8EA3-2EC5A60D3C1E}">
      <dgm:prSet/>
      <dgm:spPr/>
      <dgm:t>
        <a:bodyPr/>
        <a:lstStyle/>
        <a:p>
          <a:endParaRPr lang="fr-BE"/>
        </a:p>
      </dgm:t>
    </dgm:pt>
    <dgm:pt modelId="{F599695C-96D1-4AFF-A1C1-AA0C4C6E491B}">
      <dgm:prSet custT="1"/>
      <dgm:spPr>
        <a:solidFill>
          <a:srgbClr val="002060"/>
        </a:solidFill>
      </dgm:spPr>
      <dgm:t>
        <a:bodyPr/>
        <a:lstStyle/>
        <a:p>
          <a:r>
            <a:rPr lang="fi-FI" sz="1900" dirty="0">
              <a:solidFill>
                <a:schemeClr val="bg1"/>
              </a:solidFill>
            </a:rPr>
            <a:t>Eurooppa-laista ohjausjaksoa käsittelevä ryhmä</a:t>
          </a:r>
        </a:p>
      </dgm:t>
    </dgm:pt>
    <dgm:pt modelId="{17203B87-F79B-4B82-9337-52CF28574BB6}" type="parTrans" cxnId="{E3B28CB6-461F-4B78-A02F-FEFCF7A5C104}">
      <dgm:prSet/>
      <dgm:spPr/>
      <dgm:t>
        <a:bodyPr/>
        <a:lstStyle/>
        <a:p>
          <a:endParaRPr lang="fr-BE"/>
        </a:p>
      </dgm:t>
    </dgm:pt>
    <dgm:pt modelId="{33C65042-F479-438A-8532-B98E5779F15B}" type="sibTrans" cxnId="{E3B28CB6-461F-4B78-A02F-FEFCF7A5C104}">
      <dgm:prSet/>
      <dgm:spPr/>
      <dgm:t>
        <a:bodyPr/>
        <a:lstStyle/>
        <a:p>
          <a:endParaRPr lang="fr-BE"/>
        </a:p>
      </dgm:t>
    </dgm:pt>
    <dgm:pt modelId="{7BA626AD-C64C-43DB-8ABC-9207E9BCFCE4}">
      <dgm:prSet custT="1"/>
      <dgm:spPr>
        <a:solidFill>
          <a:srgbClr val="002060"/>
        </a:solidFill>
      </dgm:spPr>
      <dgm:t>
        <a:bodyPr/>
        <a:lstStyle/>
        <a:p>
          <a:r>
            <a:rPr lang="fi-FI" sz="1900" dirty="0">
              <a:solidFill>
                <a:schemeClr val="bg1"/>
              </a:solidFill>
            </a:rPr>
            <a:t>Kestävän kehityksen seuranta-ryhmä</a:t>
          </a:r>
        </a:p>
      </dgm:t>
    </dgm:pt>
    <dgm:pt modelId="{0028919D-1516-4834-BD0E-A80D8A80D0AA}" type="parTrans" cxnId="{71AD8F32-B184-4B69-B970-535A7AAA6F36}">
      <dgm:prSet/>
      <dgm:spPr/>
      <dgm:t>
        <a:bodyPr/>
        <a:lstStyle/>
        <a:p>
          <a:endParaRPr lang="fr-BE"/>
        </a:p>
      </dgm:t>
    </dgm:pt>
    <dgm:pt modelId="{47E87369-6951-4CB6-8508-403913B0BA14}" type="sibTrans" cxnId="{71AD8F32-B184-4B69-B970-535A7AAA6F36}">
      <dgm:prSet/>
      <dgm:spPr/>
      <dgm:t>
        <a:bodyPr/>
        <a:lstStyle/>
        <a:p>
          <a:endParaRPr lang="fr-BE"/>
        </a:p>
      </dgm:t>
    </dgm:pt>
    <dgm:pt modelId="{3B373F1F-2B72-4872-84A6-BAC76F45D1C5}" type="pres">
      <dgm:prSet presAssocID="{8203B9E6-6FDC-4435-98F9-DCD847129353}" presName="Name0" presStyleCnt="0">
        <dgm:presLayoutVars>
          <dgm:chMax val="7"/>
          <dgm:dir/>
          <dgm:resizeHandles val="exact"/>
        </dgm:presLayoutVars>
      </dgm:prSet>
      <dgm:spPr/>
    </dgm:pt>
    <dgm:pt modelId="{B71C34BB-5052-45ED-9128-55E4481E1772}" type="pres">
      <dgm:prSet presAssocID="{8203B9E6-6FDC-4435-98F9-DCD847129353}" presName="ellipse1" presStyleLbl="vennNode1" presStyleIdx="0" presStyleCnt="5">
        <dgm:presLayoutVars>
          <dgm:bulletEnabled val="1"/>
        </dgm:presLayoutVars>
      </dgm:prSet>
      <dgm:spPr/>
    </dgm:pt>
    <dgm:pt modelId="{C6F73452-D001-41F9-9559-67B763788554}" type="pres">
      <dgm:prSet presAssocID="{8203B9E6-6FDC-4435-98F9-DCD847129353}" presName="ellipse2" presStyleLbl="vennNode1" presStyleIdx="1" presStyleCnt="5" custLinFactNeighborX="1061" custLinFactNeighborY="-983">
        <dgm:presLayoutVars>
          <dgm:bulletEnabled val="1"/>
        </dgm:presLayoutVars>
      </dgm:prSet>
      <dgm:spPr/>
    </dgm:pt>
    <dgm:pt modelId="{7BD42B0B-BB61-4F87-BB4C-0F90CBFC8FEE}" type="pres">
      <dgm:prSet presAssocID="{8203B9E6-6FDC-4435-98F9-DCD847129353}" presName="ellipse3" presStyleLbl="vennNode1" presStyleIdx="2" presStyleCnt="5">
        <dgm:presLayoutVars>
          <dgm:bulletEnabled val="1"/>
        </dgm:presLayoutVars>
      </dgm:prSet>
      <dgm:spPr/>
    </dgm:pt>
    <dgm:pt modelId="{F8FDB520-73F0-4054-890F-7438E41DB4C7}" type="pres">
      <dgm:prSet presAssocID="{8203B9E6-6FDC-4435-98F9-DCD847129353}" presName="ellipse4" presStyleLbl="vennNode1" presStyleIdx="3" presStyleCnt="5" custScaleX="100901" custScaleY="99361" custLinFactNeighborX="8157" custLinFactNeighborY="-697">
        <dgm:presLayoutVars>
          <dgm:bulletEnabled val="1"/>
        </dgm:presLayoutVars>
      </dgm:prSet>
      <dgm:spPr/>
    </dgm:pt>
    <dgm:pt modelId="{29CF2A62-BD99-4AC3-9414-908492695DB0}" type="pres">
      <dgm:prSet presAssocID="{8203B9E6-6FDC-4435-98F9-DCD847129353}" presName="ellipse5" presStyleLbl="vennNode1" presStyleIdx="4" presStyleCnt="5">
        <dgm:presLayoutVars>
          <dgm:bulletEnabled val="1"/>
        </dgm:presLayoutVars>
      </dgm:prSet>
      <dgm:spPr/>
    </dgm:pt>
  </dgm:ptLst>
  <dgm:cxnLst>
    <dgm:cxn modelId="{ADCD2B0A-60C4-4D8B-8EA3-2EC5A60D3C1E}" srcId="{8203B9E6-6FDC-4435-98F9-DCD847129353}" destId="{AACB242B-D843-4F88-A2D1-12F453EC7356}" srcOrd="3" destOrd="0" parTransId="{0A110F81-F75C-4EB6-9D9D-3E85F72E6084}" sibTransId="{7291D62C-5607-4376-B204-37D2FF4C6739}"/>
    <dgm:cxn modelId="{CB3D8F1F-9354-4C48-A894-9EAB64578BED}" type="presOf" srcId="{7BA626AD-C64C-43DB-8ABC-9207E9BCFCE4}" destId="{29CF2A62-BD99-4AC3-9414-908492695DB0}" srcOrd="0" destOrd="0" presId="urn:microsoft.com/office/officeart/2005/8/layout/rings+Icon"/>
    <dgm:cxn modelId="{71AD8F32-B184-4B69-B970-535A7AAA6F36}" srcId="{8203B9E6-6FDC-4435-98F9-DCD847129353}" destId="{7BA626AD-C64C-43DB-8ABC-9207E9BCFCE4}" srcOrd="4" destOrd="0" parTransId="{0028919D-1516-4834-BD0E-A80D8A80D0AA}" sibTransId="{47E87369-6951-4CB6-8508-403913B0BA14}"/>
    <dgm:cxn modelId="{1C824D36-C4E2-4D0A-ADDF-96630B281A01}" type="presOf" srcId="{AACB242B-D843-4F88-A2D1-12F453EC7356}" destId="{F8FDB520-73F0-4054-890F-7438E41DB4C7}" srcOrd="0" destOrd="0" presId="urn:microsoft.com/office/officeart/2005/8/layout/rings+Icon"/>
    <dgm:cxn modelId="{254A126C-5BDA-43F9-B0E8-6DD4F11F919D}" type="presOf" srcId="{E5035F77-914F-44E5-9F98-19DBD7964E39}" destId="{C6F73452-D001-41F9-9559-67B763788554}" srcOrd="0" destOrd="0" presId="urn:microsoft.com/office/officeart/2005/8/layout/rings+Icon"/>
    <dgm:cxn modelId="{DECE3475-CEDE-43CA-8EBE-C2FA482FF071}" srcId="{8203B9E6-6FDC-4435-98F9-DCD847129353}" destId="{E5035F77-914F-44E5-9F98-19DBD7964E39}" srcOrd="1" destOrd="0" parTransId="{07C07377-6D03-4CBD-A95E-255AD901E6D6}" sibTransId="{EB45D2D7-930D-4B26-8BCC-78D72C87DA76}"/>
    <dgm:cxn modelId="{0B735F79-BB8E-4DF4-9F95-71D5F4707674}" type="presOf" srcId="{F599695C-96D1-4AFF-A1C1-AA0C4C6E491B}" destId="{B71C34BB-5052-45ED-9128-55E4481E1772}" srcOrd="0" destOrd="0" presId="urn:microsoft.com/office/officeart/2005/8/layout/rings+Icon"/>
    <dgm:cxn modelId="{83A1928F-04D1-4EC0-BE60-1307358D9AD2}" srcId="{8203B9E6-6FDC-4435-98F9-DCD847129353}" destId="{1CC6AFC4-1822-401C-9229-D45C93D1596B}" srcOrd="2" destOrd="0" parTransId="{149197E8-1EA6-4971-A140-1B757D89B2BB}" sibTransId="{ECC0EE96-8EA4-4F0F-B0E6-BFB0188A7A97}"/>
    <dgm:cxn modelId="{0487E2AA-1EC8-4FCC-BB0B-28DEDC020E42}" type="presOf" srcId="{8203B9E6-6FDC-4435-98F9-DCD847129353}" destId="{3B373F1F-2B72-4872-84A6-BAC76F45D1C5}" srcOrd="0" destOrd="0" presId="urn:microsoft.com/office/officeart/2005/8/layout/rings+Icon"/>
    <dgm:cxn modelId="{E3B28CB6-461F-4B78-A02F-FEFCF7A5C104}" srcId="{8203B9E6-6FDC-4435-98F9-DCD847129353}" destId="{F599695C-96D1-4AFF-A1C1-AA0C4C6E491B}" srcOrd="0" destOrd="0" parTransId="{17203B87-F79B-4B82-9337-52CF28574BB6}" sibTransId="{33C65042-F479-438A-8532-B98E5779F15B}"/>
    <dgm:cxn modelId="{19231BFC-5049-4C79-A533-BC608E46EFE5}" type="presOf" srcId="{1CC6AFC4-1822-401C-9229-D45C93D1596B}" destId="{7BD42B0B-BB61-4F87-BB4C-0F90CBFC8FEE}" srcOrd="0" destOrd="0" presId="urn:microsoft.com/office/officeart/2005/8/layout/rings+Icon"/>
    <dgm:cxn modelId="{35B9BE8F-4192-4DF5-A4CF-09119CEDF7B2}" type="presParOf" srcId="{3B373F1F-2B72-4872-84A6-BAC76F45D1C5}" destId="{B71C34BB-5052-45ED-9128-55E4481E1772}" srcOrd="0" destOrd="0" presId="urn:microsoft.com/office/officeart/2005/8/layout/rings+Icon"/>
    <dgm:cxn modelId="{3D291822-EFDE-45A1-B4FF-CFB52ECE2199}" type="presParOf" srcId="{3B373F1F-2B72-4872-84A6-BAC76F45D1C5}" destId="{C6F73452-D001-41F9-9559-67B763788554}" srcOrd="1" destOrd="0" presId="urn:microsoft.com/office/officeart/2005/8/layout/rings+Icon"/>
    <dgm:cxn modelId="{6BCCEE99-5A85-4DE2-819D-6986227BC2B1}" type="presParOf" srcId="{3B373F1F-2B72-4872-84A6-BAC76F45D1C5}" destId="{7BD42B0B-BB61-4F87-BB4C-0F90CBFC8FEE}" srcOrd="2" destOrd="0" presId="urn:microsoft.com/office/officeart/2005/8/layout/rings+Icon"/>
    <dgm:cxn modelId="{3984EA2A-4141-4942-B549-F0A72F680BCA}" type="presParOf" srcId="{3B373F1F-2B72-4872-84A6-BAC76F45D1C5}" destId="{F8FDB520-73F0-4054-890F-7438E41DB4C7}" srcOrd="3" destOrd="0" presId="urn:microsoft.com/office/officeart/2005/8/layout/rings+Icon"/>
    <dgm:cxn modelId="{83BD4F61-5077-4B14-9D80-BE667E26619C}" type="presParOf" srcId="{3B373F1F-2B72-4872-84A6-BAC76F45D1C5}" destId="{29CF2A62-BD99-4AC3-9414-908492695DB0}" srcOrd="4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6CA0F2-E9E4-4449-A9F2-89C1BD020221}" type="doc">
      <dgm:prSet loTypeId="urn:microsoft.com/office/officeart/2005/8/layout/rings+Icon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2242313F-D23E-4570-A4FC-9C38E469921F}">
      <dgm:prSet custT="1"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r>
            <a:rPr lang="fi-FI" sz="1900" dirty="0">
              <a:solidFill>
                <a:schemeClr val="bg1"/>
              </a:solidFill>
            </a:rPr>
            <a:t>Tasa-arvoryhmä</a:t>
          </a:r>
        </a:p>
      </dgm:t>
    </dgm:pt>
    <dgm:pt modelId="{20BF8076-0BAC-4726-8C45-329A0D0F5DAB}" type="parTrans" cxnId="{A7A86D9D-C2EB-46D9-B42D-0C352E64C48A}">
      <dgm:prSet/>
      <dgm:spPr/>
      <dgm:t>
        <a:bodyPr/>
        <a:lstStyle/>
        <a:p>
          <a:endParaRPr lang="fr-BE"/>
        </a:p>
      </dgm:t>
    </dgm:pt>
    <dgm:pt modelId="{88C5D3C2-E8AF-4835-8A24-9CA0FA10A175}" type="sibTrans" cxnId="{A7A86D9D-C2EB-46D9-B42D-0C352E64C48A}">
      <dgm:prSet/>
      <dgm:spPr/>
      <dgm:t>
        <a:bodyPr/>
        <a:lstStyle/>
        <a:p>
          <a:endParaRPr lang="fr-BE"/>
        </a:p>
      </dgm:t>
    </dgm:pt>
    <dgm:pt modelId="{CB2133CD-1C36-415A-AFE9-715A7095F35B}">
      <dgm:prSet custT="1"/>
      <dgm:spPr>
        <a:solidFill>
          <a:srgbClr val="002060"/>
        </a:solidFill>
      </dgm:spPr>
      <dgm:t>
        <a:bodyPr/>
        <a:lstStyle/>
        <a:p>
          <a:r>
            <a:rPr lang="fi-FI" sz="1900" dirty="0">
              <a:solidFill>
                <a:schemeClr val="bg1"/>
              </a:solidFill>
            </a:rPr>
            <a:t>Ilmasto-sopimuksen COP-konferenssia käsittelevä ryhmä</a:t>
          </a:r>
        </a:p>
      </dgm:t>
    </dgm:pt>
    <dgm:pt modelId="{5F284DBF-8FCF-4262-B82E-81A5F9DCCA96}" type="parTrans" cxnId="{5D72A600-89D1-46E6-8AA4-42D969AD58B1}">
      <dgm:prSet/>
      <dgm:spPr/>
      <dgm:t>
        <a:bodyPr/>
        <a:lstStyle/>
        <a:p>
          <a:endParaRPr lang="fr-BE"/>
        </a:p>
      </dgm:t>
    </dgm:pt>
    <dgm:pt modelId="{2865DBEB-4D3E-40EB-BCC4-A16312D17E5F}" type="sibTrans" cxnId="{5D72A600-89D1-46E6-8AA4-42D969AD58B1}">
      <dgm:prSet/>
      <dgm:spPr/>
      <dgm:t>
        <a:bodyPr/>
        <a:lstStyle/>
        <a:p>
          <a:endParaRPr lang="fr-BE"/>
        </a:p>
      </dgm:t>
    </dgm:pt>
    <dgm:pt modelId="{8B5DB63D-0D01-408A-BFF3-4266CE050986}">
      <dgm:prSet custT="1"/>
      <dgm:spPr>
        <a:solidFill>
          <a:srgbClr val="7030A0"/>
        </a:solidFill>
      </dgm:spPr>
      <dgm:t>
        <a:bodyPr/>
        <a:lstStyle/>
        <a:p>
          <a:r>
            <a:rPr lang="fi-FI" sz="1900" dirty="0">
              <a:solidFill>
                <a:schemeClr val="bg1"/>
              </a:solidFill>
              <a:latin typeface="Calibri" pitchFamily="34" charset="0"/>
            </a:rPr>
            <a:t>CCMI </a:t>
          </a:r>
          <a:br>
            <a:rPr lang="fi-FI" sz="1900" dirty="0">
              <a:solidFill>
                <a:schemeClr val="bg1"/>
              </a:solidFill>
              <a:latin typeface="Calibri" pitchFamily="34" charset="0"/>
            </a:rPr>
          </a:br>
          <a:r>
            <a:rPr lang="fi-FI" sz="1900" dirty="0">
              <a:solidFill>
                <a:schemeClr val="bg1"/>
              </a:solidFill>
              <a:latin typeface="Calibri" pitchFamily="34" charset="0"/>
            </a:rPr>
            <a:t>Neuvoa-antava valiokunta ”teollisuuden muutokset”</a:t>
          </a:r>
        </a:p>
      </dgm:t>
    </dgm:pt>
    <dgm:pt modelId="{D0B70936-BA16-43FB-AE64-57979EA8D979}" type="parTrans" cxnId="{476B8293-4C0F-4D48-9D8B-3CE1DD9B7473}">
      <dgm:prSet/>
      <dgm:spPr/>
      <dgm:t>
        <a:bodyPr/>
        <a:lstStyle/>
        <a:p>
          <a:endParaRPr lang="fr-BE"/>
        </a:p>
      </dgm:t>
    </dgm:pt>
    <dgm:pt modelId="{C10F7F5A-591E-43EE-B90E-C79BA1956E1B}" type="sibTrans" cxnId="{476B8293-4C0F-4D48-9D8B-3CE1DD9B7473}">
      <dgm:prSet/>
      <dgm:spPr/>
      <dgm:t>
        <a:bodyPr/>
        <a:lstStyle/>
        <a:p>
          <a:endParaRPr lang="fr-BE"/>
        </a:p>
      </dgm:t>
    </dgm:pt>
    <dgm:pt modelId="{378DA1D4-79E9-417C-A631-9A23614466F0}">
      <dgm:prSet custT="1"/>
      <dgm:spPr>
        <a:solidFill>
          <a:srgbClr val="002060"/>
        </a:solidFill>
      </dgm:spPr>
      <dgm:t>
        <a:bodyPr/>
        <a:lstStyle/>
        <a:p>
          <a:r>
            <a:rPr lang="fi-FI" sz="1900" dirty="0">
              <a:solidFill>
                <a:schemeClr val="bg1"/>
              </a:solidFill>
            </a:rPr>
            <a:t>Nuorisoryhmä</a:t>
          </a:r>
        </a:p>
      </dgm:t>
    </dgm:pt>
    <dgm:pt modelId="{30A9A461-DE3D-44A7-8A74-F7E588A292DC}" type="parTrans" cxnId="{CB729FFA-4F5F-4513-9430-040BECF49A9F}">
      <dgm:prSet/>
      <dgm:spPr/>
      <dgm:t>
        <a:bodyPr/>
        <a:lstStyle/>
        <a:p>
          <a:endParaRPr lang="fr-BE"/>
        </a:p>
      </dgm:t>
    </dgm:pt>
    <dgm:pt modelId="{1E49BEDE-07C3-4313-A3CC-031CAB13F500}" type="sibTrans" cxnId="{CB729FFA-4F5F-4513-9430-040BECF49A9F}">
      <dgm:prSet/>
      <dgm:spPr/>
      <dgm:t>
        <a:bodyPr/>
        <a:lstStyle/>
        <a:p>
          <a:endParaRPr lang="fr-BE"/>
        </a:p>
      </dgm:t>
    </dgm:pt>
    <dgm:pt modelId="{3927B9FF-624B-4A0E-8140-250997EF6FF9}" type="pres">
      <dgm:prSet presAssocID="{5D6CA0F2-E9E4-4449-A9F2-89C1BD020221}" presName="Name0" presStyleCnt="0">
        <dgm:presLayoutVars>
          <dgm:chMax val="7"/>
          <dgm:dir/>
          <dgm:resizeHandles val="exact"/>
        </dgm:presLayoutVars>
      </dgm:prSet>
      <dgm:spPr/>
    </dgm:pt>
    <dgm:pt modelId="{E3C77314-1F34-471D-84C1-1D0B0B0F163D}" type="pres">
      <dgm:prSet presAssocID="{5D6CA0F2-E9E4-4449-A9F2-89C1BD020221}" presName="ellipse1" presStyleLbl="vennNode1" presStyleIdx="0" presStyleCnt="4" custScaleX="101299" custScaleY="95486" custLinFactNeighborX="-591" custLinFactNeighborY="-8381">
        <dgm:presLayoutVars>
          <dgm:bulletEnabled val="1"/>
        </dgm:presLayoutVars>
      </dgm:prSet>
      <dgm:spPr/>
    </dgm:pt>
    <dgm:pt modelId="{05077633-4EF1-4E8F-8DB5-AC3CA458874A}" type="pres">
      <dgm:prSet presAssocID="{5D6CA0F2-E9E4-4449-A9F2-89C1BD020221}" presName="ellipse2" presStyleLbl="vennNode1" presStyleIdx="1" presStyleCnt="4" custLinFactNeighborX="-28" custLinFactNeighborY="-6185">
        <dgm:presLayoutVars>
          <dgm:bulletEnabled val="1"/>
        </dgm:presLayoutVars>
      </dgm:prSet>
      <dgm:spPr/>
    </dgm:pt>
    <dgm:pt modelId="{E43C8C33-10C3-48CA-A976-5B97E2E6FB47}" type="pres">
      <dgm:prSet presAssocID="{5D6CA0F2-E9E4-4449-A9F2-89C1BD020221}" presName="ellipse3" presStyleLbl="vennNode1" presStyleIdx="2" presStyleCnt="4" custLinFactNeighborX="3304" custLinFactNeighborY="-4944">
        <dgm:presLayoutVars>
          <dgm:bulletEnabled val="1"/>
        </dgm:presLayoutVars>
      </dgm:prSet>
      <dgm:spPr/>
    </dgm:pt>
    <dgm:pt modelId="{3F6A9F8B-8669-4891-A9B7-B500B35741E7}" type="pres">
      <dgm:prSet presAssocID="{5D6CA0F2-E9E4-4449-A9F2-89C1BD020221}" presName="ellipse4" presStyleLbl="vennNode1" presStyleIdx="3" presStyleCnt="4" custLinFactNeighborX="8282" custLinFactNeighborY="-5693">
        <dgm:presLayoutVars>
          <dgm:bulletEnabled val="1"/>
        </dgm:presLayoutVars>
      </dgm:prSet>
      <dgm:spPr/>
    </dgm:pt>
  </dgm:ptLst>
  <dgm:cxnLst>
    <dgm:cxn modelId="{5D72A600-89D1-46E6-8AA4-42D969AD58B1}" srcId="{5D6CA0F2-E9E4-4449-A9F2-89C1BD020221}" destId="{CB2133CD-1C36-415A-AFE9-715A7095F35B}" srcOrd="3" destOrd="0" parTransId="{5F284DBF-8FCF-4262-B82E-81A5F9DCCA96}" sibTransId="{2865DBEB-4D3E-40EB-BCC4-A16312D17E5F}"/>
    <dgm:cxn modelId="{13FFAE08-39CF-4D9E-9616-A1E6245EE8DD}" type="presOf" srcId="{5D6CA0F2-E9E4-4449-A9F2-89C1BD020221}" destId="{3927B9FF-624B-4A0E-8140-250997EF6FF9}" srcOrd="0" destOrd="0" presId="urn:microsoft.com/office/officeart/2005/8/layout/rings+Icon"/>
    <dgm:cxn modelId="{4D244C20-7022-456D-A9B8-ADC5F828DA4B}" type="presOf" srcId="{378DA1D4-79E9-417C-A631-9A23614466F0}" destId="{05077633-4EF1-4E8F-8DB5-AC3CA458874A}" srcOrd="0" destOrd="0" presId="urn:microsoft.com/office/officeart/2005/8/layout/rings+Icon"/>
    <dgm:cxn modelId="{E888F936-11A3-4370-A105-D11245E11308}" type="presOf" srcId="{2242313F-D23E-4570-A4FC-9C38E469921F}" destId="{E43C8C33-10C3-48CA-A976-5B97E2E6FB47}" srcOrd="0" destOrd="0" presId="urn:microsoft.com/office/officeart/2005/8/layout/rings+Icon"/>
    <dgm:cxn modelId="{476B8293-4C0F-4D48-9D8B-3CE1DD9B7473}" srcId="{5D6CA0F2-E9E4-4449-A9F2-89C1BD020221}" destId="{8B5DB63D-0D01-408A-BFF3-4266CE050986}" srcOrd="0" destOrd="0" parTransId="{D0B70936-BA16-43FB-AE64-57979EA8D979}" sibTransId="{C10F7F5A-591E-43EE-B90E-C79BA1956E1B}"/>
    <dgm:cxn modelId="{A7A86D9D-C2EB-46D9-B42D-0C352E64C48A}" srcId="{5D6CA0F2-E9E4-4449-A9F2-89C1BD020221}" destId="{2242313F-D23E-4570-A4FC-9C38E469921F}" srcOrd="2" destOrd="0" parTransId="{20BF8076-0BAC-4726-8C45-329A0D0F5DAB}" sibTransId="{88C5D3C2-E8AF-4835-8A24-9CA0FA10A175}"/>
    <dgm:cxn modelId="{E39479BF-60AE-4BE8-B5D5-84C65487D53E}" type="presOf" srcId="{CB2133CD-1C36-415A-AFE9-715A7095F35B}" destId="{3F6A9F8B-8669-4891-A9B7-B500B35741E7}" srcOrd="0" destOrd="0" presId="urn:microsoft.com/office/officeart/2005/8/layout/rings+Icon"/>
    <dgm:cxn modelId="{CB729FFA-4F5F-4513-9430-040BECF49A9F}" srcId="{5D6CA0F2-E9E4-4449-A9F2-89C1BD020221}" destId="{378DA1D4-79E9-417C-A631-9A23614466F0}" srcOrd="1" destOrd="0" parTransId="{30A9A461-DE3D-44A7-8A74-F7E588A292DC}" sibTransId="{1E49BEDE-07C3-4313-A3CC-031CAB13F500}"/>
    <dgm:cxn modelId="{1541FBFD-BEB5-4466-8669-440EF10F4CB2}" type="presOf" srcId="{8B5DB63D-0D01-408A-BFF3-4266CE050986}" destId="{E3C77314-1F34-471D-84C1-1D0B0B0F163D}" srcOrd="0" destOrd="0" presId="urn:microsoft.com/office/officeart/2005/8/layout/rings+Icon"/>
    <dgm:cxn modelId="{222C4BB5-1A51-406F-9395-A3A44F707C44}" type="presParOf" srcId="{3927B9FF-624B-4A0E-8140-250997EF6FF9}" destId="{E3C77314-1F34-471D-84C1-1D0B0B0F163D}" srcOrd="0" destOrd="0" presId="urn:microsoft.com/office/officeart/2005/8/layout/rings+Icon"/>
    <dgm:cxn modelId="{F17F809E-5B0A-48B5-9AA4-A4604B9B1010}" type="presParOf" srcId="{3927B9FF-624B-4A0E-8140-250997EF6FF9}" destId="{05077633-4EF1-4E8F-8DB5-AC3CA458874A}" srcOrd="1" destOrd="0" presId="urn:microsoft.com/office/officeart/2005/8/layout/rings+Icon"/>
    <dgm:cxn modelId="{5CB27DFC-AC7C-48F7-9E06-E505CB7711BB}" type="presParOf" srcId="{3927B9FF-624B-4A0E-8140-250997EF6FF9}" destId="{E43C8C33-10C3-48CA-A976-5B97E2E6FB47}" srcOrd="2" destOrd="0" presId="urn:microsoft.com/office/officeart/2005/8/layout/rings+Icon"/>
    <dgm:cxn modelId="{3E41BB60-409E-4FD5-8D73-07806988F4A7}" type="presParOf" srcId="{3927B9FF-624B-4A0E-8140-250997EF6FF9}" destId="{3F6A9F8B-8669-4891-A9B7-B500B35741E7}" srcOrd="3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C34BB-5052-45ED-9128-55E4481E1772}">
      <dsp:nvSpPr>
        <dsp:cNvPr id="0" name=""/>
        <dsp:cNvSpPr/>
      </dsp:nvSpPr>
      <dsp:spPr>
        <a:xfrm>
          <a:off x="0" y="370730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>
              <a:solidFill>
                <a:schemeClr val="bg1"/>
              </a:solidFill>
            </a:rPr>
            <a:t>Eurooppa-laista ohjausjaksoa käsittelevä ryhmä</a:t>
          </a:r>
        </a:p>
      </dsp:txBody>
      <dsp:txXfrm>
        <a:off x="337066" y="707796"/>
        <a:ext cx="1627502" cy="1627497"/>
      </dsp:txXfrm>
    </dsp:sp>
    <dsp:sp modelId="{C6F73452-D001-41F9-9559-67B763788554}">
      <dsp:nvSpPr>
        <dsp:cNvPr id="0" name=""/>
        <dsp:cNvSpPr/>
      </dsp:nvSpPr>
      <dsp:spPr>
        <a:xfrm>
          <a:off x="1207957" y="1883164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ts val="1200"/>
            </a:spcBef>
            <a:spcAft>
              <a:spcPct val="35000"/>
            </a:spcAft>
            <a:buNone/>
          </a:pPr>
          <a:endParaRPr lang="fi-FI" sz="2000" kern="1200" dirty="0">
            <a:solidFill>
              <a:schemeClr val="bg1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ts val="1200"/>
            </a:spcBef>
            <a:spcAft>
              <a:spcPct val="35000"/>
            </a:spcAft>
            <a:buNone/>
          </a:pPr>
          <a:r>
            <a:rPr lang="fi-FI" sz="1900" kern="1200" dirty="0">
              <a:solidFill>
                <a:schemeClr val="bg1"/>
              </a:solidFill>
            </a:rPr>
            <a:t>Digitaalisen siirtymän ja sisä-markkinoiden seuranta-ryhmä</a:t>
          </a:r>
        </a:p>
      </dsp:txBody>
      <dsp:txXfrm>
        <a:off x="1545023" y="2220230"/>
        <a:ext cx="1627502" cy="1627497"/>
      </dsp:txXfrm>
    </dsp:sp>
    <dsp:sp modelId="{7BD42B0B-BB61-4F87-BB4C-0F90CBFC8FEE}">
      <dsp:nvSpPr>
        <dsp:cNvPr id="0" name=""/>
        <dsp:cNvSpPr/>
      </dsp:nvSpPr>
      <dsp:spPr>
        <a:xfrm>
          <a:off x="2367777" y="370730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>
              <a:solidFill>
                <a:schemeClr val="bg1"/>
              </a:solidFill>
            </a:rPr>
            <a:t>Perusoikeuksia ja oikeusvaltio-periaatetta käsittelevä ryhmä</a:t>
          </a:r>
        </a:p>
      </dsp:txBody>
      <dsp:txXfrm>
        <a:off x="2704843" y="707796"/>
        <a:ext cx="1627502" cy="1627497"/>
      </dsp:txXfrm>
    </dsp:sp>
    <dsp:sp modelId="{F8FDB520-73F0-4054-890F-7438E41DB4C7}">
      <dsp:nvSpPr>
        <dsp:cNvPr id="0" name=""/>
        <dsp:cNvSpPr/>
      </dsp:nvSpPr>
      <dsp:spPr>
        <a:xfrm>
          <a:off x="3728690" y="1897100"/>
          <a:ext cx="2322372" cy="2286922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>
              <a:solidFill>
                <a:schemeClr val="bg1"/>
              </a:solidFill>
            </a:rPr>
            <a:t>Työ­markkinoiden seurantaryhmä</a:t>
          </a:r>
        </a:p>
      </dsp:txBody>
      <dsp:txXfrm>
        <a:off x="4068794" y="2232012"/>
        <a:ext cx="1642164" cy="1617098"/>
      </dsp:txXfrm>
    </dsp:sp>
    <dsp:sp modelId="{29CF2A62-BD99-4AC3-9414-908492695DB0}">
      <dsp:nvSpPr>
        <dsp:cNvPr id="0" name=""/>
        <dsp:cNvSpPr/>
      </dsp:nvSpPr>
      <dsp:spPr>
        <a:xfrm>
          <a:off x="4734852" y="370730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>
              <a:solidFill>
                <a:schemeClr val="bg1"/>
              </a:solidFill>
            </a:rPr>
            <a:t>Kestävän kehityksen seuranta-ryhmä</a:t>
          </a:r>
        </a:p>
      </dsp:txBody>
      <dsp:txXfrm>
        <a:off x="5071918" y="707796"/>
        <a:ext cx="1627502" cy="16274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C77314-1F34-471D-84C1-1D0B0B0F163D}">
      <dsp:nvSpPr>
        <dsp:cNvPr id="0" name=""/>
        <dsp:cNvSpPr/>
      </dsp:nvSpPr>
      <dsp:spPr>
        <a:xfrm>
          <a:off x="-7468" y="122276"/>
          <a:ext cx="2329778" cy="2196353"/>
        </a:xfrm>
        <a:prstGeom prst="ellipse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>
              <a:solidFill>
                <a:schemeClr val="bg1"/>
              </a:solidFill>
              <a:latin typeface="Calibri" pitchFamily="34" charset="0"/>
            </a:rPr>
            <a:t>CCMI </a:t>
          </a:r>
          <a:br>
            <a:rPr lang="fi-FI" sz="1900" kern="1200" dirty="0">
              <a:solidFill>
                <a:schemeClr val="bg1"/>
              </a:solidFill>
              <a:latin typeface="Calibri" pitchFamily="34" charset="0"/>
            </a:rPr>
          </a:br>
          <a:r>
            <a:rPr lang="fi-FI" sz="1900" kern="1200" dirty="0">
              <a:solidFill>
                <a:schemeClr val="bg1"/>
              </a:solidFill>
              <a:latin typeface="Calibri" pitchFamily="34" charset="0"/>
            </a:rPr>
            <a:t>Neuvoa-antava valiokunta ”teollisuuden muutokset”</a:t>
          </a:r>
        </a:p>
      </dsp:txBody>
      <dsp:txXfrm>
        <a:off x="333720" y="443924"/>
        <a:ext cx="1647402" cy="1553057"/>
      </dsp:txXfrm>
    </dsp:sp>
    <dsp:sp modelId="{05077633-4EF1-4E8F-8DB5-AC3CA458874A}">
      <dsp:nvSpPr>
        <dsp:cNvPr id="0" name=""/>
        <dsp:cNvSpPr/>
      </dsp:nvSpPr>
      <dsp:spPr>
        <a:xfrm>
          <a:off x="1190116" y="1654968"/>
          <a:ext cx="2299902" cy="2300183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>
              <a:solidFill>
                <a:schemeClr val="bg1"/>
              </a:solidFill>
            </a:rPr>
            <a:t>Nuorisoryhmä</a:t>
          </a:r>
        </a:p>
      </dsp:txBody>
      <dsp:txXfrm>
        <a:off x="1526929" y="1991822"/>
        <a:ext cx="1626276" cy="1626475"/>
      </dsp:txXfrm>
    </dsp:sp>
    <dsp:sp modelId="{E43C8C33-10C3-48CA-A976-5B97E2E6FB47}">
      <dsp:nvSpPr>
        <dsp:cNvPr id="0" name=""/>
        <dsp:cNvSpPr/>
      </dsp:nvSpPr>
      <dsp:spPr>
        <a:xfrm>
          <a:off x="2449455" y="149418"/>
          <a:ext cx="2299902" cy="2300183"/>
        </a:xfrm>
        <a:prstGeom prst="ellipse">
          <a:avLst/>
        </a:prstGeom>
        <a:solidFill>
          <a:srgbClr val="002060"/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>
              <a:solidFill>
                <a:schemeClr val="bg1"/>
              </a:solidFill>
            </a:rPr>
            <a:t>Tasa-arvoryhmä</a:t>
          </a:r>
        </a:p>
      </dsp:txBody>
      <dsp:txXfrm>
        <a:off x="2786268" y="486272"/>
        <a:ext cx="1626276" cy="1626475"/>
      </dsp:txXfrm>
    </dsp:sp>
    <dsp:sp modelId="{3F6A9F8B-8669-4891-A9B7-B500B35741E7}">
      <dsp:nvSpPr>
        <dsp:cNvPr id="0" name=""/>
        <dsp:cNvSpPr/>
      </dsp:nvSpPr>
      <dsp:spPr>
        <a:xfrm>
          <a:off x="3556758" y="1666285"/>
          <a:ext cx="2299902" cy="2300183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>
              <a:solidFill>
                <a:schemeClr val="bg1"/>
              </a:solidFill>
            </a:rPr>
            <a:t>Ilmasto-sopimuksen COP-konferenssia käsittelevä ryhmä</a:t>
          </a:r>
        </a:p>
      </dsp:txBody>
      <dsp:txXfrm>
        <a:off x="3893571" y="2003139"/>
        <a:ext cx="1626276" cy="16264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03BF0-E97C-469C-AF60-F17B5FF059B5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CB815-C936-4E99-8363-076A4EF2A191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40355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950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32650-2A0E-3513-BB81-E191EC716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A157BD-0924-79D0-4C2E-A4960C28B1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F7B311-8600-7614-10CE-9A0717282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C101E-89CE-AF55-9CC8-A054C8C268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454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676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some years now, the EESC has been working on how to better integrate the voice of young Europeans in its work and in the EU decision-making process in a structured and meaningful way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082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9A51B-0520-55A0-5578-0FB370892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810D07-59F6-BBFD-62FE-80B1A489FC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931D7D-B289-BC6E-B779-52CCFECD12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94E68-60FC-B8C2-5186-440C5E2404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797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4E44F-19E4-D2DF-B095-2834DB359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5B7F67-FCED-020C-F753-48D3943E4E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8D963A-A939-8011-9CC3-FC3C8E303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A24A9-1F44-349E-93E6-CD672D34C4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360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48BCB-1AA3-47DD-B0AF-D1BE25486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D851D8-243B-4A0B-8E39-98F5968E5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E29BE-A65B-48EA-8300-9735CC06B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A849F-5162-4368-9740-634FA7F5C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7076-24AC-4AA4-9CF5-B5513FC0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02101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4A06C-040C-4402-9537-0B7B072B3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BD9FFC-57CA-4AD9-9DF0-AE3DE1E54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CF21E-F473-41F6-A590-BE48ECDCE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003BA-DEF5-45CF-86FA-93D7EECBE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4BF19-61AE-43EB-8960-90478653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51663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D4914D-68CD-432E-A2B8-8A8079EAF2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3885EE-813E-44B5-9613-0163F4FC5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27BEE-BF15-4715-BC32-719A9C8F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D9E59-D43E-41F4-AEAE-FC07DA1DA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0100E-F2BB-4D9A-915B-A2C04EBBF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27947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1E2CB-3271-45A1-9EC5-90242F094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86207-EC44-4C3D-94FF-693E17667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666B3-0D3F-4438-A96D-83301C2A1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2C06E-535A-46C3-A3F3-24F27759C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931B2-ECEC-499C-A336-D4F733EBD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30525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1190F-78FA-4AAE-9FB3-B9FFE716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706FF-9B57-4C18-8B91-5E6C65C90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8E82A-39FB-4EC0-A6AD-91F4BD78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E1FF3-76A5-42EB-A32E-B4CF5CD41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8E69F-2385-4097-B656-95A26E76A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73339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512D6-F440-4124-9E9A-DB59061D1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9D97F-69C5-45C6-83F2-F7F04FEB15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975D1-8BD1-49F2-95C3-7A12230AF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D5DE11-4BDA-4175-B042-6B243D4B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34AE0-D5A1-4B77-8554-F3164B387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B5477-AD78-4F97-9584-E21957B6E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78756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F1013-E172-4291-99C6-2886E5ABC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D7858-620A-49AE-A6CF-FDEA41F2C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27198F-87F3-4712-8BA2-A78EA40A6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620C0-BDEA-4A00-B69D-1E9350A0BE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8718F9-713D-4361-BE54-B0BA4CDADB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505A7E-026E-40B8-8063-F6E028641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E2493D-0050-4A49-ADD5-173C02CCD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837541-2C90-431B-A1BF-C6770B28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69497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95325-D07A-4E81-A588-93D3F35C1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87C8E9-875C-40B7-8897-5EA56BF4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EC260E-325C-441A-A2B0-0775E18A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19B9B-43DE-45C7-839F-553A5B2B6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35360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5A11C6-2785-4D57-B651-A7087E129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D4B91-D563-427D-9B42-583ED73AE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7F2D0-5989-496C-828E-51D0CF9F0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34158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2F027-8B70-4278-90EC-E0C382E48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9FD22-648F-46D4-9DB5-0B07D43DA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93A660-7AC0-407E-BC4B-12BC1252C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2883C-6A78-4623-8A67-C8C352243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5E2FF-9A4B-4B49-9BF6-DB4A614A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AFF41-67BA-49B7-AF66-C45284C82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77591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A77D4-06AC-4739-9108-2FFD6D6E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C16E47-723C-495F-B9E1-B19D455EA3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EA9B44-BFE9-4D11-8CEA-36B9D3A9A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ED65FD-C32B-40B7-B987-5323347FC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783F4-5F11-436D-92FA-3C5F9EB3A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8D8AFE-C5EA-4BD3-9D9E-DF99E8241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06876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5F36FF-66B9-4B49-AD27-F9288542F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EF2DC-0EB2-4371-925B-2ACCADA40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B89D4-5AD6-4115-9B19-72902174A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C7755-FA5A-4F03-A13A-3C157AB73A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6746E-51BA-4A03-A63D-1520E27BB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8383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6.svg"/><Relationship Id="rId18" Type="http://schemas.openxmlformats.org/officeDocument/2006/relationships/image" Target="../media/image41.png"/><Relationship Id="rId26" Type="http://schemas.openxmlformats.org/officeDocument/2006/relationships/hyperlink" Target="https://www.eesc.europa.eu/en/news-media/articles/integrating-young-voices-eu-decision-making" TargetMode="External"/><Relationship Id="rId3" Type="http://schemas.openxmlformats.org/officeDocument/2006/relationships/image" Target="../media/image38.svg"/><Relationship Id="rId21" Type="http://schemas.openxmlformats.org/officeDocument/2006/relationships/hyperlink" Target="https://www.eesc.europa.eu/fi/our-work/publications-other-work/publications/recent-eesc-achievements" TargetMode="External"/><Relationship Id="rId7" Type="http://schemas.openxmlformats.org/officeDocument/2006/relationships/image" Target="../media/image36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5" Type="http://schemas.openxmlformats.org/officeDocument/2006/relationships/hyperlink" Target="https://www.eesc.europa.eu/fi/news-media/articles/leading-way-just-transition" TargetMode="External"/><Relationship Id="rId2" Type="http://schemas.openxmlformats.org/officeDocument/2006/relationships/image" Target="../media/image37.png"/><Relationship Id="rId16" Type="http://schemas.openxmlformats.org/officeDocument/2006/relationships/image" Target="../media/image29.png"/><Relationship Id="rId20" Type="http://schemas.openxmlformats.org/officeDocument/2006/relationships/hyperlink" Target="https://www.eesc.europa.eu/sites/default/files/2024-12/qe-01-24-013-en-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2.svg"/><Relationship Id="rId24" Type="http://schemas.openxmlformats.org/officeDocument/2006/relationships/hyperlink" Target="https://unfccc.int/topics/just-transition/united-arab-emirates-just-transition-work-programme%23%3A%7E%3Atext%3DJust%20Transition%20Pathways-%2CThe%20First%20Dialogue%20under%20the%20United%20Arab%20Emirates%20Just%20Transition%2CJune%200800%20to%201200%20CEST" TargetMode="External"/><Relationship Id="rId5" Type="http://schemas.openxmlformats.org/officeDocument/2006/relationships/image" Target="../media/image40.svg"/><Relationship Id="rId15" Type="http://schemas.openxmlformats.org/officeDocument/2006/relationships/image" Target="../media/image34.svg"/><Relationship Id="rId23" Type="http://schemas.openxmlformats.org/officeDocument/2006/relationships/hyperlink" Target="https://www.eesc.europa.eu/sites/default/files/2024-12/qe-01-24-019-en-n.pdf" TargetMode="External"/><Relationship Id="rId28" Type="http://schemas.openxmlformats.org/officeDocument/2006/relationships/hyperlink" Target="https://www.eesc.europa.eu/sites/default/files/2024-12/qe-01-24-022-en-n.pdf" TargetMode="External"/><Relationship Id="rId10" Type="http://schemas.openxmlformats.org/officeDocument/2006/relationships/image" Target="../media/image31.png"/><Relationship Id="rId19" Type="http://schemas.openxmlformats.org/officeDocument/2006/relationships/image" Target="../media/image42.svg"/><Relationship Id="rId4" Type="http://schemas.openxmlformats.org/officeDocument/2006/relationships/image" Target="../media/image39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Relationship Id="rId22" Type="http://schemas.openxmlformats.org/officeDocument/2006/relationships/hyperlink" Target="https://www.eesc.europa.eu/fi" TargetMode="External"/><Relationship Id="rId27" Type="http://schemas.openxmlformats.org/officeDocument/2006/relationships/hyperlink" Target="https://www.eesc.europa.eu/fi/our-work/opinions-information-reports/opinions/eu-youth-test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cid:image004.png@01DB9EFF.F664ECA0" TargetMode="External"/><Relationship Id="rId18" Type="http://schemas.openxmlformats.org/officeDocument/2006/relationships/image" Target="../media/image54.gif"/><Relationship Id="rId3" Type="http://schemas.openxmlformats.org/officeDocument/2006/relationships/hyperlink" Target="mailto:visitEESC@eesc.europa.eu" TargetMode="External"/><Relationship Id="rId21" Type="http://schemas.openxmlformats.org/officeDocument/2006/relationships/hyperlink" Target="https://www.instagram.com/eu_civilsociety/" TargetMode="External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17" Type="http://schemas.openxmlformats.org/officeDocument/2006/relationships/image" Target="cid:image006.png@01DB9EFF.F664ECA0" TargetMode="External"/><Relationship Id="rId25" Type="http://schemas.openxmlformats.org/officeDocument/2006/relationships/hyperlink" Target="https://www.youtube.com/EurEcoSocCommittee" TargetMode="External"/><Relationship Id="rId2" Type="http://schemas.openxmlformats.org/officeDocument/2006/relationships/image" Target="../media/image44.png"/><Relationship Id="rId16" Type="http://schemas.openxmlformats.org/officeDocument/2006/relationships/image" Target="../media/image53.png"/><Relationship Id="rId20" Type="http://schemas.openxmlformats.org/officeDocument/2006/relationships/hyperlink" Target="https://www.linkedin.com/company/european-economic-social-committee/posts/?feedView=al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cid:image003.png@01DB9EFF.F664ECA0" TargetMode="External"/><Relationship Id="rId24" Type="http://schemas.openxmlformats.org/officeDocument/2006/relationships/hyperlink" Target="https://x.com/EU_EESC" TargetMode="External"/><Relationship Id="rId5" Type="http://schemas.openxmlformats.org/officeDocument/2006/relationships/image" Target="../media/image46.svg"/><Relationship Id="rId15" Type="http://schemas.openxmlformats.org/officeDocument/2006/relationships/image" Target="cid:image005.png@01DB9EFF.F664ECA0" TargetMode="External"/><Relationship Id="rId23" Type="http://schemas.openxmlformats.org/officeDocument/2006/relationships/hyperlink" Target="https://www.facebook.com/EuropeanEconomicAndSocialCommittee/" TargetMode="External"/><Relationship Id="rId10" Type="http://schemas.openxmlformats.org/officeDocument/2006/relationships/image" Target="../media/image50.png"/><Relationship Id="rId19" Type="http://schemas.openxmlformats.org/officeDocument/2006/relationships/image" Target="cid:image007.png@01DB9EFF.F664ECA0" TargetMode="External"/><Relationship Id="rId4" Type="http://schemas.openxmlformats.org/officeDocument/2006/relationships/image" Target="../media/image45.png"/><Relationship Id="rId9" Type="http://schemas.openxmlformats.org/officeDocument/2006/relationships/image" Target="cid:image002.png@01DB9EFF.F664ECA0" TargetMode="External"/><Relationship Id="rId14" Type="http://schemas.openxmlformats.org/officeDocument/2006/relationships/image" Target="../media/image52.png"/><Relationship Id="rId22" Type="http://schemas.openxmlformats.org/officeDocument/2006/relationships/hyperlink" Target="https://bsky.app/profile/eesc.bsky.social" TargetMode="Externa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svg"/><Relationship Id="rId18" Type="http://schemas.openxmlformats.org/officeDocument/2006/relationships/image" Target="../media/image71.png"/><Relationship Id="rId26" Type="http://schemas.openxmlformats.org/officeDocument/2006/relationships/image" Target="../media/image79.png"/><Relationship Id="rId39" Type="http://schemas.openxmlformats.org/officeDocument/2006/relationships/image" Target="../media/image89.png"/><Relationship Id="rId21" Type="http://schemas.openxmlformats.org/officeDocument/2006/relationships/image" Target="../media/image74.svg"/><Relationship Id="rId34" Type="http://schemas.openxmlformats.org/officeDocument/2006/relationships/hyperlink" Target="https://memberspage.eesc.europa.eu/members" TargetMode="External"/><Relationship Id="rId42" Type="http://schemas.openxmlformats.org/officeDocument/2006/relationships/hyperlink" Target="https://www.eesc.europa.eu/ceslink/en" TargetMode="External"/><Relationship Id="rId47" Type="http://schemas.openxmlformats.org/officeDocument/2006/relationships/hyperlink" Target="https://www.eesc.europa.eu/fi/news-media/videos/lifecycle-opinion" TargetMode="External"/><Relationship Id="rId7" Type="http://schemas.openxmlformats.org/officeDocument/2006/relationships/image" Target="../media/image60.sv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29" Type="http://schemas.openxmlformats.org/officeDocument/2006/relationships/image" Target="../media/image82.svg"/><Relationship Id="rId11" Type="http://schemas.openxmlformats.org/officeDocument/2006/relationships/image" Target="../media/image64.svg"/><Relationship Id="rId24" Type="http://schemas.openxmlformats.org/officeDocument/2006/relationships/image" Target="../media/image77.png"/><Relationship Id="rId32" Type="http://schemas.openxmlformats.org/officeDocument/2006/relationships/image" Target="../media/image85.png"/><Relationship Id="rId37" Type="http://schemas.openxmlformats.org/officeDocument/2006/relationships/image" Target="../media/image87.png"/><Relationship Id="rId40" Type="http://schemas.openxmlformats.org/officeDocument/2006/relationships/image" Target="../media/image90.svg"/><Relationship Id="rId45" Type="http://schemas.openxmlformats.org/officeDocument/2006/relationships/image" Target="../media/image93.png"/><Relationship Id="rId5" Type="http://schemas.openxmlformats.org/officeDocument/2006/relationships/image" Target="../media/image58.svg"/><Relationship Id="rId15" Type="http://schemas.openxmlformats.org/officeDocument/2006/relationships/image" Target="../media/image68.svg"/><Relationship Id="rId23" Type="http://schemas.openxmlformats.org/officeDocument/2006/relationships/image" Target="../media/image76.svg"/><Relationship Id="rId28" Type="http://schemas.openxmlformats.org/officeDocument/2006/relationships/image" Target="../media/image81.png"/><Relationship Id="rId36" Type="http://schemas.openxmlformats.org/officeDocument/2006/relationships/hyperlink" Target="https://what-europe-does-for-me.europarl.europa.eu/" TargetMode="External"/><Relationship Id="rId49" Type="http://schemas.openxmlformats.org/officeDocument/2006/relationships/hyperlink" Target="https://www.eesc.europa.eu/fi/agenda/plenary-sessions" TargetMode="External"/><Relationship Id="rId10" Type="http://schemas.openxmlformats.org/officeDocument/2006/relationships/image" Target="../media/image63.png"/><Relationship Id="rId19" Type="http://schemas.openxmlformats.org/officeDocument/2006/relationships/image" Target="../media/image72.svg"/><Relationship Id="rId31" Type="http://schemas.openxmlformats.org/officeDocument/2006/relationships/image" Target="../media/image84.svg"/><Relationship Id="rId44" Type="http://schemas.openxmlformats.org/officeDocument/2006/relationships/image" Target="../media/image92.sv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Relationship Id="rId22" Type="http://schemas.openxmlformats.org/officeDocument/2006/relationships/image" Target="../media/image75.png"/><Relationship Id="rId27" Type="http://schemas.openxmlformats.org/officeDocument/2006/relationships/image" Target="../media/image80.svg"/><Relationship Id="rId30" Type="http://schemas.openxmlformats.org/officeDocument/2006/relationships/image" Target="../media/image83.png"/><Relationship Id="rId35" Type="http://schemas.openxmlformats.org/officeDocument/2006/relationships/hyperlink" Target="https://www.eesc.europa.eu/fi/our-work/opinions-information-reports/follow-opinions" TargetMode="External"/><Relationship Id="rId43" Type="http://schemas.openxmlformats.org/officeDocument/2006/relationships/image" Target="../media/image91.png"/><Relationship Id="rId48" Type="http://schemas.openxmlformats.org/officeDocument/2006/relationships/hyperlink" Target="https://www.eesc.europa.eu/fi/work-with-us/traineeships" TargetMode="External"/><Relationship Id="rId8" Type="http://schemas.openxmlformats.org/officeDocument/2006/relationships/image" Target="../media/image61.png"/><Relationship Id="rId3" Type="http://schemas.openxmlformats.org/officeDocument/2006/relationships/image" Target="../media/image56.svg"/><Relationship Id="rId12" Type="http://schemas.openxmlformats.org/officeDocument/2006/relationships/image" Target="../media/image65.png"/><Relationship Id="rId17" Type="http://schemas.openxmlformats.org/officeDocument/2006/relationships/image" Target="../media/image70.svg"/><Relationship Id="rId25" Type="http://schemas.openxmlformats.org/officeDocument/2006/relationships/image" Target="../media/image78.svg"/><Relationship Id="rId33" Type="http://schemas.openxmlformats.org/officeDocument/2006/relationships/image" Target="../media/image86.svg"/><Relationship Id="rId38" Type="http://schemas.openxmlformats.org/officeDocument/2006/relationships/image" Target="../media/image88.svg"/><Relationship Id="rId46" Type="http://schemas.openxmlformats.org/officeDocument/2006/relationships/image" Target="../media/image94.svg"/><Relationship Id="rId20" Type="http://schemas.openxmlformats.org/officeDocument/2006/relationships/image" Target="../media/image73.png"/><Relationship Id="rId41" Type="http://schemas.openxmlformats.org/officeDocument/2006/relationships/hyperlink" Target="https://www.eesc.europa.eu/fi/our-work/opinions-information-reports/in-the-spotligh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11" Type="http://schemas.openxmlformats.org/officeDocument/2006/relationships/image" Target="../media/image110.pn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svg"/><Relationship Id="rId4" Type="http://schemas.openxmlformats.org/officeDocument/2006/relationships/image" Target="../media/image1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esc.europa.eu/fi/members-groups/groups/moninainen-eurooppa-ryhma" TargetMode="External"/><Relationship Id="rId5" Type="http://schemas.openxmlformats.org/officeDocument/2006/relationships/hyperlink" Target="https://www.eesc.europa.eu/fi/members-groups/groups/workers-group" TargetMode="External"/><Relationship Id="rId4" Type="http://schemas.openxmlformats.org/officeDocument/2006/relationships/hyperlink" Target="https://www.eesc.europa.eu/fi/members-groups/groups/employers-grou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hyperlink" Target="https://www.eesc.europa.eu/fi/sections-other-bodies/sections-commission/agriculture-rural-development-and-environment-nat" TargetMode="External"/><Relationship Id="rId3" Type="http://schemas.openxmlformats.org/officeDocument/2006/relationships/slide" Target="slide21.xml"/><Relationship Id="rId7" Type="http://schemas.openxmlformats.org/officeDocument/2006/relationships/image" Target="../media/image11.png"/><Relationship Id="rId12" Type="http://schemas.openxmlformats.org/officeDocument/2006/relationships/hyperlink" Target="https://www.eesc.europa.eu/fi/sections-other-bodies/sections-commission/tyollisyys-sosiaaliasiat-kansalaisuus-jaosto-soc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hyperlink" Target="https://www.eesc.europa.eu/fi/sections-other-bodies/sections-commission/transport-energy-infrastructure-and-information-society-ten" TargetMode="External"/><Relationship Id="rId5" Type="http://schemas.openxmlformats.org/officeDocument/2006/relationships/slide" Target="slide20.xml"/><Relationship Id="rId15" Type="http://schemas.openxmlformats.org/officeDocument/2006/relationships/image" Target="../media/image13.png"/><Relationship Id="rId10" Type="http://schemas.openxmlformats.org/officeDocument/2006/relationships/hyperlink" Target="https://www.eesc.europa.eu/fi/sections-other-bodies/sections-commission/single-market-production-and-consumption-int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s://www.eesc.europa.eu/fi/sections-other-bodies/sections-commission/economic-and-monetary-union-and-economic-and-social-cohesion-eco" TargetMode="External"/><Relationship Id="rId14" Type="http://schemas.openxmlformats.org/officeDocument/2006/relationships/hyperlink" Target="https://www.eesc.europa.eu/fi/sections-other-bodies/sections-commission/external-relations-section-rex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hyperlink" Target="https://www.eesc.europa.eu/sites/default/files/2024-12/qe-01-24-016-en-n.pdf" TargetMode="External"/><Relationship Id="rId18" Type="http://schemas.openxmlformats.org/officeDocument/2006/relationships/image" Target="../media/image26.svg"/><Relationship Id="rId26" Type="http://schemas.openxmlformats.org/officeDocument/2006/relationships/image" Target="../media/image34.svg"/><Relationship Id="rId3" Type="http://schemas.openxmlformats.org/officeDocument/2006/relationships/image" Target="../media/image15.png"/><Relationship Id="rId21" Type="http://schemas.openxmlformats.org/officeDocument/2006/relationships/image" Target="../media/image29.png"/><Relationship Id="rId7" Type="http://schemas.openxmlformats.org/officeDocument/2006/relationships/image" Target="../media/image19.png"/><Relationship Id="rId12" Type="http://schemas.openxmlformats.org/officeDocument/2006/relationships/hyperlink" Target="https://www.eesc.europa.eu/sites/default/files/2024-12/qe-01-24-020-en-n.pdf" TargetMode="External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hyperlink" Target="https://www.eesc.europa.eu/sites/default/files/2024-12/qe-01-24-021-en-n.pdf" TargetMode="External"/><Relationship Id="rId16" Type="http://schemas.openxmlformats.org/officeDocument/2006/relationships/hyperlink" Target="https://wayback.archive-it.org/12710/20241019021126/https:/belgian-presidency.consilium.europa.eu/en/news/liege-declaration-towards-affordable-decent-and-sustainable-housing-for-all/" TargetMode="External"/><Relationship Id="rId20" Type="http://schemas.openxmlformats.org/officeDocument/2006/relationships/image" Target="../media/image28.svg"/><Relationship Id="rId29" Type="http://schemas.openxmlformats.org/officeDocument/2006/relationships/hyperlink" Target="https://www.eesc.europa.eu/sites/default/files/2024-12/qe-01-24-018-en-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hyperlink" Target="https://www.eesc.europa.eu/sites/default/files/2024-12/qe-01-24-023-en-n_0.pdf" TargetMode="External"/><Relationship Id="rId24" Type="http://schemas.openxmlformats.org/officeDocument/2006/relationships/image" Target="../media/image32.svg"/><Relationship Id="rId5" Type="http://schemas.openxmlformats.org/officeDocument/2006/relationships/image" Target="../media/image17.png"/><Relationship Id="rId15" Type="http://schemas.openxmlformats.org/officeDocument/2006/relationships/image" Target="../media/image24.svg"/><Relationship Id="rId23" Type="http://schemas.openxmlformats.org/officeDocument/2006/relationships/image" Target="../media/image31.png"/><Relationship Id="rId28" Type="http://schemas.openxmlformats.org/officeDocument/2006/relationships/image" Target="../media/image36.svg"/><Relationship Id="rId10" Type="http://schemas.openxmlformats.org/officeDocument/2006/relationships/image" Target="../media/image22.svg"/><Relationship Id="rId19" Type="http://schemas.openxmlformats.org/officeDocument/2006/relationships/image" Target="../media/image2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3.png"/><Relationship Id="rId22" Type="http://schemas.openxmlformats.org/officeDocument/2006/relationships/image" Target="../media/image30.svg"/><Relationship Id="rId2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400" y="4408824"/>
            <a:ext cx="1061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9600" b="1"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Tervetuloa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05242B-147C-9D46-8D12-90EA5DAA1E94}"/>
              </a:ext>
            </a:extLst>
          </p:cNvPr>
          <p:cNvSpPr txBox="1"/>
          <p:nvPr/>
        </p:nvSpPr>
        <p:spPr>
          <a:xfrm rot="16200000">
            <a:off x="-2542031" y="2403820"/>
            <a:ext cx="5998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>
                <a:solidFill>
                  <a:prstClr val="white"/>
                </a:solidFill>
              </a:rPr>
              <a:t>© Architecture: Art &amp; Build + Atelier d’architecture Paul Noël </a:t>
            </a:r>
          </a:p>
        </p:txBody>
      </p:sp>
    </p:spTree>
    <p:extLst>
      <p:ext uri="{BB962C8B-B14F-4D97-AF65-F5344CB8AC3E}">
        <p14:creationId xmlns:p14="http://schemas.microsoft.com/office/powerpoint/2010/main" val="309040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023DDE5C-767E-601B-C833-2E05EA404C38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FF07882-ED85-1936-601F-89FCA8FA2A19}"/>
              </a:ext>
            </a:extLst>
          </p:cNvPr>
          <p:cNvSpPr/>
          <p:nvPr/>
        </p:nvSpPr>
        <p:spPr>
          <a:xfrm rot="-10800000" flipH="1">
            <a:off x="5183651" y="1397300"/>
            <a:ext cx="2752255" cy="3938826"/>
          </a:xfrm>
          <a:custGeom>
            <a:avLst/>
            <a:gdLst/>
            <a:ahLst/>
            <a:cxnLst/>
            <a:rect l="l" t="t" r="r" b="b"/>
            <a:pathLst>
              <a:path w="4128382" h="5908239">
                <a:moveTo>
                  <a:pt x="4128382" y="0"/>
                </a:moveTo>
                <a:lnTo>
                  <a:pt x="0" y="0"/>
                </a:lnTo>
                <a:lnTo>
                  <a:pt x="0" y="5908240"/>
                </a:lnTo>
                <a:lnTo>
                  <a:pt x="4128382" y="5908240"/>
                </a:lnTo>
                <a:lnTo>
                  <a:pt x="41283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EE6D697-66C7-8C94-341B-9F3F8EBE3643}"/>
              </a:ext>
            </a:extLst>
          </p:cNvPr>
          <p:cNvSpPr/>
          <p:nvPr/>
        </p:nvSpPr>
        <p:spPr>
          <a:xfrm rot="-10800000">
            <a:off x="3998237" y="1397300"/>
            <a:ext cx="2752255" cy="3938826"/>
          </a:xfrm>
          <a:custGeom>
            <a:avLst/>
            <a:gdLst/>
            <a:ahLst/>
            <a:cxnLst/>
            <a:rect l="l" t="t" r="r" b="b"/>
            <a:pathLst>
              <a:path w="4128382" h="5908239">
                <a:moveTo>
                  <a:pt x="0" y="0"/>
                </a:moveTo>
                <a:lnTo>
                  <a:pt x="4128382" y="0"/>
                </a:lnTo>
                <a:lnTo>
                  <a:pt x="4128382" y="5908240"/>
                </a:lnTo>
                <a:lnTo>
                  <a:pt x="0" y="59082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C2F6ECA0-A0F2-3E25-DBAE-2697660A8000}"/>
              </a:ext>
            </a:extLst>
          </p:cNvPr>
          <p:cNvGrpSpPr/>
          <p:nvPr/>
        </p:nvGrpSpPr>
        <p:grpSpPr>
          <a:xfrm rot="-7974226">
            <a:off x="6329367" y="1427194"/>
            <a:ext cx="777756" cy="1227855"/>
            <a:chOff x="0" y="0"/>
            <a:chExt cx="298953" cy="471961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F7E26BE-4C5A-55AF-EBA2-FF13332DEBAC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09BB1E94-3F28-210C-0654-700FF1EEFD7A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9" name="Group 10">
            <a:extLst>
              <a:ext uri="{FF2B5EF4-FFF2-40B4-BE49-F238E27FC236}">
                <a16:creationId xmlns:a16="http://schemas.microsoft.com/office/drawing/2014/main" id="{F82C9A27-F203-ACB4-CFAF-A60F73A8B88B}"/>
              </a:ext>
            </a:extLst>
          </p:cNvPr>
          <p:cNvGrpSpPr/>
          <p:nvPr/>
        </p:nvGrpSpPr>
        <p:grpSpPr>
          <a:xfrm rot="-10216402">
            <a:off x="5905186" y="1288099"/>
            <a:ext cx="777756" cy="1227855"/>
            <a:chOff x="0" y="0"/>
            <a:chExt cx="298953" cy="471961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24A83653-2ADC-A124-B7F2-59A2EB312FAE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191294AB-E868-442F-DACE-A0A886B1E58B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12" name="Group 7">
            <a:extLst>
              <a:ext uri="{FF2B5EF4-FFF2-40B4-BE49-F238E27FC236}">
                <a16:creationId xmlns:a16="http://schemas.microsoft.com/office/drawing/2014/main" id="{D42B167F-E121-C49F-DAA0-DDB41E123507}"/>
              </a:ext>
            </a:extLst>
          </p:cNvPr>
          <p:cNvGrpSpPr/>
          <p:nvPr/>
        </p:nvGrpSpPr>
        <p:grpSpPr>
          <a:xfrm rot="10468371">
            <a:off x="5252509" y="1228879"/>
            <a:ext cx="777756" cy="1227855"/>
            <a:chOff x="0" y="0"/>
            <a:chExt cx="298953" cy="471961"/>
          </a:xfrm>
        </p:grpSpPr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B612942-0A84-EEC6-8C2C-C655C13C59D6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AA4C2185-D7AA-4E64-2BE3-7F33148607B5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15" name="Group 13">
            <a:extLst>
              <a:ext uri="{FF2B5EF4-FFF2-40B4-BE49-F238E27FC236}">
                <a16:creationId xmlns:a16="http://schemas.microsoft.com/office/drawing/2014/main" id="{0BD12D8F-D282-0404-F326-254D4D635751}"/>
              </a:ext>
            </a:extLst>
          </p:cNvPr>
          <p:cNvGrpSpPr/>
          <p:nvPr/>
        </p:nvGrpSpPr>
        <p:grpSpPr>
          <a:xfrm rot="8226195">
            <a:off x="4806308" y="1435853"/>
            <a:ext cx="777756" cy="1227855"/>
            <a:chOff x="0" y="0"/>
            <a:chExt cx="298953" cy="471961"/>
          </a:xfrm>
        </p:grpSpPr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70FD858-1508-5C7D-B5E7-40C735AE408E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177757AF-A1D8-F006-0D33-859220076C16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sp>
        <p:nvSpPr>
          <p:cNvPr id="18" name="Freeform 16">
            <a:extLst>
              <a:ext uri="{FF2B5EF4-FFF2-40B4-BE49-F238E27FC236}">
                <a16:creationId xmlns:a16="http://schemas.microsoft.com/office/drawing/2014/main" id="{BDB54A6C-DA8B-E02E-5160-3D145E074E84}"/>
              </a:ext>
            </a:extLst>
          </p:cNvPr>
          <p:cNvSpPr/>
          <p:nvPr/>
        </p:nvSpPr>
        <p:spPr>
          <a:xfrm>
            <a:off x="6282662" y="4507102"/>
            <a:ext cx="506518" cy="466630"/>
          </a:xfrm>
          <a:custGeom>
            <a:avLst/>
            <a:gdLst/>
            <a:ahLst/>
            <a:cxnLst/>
            <a:rect l="l" t="t" r="r" b="b"/>
            <a:pathLst>
              <a:path w="759777" h="699945">
                <a:moveTo>
                  <a:pt x="0" y="0"/>
                </a:moveTo>
                <a:lnTo>
                  <a:pt x="759776" y="0"/>
                </a:lnTo>
                <a:lnTo>
                  <a:pt x="759776" y="699945"/>
                </a:lnTo>
                <a:lnTo>
                  <a:pt x="0" y="6999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3CFDCAC-FB40-196E-31F6-441ECEE1CE8C}"/>
              </a:ext>
            </a:extLst>
          </p:cNvPr>
          <p:cNvSpPr/>
          <p:nvPr/>
        </p:nvSpPr>
        <p:spPr>
          <a:xfrm>
            <a:off x="5099046" y="4438169"/>
            <a:ext cx="542343" cy="535565"/>
          </a:xfrm>
          <a:custGeom>
            <a:avLst/>
            <a:gdLst/>
            <a:ahLst/>
            <a:cxnLst/>
            <a:rect l="l" t="t" r="r" b="b"/>
            <a:pathLst>
              <a:path w="813515" h="803347">
                <a:moveTo>
                  <a:pt x="0" y="0"/>
                </a:moveTo>
                <a:lnTo>
                  <a:pt x="813515" y="0"/>
                </a:lnTo>
                <a:lnTo>
                  <a:pt x="813515" y="803347"/>
                </a:lnTo>
                <a:lnTo>
                  <a:pt x="0" y="8033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0" name="Freeform 18">
            <a:extLst>
              <a:ext uri="{FF2B5EF4-FFF2-40B4-BE49-F238E27FC236}">
                <a16:creationId xmlns:a16="http://schemas.microsoft.com/office/drawing/2014/main" id="{4A62A2E2-3C60-BBB3-1930-B85C4BE8AD54}"/>
              </a:ext>
            </a:extLst>
          </p:cNvPr>
          <p:cNvSpPr/>
          <p:nvPr/>
        </p:nvSpPr>
        <p:spPr>
          <a:xfrm>
            <a:off x="7138232" y="3641252"/>
            <a:ext cx="539750" cy="526208"/>
          </a:xfrm>
          <a:custGeom>
            <a:avLst/>
            <a:gdLst/>
            <a:ahLst/>
            <a:cxnLst/>
            <a:rect l="l" t="t" r="r" b="b"/>
            <a:pathLst>
              <a:path w="809625" h="789312">
                <a:moveTo>
                  <a:pt x="0" y="0"/>
                </a:moveTo>
                <a:lnTo>
                  <a:pt x="809625" y="0"/>
                </a:lnTo>
                <a:lnTo>
                  <a:pt x="809625" y="789312"/>
                </a:lnTo>
                <a:lnTo>
                  <a:pt x="0" y="7893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9" t="-2076" r="-1362" b="-351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1" name="Freeform 19">
            <a:extLst>
              <a:ext uri="{FF2B5EF4-FFF2-40B4-BE49-F238E27FC236}">
                <a16:creationId xmlns:a16="http://schemas.microsoft.com/office/drawing/2014/main" id="{D674FE0F-4C73-3652-816D-3F5B829CF423}"/>
              </a:ext>
            </a:extLst>
          </p:cNvPr>
          <p:cNvSpPr/>
          <p:nvPr/>
        </p:nvSpPr>
        <p:spPr>
          <a:xfrm>
            <a:off x="4294092" y="3692703"/>
            <a:ext cx="539750" cy="542504"/>
          </a:xfrm>
          <a:custGeom>
            <a:avLst/>
            <a:gdLst/>
            <a:ahLst/>
            <a:cxnLst/>
            <a:rect l="l" t="t" r="r" b="b"/>
            <a:pathLst>
              <a:path w="809625" h="813756">
                <a:moveTo>
                  <a:pt x="0" y="0"/>
                </a:moveTo>
                <a:lnTo>
                  <a:pt x="809625" y="0"/>
                </a:lnTo>
                <a:lnTo>
                  <a:pt x="809625" y="813756"/>
                </a:lnTo>
                <a:lnTo>
                  <a:pt x="0" y="8137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742" t="-1421" r="-1872" b="-166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2" name="Freeform 20">
            <a:extLst>
              <a:ext uri="{FF2B5EF4-FFF2-40B4-BE49-F238E27FC236}">
                <a16:creationId xmlns:a16="http://schemas.microsoft.com/office/drawing/2014/main" id="{8090BD6B-72F9-EC5F-562F-AC28829AB60F}"/>
              </a:ext>
            </a:extLst>
          </p:cNvPr>
          <p:cNvSpPr/>
          <p:nvPr/>
        </p:nvSpPr>
        <p:spPr>
          <a:xfrm>
            <a:off x="4294092" y="2498534"/>
            <a:ext cx="539750" cy="531398"/>
          </a:xfrm>
          <a:custGeom>
            <a:avLst/>
            <a:gdLst/>
            <a:ahLst/>
            <a:cxnLst/>
            <a:rect l="l" t="t" r="r" b="b"/>
            <a:pathLst>
              <a:path w="809625" h="797097">
                <a:moveTo>
                  <a:pt x="0" y="0"/>
                </a:moveTo>
                <a:lnTo>
                  <a:pt x="809625" y="0"/>
                </a:lnTo>
                <a:lnTo>
                  <a:pt x="809625" y="797097"/>
                </a:lnTo>
                <a:lnTo>
                  <a:pt x="0" y="7970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161" t="-2036" r="-1538" b="-227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3" name="Freeform 21">
            <a:extLst>
              <a:ext uri="{FF2B5EF4-FFF2-40B4-BE49-F238E27FC236}">
                <a16:creationId xmlns:a16="http://schemas.microsoft.com/office/drawing/2014/main" id="{F2C7E618-17F8-3EE1-A1E1-D7AF3F2C0D06}"/>
              </a:ext>
            </a:extLst>
          </p:cNvPr>
          <p:cNvSpPr/>
          <p:nvPr/>
        </p:nvSpPr>
        <p:spPr>
          <a:xfrm>
            <a:off x="7155181" y="2565148"/>
            <a:ext cx="522801" cy="539750"/>
          </a:xfrm>
          <a:custGeom>
            <a:avLst/>
            <a:gdLst/>
            <a:ahLst/>
            <a:cxnLst/>
            <a:rect l="l" t="t" r="r" b="b"/>
            <a:pathLst>
              <a:path w="784202" h="809625">
                <a:moveTo>
                  <a:pt x="0" y="0"/>
                </a:moveTo>
                <a:lnTo>
                  <a:pt x="784202" y="0"/>
                </a:lnTo>
                <a:lnTo>
                  <a:pt x="784202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2575" t="-1412" r="-3409" b="-1244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4" name="Freeform 22">
            <a:extLst>
              <a:ext uri="{FF2B5EF4-FFF2-40B4-BE49-F238E27FC236}">
                <a16:creationId xmlns:a16="http://schemas.microsoft.com/office/drawing/2014/main" id="{A8A11684-DC9C-5169-CECC-FECFBAC692E5}"/>
              </a:ext>
            </a:extLst>
          </p:cNvPr>
          <p:cNvSpPr/>
          <p:nvPr/>
        </p:nvSpPr>
        <p:spPr>
          <a:xfrm>
            <a:off x="5509230" y="2953645"/>
            <a:ext cx="1011396" cy="950713"/>
          </a:xfrm>
          <a:custGeom>
            <a:avLst/>
            <a:gdLst/>
            <a:ahLst/>
            <a:cxnLst/>
            <a:rect l="l" t="t" r="r" b="b"/>
            <a:pathLst>
              <a:path w="1517094" h="1426069">
                <a:moveTo>
                  <a:pt x="0" y="0"/>
                </a:moveTo>
                <a:lnTo>
                  <a:pt x="1517095" y="0"/>
                </a:lnTo>
                <a:lnTo>
                  <a:pt x="1517095" y="1426068"/>
                </a:lnTo>
                <a:lnTo>
                  <a:pt x="0" y="142606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grpSp>
        <p:nvGrpSpPr>
          <p:cNvPr id="25" name="Group 23">
            <a:extLst>
              <a:ext uri="{FF2B5EF4-FFF2-40B4-BE49-F238E27FC236}">
                <a16:creationId xmlns:a16="http://schemas.microsoft.com/office/drawing/2014/main" id="{8A1B774D-76E8-2FB1-12AB-34911EE3C4E6}"/>
              </a:ext>
            </a:extLst>
          </p:cNvPr>
          <p:cNvGrpSpPr/>
          <p:nvPr/>
        </p:nvGrpSpPr>
        <p:grpSpPr>
          <a:xfrm>
            <a:off x="421226" y="3193583"/>
            <a:ext cx="3258545" cy="1639338"/>
            <a:chOff x="-4616" y="-28984"/>
            <a:chExt cx="6517091" cy="3278676"/>
          </a:xfrm>
        </p:grpSpPr>
        <p:grpSp>
          <p:nvGrpSpPr>
            <p:cNvPr id="26" name="Group 24">
              <a:extLst>
                <a:ext uri="{FF2B5EF4-FFF2-40B4-BE49-F238E27FC236}">
                  <a16:creationId xmlns:a16="http://schemas.microsoft.com/office/drawing/2014/main" id="{98863719-0978-5D1D-85F3-6D3C4685FBA7}"/>
                </a:ext>
              </a:extLst>
            </p:cNvPr>
            <p:cNvGrpSpPr/>
            <p:nvPr/>
          </p:nvGrpSpPr>
          <p:grpSpPr>
            <a:xfrm>
              <a:off x="101791" y="0"/>
              <a:ext cx="6313510" cy="3229340"/>
              <a:chOff x="0" y="0"/>
              <a:chExt cx="1801111" cy="921262"/>
            </a:xfrm>
          </p:grpSpPr>
          <p:sp>
            <p:nvSpPr>
              <p:cNvPr id="29" name="Freeform 25">
                <a:extLst>
                  <a:ext uri="{FF2B5EF4-FFF2-40B4-BE49-F238E27FC236}">
                    <a16:creationId xmlns:a16="http://schemas.microsoft.com/office/drawing/2014/main" id="{9B1B890F-3BB8-4772-F044-D75C0BEE0BD4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97EFC7E-89F1-1D93-1EE6-3F0BCD9B6AED}"/>
                </a:ext>
              </a:extLst>
            </p:cNvPr>
            <p:cNvSpPr txBox="1"/>
            <p:nvPr/>
          </p:nvSpPr>
          <p:spPr>
            <a:xfrm>
              <a:off x="-4616" y="-28984"/>
              <a:ext cx="6517091" cy="16599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fi-FI" sz="16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0" tooltip="https://www.eesc.europa.eu/sites/default/files/2024-12/qe-01-24-013-en-n.pdf"/>
                </a:rPr>
                <a:t>Työtä tulevan kestävän kehityksen puolesta Euroopan kiertotalouden sidosryhmäfoorumissa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C00D836-69DC-AF5E-20F4-A533D516D84C}"/>
                </a:ext>
              </a:extLst>
            </p:cNvPr>
            <p:cNvSpPr txBox="1"/>
            <p:nvPr/>
          </p:nvSpPr>
          <p:spPr>
            <a:xfrm>
              <a:off x="11330" y="1632966"/>
              <a:ext cx="6419917" cy="16167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fi-FI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ETSK perusti vuonna 2017 yhteistyössä Euroopan komission kanssa Euroopan kiertotalouden sidosryhmäfoorumin. </a:t>
              </a:r>
            </a:p>
          </p:txBody>
        </p:sp>
      </p:grpSp>
      <p:grpSp>
        <p:nvGrpSpPr>
          <p:cNvPr id="30" name="Group 28">
            <a:extLst>
              <a:ext uri="{FF2B5EF4-FFF2-40B4-BE49-F238E27FC236}">
                <a16:creationId xmlns:a16="http://schemas.microsoft.com/office/drawing/2014/main" id="{BF63E51D-57EF-CAB7-837C-95AC847150BB}"/>
              </a:ext>
            </a:extLst>
          </p:cNvPr>
          <p:cNvGrpSpPr/>
          <p:nvPr/>
        </p:nvGrpSpPr>
        <p:grpSpPr>
          <a:xfrm>
            <a:off x="8324746" y="1451638"/>
            <a:ext cx="3156755" cy="1662085"/>
            <a:chOff x="-93480" y="33585"/>
            <a:chExt cx="6313510" cy="3324171"/>
          </a:xfrm>
        </p:grpSpPr>
        <p:grpSp>
          <p:nvGrpSpPr>
            <p:cNvPr id="31" name="Group 29">
              <a:extLst>
                <a:ext uri="{FF2B5EF4-FFF2-40B4-BE49-F238E27FC236}">
                  <a16:creationId xmlns:a16="http://schemas.microsoft.com/office/drawing/2014/main" id="{793D78AE-0ED1-7221-A624-4256CAF947C5}"/>
                </a:ext>
              </a:extLst>
            </p:cNvPr>
            <p:cNvGrpSpPr/>
            <p:nvPr/>
          </p:nvGrpSpPr>
          <p:grpSpPr>
            <a:xfrm>
              <a:off x="-93480" y="33585"/>
              <a:ext cx="6313510" cy="3324171"/>
              <a:chOff x="-26668" y="9581"/>
              <a:chExt cx="1801111" cy="948315"/>
            </a:xfrm>
          </p:grpSpPr>
          <p:sp>
            <p:nvSpPr>
              <p:cNvPr id="34" name="Freeform 30">
                <a:extLst>
                  <a:ext uri="{FF2B5EF4-FFF2-40B4-BE49-F238E27FC236}">
                    <a16:creationId xmlns:a16="http://schemas.microsoft.com/office/drawing/2014/main" id="{67B27AF3-910E-81A6-F9E3-8D201D0D17B0}"/>
                  </a:ext>
                </a:extLst>
              </p:cNvPr>
              <p:cNvSpPr/>
              <p:nvPr/>
            </p:nvSpPr>
            <p:spPr>
              <a:xfrm>
                <a:off x="-26668" y="9581"/>
                <a:ext cx="1801111" cy="948315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48315">
                    <a:moveTo>
                      <a:pt x="1676651" y="948314"/>
                    </a:moveTo>
                    <a:lnTo>
                      <a:pt x="124460" y="948314"/>
                    </a:lnTo>
                    <a:cubicBezTo>
                      <a:pt x="55880" y="948314"/>
                      <a:pt x="0" y="892434"/>
                      <a:pt x="0" y="82385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823855"/>
                    </a:lnTo>
                    <a:cubicBezTo>
                      <a:pt x="1801111" y="892434"/>
                      <a:pt x="1745231" y="948315"/>
                      <a:pt x="1676651" y="948315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33E454B-67BD-BF06-3CE1-A139341400A0}"/>
                </a:ext>
              </a:extLst>
            </p:cNvPr>
            <p:cNvSpPr txBox="1"/>
            <p:nvPr/>
          </p:nvSpPr>
          <p:spPr>
            <a:xfrm>
              <a:off x="918006" y="211948"/>
              <a:ext cx="4187072" cy="545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fi-FI" sz="16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1" tooltip="https://www.eesc.europa.eu/fi/our-work/publications-other-work/publications/recent-eesc-achievements"/>
                </a:rPr>
                <a:t>... ja paljon muuta!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1DC9EBA-0D52-DCDE-0253-ED98E649660E}"/>
                </a:ext>
              </a:extLst>
            </p:cNvPr>
            <p:cNvSpPr txBox="1"/>
            <p:nvPr/>
          </p:nvSpPr>
          <p:spPr>
            <a:xfrm>
              <a:off x="506312" y="1172853"/>
              <a:ext cx="4877440" cy="8533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679"/>
                </a:lnSpc>
                <a:spcBef>
                  <a:spcPct val="0"/>
                </a:spcBef>
              </a:pPr>
              <a:r>
                <a:rPr lang="fi-FI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Tutustu viimeaikaisiin saavutuksiin osoitteessa </a:t>
              </a:r>
              <a:r>
                <a:rPr lang="fi-FI" sz="1333" u="sng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2" tooltip="https://www.eesc.europa.eu/fi"/>
                </a:rPr>
                <a:t>eesc.europa.eu</a:t>
              </a:r>
            </a:p>
          </p:txBody>
        </p:sp>
      </p:grpSp>
      <p:sp>
        <p:nvSpPr>
          <p:cNvPr id="35" name="TextBox 33">
            <a:extLst>
              <a:ext uri="{FF2B5EF4-FFF2-40B4-BE49-F238E27FC236}">
                <a16:creationId xmlns:a16="http://schemas.microsoft.com/office/drawing/2014/main" id="{3576F82C-0DE9-41C7-C9EB-FCCEEFDD6965}"/>
              </a:ext>
            </a:extLst>
          </p:cNvPr>
          <p:cNvSpPr txBox="1"/>
          <p:nvPr/>
        </p:nvSpPr>
        <p:spPr>
          <a:xfrm>
            <a:off x="2579163" y="371638"/>
            <a:ext cx="6840000" cy="360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</a:pPr>
            <a:r>
              <a:rPr lang="fi-FI" sz="4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VIIMEAIKAISIA SAAVUTUKSIA</a:t>
            </a:r>
          </a:p>
        </p:txBody>
      </p:sp>
      <p:grpSp>
        <p:nvGrpSpPr>
          <p:cNvPr id="36" name="Group 34">
            <a:extLst>
              <a:ext uri="{FF2B5EF4-FFF2-40B4-BE49-F238E27FC236}">
                <a16:creationId xmlns:a16="http://schemas.microsoft.com/office/drawing/2014/main" id="{17545F31-9F8A-3236-6B01-8EA15E7B5AE2}"/>
              </a:ext>
            </a:extLst>
          </p:cNvPr>
          <p:cNvGrpSpPr/>
          <p:nvPr/>
        </p:nvGrpSpPr>
        <p:grpSpPr>
          <a:xfrm>
            <a:off x="8254373" y="3183759"/>
            <a:ext cx="3212397" cy="1638556"/>
            <a:chOff x="-25439" y="-47772"/>
            <a:chExt cx="6424794" cy="3277112"/>
          </a:xfrm>
        </p:grpSpPr>
        <p:grpSp>
          <p:nvGrpSpPr>
            <p:cNvPr id="37" name="Group 35">
              <a:extLst>
                <a:ext uri="{FF2B5EF4-FFF2-40B4-BE49-F238E27FC236}">
                  <a16:creationId xmlns:a16="http://schemas.microsoft.com/office/drawing/2014/main" id="{1FAA3B16-C985-E6B9-4309-72787002DAEB}"/>
                </a:ext>
              </a:extLst>
            </p:cNvPr>
            <p:cNvGrpSpPr/>
            <p:nvPr/>
          </p:nvGrpSpPr>
          <p:grpSpPr>
            <a:xfrm>
              <a:off x="85842" y="0"/>
              <a:ext cx="6313510" cy="3229340"/>
              <a:chOff x="0" y="0"/>
              <a:chExt cx="1801111" cy="921262"/>
            </a:xfrm>
          </p:grpSpPr>
          <p:sp>
            <p:nvSpPr>
              <p:cNvPr id="40" name="Freeform 36">
                <a:extLst>
                  <a:ext uri="{FF2B5EF4-FFF2-40B4-BE49-F238E27FC236}">
                    <a16:creationId xmlns:a16="http://schemas.microsoft.com/office/drawing/2014/main" id="{7891F94C-4DCF-F201-1EB7-7F3D7A6E4140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B2E26E6-4E9A-BD6D-DD16-5F4E592941ED}"/>
                </a:ext>
              </a:extLst>
            </p:cNvPr>
            <p:cNvSpPr txBox="1"/>
            <p:nvPr/>
          </p:nvSpPr>
          <p:spPr>
            <a:xfrm>
              <a:off x="-25439" y="-47772"/>
              <a:ext cx="6424792" cy="10475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47"/>
                </a:lnSpc>
              </a:pPr>
              <a:r>
                <a:rPr lang="fi-FI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3" tooltip="https://www.eesc.europa.eu/sites/default/files/2024-12/qe-01-24-019-en-n.pdf"/>
                </a:rPr>
                <a:t>Kansalaisyhteiskuntaa kuultava tarvittavista talousuudistuksista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7050D15-5BC0-F0D6-E3DD-79A2AB5198E7}"/>
                </a:ext>
              </a:extLst>
            </p:cNvPr>
            <p:cNvSpPr txBox="1"/>
            <p:nvPr/>
          </p:nvSpPr>
          <p:spPr>
            <a:xfrm>
              <a:off x="85845" y="1046028"/>
              <a:ext cx="6313510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r>
                <a:rPr lang="fi-FI" sz="13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Euroopan komissio esitti vuonna 2023 ehdotuksen EU:n talouden ohjausjärjestelmän uudistamisesta, jotta sen avulla voidaan vastata talouden nykyhaasteisiin. ETSK vaikutti keskeisillä suosituksillaan merkittävästi lopulliseen lainsäädäntöpakettiin.</a:t>
              </a:r>
            </a:p>
          </p:txBody>
        </p:sp>
      </p:grpSp>
      <p:grpSp>
        <p:nvGrpSpPr>
          <p:cNvPr id="41" name="Group 39">
            <a:extLst>
              <a:ext uri="{FF2B5EF4-FFF2-40B4-BE49-F238E27FC236}">
                <a16:creationId xmlns:a16="http://schemas.microsoft.com/office/drawing/2014/main" id="{26FC770D-82CF-77B1-5035-B659D5B36A14}"/>
              </a:ext>
            </a:extLst>
          </p:cNvPr>
          <p:cNvGrpSpPr/>
          <p:nvPr/>
        </p:nvGrpSpPr>
        <p:grpSpPr>
          <a:xfrm>
            <a:off x="1418326" y="5084481"/>
            <a:ext cx="3691283" cy="1639113"/>
            <a:chOff x="-42604" y="-48886"/>
            <a:chExt cx="7382565" cy="3278226"/>
          </a:xfrm>
        </p:grpSpPr>
        <p:grpSp>
          <p:nvGrpSpPr>
            <p:cNvPr id="42" name="Group 40">
              <a:extLst>
                <a:ext uri="{FF2B5EF4-FFF2-40B4-BE49-F238E27FC236}">
                  <a16:creationId xmlns:a16="http://schemas.microsoft.com/office/drawing/2014/main" id="{A246A19B-65B5-7324-E2C7-6C9AFE3A618F}"/>
                </a:ext>
              </a:extLst>
            </p:cNvPr>
            <p:cNvGrpSpPr/>
            <p:nvPr/>
          </p:nvGrpSpPr>
          <p:grpSpPr>
            <a:xfrm>
              <a:off x="-42604" y="0"/>
              <a:ext cx="7213356" cy="3229340"/>
              <a:chOff x="-171208" y="0"/>
              <a:chExt cx="2057818" cy="921262"/>
            </a:xfrm>
          </p:grpSpPr>
          <p:sp>
            <p:nvSpPr>
              <p:cNvPr id="45" name="Freeform 41">
                <a:extLst>
                  <a:ext uri="{FF2B5EF4-FFF2-40B4-BE49-F238E27FC236}">
                    <a16:creationId xmlns:a16="http://schemas.microsoft.com/office/drawing/2014/main" id="{53A9270D-AC83-BDA2-CEE6-F393C97AAEBA}"/>
                  </a:ext>
                </a:extLst>
              </p:cNvPr>
              <p:cNvSpPr/>
              <p:nvPr/>
            </p:nvSpPr>
            <p:spPr>
              <a:xfrm>
                <a:off x="-171208" y="0"/>
                <a:ext cx="2057818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424B72D-E809-C33E-B314-4A03E24A1255}"/>
                </a:ext>
              </a:extLst>
            </p:cNvPr>
            <p:cNvSpPr txBox="1"/>
            <p:nvPr/>
          </p:nvSpPr>
          <p:spPr>
            <a:xfrm>
              <a:off x="345848" y="1064908"/>
              <a:ext cx="6545181" cy="20395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fi-FI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YK:n ilmastosopimusta (UNFCCC) käsittelevä </a:t>
              </a:r>
              <a:r>
                <a:rPr lang="fi-FI" sz="1333" dirty="0" err="1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ETSK:n</a:t>
              </a:r>
              <a:r>
                <a:rPr lang="fi-FI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 väliaikainen ryhmä osallistui vuonna 2023 </a:t>
              </a:r>
              <a:r>
                <a:rPr lang="fi-FI" sz="1333" u="sng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4" tooltip="https://unfccc.int/topics/just-transition/united-arab-emirates-just-transition-work-programme#%3A%7E%3Atext%3DJust%20Transition%20Pathways-%2CThe%20First%20Dialogue%20under%20the%20United%20Arab%20Emirates%20Just%20Transition%2CJune%200800%20to%201200%20CEST"/>
                </a:rPr>
                <a:t>oikeudenmukaisen siirtymän työohjelman</a:t>
              </a:r>
              <a:r>
                <a:rPr lang="fi-FI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 muotoiluun vaikuttamalla suoraan EU:n jäsenvaltioiden ja komission kantoihin. 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F0A4B9F-F0E4-3E00-3846-1D3645EFDF55}"/>
                </a:ext>
              </a:extLst>
            </p:cNvPr>
            <p:cNvSpPr txBox="1"/>
            <p:nvPr/>
          </p:nvSpPr>
          <p:spPr>
            <a:xfrm>
              <a:off x="55898" y="-48886"/>
              <a:ext cx="7284063" cy="10956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fi-FI" dirty="0">
                  <a:solidFill>
                    <a:srgbClr val="3C4C59"/>
                  </a:solidFill>
                  <a:ea typeface="Calibri (MS)"/>
                  <a:cs typeface="Calibri (MS)"/>
                  <a:sym typeface="Calibri (MS)"/>
                </a:rPr>
                <a:t> </a:t>
              </a:r>
              <a:r>
                <a:rPr lang="fi-FI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5" tooltip="https://www.eesc.europa.eu/fi/news-media/articles/leading-way-just-transition"/>
                </a:rPr>
                <a:t>Oikeudenmukaisen siirtymän </a:t>
              </a:r>
              <a:br>
                <a:rPr lang="fi-FI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5" tooltip="https://www.eesc.europa.eu/fi/news-media/articles/leading-way-just-transition"/>
                </a:rPr>
              </a:br>
              <a:r>
                <a:rPr lang="fi-FI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5" tooltip="https://www.eesc.europa.eu/fi/news-media/articles/leading-way-just-transition"/>
                </a:rPr>
                <a:t>edelläkävijä</a:t>
              </a:r>
            </a:p>
          </p:txBody>
        </p:sp>
      </p:grpSp>
      <p:grpSp>
        <p:nvGrpSpPr>
          <p:cNvPr id="46" name="Group 44">
            <a:extLst>
              <a:ext uri="{FF2B5EF4-FFF2-40B4-BE49-F238E27FC236}">
                <a16:creationId xmlns:a16="http://schemas.microsoft.com/office/drawing/2014/main" id="{0E25C975-7987-4332-BA94-CD77A51A6F01}"/>
              </a:ext>
            </a:extLst>
          </p:cNvPr>
          <p:cNvGrpSpPr/>
          <p:nvPr/>
        </p:nvGrpSpPr>
        <p:grpSpPr>
          <a:xfrm>
            <a:off x="288721" y="1194278"/>
            <a:ext cx="3300411" cy="1910620"/>
            <a:chOff x="41577" y="0"/>
            <a:chExt cx="6600822" cy="3229340"/>
          </a:xfrm>
        </p:grpSpPr>
        <p:grpSp>
          <p:nvGrpSpPr>
            <p:cNvPr id="47" name="Group 45">
              <a:extLst>
                <a:ext uri="{FF2B5EF4-FFF2-40B4-BE49-F238E27FC236}">
                  <a16:creationId xmlns:a16="http://schemas.microsoft.com/office/drawing/2014/main" id="{E4B38566-C606-EBCD-49AB-DE9FD2546F2B}"/>
                </a:ext>
              </a:extLst>
            </p:cNvPr>
            <p:cNvGrpSpPr/>
            <p:nvPr/>
          </p:nvGrpSpPr>
          <p:grpSpPr>
            <a:xfrm>
              <a:off x="215051" y="0"/>
              <a:ext cx="6313510" cy="3229340"/>
              <a:chOff x="0" y="0"/>
              <a:chExt cx="1801111" cy="921262"/>
            </a:xfrm>
          </p:grpSpPr>
          <p:sp>
            <p:nvSpPr>
              <p:cNvPr id="50" name="Freeform 46">
                <a:extLst>
                  <a:ext uri="{FF2B5EF4-FFF2-40B4-BE49-F238E27FC236}">
                    <a16:creationId xmlns:a16="http://schemas.microsoft.com/office/drawing/2014/main" id="{5DFC718E-A7FD-7007-1881-2606D3192786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C9D2163-5701-0C90-66B8-FA464E928351}"/>
                </a:ext>
              </a:extLst>
            </p:cNvPr>
            <p:cNvSpPr txBox="1"/>
            <p:nvPr/>
          </p:nvSpPr>
          <p:spPr>
            <a:xfrm>
              <a:off x="41577" y="73890"/>
              <a:ext cx="6600822" cy="1109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fi-FI" sz="16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6" tooltip="https://www.eesc.europa.eu/en/news-media/articles/integrating-young-voices-eu-decision-making"/>
                </a:rPr>
                <a:t>Nuorten ottaminen mukaan EU:n päätöksentekoon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5288387-1E9D-562B-18E7-3247F86689DA}"/>
                </a:ext>
              </a:extLst>
            </p:cNvPr>
            <p:cNvSpPr txBox="1"/>
            <p:nvPr/>
          </p:nvSpPr>
          <p:spPr>
            <a:xfrm>
              <a:off x="298807" y="1253718"/>
              <a:ext cx="6145994" cy="16167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fi-FI" sz="1333" dirty="0" err="1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ETSK:sta</a:t>
              </a:r>
              <a:r>
                <a:rPr lang="fi-FI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 tuli vuonna 2022 ensimmäinen EU-instituutio, joka sitoutui soveltamaan </a:t>
              </a:r>
              <a:r>
                <a:rPr lang="fi-FI" sz="1333" u="sng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7" tooltip="https://www.eesc.europa.eu/fi/our-work/opinions-information-reports/opinions/eu-youth-test"/>
                </a:rPr>
                <a:t>EU:n nuorisotestiä</a:t>
              </a:r>
              <a:r>
                <a:rPr lang="fi-FI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. Se on uraauurtava väline nuorten osallistamiseksi kattavasti päätöksentekoon. </a:t>
              </a:r>
            </a:p>
          </p:txBody>
        </p:sp>
      </p:grpSp>
      <p:grpSp>
        <p:nvGrpSpPr>
          <p:cNvPr id="51" name="Group 49">
            <a:extLst>
              <a:ext uri="{FF2B5EF4-FFF2-40B4-BE49-F238E27FC236}">
                <a16:creationId xmlns:a16="http://schemas.microsoft.com/office/drawing/2014/main" id="{1A4D3F95-10F4-1142-2155-08E8F162C8D6}"/>
              </a:ext>
            </a:extLst>
          </p:cNvPr>
          <p:cNvGrpSpPr/>
          <p:nvPr/>
        </p:nvGrpSpPr>
        <p:grpSpPr>
          <a:xfrm>
            <a:off x="6946414" y="5084481"/>
            <a:ext cx="4102217" cy="1643387"/>
            <a:chOff x="100678" y="0"/>
            <a:chExt cx="7284064" cy="3286774"/>
          </a:xfrm>
        </p:grpSpPr>
        <p:grpSp>
          <p:nvGrpSpPr>
            <p:cNvPr id="52" name="Group 50">
              <a:extLst>
                <a:ext uri="{FF2B5EF4-FFF2-40B4-BE49-F238E27FC236}">
                  <a16:creationId xmlns:a16="http://schemas.microsoft.com/office/drawing/2014/main" id="{5EB9092F-AC25-93A9-DB81-0FD543ABB9C7}"/>
                </a:ext>
              </a:extLst>
            </p:cNvPr>
            <p:cNvGrpSpPr/>
            <p:nvPr/>
          </p:nvGrpSpPr>
          <p:grpSpPr>
            <a:xfrm>
              <a:off x="441276" y="0"/>
              <a:ext cx="6696055" cy="3229340"/>
              <a:chOff x="-36415" y="0"/>
              <a:chExt cx="1910243" cy="921262"/>
            </a:xfrm>
          </p:grpSpPr>
          <p:sp>
            <p:nvSpPr>
              <p:cNvPr id="55" name="Freeform 51">
                <a:extLst>
                  <a:ext uri="{FF2B5EF4-FFF2-40B4-BE49-F238E27FC236}">
                    <a16:creationId xmlns:a16="http://schemas.microsoft.com/office/drawing/2014/main" id="{E42ECDFA-2E83-07C1-18CE-143474C3DCB5}"/>
                  </a:ext>
                </a:extLst>
              </p:cNvPr>
              <p:cNvSpPr/>
              <p:nvPr/>
            </p:nvSpPr>
            <p:spPr>
              <a:xfrm>
                <a:off x="-36415" y="0"/>
                <a:ext cx="1910243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7EE8766-432E-CB66-AB0C-29714EDF048B}"/>
                </a:ext>
              </a:extLst>
            </p:cNvPr>
            <p:cNvSpPr txBox="1"/>
            <p:nvPr/>
          </p:nvSpPr>
          <p:spPr>
            <a:xfrm>
              <a:off x="100678" y="145926"/>
              <a:ext cx="7284064" cy="545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fi-FI" sz="16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8" tooltip="https://www.eesc.europa.eu/sites/default/files/2024-12/qe-01-24-022-en-n.pdf"/>
                </a:rPr>
                <a:t>Ruokapolitiikka EU:n agendalle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57D6752-9DD2-D3A2-DFCC-2DD26140A479}"/>
                </a:ext>
              </a:extLst>
            </p:cNvPr>
            <p:cNvSpPr txBox="1"/>
            <p:nvPr/>
          </p:nvSpPr>
          <p:spPr>
            <a:xfrm>
              <a:off x="588905" y="836872"/>
              <a:ext cx="6307612" cy="24499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fi-FI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ETSK esitti vuonna 2024 suosituksia vuoden 2027 jälkeisestä yhteisestä maatalouspolitiikasta ja kehotti tuomaan EU:n kuluttajien saataville elintarvikevaihtoehtoja, jotka ovat kestävämpiä mutta myös kohtuuhintaisia yhteiskunnan vähäosaisille.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677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194A1-59E8-E3F7-BD09-10B1B35DB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124901-5540-338D-C8FD-8A704A9788F3}"/>
              </a:ext>
            </a:extLst>
          </p:cNvPr>
          <p:cNvSpPr txBox="1">
            <a:spLocks/>
          </p:cNvSpPr>
          <p:nvPr/>
        </p:nvSpPr>
        <p:spPr>
          <a:xfrm>
            <a:off x="1125997" y="5038514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770BB3E-15AC-DF0F-77A3-C3F5A6140E72}"/>
              </a:ext>
            </a:extLst>
          </p:cNvPr>
          <p:cNvSpPr txBox="1">
            <a:spLocks/>
          </p:cNvSpPr>
          <p:nvPr/>
        </p:nvSpPr>
        <p:spPr>
          <a:xfrm>
            <a:off x="6381578" y="5041761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B01F83-0D71-DDE8-EB02-E611FACE79CE}"/>
              </a:ext>
            </a:extLst>
          </p:cNvPr>
          <p:cNvSpPr txBox="1">
            <a:spLocks/>
          </p:cNvSpPr>
          <p:nvPr/>
        </p:nvSpPr>
        <p:spPr bwMode="auto">
          <a:xfrm>
            <a:off x="582140" y="1814155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149419-DA22-3A7B-C04A-6545F1CFC8C0}"/>
              </a:ext>
            </a:extLst>
          </p:cNvPr>
          <p:cNvSpPr txBox="1"/>
          <p:nvPr/>
        </p:nvSpPr>
        <p:spPr>
          <a:xfrm>
            <a:off x="156383" y="3522360"/>
            <a:ext cx="4073409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fi-FI" sz="2400" b="0" i="0" u="none" strike="noStrike">
                <a:solidFill>
                  <a:srgbClr val="000000"/>
                </a:solidFill>
                <a:effectLst/>
              </a:rPr>
              <a:t>Komitea arvostaa suuresti ja</a:t>
            </a:r>
            <a:br>
              <a:rPr lang="fi-FI" sz="2400" b="0" i="0" u="none" strike="noStrike">
                <a:solidFill>
                  <a:srgbClr val="000000"/>
                </a:solidFill>
                <a:effectLst/>
              </a:rPr>
            </a:br>
            <a:r>
              <a:rPr lang="fi-FI" sz="2400" b="0" i="0" u="none" strike="noStrike">
                <a:solidFill>
                  <a:srgbClr val="000000"/>
                </a:solidFill>
                <a:effectLst/>
              </a:rPr>
              <a:t>edistää aktiivisesti </a:t>
            </a:r>
            <a:br>
              <a:rPr lang="fi-FI" sz="2400" b="0" i="0" u="none" strike="noStrike">
                <a:solidFill>
                  <a:srgbClr val="000000"/>
                </a:solidFill>
                <a:effectLst/>
              </a:rPr>
            </a:br>
            <a:r>
              <a:rPr lang="fi-FI" sz="2400" b="1" i="0" u="none" strike="noStrike">
                <a:solidFill>
                  <a:srgbClr val="1F5FA0"/>
                </a:solidFill>
                <a:effectLst/>
              </a:rPr>
              <a:t>EU:n kaikkien 24</a:t>
            </a:r>
            <a:r>
              <a:rPr lang="fi-FI" sz="2400" i="0" u="none" strike="noStrike">
                <a:solidFill>
                  <a:srgbClr val="1F5FA0"/>
                </a:solidFill>
                <a:effectLst/>
              </a:rPr>
              <a:t> </a:t>
            </a:r>
            <a:r>
              <a:rPr lang="fi-FI" sz="2400" b="1" i="0" u="none" strike="noStrike">
                <a:solidFill>
                  <a:srgbClr val="1F5FA0"/>
                </a:solidFill>
                <a:effectLst/>
              </a:rPr>
              <a:t>virallisen kielen</a:t>
            </a:r>
            <a:r>
              <a:rPr lang="fi-FI" sz="2400" i="0" u="none" strike="noStrike">
                <a:effectLst/>
              </a:rPr>
              <a:t> käyttöä.</a:t>
            </a:r>
            <a:r>
              <a:rPr lang="fi-FI" sz="2400" b="0" i="0" u="none" strike="noStrike">
                <a:solidFill>
                  <a:srgbClr val="000000"/>
                </a:solidFill>
                <a:effectLst/>
              </a:rPr>
              <a:t> </a:t>
            </a:r>
          </a:p>
          <a:p>
            <a:pPr algn="ctr">
              <a:spcBef>
                <a:spcPts val="1200"/>
              </a:spcBef>
              <a:defRPr/>
            </a:pPr>
            <a:r>
              <a:rPr lang="fi-FI" sz="2400">
                <a:solidFill>
                  <a:srgbClr val="000000"/>
                </a:solidFill>
              </a:rPr>
              <a:t>Monikielisyyttä tuetaan siten, </a:t>
            </a:r>
            <a:br>
              <a:rPr lang="fi-FI" sz="2400">
                <a:solidFill>
                  <a:srgbClr val="000000"/>
                </a:solidFill>
              </a:rPr>
            </a:br>
            <a:r>
              <a:rPr lang="fi-FI" sz="2400">
                <a:solidFill>
                  <a:srgbClr val="000000"/>
                </a:solidFill>
              </a:rPr>
              <a:t>että jäsenillä on oikeus </a:t>
            </a:r>
            <a:br>
              <a:rPr lang="fi-FI" sz="2400">
                <a:solidFill>
                  <a:srgbClr val="000000"/>
                </a:solidFill>
              </a:rPr>
            </a:br>
            <a:r>
              <a:rPr lang="fi-FI" sz="2400">
                <a:solidFill>
                  <a:srgbClr val="000000"/>
                </a:solidFill>
              </a:rPr>
              <a:t>työskennellä äidinkielellään </a:t>
            </a:r>
            <a:br>
              <a:rPr lang="fi-FI" sz="2400">
                <a:solidFill>
                  <a:srgbClr val="000000"/>
                </a:solidFill>
              </a:rPr>
            </a:br>
            <a:r>
              <a:rPr lang="fi-FI" sz="2400">
                <a:solidFill>
                  <a:srgbClr val="000000"/>
                </a:solidFill>
              </a:rPr>
              <a:t>sekä suullisesti että kirjallisesti.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E059EE-0AAE-0B28-6B25-445590624A8A}"/>
              </a:ext>
            </a:extLst>
          </p:cNvPr>
          <p:cNvSpPr txBox="1"/>
          <p:nvPr/>
        </p:nvSpPr>
        <p:spPr>
          <a:xfrm>
            <a:off x="256837" y="2182432"/>
            <a:ext cx="11678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2400" u="none" strike="noStrike">
                <a:effectLst/>
              </a:rPr>
              <a:t>EU:n tunnuslause </a:t>
            </a:r>
            <a:r>
              <a:rPr lang="fi-FI" sz="2400" b="1" i="1" u="none" strike="noStrike">
                <a:solidFill>
                  <a:srgbClr val="1F5FA0"/>
                </a:solidFill>
                <a:effectLst/>
              </a:rPr>
              <a:t>Moninaisuudessaan yhtenäinen</a:t>
            </a:r>
            <a:r>
              <a:rPr lang="fi-FI" sz="2400" u="none" strike="noStrike">
                <a:effectLst/>
              </a:rPr>
              <a:t> toteutuu toden teolla ETSK:n monikielisessä toiminnassa.</a:t>
            </a:r>
            <a:r>
              <a:rPr lang="fi-FI" sz="2400" b="0" i="0" u="none" strike="noStrike">
                <a:solidFill>
                  <a:srgbClr val="000000"/>
                </a:solidFill>
                <a:effectLst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87FEEC-7D31-3FEA-F177-B62958830CEA}"/>
              </a:ext>
            </a:extLst>
          </p:cNvPr>
          <p:cNvSpPr txBox="1"/>
          <p:nvPr/>
        </p:nvSpPr>
        <p:spPr>
          <a:xfrm>
            <a:off x="8193346" y="3522360"/>
            <a:ext cx="384227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2400" b="0" i="0" u="none" strike="noStrike">
                <a:solidFill>
                  <a:srgbClr val="000000"/>
                </a:solidFill>
                <a:effectLst/>
              </a:rPr>
              <a:t>ETSK:n kaikki lausunnot, viralliset asiakirjat ja suurin osa digitaalisesta sisällöstä ovat käännöstoimen osaston uutteran työn ansiosta </a:t>
            </a:r>
            <a:r>
              <a:rPr lang="fi-FI" sz="2400" b="1" i="0" u="none" strike="noStrike">
                <a:solidFill>
                  <a:srgbClr val="1F5FA0"/>
                </a:solidFill>
                <a:effectLst/>
              </a:rPr>
              <a:t>saatavilla kaikilla kielillä</a:t>
            </a:r>
            <a:r>
              <a:rPr lang="fi-FI" sz="2400" b="0" i="0" u="none" strike="noStrike">
                <a:solidFill>
                  <a:srgbClr val="000000"/>
                </a:solidFill>
                <a:effectLst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0B746E-0417-4CCF-1F03-FD474AB3E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828" y="2897501"/>
            <a:ext cx="3352800" cy="27908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9C308A-81A7-2F8E-9E3C-175D7B96F2E6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2D924C-B7FB-C163-B58C-0B5235F1F51B}"/>
              </a:ext>
            </a:extLst>
          </p:cNvPr>
          <p:cNvSpPr txBox="1"/>
          <p:nvPr/>
        </p:nvSpPr>
        <p:spPr>
          <a:xfrm>
            <a:off x="-92" y="14113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400" b="1">
                <a:solidFill>
                  <a:schemeClr val="bg1"/>
                </a:solidFill>
                <a:latin typeface="Calibri" panose="020F0502020204030204" pitchFamily="34" charset="0"/>
              </a:rPr>
              <a:t>MONIKIELISYYS KOMITEASSA</a:t>
            </a:r>
          </a:p>
          <a:p>
            <a:pPr algn="ctr"/>
            <a:endParaRPr lang="LID4096" sz="4400" dirty="0"/>
          </a:p>
        </p:txBody>
      </p:sp>
    </p:spTree>
    <p:extLst>
      <p:ext uri="{BB962C8B-B14F-4D97-AF65-F5344CB8AC3E}">
        <p14:creationId xmlns:p14="http://schemas.microsoft.com/office/powerpoint/2010/main" val="55802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11" grpId="0"/>
      <p:bldP spid="1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9E5FB-BB42-9575-3564-0A2DC17DB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C58FFD-EEE4-C37F-560A-FEA0D28733D1}"/>
              </a:ext>
            </a:extLst>
          </p:cNvPr>
          <p:cNvSpPr txBox="1">
            <a:spLocks/>
          </p:cNvSpPr>
          <p:nvPr/>
        </p:nvSpPr>
        <p:spPr>
          <a:xfrm>
            <a:off x="-301750" y="5190128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4ABECF1-8EA2-7C01-0D67-F08471B7C622}"/>
              </a:ext>
            </a:extLst>
          </p:cNvPr>
          <p:cNvSpPr txBox="1">
            <a:spLocks/>
          </p:cNvSpPr>
          <p:nvPr/>
        </p:nvSpPr>
        <p:spPr>
          <a:xfrm>
            <a:off x="4953831" y="5193375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09A35F4-43ED-572C-339C-9EDC700176E3}"/>
              </a:ext>
            </a:extLst>
          </p:cNvPr>
          <p:cNvSpPr txBox="1">
            <a:spLocks/>
          </p:cNvSpPr>
          <p:nvPr/>
        </p:nvSpPr>
        <p:spPr bwMode="auto">
          <a:xfrm>
            <a:off x="-845607" y="1965769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2C89AF-1F5F-75E7-3B6D-183BDC8A9C8B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ED060C-0555-A91F-28F3-C312E81EC1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8"/>
          <a:stretch/>
        </p:blipFill>
        <p:spPr>
          <a:xfrm>
            <a:off x="247615" y="1453373"/>
            <a:ext cx="5258534" cy="45961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38E6B8-26BF-9706-85E3-893C0B38FCC8}"/>
              </a:ext>
            </a:extLst>
          </p:cNvPr>
          <p:cNvSpPr txBox="1"/>
          <p:nvPr/>
        </p:nvSpPr>
        <p:spPr>
          <a:xfrm>
            <a:off x="5560341" y="1421796"/>
            <a:ext cx="4163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b="1" dirty="0"/>
              <a:t>Avaa palautelomake skannaamalla QR-koodi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2D8BFC-19F3-CA9B-5367-8BC9DD0A90B2}"/>
              </a:ext>
            </a:extLst>
          </p:cNvPr>
          <p:cNvSpPr txBox="1"/>
          <p:nvPr/>
        </p:nvSpPr>
        <p:spPr>
          <a:xfrm>
            <a:off x="5534528" y="2164082"/>
            <a:ext cx="3396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dirty="0"/>
              <a:t>Haluatko ottaa meihin yhteyttä? Kirjoita sähköpostia osoitteeseen </a:t>
            </a:r>
            <a:r>
              <a:rPr lang="fi-FI" sz="2000" b="1" dirty="0">
                <a:solidFill>
                  <a:srgbClr val="0563C1"/>
                </a:solidFill>
                <a:hlinkClick r:id="rId3"/>
              </a:rPr>
              <a:t>visitEESC@eesc.europa.eu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882C1D-1FCC-4DDB-327C-4B3A46E84A31}"/>
              </a:ext>
            </a:extLst>
          </p:cNvPr>
          <p:cNvSpPr txBox="1"/>
          <p:nvPr/>
        </p:nvSpPr>
        <p:spPr>
          <a:xfrm>
            <a:off x="7642325" y="3854591"/>
            <a:ext cx="3942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i-FI" sz="2000" dirty="0"/>
              <a:t>Lisää tietoa saat seuraamalla meitä:</a:t>
            </a:r>
          </a:p>
        </p:txBody>
      </p:sp>
      <p:pic>
        <p:nvPicPr>
          <p:cNvPr id="17" name="Graphic 16" descr="Back with solid fill">
            <a:extLst>
              <a:ext uri="{FF2B5EF4-FFF2-40B4-BE49-F238E27FC236}">
                <a16:creationId xmlns:a16="http://schemas.microsoft.com/office/drawing/2014/main" id="{828789AF-1BE6-F28D-B74B-D6F308D5B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086639">
            <a:off x="4719857" y="1442756"/>
            <a:ext cx="737413" cy="7374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4E3FD3-C329-D7E6-F15C-383D3B3F5D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781" y="3179362"/>
            <a:ext cx="864169" cy="1144159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0" name="Picture 1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047A7137-46D3-EE37-A0A0-3F932BAA44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006" y="3081558"/>
            <a:ext cx="1402657" cy="14072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FF46B29-9E46-DFE6-A6F6-1B49E3CA8E77}"/>
              </a:ext>
            </a:extLst>
          </p:cNvPr>
          <p:cNvSpPr txBox="1"/>
          <p:nvPr/>
        </p:nvSpPr>
        <p:spPr>
          <a:xfrm>
            <a:off x="0" y="46476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400" b="1">
                <a:solidFill>
                  <a:schemeClr val="bg1"/>
                </a:solidFill>
                <a:latin typeface="+mn-lt"/>
              </a:rPr>
              <a:t>KYSYMYKSIÄ?</a:t>
            </a:r>
          </a:p>
          <a:p>
            <a:pPr algn="ctr"/>
            <a:endParaRPr lang="LID4096" sz="4400" dirty="0">
              <a:solidFill>
                <a:schemeClr val="bg1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7247E9A-30D7-9AEA-21C4-DCFC07CC7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263" y="6047391"/>
            <a:ext cx="3653498" cy="737413"/>
          </a:xfrm>
        </p:spPr>
        <p:txBody>
          <a:bodyPr>
            <a:normAutofit fontScale="90000"/>
          </a:bodyPr>
          <a:lstStyle/>
          <a:p>
            <a:pPr algn="ctr"/>
            <a:r>
              <a:rPr lang="fi-FI" sz="3600" b="1" dirty="0">
                <a:solidFill>
                  <a:srgbClr val="0060A0"/>
                </a:solidFill>
                <a:latin typeface="+mn-lt"/>
              </a:rPr>
              <a:t>Pidetään yhteyttä!</a:t>
            </a:r>
          </a:p>
        </p:txBody>
      </p:sp>
      <p:pic>
        <p:nvPicPr>
          <p:cNvPr id="3" name="Picture 2" descr="Title: follow us on facebook">
            <a:extLst>
              <a:ext uri="{FF2B5EF4-FFF2-40B4-BE49-F238E27FC236}">
                <a16:creationId xmlns:a16="http://schemas.microsoft.com/office/drawing/2014/main" id="{335A1E44-F1A7-5CB2-59B8-A92A3F09F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8" y="5692865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E6229F-F41B-7563-CE04-A24863D3A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7" y="6069722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itle: follow us on YouTube">
            <a:extLst>
              <a:ext uri="{FF2B5EF4-FFF2-40B4-BE49-F238E27FC236}">
                <a16:creationId xmlns:a16="http://schemas.microsoft.com/office/drawing/2014/main" id="{4F3EA69A-7C3C-8C03-C2F2-862AA20E9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7" y="6506804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Title: follow us on Linkedin">
            <a:extLst>
              <a:ext uri="{FF2B5EF4-FFF2-40B4-BE49-F238E27FC236}">
                <a16:creationId xmlns:a16="http://schemas.microsoft.com/office/drawing/2014/main" id="{3BF25990-5344-82AB-362D-71255DF0E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666" y="4446428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562F5CB7-9E93-94B5-39C0-4B28755C3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r:link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749" y="4842170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DAC27007-08F7-ED0E-FAF0-C9049D421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r:link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145" y="5256454"/>
            <a:ext cx="386323" cy="35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D1F3D54-3E90-66D6-DB7C-BEF9DDD5B695}"/>
              </a:ext>
            </a:extLst>
          </p:cNvPr>
          <p:cNvSpPr txBox="1"/>
          <p:nvPr/>
        </p:nvSpPr>
        <p:spPr>
          <a:xfrm>
            <a:off x="8176952" y="4456379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0"/>
              </a:rPr>
              <a:t>European Economic and Social Committee</a:t>
            </a:r>
            <a:endParaRPr lang="en-US" sz="1500" i="0" dirty="0">
              <a:effectLst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132EF0-215C-4940-7412-1DF2A6265561}"/>
              </a:ext>
            </a:extLst>
          </p:cNvPr>
          <p:cNvSpPr txBox="1"/>
          <p:nvPr/>
        </p:nvSpPr>
        <p:spPr>
          <a:xfrm>
            <a:off x="8176953" y="4849988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1"/>
              </a:rPr>
              <a:t>@eu_civilsociety</a:t>
            </a:r>
            <a:endParaRPr lang="en-US" sz="1500" i="0" dirty="0">
              <a:effectLst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AFDBC5-8E69-5B0C-72A8-D9CD86F449A8}"/>
              </a:ext>
            </a:extLst>
          </p:cNvPr>
          <p:cNvSpPr txBox="1"/>
          <p:nvPr/>
        </p:nvSpPr>
        <p:spPr>
          <a:xfrm>
            <a:off x="8176954" y="5265372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2"/>
              </a:rPr>
              <a:t>@eesc.bsky.social</a:t>
            </a:r>
            <a:endParaRPr lang="en-US" sz="1500" i="0" dirty="0">
              <a:effectLst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1DA80F-83B4-5809-F0D8-C5D93DA984B9}"/>
              </a:ext>
            </a:extLst>
          </p:cNvPr>
          <p:cNvSpPr txBox="1"/>
          <p:nvPr/>
        </p:nvSpPr>
        <p:spPr>
          <a:xfrm>
            <a:off x="8176955" y="5662325"/>
            <a:ext cx="40150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3"/>
              </a:rPr>
              <a:t>EESC - European Economic and Social Committee</a:t>
            </a:r>
            <a:endParaRPr lang="en-US" sz="1500" i="0" dirty="0">
              <a:effectLst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215A16-F3A5-B378-0F22-7B5BCA1F7FFC}"/>
              </a:ext>
            </a:extLst>
          </p:cNvPr>
          <p:cNvSpPr txBox="1"/>
          <p:nvPr/>
        </p:nvSpPr>
        <p:spPr>
          <a:xfrm>
            <a:off x="8176955" y="6055022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4"/>
              </a:rPr>
              <a:t>@EU_EESC</a:t>
            </a:r>
            <a:endParaRPr lang="en-US" sz="1500" i="0" dirty="0">
              <a:effectLst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99C483-2B51-FE9C-0E0B-EFF16621D7DC}"/>
              </a:ext>
            </a:extLst>
          </p:cNvPr>
          <p:cNvSpPr txBox="1"/>
          <p:nvPr/>
        </p:nvSpPr>
        <p:spPr>
          <a:xfrm>
            <a:off x="8176954" y="6474280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5"/>
              </a:rPr>
              <a:t>@EurEcoSocCommittee</a:t>
            </a:r>
            <a:endParaRPr lang="en-US" sz="15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2583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6" grpId="0"/>
      <p:bldP spid="7" grpId="0"/>
      <p:bldP spid="8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02649" y="2869120"/>
            <a:ext cx="2738431" cy="2413242"/>
          </a:xfrm>
          <a:custGeom>
            <a:avLst/>
            <a:gdLst/>
            <a:ahLst/>
            <a:cxnLst/>
            <a:rect l="l" t="t" r="r" b="b"/>
            <a:pathLst>
              <a:path w="4107646" h="3619863">
                <a:moveTo>
                  <a:pt x="0" y="0"/>
                </a:moveTo>
                <a:lnTo>
                  <a:pt x="4107645" y="0"/>
                </a:lnTo>
                <a:lnTo>
                  <a:pt x="4107645" y="3619863"/>
                </a:lnTo>
                <a:lnTo>
                  <a:pt x="0" y="36198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grpSp>
        <p:nvGrpSpPr>
          <p:cNvPr id="3" name="Group 3"/>
          <p:cNvGrpSpPr/>
          <p:nvPr/>
        </p:nvGrpSpPr>
        <p:grpSpPr>
          <a:xfrm>
            <a:off x="3372203" y="5358204"/>
            <a:ext cx="1319931" cy="1123591"/>
            <a:chOff x="0" y="0"/>
            <a:chExt cx="2639862" cy="2247183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60405" y="678184"/>
              <a:ext cx="892674" cy="890814"/>
            </a:xfrm>
            <a:custGeom>
              <a:avLst/>
              <a:gdLst/>
              <a:ahLst/>
              <a:cxnLst/>
              <a:rect l="l" t="t" r="r" b="b"/>
              <a:pathLst>
                <a:path w="892674" h="890814">
                  <a:moveTo>
                    <a:pt x="0" y="0"/>
                  </a:moveTo>
                  <a:lnTo>
                    <a:pt x="892674" y="0"/>
                  </a:lnTo>
                  <a:lnTo>
                    <a:pt x="892674" y="890815"/>
                  </a:lnTo>
                  <a:lnTo>
                    <a:pt x="0" y="890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426188" y="5396304"/>
            <a:ext cx="1319931" cy="1123591"/>
            <a:chOff x="0" y="0"/>
            <a:chExt cx="2639862" cy="22471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8" name="Freeform 8"/>
            <p:cNvSpPr/>
            <p:nvPr/>
          </p:nvSpPr>
          <p:spPr>
            <a:xfrm>
              <a:off x="838760" y="690387"/>
              <a:ext cx="656305" cy="866409"/>
            </a:xfrm>
            <a:custGeom>
              <a:avLst/>
              <a:gdLst/>
              <a:ahLst/>
              <a:cxnLst/>
              <a:rect l="l" t="t" r="r" b="b"/>
              <a:pathLst>
                <a:path w="656305" h="866409">
                  <a:moveTo>
                    <a:pt x="0" y="0"/>
                  </a:moveTo>
                  <a:lnTo>
                    <a:pt x="656306" y="0"/>
                  </a:lnTo>
                  <a:lnTo>
                    <a:pt x="656306" y="866409"/>
                  </a:lnTo>
                  <a:lnTo>
                    <a:pt x="0" y="866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851565" y="3630574"/>
            <a:ext cx="1319931" cy="1123591"/>
            <a:chOff x="0" y="0"/>
            <a:chExt cx="2639862" cy="22471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81107" y="645041"/>
              <a:ext cx="957100" cy="957100"/>
            </a:xfrm>
            <a:custGeom>
              <a:avLst/>
              <a:gdLst/>
              <a:ahLst/>
              <a:cxnLst/>
              <a:rect l="l" t="t" r="r" b="b"/>
              <a:pathLst>
                <a:path w="957100" h="957100">
                  <a:moveTo>
                    <a:pt x="0" y="0"/>
                  </a:moveTo>
                  <a:lnTo>
                    <a:pt x="957100" y="0"/>
                  </a:lnTo>
                  <a:lnTo>
                    <a:pt x="957100" y="957100"/>
                  </a:lnTo>
                  <a:lnTo>
                    <a:pt x="0" y="957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921507" y="1941656"/>
            <a:ext cx="1319931" cy="1123591"/>
            <a:chOff x="0" y="0"/>
            <a:chExt cx="2639862" cy="224718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754414" y="684452"/>
              <a:ext cx="878279" cy="878279"/>
            </a:xfrm>
            <a:custGeom>
              <a:avLst/>
              <a:gdLst/>
              <a:ahLst/>
              <a:cxnLst/>
              <a:rect l="l" t="t" r="r" b="b"/>
              <a:pathLst>
                <a:path w="878279" h="878279">
                  <a:moveTo>
                    <a:pt x="0" y="0"/>
                  </a:moveTo>
                  <a:lnTo>
                    <a:pt x="878279" y="0"/>
                  </a:lnTo>
                  <a:lnTo>
                    <a:pt x="878279" y="878279"/>
                  </a:lnTo>
                  <a:lnTo>
                    <a:pt x="0" y="878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190708" y="3646773"/>
            <a:ext cx="1319931" cy="1123591"/>
            <a:chOff x="0" y="0"/>
            <a:chExt cx="2639862" cy="2247183"/>
          </a:xfrm>
        </p:grpSpPr>
        <p:sp>
          <p:nvSpPr>
            <p:cNvPr id="16" name="Freeform 16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095090" y="720574"/>
              <a:ext cx="842157" cy="842157"/>
            </a:xfrm>
            <a:custGeom>
              <a:avLst/>
              <a:gdLst/>
              <a:ahLst/>
              <a:cxnLst/>
              <a:rect l="l" t="t" r="r" b="b"/>
              <a:pathLst>
                <a:path w="842157" h="842157">
                  <a:moveTo>
                    <a:pt x="0" y="0"/>
                  </a:moveTo>
                  <a:lnTo>
                    <a:pt x="842157" y="0"/>
                  </a:lnTo>
                  <a:lnTo>
                    <a:pt x="842157" y="842157"/>
                  </a:lnTo>
                  <a:lnTo>
                    <a:pt x="0" y="842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834676" y="374407"/>
            <a:ext cx="1319931" cy="1123591"/>
            <a:chOff x="0" y="0"/>
            <a:chExt cx="2639862" cy="224718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720053" y="615048"/>
              <a:ext cx="1017087" cy="1017087"/>
            </a:xfrm>
            <a:custGeom>
              <a:avLst/>
              <a:gdLst/>
              <a:ahLst/>
              <a:cxnLst/>
              <a:rect l="l" t="t" r="r" b="b"/>
              <a:pathLst>
                <a:path w="1017087" h="1017087">
                  <a:moveTo>
                    <a:pt x="0" y="0"/>
                  </a:moveTo>
                  <a:lnTo>
                    <a:pt x="1017088" y="0"/>
                  </a:lnTo>
                  <a:lnTo>
                    <a:pt x="1017088" y="1017087"/>
                  </a:lnTo>
                  <a:lnTo>
                    <a:pt x="0" y="1017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21" name="Freeform 21"/>
          <p:cNvSpPr/>
          <p:nvPr/>
        </p:nvSpPr>
        <p:spPr>
          <a:xfrm>
            <a:off x="4860409" y="3176905"/>
            <a:ext cx="2565779" cy="2219399"/>
          </a:xfrm>
          <a:custGeom>
            <a:avLst/>
            <a:gdLst/>
            <a:ahLst/>
            <a:cxnLst/>
            <a:rect l="l" t="t" r="r" b="b"/>
            <a:pathLst>
              <a:path w="3848668" h="3329098">
                <a:moveTo>
                  <a:pt x="0" y="0"/>
                </a:moveTo>
                <a:lnTo>
                  <a:pt x="3848668" y="0"/>
                </a:lnTo>
                <a:lnTo>
                  <a:pt x="3848668" y="3329098"/>
                </a:lnTo>
                <a:lnTo>
                  <a:pt x="0" y="332909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2" name="Freeform 22"/>
          <p:cNvSpPr/>
          <p:nvPr/>
        </p:nvSpPr>
        <p:spPr>
          <a:xfrm>
            <a:off x="-180995" y="6367361"/>
            <a:ext cx="916545" cy="666787"/>
          </a:xfrm>
          <a:custGeom>
            <a:avLst/>
            <a:gdLst/>
            <a:ahLst/>
            <a:cxnLst/>
            <a:rect l="l" t="t" r="r" b="b"/>
            <a:pathLst>
              <a:path w="1374818" h="1000180">
                <a:moveTo>
                  <a:pt x="0" y="0"/>
                </a:moveTo>
                <a:lnTo>
                  <a:pt x="1374818" y="0"/>
                </a:lnTo>
                <a:lnTo>
                  <a:pt x="1374818" y="1000180"/>
                </a:lnTo>
                <a:lnTo>
                  <a:pt x="0" y="100018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3" name="Freeform 23"/>
          <p:cNvSpPr/>
          <p:nvPr/>
        </p:nvSpPr>
        <p:spPr>
          <a:xfrm rot="-6959729">
            <a:off x="11737999" y="-301270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5" name="Freeform 25"/>
          <p:cNvSpPr/>
          <p:nvPr/>
        </p:nvSpPr>
        <p:spPr>
          <a:xfrm>
            <a:off x="11656512" y="6276940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2"/>
                </a:lnTo>
                <a:lnTo>
                  <a:pt x="0" y="1743182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6" name="TextBox 26"/>
          <p:cNvSpPr txBox="1"/>
          <p:nvPr/>
        </p:nvSpPr>
        <p:spPr>
          <a:xfrm>
            <a:off x="4398743" y="1843373"/>
            <a:ext cx="3684193" cy="1188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5"/>
              </a:lnSpc>
            </a:pPr>
            <a:r>
              <a:rPr lang="fi-FI" sz="3600" b="1">
                <a:solidFill>
                  <a:srgbClr val="1F5FA0"/>
                </a:solidFill>
                <a:ea typeface="Calibri" panose="020F0502020204030204" pitchFamily="34" charset="0"/>
                <a:cs typeface="Calibri" panose="020F0502020204030204" pitchFamily="34" charset="0"/>
                <a:sym typeface="Open Sans Bold"/>
              </a:rPr>
              <a:t>Liite: Lisätietoa</a:t>
            </a:r>
          </a:p>
          <a:p>
            <a:pPr algn="ctr">
              <a:lnSpc>
                <a:spcPts val="3321"/>
              </a:lnSpc>
            </a:pPr>
            <a:endParaRPr lang="en-US" sz="2233" b="1" dirty="0">
              <a:solidFill>
                <a:srgbClr val="2C4390"/>
              </a:solidFill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589199" y="429118"/>
            <a:ext cx="2135175" cy="565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fi-FI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4" tooltip="https://memberspage.eesc.europa.eu/members"/>
              </a:rPr>
              <a:t>Jäsensivut</a:t>
            </a:r>
          </a:p>
          <a:p>
            <a:pPr>
              <a:lnSpc>
                <a:spcPts val="1867"/>
              </a:lnSpc>
            </a:pPr>
            <a:endParaRPr lang="en-US" sz="22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34" tooltip="https://memberspage.eesc.europa.eu/member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8192119" y="276688"/>
            <a:ext cx="2933693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fi-FI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5" tooltip="https://www.eesc.europa.eu/fi/our-work/opinions-information-reports/follow-opinions"/>
              </a:rPr>
              <a:t>Lausuntojen jatkotoimet </a:t>
            </a:r>
          </a:p>
          <a:p>
            <a:pPr algn="r">
              <a:lnSpc>
                <a:spcPts val="1867"/>
              </a:lnSpc>
            </a:pPr>
            <a:endParaRPr lang="en-US" sz="2400" dirty="0">
              <a:solidFill>
                <a:srgbClr val="2C4390"/>
              </a:solidFill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8517302" y="5506397"/>
            <a:ext cx="3260245" cy="312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fi-FI" sz="2400" u="sng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6" tooltip="https://what-europe-does-for-me.europarl.europa.eu"/>
              </a:rPr>
              <a:t>Näin EU toimii hyväkseni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63433" y="795261"/>
            <a:ext cx="2121391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i-FI" sz="1600" dirty="0">
                <a:solidFill>
                  <a:schemeClr val="bg2">
                    <a:lumMod val="25000"/>
                  </a:schemeClr>
                </a:solidFill>
              </a:rPr>
              <a:t>Kaikki </a:t>
            </a:r>
            <a:r>
              <a:rPr lang="fi-FI" sz="1600" dirty="0" err="1">
                <a:solidFill>
                  <a:schemeClr val="bg2">
                    <a:lumMod val="25000"/>
                  </a:schemeClr>
                </a:solidFill>
              </a:rPr>
              <a:t>ETSK:n</a:t>
            </a:r>
            <a:r>
              <a:rPr lang="fi-FI" sz="1600" dirty="0">
                <a:solidFill>
                  <a:schemeClr val="bg2">
                    <a:lumMod val="25000"/>
                  </a:schemeClr>
                </a:solidFill>
              </a:rPr>
              <a:t> nykyiset jäsenet ja </a:t>
            </a:r>
            <a:r>
              <a:rPr lang="fi-FI" sz="1600" dirty="0" err="1">
                <a:solidFill>
                  <a:schemeClr val="bg2">
                    <a:lumMod val="25000"/>
                  </a:schemeClr>
                </a:solidFill>
              </a:rPr>
              <a:t>CCMI:n</a:t>
            </a:r>
            <a:r>
              <a:rPr lang="fi-FI" sz="1600" dirty="0">
                <a:solidFill>
                  <a:schemeClr val="bg2">
                    <a:lumMod val="25000"/>
                  </a:schemeClr>
                </a:solidFill>
              </a:rPr>
              <a:t> nimetyt edustajat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747930" y="855059"/>
            <a:ext cx="1980637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fi-FI" sz="1600" dirty="0" err="1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ETSK:n</a:t>
            </a:r>
            <a:r>
              <a:rPr lang="fi-FI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 lausuntojen johdosta toteutetut toimet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927035" y="5875441"/>
            <a:ext cx="2637296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fi-FI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EU:n toimien vaikutus kansalaisten arkeen 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3133309" y="1941656"/>
            <a:ext cx="1319931" cy="1123591"/>
            <a:chOff x="0" y="0"/>
            <a:chExt cx="2639862" cy="2247183"/>
          </a:xfrm>
        </p:grpSpPr>
        <p:sp>
          <p:nvSpPr>
            <p:cNvPr id="40" name="Freeform 40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1104473" y="722953"/>
              <a:ext cx="801276" cy="801276"/>
            </a:xfrm>
            <a:custGeom>
              <a:avLst/>
              <a:gdLst/>
              <a:ahLst/>
              <a:cxnLst/>
              <a:rect l="l" t="t" r="r" b="b"/>
              <a:pathLst>
                <a:path w="801276" h="801276">
                  <a:moveTo>
                    <a:pt x="0" y="0"/>
                  </a:moveTo>
                  <a:lnTo>
                    <a:pt x="801276" y="0"/>
                  </a:lnTo>
                  <a:lnTo>
                    <a:pt x="801276" y="801277"/>
                  </a:lnTo>
                  <a:lnTo>
                    <a:pt x="0" y="801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extLs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977597" y="1864638"/>
            <a:ext cx="1843153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fi-FI" sz="2400" u="sng" dirty="0" err="1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1" tooltip="https://www.eesc.europa.eu/fi/our-work/opinions-information-reports/in-the-spotlight"/>
              </a:rPr>
              <a:t>ETSK:n</a:t>
            </a:r>
            <a:r>
              <a:rPr lang="fi-FI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1" tooltip="https://www.eesc.europa.eu/fi/our-work/opinions-information-reports/in-the-spotlight"/>
              </a:rPr>
              <a:t> lausunnot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1" tooltip="https://www.eesc.europa.eu/en/our-work/opinions-information-reports/in-the-spotlight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042203" y="2453791"/>
            <a:ext cx="1980637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fi-FI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Ajankohtaiset lausunnot 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577420" y="3836631"/>
            <a:ext cx="976429" cy="312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fi-FI" sz="2400" u="sng" dirty="0" err="1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2" tooltip="https://www.eesc.europa.eu/ceslink/en"/>
              </a:rPr>
              <a:t>CESlink</a:t>
            </a:r>
            <a:r>
              <a:rPr lang="fi-FI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2" tooltip="https://www.eesc.europa.eu/ceslink/en"/>
              </a:rPr>
              <a:t> 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3718174" y="357199"/>
            <a:ext cx="1319931" cy="1123591"/>
            <a:chOff x="0" y="0"/>
            <a:chExt cx="2639862" cy="2247183"/>
          </a:xfrm>
        </p:grpSpPr>
        <p:sp>
          <p:nvSpPr>
            <p:cNvPr id="47" name="Freeform 47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1171347" y="702678"/>
              <a:ext cx="841828" cy="841828"/>
            </a:xfrm>
            <a:custGeom>
              <a:avLst/>
              <a:gdLst/>
              <a:ahLst/>
              <a:cxnLst/>
              <a:rect l="l" t="t" r="r" b="b"/>
              <a:pathLst>
                <a:path w="841828" h="841828">
                  <a:moveTo>
                    <a:pt x="0" y="0"/>
                  </a:moveTo>
                  <a:lnTo>
                    <a:pt x="841828" y="0"/>
                  </a:lnTo>
                  <a:lnTo>
                    <a:pt x="841828" y="841827"/>
                  </a:lnTo>
                  <a:lnTo>
                    <a:pt x="0" y="8418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5">
                <a:extLst>
                  <a:ext uri="{96DAC541-7B7A-43D3-8B79-37D633B846F1}">
                    <asvg:svgBlip xmlns:asvg="http://schemas.microsoft.com/office/drawing/2016/SVG/main" r:embed="rId4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277277" y="5551043"/>
            <a:ext cx="3276606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fi-FI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7" tooltip="https://www.eesc.europa.eu/fi/news-media/videos/lifecycle-opinion"/>
              </a:rPr>
              <a:t>Lausunnon elinkaari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7" tooltip="https://www.eesc.europa.eu/en/news-media/videos/lifecycle-opinion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751021" y="5871290"/>
            <a:ext cx="2331971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fi-FI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Miten ETSK:n lausunnot laaditaan (video)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216221" y="4158455"/>
            <a:ext cx="2464614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fi-FI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Kansallisten talous- ja sosiaalineuvostojen verkkoyhteisö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938867" y="3550751"/>
            <a:ext cx="1881883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fi-FI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8" tooltip="https://www.eesc.europa.eu/fi/work-with-us/traineeships"/>
              </a:rPr>
              <a:t> Töihin komiteaan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8" tooltip="https://www.eesc.europa.eu/en/work-with-us/traineeships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8953632" y="2106770"/>
            <a:ext cx="2224007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fi-FI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9" tooltip="https://www.eesc.europa.eu/fi/agenda/plenary-sessions"/>
              </a:rPr>
              <a:t>Täysistunnot </a:t>
            </a:r>
          </a:p>
          <a:p>
            <a:pPr algn="r"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9" tooltip="https://www.eesc.europa.eu/en/agenda/plenary-sessions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794959" y="4166469"/>
            <a:ext cx="2409858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fi-FI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ETSK tarjoaa kahdesti vuodessa mahdollisuuksia viiden kuukauden palkalliseen harjoitteluun eri aloilla 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9473755" y="2412820"/>
            <a:ext cx="1980637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fi-FI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Miten voit seurata ETSK:n täysistuntoja</a:t>
            </a:r>
          </a:p>
        </p:txBody>
      </p:sp>
      <p:sp>
        <p:nvSpPr>
          <p:cNvPr id="57" name="Freeform 23">
            <a:extLst>
              <a:ext uri="{FF2B5EF4-FFF2-40B4-BE49-F238E27FC236}">
                <a16:creationId xmlns:a16="http://schemas.microsoft.com/office/drawing/2014/main" id="{A2C9BF06-D54B-F82A-32CB-8B10B867E8BA}"/>
              </a:ext>
            </a:extLst>
          </p:cNvPr>
          <p:cNvSpPr/>
          <p:nvPr/>
        </p:nvSpPr>
        <p:spPr>
          <a:xfrm rot="19580535">
            <a:off x="-256898" y="-398061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5383BB-6686-455B-B375-6D163080F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45" t="3881" r="10240"/>
          <a:stretch/>
        </p:blipFill>
        <p:spPr>
          <a:xfrm>
            <a:off x="7108750" y="101776"/>
            <a:ext cx="4305300" cy="355517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B68ACC7-65E1-4BCB-951E-55E9626BB7EE}"/>
              </a:ext>
            </a:extLst>
          </p:cNvPr>
          <p:cNvSpPr/>
          <p:nvPr/>
        </p:nvSpPr>
        <p:spPr>
          <a:xfrm>
            <a:off x="3712712" y="-472388"/>
            <a:ext cx="5324475" cy="1171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513D80-3C65-B4A7-65C7-5E1869E78EF0}"/>
              </a:ext>
            </a:extLst>
          </p:cNvPr>
          <p:cNvSpPr/>
          <p:nvPr/>
        </p:nvSpPr>
        <p:spPr>
          <a:xfrm>
            <a:off x="-20948" y="0"/>
            <a:ext cx="6158209" cy="1044662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3E1852-A23D-79E9-E18D-95013C6152E8}"/>
              </a:ext>
            </a:extLst>
          </p:cNvPr>
          <p:cNvSpPr/>
          <p:nvPr/>
        </p:nvSpPr>
        <p:spPr>
          <a:xfrm>
            <a:off x="6168427" y="3632516"/>
            <a:ext cx="6015371" cy="90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006868-02D9-4EE0-BD7F-0B6FDC919F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54"/>
          <a:stretch/>
        </p:blipFill>
        <p:spPr>
          <a:xfrm>
            <a:off x="561299" y="3947698"/>
            <a:ext cx="5079850" cy="29103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A108E3-BD6F-47E9-ADEA-D7E9A121BE86}"/>
              </a:ext>
            </a:extLst>
          </p:cNvPr>
          <p:cNvSpPr txBox="1"/>
          <p:nvPr/>
        </p:nvSpPr>
        <p:spPr>
          <a:xfrm>
            <a:off x="6146703" y="4532516"/>
            <a:ext cx="54839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i-FI" sz="2000"/>
              <a:t>ETSK:ssa on toimikaudella 2020–2025 </a:t>
            </a:r>
            <a:r>
              <a:rPr lang="fi-FI" sz="2000" b="1">
                <a:solidFill>
                  <a:srgbClr val="0CAFAD"/>
                </a:solidFill>
              </a:rPr>
              <a:t>eniten naisjäseniä</a:t>
            </a:r>
            <a:r>
              <a:rPr lang="fi-FI" sz="2000"/>
              <a:t> sitten jäsenistöä koskevien tilastotietojen keruun aloittamisen vuonna 2010. </a:t>
            </a:r>
          </a:p>
          <a:p>
            <a:pPr algn="just"/>
            <a:endParaRPr lang="en-US" sz="2000" dirty="0"/>
          </a:p>
          <a:p>
            <a:pPr algn="just"/>
            <a:r>
              <a:rPr lang="fi-FI" sz="2000"/>
              <a:t>Naisten osuus on nyt suurempi kuin koskaan aiemmin: </a:t>
            </a:r>
            <a:r>
              <a:rPr lang="fi-FI" sz="2000" b="1">
                <a:solidFill>
                  <a:srgbClr val="0CAFAD"/>
                </a:solidFill>
              </a:rPr>
              <a:t>33 %</a:t>
            </a:r>
            <a:r>
              <a:rPr lang="fi-FI" sz="2000"/>
              <a:t>. Vuosina 2015 ja 2010 heitä oli 28 % ja 24,7 %.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D34B5C-8782-4984-AA1F-50E3A83B4451}"/>
              </a:ext>
            </a:extLst>
          </p:cNvPr>
          <p:cNvSpPr txBox="1"/>
          <p:nvPr/>
        </p:nvSpPr>
        <p:spPr>
          <a:xfrm>
            <a:off x="561298" y="1044662"/>
            <a:ext cx="507985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i-FI" sz="2000" dirty="0"/>
              <a:t>Komitean </a:t>
            </a:r>
            <a:r>
              <a:rPr lang="fi-FI" sz="2000" b="1" dirty="0">
                <a:solidFill>
                  <a:srgbClr val="0CAFAD"/>
                </a:solidFill>
              </a:rPr>
              <a:t>maantieteellinen edustus on</a:t>
            </a:r>
            <a:r>
              <a:rPr lang="fi-FI" sz="2000" dirty="0"/>
              <a:t> muiden unionin toimielinten tapaan </a:t>
            </a:r>
            <a:r>
              <a:rPr lang="fi-FI" sz="2000" b="1" dirty="0">
                <a:solidFill>
                  <a:srgbClr val="0CAFAD"/>
                </a:solidFill>
              </a:rPr>
              <a:t>suhteellinen</a:t>
            </a:r>
            <a:r>
              <a:rPr lang="fi-FI" sz="2000" dirty="0"/>
              <a:t>, mikä tarkoittaa, että väkiluvultaan suurempia maita edustaa suurempi määrä jäseniä. </a:t>
            </a:r>
          </a:p>
          <a:p>
            <a:pPr algn="just"/>
            <a:endParaRPr lang="en-US" sz="1000" dirty="0"/>
          </a:p>
          <a:p>
            <a:pPr algn="just"/>
            <a:r>
              <a:rPr lang="fi-FI" sz="2000" dirty="0"/>
              <a:t>Niinpä </a:t>
            </a:r>
            <a:r>
              <a:rPr lang="fi-FI" sz="2000" b="1" dirty="0">
                <a:solidFill>
                  <a:srgbClr val="0CAFAD"/>
                </a:solidFill>
              </a:rPr>
              <a:t>Ranskalla, Saksalla ja Italialla </a:t>
            </a:r>
            <a:r>
              <a:rPr lang="fi-FI" sz="2000" dirty="0"/>
              <a:t>on eniten jäseniä (</a:t>
            </a:r>
            <a:r>
              <a:rPr lang="fi-FI" sz="2000" b="1" dirty="0">
                <a:solidFill>
                  <a:srgbClr val="0CAFAD"/>
                </a:solidFill>
              </a:rPr>
              <a:t>24</a:t>
            </a:r>
            <a:r>
              <a:rPr lang="fi-FI" sz="2000" dirty="0"/>
              <a:t>), kun taas</a:t>
            </a:r>
            <a:r>
              <a:rPr lang="fi-FI" sz="2000" b="1" dirty="0">
                <a:solidFill>
                  <a:srgbClr val="0CAFAD"/>
                </a:solidFill>
              </a:rPr>
              <a:t> Maltalla</a:t>
            </a:r>
            <a:r>
              <a:rPr lang="fi-FI" sz="2000" dirty="0"/>
              <a:t> on niitä vähiten (</a:t>
            </a:r>
            <a:r>
              <a:rPr lang="fi-FI" sz="2000" b="1" dirty="0">
                <a:solidFill>
                  <a:srgbClr val="0CAFAD"/>
                </a:solidFill>
              </a:rPr>
              <a:t>5</a:t>
            </a:r>
            <a:r>
              <a:rPr lang="fi-FI" sz="2000" dirty="0"/>
              <a:t>).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6FCF495-4844-32EA-0ECD-9C52FB0FE5C8}"/>
              </a:ext>
            </a:extLst>
          </p:cNvPr>
          <p:cNvSpPr/>
          <p:nvPr/>
        </p:nvSpPr>
        <p:spPr>
          <a:xfrm>
            <a:off x="10259087" y="0"/>
            <a:ext cx="1688378" cy="1171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6DC7FC-5C00-FEA8-D715-15429E3B238C}"/>
              </a:ext>
            </a:extLst>
          </p:cNvPr>
          <p:cNvSpPr txBox="1"/>
          <p:nvPr/>
        </p:nvSpPr>
        <p:spPr>
          <a:xfrm>
            <a:off x="5951149" y="3793455"/>
            <a:ext cx="6094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3600" b="1">
                <a:solidFill>
                  <a:schemeClr val="bg1"/>
                </a:solidFill>
              </a:rPr>
              <a:t>SUKUPUOLIJAKAUMA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7DE53FAA-8332-42FD-9481-F3BEAB0A568E}"/>
              </a:ext>
            </a:extLst>
          </p:cNvPr>
          <p:cNvSpPr txBox="1">
            <a:spLocks/>
          </p:cNvSpPr>
          <p:nvPr/>
        </p:nvSpPr>
        <p:spPr>
          <a:xfrm>
            <a:off x="-20948" y="185712"/>
            <a:ext cx="6095999" cy="737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000" b="1" dirty="0">
                <a:solidFill>
                  <a:schemeClr val="bg1"/>
                </a:solidFill>
                <a:latin typeface="+mn-lt"/>
              </a:rPr>
              <a:t>JÄSENTEN MÄÄRÄ MAITTAIN</a:t>
            </a:r>
          </a:p>
        </p:txBody>
      </p:sp>
    </p:spTree>
    <p:extLst>
      <p:ext uri="{BB962C8B-B14F-4D97-AF65-F5344CB8AC3E}">
        <p14:creationId xmlns:p14="http://schemas.microsoft.com/office/powerpoint/2010/main" val="1071843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15E5A3-585B-510D-3522-C0FBC5079AEE}"/>
              </a:ext>
            </a:extLst>
          </p:cNvPr>
          <p:cNvSpPr/>
          <p:nvPr/>
        </p:nvSpPr>
        <p:spPr>
          <a:xfrm>
            <a:off x="0" y="-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11FFFC-83CC-233C-A2C8-3DE1F7825C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84" y="1133100"/>
            <a:ext cx="1428395" cy="1437862"/>
          </a:xfrm>
          <a:prstGeom prst="ellipse">
            <a:avLst/>
          </a:prstGeom>
          <a:ln>
            <a:noFill/>
          </a:ln>
          <a:effectLst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81183F-F99B-1229-2A0B-31D44FCF0CE1}"/>
              </a:ext>
            </a:extLst>
          </p:cNvPr>
          <p:cNvSpPr txBox="1"/>
          <p:nvPr/>
        </p:nvSpPr>
        <p:spPr>
          <a:xfrm>
            <a:off x="1280880" y="2630990"/>
            <a:ext cx="29536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>
                <a:solidFill>
                  <a:srgbClr val="1F5FA0"/>
                </a:solidFill>
              </a:rPr>
              <a:t>Tutustumismahdollisuudet</a:t>
            </a:r>
          </a:p>
          <a:p>
            <a:pPr algn="ctr"/>
            <a:r>
              <a:rPr lang="fi-FI" sz="1350"/>
              <a:t>Haluaisitko työskennellä EU:n toimielimessä tai toisessa EU-maassa? </a:t>
            </a:r>
          </a:p>
          <a:p>
            <a:pPr algn="ctr"/>
            <a:r>
              <a:rPr lang="fi-FI" sz="1350"/>
              <a:t>EU tarjoaa vuosittain palkallisia harjoittelupaikkoja </a:t>
            </a:r>
            <a:r>
              <a:rPr lang="fi-FI" sz="1350" b="1">
                <a:solidFill>
                  <a:srgbClr val="0CAFAD"/>
                </a:solidFill>
              </a:rPr>
              <a:t>korkeakoulututkinnon</a:t>
            </a:r>
            <a:r>
              <a:rPr lang="fi-FI" sz="1350">
                <a:solidFill>
                  <a:srgbClr val="0CAFAD"/>
                </a:solidFill>
              </a:rPr>
              <a:t> </a:t>
            </a:r>
            <a:r>
              <a:rPr lang="fi-FI" sz="1350" b="1">
                <a:solidFill>
                  <a:srgbClr val="0CAFAD"/>
                </a:solidFill>
              </a:rPr>
              <a:t>suorittaneille nuorille</a:t>
            </a:r>
            <a:r>
              <a:rPr lang="fi-FI" sz="135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12A31B-2078-0A17-D9BA-C113B401C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309" y="4137568"/>
            <a:ext cx="1401533" cy="1162329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0BE79C-EBE6-FE72-8BC1-4431D3C8482E}"/>
              </a:ext>
            </a:extLst>
          </p:cNvPr>
          <p:cNvSpPr txBox="1"/>
          <p:nvPr/>
        </p:nvSpPr>
        <p:spPr>
          <a:xfrm>
            <a:off x="2516939" y="5289563"/>
            <a:ext cx="331676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1F5FA0"/>
                </a:solidFill>
              </a:rPr>
              <a:t>Opiskelu</a:t>
            </a:r>
          </a:p>
          <a:p>
            <a:pPr algn="ctr"/>
            <a:r>
              <a:rPr lang="fi-FI" sz="1200" dirty="0"/>
              <a:t>Sinulla on oikeus opiskella missä tahansa EU:n alueella sijaitsevassa korkeakoulussa </a:t>
            </a:r>
            <a:br>
              <a:rPr lang="fi-FI" sz="1200" dirty="0"/>
            </a:br>
            <a:r>
              <a:rPr lang="fi-FI" sz="1200" dirty="0"/>
              <a:t>samoin ehdoin kuin kyseisen maan omat kansalaiset. </a:t>
            </a:r>
          </a:p>
          <a:p>
            <a:pPr algn="ctr"/>
            <a:r>
              <a:rPr lang="fi-FI" sz="1200" b="1" dirty="0">
                <a:solidFill>
                  <a:srgbClr val="0CAFAD"/>
                </a:solidFill>
              </a:rPr>
              <a:t>Erasmus</a:t>
            </a:r>
            <a:r>
              <a:rPr lang="fi-FI" sz="1200" dirty="0"/>
              <a:t>-ohjelman ansiosta voit suorittaa osan </a:t>
            </a:r>
          </a:p>
          <a:p>
            <a:pPr algn="ctr"/>
            <a:r>
              <a:rPr lang="fi-FI" sz="1200" dirty="0"/>
              <a:t>korkeakouluopinnoistasi ulkomailla.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D51B6A-286F-29B7-3E17-D4E497E2C5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02" y="1133100"/>
            <a:ext cx="1690837" cy="1441176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2A51BA-531F-9817-AA60-BB6699C9543B}"/>
              </a:ext>
            </a:extLst>
          </p:cNvPr>
          <p:cNvSpPr txBox="1"/>
          <p:nvPr/>
        </p:nvSpPr>
        <p:spPr>
          <a:xfrm>
            <a:off x="4463407" y="2666609"/>
            <a:ext cx="29587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1F5FA0"/>
                </a:solidFill>
              </a:rPr>
              <a:t>Mielipiteiden vaihto</a:t>
            </a:r>
          </a:p>
          <a:p>
            <a:pPr algn="ctr"/>
            <a:r>
              <a:rPr lang="fi-FI" sz="1200" dirty="0"/>
              <a:t>Voit osallistua nuorisotapahtumiin, joita ovat esimerkiksi EU:n nuorisodialogi, Euroopan parlamentin järjestämä Euroopan nuorisotapahtuma (EYE) ja </a:t>
            </a:r>
            <a:r>
              <a:rPr lang="fi-FI" sz="1200" dirty="0" err="1"/>
              <a:t>ETSK:n</a:t>
            </a:r>
            <a:r>
              <a:rPr lang="fi-FI" sz="1200" dirty="0"/>
              <a:t> järjestämä </a:t>
            </a:r>
            <a:r>
              <a:rPr lang="fi-FI" sz="1200" b="1" i="1" dirty="0">
                <a:solidFill>
                  <a:srgbClr val="0CAFAD"/>
                </a:solidFill>
              </a:rPr>
              <a:t>”Sinun Eurooppasi, sinun mielipiteesi”</a:t>
            </a:r>
            <a:r>
              <a:rPr lang="fi-FI" sz="1200" dirty="0"/>
              <a:t> -tapahtuma. </a:t>
            </a:r>
          </a:p>
          <a:p>
            <a:pPr algn="ctr"/>
            <a:r>
              <a:rPr lang="fi-FI" sz="1200" dirty="0"/>
              <a:t>Siellä sinulla on mahdollisuus saada äänesi kuuluviin!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F06440-67D5-3022-31BA-5D51D9348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120" y="1013553"/>
            <a:ext cx="1557409" cy="155740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76725B-9556-4055-0571-47B841607BE1}"/>
              </a:ext>
            </a:extLst>
          </p:cNvPr>
          <p:cNvSpPr txBox="1"/>
          <p:nvPr/>
        </p:nvSpPr>
        <p:spPr>
          <a:xfrm>
            <a:off x="7799920" y="2701234"/>
            <a:ext cx="2953601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>
                <a:solidFill>
                  <a:srgbClr val="1F5FA0"/>
                </a:solidFill>
              </a:rPr>
              <a:t>Työskentely</a:t>
            </a:r>
          </a:p>
          <a:p>
            <a:pPr algn="ctr"/>
            <a:r>
              <a:rPr lang="fi-FI" sz="1350"/>
              <a:t>Voit hakea töitä Euroopan unionissa, kun olet täyttänyt 18 vuotta. </a:t>
            </a:r>
            <a:r>
              <a:rPr lang="fi-FI" sz="1350" b="1">
                <a:solidFill>
                  <a:srgbClr val="0CAFAD"/>
                </a:solidFill>
              </a:rPr>
              <a:t>Eures</a:t>
            </a:r>
            <a:r>
              <a:rPr lang="fi-FI" sz="1350"/>
              <a:t>-järjestelmän kautta saat yhteyden työnantajiin kaikkialla EU:ssa, Norjassa ja Islannissa.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57F374-D49B-0DB2-1C3D-2E69540CF4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108" y="4165707"/>
            <a:ext cx="1539013" cy="1137023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DD7D40-02CE-00B9-06AE-4E784A4174E7}"/>
              </a:ext>
            </a:extLst>
          </p:cNvPr>
          <p:cNvSpPr txBox="1"/>
          <p:nvPr/>
        </p:nvSpPr>
        <p:spPr>
          <a:xfrm>
            <a:off x="6869258" y="5395063"/>
            <a:ext cx="2953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>
                <a:solidFill>
                  <a:srgbClr val="1F5FA0"/>
                </a:solidFill>
              </a:rPr>
              <a:t>Matkustus</a:t>
            </a:r>
          </a:p>
          <a:p>
            <a:pPr algn="ctr"/>
            <a:r>
              <a:rPr lang="fi-FI" sz="1200"/>
              <a:t>Sisärajaton Schengen-alue antaa 400 miljoonalle EU:n kansalaiselle mahdollisuuden liikkua vapaasti maasta toiseen. Esimerkiksi </a:t>
            </a:r>
            <a:r>
              <a:rPr lang="fi-FI" sz="1200" b="1">
                <a:solidFill>
                  <a:srgbClr val="0CAFAD"/>
                </a:solidFill>
              </a:rPr>
              <a:t>Interrail</a:t>
            </a:r>
            <a:r>
              <a:rPr lang="fi-FI" sz="1200"/>
              <a:t>-junakortilla voit matkustaa yli 40 000 kohteeseen 30 maassa.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C2D3006-D358-B805-3AAE-05FF3784C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932"/>
            <a:ext cx="12192000" cy="971146"/>
          </a:xfrm>
        </p:spPr>
        <p:txBody>
          <a:bodyPr>
            <a:noAutofit/>
          </a:bodyPr>
          <a:lstStyle/>
          <a:p>
            <a:pPr algn="ctr"/>
            <a:r>
              <a:rPr lang="fi-FI" b="1">
                <a:solidFill>
                  <a:schemeClr val="bg1"/>
                </a:solidFill>
                <a:latin typeface="+mn-lt"/>
              </a:rPr>
              <a:t>MITÄ HYÖTYÄ EU:STA ON NUORILLE?</a:t>
            </a:r>
          </a:p>
        </p:txBody>
      </p:sp>
    </p:spTree>
    <p:extLst>
      <p:ext uri="{BB962C8B-B14F-4D97-AF65-F5344CB8AC3E}">
        <p14:creationId xmlns:p14="http://schemas.microsoft.com/office/powerpoint/2010/main" val="2482595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1DD8EC-9067-51CA-D39E-A45419527196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2" name="Oval 11"/>
          <p:cNvSpPr/>
          <p:nvPr/>
        </p:nvSpPr>
        <p:spPr>
          <a:xfrm>
            <a:off x="3008480" y="4125285"/>
            <a:ext cx="1757524" cy="1761945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896850" y="4508661"/>
            <a:ext cx="1828104" cy="827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i-FI" sz="1600" dirty="0" err="1">
                <a:solidFill>
                  <a:schemeClr val="bg1"/>
                </a:solidFill>
                <a:latin typeface="Calibri" pitchFamily="34" charset="0"/>
              </a:rPr>
              <a:t>ETSK:n</a:t>
            </a:r>
            <a:br>
              <a:rPr lang="fi-FI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fi-FI" sz="1600" dirty="0">
                <a:solidFill>
                  <a:schemeClr val="bg1"/>
                </a:solidFill>
                <a:latin typeface="Calibri" pitchFamily="34" charset="0"/>
              </a:rPr>
              <a:t>nuoriso­ryhmä</a:t>
            </a:r>
          </a:p>
        </p:txBody>
      </p:sp>
      <p:sp>
        <p:nvSpPr>
          <p:cNvPr id="17" name="Oval 16"/>
          <p:cNvSpPr/>
          <p:nvPr/>
        </p:nvSpPr>
        <p:spPr>
          <a:xfrm>
            <a:off x="4155175" y="2384661"/>
            <a:ext cx="1778606" cy="178646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116091" y="2830315"/>
            <a:ext cx="1828104" cy="849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i-FI" sz="1600" dirty="0">
                <a:solidFill>
                  <a:schemeClr val="bg1"/>
                </a:solidFill>
                <a:latin typeface="Calibri" pitchFamily="34" charset="0"/>
              </a:rPr>
              <a:t>”Sinun Eurooppasi,</a:t>
            </a:r>
            <a:br>
              <a:rPr lang="fi-FI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fi-FI" sz="1600" dirty="0">
                <a:solidFill>
                  <a:schemeClr val="bg1"/>
                </a:solidFill>
                <a:latin typeface="Calibri" pitchFamily="34" charset="0"/>
              </a:rPr>
              <a:t>sinun mielipiteesi” </a:t>
            </a:r>
            <a:br>
              <a:rPr lang="fi-FI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fi-FI" sz="1600" dirty="0">
                <a:solidFill>
                  <a:schemeClr val="bg1"/>
                </a:solidFill>
                <a:latin typeface="Calibri" pitchFamily="34" charset="0"/>
              </a:rPr>
              <a:t>‑tapahtuma</a:t>
            </a:r>
          </a:p>
        </p:txBody>
      </p:sp>
      <p:sp>
        <p:nvSpPr>
          <p:cNvPr id="19" name="Oval 18"/>
          <p:cNvSpPr/>
          <p:nvPr/>
        </p:nvSpPr>
        <p:spPr>
          <a:xfrm>
            <a:off x="5734339" y="4075452"/>
            <a:ext cx="1788596" cy="1811778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6113893" y="4358006"/>
            <a:ext cx="997320" cy="8550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i-FI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EU:n nuoriso­testi </a:t>
            </a:r>
            <a:r>
              <a:rPr lang="fi-FI" sz="160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ETSK:ssa</a:t>
            </a:r>
            <a:endParaRPr lang="fi-FI" sz="16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8408194" y="2373041"/>
            <a:ext cx="1788596" cy="1811778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8577224" y="2660520"/>
            <a:ext cx="1492347" cy="11395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i-FI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Tutkimus nuorten osallistumisesta eri tasoilla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D541EB1-8888-4189-87A5-95761629146F}"/>
              </a:ext>
            </a:extLst>
          </p:cNvPr>
          <p:cNvSpPr/>
          <p:nvPr/>
        </p:nvSpPr>
        <p:spPr>
          <a:xfrm>
            <a:off x="5289384" y="1973165"/>
            <a:ext cx="899100" cy="899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674240-ED5B-4EBC-89B0-B8A1F96D80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293" y="2132163"/>
            <a:ext cx="683670" cy="6210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641149" y="2388332"/>
            <a:ext cx="1853642" cy="1824886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653918" y="2538416"/>
            <a:ext cx="1828104" cy="8357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i-FI" sz="1600" dirty="0">
                <a:solidFill>
                  <a:schemeClr val="bg1"/>
                </a:solidFill>
                <a:latin typeface="Calibri" pitchFamily="34" charset="0"/>
              </a:rPr>
              <a:t>Nuorten </a:t>
            </a:r>
            <a:br>
              <a:rPr lang="fi-FI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fi-FI" sz="1600" dirty="0">
                <a:solidFill>
                  <a:schemeClr val="bg1"/>
                </a:solidFill>
                <a:latin typeface="Calibri" pitchFamily="34" charset="0"/>
              </a:rPr>
              <a:t>pyöreän pöydän keskustelut </a:t>
            </a:r>
            <a:br>
              <a:rPr lang="fi-FI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fi-FI" sz="1600" dirty="0">
                <a:solidFill>
                  <a:schemeClr val="bg1"/>
                </a:solidFill>
                <a:latin typeface="Calibri" pitchFamily="34" charset="0"/>
              </a:rPr>
              <a:t>ilmastosta ja </a:t>
            </a:r>
            <a:br>
              <a:rPr lang="fi-FI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fi-FI" sz="1600" dirty="0">
                <a:solidFill>
                  <a:schemeClr val="bg1"/>
                </a:solidFill>
                <a:latin typeface="Calibri" pitchFamily="34" charset="0"/>
              </a:rPr>
              <a:t>kestävästä kehityksestä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8" b="21462"/>
          <a:stretch/>
        </p:blipFill>
        <p:spPr>
          <a:xfrm>
            <a:off x="2256586" y="1869901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6" b="14414"/>
          <a:stretch/>
        </p:blipFill>
        <p:spPr>
          <a:xfrm>
            <a:off x="2924278" y="2142114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26DC392-B7CF-4A8A-9D0C-595BC614A3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" r="245"/>
          <a:stretch/>
        </p:blipFill>
        <p:spPr>
          <a:xfrm>
            <a:off x="3356576" y="2691912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7333A46-02BD-4901-9CCE-AC1006CEFC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4" t="3594" r="663" b="-1528"/>
          <a:stretch/>
        </p:blipFill>
        <p:spPr>
          <a:xfrm>
            <a:off x="3924791" y="5548830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E41E4F3-AD9D-41D5-87C8-2A5B8A8ADB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3" t="20848" r="20641" b="36188"/>
          <a:stretch/>
        </p:blipFill>
        <p:spPr>
          <a:xfrm>
            <a:off x="4429318" y="4997273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E4A6F7E-8308-4C5D-8979-2BC3D654FB5C}"/>
              </a:ext>
            </a:extLst>
          </p:cNvPr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8036" r="12569" b="31180"/>
          <a:stretch/>
        </p:blipFill>
        <p:spPr>
          <a:xfrm>
            <a:off x="4525167" y="4288165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060A246-292C-6F67-BB34-9D053AC3F69C}"/>
              </a:ext>
            </a:extLst>
          </p:cNvPr>
          <p:cNvSpPr/>
          <p:nvPr/>
        </p:nvSpPr>
        <p:spPr>
          <a:xfrm>
            <a:off x="6268394" y="2373040"/>
            <a:ext cx="1778606" cy="1724313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Nuoriso­edustaja </a:t>
            </a:r>
            <a:br>
              <a:rPr lang="fi-FI" sz="1600" dirty="0">
                <a:latin typeface="Calibri"/>
                <a:ea typeface="Calibri"/>
                <a:cs typeface="Calibri"/>
              </a:rPr>
            </a:br>
            <a:r>
              <a:rPr lang="fi-FI" sz="16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COP-valtuus­kunnassa</a:t>
            </a:r>
            <a:r>
              <a:rPr lang="fi-FI" sz="1600" dirty="0">
                <a:latin typeface="Calibri"/>
                <a:ea typeface="Calibri"/>
                <a:cs typeface="Calibri"/>
              </a:rPr>
              <a:t>​</a:t>
            </a:r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5928" y="2278335"/>
            <a:ext cx="768931" cy="790634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Picture 12" descr="A blue and white poster with a white bowl with a check mark and green tick&#10;&#10;Description automatically generated">
            <a:extLst>
              <a:ext uri="{FF2B5EF4-FFF2-40B4-BE49-F238E27FC236}">
                <a16:creationId xmlns:a16="http://schemas.microsoft.com/office/drawing/2014/main" id="{60848663-A113-C0DF-0468-EDA7AEF537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54467" y="4171121"/>
            <a:ext cx="811164" cy="853634"/>
          </a:xfrm>
          <a:prstGeom prst="ellipse">
            <a:avLst/>
          </a:prstGeom>
          <a:ln w="5715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6" name="Titre 1">
            <a:extLst>
              <a:ext uri="{FF2B5EF4-FFF2-40B4-BE49-F238E27FC236}">
                <a16:creationId xmlns:a16="http://schemas.microsoft.com/office/drawing/2014/main" id="{C4F35FE2-1C76-4BAB-90B2-F41E8C962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61659"/>
          </a:xfrm>
        </p:spPr>
        <p:txBody>
          <a:bodyPr>
            <a:noAutofit/>
          </a:bodyPr>
          <a:lstStyle/>
          <a:p>
            <a:pPr algn="ctr" eaLnBrk="1" hangingPunct="1"/>
            <a:r>
              <a:rPr lang="fi-FI" sz="4800" b="1">
                <a:solidFill>
                  <a:schemeClr val="bg1"/>
                </a:solidFill>
                <a:latin typeface="+mn-lt"/>
              </a:rPr>
              <a:t>ETSK:N NUORISOALOITTEET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E2D76C7-CDD1-4C84-92DB-7D0DC8B80DB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 r="14525"/>
          <a:stretch/>
        </p:blipFill>
        <p:spPr>
          <a:xfrm>
            <a:off x="8184303" y="5149942"/>
            <a:ext cx="2066760" cy="15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89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0CF41-DB75-C13A-4048-22490D292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BF3539-DBE0-FAB4-A055-E7B5A3EB2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3052" y="2001958"/>
            <a:ext cx="6448948" cy="3349292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053C6B-53A8-1C88-DDE0-F9535392446B}"/>
              </a:ext>
            </a:extLst>
          </p:cNvPr>
          <p:cNvSpPr/>
          <p:nvPr/>
        </p:nvSpPr>
        <p:spPr>
          <a:xfrm>
            <a:off x="0" y="-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C6CEE529-2E5C-2089-07DA-8C87BCEF72A9}"/>
              </a:ext>
            </a:extLst>
          </p:cNvPr>
          <p:cNvSpPr txBox="1">
            <a:spLocks/>
          </p:cNvSpPr>
          <p:nvPr/>
        </p:nvSpPr>
        <p:spPr>
          <a:xfrm>
            <a:off x="0" y="197280"/>
            <a:ext cx="12192000" cy="102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b="1">
                <a:solidFill>
                  <a:schemeClr val="bg1"/>
                </a:solidFill>
                <a:latin typeface="+mn-lt"/>
              </a:rPr>
              <a:t>EU:N NUORISOTESTI ETSK:SSA </a:t>
            </a:r>
          </a:p>
        </p:txBody>
      </p:sp>
      <p:pic>
        <p:nvPicPr>
          <p:cNvPr id="4" name="Picture 3" descr="A blue flag with yellow stars and text&#10;&#10;Description automatically generated">
            <a:extLst>
              <a:ext uri="{FF2B5EF4-FFF2-40B4-BE49-F238E27FC236}">
                <a16:creationId xmlns:a16="http://schemas.microsoft.com/office/drawing/2014/main" id="{DD41F960-4280-18C7-6DEB-078F5385E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181" y="5786049"/>
            <a:ext cx="1782618" cy="874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A23628-F778-7A46-EC03-B28CF7B7FE62}"/>
              </a:ext>
            </a:extLst>
          </p:cNvPr>
          <p:cNvSpPr txBox="1"/>
          <p:nvPr/>
        </p:nvSpPr>
        <p:spPr>
          <a:xfrm>
            <a:off x="264273" y="2391582"/>
            <a:ext cx="560802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i-FI" sz="2000" dirty="0"/>
              <a:t>Nuorisotesti on väline, jonka avulla on tarkoitus </a:t>
            </a:r>
            <a:r>
              <a:rPr lang="fi-FI" sz="2000" b="1" dirty="0">
                <a:solidFill>
                  <a:srgbClr val="0CAFAD"/>
                </a:solidFill>
              </a:rPr>
              <a:t>lisätä nuorten osallistumista ja huomioon ottamista politiikanteossa</a:t>
            </a:r>
            <a:r>
              <a:rPr lang="fi-FI" sz="2000" dirty="0"/>
              <a:t>. </a:t>
            </a:r>
            <a:r>
              <a:rPr lang="fi-FI" sz="2000" dirty="0" err="1"/>
              <a:t>ETSK:ssa</a:t>
            </a:r>
            <a:r>
              <a:rPr lang="fi-FI" sz="2000" dirty="0"/>
              <a:t> se tarkoittaa sitä, että nuorisoa edustavat järjestöt pääsevät osallistumaan </a:t>
            </a:r>
            <a:r>
              <a:rPr lang="fi-FI" sz="2000" dirty="0" err="1"/>
              <a:t>ETSK:n</a:t>
            </a:r>
            <a:r>
              <a:rPr lang="fi-FI" sz="2000" dirty="0"/>
              <a:t> poliittisten suositusten valmisteluun </a:t>
            </a:r>
          </a:p>
          <a:p>
            <a:pPr algn="just"/>
            <a:endParaRPr lang="en-US" sz="2000" dirty="0"/>
          </a:p>
          <a:p>
            <a:r>
              <a:rPr lang="fi-FI" sz="2000" dirty="0"/>
              <a:t>    osallistumalla kokouksiin ja kuulemistilaisuuksiin </a:t>
            </a:r>
          </a:p>
          <a:p>
            <a:pPr algn="just"/>
            <a:r>
              <a:rPr lang="fi-FI" sz="2000" dirty="0"/>
              <a:t>    antamalla kirjallisia kannanottoja </a:t>
            </a:r>
          </a:p>
          <a:p>
            <a:pPr algn="just"/>
            <a:r>
              <a:rPr lang="fi-FI" sz="2000" dirty="0"/>
              <a:t>    seuraamalla lausuntojen noudattamista.</a:t>
            </a:r>
          </a:p>
        </p:txBody>
      </p:sp>
      <p:pic>
        <p:nvPicPr>
          <p:cNvPr id="11" name="Graphic 10" descr="Badge Tick1 with solid fill">
            <a:extLst>
              <a:ext uri="{FF2B5EF4-FFF2-40B4-BE49-F238E27FC236}">
                <a16:creationId xmlns:a16="http://schemas.microsoft.com/office/drawing/2014/main" id="{F37049FC-94A5-F34D-E42C-BDED1E07A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273" y="4626280"/>
            <a:ext cx="265079" cy="265079"/>
          </a:xfrm>
          <a:prstGeom prst="rect">
            <a:avLst/>
          </a:prstGeom>
        </p:spPr>
      </p:pic>
      <p:pic>
        <p:nvPicPr>
          <p:cNvPr id="12" name="Graphic 11" descr="Badge Tick1 with solid fill">
            <a:extLst>
              <a:ext uri="{FF2B5EF4-FFF2-40B4-BE49-F238E27FC236}">
                <a16:creationId xmlns:a16="http://schemas.microsoft.com/office/drawing/2014/main" id="{15AB7506-9E5E-7578-C31C-B1595258E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273" y="4922495"/>
            <a:ext cx="265079" cy="265079"/>
          </a:xfrm>
          <a:prstGeom prst="rect">
            <a:avLst/>
          </a:prstGeom>
        </p:spPr>
      </p:pic>
      <p:pic>
        <p:nvPicPr>
          <p:cNvPr id="13" name="Graphic 12" descr="Badge Tick1 with solid fill">
            <a:extLst>
              <a:ext uri="{FF2B5EF4-FFF2-40B4-BE49-F238E27FC236}">
                <a16:creationId xmlns:a16="http://schemas.microsoft.com/office/drawing/2014/main" id="{4DDC578E-1098-16EA-BEB9-69BCFF892C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273" y="5218710"/>
            <a:ext cx="265079" cy="2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03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EFD0CFB-A794-4DE1-B819-B17146705585}"/>
              </a:ext>
            </a:extLst>
          </p:cNvPr>
          <p:cNvSpPr txBox="1">
            <a:spLocks/>
          </p:cNvSpPr>
          <p:nvPr/>
        </p:nvSpPr>
        <p:spPr bwMode="auto">
          <a:xfrm>
            <a:off x="0" y="1263899"/>
            <a:ext cx="12192000" cy="120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fi-FI" sz="2400" b="1">
                <a:solidFill>
                  <a:srgbClr val="0060A0"/>
                </a:solidFill>
                <a:latin typeface="+mn-lt"/>
              </a:rPr>
              <a:t>Euroopan parlamentilla</a:t>
            </a:r>
            <a:r>
              <a:rPr lang="fi-FI" sz="2400">
                <a:solidFill>
                  <a:srgbClr val="0060A0"/>
                </a:solidFill>
                <a:latin typeface="+mn-lt"/>
              </a:rPr>
              <a:t>, </a:t>
            </a:r>
            <a:r>
              <a:rPr lang="fi-FI" sz="2400" b="1">
                <a:solidFill>
                  <a:srgbClr val="0060A0"/>
                </a:solidFill>
                <a:latin typeface="+mn-lt"/>
              </a:rPr>
              <a:t>Euroopan unionin neuvostolla</a:t>
            </a:r>
            <a:r>
              <a:rPr lang="fi-FI" sz="2400">
                <a:solidFill>
                  <a:srgbClr val="0060A0"/>
                </a:solidFill>
                <a:latin typeface="+mn-lt"/>
              </a:rPr>
              <a:t> ja </a:t>
            </a:r>
            <a:r>
              <a:rPr lang="fi-FI" sz="2400" b="1">
                <a:solidFill>
                  <a:srgbClr val="0060A0"/>
                </a:solidFill>
                <a:latin typeface="+mn-lt"/>
              </a:rPr>
              <a:t>Euroopan komissiolla</a:t>
            </a:r>
            <a:r>
              <a:rPr lang="fi-FI" sz="2400">
                <a:solidFill>
                  <a:srgbClr val="0060A0"/>
                </a:solidFill>
                <a:latin typeface="+mn-lt"/>
              </a:rPr>
              <a:t> on lainsäädäntöön perustuva velvoite kuulla ETSK:ta säätäessään uusia lakeja seuraavilla aihealueilla:</a:t>
            </a: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BEDDDEC7-E6AD-8BC0-3D9F-994D320659BE}"/>
              </a:ext>
            </a:extLst>
          </p:cNvPr>
          <p:cNvSpPr/>
          <p:nvPr/>
        </p:nvSpPr>
        <p:spPr>
          <a:xfrm>
            <a:off x="3431147" y="4412307"/>
            <a:ext cx="1217042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677A649B-F8DC-8416-2B0C-9F9AEDF495B9}"/>
              </a:ext>
            </a:extLst>
          </p:cNvPr>
          <p:cNvSpPr/>
          <p:nvPr/>
        </p:nvSpPr>
        <p:spPr>
          <a:xfrm>
            <a:off x="3423502" y="3748612"/>
            <a:ext cx="121044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DA237587-83B4-0185-A074-F87542B058B1}"/>
              </a:ext>
            </a:extLst>
          </p:cNvPr>
          <p:cNvSpPr/>
          <p:nvPr/>
        </p:nvSpPr>
        <p:spPr>
          <a:xfrm>
            <a:off x="3439744" y="5057726"/>
            <a:ext cx="121044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0849C937-1916-03F0-DB55-C39A0329A10F}"/>
              </a:ext>
            </a:extLst>
          </p:cNvPr>
          <p:cNvSpPr/>
          <p:nvPr/>
        </p:nvSpPr>
        <p:spPr>
          <a:xfrm>
            <a:off x="3448306" y="5652010"/>
            <a:ext cx="1234955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8F3F457C-3F41-9ED6-FD26-8EDD1F2B3C10}"/>
              </a:ext>
            </a:extLst>
          </p:cNvPr>
          <p:cNvSpPr/>
          <p:nvPr/>
        </p:nvSpPr>
        <p:spPr>
          <a:xfrm>
            <a:off x="3439744" y="6257749"/>
            <a:ext cx="122308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8CF047-D219-FD20-0A39-3FD4890C4562}"/>
              </a:ext>
            </a:extLst>
          </p:cNvPr>
          <p:cNvSpPr txBox="1"/>
          <p:nvPr/>
        </p:nvSpPr>
        <p:spPr>
          <a:xfrm>
            <a:off x="3394136" y="4437032"/>
            <a:ext cx="130895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i-FI" sz="1100"/>
              <a:t>Maatalous ja kalastus</a:t>
            </a: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6F59F13F-5A50-90C0-48AA-3A8F792E2AAB}"/>
              </a:ext>
            </a:extLst>
          </p:cNvPr>
          <p:cNvSpPr/>
          <p:nvPr/>
        </p:nvSpPr>
        <p:spPr>
          <a:xfrm>
            <a:off x="3474605" y="3108197"/>
            <a:ext cx="818168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33CF71-9358-E1FC-0665-8A46E5589B8F}"/>
              </a:ext>
            </a:extLst>
          </p:cNvPr>
          <p:cNvSpPr txBox="1"/>
          <p:nvPr/>
        </p:nvSpPr>
        <p:spPr>
          <a:xfrm>
            <a:off x="3496323" y="3221121"/>
            <a:ext cx="791347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i-FI" sz="1100" dirty="0"/>
              <a:t>Teollisuus</a:t>
            </a:r>
          </a:p>
        </p:txBody>
      </p:sp>
      <p:sp>
        <p:nvSpPr>
          <p:cNvPr id="11" name="Rounded Rectangle 14">
            <a:extLst>
              <a:ext uri="{FF2B5EF4-FFF2-40B4-BE49-F238E27FC236}">
                <a16:creationId xmlns:a16="http://schemas.microsoft.com/office/drawing/2014/main" id="{9411D64F-5860-7E00-9A24-CCFBADDDB3F3}"/>
              </a:ext>
            </a:extLst>
          </p:cNvPr>
          <p:cNvSpPr/>
          <p:nvPr/>
        </p:nvSpPr>
        <p:spPr>
          <a:xfrm>
            <a:off x="4734096" y="4400925"/>
            <a:ext cx="208557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765AC1-CB27-AC50-5B32-A487A388D568}"/>
              </a:ext>
            </a:extLst>
          </p:cNvPr>
          <p:cNvSpPr txBox="1"/>
          <p:nvPr/>
        </p:nvSpPr>
        <p:spPr>
          <a:xfrm>
            <a:off x="4698035" y="4470509"/>
            <a:ext cx="214692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i-FI" sz="1100" dirty="0"/>
              <a:t>Yleissivistävä ja ammatillinen koulutus, nuoriso ja urheilu</a:t>
            </a:r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C00B5C08-A2A4-BC58-BECA-735D8541DF17}"/>
              </a:ext>
            </a:extLst>
          </p:cNvPr>
          <p:cNvSpPr/>
          <p:nvPr/>
        </p:nvSpPr>
        <p:spPr>
          <a:xfrm>
            <a:off x="4753771" y="5652010"/>
            <a:ext cx="2083058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5DA16D-B4B5-B4BB-493C-5FE10B049C66}"/>
              </a:ext>
            </a:extLst>
          </p:cNvPr>
          <p:cNvSpPr txBox="1"/>
          <p:nvPr/>
        </p:nvSpPr>
        <p:spPr>
          <a:xfrm>
            <a:off x="3611603" y="5139627"/>
            <a:ext cx="90934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i-FI" sz="1100"/>
              <a:t>Työllisyys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E68213-3C85-18F1-A2E0-1CC02F8E3472}"/>
              </a:ext>
            </a:extLst>
          </p:cNvPr>
          <p:cNvSpPr txBox="1"/>
          <p:nvPr/>
        </p:nvSpPr>
        <p:spPr>
          <a:xfrm>
            <a:off x="3390750" y="6282510"/>
            <a:ext cx="134329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i-FI" sz="1100"/>
              <a:t>Kuluttajansuoja</a:t>
            </a:r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id="{18615872-5E07-EFFE-7EC1-0E20FC79C6EF}"/>
              </a:ext>
            </a:extLst>
          </p:cNvPr>
          <p:cNvSpPr/>
          <p:nvPr/>
        </p:nvSpPr>
        <p:spPr>
          <a:xfrm>
            <a:off x="4745210" y="5057726"/>
            <a:ext cx="208306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E844E3-CAED-136F-86B3-77F52C4C7385}"/>
              </a:ext>
            </a:extLst>
          </p:cNvPr>
          <p:cNvSpPr txBox="1"/>
          <p:nvPr/>
        </p:nvSpPr>
        <p:spPr>
          <a:xfrm>
            <a:off x="4799094" y="5094068"/>
            <a:ext cx="199241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i-FI" sz="1100"/>
              <a:t>Tutkimus ja teknologinen </a:t>
            </a:r>
          </a:p>
          <a:p>
            <a:pPr algn="ctr"/>
            <a:r>
              <a:rPr lang="fi-FI" sz="1100"/>
              <a:t>kehittäminen sekä avaruusala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34DBC0BD-A839-DB57-F31C-CF33E42124D5}"/>
              </a:ext>
            </a:extLst>
          </p:cNvPr>
          <p:cNvSpPr/>
          <p:nvPr/>
        </p:nvSpPr>
        <p:spPr>
          <a:xfrm>
            <a:off x="4745209" y="6257748"/>
            <a:ext cx="208306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62CB68-54CC-3CFB-35DD-ABCDCEDB5AF4}"/>
              </a:ext>
            </a:extLst>
          </p:cNvPr>
          <p:cNvSpPr txBox="1"/>
          <p:nvPr/>
        </p:nvSpPr>
        <p:spPr>
          <a:xfrm>
            <a:off x="4708678" y="5712407"/>
            <a:ext cx="2218448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i-FI" sz="1100"/>
              <a:t>Yhteiset kilpailusäännöt,</a:t>
            </a:r>
          </a:p>
          <a:p>
            <a:pPr algn="ctr"/>
            <a:r>
              <a:rPr lang="fi-FI" sz="1100"/>
              <a:t>verotus ja lainsäädännön lähentäminen</a:t>
            </a:r>
          </a:p>
        </p:txBody>
      </p:sp>
      <p:sp>
        <p:nvSpPr>
          <p:cNvPr id="20" name="Rounded Rectangle 24">
            <a:extLst>
              <a:ext uri="{FF2B5EF4-FFF2-40B4-BE49-F238E27FC236}">
                <a16:creationId xmlns:a16="http://schemas.microsoft.com/office/drawing/2014/main" id="{4405EBF3-739E-2347-F1A8-560D18F6C3F5}"/>
              </a:ext>
            </a:extLst>
          </p:cNvPr>
          <p:cNvSpPr/>
          <p:nvPr/>
        </p:nvSpPr>
        <p:spPr>
          <a:xfrm>
            <a:off x="4715676" y="3748612"/>
            <a:ext cx="2096352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9CC01D-C62B-75D7-C347-B81BFA37341E}"/>
              </a:ext>
            </a:extLst>
          </p:cNvPr>
          <p:cNvSpPr txBox="1"/>
          <p:nvPr/>
        </p:nvSpPr>
        <p:spPr>
          <a:xfrm>
            <a:off x="4658753" y="3793353"/>
            <a:ext cx="2178076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i-FI" sz="1100"/>
              <a:t>Syrjimättömyys ja unionin kansalaisuus</a:t>
            </a:r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6C370E47-7677-45DD-3D11-20F5929829E2}"/>
              </a:ext>
            </a:extLst>
          </p:cNvPr>
          <p:cNvSpPr/>
          <p:nvPr/>
        </p:nvSpPr>
        <p:spPr>
          <a:xfrm>
            <a:off x="6888015" y="3748611"/>
            <a:ext cx="1367176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3" name="Rounded Rectangle 27">
            <a:extLst>
              <a:ext uri="{FF2B5EF4-FFF2-40B4-BE49-F238E27FC236}">
                <a16:creationId xmlns:a16="http://schemas.microsoft.com/office/drawing/2014/main" id="{F17152A2-28D2-79AE-2AC0-68759D058220}"/>
              </a:ext>
            </a:extLst>
          </p:cNvPr>
          <p:cNvSpPr/>
          <p:nvPr/>
        </p:nvSpPr>
        <p:spPr>
          <a:xfrm>
            <a:off x="6895660" y="4400807"/>
            <a:ext cx="1367176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4" name="Rounded Rectangle 28">
            <a:extLst>
              <a:ext uri="{FF2B5EF4-FFF2-40B4-BE49-F238E27FC236}">
                <a16:creationId xmlns:a16="http://schemas.microsoft.com/office/drawing/2014/main" id="{2BF964E5-6FD4-17F5-E2FB-DD88DB0A6A0F}"/>
              </a:ext>
            </a:extLst>
          </p:cNvPr>
          <p:cNvSpPr/>
          <p:nvPr/>
        </p:nvSpPr>
        <p:spPr>
          <a:xfrm>
            <a:off x="6927126" y="5652008"/>
            <a:ext cx="1358616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5" name="Rounded Rectangle 29">
            <a:extLst>
              <a:ext uri="{FF2B5EF4-FFF2-40B4-BE49-F238E27FC236}">
                <a16:creationId xmlns:a16="http://schemas.microsoft.com/office/drawing/2014/main" id="{0F1D012B-2CF1-3116-889F-D77928BBF0BA}"/>
              </a:ext>
            </a:extLst>
          </p:cNvPr>
          <p:cNvSpPr/>
          <p:nvPr/>
        </p:nvSpPr>
        <p:spPr>
          <a:xfrm>
            <a:off x="6919169" y="6249271"/>
            <a:ext cx="1366573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B6751B-82D3-9C56-E7B8-4BB7CA9DCC77}"/>
              </a:ext>
            </a:extLst>
          </p:cNvPr>
          <p:cNvSpPr txBox="1"/>
          <p:nvPr/>
        </p:nvSpPr>
        <p:spPr>
          <a:xfrm>
            <a:off x="6853170" y="5621589"/>
            <a:ext cx="1432572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i-FI" sz="1100" dirty="0"/>
              <a:t>Taloudellinen, sosiaa­linen ja alueellinen yhteenkuuluvuus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101AF9-D01C-CD1C-AC3A-9DC563FE44F0}"/>
              </a:ext>
            </a:extLst>
          </p:cNvPr>
          <p:cNvSpPr txBox="1"/>
          <p:nvPr/>
        </p:nvSpPr>
        <p:spPr>
          <a:xfrm>
            <a:off x="6895660" y="6282510"/>
            <a:ext cx="1400245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i-FI" sz="1100" dirty="0"/>
              <a:t>Euroopan sosiaalirahasto</a:t>
            </a:r>
          </a:p>
        </p:txBody>
      </p:sp>
      <p:sp>
        <p:nvSpPr>
          <p:cNvPr id="28" name="Rounded Rectangle 32">
            <a:extLst>
              <a:ext uri="{FF2B5EF4-FFF2-40B4-BE49-F238E27FC236}">
                <a16:creationId xmlns:a16="http://schemas.microsoft.com/office/drawing/2014/main" id="{FFE72A35-CA70-E903-859C-AF641F7C57F9}"/>
              </a:ext>
            </a:extLst>
          </p:cNvPr>
          <p:cNvSpPr/>
          <p:nvPr/>
        </p:nvSpPr>
        <p:spPr>
          <a:xfrm>
            <a:off x="6918564" y="5046308"/>
            <a:ext cx="136717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EA25EC-82C5-6342-2CD1-D3E0254BB6F2}"/>
              </a:ext>
            </a:extLst>
          </p:cNvPr>
          <p:cNvSpPr txBox="1"/>
          <p:nvPr/>
        </p:nvSpPr>
        <p:spPr>
          <a:xfrm>
            <a:off x="7013814" y="5094068"/>
            <a:ext cx="1271927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i-FI" sz="1100" dirty="0"/>
              <a:t>Ydinalan </a:t>
            </a:r>
            <a:br>
              <a:rPr lang="fi-FI" sz="1100" dirty="0"/>
            </a:br>
            <a:r>
              <a:rPr lang="fi-FI" sz="1100" dirty="0"/>
              <a:t>yhteismarkkinat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8C3FE3-A5A5-3236-2075-27E758D2D254}"/>
              </a:ext>
            </a:extLst>
          </p:cNvPr>
          <p:cNvSpPr txBox="1"/>
          <p:nvPr/>
        </p:nvSpPr>
        <p:spPr>
          <a:xfrm>
            <a:off x="6970885" y="3775611"/>
            <a:ext cx="1145998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i-FI" sz="1100" dirty="0"/>
              <a:t>Terveys ja turvallisuus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CDA257-FBDF-DF84-60AA-5DB524B397E5}"/>
              </a:ext>
            </a:extLst>
          </p:cNvPr>
          <p:cNvSpPr txBox="1"/>
          <p:nvPr/>
        </p:nvSpPr>
        <p:spPr>
          <a:xfrm>
            <a:off x="3448307" y="3852447"/>
            <a:ext cx="104465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i-FI" sz="1100" dirty="0"/>
              <a:t>Kansanterveys</a:t>
            </a:r>
          </a:p>
        </p:txBody>
      </p:sp>
      <p:sp>
        <p:nvSpPr>
          <p:cNvPr id="32" name="Rounded Rectangle 36">
            <a:extLst>
              <a:ext uri="{FF2B5EF4-FFF2-40B4-BE49-F238E27FC236}">
                <a16:creationId xmlns:a16="http://schemas.microsoft.com/office/drawing/2014/main" id="{2F704D15-D952-9851-A288-F16805A57282}"/>
              </a:ext>
            </a:extLst>
          </p:cNvPr>
          <p:cNvSpPr/>
          <p:nvPr/>
        </p:nvSpPr>
        <p:spPr>
          <a:xfrm>
            <a:off x="4410631" y="3105530"/>
            <a:ext cx="84792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3" name="Rounded Rectangle 37">
            <a:extLst>
              <a:ext uri="{FF2B5EF4-FFF2-40B4-BE49-F238E27FC236}">
                <a16:creationId xmlns:a16="http://schemas.microsoft.com/office/drawing/2014/main" id="{55E7A29C-8C0D-B71D-D53E-B70E186C44C9}"/>
              </a:ext>
            </a:extLst>
          </p:cNvPr>
          <p:cNvSpPr/>
          <p:nvPr/>
        </p:nvSpPr>
        <p:spPr>
          <a:xfrm>
            <a:off x="5360172" y="3109777"/>
            <a:ext cx="79965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4" name="Rounded Rectangle 38">
            <a:extLst>
              <a:ext uri="{FF2B5EF4-FFF2-40B4-BE49-F238E27FC236}">
                <a16:creationId xmlns:a16="http://schemas.microsoft.com/office/drawing/2014/main" id="{ABF94FF1-AD21-DFFF-535B-ADB394B3868E}"/>
              </a:ext>
            </a:extLst>
          </p:cNvPr>
          <p:cNvSpPr/>
          <p:nvPr/>
        </p:nvSpPr>
        <p:spPr>
          <a:xfrm>
            <a:off x="6271308" y="3112477"/>
            <a:ext cx="84792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5" name="Rounded Rectangle 39">
            <a:extLst>
              <a:ext uri="{FF2B5EF4-FFF2-40B4-BE49-F238E27FC236}">
                <a16:creationId xmlns:a16="http://schemas.microsoft.com/office/drawing/2014/main" id="{94F932A9-F017-B51E-1098-6924D593514B}"/>
              </a:ext>
            </a:extLst>
          </p:cNvPr>
          <p:cNvSpPr/>
          <p:nvPr/>
        </p:nvSpPr>
        <p:spPr>
          <a:xfrm>
            <a:off x="7253679" y="3105510"/>
            <a:ext cx="92120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FC4DB8-96B8-D156-9C2E-224D78B4F193}"/>
              </a:ext>
            </a:extLst>
          </p:cNvPr>
          <p:cNvSpPr txBox="1"/>
          <p:nvPr/>
        </p:nvSpPr>
        <p:spPr>
          <a:xfrm>
            <a:off x="7052334" y="4437032"/>
            <a:ext cx="983100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i-FI" sz="1100" dirty="0"/>
              <a:t>Sosiaali-politiikka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E0B8B4-B5BA-7DE8-A143-CCE495B7A403}"/>
              </a:ext>
            </a:extLst>
          </p:cNvPr>
          <p:cNvSpPr txBox="1"/>
          <p:nvPr/>
        </p:nvSpPr>
        <p:spPr>
          <a:xfrm>
            <a:off x="4673072" y="6294987"/>
            <a:ext cx="2258219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i-FI" sz="1100"/>
              <a:t>Henkilöiden, palvelujen ja pääomien vapaa liikkuvuus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63B4010-8E73-B6E9-679A-B72B39941784}"/>
              </a:ext>
            </a:extLst>
          </p:cNvPr>
          <p:cNvSpPr txBox="1"/>
          <p:nvPr/>
        </p:nvSpPr>
        <p:spPr>
          <a:xfrm>
            <a:off x="6232845" y="3199683"/>
            <a:ext cx="87182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i-FI" sz="1100" dirty="0"/>
              <a:t>Investoinnit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9EDE40-3666-9730-CF35-274870DD7B95}"/>
              </a:ext>
            </a:extLst>
          </p:cNvPr>
          <p:cNvSpPr txBox="1"/>
          <p:nvPr/>
        </p:nvSpPr>
        <p:spPr>
          <a:xfrm>
            <a:off x="7208445" y="3209595"/>
            <a:ext cx="958455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i-FI" sz="1100" dirty="0"/>
              <a:t>Ympäristö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95B9D6-E273-903C-A27E-80D9A343ABE1}"/>
              </a:ext>
            </a:extLst>
          </p:cNvPr>
          <p:cNvSpPr txBox="1"/>
          <p:nvPr/>
        </p:nvSpPr>
        <p:spPr>
          <a:xfrm>
            <a:off x="5342859" y="3203343"/>
            <a:ext cx="76135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i-FI" sz="1100" dirty="0"/>
              <a:t>Liikenne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26CBA7D-217C-04B2-4B9B-94522CB38DE5}"/>
              </a:ext>
            </a:extLst>
          </p:cNvPr>
          <p:cNvSpPr txBox="1"/>
          <p:nvPr/>
        </p:nvSpPr>
        <p:spPr>
          <a:xfrm>
            <a:off x="4526318" y="3208156"/>
            <a:ext cx="61909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i-FI" sz="1100" dirty="0"/>
              <a:t>Energia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784967-6991-A3EC-667B-7DD5B68BAF40}"/>
              </a:ext>
            </a:extLst>
          </p:cNvPr>
          <p:cNvSpPr txBox="1"/>
          <p:nvPr/>
        </p:nvSpPr>
        <p:spPr>
          <a:xfrm>
            <a:off x="3394136" y="5693138"/>
            <a:ext cx="134329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i-FI" sz="1100"/>
              <a:t>Euroopan laajuiset verkot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7DAC68B-1C27-F3E5-F1C3-B3ECD5F965B7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123315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188A9B3-A051-4873-B3D5-4F756B2C9D18}"/>
              </a:ext>
            </a:extLst>
          </p:cNvPr>
          <p:cNvSpPr txBox="1">
            <a:spLocks/>
          </p:cNvSpPr>
          <p:nvPr/>
        </p:nvSpPr>
        <p:spPr bwMode="auto">
          <a:xfrm>
            <a:off x="0" y="1892301"/>
            <a:ext cx="12192000" cy="695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lvl="0" algn="ctr"/>
            <a:r>
              <a:rPr lang="fi-FI" sz="2667">
                <a:solidFill>
                  <a:srgbClr val="0060A0"/>
                </a:solidFill>
                <a:latin typeface="Calibri" panose="020F0502020204030204" pitchFamily="34" charset="0"/>
              </a:rPr>
              <a:t>TYHJÄ SIVUPOHJA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295A32D-9921-4AAF-882E-22E6FE93A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007" y="2587414"/>
            <a:ext cx="11571393" cy="100499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fi-FI" sz="2200">
                <a:solidFill>
                  <a:srgbClr val="595959"/>
                </a:solidFill>
                <a:latin typeface="Calibri" panose="020F0502020204030204" pitchFamily="34" charset="0"/>
              </a:rPr>
              <a:t>LISÄÄ oma tekstisi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F179D1-C557-76CE-DD5A-5D37D0E9ACEB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C66D1A4-C100-270F-3F29-02EBE05D9EAE}"/>
              </a:ext>
            </a:extLst>
          </p:cNvPr>
          <p:cNvSpPr txBox="1">
            <a:spLocks/>
          </p:cNvSpPr>
          <p:nvPr/>
        </p:nvSpPr>
        <p:spPr>
          <a:xfrm>
            <a:off x="0" y="197280"/>
            <a:ext cx="12192000" cy="102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b="1">
                <a:solidFill>
                  <a:schemeClr val="bg1"/>
                </a:solidFill>
                <a:latin typeface="+mn-lt"/>
              </a:rPr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1487558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F88A81-5974-5A00-1370-4E4F1464C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E57497-0FD6-28BB-C4D9-B73E2604356E}"/>
              </a:ext>
            </a:extLst>
          </p:cNvPr>
          <p:cNvSpPr/>
          <p:nvPr/>
        </p:nvSpPr>
        <p:spPr>
          <a:xfrm>
            <a:off x="0" y="6787"/>
            <a:ext cx="12192000" cy="1828364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D5DE92-C780-8E78-EFDA-EE31EF28B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68000"/>
            <a:ext cx="12192000" cy="1659722"/>
          </a:xfrm>
        </p:spPr>
        <p:txBody>
          <a:bodyPr>
            <a:noAutofit/>
          </a:bodyPr>
          <a:lstStyle/>
          <a:p>
            <a:pPr algn="ctr"/>
            <a:r>
              <a:rPr lang="fi-FI" sz="4267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Euroopan talous- ja sosiaalikomitea (ETSK) on </a:t>
            </a:r>
            <a:br>
              <a:rPr lang="fi-FI" sz="4267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</a:br>
            <a:r>
              <a:rPr lang="fi-FI" sz="4267" b="1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järjestäytynyttä kansalaisyhteiskuntaa</a:t>
            </a:r>
            <a:r>
              <a:rPr lang="fi-FI" sz="4267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 </a:t>
            </a:r>
            <a:br>
              <a:rPr lang="fi-FI" sz="4267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</a:br>
            <a:r>
              <a:rPr lang="fi-FI" sz="4267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edustava neuvoa-antava elin.</a:t>
            </a:r>
            <a:br>
              <a:rPr lang="fi-FI" sz="4267" b="1">
                <a:solidFill>
                  <a:schemeClr val="bg1"/>
                </a:solidFill>
                <a:latin typeface="Calibri" panose="020F0502020204030204" pitchFamily="34" charset="0"/>
                <a:ea typeface="MS PGothic" charset="0"/>
              </a:rPr>
            </a:br>
            <a:endParaRPr lang="fi-FI" sz="4267" b="1">
              <a:solidFill>
                <a:schemeClr val="bg1"/>
              </a:solidFill>
              <a:latin typeface="Calibri" panose="020F0502020204030204" pitchFamily="34" charset="0"/>
              <a:ea typeface="MS PGothic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E22556-F3F7-42C7-F2CE-887A92BC0B96}"/>
              </a:ext>
            </a:extLst>
          </p:cNvPr>
          <p:cNvSpPr txBox="1">
            <a:spLocks/>
          </p:cNvSpPr>
          <p:nvPr/>
        </p:nvSpPr>
        <p:spPr bwMode="auto">
          <a:xfrm>
            <a:off x="256262" y="2816568"/>
            <a:ext cx="6332417" cy="273261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3477B2"/>
                </a:solidFill>
                <a:latin typeface="Arial Narrow" charset="0"/>
                <a:ea typeface="MS PGothic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200">
                <a:solidFill>
                  <a:srgbClr val="3477B2"/>
                </a:solidFill>
                <a:latin typeface="Arial Narrow" charset="0"/>
                <a:ea typeface="MS PGothic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3477B2"/>
                </a:solidFill>
                <a:latin typeface="Arial Narrow" charset="0"/>
                <a:ea typeface="MS PGothic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3477B2"/>
                </a:solidFill>
                <a:latin typeface="Arial Narrow" charset="0"/>
                <a:ea typeface="MS PGothic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fi-FI" sz="2667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”Euroopan parlamenttia, neuvostoa </a:t>
            </a:r>
            <a:br>
              <a:rPr lang="fi-FI" sz="2667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2667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ja komissiota</a:t>
            </a:r>
            <a:r>
              <a:rPr lang="fi-FI" sz="2667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667" b="1" i="1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avustavat </a:t>
            </a:r>
            <a:br>
              <a:rPr lang="fi-FI" sz="2667" b="1" i="1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2667" b="1" i="1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talous- ja sosiaalikomitea</a:t>
            </a:r>
            <a:r>
              <a:rPr lang="fi-FI" sz="2667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fi-FI" sz="2667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2667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sekä alueiden komitea, joilla on</a:t>
            </a:r>
            <a:r>
              <a:rPr lang="fi-FI" sz="2667" b="1" i="1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fi-FI" sz="2667" b="1" i="1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2667" b="1" i="1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neuvoa-antava tehtävä</a:t>
            </a:r>
            <a:r>
              <a:rPr lang="fi-FI" sz="2667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.” </a:t>
            </a:r>
          </a:p>
          <a:p>
            <a:pPr algn="ctr" eaLnBrk="1" hangingPunct="1">
              <a:buFont typeface="Arial" charset="0"/>
              <a:buNone/>
            </a:pPr>
            <a:endParaRPr lang="en-GB" altLang="ja-JP" sz="2667" dirty="0">
              <a:solidFill>
                <a:srgbClr val="07A1CD"/>
              </a:solidFill>
              <a:effectLst>
                <a:outerShdw blurRad="1270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fi-FI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</a:rPr>
              <a:t>Sopimus Euroopan unionista, 13 artikla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F75D38-9BB0-753E-7664-8EA882E82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4796" y="1835151"/>
            <a:ext cx="4827203" cy="501606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90750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32E24-6E64-A030-DF7B-7A8226189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425948A-5867-CD52-1283-E882C06253F4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SOC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191783B-97BB-6B47-0152-29D1C5AD465E}"/>
              </a:ext>
            </a:extLst>
          </p:cNvPr>
          <p:cNvSpPr txBox="1">
            <a:spLocks/>
          </p:cNvSpPr>
          <p:nvPr/>
        </p:nvSpPr>
        <p:spPr>
          <a:xfrm>
            <a:off x="10435431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NAT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1C10654-4D22-70D0-6CCE-C0A0F75D5C4F}"/>
              </a:ext>
            </a:extLst>
          </p:cNvPr>
          <p:cNvSpPr txBox="1">
            <a:spLocks/>
          </p:cNvSpPr>
          <p:nvPr/>
        </p:nvSpPr>
        <p:spPr>
          <a:xfrm>
            <a:off x="9924288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REX</a:t>
            </a:r>
            <a:endParaRPr lang="en-US" sz="4267" dirty="0">
              <a:solidFill>
                <a:schemeClr val="bg1"/>
              </a:solidFill>
            </a:endParaRPr>
          </a:p>
        </p:txBody>
      </p:sp>
      <p:pic>
        <p:nvPicPr>
          <p:cNvPr id="13" name="Picture 12" descr="A poster of a group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EB414F3-32D7-539F-1155-6D17DFD48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" r="-1264"/>
          <a:stretch/>
        </p:blipFill>
        <p:spPr>
          <a:xfrm>
            <a:off x="4370717" y="-66338"/>
            <a:ext cx="3450566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Picture 1" descr="A collage of several images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1647C463-7DB6-F4A5-89C9-270159502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1" r="-411"/>
          <a:stretch/>
        </p:blipFill>
        <p:spPr>
          <a:xfrm>
            <a:off x="155275" y="-66338"/>
            <a:ext cx="3450566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Picture 3" descr="A poster of a group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D809DCA9-7577-B42D-87B8-1BB53615E2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" r="96"/>
          <a:stretch/>
        </p:blipFill>
        <p:spPr>
          <a:xfrm>
            <a:off x="8586159" y="0"/>
            <a:ext cx="3361072" cy="672532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51962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3510D-03B1-A567-47EB-0DAA3CC47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873CF211-003B-1AF4-5AE0-484DC0A1E70B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SOC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20DC1D-C512-41AC-3ADA-BE42201EAF6F}"/>
              </a:ext>
            </a:extLst>
          </p:cNvPr>
          <p:cNvSpPr txBox="1">
            <a:spLocks/>
          </p:cNvSpPr>
          <p:nvPr/>
        </p:nvSpPr>
        <p:spPr>
          <a:xfrm>
            <a:off x="10435431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NAT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7E1E67E-3B61-DCF3-EE90-F06A47D70721}"/>
              </a:ext>
            </a:extLst>
          </p:cNvPr>
          <p:cNvSpPr txBox="1">
            <a:spLocks/>
          </p:cNvSpPr>
          <p:nvPr/>
        </p:nvSpPr>
        <p:spPr>
          <a:xfrm>
            <a:off x="9924288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REX</a:t>
            </a:r>
            <a:endParaRPr lang="en-US" sz="4267" dirty="0">
              <a:solidFill>
                <a:schemeClr val="bg1"/>
              </a:solidFill>
            </a:endParaRPr>
          </a:p>
        </p:txBody>
      </p:sp>
      <p:pic>
        <p:nvPicPr>
          <p:cNvPr id="3" name="Picture 2" descr="A poster of a financial report&#10;&#10;Description automatically generated with medium confidence">
            <a:hlinkClick r:id="rId3" action="ppaction://hlinksldjump"/>
            <a:extLst>
              <a:ext uri="{FF2B5EF4-FFF2-40B4-BE49-F238E27FC236}">
                <a16:creationId xmlns:a16="http://schemas.microsoft.com/office/drawing/2014/main" id="{EF3F44B3-B23A-C02E-869A-8AEC92B8F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" r="873"/>
          <a:stretch/>
        </p:blipFill>
        <p:spPr>
          <a:xfrm>
            <a:off x="166770" y="-43467"/>
            <a:ext cx="3390181" cy="68455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 descr="A screenshot of a computer scree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4DC7EA9E-3AD5-8254-DEBE-53C0DEE3B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" r="-93"/>
          <a:stretch/>
        </p:blipFill>
        <p:spPr>
          <a:xfrm>
            <a:off x="4382160" y="-1"/>
            <a:ext cx="3390181" cy="675857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8" descr="A collage of images of people and icons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175C6EB-6A55-8FE6-F4AC-6BE900C7D7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r="641"/>
          <a:stretch/>
        </p:blipFill>
        <p:spPr>
          <a:xfrm>
            <a:off x="8597550" y="-33797"/>
            <a:ext cx="3390181" cy="682616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10181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53154" y="2091704"/>
            <a:ext cx="7302721" cy="2937933"/>
          </a:xfrm>
        </p:spPr>
        <p:txBody>
          <a:bodyPr>
            <a:normAutofit fontScale="92500" lnSpcReduction="20000"/>
          </a:bodyPr>
          <a:lstStyle/>
          <a:p>
            <a:pPr marL="0" lvl="0" indent="0" algn="just">
              <a:lnSpc>
                <a:spcPct val="110000"/>
              </a:lnSpc>
              <a:buNone/>
            </a:pPr>
            <a:r>
              <a:rPr lang="fi-FI" sz="2400">
                <a:latin typeface="Calibri" panose="020F0502020204030204" pitchFamily="34" charset="0"/>
              </a:rPr>
              <a:t>Neuvosto nimeää jäsenet </a:t>
            </a:r>
            <a:r>
              <a:rPr lang="fi-FI" sz="2400" b="1">
                <a:solidFill>
                  <a:srgbClr val="0060A0"/>
                </a:solidFill>
                <a:latin typeface="Calibri" panose="020F0502020204030204" pitchFamily="34" charset="0"/>
              </a:rPr>
              <a:t>viiden vuoden toimikaudeksi (kausi voidaan uusia)</a:t>
            </a:r>
            <a:r>
              <a:rPr lang="fi-FI" sz="2400">
                <a:latin typeface="Calibri" panose="020F0502020204030204" pitchFamily="34" charset="0"/>
              </a:rPr>
              <a:t> jäsenvaltioiden ehdotusten perusteella.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fi-FI" sz="2400">
                <a:latin typeface="Calibri" panose="020F0502020204030204" pitchFamily="34" charset="0"/>
              </a:rPr>
              <a:t>Jäsenet tekevät työtä riippumattomasti </a:t>
            </a:r>
            <a:r>
              <a:rPr lang="fi-FI" sz="2400" b="1">
                <a:solidFill>
                  <a:srgbClr val="0060A0"/>
                </a:solidFill>
                <a:latin typeface="Calibri" panose="020F0502020204030204" pitchFamily="34" charset="0"/>
              </a:rPr>
              <a:t>(poliittisesti sitoutumattomina)</a:t>
            </a:r>
            <a:r>
              <a:rPr lang="fi-FI" sz="2400">
                <a:latin typeface="Calibri" panose="020F0502020204030204" pitchFamily="34" charset="0"/>
              </a:rPr>
              <a:t> kaikkien EU:n kansalaisten hyväksi.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fi-FI" sz="2400" b="1">
                <a:solidFill>
                  <a:srgbClr val="0060A0"/>
                </a:solidFill>
                <a:latin typeface="Calibri" panose="020F0502020204030204" pitchFamily="34" charset="0"/>
              </a:rPr>
              <a:t>Jäsenet eivät ole jatkuvasti Brysselissä</a:t>
            </a:r>
            <a:r>
              <a:rPr lang="fi-FI" sz="2400">
                <a:latin typeface="Calibri" panose="020F0502020204030204" pitchFamily="34" charset="0"/>
              </a:rPr>
              <a:t>, vaan useimmat heistä jatkavat oman työnsä hoitamista kotimaisessa organisaatiossaan. ETSK korvaa jäsenten matka- ja majoituskustannukset.</a:t>
            </a:r>
          </a:p>
          <a:p>
            <a:pPr lvl="0"/>
            <a:endParaRPr lang="fr-BE" sz="22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49707" y="3437681"/>
            <a:ext cx="7206169" cy="100499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fr-BE" sz="24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49707" y="4520354"/>
            <a:ext cx="7206168" cy="100499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fr-BE" sz="24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428210-F821-B6DF-07F8-4E1709B3CA0C}"/>
              </a:ext>
            </a:extLst>
          </p:cNvPr>
          <p:cNvSpPr/>
          <p:nvPr/>
        </p:nvSpPr>
        <p:spPr>
          <a:xfrm>
            <a:off x="0" y="0"/>
            <a:ext cx="12192000" cy="1828364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EF93FD-3C97-D521-87A7-D8F00E14E82C}"/>
              </a:ext>
            </a:extLst>
          </p:cNvPr>
          <p:cNvSpPr txBox="1"/>
          <p:nvPr/>
        </p:nvSpPr>
        <p:spPr>
          <a:xfrm>
            <a:off x="26681" y="263341"/>
            <a:ext cx="121653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400" b="1">
                <a:solidFill>
                  <a:schemeClr val="bg1"/>
                </a:solidFill>
                <a:latin typeface="Calibri" panose="020F0502020204030204" pitchFamily="34" charset="0"/>
              </a:rPr>
              <a:t>329 JÄSENESTÄ KOOSTUVA EDUSTAJAKOKOUS, </a:t>
            </a:r>
            <a:br>
              <a:rPr lang="fi-FI" sz="4400" b="1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fi-FI" sz="4400" b="1">
                <a:solidFill>
                  <a:schemeClr val="bg1"/>
                </a:solidFill>
                <a:latin typeface="Calibri" panose="020F0502020204030204" pitchFamily="34" charset="0"/>
              </a:rPr>
              <a:t>JOSSA ON JÄSENIÄ EU:N KAIKISTA JÄSENVALTIOISTA</a:t>
            </a:r>
          </a:p>
          <a:p>
            <a:pPr algn="ctr"/>
            <a:endParaRPr lang="LID4096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7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build="p"/>
      <p:bldP spid="8" grpId="0" build="p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9"/>
          <a:stretch/>
        </p:blipFill>
        <p:spPr>
          <a:xfrm>
            <a:off x="0" y="1206436"/>
            <a:ext cx="12192000" cy="4980362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1482030"/>
            <a:ext cx="12192000" cy="517313"/>
          </a:xfrm>
        </p:spPr>
        <p:txBody>
          <a:bodyPr>
            <a:normAutofit/>
          </a:bodyPr>
          <a:lstStyle/>
          <a:p>
            <a:pPr marL="0" lvl="1" indent="0" algn="ctr">
              <a:buNone/>
            </a:pPr>
            <a:r>
              <a:rPr lang="fi-FI" dirty="0">
                <a:latin typeface="Calibri" charset="0"/>
                <a:ea typeface="MS PGothic" charset="-128"/>
              </a:rPr>
              <a:t>Sillä tarkoitetaan kaikenlaisia ryhmiä ja organisaatioita, joissa </a:t>
            </a:r>
            <a:r>
              <a:rPr lang="fi-FI" b="1" dirty="0">
                <a:solidFill>
                  <a:srgbClr val="0060A0"/>
                </a:solidFill>
                <a:latin typeface="Calibri" charset="0"/>
                <a:ea typeface="MS PGothic" charset="-128"/>
              </a:rPr>
              <a:t>ihmiset toimivat yhdessä</a:t>
            </a:r>
            <a:r>
              <a:rPr lang="fi-FI" dirty="0">
                <a:latin typeface="Calibri" charset="0"/>
                <a:ea typeface="MS PGothic" charset="-128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73387" y="3442547"/>
            <a:ext cx="2926080" cy="3574627"/>
          </a:xfrm>
          <a:prstGeom prst="rect">
            <a:avLst/>
          </a:prstGeom>
          <a:solidFill>
            <a:srgbClr val="006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754880" y="3442547"/>
            <a:ext cx="2926080" cy="3574627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8236373" y="3442547"/>
            <a:ext cx="2926080" cy="3574627"/>
          </a:xfrm>
          <a:prstGeom prst="rect">
            <a:avLst/>
          </a:prstGeom>
          <a:solidFill>
            <a:srgbClr val="00834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8342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273387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fi-FI" sz="22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Työnantajat (107)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54880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fi-FI" sz="22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Työntekijät (112)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8236373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fi-FI" sz="22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Kansalaisyhteiskunnan organisaatiot (106)</a:t>
            </a:r>
          </a:p>
          <a:p>
            <a:pPr algn="ctr" eaLnBrk="1" hangingPunct="1">
              <a:defRPr/>
            </a:pPr>
            <a:endParaRPr lang="fr-BE" sz="2667" b="1" dirty="0">
              <a:solidFill>
                <a:schemeClr val="bg1"/>
              </a:solidFill>
              <a:latin typeface="Calibri" panose="020F0502020204030204" pitchFamily="34" charset="0"/>
              <a:ea typeface="+mj-e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5936558"/>
            <a:ext cx="12192000" cy="16272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0" y="5911455"/>
            <a:ext cx="12192000" cy="145076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fi-FI" sz="2400" b="1">
                <a:solidFill>
                  <a:srgbClr val="1F5FA0"/>
                </a:solidFill>
                <a:latin typeface="Calibri" charset="0"/>
                <a:ea typeface="MS PGothic" charset="-128"/>
              </a:rPr>
              <a:t>Ryhmittymät puolustavat taustayhteisöjensä etuja ja ajavat niiden asiaa ja toimivat usein välittäjinä päättäjien ja kansalaisten välillä.</a:t>
            </a:r>
          </a:p>
        </p:txBody>
      </p:sp>
      <p:sp>
        <p:nvSpPr>
          <p:cNvPr id="19" name="TextBox 18">
            <a:hlinkClick r:id="rId4"/>
            <a:extLst>
              <a:ext uri="{FF2B5EF4-FFF2-40B4-BE49-F238E27FC236}">
                <a16:creationId xmlns:a16="http://schemas.microsoft.com/office/drawing/2014/main" id="{F0925021-66B6-B547-90DD-B7884B765D2F}"/>
              </a:ext>
            </a:extLst>
          </p:cNvPr>
          <p:cNvSpPr txBox="1"/>
          <p:nvPr/>
        </p:nvSpPr>
        <p:spPr>
          <a:xfrm>
            <a:off x="1255099" y="4176000"/>
            <a:ext cx="2962656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dirty="0">
                <a:solidFill>
                  <a:schemeClr val="bg1"/>
                </a:solidFill>
              </a:rPr>
              <a:t>työnantajajärjestöt,</a:t>
            </a:r>
          </a:p>
          <a:p>
            <a:pPr algn="ctr"/>
            <a:r>
              <a:rPr lang="fi-FI" sz="1600" dirty="0">
                <a:solidFill>
                  <a:schemeClr val="bg1"/>
                </a:solidFill>
              </a:rPr>
              <a:t>kauppakamarit,</a:t>
            </a:r>
          </a:p>
          <a:p>
            <a:pPr algn="ctr"/>
            <a:r>
              <a:rPr lang="fi-FI" sz="1600" dirty="0">
                <a:solidFill>
                  <a:schemeClr val="bg1"/>
                </a:solidFill>
              </a:rPr>
              <a:t>pk-yritysjärjestöt</a:t>
            </a:r>
          </a:p>
          <a:p>
            <a:pPr algn="ctr"/>
            <a:endParaRPr lang="en-US" sz="1867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hlinkClick r:id="rId5"/>
            <a:extLst>
              <a:ext uri="{FF2B5EF4-FFF2-40B4-BE49-F238E27FC236}">
                <a16:creationId xmlns:a16="http://schemas.microsoft.com/office/drawing/2014/main" id="{EA13E604-DD39-AC47-A999-ECEECC06A46F}"/>
              </a:ext>
            </a:extLst>
          </p:cNvPr>
          <p:cNvSpPr txBox="1"/>
          <p:nvPr/>
        </p:nvSpPr>
        <p:spPr>
          <a:xfrm>
            <a:off x="4718304" y="4224000"/>
            <a:ext cx="2962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dirty="0">
                <a:solidFill>
                  <a:schemeClr val="bg1"/>
                </a:solidFill>
              </a:rPr>
              <a:t>ammattijärjestöt</a:t>
            </a:r>
          </a:p>
        </p:txBody>
      </p:sp>
      <p:sp>
        <p:nvSpPr>
          <p:cNvPr id="21" name="TextBox 20">
            <a:hlinkClick r:id="rId6"/>
            <a:extLst>
              <a:ext uri="{FF2B5EF4-FFF2-40B4-BE49-F238E27FC236}">
                <a16:creationId xmlns:a16="http://schemas.microsoft.com/office/drawing/2014/main" id="{04EA3B74-E8BC-4341-9B56-489ADABD78EE}"/>
              </a:ext>
            </a:extLst>
          </p:cNvPr>
          <p:cNvSpPr txBox="1"/>
          <p:nvPr/>
        </p:nvSpPr>
        <p:spPr>
          <a:xfrm>
            <a:off x="8236373" y="4224000"/>
            <a:ext cx="2962656" cy="1610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dirty="0">
                <a:solidFill>
                  <a:schemeClr val="bg1"/>
                </a:solidFill>
              </a:rPr>
              <a:t>maataloustuottajat, kuluttajat, kansalaisjärjestöt, nuoret, vapaat ammatinharjoittajat, vammaisjärjestöt, tiedemaailma, osuuskunnat jne. </a:t>
            </a:r>
          </a:p>
          <a:p>
            <a:pPr algn="ctr"/>
            <a:endParaRPr lang="en-US" sz="1867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F707B0-4DCD-1697-44A7-0F7B11A0DBD4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85060" y="161454"/>
            <a:ext cx="12277060" cy="106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fi-FI" sz="4400" b="1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JÄRJESTÄYTYNYT KANSALAISYHTEISKUNTA?</a:t>
            </a:r>
          </a:p>
        </p:txBody>
      </p:sp>
    </p:spTree>
    <p:extLst>
      <p:ext uri="{BB962C8B-B14F-4D97-AF65-F5344CB8AC3E}">
        <p14:creationId xmlns:p14="http://schemas.microsoft.com/office/powerpoint/2010/main" val="197500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3" grpId="0" animBg="1"/>
      <p:bldP spid="14" grpId="0" animBg="1"/>
      <p:bldP spid="15" grpId="0" animBg="1"/>
      <p:bldP spid="10" grpId="0"/>
      <p:bldP spid="11" grpId="0"/>
      <p:bldP spid="12" grpId="0"/>
      <p:bldP spid="17" grpId="0" animBg="1"/>
      <p:bldP spid="18" grpId="0"/>
      <p:bldP spid="19" grpId="0"/>
      <p:bldP spid="20" grpId="0"/>
      <p:bldP spid="21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E81D5F-8A66-0164-9E18-EF3E967B127A}"/>
              </a:ext>
            </a:extLst>
          </p:cNvPr>
          <p:cNvSpPr/>
          <p:nvPr/>
        </p:nvSpPr>
        <p:spPr>
          <a:xfrm>
            <a:off x="0" y="-9144"/>
            <a:ext cx="7324259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6532" y="-9144"/>
            <a:ext cx="7430791" cy="1144284"/>
          </a:xfr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fi-FI" sz="4000" b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MIKÄ ON ETSK:N TEHTÄVÄ?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4259" y="-1"/>
            <a:ext cx="4867741" cy="685800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Rectangle 4"/>
          <p:cNvSpPr/>
          <p:nvPr/>
        </p:nvSpPr>
        <p:spPr>
          <a:xfrm>
            <a:off x="124545" y="1144284"/>
            <a:ext cx="7105335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i-FI" sz="2000" b="1" dirty="0">
                <a:solidFill>
                  <a:srgbClr val="1F5FA0"/>
                </a:solidFill>
                <a:latin typeface="+mn-lt"/>
              </a:rPr>
              <a:t>Euroopan parlamentilla</a:t>
            </a:r>
            <a:r>
              <a:rPr lang="fi-FI" sz="2000" dirty="0">
                <a:latin typeface="+mn-lt"/>
              </a:rPr>
              <a:t>, </a:t>
            </a:r>
            <a:r>
              <a:rPr lang="fi-FI" sz="2000" b="1" dirty="0">
                <a:solidFill>
                  <a:srgbClr val="1F5FA0"/>
                </a:solidFill>
                <a:latin typeface="+mn-lt"/>
              </a:rPr>
              <a:t>EU:n neuvostolla</a:t>
            </a:r>
            <a:r>
              <a:rPr lang="fi-FI" sz="2000" dirty="0">
                <a:latin typeface="+mn-lt"/>
              </a:rPr>
              <a:t> ja </a:t>
            </a:r>
            <a:r>
              <a:rPr lang="fi-FI" sz="2000" b="1" dirty="0">
                <a:solidFill>
                  <a:srgbClr val="1F5FA0"/>
                </a:solidFill>
                <a:latin typeface="+mn-lt"/>
              </a:rPr>
              <a:t>Euroopan komissiolla</a:t>
            </a:r>
            <a:r>
              <a:rPr lang="fi-FI" sz="2000" dirty="0">
                <a:latin typeface="+mn-lt"/>
              </a:rPr>
              <a:t> on</a:t>
            </a:r>
            <a:r>
              <a:rPr lang="fi-FI" sz="2000" b="1" dirty="0">
                <a:solidFill>
                  <a:srgbClr val="1F5FA0"/>
                </a:solidFill>
                <a:latin typeface="+mn-lt"/>
              </a:rPr>
              <a:t> lainsäädäntöön perustuva velvoite kuulla </a:t>
            </a:r>
            <a:r>
              <a:rPr lang="fi-FI" sz="2000" b="1" dirty="0" err="1">
                <a:solidFill>
                  <a:srgbClr val="1F5FA0"/>
                </a:solidFill>
                <a:latin typeface="+mn-lt"/>
              </a:rPr>
              <a:t>ETSK:ta</a:t>
            </a:r>
            <a:r>
              <a:rPr lang="fi-FI" sz="2000" dirty="0">
                <a:latin typeface="+mn-lt"/>
              </a:rPr>
              <a:t> säätäessään uusia lakeja. Komiteaa voidaan </a:t>
            </a:r>
            <a:r>
              <a:rPr lang="fi-FI" sz="2000" b="1" dirty="0">
                <a:latin typeface="+mn-lt"/>
              </a:rPr>
              <a:t>kuulla</a:t>
            </a:r>
            <a:r>
              <a:rPr lang="fi-FI" sz="2000" dirty="0">
                <a:latin typeface="+mn-lt"/>
              </a:rPr>
              <a:t> monenlaisista aiheista. </a:t>
            </a:r>
          </a:p>
          <a:p>
            <a:pPr algn="just"/>
            <a:endParaRPr lang="en-US" altLang="fr-FR" sz="1600" dirty="0">
              <a:solidFill>
                <a:srgbClr val="0060A0"/>
              </a:solidFill>
            </a:endParaRPr>
          </a:p>
          <a:p>
            <a:pPr algn="just"/>
            <a:r>
              <a:rPr lang="fi-FI" sz="2000" b="1" dirty="0">
                <a:solidFill>
                  <a:srgbClr val="1F5FA0"/>
                </a:solidFill>
              </a:rPr>
              <a:t>Kutakin kolmea ryhmää</a:t>
            </a:r>
            <a:r>
              <a:rPr lang="fi-FI" sz="2000" dirty="0"/>
              <a:t> edustavat </a:t>
            </a:r>
            <a:r>
              <a:rPr lang="fi-FI" sz="2000" b="1" dirty="0" err="1">
                <a:solidFill>
                  <a:srgbClr val="1F5FA0"/>
                </a:solidFill>
              </a:rPr>
              <a:t>ETSK:n</a:t>
            </a:r>
            <a:r>
              <a:rPr lang="fi-FI" sz="2000" b="1" dirty="0">
                <a:solidFill>
                  <a:srgbClr val="1F5FA0"/>
                </a:solidFill>
              </a:rPr>
              <a:t> jäsenet keskustelevat</a:t>
            </a:r>
            <a:r>
              <a:rPr lang="fi-FI" sz="2000" dirty="0"/>
              <a:t> säädösehdotuksesta, </a:t>
            </a:r>
            <a:r>
              <a:rPr lang="fi-FI" sz="2000" b="1" dirty="0">
                <a:solidFill>
                  <a:srgbClr val="1F5FA0"/>
                </a:solidFill>
              </a:rPr>
              <a:t>pyrkivät neuvottelemalla keskinäiseen yhteisymmärrykseen ja laativat ehdotuksesta yhden asiakirjan, jota kutsutaan lausunnoksi</a:t>
            </a:r>
            <a:r>
              <a:rPr lang="fi-FI" sz="2000" dirty="0"/>
              <a:t>.</a:t>
            </a:r>
          </a:p>
          <a:p>
            <a:pPr algn="just"/>
            <a:endParaRPr lang="en-US" altLang="fr-FR" sz="1600" dirty="0">
              <a:solidFill>
                <a:srgbClr val="0060A0"/>
              </a:solidFill>
            </a:endParaRPr>
          </a:p>
          <a:p>
            <a:pPr algn="just"/>
            <a:r>
              <a:rPr lang="fi-FI" sz="2000" dirty="0"/>
              <a:t>Kun </a:t>
            </a:r>
            <a:r>
              <a:rPr lang="fi-FI" sz="2000" b="1" dirty="0">
                <a:solidFill>
                  <a:srgbClr val="0060A0"/>
                </a:solidFill>
              </a:rPr>
              <a:t>lausunto on hyväksytty, se toimitetaan EU:n toimielimille</a:t>
            </a:r>
            <a:r>
              <a:rPr lang="fi-FI" sz="2000" dirty="0"/>
              <a:t> käsiteltäväksi ja julkaistaan EU:n virallisessa lehdessä (24 kielellä).</a:t>
            </a:r>
          </a:p>
          <a:p>
            <a:pPr algn="just"/>
            <a:endParaRPr lang="en-US" altLang="fr-FR" sz="1600" dirty="0"/>
          </a:p>
          <a:p>
            <a:pPr algn="just"/>
            <a:r>
              <a:rPr lang="fi-FI" sz="2000" dirty="0"/>
              <a:t>Lausunnon esittelijä </a:t>
            </a:r>
            <a:r>
              <a:rPr lang="fi-FI" sz="2000" b="1" dirty="0">
                <a:solidFill>
                  <a:srgbClr val="1F5FA0"/>
                </a:solidFill>
              </a:rPr>
              <a:t>esittelee</a:t>
            </a:r>
            <a:r>
              <a:rPr lang="fi-FI" sz="2000" dirty="0"/>
              <a:t> keskeiset päätelmät ja </a:t>
            </a:r>
            <a:r>
              <a:rPr lang="fi-FI" sz="2000" b="1" dirty="0">
                <a:solidFill>
                  <a:srgbClr val="1F5FA0"/>
                </a:solidFill>
              </a:rPr>
              <a:t>tekee</a:t>
            </a:r>
            <a:r>
              <a:rPr lang="fi-FI" sz="2000" dirty="0"/>
              <a:t> lausuntoa </a:t>
            </a:r>
            <a:r>
              <a:rPr lang="fi-FI" sz="2000" b="1" dirty="0">
                <a:solidFill>
                  <a:srgbClr val="1F5FA0"/>
                </a:solidFill>
              </a:rPr>
              <a:t>tunnetuksi</a:t>
            </a:r>
            <a:r>
              <a:rPr lang="fi-FI" sz="2000" dirty="0"/>
              <a:t> unioni-, jäsenvaltio- ja paikallistasolla.</a:t>
            </a:r>
          </a:p>
          <a:p>
            <a:pPr algn="just"/>
            <a:endParaRPr lang="en-GB" altLang="fr-FR" sz="1600" dirty="0"/>
          </a:p>
          <a:p>
            <a:pPr algn="just"/>
            <a:r>
              <a:rPr lang="fi-FI" sz="2000" dirty="0"/>
              <a:t>ETSK laatii vuosittain yhteensä noin </a:t>
            </a:r>
            <a:r>
              <a:rPr lang="fi-FI" sz="2000" b="1" dirty="0">
                <a:solidFill>
                  <a:srgbClr val="1F5FA0"/>
                </a:solidFill>
              </a:rPr>
              <a:t>200 lausuntoa</a:t>
            </a:r>
            <a:r>
              <a:rPr lang="fi-FI" sz="2000" dirty="0"/>
              <a:t>.</a:t>
            </a:r>
          </a:p>
          <a:p>
            <a:pPr algn="just"/>
            <a:endParaRPr lang="en-US" altLang="fr-FR" sz="2000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fr-FR" sz="1600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BE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4632D7-92F4-4501-A9F6-C753A58D7CB1}"/>
              </a:ext>
            </a:extLst>
          </p:cNvPr>
          <p:cNvSpPr txBox="1"/>
          <p:nvPr/>
        </p:nvSpPr>
        <p:spPr>
          <a:xfrm>
            <a:off x="2209887" y="6164440"/>
            <a:ext cx="32545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600" b="1"/>
              <a:t>Saat lisätietoa skannaamalla QR-koodin!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D93C43-DE67-4F97-97C9-04AF74DC62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14" t="7800" r="9338" b="6166"/>
          <a:stretch/>
        </p:blipFill>
        <p:spPr>
          <a:xfrm>
            <a:off x="6238560" y="5838417"/>
            <a:ext cx="991320" cy="990600"/>
          </a:xfrm>
          <a:prstGeom prst="rect">
            <a:avLst/>
          </a:prstGeom>
        </p:spPr>
      </p:pic>
      <p:pic>
        <p:nvPicPr>
          <p:cNvPr id="10" name="Graphic 9" descr="Right pointing backhand index with solid fill">
            <a:extLst>
              <a:ext uri="{FF2B5EF4-FFF2-40B4-BE49-F238E27FC236}">
                <a16:creationId xmlns:a16="http://schemas.microsoft.com/office/drawing/2014/main" id="{C37D202E-711E-46BB-A5CB-D0255C00B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2957" y="6115277"/>
            <a:ext cx="436880" cy="43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4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1125997" y="5038514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381578" y="5041761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582140" y="1814155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E2DE31-1F83-4EF8-A9BC-495544087C12}"/>
              </a:ext>
            </a:extLst>
          </p:cNvPr>
          <p:cNvSpPr txBox="1"/>
          <p:nvPr/>
        </p:nvSpPr>
        <p:spPr>
          <a:xfrm>
            <a:off x="110512" y="3661616"/>
            <a:ext cx="11718941" cy="1221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GB" altLang="fr-FR" sz="2400" b="1" dirty="0">
              <a:solidFill>
                <a:srgbClr val="0060A0"/>
              </a:solidFill>
              <a:latin typeface="Calibri" pitchFamily="34" charset="0"/>
            </a:endParaRPr>
          </a:p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GB" altLang="fr-FR" sz="2400" b="1" dirty="0">
              <a:solidFill>
                <a:srgbClr val="1F5FA0"/>
              </a:solidFill>
              <a:latin typeface="Calibri" pitchFamily="34" charset="0"/>
            </a:endParaRPr>
          </a:p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US" sz="2400" spc="5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4828AC-9164-4F14-8519-02B5D5335800}"/>
              </a:ext>
            </a:extLst>
          </p:cNvPr>
          <p:cNvSpPr txBox="1"/>
          <p:nvPr/>
        </p:nvSpPr>
        <p:spPr>
          <a:xfrm>
            <a:off x="257021" y="1950260"/>
            <a:ext cx="11678142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fi-FI" sz="2600" dirty="0"/>
              <a:t>Komitea on ainoa vakiintunut kohtaamispaikka ja EU-tason vuoropuhelufoorumi, jonka kautta voidaan löytää </a:t>
            </a:r>
            <a:r>
              <a:rPr lang="fi-FI" sz="2600" b="1" dirty="0">
                <a:solidFill>
                  <a:srgbClr val="0060A0"/>
                </a:solidFill>
              </a:rPr>
              <a:t>yhteisymmärrys</a:t>
            </a:r>
            <a:r>
              <a:rPr lang="fi-FI" sz="2600" dirty="0"/>
              <a:t> eri sidosryhmien välillä. </a:t>
            </a:r>
            <a:r>
              <a:rPr lang="fi-FI" sz="2800" dirty="0">
                <a:latin typeface="Calibri" pitchFamily="34" charset="0"/>
              </a:rPr>
              <a:t>Eurooppalaiset eturyhmät voivat </a:t>
            </a:r>
            <a:r>
              <a:rPr lang="fi-FI" sz="2800" b="1" dirty="0">
                <a:solidFill>
                  <a:srgbClr val="0060A0"/>
                </a:solidFill>
                <a:latin typeface="Calibri" pitchFamily="34" charset="0"/>
              </a:rPr>
              <a:t>ottaa unionin toimielinjärjestelmässä virallisesti kantaa EU:n lainsäädäntöehdotuksiin</a:t>
            </a:r>
            <a:r>
              <a:rPr lang="fi-FI" sz="2800" dirty="0">
                <a:latin typeface="Calibri" pitchFamily="34" charset="0"/>
              </a:rPr>
              <a:t> vain </a:t>
            </a:r>
            <a:r>
              <a:rPr lang="fi-FI" sz="2800" dirty="0" err="1">
                <a:latin typeface="Calibri" pitchFamily="34" charset="0"/>
              </a:rPr>
              <a:t>ETSK:n</a:t>
            </a:r>
            <a:r>
              <a:rPr lang="fi-FI" sz="2800" dirty="0">
                <a:latin typeface="Calibri" pitchFamily="34" charset="0"/>
              </a:rPr>
              <a:t> kautta.</a:t>
            </a:r>
          </a:p>
          <a:p>
            <a:pPr algn="ctr">
              <a:spcBef>
                <a:spcPts val="1200"/>
              </a:spcBef>
              <a:defRPr/>
            </a:pPr>
            <a:r>
              <a:rPr lang="fi-FI" sz="2800" dirty="0">
                <a:latin typeface="Calibri" pitchFamily="34" charset="0"/>
              </a:rPr>
              <a:t>Järjestäytyneen kansalaisyhteiskunnan osallistuminen – </a:t>
            </a:r>
            <a:r>
              <a:rPr lang="fi-FI" sz="2800" b="1" dirty="0">
                <a:solidFill>
                  <a:srgbClr val="0060A0"/>
                </a:solidFill>
                <a:latin typeface="Calibri" pitchFamily="34" charset="0"/>
              </a:rPr>
              <a:t>osallistuva demokratia</a:t>
            </a:r>
            <a:r>
              <a:rPr lang="fi-FI" sz="2800" dirty="0">
                <a:latin typeface="Calibri" pitchFamily="34" charset="0"/>
              </a:rPr>
              <a:t> – on eurooppalaisen demokratian peruspilari.</a:t>
            </a:r>
          </a:p>
          <a:p>
            <a:pPr algn="ctr">
              <a:spcBef>
                <a:spcPts val="1200"/>
              </a:spcBef>
              <a:defRPr/>
            </a:pPr>
            <a:r>
              <a:rPr lang="fi-FI" sz="2800" dirty="0" err="1">
                <a:latin typeface="Calibri" pitchFamily="34" charset="0"/>
              </a:rPr>
              <a:t>ETSK:ssa</a:t>
            </a:r>
            <a:r>
              <a:rPr lang="fi-FI" sz="2800" dirty="0">
                <a:latin typeface="Calibri" pitchFamily="34" charset="0"/>
              </a:rPr>
              <a:t> käsitellään monia</a:t>
            </a:r>
            <a:r>
              <a:rPr lang="fi-FI" sz="2800" dirty="0">
                <a:solidFill>
                  <a:srgbClr val="595959"/>
                </a:solidFill>
                <a:latin typeface="Calibri" pitchFamily="34" charset="0"/>
              </a:rPr>
              <a:t> </a:t>
            </a:r>
            <a:r>
              <a:rPr lang="fi-FI" sz="2800" b="1" dirty="0">
                <a:solidFill>
                  <a:srgbClr val="0060A0"/>
                </a:solidFill>
                <a:latin typeface="Calibri" pitchFamily="34" charset="0"/>
              </a:rPr>
              <a:t>ihmisten arkielämään vaikuttavia asioita </a:t>
            </a:r>
            <a:r>
              <a:rPr lang="fi-FI" sz="2800" dirty="0">
                <a:latin typeface="Calibri" pitchFamily="34" charset="0"/>
              </a:rPr>
              <a:t>(mm. työllisyys, terveydenhuolto, kuluttajien oikeudet, maatalous, järjestäytyneen rikollisuuden torjunta).</a:t>
            </a:r>
            <a:r>
              <a:rPr lang="fi-FI" sz="2600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3E6C7B-D79F-D66F-9ABD-F0309E18CBE9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46E272-B298-6D95-4011-CB9D10983F8F}"/>
              </a:ext>
            </a:extLst>
          </p:cNvPr>
          <p:cNvSpPr txBox="1"/>
          <p:nvPr/>
        </p:nvSpPr>
        <p:spPr>
          <a:xfrm>
            <a:off x="0" y="14113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400" b="1">
                <a:solidFill>
                  <a:schemeClr val="bg1"/>
                </a:solidFill>
                <a:latin typeface="Calibri" panose="020F0502020204030204" pitchFamily="34" charset="0"/>
              </a:rPr>
              <a:t>MIKSI ETSK ON TÄRKEÄ EU:LLE?</a:t>
            </a:r>
          </a:p>
          <a:p>
            <a:pPr algn="ctr"/>
            <a:endParaRPr lang="LID4096" sz="4400" dirty="0"/>
          </a:p>
        </p:txBody>
      </p:sp>
    </p:spTree>
    <p:extLst>
      <p:ext uri="{BB962C8B-B14F-4D97-AF65-F5344CB8AC3E}">
        <p14:creationId xmlns:p14="http://schemas.microsoft.com/office/powerpoint/2010/main" val="161797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1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ACBBD-FAF7-9A1D-E1B7-38DB4909E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0A288DA2-CD45-AD05-3E3F-DB61FFD22384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1EFA806-64B7-7255-77DB-2B5BC9345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68" y="2489030"/>
            <a:ext cx="1719072" cy="763693"/>
          </a:xfrm>
        </p:spPr>
        <p:txBody>
          <a:bodyPr>
            <a:noAutofit/>
          </a:bodyPr>
          <a:lstStyle/>
          <a:p>
            <a:r>
              <a:rPr lang="fi-FI" sz="2000">
                <a:solidFill>
                  <a:schemeClr val="bg1"/>
                </a:solidFill>
              </a:rPr>
              <a:t>ECO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88B9A25-0FCE-9D61-62D5-568BC54D3357}"/>
              </a:ext>
            </a:extLst>
          </p:cNvPr>
          <p:cNvSpPr txBox="1">
            <a:spLocks/>
          </p:cNvSpPr>
          <p:nvPr/>
        </p:nvSpPr>
        <p:spPr>
          <a:xfrm>
            <a:off x="299626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267">
                <a:solidFill>
                  <a:schemeClr val="bg1"/>
                </a:solidFill>
              </a:rPr>
              <a:t>INT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20C6395-00AB-F57D-4046-1E45642709D3}"/>
              </a:ext>
            </a:extLst>
          </p:cNvPr>
          <p:cNvSpPr txBox="1">
            <a:spLocks/>
          </p:cNvSpPr>
          <p:nvPr/>
        </p:nvSpPr>
        <p:spPr>
          <a:xfrm>
            <a:off x="699205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000">
                <a:solidFill>
                  <a:schemeClr val="bg1"/>
                </a:solidFill>
              </a:rPr>
              <a:t>TEN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D462585-4884-F0DF-37A8-E40CC43F0071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000">
                <a:solidFill>
                  <a:schemeClr val="bg1"/>
                </a:solidFill>
              </a:rPr>
              <a:t>SOC</a:t>
            </a: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3C3A5769-9DDB-2A78-5EC2-8A2D8721B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4" b="75560"/>
          <a:stretch/>
        </p:blipFill>
        <p:spPr>
          <a:xfrm>
            <a:off x="233352" y="5157437"/>
            <a:ext cx="2863207" cy="143904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" name="Picture 19">
            <a:hlinkClick r:id="rId5" action="ppaction://hlinksldjump"/>
            <a:extLst>
              <a:ext uri="{FF2B5EF4-FFF2-40B4-BE49-F238E27FC236}">
                <a16:creationId xmlns:a16="http://schemas.microsoft.com/office/drawing/2014/main" id="{5AA69E76-6AB9-9C1B-82B6-D7060E3C4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-483" r="337" b="75354"/>
          <a:stretch/>
        </p:blipFill>
        <p:spPr>
          <a:xfrm>
            <a:off x="233352" y="1675936"/>
            <a:ext cx="2863207" cy="142799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8" name="Picture 27">
            <a:hlinkClick r:id="rId5" action="ppaction://hlinksldjump"/>
            <a:extLst>
              <a:ext uri="{FF2B5EF4-FFF2-40B4-BE49-F238E27FC236}">
                <a16:creationId xmlns:a16="http://schemas.microsoft.com/office/drawing/2014/main" id="{48500AF6-0B65-FC08-965D-B984597E2B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3" t="250" r="623" b="74607"/>
          <a:stretch/>
        </p:blipFill>
        <p:spPr>
          <a:xfrm>
            <a:off x="6204845" y="1714819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71B4DA36-424F-C35A-94EF-CECDB3C1F6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" b="74618"/>
          <a:stretch/>
        </p:blipFill>
        <p:spPr>
          <a:xfrm>
            <a:off x="233352" y="3453595"/>
            <a:ext cx="2863207" cy="143904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2" name="TextBox 21">
            <a:hlinkClick r:id="rId9"/>
            <a:extLst>
              <a:ext uri="{FF2B5EF4-FFF2-40B4-BE49-F238E27FC236}">
                <a16:creationId xmlns:a16="http://schemas.microsoft.com/office/drawing/2014/main" id="{3B809A0D-78C5-8C99-9C9E-41D9AD2D0786}"/>
              </a:ext>
            </a:extLst>
          </p:cNvPr>
          <p:cNvSpPr txBox="1"/>
          <p:nvPr/>
        </p:nvSpPr>
        <p:spPr>
          <a:xfrm>
            <a:off x="3162002" y="3665287"/>
            <a:ext cx="28685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dirty="0">
                <a:solidFill>
                  <a:srgbClr val="0060A0"/>
                </a:solidFill>
              </a:rPr>
              <a:t>Talous- ja rahaliitto, taloudellinen ja sosiaalinen </a:t>
            </a:r>
          </a:p>
          <a:p>
            <a:pPr algn="ctr"/>
            <a:r>
              <a:rPr lang="fi-FI" sz="2000" dirty="0">
                <a:solidFill>
                  <a:srgbClr val="0060A0"/>
                </a:solidFill>
              </a:rPr>
              <a:t>yhteenkuulu­vuus</a:t>
            </a:r>
          </a:p>
        </p:txBody>
      </p:sp>
      <p:sp>
        <p:nvSpPr>
          <p:cNvPr id="23" name="TextBox 22">
            <a:hlinkClick r:id="rId10"/>
            <a:extLst>
              <a:ext uri="{FF2B5EF4-FFF2-40B4-BE49-F238E27FC236}">
                <a16:creationId xmlns:a16="http://schemas.microsoft.com/office/drawing/2014/main" id="{F5739814-12C8-4785-6CA9-820EFCE94C90}"/>
              </a:ext>
            </a:extLst>
          </p:cNvPr>
          <p:cNvSpPr txBox="1"/>
          <p:nvPr/>
        </p:nvSpPr>
        <p:spPr>
          <a:xfrm>
            <a:off x="3096559" y="2061933"/>
            <a:ext cx="299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>
                <a:solidFill>
                  <a:srgbClr val="0060A0"/>
                </a:solidFill>
              </a:rPr>
              <a:t>Yhtenäis­markkinat, tuotanto ja kulutus</a:t>
            </a:r>
          </a:p>
        </p:txBody>
      </p:sp>
      <p:sp>
        <p:nvSpPr>
          <p:cNvPr id="24" name="TextBox 23">
            <a:hlinkClick r:id="rId11"/>
            <a:extLst>
              <a:ext uri="{FF2B5EF4-FFF2-40B4-BE49-F238E27FC236}">
                <a16:creationId xmlns:a16="http://schemas.microsoft.com/office/drawing/2014/main" id="{05E06C6B-FE24-32A6-95B6-410FEBB89D37}"/>
              </a:ext>
            </a:extLst>
          </p:cNvPr>
          <p:cNvSpPr txBox="1"/>
          <p:nvPr/>
        </p:nvSpPr>
        <p:spPr>
          <a:xfrm>
            <a:off x="9179615" y="2061933"/>
            <a:ext cx="30224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>
                <a:solidFill>
                  <a:srgbClr val="0060A0"/>
                </a:solidFill>
              </a:rPr>
              <a:t>Liikenne, energia, perusrakenteet, tieto­yhteiskunta</a:t>
            </a:r>
          </a:p>
        </p:txBody>
      </p:sp>
      <p:sp>
        <p:nvSpPr>
          <p:cNvPr id="25" name="TextBox 24">
            <a:hlinkClick r:id="rId12"/>
            <a:extLst>
              <a:ext uri="{FF2B5EF4-FFF2-40B4-BE49-F238E27FC236}">
                <a16:creationId xmlns:a16="http://schemas.microsoft.com/office/drawing/2014/main" id="{4424B81F-FE91-36A1-B2D0-31604CE3E6A1}"/>
              </a:ext>
            </a:extLst>
          </p:cNvPr>
          <p:cNvSpPr txBox="1"/>
          <p:nvPr/>
        </p:nvSpPr>
        <p:spPr>
          <a:xfrm>
            <a:off x="9095443" y="3934765"/>
            <a:ext cx="3109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>
                <a:solidFill>
                  <a:srgbClr val="0060A0"/>
                </a:solidFill>
              </a:rPr>
              <a:t>Työllisyys, sosiaaliasiat, kansalaisuus</a:t>
            </a:r>
          </a:p>
        </p:txBody>
      </p:sp>
      <p:sp>
        <p:nvSpPr>
          <p:cNvPr id="26" name="TextBox 25">
            <a:hlinkClick r:id="rId13"/>
            <a:extLst>
              <a:ext uri="{FF2B5EF4-FFF2-40B4-BE49-F238E27FC236}">
                <a16:creationId xmlns:a16="http://schemas.microsoft.com/office/drawing/2014/main" id="{66591EC4-28BB-6621-1799-B124DD313AD6}"/>
              </a:ext>
            </a:extLst>
          </p:cNvPr>
          <p:cNvSpPr txBox="1"/>
          <p:nvPr/>
        </p:nvSpPr>
        <p:spPr>
          <a:xfrm>
            <a:off x="9068052" y="5480335"/>
            <a:ext cx="3122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>
                <a:solidFill>
                  <a:srgbClr val="0060A0"/>
                </a:solidFill>
              </a:rPr>
              <a:t>Maatalous, maaseudun kehittäminen, ympäristö</a:t>
            </a:r>
          </a:p>
        </p:txBody>
      </p:sp>
      <p:sp>
        <p:nvSpPr>
          <p:cNvPr id="27" name="TextBox 26">
            <a:hlinkClick r:id="rId14"/>
            <a:extLst>
              <a:ext uri="{FF2B5EF4-FFF2-40B4-BE49-F238E27FC236}">
                <a16:creationId xmlns:a16="http://schemas.microsoft.com/office/drawing/2014/main" id="{E41705D5-E6D3-5231-B673-449A47888A36}"/>
              </a:ext>
            </a:extLst>
          </p:cNvPr>
          <p:cNvSpPr txBox="1"/>
          <p:nvPr/>
        </p:nvSpPr>
        <p:spPr>
          <a:xfrm>
            <a:off x="3096559" y="5788112"/>
            <a:ext cx="2991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>
                <a:solidFill>
                  <a:srgbClr val="0060A0"/>
                </a:solidFill>
              </a:rPr>
              <a:t>Ulkosuhteet</a:t>
            </a:r>
          </a:p>
        </p:txBody>
      </p:sp>
      <p:pic>
        <p:nvPicPr>
          <p:cNvPr id="32" name="Picture 31">
            <a:hlinkClick r:id="rId5" action="ppaction://hlinksldjump"/>
            <a:extLst>
              <a:ext uri="{FF2B5EF4-FFF2-40B4-BE49-F238E27FC236}">
                <a16:creationId xmlns:a16="http://schemas.microsoft.com/office/drawing/2014/main" id="{09A12ED4-5313-4349-904A-953DE5465C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" b="74773"/>
          <a:stretch/>
        </p:blipFill>
        <p:spPr>
          <a:xfrm>
            <a:off x="6232236" y="3569184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3" name="Picture 32">
            <a:hlinkClick r:id="rId3" action="ppaction://hlinksldjump"/>
            <a:extLst>
              <a:ext uri="{FF2B5EF4-FFF2-40B4-BE49-F238E27FC236}">
                <a16:creationId xmlns:a16="http://schemas.microsoft.com/office/drawing/2014/main" id="{1D1008A6-B440-33EB-1977-227E10DF2A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-1508" r="9" b="76366"/>
          <a:stretch/>
        </p:blipFill>
        <p:spPr>
          <a:xfrm>
            <a:off x="6218883" y="5163905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FCA431F0-5DFB-F06A-F681-0B8C3B22BD92}"/>
              </a:ext>
            </a:extLst>
          </p:cNvPr>
          <p:cNvSpPr txBox="1">
            <a:spLocks/>
          </p:cNvSpPr>
          <p:nvPr/>
        </p:nvSpPr>
        <p:spPr bwMode="auto">
          <a:xfrm>
            <a:off x="0" y="261514"/>
            <a:ext cx="12202018" cy="47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fi-FI" sz="4400" b="1">
                <a:solidFill>
                  <a:schemeClr val="bg1"/>
                </a:solidFill>
                <a:latin typeface="Calibri" charset="0"/>
              </a:rPr>
              <a:t>ETSK:N TYÖELIMET: KUUSI JAOSTOA </a:t>
            </a:r>
          </a:p>
        </p:txBody>
      </p:sp>
    </p:spTree>
    <p:extLst>
      <p:ext uri="{BB962C8B-B14F-4D97-AF65-F5344CB8AC3E}">
        <p14:creationId xmlns:p14="http://schemas.microsoft.com/office/powerpoint/2010/main" val="167843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  <p:bldP spid="22" grpId="0"/>
      <p:bldP spid="23" grpId="0"/>
      <p:bldP spid="24" grpId="0"/>
      <p:bldP spid="25" grpId="0"/>
      <p:bldP spid="26" grpId="0"/>
      <p:bldP spid="27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304867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267">
                <a:solidFill>
                  <a:schemeClr val="bg1"/>
                </a:solidFill>
              </a:rPr>
              <a:t>ESG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182435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267">
                <a:solidFill>
                  <a:schemeClr val="bg1"/>
                </a:solidFill>
              </a:rPr>
              <a:t>DSMO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060003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267">
                <a:solidFill>
                  <a:schemeClr val="bg1"/>
                </a:solidFill>
              </a:rPr>
              <a:t>FRRL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937571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267">
                <a:solidFill>
                  <a:schemeClr val="bg1"/>
                </a:solidFill>
              </a:rPr>
              <a:t>LMO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374562" y="4714765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267">
                <a:solidFill>
                  <a:schemeClr val="bg1"/>
                </a:solidFill>
              </a:rPr>
              <a:t>SDO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9345FE-EE2C-47C8-AA52-C42AC52D1DEC}"/>
              </a:ext>
            </a:extLst>
          </p:cNvPr>
          <p:cNvSpPr txBox="1"/>
          <p:nvPr/>
        </p:nvSpPr>
        <p:spPr>
          <a:xfrm>
            <a:off x="3729346" y="5313829"/>
            <a:ext cx="17190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>
                <a:solidFill>
                  <a:schemeClr val="bg1"/>
                </a:solidFill>
                <a:latin typeface="Calibri" pitchFamily="34" charset="0"/>
              </a:rPr>
              <a:t>ETSK:n</a:t>
            </a:r>
            <a:br>
              <a:rPr lang="fi-FI" sz="2800">
                <a:solidFill>
                  <a:schemeClr val="bg1"/>
                </a:solidFill>
                <a:latin typeface="Calibri" pitchFamily="34" charset="0"/>
              </a:rPr>
            </a:br>
            <a:r>
              <a:rPr lang="fi-FI" sz="2800">
                <a:solidFill>
                  <a:schemeClr val="bg1"/>
                </a:solidFill>
                <a:latin typeface="Calibri" pitchFamily="34" charset="0"/>
              </a:rPr>
              <a:t>nuoriso-</a:t>
            </a:r>
            <a:br>
              <a:rPr lang="fi-FI" sz="2800">
                <a:solidFill>
                  <a:schemeClr val="bg1"/>
                </a:solidFill>
                <a:latin typeface="Calibri" pitchFamily="34" charset="0"/>
              </a:rPr>
            </a:br>
            <a:r>
              <a:rPr lang="fi-FI" sz="2800">
                <a:solidFill>
                  <a:schemeClr val="bg1"/>
                </a:solidFill>
                <a:latin typeface="Calibri" pitchFamily="34" charset="0"/>
              </a:rPr>
              <a:t>ryhmä</a:t>
            </a:r>
          </a:p>
          <a:p>
            <a:pPr algn="ctr"/>
            <a:endParaRPr lang="fr-BE" sz="28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64A6236-DD84-45D5-8130-E11900E72F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5788314"/>
              </p:ext>
            </p:extLst>
          </p:nvPr>
        </p:nvGraphicFramePr>
        <p:xfrm>
          <a:off x="5057147" y="2279851"/>
          <a:ext cx="7036487" cy="4578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9D19C97-DF97-46A6-ABD0-6F477B2044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7408763"/>
              </p:ext>
            </p:extLst>
          </p:nvPr>
        </p:nvGraphicFramePr>
        <p:xfrm>
          <a:off x="246808" y="2497442"/>
          <a:ext cx="5849192" cy="4360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3ED6C0F-CAEA-B4C2-57B9-CB071711B1B1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0D9B357-52D5-441A-981A-0388FC0314A2}"/>
              </a:ext>
            </a:extLst>
          </p:cNvPr>
          <p:cNvSpPr txBox="1">
            <a:spLocks/>
          </p:cNvSpPr>
          <p:nvPr/>
        </p:nvSpPr>
        <p:spPr bwMode="auto">
          <a:xfrm>
            <a:off x="-15581" y="252102"/>
            <a:ext cx="12191999" cy="71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fi-FI" sz="4400" b="1" dirty="0">
                <a:solidFill>
                  <a:schemeClr val="bg1"/>
                </a:solidFill>
                <a:latin typeface="Calibri" charset="0"/>
              </a:rPr>
              <a:t>MUUT TYÖELIMET</a:t>
            </a:r>
          </a:p>
        </p:txBody>
      </p:sp>
    </p:spTree>
    <p:extLst>
      <p:ext uri="{BB962C8B-B14F-4D97-AF65-F5344CB8AC3E}">
        <p14:creationId xmlns:p14="http://schemas.microsoft.com/office/powerpoint/2010/main" val="288527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  <p:bldGraphic spid="6" grpId="0">
        <p:bldAsOne/>
      </p:bldGraphic>
      <p:bldGraphic spid="7" grpId="0">
        <p:bldAsOne/>
      </p:bldGraphic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42">
            <a:extLst>
              <a:ext uri="{FF2B5EF4-FFF2-40B4-BE49-F238E27FC236}">
                <a16:creationId xmlns:a16="http://schemas.microsoft.com/office/drawing/2014/main" id="{ADDC99CD-DA21-6490-AE64-12838C690144}"/>
              </a:ext>
            </a:extLst>
          </p:cNvPr>
          <p:cNvGrpSpPr/>
          <p:nvPr/>
        </p:nvGrpSpPr>
        <p:grpSpPr>
          <a:xfrm>
            <a:off x="4403488" y="4721777"/>
            <a:ext cx="2790606" cy="1990590"/>
            <a:chOff x="0" y="0"/>
            <a:chExt cx="1592202" cy="1135747"/>
          </a:xfrm>
        </p:grpSpPr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A3C51FC8-FD68-311F-06AB-8E22B0E3D2AD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79CEF58B-5C8A-DFA7-FB76-0AD2DFC9AA72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001FE9B-1937-8217-BFEC-60C354B71C4E}"/>
              </a:ext>
            </a:extLst>
          </p:cNvPr>
          <p:cNvGrpSpPr/>
          <p:nvPr/>
        </p:nvGrpSpPr>
        <p:grpSpPr>
          <a:xfrm>
            <a:off x="690808" y="2018529"/>
            <a:ext cx="2790000" cy="2062033"/>
            <a:chOff x="0" y="0"/>
            <a:chExt cx="1592202" cy="1135747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6E31C329-DA8C-4270-57D1-6058BCF56598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6" name="Group 4">
            <a:extLst>
              <a:ext uri="{FF2B5EF4-FFF2-40B4-BE49-F238E27FC236}">
                <a16:creationId xmlns:a16="http://schemas.microsoft.com/office/drawing/2014/main" id="{7F1613FA-0CDF-DF4F-FD1C-5BC724B95039}"/>
              </a:ext>
            </a:extLst>
          </p:cNvPr>
          <p:cNvGrpSpPr/>
          <p:nvPr/>
        </p:nvGrpSpPr>
        <p:grpSpPr>
          <a:xfrm>
            <a:off x="8089786" y="2018529"/>
            <a:ext cx="2790606" cy="2060455"/>
            <a:chOff x="0" y="0"/>
            <a:chExt cx="1592202" cy="113574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28A9A11-0154-A5A8-766B-BB50F8E075FF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0" name="Group 11">
            <a:extLst>
              <a:ext uri="{FF2B5EF4-FFF2-40B4-BE49-F238E27FC236}">
                <a16:creationId xmlns:a16="http://schemas.microsoft.com/office/drawing/2014/main" id="{F4E166ED-8B9F-D225-01E8-5F1577E9C37F}"/>
              </a:ext>
            </a:extLst>
          </p:cNvPr>
          <p:cNvGrpSpPr/>
          <p:nvPr/>
        </p:nvGrpSpPr>
        <p:grpSpPr>
          <a:xfrm>
            <a:off x="8089786" y="4734000"/>
            <a:ext cx="2790606" cy="1990590"/>
            <a:chOff x="0" y="0"/>
            <a:chExt cx="1592202" cy="1135747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4623C86-4C1A-1C76-31D7-8CD644A74040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2" name="Group 13">
            <a:extLst>
              <a:ext uri="{FF2B5EF4-FFF2-40B4-BE49-F238E27FC236}">
                <a16:creationId xmlns:a16="http://schemas.microsoft.com/office/drawing/2014/main" id="{CDDD465E-4DA3-B6EE-CAF5-88AC0094F9B3}"/>
              </a:ext>
            </a:extLst>
          </p:cNvPr>
          <p:cNvGrpSpPr/>
          <p:nvPr/>
        </p:nvGrpSpPr>
        <p:grpSpPr>
          <a:xfrm>
            <a:off x="8342627" y="4860000"/>
            <a:ext cx="2461561" cy="1755640"/>
            <a:chOff x="0" y="0"/>
            <a:chExt cx="1404462" cy="1001694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0572B1CD-05A7-D222-6DA2-49F6C22A0BB4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4" name="Group 17">
            <a:extLst>
              <a:ext uri="{FF2B5EF4-FFF2-40B4-BE49-F238E27FC236}">
                <a16:creationId xmlns:a16="http://schemas.microsoft.com/office/drawing/2014/main" id="{3580B6EA-AE95-DC30-53DF-0CF01CF67DBD}"/>
              </a:ext>
            </a:extLst>
          </p:cNvPr>
          <p:cNvGrpSpPr/>
          <p:nvPr/>
        </p:nvGrpSpPr>
        <p:grpSpPr>
          <a:xfrm>
            <a:off x="728254" y="4733790"/>
            <a:ext cx="2790000" cy="1990800"/>
            <a:chOff x="0" y="0"/>
            <a:chExt cx="1404462" cy="1001694"/>
          </a:xfrm>
        </p:grpSpPr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483368BD-4E20-CF26-9FDA-9874B2327515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6" name="TextBox 19">
            <a:extLst>
              <a:ext uri="{FF2B5EF4-FFF2-40B4-BE49-F238E27FC236}">
                <a16:creationId xmlns:a16="http://schemas.microsoft.com/office/drawing/2014/main" id="{2CE23239-3AB5-49C7-88DD-4840039C9524}"/>
              </a:ext>
            </a:extLst>
          </p:cNvPr>
          <p:cNvSpPr txBox="1"/>
          <p:nvPr/>
        </p:nvSpPr>
        <p:spPr>
          <a:xfrm>
            <a:off x="712135" y="4899616"/>
            <a:ext cx="2775373" cy="551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fi-FI" sz="1600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" tooltip="https://www.eesc.europa.eu/sites/default/files/2024-12/qe-01-24-021-en-n.pdf"/>
              </a:rPr>
              <a:t>Kaikille oikeus </a:t>
            </a:r>
            <a:br>
              <a:rPr lang="fi-FI" sz="1600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" tooltip="https://www.eesc.europa.eu/sites/default/files/2024-12/qe-01-24-021-en-n.pdf"/>
              </a:rPr>
            </a:br>
            <a:r>
              <a:rPr lang="fi-FI" sz="1600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" tooltip="https://www.eesc.europa.eu/sites/default/files/2024-12/qe-01-24-021-en-n.pdf"/>
              </a:rPr>
              <a:t>kohtuuhintaiseen energiaan</a:t>
            </a:r>
          </a:p>
        </p:txBody>
      </p:sp>
      <p:sp>
        <p:nvSpPr>
          <p:cNvPr id="17" name="Freeform 20">
            <a:extLst>
              <a:ext uri="{FF2B5EF4-FFF2-40B4-BE49-F238E27FC236}">
                <a16:creationId xmlns:a16="http://schemas.microsoft.com/office/drawing/2014/main" id="{5239EA9E-B366-9368-F5D6-D7B98ECD80EF}"/>
              </a:ext>
            </a:extLst>
          </p:cNvPr>
          <p:cNvSpPr/>
          <p:nvPr/>
        </p:nvSpPr>
        <p:spPr>
          <a:xfrm>
            <a:off x="3290658" y="4703230"/>
            <a:ext cx="393700" cy="362696"/>
          </a:xfrm>
          <a:custGeom>
            <a:avLst/>
            <a:gdLst/>
            <a:ahLst/>
            <a:cxnLst/>
            <a:rect l="l" t="t" r="r" b="b"/>
            <a:pathLst>
              <a:path w="590550" h="544044">
                <a:moveTo>
                  <a:pt x="0" y="0"/>
                </a:moveTo>
                <a:lnTo>
                  <a:pt x="590550" y="0"/>
                </a:lnTo>
                <a:lnTo>
                  <a:pt x="590550" y="544044"/>
                </a:lnTo>
                <a:lnTo>
                  <a:pt x="0" y="5440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18" name="Group 21">
            <a:extLst>
              <a:ext uri="{FF2B5EF4-FFF2-40B4-BE49-F238E27FC236}">
                <a16:creationId xmlns:a16="http://schemas.microsoft.com/office/drawing/2014/main" id="{EACBB484-AD34-53A1-7C7D-424D80A8E4BF}"/>
              </a:ext>
            </a:extLst>
          </p:cNvPr>
          <p:cNvGrpSpPr/>
          <p:nvPr/>
        </p:nvGrpSpPr>
        <p:grpSpPr>
          <a:xfrm>
            <a:off x="3088369" y="4032000"/>
            <a:ext cx="1179349" cy="1179349"/>
            <a:chOff x="0" y="0"/>
            <a:chExt cx="812800" cy="812800"/>
          </a:xfrm>
          <a:solidFill>
            <a:srgbClr val="895585"/>
          </a:solidFill>
        </p:grpSpPr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88892D56-52D6-BE6D-90D7-52D2F3C174F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20" name="Group 23">
            <a:extLst>
              <a:ext uri="{FF2B5EF4-FFF2-40B4-BE49-F238E27FC236}">
                <a16:creationId xmlns:a16="http://schemas.microsoft.com/office/drawing/2014/main" id="{238F9ECA-9DC3-7734-A468-BCA6DDE639D3}"/>
              </a:ext>
            </a:extLst>
          </p:cNvPr>
          <p:cNvGrpSpPr/>
          <p:nvPr/>
        </p:nvGrpSpPr>
        <p:grpSpPr>
          <a:xfrm>
            <a:off x="4389994" y="2018529"/>
            <a:ext cx="2790606" cy="2056161"/>
            <a:chOff x="0" y="0"/>
            <a:chExt cx="1592202" cy="1135747"/>
          </a:xfrm>
        </p:grpSpPr>
        <p:sp>
          <p:nvSpPr>
            <p:cNvPr id="21" name="Freeform 24">
              <a:extLst>
                <a:ext uri="{FF2B5EF4-FFF2-40B4-BE49-F238E27FC236}">
                  <a16:creationId xmlns:a16="http://schemas.microsoft.com/office/drawing/2014/main" id="{F3E62A8F-558A-3180-3723-7144F479F47F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22" name="Group 25">
            <a:extLst>
              <a:ext uri="{FF2B5EF4-FFF2-40B4-BE49-F238E27FC236}">
                <a16:creationId xmlns:a16="http://schemas.microsoft.com/office/drawing/2014/main" id="{42B5324E-D3D4-5DF1-741C-7F60752001A5}"/>
              </a:ext>
            </a:extLst>
          </p:cNvPr>
          <p:cNvGrpSpPr/>
          <p:nvPr/>
        </p:nvGrpSpPr>
        <p:grpSpPr>
          <a:xfrm>
            <a:off x="4684195" y="2205868"/>
            <a:ext cx="2461561" cy="1755640"/>
            <a:chOff x="0" y="0"/>
            <a:chExt cx="1404462" cy="1001694"/>
          </a:xfrm>
        </p:grpSpPr>
        <p:sp>
          <p:nvSpPr>
            <p:cNvPr id="23" name="Freeform 26">
              <a:extLst>
                <a:ext uri="{FF2B5EF4-FFF2-40B4-BE49-F238E27FC236}">
                  <a16:creationId xmlns:a16="http://schemas.microsoft.com/office/drawing/2014/main" id="{51AFC1F0-F7E7-3352-A1A4-CE5A85625686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4" name="Freeform 27">
            <a:extLst>
              <a:ext uri="{FF2B5EF4-FFF2-40B4-BE49-F238E27FC236}">
                <a16:creationId xmlns:a16="http://schemas.microsoft.com/office/drawing/2014/main" id="{A6D7A4CA-5264-3706-024E-E562D8AAE12E}"/>
              </a:ext>
            </a:extLst>
          </p:cNvPr>
          <p:cNvSpPr/>
          <p:nvPr/>
        </p:nvSpPr>
        <p:spPr>
          <a:xfrm>
            <a:off x="3290658" y="1894005"/>
            <a:ext cx="393700" cy="388779"/>
          </a:xfrm>
          <a:custGeom>
            <a:avLst/>
            <a:gdLst/>
            <a:ahLst/>
            <a:cxnLst/>
            <a:rect l="l" t="t" r="r" b="b"/>
            <a:pathLst>
              <a:path w="590550" h="583168">
                <a:moveTo>
                  <a:pt x="0" y="0"/>
                </a:moveTo>
                <a:lnTo>
                  <a:pt x="590550" y="0"/>
                </a:lnTo>
                <a:lnTo>
                  <a:pt x="590550" y="583169"/>
                </a:lnTo>
                <a:lnTo>
                  <a:pt x="0" y="5831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5" name="Freeform 28">
            <a:extLst>
              <a:ext uri="{FF2B5EF4-FFF2-40B4-BE49-F238E27FC236}">
                <a16:creationId xmlns:a16="http://schemas.microsoft.com/office/drawing/2014/main" id="{6F4113F0-D8C8-DAB0-CEFA-EEE6CAB4CC2B}"/>
              </a:ext>
            </a:extLst>
          </p:cNvPr>
          <p:cNvSpPr/>
          <p:nvPr/>
        </p:nvSpPr>
        <p:spPr>
          <a:xfrm>
            <a:off x="6948905" y="1899050"/>
            <a:ext cx="393700" cy="378690"/>
          </a:xfrm>
          <a:custGeom>
            <a:avLst/>
            <a:gdLst/>
            <a:ahLst/>
            <a:cxnLst/>
            <a:rect l="l" t="t" r="r" b="b"/>
            <a:pathLst>
              <a:path w="590550" h="568035">
                <a:moveTo>
                  <a:pt x="0" y="0"/>
                </a:moveTo>
                <a:lnTo>
                  <a:pt x="590550" y="0"/>
                </a:lnTo>
                <a:lnTo>
                  <a:pt x="590550" y="568035"/>
                </a:lnTo>
                <a:lnTo>
                  <a:pt x="0" y="568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911" t="-3798" r="-1366" b="-3573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6" name="Freeform 29">
            <a:extLst>
              <a:ext uri="{FF2B5EF4-FFF2-40B4-BE49-F238E27FC236}">
                <a16:creationId xmlns:a16="http://schemas.microsoft.com/office/drawing/2014/main" id="{7C9454BA-8F83-184E-743A-A67005828D08}"/>
              </a:ext>
            </a:extLst>
          </p:cNvPr>
          <p:cNvSpPr/>
          <p:nvPr/>
        </p:nvSpPr>
        <p:spPr>
          <a:xfrm>
            <a:off x="10607336" y="1894590"/>
            <a:ext cx="393700" cy="387608"/>
          </a:xfrm>
          <a:custGeom>
            <a:avLst/>
            <a:gdLst/>
            <a:ahLst/>
            <a:cxnLst/>
            <a:rect l="l" t="t" r="r" b="b"/>
            <a:pathLst>
              <a:path w="590550" h="581412">
                <a:moveTo>
                  <a:pt x="0" y="0"/>
                </a:moveTo>
                <a:lnTo>
                  <a:pt x="590550" y="0"/>
                </a:lnTo>
                <a:lnTo>
                  <a:pt x="590550" y="581411"/>
                </a:lnTo>
                <a:lnTo>
                  <a:pt x="0" y="5814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161" t="-2036" r="-1538" b="-2276"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7" name="Group 31">
            <a:extLst>
              <a:ext uri="{FF2B5EF4-FFF2-40B4-BE49-F238E27FC236}">
                <a16:creationId xmlns:a16="http://schemas.microsoft.com/office/drawing/2014/main" id="{3C64040C-6CCA-FCE0-D168-192568AB17A5}"/>
              </a:ext>
            </a:extLst>
          </p:cNvPr>
          <p:cNvGrpSpPr/>
          <p:nvPr/>
        </p:nvGrpSpPr>
        <p:grpSpPr>
          <a:xfrm>
            <a:off x="3088369" y="1152000"/>
            <a:ext cx="1179349" cy="1179349"/>
            <a:chOff x="0" y="0"/>
            <a:chExt cx="812800" cy="812800"/>
          </a:xfrm>
          <a:solidFill>
            <a:srgbClr val="D3C033"/>
          </a:solidFill>
        </p:grpSpPr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7F81EAD3-57A5-5647-D453-9A28CBEA50B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29" name="Group 33">
            <a:extLst>
              <a:ext uri="{FF2B5EF4-FFF2-40B4-BE49-F238E27FC236}">
                <a16:creationId xmlns:a16="http://schemas.microsoft.com/office/drawing/2014/main" id="{ABFCB4E6-FF31-C8BF-71DF-1F98D93B0794}"/>
              </a:ext>
            </a:extLst>
          </p:cNvPr>
          <p:cNvGrpSpPr/>
          <p:nvPr/>
        </p:nvGrpSpPr>
        <p:grpSpPr>
          <a:xfrm>
            <a:off x="8046107" y="2211570"/>
            <a:ext cx="2861329" cy="909129"/>
            <a:chOff x="-87360" y="-237259"/>
            <a:chExt cx="5722659" cy="1818257"/>
          </a:xfrm>
        </p:grpSpPr>
        <p:sp>
          <p:nvSpPr>
            <p:cNvPr id="30" name="TextBox 34">
              <a:extLst>
                <a:ext uri="{FF2B5EF4-FFF2-40B4-BE49-F238E27FC236}">
                  <a16:creationId xmlns:a16="http://schemas.microsoft.com/office/drawing/2014/main" id="{F2A9B6F1-703E-54DB-4A69-B7759CDA6F19}"/>
                </a:ext>
              </a:extLst>
            </p:cNvPr>
            <p:cNvSpPr txBox="1"/>
            <p:nvPr/>
          </p:nvSpPr>
          <p:spPr>
            <a:xfrm>
              <a:off x="-87360" y="-237259"/>
              <a:ext cx="5722659" cy="10577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47"/>
                </a:lnSpc>
              </a:pPr>
              <a:r>
                <a:rPr lang="fi-FI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1" tooltip="https://www.eesc.europa.eu/sites/default/files/2024-12/qe-01-24-023-en-n_0.pdf"/>
                </a:rPr>
                <a:t>Koko yhteiskunnan kannalta hyödylliset kauppasopimukset</a:t>
              </a:r>
            </a:p>
          </p:txBody>
        </p:sp>
        <p:sp>
          <p:nvSpPr>
            <p:cNvPr id="31" name="TextBox 35">
              <a:extLst>
                <a:ext uri="{FF2B5EF4-FFF2-40B4-BE49-F238E27FC236}">
                  <a16:creationId xmlns:a16="http://schemas.microsoft.com/office/drawing/2014/main" id="{44754F6E-191F-B8E2-0435-B31FE5931CB4}"/>
                </a:ext>
              </a:extLst>
            </p:cNvPr>
            <p:cNvSpPr txBox="1"/>
            <p:nvPr/>
          </p:nvSpPr>
          <p:spPr>
            <a:xfrm>
              <a:off x="0" y="1211154"/>
              <a:ext cx="5481579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grpSp>
        <p:nvGrpSpPr>
          <p:cNvPr id="32" name="Group 36">
            <a:extLst>
              <a:ext uri="{FF2B5EF4-FFF2-40B4-BE49-F238E27FC236}">
                <a16:creationId xmlns:a16="http://schemas.microsoft.com/office/drawing/2014/main" id="{F1813BD5-87AD-7724-3BF4-1EEEB1C2D948}"/>
              </a:ext>
            </a:extLst>
          </p:cNvPr>
          <p:cNvGrpSpPr/>
          <p:nvPr/>
        </p:nvGrpSpPr>
        <p:grpSpPr>
          <a:xfrm>
            <a:off x="8039969" y="4801556"/>
            <a:ext cx="2706557" cy="997156"/>
            <a:chOff x="0" y="-365897"/>
            <a:chExt cx="5413114" cy="1994311"/>
          </a:xfrm>
        </p:grpSpPr>
        <p:sp>
          <p:nvSpPr>
            <p:cNvPr id="33" name="TextBox 38">
              <a:extLst>
                <a:ext uri="{FF2B5EF4-FFF2-40B4-BE49-F238E27FC236}">
                  <a16:creationId xmlns:a16="http://schemas.microsoft.com/office/drawing/2014/main" id="{DB59B2C4-7545-7473-08BC-3CDE1E6791A8}"/>
                </a:ext>
              </a:extLst>
            </p:cNvPr>
            <p:cNvSpPr txBox="1"/>
            <p:nvPr/>
          </p:nvSpPr>
          <p:spPr>
            <a:xfrm>
              <a:off x="0" y="1258570"/>
              <a:ext cx="5303512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  <p:sp>
          <p:nvSpPr>
            <p:cNvPr id="34" name="TextBox 37">
              <a:extLst>
                <a:ext uri="{FF2B5EF4-FFF2-40B4-BE49-F238E27FC236}">
                  <a16:creationId xmlns:a16="http://schemas.microsoft.com/office/drawing/2014/main" id="{BC90BE21-1179-1B5A-4917-08FD3E5A7076}"/>
                </a:ext>
              </a:extLst>
            </p:cNvPr>
            <p:cNvSpPr txBox="1"/>
            <p:nvPr/>
          </p:nvSpPr>
          <p:spPr>
            <a:xfrm>
              <a:off x="109602" y="-365897"/>
              <a:ext cx="5303512" cy="16599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fi-FI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2" tooltip="https://www.eesc.europa.eu/sites/default/files/2024-12/qe-01-24-020-en-n.pdf"/>
                </a:rPr>
                <a:t>Harvinaisia sairauksia </a:t>
              </a:r>
            </a:p>
            <a:p>
              <a:pPr algn="ctr">
                <a:lnSpc>
                  <a:spcPts val="2239"/>
                </a:lnSpc>
              </a:pPr>
              <a:r>
                <a:rPr lang="fi-FI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2" tooltip="https://www.eesc.europa.eu/sites/default/files/2024-12/qe-01-24-020-en-n.pdf"/>
                </a:rPr>
                <a:t>koskeva </a:t>
              </a:r>
              <a:br>
                <a:rPr lang="fi-FI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2" tooltip="https://www.eesc.europa.eu/sites/default/files/2024-12/qe-01-24-020-en-n.pdf"/>
                </a:rPr>
              </a:br>
              <a:r>
                <a:rPr lang="fi-FI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2" tooltip="https://www.eesc.europa.eu/sites/default/files/2024-12/qe-01-24-020-en-n.pdf"/>
                </a:rPr>
                <a:t>EU:n toimintasuunnitelma</a:t>
              </a:r>
            </a:p>
          </p:txBody>
        </p:sp>
      </p:grpSp>
      <p:grpSp>
        <p:nvGrpSpPr>
          <p:cNvPr id="35" name="Group 39">
            <a:extLst>
              <a:ext uri="{FF2B5EF4-FFF2-40B4-BE49-F238E27FC236}">
                <a16:creationId xmlns:a16="http://schemas.microsoft.com/office/drawing/2014/main" id="{A4247363-A503-C95D-77A5-E3D0A082FD0F}"/>
              </a:ext>
            </a:extLst>
          </p:cNvPr>
          <p:cNvGrpSpPr/>
          <p:nvPr/>
        </p:nvGrpSpPr>
        <p:grpSpPr>
          <a:xfrm>
            <a:off x="4524495" y="2191039"/>
            <a:ext cx="2599004" cy="941516"/>
            <a:chOff x="-262" y="-254617"/>
            <a:chExt cx="5198007" cy="1883033"/>
          </a:xfrm>
        </p:grpSpPr>
        <p:sp>
          <p:nvSpPr>
            <p:cNvPr id="36" name="TextBox 40">
              <a:extLst>
                <a:ext uri="{FF2B5EF4-FFF2-40B4-BE49-F238E27FC236}">
                  <a16:creationId xmlns:a16="http://schemas.microsoft.com/office/drawing/2014/main" id="{41DB221D-9AA7-C57D-DDF0-F7C5A9D7AEC4}"/>
                </a:ext>
              </a:extLst>
            </p:cNvPr>
            <p:cNvSpPr txBox="1"/>
            <p:nvPr/>
          </p:nvSpPr>
          <p:spPr>
            <a:xfrm>
              <a:off x="-262" y="-254617"/>
              <a:ext cx="5197743" cy="11092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fi-FI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3" tooltip="https://www.eesc.europa.eu/sites/default/files/2024-12/qe-01-24-016-en-n.pdf"/>
                </a:rPr>
                <a:t>Edelläkävijänä ajamassa EU:n vesistrategian laatimista</a:t>
              </a:r>
            </a:p>
          </p:txBody>
        </p:sp>
        <p:sp>
          <p:nvSpPr>
            <p:cNvPr id="37" name="TextBox 41">
              <a:extLst>
                <a:ext uri="{FF2B5EF4-FFF2-40B4-BE49-F238E27FC236}">
                  <a16:creationId xmlns:a16="http://schemas.microsoft.com/office/drawing/2014/main" id="{A914F9A9-7DC4-853A-EB64-1F307D7EC146}"/>
                </a:ext>
              </a:extLst>
            </p:cNvPr>
            <p:cNvSpPr txBox="1"/>
            <p:nvPr/>
          </p:nvSpPr>
          <p:spPr>
            <a:xfrm>
              <a:off x="2" y="1258572"/>
              <a:ext cx="5197743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sp>
        <p:nvSpPr>
          <p:cNvPr id="38" name="Freeform 44">
            <a:extLst>
              <a:ext uri="{FF2B5EF4-FFF2-40B4-BE49-F238E27FC236}">
                <a16:creationId xmlns:a16="http://schemas.microsoft.com/office/drawing/2014/main" id="{F098BA66-895F-8B28-6025-EDDD9589D6ED}"/>
              </a:ext>
            </a:extLst>
          </p:cNvPr>
          <p:cNvSpPr/>
          <p:nvPr/>
        </p:nvSpPr>
        <p:spPr>
          <a:xfrm>
            <a:off x="6948905" y="4708950"/>
            <a:ext cx="393700" cy="395709"/>
          </a:xfrm>
          <a:custGeom>
            <a:avLst/>
            <a:gdLst/>
            <a:ahLst/>
            <a:cxnLst/>
            <a:rect l="l" t="t" r="r" b="b"/>
            <a:pathLst>
              <a:path w="590550" h="593563">
                <a:moveTo>
                  <a:pt x="0" y="0"/>
                </a:moveTo>
                <a:lnTo>
                  <a:pt x="590550" y="0"/>
                </a:lnTo>
                <a:lnTo>
                  <a:pt x="590550" y="593563"/>
                </a:lnTo>
                <a:lnTo>
                  <a:pt x="0" y="5935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742" t="-1421" r="-1872" b="-1668"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39" name="Group 45">
            <a:extLst>
              <a:ext uri="{FF2B5EF4-FFF2-40B4-BE49-F238E27FC236}">
                <a16:creationId xmlns:a16="http://schemas.microsoft.com/office/drawing/2014/main" id="{71D08546-232D-1ACA-3B98-A89C5EA1B848}"/>
              </a:ext>
            </a:extLst>
          </p:cNvPr>
          <p:cNvGrpSpPr/>
          <p:nvPr/>
        </p:nvGrpSpPr>
        <p:grpSpPr>
          <a:xfrm>
            <a:off x="6752931" y="1152000"/>
            <a:ext cx="1179349" cy="1179349"/>
            <a:chOff x="0" y="0"/>
            <a:chExt cx="812800" cy="812800"/>
          </a:xfrm>
          <a:solidFill>
            <a:srgbClr val="00B6BE"/>
          </a:solidFill>
        </p:grpSpPr>
        <p:sp>
          <p:nvSpPr>
            <p:cNvPr id="40" name="Freeform 46">
              <a:extLst>
                <a:ext uri="{FF2B5EF4-FFF2-40B4-BE49-F238E27FC236}">
                  <a16:creationId xmlns:a16="http://schemas.microsoft.com/office/drawing/2014/main" id="{C2DC36B7-F771-6CFE-FF1C-9BB571AD96F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41" name="Group 47">
            <a:extLst>
              <a:ext uri="{FF2B5EF4-FFF2-40B4-BE49-F238E27FC236}">
                <a16:creationId xmlns:a16="http://schemas.microsoft.com/office/drawing/2014/main" id="{9EA31CB2-EA1C-DF1E-78A9-8D8D244356BC}"/>
              </a:ext>
            </a:extLst>
          </p:cNvPr>
          <p:cNvGrpSpPr/>
          <p:nvPr/>
        </p:nvGrpSpPr>
        <p:grpSpPr>
          <a:xfrm>
            <a:off x="10420800" y="1152000"/>
            <a:ext cx="1179349" cy="1179349"/>
            <a:chOff x="0" y="0"/>
            <a:chExt cx="812800" cy="812800"/>
          </a:xfrm>
          <a:solidFill>
            <a:srgbClr val="D05198"/>
          </a:solidFill>
        </p:grpSpPr>
        <p:sp>
          <p:nvSpPr>
            <p:cNvPr id="42" name="Freeform 48">
              <a:extLst>
                <a:ext uri="{FF2B5EF4-FFF2-40B4-BE49-F238E27FC236}">
                  <a16:creationId xmlns:a16="http://schemas.microsoft.com/office/drawing/2014/main" id="{D8997CB9-3404-57A3-C753-784E19DB415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43" name="Group 51">
            <a:extLst>
              <a:ext uri="{FF2B5EF4-FFF2-40B4-BE49-F238E27FC236}">
                <a16:creationId xmlns:a16="http://schemas.microsoft.com/office/drawing/2014/main" id="{1A29925B-1A58-8E96-F12F-4A381D5F3FE3}"/>
              </a:ext>
            </a:extLst>
          </p:cNvPr>
          <p:cNvGrpSpPr/>
          <p:nvPr/>
        </p:nvGrpSpPr>
        <p:grpSpPr>
          <a:xfrm>
            <a:off x="6753600" y="4032000"/>
            <a:ext cx="1179349" cy="1179349"/>
            <a:chOff x="0" y="0"/>
            <a:chExt cx="812800" cy="812800"/>
          </a:xfrm>
          <a:solidFill>
            <a:srgbClr val="FAB300"/>
          </a:solidFill>
        </p:grpSpPr>
        <p:sp>
          <p:nvSpPr>
            <p:cNvPr id="44" name="Freeform 52">
              <a:extLst>
                <a:ext uri="{FF2B5EF4-FFF2-40B4-BE49-F238E27FC236}">
                  <a16:creationId xmlns:a16="http://schemas.microsoft.com/office/drawing/2014/main" id="{3343328D-46E3-0118-C7B6-331B10899D9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45" name="TextBox 54">
            <a:extLst>
              <a:ext uri="{FF2B5EF4-FFF2-40B4-BE49-F238E27FC236}">
                <a16:creationId xmlns:a16="http://schemas.microsoft.com/office/drawing/2014/main" id="{F4686873-2794-D33C-9102-D52280CA528C}"/>
              </a:ext>
            </a:extLst>
          </p:cNvPr>
          <p:cNvSpPr txBox="1"/>
          <p:nvPr/>
        </p:nvSpPr>
        <p:spPr>
          <a:xfrm>
            <a:off x="1025948" y="6054536"/>
            <a:ext cx="2464446" cy="180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fi-FI" sz="1066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</a:p>
        </p:txBody>
      </p:sp>
      <p:sp>
        <p:nvSpPr>
          <p:cNvPr id="46" name="TextBox 55">
            <a:extLst>
              <a:ext uri="{FF2B5EF4-FFF2-40B4-BE49-F238E27FC236}">
                <a16:creationId xmlns:a16="http://schemas.microsoft.com/office/drawing/2014/main" id="{8943E300-3DA3-38C9-BFF6-70548B0F8443}"/>
              </a:ext>
            </a:extLst>
          </p:cNvPr>
          <p:cNvSpPr txBox="1"/>
          <p:nvPr/>
        </p:nvSpPr>
        <p:spPr>
          <a:xfrm>
            <a:off x="699577" y="5606625"/>
            <a:ext cx="2796377" cy="1076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fi-FI" sz="1200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ETSK:n</a:t>
            </a:r>
            <a:r>
              <a:rPr lang="fi-FI" sz="12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suositus köyhyyden EU-seurantakeskuksen perustamisesta sai Euroopan komission perustamaan energiaköyhyyden neuvontakeskuksen (EPAH). </a:t>
            </a:r>
          </a:p>
        </p:txBody>
      </p:sp>
      <p:sp>
        <p:nvSpPr>
          <p:cNvPr id="47" name="TextBox 56">
            <a:extLst>
              <a:ext uri="{FF2B5EF4-FFF2-40B4-BE49-F238E27FC236}">
                <a16:creationId xmlns:a16="http://schemas.microsoft.com/office/drawing/2014/main" id="{78B07D24-BE58-8FDF-DB67-624443542F1B}"/>
              </a:ext>
            </a:extLst>
          </p:cNvPr>
          <p:cNvSpPr txBox="1"/>
          <p:nvPr/>
        </p:nvSpPr>
        <p:spPr>
          <a:xfrm>
            <a:off x="-1" y="468000"/>
            <a:ext cx="12191999" cy="466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</a:pPr>
            <a:r>
              <a:rPr lang="fi-FI" sz="4400" b="1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VIIMEAIKAISIA SAAVUTUKSIA</a:t>
            </a:r>
          </a:p>
        </p:txBody>
      </p:sp>
      <p:sp>
        <p:nvSpPr>
          <p:cNvPr id="48" name="TextBox 57">
            <a:extLst>
              <a:ext uri="{FF2B5EF4-FFF2-40B4-BE49-F238E27FC236}">
                <a16:creationId xmlns:a16="http://schemas.microsoft.com/office/drawing/2014/main" id="{E37A11B2-94A2-5EAA-30A2-1FA7EF5C71A0}"/>
              </a:ext>
            </a:extLst>
          </p:cNvPr>
          <p:cNvSpPr txBox="1"/>
          <p:nvPr/>
        </p:nvSpPr>
        <p:spPr>
          <a:xfrm>
            <a:off x="4425876" y="5586919"/>
            <a:ext cx="2790607" cy="1146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fi-FI" sz="12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Komissio esitti vuonna 2023 uuteen kuluttaja-asioiden toimintaohjelmaan liittyvän säädösehdotuksen korjauttamisoikeudesta. Sillä puretaan esteitä, jotka tekevät tuotteiden korjauttamisesta kuluttajille hankalaa. </a:t>
            </a:r>
          </a:p>
        </p:txBody>
      </p:sp>
      <p:sp>
        <p:nvSpPr>
          <p:cNvPr id="49" name="TextBox 58">
            <a:extLst>
              <a:ext uri="{FF2B5EF4-FFF2-40B4-BE49-F238E27FC236}">
                <a16:creationId xmlns:a16="http://schemas.microsoft.com/office/drawing/2014/main" id="{4E858E3F-C117-307B-056B-F2A8573C1AD4}"/>
              </a:ext>
            </a:extLst>
          </p:cNvPr>
          <p:cNvSpPr txBox="1"/>
          <p:nvPr/>
        </p:nvSpPr>
        <p:spPr>
          <a:xfrm>
            <a:off x="737744" y="3003694"/>
            <a:ext cx="2724153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fi-FI" sz="1200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ETSK:n</a:t>
            </a:r>
            <a:r>
              <a:rPr lang="fi-FI" sz="12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esittämiä vaatimuksia huomioitiin EU:n asuntoministerien </a:t>
            </a:r>
            <a:r>
              <a:rPr lang="fi-FI" sz="1200" u="sng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  <a:hlinkClick r:id="rId16" tooltip="https://wayback.archive-it.org/12710/20241019021126/https:/belgian-presidency.consilium.europa.eu/en/news/liege-declaration-towards-affordable-decent-and-sustainable-housing-for-all/"/>
              </a:rPr>
              <a:t>Liègen</a:t>
            </a:r>
            <a:r>
              <a:rPr lang="fi-FI" sz="1200" u="sng" dirty="0">
                <a:solidFill>
                  <a:srgbClr val="545454"/>
                </a:solidFill>
                <a:ea typeface="Calibri (MS)"/>
                <a:cs typeface="Calibri (MS)"/>
                <a:sym typeface="Calibri (MS)"/>
                <a:hlinkClick r:id="rId16" tooltip="https://wayback.archive-it.org/12710/20241019021126/https:/belgian-presidency.consilium.europa.eu/en/news/liege-declaration-towards-affordable-decent-and-sustainable-housing-for-all/"/>
              </a:rPr>
              <a:t> julistuksessa</a:t>
            </a:r>
            <a:r>
              <a:rPr lang="fi-FI" sz="12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, joka annettiin maaliskuussa 2024 Belgian puheenjohtajakaudella.</a:t>
            </a:r>
          </a:p>
        </p:txBody>
      </p:sp>
      <p:sp>
        <p:nvSpPr>
          <p:cNvPr id="50" name="TextBox 59">
            <a:extLst>
              <a:ext uri="{FF2B5EF4-FFF2-40B4-BE49-F238E27FC236}">
                <a16:creationId xmlns:a16="http://schemas.microsoft.com/office/drawing/2014/main" id="{A7D6516B-89A6-830A-3C93-8257DDE9889E}"/>
              </a:ext>
            </a:extLst>
          </p:cNvPr>
          <p:cNvSpPr txBox="1"/>
          <p:nvPr/>
        </p:nvSpPr>
        <p:spPr>
          <a:xfrm>
            <a:off x="8075005" y="2839726"/>
            <a:ext cx="2802503" cy="858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fi-FI" sz="12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ETSK toimii Euroopan komission valtuutuksella kaikkien EU:n sisäisten neuvoa-antavien ryhmien sihteeristönä pääkoordinaattori Tanja </a:t>
            </a:r>
            <a:r>
              <a:rPr lang="fi-FI" sz="1200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Buzekin</a:t>
            </a:r>
            <a:r>
              <a:rPr lang="fi-FI" sz="12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johdolla. </a:t>
            </a:r>
          </a:p>
        </p:txBody>
      </p:sp>
      <p:sp>
        <p:nvSpPr>
          <p:cNvPr id="51" name="TextBox 60">
            <a:extLst>
              <a:ext uri="{FF2B5EF4-FFF2-40B4-BE49-F238E27FC236}">
                <a16:creationId xmlns:a16="http://schemas.microsoft.com/office/drawing/2014/main" id="{580341AE-6B8D-5757-020E-BA96A63C9169}"/>
              </a:ext>
            </a:extLst>
          </p:cNvPr>
          <p:cNvSpPr txBox="1"/>
          <p:nvPr/>
        </p:nvSpPr>
        <p:spPr>
          <a:xfrm>
            <a:off x="4428760" y="2809179"/>
            <a:ext cx="2787723" cy="1224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86"/>
              </a:lnSpc>
              <a:spcBef>
                <a:spcPct val="0"/>
              </a:spcBef>
            </a:pPr>
            <a:r>
              <a:rPr lang="fi-FI" sz="12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ETSK aloitti vuonna 2023 EU:n sinisen kehityksen ohjelmaan liittyvän työn ja vaati ensimmäisenä EU:lle yhteistä vesipolitiikkaa. Aloitteessa eriteltiin Euroopan vesiongelmia ja esitettiin selkeä ja konkreettinen suunnitelma niiden ratkaisemiseksi. </a:t>
            </a:r>
          </a:p>
        </p:txBody>
      </p:sp>
      <p:sp>
        <p:nvSpPr>
          <p:cNvPr id="52" name="TextBox 61">
            <a:extLst>
              <a:ext uri="{FF2B5EF4-FFF2-40B4-BE49-F238E27FC236}">
                <a16:creationId xmlns:a16="http://schemas.microsoft.com/office/drawing/2014/main" id="{7CFE9865-C951-DCC9-6C12-0A9763949C40}"/>
              </a:ext>
            </a:extLst>
          </p:cNvPr>
          <p:cNvSpPr txBox="1"/>
          <p:nvPr/>
        </p:nvSpPr>
        <p:spPr>
          <a:xfrm>
            <a:off x="8124017" y="5649469"/>
            <a:ext cx="2790605" cy="1080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fi-FI" sz="12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ETSK edisti useiden suositusten ja konferenssien avulla harvinaisia sairauksia koskevan EU:n toimintasuunnitelman sisällyttämistä komission seuraavaan työohjelmaan. </a:t>
            </a:r>
          </a:p>
        </p:txBody>
      </p:sp>
      <p:sp>
        <p:nvSpPr>
          <p:cNvPr id="53" name="TextBox 62">
            <a:extLst>
              <a:ext uri="{FF2B5EF4-FFF2-40B4-BE49-F238E27FC236}">
                <a16:creationId xmlns:a16="http://schemas.microsoft.com/office/drawing/2014/main" id="{382D50AD-0DCC-097D-3C03-6C5A85784EF9}"/>
              </a:ext>
            </a:extLst>
          </p:cNvPr>
          <p:cNvSpPr txBox="1"/>
          <p:nvPr/>
        </p:nvSpPr>
        <p:spPr>
          <a:xfrm>
            <a:off x="4432139" y="4702500"/>
            <a:ext cx="2859928" cy="829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fi-FI" sz="1600" u="sng" dirty="0">
                <a:solidFill>
                  <a:srgbClr val="1F5FA0"/>
                </a:solidFill>
              </a:rPr>
              <a:t>Korjauttamisoikeus </a:t>
            </a:r>
            <a:br>
              <a:rPr lang="fi-FI" sz="1600" u="sng" dirty="0">
                <a:solidFill>
                  <a:srgbClr val="1F5FA0"/>
                </a:solidFill>
              </a:rPr>
            </a:br>
            <a:r>
              <a:rPr lang="fi-FI" sz="1600" u="sng" dirty="0">
                <a:solidFill>
                  <a:srgbClr val="1F5FA0"/>
                </a:solidFill>
              </a:rPr>
              <a:t>EU:n kuluttajansuojapolitiikan ytimeen</a:t>
            </a: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F29A9B8C-B0EE-0A45-C711-133F2C9ADBE2}"/>
              </a:ext>
            </a:extLst>
          </p:cNvPr>
          <p:cNvSpPr/>
          <p:nvPr/>
        </p:nvSpPr>
        <p:spPr>
          <a:xfrm>
            <a:off x="11166051" y="6488483"/>
            <a:ext cx="886164" cy="22849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200">
              <a:ln>
                <a:solidFill>
                  <a:schemeClr val="tx2"/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55" name="Freeform 19">
            <a:extLst>
              <a:ext uri="{FF2B5EF4-FFF2-40B4-BE49-F238E27FC236}">
                <a16:creationId xmlns:a16="http://schemas.microsoft.com/office/drawing/2014/main" id="{36EF6876-84F2-48DC-4507-D09BD475B8A6}"/>
              </a:ext>
            </a:extLst>
          </p:cNvPr>
          <p:cNvSpPr/>
          <p:nvPr/>
        </p:nvSpPr>
        <p:spPr>
          <a:xfrm>
            <a:off x="7102800" y="4368000"/>
            <a:ext cx="539750" cy="542504"/>
          </a:xfrm>
          <a:custGeom>
            <a:avLst/>
            <a:gdLst/>
            <a:ahLst/>
            <a:cxnLst/>
            <a:rect l="l" t="t" r="r" b="b"/>
            <a:pathLst>
              <a:path w="809625" h="813756">
                <a:moveTo>
                  <a:pt x="0" y="0"/>
                </a:moveTo>
                <a:lnTo>
                  <a:pt x="809625" y="0"/>
                </a:lnTo>
                <a:lnTo>
                  <a:pt x="809625" y="813756"/>
                </a:lnTo>
                <a:lnTo>
                  <a:pt x="0" y="81375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1742" t="-1421" r="-1872" b="-166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6" name="Freeform 17">
            <a:extLst>
              <a:ext uri="{FF2B5EF4-FFF2-40B4-BE49-F238E27FC236}">
                <a16:creationId xmlns:a16="http://schemas.microsoft.com/office/drawing/2014/main" id="{2DB85567-4988-EBBB-B891-F783BE60D35B}"/>
              </a:ext>
            </a:extLst>
          </p:cNvPr>
          <p:cNvSpPr/>
          <p:nvPr/>
        </p:nvSpPr>
        <p:spPr>
          <a:xfrm>
            <a:off x="10755571" y="1440000"/>
            <a:ext cx="542343" cy="535565"/>
          </a:xfrm>
          <a:custGeom>
            <a:avLst/>
            <a:gdLst/>
            <a:ahLst/>
            <a:cxnLst/>
            <a:rect l="l" t="t" r="r" b="b"/>
            <a:pathLst>
              <a:path w="813515" h="803347">
                <a:moveTo>
                  <a:pt x="0" y="0"/>
                </a:moveTo>
                <a:lnTo>
                  <a:pt x="813515" y="0"/>
                </a:lnTo>
                <a:lnTo>
                  <a:pt x="813515" y="803347"/>
                </a:lnTo>
                <a:lnTo>
                  <a:pt x="0" y="80334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7" name="Freeform 21">
            <a:extLst>
              <a:ext uri="{FF2B5EF4-FFF2-40B4-BE49-F238E27FC236}">
                <a16:creationId xmlns:a16="http://schemas.microsoft.com/office/drawing/2014/main" id="{4D5607A1-8D07-BD49-248A-126F5D55617E}"/>
              </a:ext>
            </a:extLst>
          </p:cNvPr>
          <p:cNvSpPr/>
          <p:nvPr/>
        </p:nvSpPr>
        <p:spPr>
          <a:xfrm>
            <a:off x="3456000" y="1440000"/>
            <a:ext cx="522801" cy="539750"/>
          </a:xfrm>
          <a:custGeom>
            <a:avLst/>
            <a:gdLst/>
            <a:ahLst/>
            <a:cxnLst/>
            <a:rect l="l" t="t" r="r" b="b"/>
            <a:pathLst>
              <a:path w="784202" h="809625">
                <a:moveTo>
                  <a:pt x="0" y="0"/>
                </a:moveTo>
                <a:lnTo>
                  <a:pt x="784202" y="0"/>
                </a:lnTo>
                <a:lnTo>
                  <a:pt x="784202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-2575" t="-1412" r="-3409" b="-1244"/>
            </a:stretch>
          </a:blipFill>
        </p:spPr>
        <p:txBody>
          <a:bodyPr/>
          <a:lstStyle/>
          <a:p>
            <a:endParaRPr lang="LID4096" dirty="0"/>
          </a:p>
        </p:txBody>
      </p:sp>
      <p:sp>
        <p:nvSpPr>
          <p:cNvPr id="58" name="Freeform 18">
            <a:extLst>
              <a:ext uri="{FF2B5EF4-FFF2-40B4-BE49-F238E27FC236}">
                <a16:creationId xmlns:a16="http://schemas.microsoft.com/office/drawing/2014/main" id="{286C88A2-7C9B-BB3A-45E7-B8E0675D0BB4}"/>
              </a:ext>
            </a:extLst>
          </p:cNvPr>
          <p:cNvSpPr/>
          <p:nvPr/>
        </p:nvSpPr>
        <p:spPr>
          <a:xfrm>
            <a:off x="3456000" y="4368000"/>
            <a:ext cx="539750" cy="526208"/>
          </a:xfrm>
          <a:custGeom>
            <a:avLst/>
            <a:gdLst/>
            <a:ahLst/>
            <a:cxnLst/>
            <a:rect l="l" t="t" r="r" b="b"/>
            <a:pathLst>
              <a:path w="809625" h="789312">
                <a:moveTo>
                  <a:pt x="0" y="0"/>
                </a:moveTo>
                <a:lnTo>
                  <a:pt x="809625" y="0"/>
                </a:lnTo>
                <a:lnTo>
                  <a:pt x="809625" y="789312"/>
                </a:lnTo>
                <a:lnTo>
                  <a:pt x="0" y="78931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-1579" t="-2076" r="-1362" b="-351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9" name="Freeform 20">
            <a:extLst>
              <a:ext uri="{FF2B5EF4-FFF2-40B4-BE49-F238E27FC236}">
                <a16:creationId xmlns:a16="http://schemas.microsoft.com/office/drawing/2014/main" id="{39E7628C-EE6F-A7F9-D490-9438F3EF7123}"/>
              </a:ext>
            </a:extLst>
          </p:cNvPr>
          <p:cNvSpPr/>
          <p:nvPr/>
        </p:nvSpPr>
        <p:spPr>
          <a:xfrm>
            <a:off x="7104352" y="1440000"/>
            <a:ext cx="539750" cy="531398"/>
          </a:xfrm>
          <a:custGeom>
            <a:avLst/>
            <a:gdLst/>
            <a:ahLst/>
            <a:cxnLst/>
            <a:rect l="l" t="t" r="r" b="b"/>
            <a:pathLst>
              <a:path w="809625" h="797097">
                <a:moveTo>
                  <a:pt x="0" y="0"/>
                </a:moveTo>
                <a:lnTo>
                  <a:pt x="809625" y="0"/>
                </a:lnTo>
                <a:lnTo>
                  <a:pt x="809625" y="797097"/>
                </a:lnTo>
                <a:lnTo>
                  <a:pt x="0" y="79709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-1161" t="-2036" r="-1538" b="-227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 dirty="0"/>
          </a:p>
        </p:txBody>
      </p:sp>
      <p:sp>
        <p:nvSpPr>
          <p:cNvPr id="60" name="Freeform 50">
            <a:extLst>
              <a:ext uri="{FF2B5EF4-FFF2-40B4-BE49-F238E27FC236}">
                <a16:creationId xmlns:a16="http://schemas.microsoft.com/office/drawing/2014/main" id="{560B42DD-DA54-1A85-E05F-D5D1D13B461C}"/>
              </a:ext>
            </a:extLst>
          </p:cNvPr>
          <p:cNvSpPr/>
          <p:nvPr/>
        </p:nvSpPr>
        <p:spPr>
          <a:xfrm>
            <a:off x="10419743" y="4032000"/>
            <a:ext cx="1179349" cy="117934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D7DC44"/>
          </a:solidFill>
        </p:spPr>
        <p:txBody>
          <a:bodyPr/>
          <a:lstStyle/>
          <a:p>
            <a:endParaRPr lang="LID4096" dirty="0"/>
          </a:p>
        </p:txBody>
      </p:sp>
      <p:sp>
        <p:nvSpPr>
          <p:cNvPr id="61" name="Freeform 16">
            <a:extLst>
              <a:ext uri="{FF2B5EF4-FFF2-40B4-BE49-F238E27FC236}">
                <a16:creationId xmlns:a16="http://schemas.microsoft.com/office/drawing/2014/main" id="{E8DC0AB1-26A3-E759-F0E3-E74A4F8AB717}"/>
              </a:ext>
            </a:extLst>
          </p:cNvPr>
          <p:cNvSpPr/>
          <p:nvPr/>
        </p:nvSpPr>
        <p:spPr>
          <a:xfrm>
            <a:off x="10755570" y="4368000"/>
            <a:ext cx="506518" cy="466630"/>
          </a:xfrm>
          <a:custGeom>
            <a:avLst/>
            <a:gdLst/>
            <a:ahLst/>
            <a:cxnLst/>
            <a:rect l="l" t="t" r="r" b="b"/>
            <a:pathLst>
              <a:path w="759777" h="699945">
                <a:moveTo>
                  <a:pt x="0" y="0"/>
                </a:moveTo>
                <a:lnTo>
                  <a:pt x="759776" y="0"/>
                </a:lnTo>
                <a:lnTo>
                  <a:pt x="759776" y="699945"/>
                </a:lnTo>
                <a:lnTo>
                  <a:pt x="0" y="69994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 dirty="0"/>
          </a:p>
        </p:txBody>
      </p:sp>
      <p:sp>
        <p:nvSpPr>
          <p:cNvPr id="67" name="TextBox 9">
            <a:extLst>
              <a:ext uri="{FF2B5EF4-FFF2-40B4-BE49-F238E27FC236}">
                <a16:creationId xmlns:a16="http://schemas.microsoft.com/office/drawing/2014/main" id="{50E07AF2-8E11-7391-87CB-0FA28FD2EDAE}"/>
              </a:ext>
            </a:extLst>
          </p:cNvPr>
          <p:cNvSpPr txBox="1"/>
          <p:nvPr/>
        </p:nvSpPr>
        <p:spPr>
          <a:xfrm>
            <a:off x="764091" y="2191039"/>
            <a:ext cx="2656228" cy="829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fi-FI" sz="1600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9" tooltip="https://www.eesc.europa.eu/sites/default/files/2024-12/qe-01-24-018-en-n.pdf"/>
              </a:rPr>
              <a:t>Sosiaalisen asuntotarjonnan ja kohtuuhintaisen asunnon turvaaminen kaikille</a:t>
            </a:r>
          </a:p>
        </p:txBody>
      </p:sp>
    </p:spTree>
    <p:extLst>
      <p:ext uri="{BB962C8B-B14F-4D97-AF65-F5344CB8AC3E}">
        <p14:creationId xmlns:p14="http://schemas.microsoft.com/office/powerpoint/2010/main" val="295870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24" grpId="0" animBg="1"/>
      <p:bldP spid="25" grpId="0" animBg="1"/>
      <p:bldP spid="26" grpId="0" animBg="1"/>
      <p:bldP spid="38" grpId="0" animBg="1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M Document" ma:contentTypeID="0x010100EA97B91038054C99906057A708A1480A006BB3B767F3CF4149BF520211D4A86BC0" ma:contentTypeVersion="4" ma:contentTypeDescription="Defines the documents for Document Manager V2" ma:contentTypeScope="" ma:versionID="8f2b3a3e062f062a7ee8ba210ef02323">
  <xsd:schema xmlns:xsd="http://www.w3.org/2001/XMLSchema" xmlns:xs="http://www.w3.org/2001/XMLSchema" xmlns:p="http://schemas.microsoft.com/office/2006/metadata/properties" xmlns:ns2="1a33af13-4045-4f88-9d7b-618e30f79918" xmlns:ns3="http://schemas.microsoft.com/sharepoint/v3/fields" xmlns:ns4="be3ca9a7-9286-4008-99ec-aebc20da9dc2" targetNamespace="http://schemas.microsoft.com/office/2006/metadata/properties" ma:root="true" ma:fieldsID="f021f5764e4548d9eb17bdf3b768072d" ns2:_="" ns3:_="" ns4:_="">
    <xsd:import namespace="1a33af13-4045-4f88-9d7b-618e30f79918"/>
    <xsd:import namespace="http://schemas.microsoft.com/sharepoint/v3/fields"/>
    <xsd:import namespace="be3ca9a7-9286-4008-99ec-aebc20da9dc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ProductionDate" minOccurs="0"/>
                <xsd:element ref="ns2:OriginalSender" minOccurs="0"/>
                <xsd:element ref="ns3:DocumentLanguage_0" minOccurs="0"/>
                <xsd:element ref="ns2:DossierNumber" minOccurs="0"/>
                <xsd:element ref="ns4:MeetingNumber" minOccurs="0"/>
                <xsd:element ref="ns2:Rapporteur" minOccurs="0"/>
                <xsd:element ref="ns2:AdoptionDate" minOccurs="0"/>
                <xsd:element ref="ns3:Confidentiality_0" minOccurs="0"/>
                <xsd:element ref="ns2:TaxCatchAll" minOccurs="0"/>
                <xsd:element ref="ns2:TaxCatchAllLabel" minOccurs="0"/>
                <xsd:element ref="ns3:DocumentSource_0" minOccurs="0"/>
                <xsd:element ref="ns4:DocumentNumber" minOccurs="0"/>
                <xsd:element ref="ns2:MeetingDate" minOccurs="0"/>
                <xsd:element ref="ns3:OriginalLanguage_0" minOccurs="0"/>
                <xsd:element ref="ns2:Procedure" minOccurs="0"/>
                <xsd:element ref="ns3:VersionStatus_0" minOccurs="0"/>
                <xsd:element ref="ns3:DocumentStatus_0" minOccurs="0"/>
                <xsd:element ref="ns2:DocumentYear"/>
                <xsd:element ref="ns3:DocumentType_0" minOccurs="0"/>
                <xsd:element ref="ns2:DocumentPart" minOccurs="0"/>
                <xsd:element ref="ns3:MeetingName_0" minOccurs="0"/>
                <xsd:element ref="ns3:AvailableTranslations_0" minOccurs="0"/>
                <xsd:element ref="ns2:FicheYear" minOccurs="0"/>
                <xsd:element ref="ns2:RequestingService" minOccurs="0"/>
                <xsd:element ref="ns2:FicheNumber" minOccurs="0"/>
                <xsd:element ref="ns3:DossierName_0" minOccurs="0"/>
                <xsd:element ref="ns2:Document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33af13-4045-4f88-9d7b-618e30f7991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ProductionDate" ma:index="12" nillable="true" ma:displayName="Production Date" ma:format="DateOnly" ma:internalName="ProductionDate">
      <xsd:simpleType>
        <xsd:restriction base="dms:DateTime"/>
      </xsd:simpleType>
    </xsd:element>
    <xsd:element name="OriginalSender" ma:index="13" nillable="true" ma:displayName="Original Sender" ma:internalName="OriginalSend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ossierNumber" ma:index="15" nillable="true" ma:displayName="Dossier Number" ma:decimals="0" ma:internalName="DossierNumber">
      <xsd:simpleType>
        <xsd:restriction base="dms:Unknown"/>
      </xsd:simpleType>
    </xsd:element>
    <xsd:element name="Rapporteur" ma:index="17" nillable="true" ma:displayName="Rapporteur" ma:internalName="Rapporteur">
      <xsd:simpleType>
        <xsd:restriction base="dms:Text"/>
      </xsd:simpleType>
    </xsd:element>
    <xsd:element name="AdoptionDate" ma:index="18" nillable="true" ma:displayName="Adoption Date" ma:format="DateOnly" ma:internalName="AdoptionDate">
      <xsd:simpleType>
        <xsd:restriction base="dms:DateTime"/>
      </xsd:simpleType>
    </xsd:element>
    <xsd:element name="TaxCatchAll" ma:index="20" nillable="true" ma:displayName="Taxonomy Catch All Column" ma:hidden="true" ma:list="{c795c8aa-ad9d-4177-b7c3-7e58e1f2dfdf}" ma:internalName="TaxCatchAll" ma:showField="CatchAllData" ma:web="1a33af13-4045-4f88-9d7b-618e30f799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1" nillable="true" ma:displayName="Taxonomy Catch All Column1" ma:hidden="true" ma:list="{c795c8aa-ad9d-4177-b7c3-7e58e1f2dfdf}" ma:internalName="TaxCatchAllLabel" ma:readOnly="true" ma:showField="CatchAllDataLabel" ma:web="1a33af13-4045-4f88-9d7b-618e30f799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eetingDate" ma:index="26" nillable="true" ma:displayName="Meeting Date" ma:format="DateOnly" ma:internalName="MeetingDate">
      <xsd:simpleType>
        <xsd:restriction base="dms:DateTime"/>
      </xsd:simpleType>
    </xsd:element>
    <xsd:element name="Procedure" ma:index="29" nillable="true" ma:displayName="Procedure" ma:internalName="Procedure">
      <xsd:simpleType>
        <xsd:restriction base="dms:Text"/>
      </xsd:simpleType>
    </xsd:element>
    <xsd:element name="DocumentYear" ma:index="34" ma:displayName="Document Year" ma:decimals="0" ma:internalName="DocumentYear">
      <xsd:simpleType>
        <xsd:restriction base="dms:Unknown"/>
      </xsd:simpleType>
    </xsd:element>
    <xsd:element name="DocumentPart" ma:index="37" nillable="true" ma:displayName="Document Part" ma:decimals="0" ma:internalName="DocumentPart">
      <xsd:simpleType>
        <xsd:restriction base="dms:Unknown"/>
      </xsd:simpleType>
    </xsd:element>
    <xsd:element name="FicheYear" ma:index="42" nillable="true" ma:displayName="Fiche Year" ma:decimals="0" ma:internalName="FicheYear">
      <xsd:simpleType>
        <xsd:restriction base="dms:Unknown"/>
      </xsd:simpleType>
    </xsd:element>
    <xsd:element name="RequestingService" ma:index="43" nillable="true" ma:displayName="Requesting Service" ma:internalName="RequestingService">
      <xsd:simpleType>
        <xsd:restriction base="dms:Text"/>
      </xsd:simpleType>
    </xsd:element>
    <xsd:element name="FicheNumber" ma:index="44" nillable="true" ma:displayName="Fiche Number" ma:decimals="0" ma:internalName="FicheNumber">
      <xsd:simpleType>
        <xsd:restriction base="dms:Unknown"/>
      </xsd:simpleType>
    </xsd:element>
    <xsd:element name="DocumentVersion" ma:index="47" nillable="true" ma:displayName="Document Version" ma:decimals="0" ma:internalName="DocumentVersion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DocumentLanguage_0" ma:index="14" nillable="true" ma:taxonomy="true" ma:internalName="DocumentLanguage_0" ma:taxonomyFieldName="DocumentLanguage" ma:displayName="Document Language" ma:fieldId="{ee5c55ab-e8dd-441f-8840-fdce66906fe3}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onfidentiality_0" ma:index="19" nillable="true" ma:taxonomy="true" ma:internalName="Confidentiality_0" ma:taxonomyFieldName="Confidentiality" ma:displayName="Confidentiality" ma:fieldId="{ee5c4bfe-2b62-4831-9131-22edf8f3665c}" ma:sspId="5004ddca-ed1a-45fa-b2df-508b3c5dfc98" ma:termSetId="11d040ac-3a9a-4d4c-b9cf-922342a701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Source_0" ma:index="23" ma:taxonomy="true" ma:internalName="DocumentSource_0" ma:taxonomyFieldName="DocumentSource" ma:displayName="Document Source" ma:fieldId="{ee5c1c29-f257-4aae-8e5e-529c0040e17a}" ma:sspId="5004ddca-ed1a-45fa-b2df-508b3c5dfc98" ma:termSetId="ca143256-a90d-4d26-b249-02646b17c0c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riginalLanguage_0" ma:index="27" nillable="true" ma:taxonomy="true" ma:internalName="OriginalLanguage_0" ma:taxonomyFieldName="OriginalLanguage" ma:displayName="Original Language" ma:fieldId="{ee5ce750-ff6c-4875-8192-ef11fb51efba}" ma:taxonomyMulti="true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VersionStatus_0" ma:index="30" ma:taxonomy="true" ma:internalName="VersionStatus_0" ma:taxonomyFieldName="VersionStatus" ma:displayName="Version Status" ma:indexed="true" ma:fieldId="{ee5cb94b-3df1-4df3-b49b-6e47ce2a7e87}" ma:sspId="5004ddca-ed1a-45fa-b2df-508b3c5dfc98" ma:termSetId="adeca67b-2bdd-4d0f-b3af-a690b4c6d95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Status_0" ma:index="32" nillable="true" ma:taxonomy="true" ma:internalName="DocumentStatus_0" ma:taxonomyFieldName="DocumentStatus" ma:displayName="Document Status" ma:fieldId="{ee5cab93-ac4d-4e2f-b298-e5342324388c}" ma:sspId="5004ddca-ed1a-45fa-b2df-508b3c5dfc98" ma:termSetId="54b85ca4-9023-4cbf-8e96-81af7735228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Type_0" ma:index="35" nillable="true" ma:taxonomy="true" ma:internalName="DocumentType_0" ma:taxonomyFieldName="DocumentType" ma:displayName="Document Type" ma:indexed="true" ma:fieldId="{ee5cf431-2d10-41e6-bd88-1b6bd5b84f5f}" ma:sspId="5004ddca-ed1a-45fa-b2df-508b3c5dfc98" ma:termSetId="67a76952-94e0-437b-9a60-5085083dde0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etingName_0" ma:index="38" nillable="true" ma:taxonomy="true" ma:internalName="MeetingName_0" ma:taxonomyFieldName="MeetingName" ma:displayName="Meeting Name" ma:indexed="true" ma:fieldId="{ee5c9b55-8403-4f9e-a156-b6ce5b7b9456}" ma:sspId="5004ddca-ed1a-45fa-b2df-508b3c5dfc98" ma:termSetId="a04e9634-de73-4a41-8cb5-e1efdb89060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vailableTranslations_0" ma:index="40" nillable="true" ma:taxonomy="true" ma:internalName="AvailableTranslations_0" ma:taxonomyFieldName="AvailableTranslations" ma:displayName="Available Translations" ma:fieldId="{ee5c7c01-1a65-4138-aa64-80e01e34d799}" ma:taxonomyMulti="true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ssierName_0" ma:index="45" nillable="true" ma:taxonomy="true" ma:internalName="DossierName_0" ma:taxonomyFieldName="DossierName" ma:displayName="Dossier Name" ma:fieldId="{ee5cf7da-503b-4593-8db2-4f0e09c901fd}" ma:sspId="5004ddca-ed1a-45fa-b2df-508b3c5dfc98" ma:termSetId="2b392f04-1222-4352-87c1-6fd60ec33b64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3ca9a7-9286-4008-99ec-aebc20da9dc2" elementFormDefault="qualified">
    <xsd:import namespace="http://schemas.microsoft.com/office/2006/documentManagement/types"/>
    <xsd:import namespace="http://schemas.microsoft.com/office/infopath/2007/PartnerControls"/>
    <xsd:element name="MeetingNumber" ma:index="16" nillable="true" ma:displayName="Meeting Number" ma:decimals="0" ma:indexed="true" ma:internalName="MeetingNumber">
      <xsd:simpleType>
        <xsd:restriction base="dms:Unknown"/>
      </xsd:simpleType>
    </xsd:element>
    <xsd:element name="DocumentNumber" ma:index="25" nillable="true" ma:displayName="Document Number" ma:decimals="0" ma:indexed="true" ma:internalName="DocumentNumber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a33af13-4045-4f88-9d7b-618e30f79918">A6WAAD5KZT2Q-604569563-4111</_dlc_DocId>
    <_dlc_DocIdUrl xmlns="1a33af13-4045-4f88-9d7b-618e30f79918">
      <Url>http://dm/eesc/2025/_layouts/15/DocIdRedir.aspx?ID=A6WAAD5KZT2Q-604569563-4111</Url>
      <Description>A6WAAD5KZT2Q-604569563-4111</Description>
    </_dlc_DocIdUrl>
    <DocumentTyp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INFO</TermName>
          <TermId xmlns="http://schemas.microsoft.com/office/infopath/2007/PartnerControls">d9136e7c-93a9-4c42-9d28-92b61e85f80c</TermId>
        </TermInfo>
      </Terms>
    </DocumentType_0>
    <Procedure xmlns="1a33af13-4045-4f88-9d7b-618e30f79918" xsi:nil="true"/>
    <DocumentSourc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EESC</TermName>
          <TermId xmlns="http://schemas.microsoft.com/office/infopath/2007/PartnerControls">422833ec-8d7e-4e65-8e4e-8bed07ffb729</TermId>
        </TermInfo>
      </Terms>
    </DocumentSource_0>
    <ProductionDate xmlns="1a33af13-4045-4f88-9d7b-618e30f79918">2025-03-07T12:00:00+00:00</ProductionDate>
    <DocumentNumber xmlns="be3ca9a7-9286-4008-99ec-aebc20da9dc2">613</DocumentNumber>
    <FicheYear xmlns="1a33af13-4045-4f88-9d7b-618e30f79918" xsi:nil="true"/>
    <DossierNumber xmlns="1a33af13-4045-4f88-9d7b-618e30f79918" xsi:nil="true"/>
    <Confidentiality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Internal</TermName>
          <TermId xmlns="http://schemas.microsoft.com/office/infopath/2007/PartnerControls">2451815e-8241-4bbf-a22e-1ab710712bf2</TermId>
        </TermInfo>
      </Terms>
    </Confidentiality_0>
    <TaxCatchAll xmlns="1a33af13-4045-4f88-9d7b-618e30f79918">
      <Value>42</Value>
      <Value>35</Value>
      <Value>33</Value>
      <Value>32</Value>
      <Value>31</Value>
      <Value>30</Value>
      <Value>29</Value>
      <Value>28</Value>
      <Value>27</Value>
      <Value>24</Value>
      <Value>23</Value>
      <Value>13</Value>
      <Value>46</Value>
      <Value>47</Value>
      <Value>9</Value>
      <Value>8</Value>
      <Value>6</Value>
      <Value>5</Value>
      <Value>40</Value>
      <Value>39</Value>
      <Value>1</Value>
      <Value>37</Value>
    </TaxCatchAll>
    <DocumentLanguag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FI</TermName>
          <TermId xmlns="http://schemas.microsoft.com/office/infopath/2007/PartnerControls">87606a43-d45f-42d6-b8c9-e1a3457db5b7</TermId>
        </TermInfo>
      </Terms>
    </DocumentLanguage_0>
    <MeetingDate xmlns="1a33af13-4045-4f88-9d7b-618e30f79918" xsi:nil="true"/>
    <VersionStatu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Final</TermName>
          <TermId xmlns="http://schemas.microsoft.com/office/infopath/2007/PartnerControls">ea5e6674-7b27-4bac-b091-73adbb394efe</TermId>
        </TermInfo>
      </Terms>
    </VersionStatus_0>
    <Rapporteur xmlns="1a33af13-4045-4f88-9d7b-618e30f79918" xsi:nil="true"/>
    <DocumentYear xmlns="1a33af13-4045-4f88-9d7b-618e30f79918">2025</DocumentYear>
    <FicheNumber xmlns="1a33af13-4045-4f88-9d7b-618e30f79918">2266</FicheNumber>
    <OriginalSender xmlns="1a33af13-4045-4f88-9d7b-618e30f79918">
      <UserInfo>
        <DisplayName>Venalainen Eeva</DisplayName>
        <AccountId>1552</AccountId>
        <AccountType/>
      </UserInfo>
    </OriginalSender>
    <DocumentPart xmlns="1a33af13-4045-4f88-9d7b-618e30f79918">0</DocumentPart>
    <AdoptionDate xmlns="1a33af13-4045-4f88-9d7b-618e30f79918" xsi:nil="true"/>
    <RequestingService xmlns="1a33af13-4045-4f88-9d7b-618e30f79918">Visites / Publications</RequestingService>
    <MeetingName_0 xmlns="http://schemas.microsoft.com/sharepoint/v3/fields">
      <Terms xmlns="http://schemas.microsoft.com/office/infopath/2007/PartnerControls"/>
    </MeetingName_0>
    <AvailableTranslation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MT</TermName>
          <TermId xmlns="http://schemas.microsoft.com/office/infopath/2007/PartnerControls">7df99101-6854-4a26-b53a-b88c0da02c26</TermId>
        </TermInfo>
        <TermInfo xmlns="http://schemas.microsoft.com/office/infopath/2007/PartnerControls">
          <TermName xmlns="http://schemas.microsoft.com/office/infopath/2007/PartnerControls">SL</TermName>
          <TermId xmlns="http://schemas.microsoft.com/office/infopath/2007/PartnerControls">98a412ae-eb01-49e9-ae3d-585a81724cfc</TermId>
        </TermInfo>
        <TermInfo xmlns="http://schemas.microsoft.com/office/infopath/2007/PartnerControls">
          <TermName xmlns="http://schemas.microsoft.com/office/infopath/2007/PartnerControls">SK</TermName>
          <TermId xmlns="http://schemas.microsoft.com/office/infopath/2007/PartnerControls">46d9fce0-ef79-4f71-b89b-cd6aa82426b8</TermId>
        </TermInfo>
        <TermInfo xmlns="http://schemas.microsoft.com/office/infopath/2007/PartnerControls">
          <TermName xmlns="http://schemas.microsoft.com/office/infopath/2007/PartnerControls">FI</TermName>
          <TermId xmlns="http://schemas.microsoft.com/office/infopath/2007/PartnerControls">87606a43-d45f-42d6-b8c9-e1a3457db5b7</TermId>
        </TermInfo>
        <TermInfo xmlns="http://schemas.microsoft.com/office/infopath/2007/PartnerControls">
          <TermName xmlns="http://schemas.microsoft.com/office/infopath/2007/PartnerControls">EL</TermName>
          <TermId xmlns="http://schemas.microsoft.com/office/infopath/2007/PartnerControls">6d4f4d51-af9b-4650-94b4-4276bee85c91</TermId>
        </TermInfo>
        <TermInfo xmlns="http://schemas.microsoft.com/office/infopath/2007/PartnerControls">
          <TermName xmlns="http://schemas.microsoft.com/office/infopath/2007/PartnerControls">DE</TermName>
          <TermId xmlns="http://schemas.microsoft.com/office/infopath/2007/PartnerControls">f6b31e5a-26fa-4935-b661-318e46daf27e</TermId>
        </TermInfo>
        <TermInfo xmlns="http://schemas.microsoft.com/office/infopath/2007/PartnerControls">
          <TermName xmlns="http://schemas.microsoft.com/office/infopath/2007/PartnerControls">PT</TermName>
          <TermId xmlns="http://schemas.microsoft.com/office/infopath/2007/PartnerControls">50ccc04a-eadd-42ae-a0cb-acaf45f812ba</TermId>
        </TermInfo>
        <TermInfo xmlns="http://schemas.microsoft.com/office/infopath/2007/PartnerControls">
          <TermName xmlns="http://schemas.microsoft.com/office/infopath/2007/PartnerControls">SV</TermName>
          <TermId xmlns="http://schemas.microsoft.com/office/infopath/2007/PartnerControls">c2ed69e7-a339-43d7-8f22-d93680a92aa0</TermId>
        </TermInfo>
        <TermInfo xmlns="http://schemas.microsoft.com/office/infopath/2007/PartnerControls">
          <TermName xmlns="http://schemas.microsoft.com/office/infopath/2007/PartnerControls">CS</TermName>
          <TermId xmlns="http://schemas.microsoft.com/office/infopath/2007/PartnerControls">72f9705b-0217-4fd3-bea2-cbc7ed80e26e</TermId>
        </TermInfo>
        <TermInfo xmlns="http://schemas.microsoft.com/office/infopath/2007/PartnerControls">
          <TermName xmlns="http://schemas.microsoft.com/office/infopath/2007/PartnerControls">BG</TermName>
          <TermId xmlns="http://schemas.microsoft.com/office/infopath/2007/PartnerControls">1a1b3951-7821-4e6a-85f5-5673fc08bd2c</TermId>
        </TermInfo>
        <TermInfo xmlns="http://schemas.microsoft.com/office/infopath/2007/PartnerControls">
          <TermName xmlns="http://schemas.microsoft.com/office/infopath/2007/PartnerControls">NL</TermName>
          <TermId xmlns="http://schemas.microsoft.com/office/infopath/2007/PartnerControls">55c6556c-b4f4-441d-9acf-c498d4f838bd</TermId>
        </TermInfo>
        <TermInfo xmlns="http://schemas.microsoft.com/office/infopath/2007/PartnerControls">
          <TermName xmlns="http://schemas.microsoft.com/office/infopath/2007/PartnerControls">HU</TermName>
          <TermId xmlns="http://schemas.microsoft.com/office/infopath/2007/PartnerControls">6b229040-c589-4408-b4c1-4285663d20a8</TermId>
        </TermInfo>
        <TermInfo xmlns="http://schemas.microsoft.com/office/infopath/2007/PartnerControls">
          <TermName xmlns="http://schemas.microsoft.com/office/infopath/2007/PartnerControls">EN</TermName>
          <TermId xmlns="http://schemas.microsoft.com/office/infopath/2007/PartnerControls">f2175f21-25d7-44a3-96da-d6a61b075e1b</TermId>
        </TermInfo>
        <TermInfo xmlns="http://schemas.microsoft.com/office/infopath/2007/PartnerControls">
          <TermName xmlns="http://schemas.microsoft.com/office/infopath/2007/PartnerControls">DA</TermName>
          <TermId xmlns="http://schemas.microsoft.com/office/infopath/2007/PartnerControls">5d49c027-8956-412b-aa16-e85a0f96ad0e</TermId>
        </TermInfo>
        <TermInfo xmlns="http://schemas.microsoft.com/office/infopath/2007/PartnerControls">
          <TermName xmlns="http://schemas.microsoft.com/office/infopath/2007/PartnerControls">PL</TermName>
          <TermId xmlns="http://schemas.microsoft.com/office/infopath/2007/PartnerControls">1e03da61-4678-4e07-b136-b5024ca9197b</TermId>
        </TermInfo>
        <TermInfo xmlns="http://schemas.microsoft.com/office/infopath/2007/PartnerControls">
          <TermName xmlns="http://schemas.microsoft.com/office/infopath/2007/PartnerControls">LV</TermName>
          <TermId xmlns="http://schemas.microsoft.com/office/infopath/2007/PartnerControls">46f7e311-5d9f-4663-b433-18aeccb7ace7</TermId>
        </TermInfo>
        <TermInfo xmlns="http://schemas.microsoft.com/office/infopath/2007/PartnerControls">
          <TermName xmlns="http://schemas.microsoft.com/office/infopath/2007/PartnerControls">LT</TermName>
          <TermId xmlns="http://schemas.microsoft.com/office/infopath/2007/PartnerControls">a7ff5ce7-6123-4f68-865a-a57c31810414</TermId>
        </TermInfo>
      </Terms>
    </AvailableTranslations_0>
    <DocumentStatu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TRA</TermName>
          <TermId xmlns="http://schemas.microsoft.com/office/infopath/2007/PartnerControls">150d2a88-1431-44e6-a8ca-0bb753ab8672</TermId>
        </TermInfo>
      </Terms>
    </DocumentStatus_0>
    <OriginalLanguag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</TermName>
          <TermId xmlns="http://schemas.microsoft.com/office/infopath/2007/PartnerControls">f2175f21-25d7-44a3-96da-d6a61b075e1b</TermId>
        </TermInfo>
      </Terms>
    </OriginalLanguage_0>
    <MeetingNumber xmlns="be3ca9a7-9286-4008-99ec-aebc20da9dc2" xsi:nil="true"/>
    <DossierName_0 xmlns="http://schemas.microsoft.com/sharepoint/v3/fields">
      <Terms xmlns="http://schemas.microsoft.com/office/infopath/2007/PartnerControls"/>
    </DossierName_0>
    <DocumentVersion xmlns="1a33af13-4045-4f88-9d7b-618e30f79918">2</DocumentVersion>
  </documentManagement>
</p:properties>
</file>

<file path=customXml/itemProps1.xml><?xml version="1.0" encoding="utf-8"?>
<ds:datastoreItem xmlns:ds="http://schemas.openxmlformats.org/officeDocument/2006/customXml" ds:itemID="{B9D31064-7CBD-4E6B-81C7-17734A45C7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33af13-4045-4f88-9d7b-618e30f79918"/>
    <ds:schemaRef ds:uri="http://schemas.microsoft.com/sharepoint/v3/fields"/>
    <ds:schemaRef ds:uri="be3ca9a7-9286-4008-99ec-aebc20da9d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135D837-2201-456A-B999-EC0EB5B41A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BB213E8-3885-4FCB-9125-64F9419E3F57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8A319CCD-C155-421F-9AE4-1C52F2E13363}">
  <ds:schemaRefs>
    <ds:schemaRef ds:uri="http://schemas.microsoft.com/office/2006/metadata/properties"/>
    <ds:schemaRef ds:uri="http://schemas.microsoft.com/office/infopath/2007/PartnerControls"/>
    <ds:schemaRef ds:uri="1a33af13-4045-4f88-9d7b-618e30f79918"/>
    <ds:schemaRef ds:uri="http://schemas.microsoft.com/sharepoint/v3/fields"/>
    <ds:schemaRef ds:uri="be3ca9a7-9286-4008-99ec-aebc20da9dc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1534</Words>
  <Application>Microsoft Office PowerPoint</Application>
  <PresentationFormat>Widescreen</PresentationFormat>
  <Paragraphs>203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(MS)</vt:lpstr>
      <vt:lpstr>Calibri (MS) Bold</vt:lpstr>
      <vt:lpstr>Calibri Light</vt:lpstr>
      <vt:lpstr>Open Sans Bold</vt:lpstr>
      <vt:lpstr>Office Theme</vt:lpstr>
      <vt:lpstr>PowerPoint Presentation</vt:lpstr>
      <vt:lpstr>Euroopan talous- ja sosiaalikomitea (ETSK) on  järjestäytynyttä kansalaisyhteiskuntaa  edustava neuvoa-antava elin. </vt:lpstr>
      <vt:lpstr>PowerPoint Presentation</vt:lpstr>
      <vt:lpstr>PowerPoint Presentation</vt:lpstr>
      <vt:lpstr>MIKÄ ON ETSK:N TEHTÄVÄ?</vt:lpstr>
      <vt:lpstr>PowerPoint Presentation</vt:lpstr>
      <vt:lpstr>ECO</vt:lpstr>
      <vt:lpstr>PowerPoint Presentation</vt:lpstr>
      <vt:lpstr>PowerPoint Presentation</vt:lpstr>
      <vt:lpstr>PowerPoint Presentation</vt:lpstr>
      <vt:lpstr>PowerPoint Presentation</vt:lpstr>
      <vt:lpstr>Pidetään yhteyttä!</vt:lpstr>
      <vt:lpstr>PowerPoint Presentation</vt:lpstr>
      <vt:lpstr>PowerPoint Presentation</vt:lpstr>
      <vt:lpstr>MITÄ HYÖTYÄ EU:STA ON NUORILLE?</vt:lpstr>
      <vt:lpstr>ETSK:N NUORISOALOITTEET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Powerpoint-esittely ETSK:n vierailijoille</dc:title>
  <dc:subject>INFO</dc:subject>
  <dc:creator>Andrejczuk Emilia</dc:creator>
  <cp:keywords>EESC-2025-00613-00-02-INFO-TRA-EN</cp:keywords>
  <dc:description>Rapporteur:  - Original language: EN - Date of document: 07/03/2025 - Date of meeting:  - External documents:  - Administrator:  ANDREJCZUK EMILIA</dc:description>
  <cp:lastModifiedBy>Andrejczuk Emilia</cp:lastModifiedBy>
  <cp:revision>149</cp:revision>
  <dcterms:created xsi:type="dcterms:W3CDTF">2024-07-17T07:57:29Z</dcterms:created>
  <dcterms:modified xsi:type="dcterms:W3CDTF">2025-03-28T09:12:10Z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0x010100EA97B91038054C99906057A708A1480A006BB3B767F3CF4149BF520211D4A86BC0</vt:lpwstr>
  </property>
  <property fmtid="{D5CDD505-2E9C-101B-9397-08002B2CF9AE}" pid="3" name="_dlc_DocIdItemGuid">
    <vt:lpwstr>74cdd1fe-6e8d-4f99-861e-49d00e1032cb</vt:lpwstr>
  </property>
  <property fmtid="{D5CDD505-2E9C-101B-9397-08002B2CF9AE}" pid="4" name="AvailableTranslations">
    <vt:lpwstr>32;#MT|7df99101-6854-4a26-b53a-b88c0da02c26;#31;#SL|98a412ae-eb01-49e9-ae3d-585a81724cfc;#46;#SK|46d9fce0-ef79-4f71-b89b-cd6aa82426b8;#35;#FI|87606a43-d45f-42d6-b8c9-e1a3457db5b7;#42;#EL|6d4f4d51-af9b-4650-94b4-4276bee85c91;#23;#DE|f6b31e5a-26fa-4935-b661-318e46daf27e;#33;#PT|50ccc04a-eadd-42ae-a0cb-acaf45f812ba;#28;#SV|c2ed69e7-a339-43d7-8f22-d93680a92aa0;#29;#CS|72f9705b-0217-4fd3-bea2-cbc7ed80e26e;#47;#BG|1a1b3951-7821-4e6a-85f5-5673fc08bd2c;#27;#NL|55c6556c-b4f4-441d-9acf-c498d4f838bd;#37;#HU|6b229040-c589-4408-b4c1-4285663d20a8;#5;#EN|f2175f21-25d7-44a3-96da-d6a61b075e1b;#40;#DA|5d49c027-8956-412b-aa16-e85a0f96ad0e;#24;#PL|1e03da61-4678-4e07-b136-b5024ca9197b;#39;#LV|46f7e311-5d9f-4663-b433-18aeccb7ace7;#30;#LT|a7ff5ce7-6123-4f68-865a-a57c31810414</vt:lpwstr>
  </property>
  <property fmtid="{D5CDD505-2E9C-101B-9397-08002B2CF9AE}" pid="5" name="DocumentType_0">
    <vt:lpwstr>INFO|d9136e7c-93a9-4c42-9d28-92b61e85f80c</vt:lpwstr>
  </property>
  <property fmtid="{D5CDD505-2E9C-101B-9397-08002B2CF9AE}" pid="6" name="DossierName_0">
    <vt:lpwstr/>
  </property>
  <property fmtid="{D5CDD505-2E9C-101B-9397-08002B2CF9AE}" pid="7" name="DocumentSource_0">
    <vt:lpwstr>EESC|422833ec-8d7e-4e65-8e4e-8bed07ffb729</vt:lpwstr>
  </property>
  <property fmtid="{D5CDD505-2E9C-101B-9397-08002B2CF9AE}" pid="8" name="DocumentNumber">
    <vt:i4>613</vt:i4>
  </property>
  <property fmtid="{D5CDD505-2E9C-101B-9397-08002B2CF9AE}" pid="9" name="FicheYear">
    <vt:i4>2025</vt:i4>
  </property>
  <property fmtid="{D5CDD505-2E9C-101B-9397-08002B2CF9AE}" pid="10" name="DocumentVersion">
    <vt:i4>2</vt:i4>
  </property>
  <property fmtid="{D5CDD505-2E9C-101B-9397-08002B2CF9AE}" pid="11" name="DocumentStatus">
    <vt:lpwstr>13;#TRA|150d2a88-1431-44e6-a8ca-0bb753ab8672</vt:lpwstr>
  </property>
  <property fmtid="{D5CDD505-2E9C-101B-9397-08002B2CF9AE}" pid="12" name="DocumentPart">
    <vt:i4>0</vt:i4>
  </property>
  <property fmtid="{D5CDD505-2E9C-101B-9397-08002B2CF9AE}" pid="13" name="DossierName">
    <vt:lpwstr/>
  </property>
  <property fmtid="{D5CDD505-2E9C-101B-9397-08002B2CF9AE}" pid="14" name="DocumentSource">
    <vt:lpwstr>1;#EESC|422833ec-8d7e-4e65-8e4e-8bed07ffb729</vt:lpwstr>
  </property>
  <property fmtid="{D5CDD505-2E9C-101B-9397-08002B2CF9AE}" pid="15" name="DocumentType">
    <vt:lpwstr>9;#INFO|d9136e7c-93a9-4c42-9d28-92b61e85f80c</vt:lpwstr>
  </property>
  <property fmtid="{D5CDD505-2E9C-101B-9397-08002B2CF9AE}" pid="16" name="RequestingService">
    <vt:lpwstr>Visites / Publications</vt:lpwstr>
  </property>
  <property fmtid="{D5CDD505-2E9C-101B-9397-08002B2CF9AE}" pid="17" name="Confidentiality">
    <vt:lpwstr>6;#Internal|2451815e-8241-4bbf-a22e-1ab710712bf2</vt:lpwstr>
  </property>
  <property fmtid="{D5CDD505-2E9C-101B-9397-08002B2CF9AE}" pid="18" name="MeetingName_0">
    <vt:lpwstr/>
  </property>
  <property fmtid="{D5CDD505-2E9C-101B-9397-08002B2CF9AE}" pid="19" name="Confidentiality_0">
    <vt:lpwstr>Internal|2451815e-8241-4bbf-a22e-1ab710712bf2</vt:lpwstr>
  </property>
  <property fmtid="{D5CDD505-2E9C-101B-9397-08002B2CF9AE}" pid="20" name="OriginalLanguage">
    <vt:lpwstr>5;#EN|f2175f21-25d7-44a3-96da-d6a61b075e1b</vt:lpwstr>
  </property>
  <property fmtid="{D5CDD505-2E9C-101B-9397-08002B2CF9AE}" pid="21" name="MeetingName">
    <vt:lpwstr/>
  </property>
  <property fmtid="{D5CDD505-2E9C-101B-9397-08002B2CF9AE}" pid="22" name="AvailableTranslations_0">
    <vt:lpwstr>MT|7df99101-6854-4a26-b53a-b88c0da02c26;SK|46d9fce0-ef79-4f71-b89b-cd6aa82426b8;SV|c2ed69e7-a339-43d7-8f22-d93680a92aa0;EN|f2175f21-25d7-44a3-96da-d6a61b075e1b;DA|5d49c027-8956-412b-aa16-e85a0f96ad0e</vt:lpwstr>
  </property>
  <property fmtid="{D5CDD505-2E9C-101B-9397-08002B2CF9AE}" pid="23" name="DocumentStatus_0">
    <vt:lpwstr>TRA|150d2a88-1431-44e6-a8ca-0bb753ab8672</vt:lpwstr>
  </property>
  <property fmtid="{D5CDD505-2E9C-101B-9397-08002B2CF9AE}" pid="24" name="OriginalLanguage_0">
    <vt:lpwstr>EN|f2175f21-25d7-44a3-96da-d6a61b075e1b</vt:lpwstr>
  </property>
  <property fmtid="{D5CDD505-2E9C-101B-9397-08002B2CF9AE}" pid="25" name="TaxCatchAll">
    <vt:lpwstr>32;#MT|7df99101-6854-4a26-b53a-b88c0da02c26;#13;#TRA|150d2a88-1431-44e6-a8ca-0bb753ab8672;#46;#SK|46d9fce0-ef79-4f71-b89b-cd6aa82426b8;#28;#SV|c2ed69e7-a339-43d7-8f22-d93680a92aa0;#9;#INFO|d9136e7c-93a9-4c42-9d28-92b61e85f80c;#8;#Final|ea5e6674-7b27-4bac-b091-73adbb394efe;#40;#DA|5d49c027-8956-412b-aa16-e85a0f96ad0e;#6;#Internal|2451815e-8241-4bbf-a22e-1ab710712bf2;#5;#EN|f2175f21-25d7-44a3-96da-d6a61b075e1b;#1;#EESC|422833ec-8d7e-4e65-8e4e-8bed07ffb729</vt:lpwstr>
  </property>
  <property fmtid="{D5CDD505-2E9C-101B-9397-08002B2CF9AE}" pid="26" name="VersionStatus_0">
    <vt:lpwstr>Final|ea5e6674-7b27-4bac-b091-73adbb394efe</vt:lpwstr>
  </property>
  <property fmtid="{D5CDD505-2E9C-101B-9397-08002B2CF9AE}" pid="27" name="VersionStatus">
    <vt:lpwstr>8;#Final|ea5e6674-7b27-4bac-b091-73adbb394efe</vt:lpwstr>
  </property>
  <property fmtid="{D5CDD505-2E9C-101B-9397-08002B2CF9AE}" pid="28" name="DocumentYear">
    <vt:i4>2025</vt:i4>
  </property>
  <property fmtid="{D5CDD505-2E9C-101B-9397-08002B2CF9AE}" pid="29" name="FicheNumber">
    <vt:i4>2266</vt:i4>
  </property>
  <property fmtid="{D5CDD505-2E9C-101B-9397-08002B2CF9AE}" pid="30" name="DocumentLanguage">
    <vt:lpwstr>35;#FI|87606a43-d45f-42d6-b8c9-e1a3457db5b7</vt:lpwstr>
  </property>
  <property fmtid="{D5CDD505-2E9C-101B-9397-08002B2CF9AE}" pid="31" name="_docset_NoMedatataSyncRequired">
    <vt:lpwstr>False</vt:lpwstr>
  </property>
  <property fmtid="{D5CDD505-2E9C-101B-9397-08002B2CF9AE}" pid="32" name="DocumentLanguage_0">
    <vt:lpwstr>EN|f2175f21-25d7-44a3-96da-d6a61b075e1b</vt:lpwstr>
  </property>
</Properties>
</file>