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2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et-EE">
              <a:solidFill>
                <a:schemeClr val="bg1"/>
              </a:solidFill>
            </a:rPr>
            <a:t>Digiülemineku ja ühtse turu vaatlusrühm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et-EE">
              <a:solidFill>
                <a:schemeClr val="bg1"/>
              </a:solidFill>
            </a:rPr>
            <a:t>Ajutine töörühm „Põhiõigused ja õigusriigi põhimõte“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et-EE">
              <a:solidFill>
                <a:schemeClr val="bg1"/>
              </a:solidFill>
            </a:rPr>
            <a:t>Tööturu vaatlusrühm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et-EE" sz="2100">
              <a:solidFill>
                <a:schemeClr val="bg1"/>
              </a:solidFill>
            </a:rPr>
            <a:t>Ajutine töörühm „Euroopa poolaasta“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et-EE">
              <a:solidFill>
                <a:schemeClr val="bg1"/>
              </a:solidFill>
            </a:rPr>
            <a:t>Kestliku arengu vaatlusrühm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t-EE" sz="2100">
              <a:solidFill>
                <a:schemeClr val="bg1"/>
              </a:solidFill>
            </a:rPr>
            <a:t>Ajutine töörühm „Võrdõiguslikkus"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et-EE" sz="2100">
              <a:solidFill>
                <a:schemeClr val="bg1"/>
              </a:solidFill>
            </a:rPr>
            <a:t>COPi ajutine töörühm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et-EE">
              <a:solidFill>
                <a:schemeClr val="bg1"/>
              </a:solidFill>
              <a:latin typeface="Calibri" pitchFamily="34" charset="0"/>
            </a:rPr>
            <a:t>CCMI </a:t>
          </a:r>
          <a:br>
            <a:rPr lang="et-EE">
              <a:solidFill>
                <a:schemeClr val="bg1"/>
              </a:solidFill>
              <a:latin typeface="Calibri" pitchFamily="34" charset="0"/>
            </a:rPr>
          </a:br>
          <a:r>
            <a:rPr lang="et-EE">
              <a:solidFill>
                <a:schemeClr val="bg1"/>
              </a:solidFill>
              <a:latin typeface="Calibri" pitchFamily="34" charset="0"/>
            </a:rPr>
            <a:t>Tööstuse muutuste nõuandekomisjon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et-EE" sz="2100">
              <a:solidFill>
                <a:schemeClr val="bg1"/>
              </a:solidFill>
            </a:rPr>
            <a:t>Ajutine noorterühm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100" kern="1200">
              <a:solidFill>
                <a:schemeClr val="bg1"/>
              </a:solidFill>
            </a:rPr>
            <a:t>Ajutine töörühm „Euroopa poolaasta“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>
              <a:solidFill>
                <a:schemeClr val="bg1"/>
              </a:solidFill>
            </a:rPr>
            <a:t>Digiülemineku ja ühtse turu vaatlusrühm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>
              <a:solidFill>
                <a:schemeClr val="bg1"/>
              </a:solidFill>
            </a:rPr>
            <a:t>Ajutine töörühm „Põhiõigused ja õigusriigi põhimõte“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>
              <a:solidFill>
                <a:schemeClr val="bg1"/>
              </a:solidFill>
            </a:rPr>
            <a:t>Tööturu vaatlusrühm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900" kern="1200">
              <a:solidFill>
                <a:schemeClr val="bg1"/>
              </a:solidFill>
            </a:rPr>
            <a:t>Kestliku arengu vaatlusrühm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1600" kern="1200">
              <a:solidFill>
                <a:schemeClr val="bg1"/>
              </a:solidFill>
              <a:latin typeface="Calibri" pitchFamily="34" charset="0"/>
            </a:rPr>
            <a:t>CCMI </a:t>
          </a:r>
          <a:br>
            <a:rPr lang="et-EE" sz="1600" kern="1200">
              <a:solidFill>
                <a:schemeClr val="bg1"/>
              </a:solidFill>
              <a:latin typeface="Calibri" pitchFamily="34" charset="0"/>
            </a:rPr>
          </a:br>
          <a:r>
            <a:rPr lang="et-EE" sz="1600" kern="1200">
              <a:solidFill>
                <a:schemeClr val="bg1"/>
              </a:solidFill>
              <a:latin typeface="Calibri" pitchFamily="34" charset="0"/>
            </a:rPr>
            <a:t>Tööstuse muutuste nõuandekomisjon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100" kern="1200">
              <a:solidFill>
                <a:schemeClr val="bg1"/>
              </a:solidFill>
            </a:rPr>
            <a:t>Ajutine noorterühm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100" kern="1200">
              <a:solidFill>
                <a:schemeClr val="bg1"/>
              </a:solidFill>
            </a:rPr>
            <a:t>Ajutine töörühm „Võrdõiguslikkus"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2100" kern="1200">
              <a:solidFill>
                <a:schemeClr val="bg1"/>
              </a:solidFill>
            </a:rPr>
            <a:t>COPi ajutine töörühm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et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et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et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et" TargetMode="External"/><Relationship Id="rId27" Type="http://schemas.openxmlformats.org/officeDocument/2006/relationships/hyperlink" Target="https://www.eesc.europa.eu/et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et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et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et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et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et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et/members-groups/groups/civil-society-organisations-group" TargetMode="External"/><Relationship Id="rId5" Type="http://schemas.openxmlformats.org/officeDocument/2006/relationships/hyperlink" Target="https://www.eesc.europa.eu/et/members-groups/groups/workers-group" TargetMode="External"/><Relationship Id="rId4" Type="http://schemas.openxmlformats.org/officeDocument/2006/relationships/hyperlink" Target="https://www.eesc.europa.eu/et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et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et/sections-other-bodies/sections-commission/toohoive-sotsiaalkusimuste-ja-kodakondsuse-sektsioon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et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et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et/sections-other-bodies/sections-commission/economic-and-monetary-union-and-economic-and-social-cohesion-eco" TargetMode="External"/><Relationship Id="rId14" Type="http://schemas.openxmlformats.org/officeDocument/2006/relationships/hyperlink" Target="https://www.eesc.europa.eu/et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Tere tulemast!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200">
                <a:solidFill>
                  <a:prstClr val="white"/>
                </a:solidFill>
              </a:rPr>
              <a:t>© Arhitektuur: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90039" y="3361491"/>
            <a:ext cx="3258545" cy="1639338"/>
            <a:chOff x="-4616" y="-28984"/>
            <a:chExt cx="6517091" cy="3278676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59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t-EE" sz="170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Kestlikkuse soodustamine Euroopa ringmajanduse sidusrühmade platvormi kaudu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1330" y="1632966"/>
              <a:ext cx="6419917" cy="1616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t-EE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2017. aastal käivitas komitee koostöös Euroopa Komisjoniga Euroopa ringmajanduse sidusrühmade platvormi.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t-EE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et/our-work/publications-other-work/publications/recent-eesc-achievements"/>
                </a:rPr>
                <a:t>... ja palju muud!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et-EE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Tutvuge hiljutiste saavutustega veebisaidil </a:t>
              </a:r>
              <a:r>
                <a:rPr lang="et-EE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et"/>
                </a:rPr>
                <a:t>eesc.europa.eu</a:t>
              </a:r>
              <a:r>
                <a:rPr lang="et-EE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et-EE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HILJUTISED EDULOOD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61486" y="3352097"/>
            <a:ext cx="3212397" cy="1638556"/>
            <a:chOff x="-25439" y="-47772"/>
            <a:chExt cx="6424794" cy="3277112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047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et-EE" sz="12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Kohustuslik kodanikuühiskonnaga konsulteerimine vajalike majandusreformide osas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85845" y="1046028"/>
              <a:ext cx="631351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et-EE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2023. aastal esitas Euroopa Komisjon ettepaneku reformida ELi majanduse juhtimise raamistikku, et lahendada praegused majandusprobleemid. Komitee on esitanud olulisi soovitusi, mis kujundasid paljuski lõplikku õigusaktide paketti.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44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t-EE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2023. aastal andis komitee ajutine töörühm „ÜRO kliimamuutuste raamkonventsiooni osaliste konverents“ panuse </a:t>
              </a:r>
              <a:r>
                <a:rPr lang="et-EE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õiglase ülemineku tööprogrammi</a:t>
              </a:r>
              <a:r>
                <a:rPr lang="et-EE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mõjutades otseselt ELi liikmesriikide ja komisjoni seisukohti.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t-EE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et-EE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t/news-media/articles/leading-way-just-transition"/>
                </a:rPr>
                <a:t>Juhtroll õiglases üleminekus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9487" y="1194278"/>
            <a:ext cx="3300411" cy="1614670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t-EE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et/news-media/articles/integrating-young-voices-eu-decision-making"/>
                </a:rPr>
                <a:t>Noorte kaasamine ELi otsustusprotsessi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t-EE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2022. aastal sai komiteest esimene ELi institutsioon, kes otsustas kasutada </a:t>
              </a:r>
              <a:r>
                <a:rPr lang="et-EE" sz="1333" u="sng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et/our-work/opinions-information-reports/opinions/eu-youth-test"/>
                </a:rPr>
                <a:t>ELi noortetesti</a:t>
              </a:r>
              <a:r>
                <a:rPr lang="et-EE" sz="1333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mis rajab teed noorte integreerimiseks poliitikakujundamisse.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188276" y="5193852"/>
            <a:ext cx="3642032" cy="1614670"/>
            <a:chOff x="100090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00090" y="278652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t-EE" sz="170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Toidupoliitika ELi päevakorda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2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et-EE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2024. aastal võttis komitee vastu soovitused 2027. aasta järgse ühise põllumajanduspoliitika kohta ja nõudis kestlikumaid toiduvalikuid, mis on kättesaadavad ELi tarbijatele ja taskukohased sotsiaalselt vähekaitstud rühmadele.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t-EE" sz="2400" i="0" u="none" strike="noStrike">
                <a:effectLst/>
              </a:rPr>
              <a:t>Väärtustame </a:t>
            </a:r>
            <a:r>
              <a:rPr lang="et-EE" sz="2400" b="1" i="0" u="none" strike="noStrike">
                <a:solidFill>
                  <a:srgbClr val="0E5D9E"/>
                </a:solidFill>
                <a:effectLst/>
              </a:rPr>
              <a:t>24 ELi ametlikku keelt</a:t>
            </a:r>
            <a:r>
              <a:rPr lang="et-EE" sz="2400" i="0" u="none" strike="noStrike">
                <a:effectLst/>
              </a:rPr>
              <a:t> ja soodustame aktiivselt nende kasutust.</a:t>
            </a:r>
            <a:r>
              <a:rPr lang="et-EE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et-EE" sz="2400">
                <a:solidFill>
                  <a:srgbClr val="000000"/>
                </a:solidFill>
              </a:rPr>
              <a:t>Seetõttu on komitee liikmetel õigus töötada nii suuliselt kui ka kirjalikult oma riigi keeles.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2400" u="none" strike="noStrike">
                <a:effectLst/>
              </a:rPr>
              <a:t>ELi juhtlause </a:t>
            </a:r>
            <a:r>
              <a:rPr lang="et-EE" sz="2400" b="1" u="none" strike="noStrike">
                <a:solidFill>
                  <a:srgbClr val="1F5FA0"/>
                </a:solidFill>
                <a:effectLst/>
              </a:rPr>
              <a:t>„Ühinenud mitmekesisuses“</a:t>
            </a:r>
            <a:r>
              <a:rPr lang="et-EE" sz="2400" u="none" strike="noStrike">
                <a:effectLst/>
              </a:rPr>
              <a:t> on komitee mitmekeelses töös hästi näha.</a:t>
            </a:r>
            <a:r>
              <a:rPr lang="et-EE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2400"/>
              <a:t>Tänu tõlkedirektoraadi pühendunud tööle on kõik komitee arvamused, ametlikud dokumendid ja enamik digitaalsisu </a:t>
            </a:r>
            <a:r>
              <a:rPr lang="et-EE" sz="2400" b="1">
                <a:solidFill>
                  <a:srgbClr val="1F5FA0"/>
                </a:solidFill>
              </a:rPr>
              <a:t>saadaval kõigis keeltes</a:t>
            </a:r>
            <a:r>
              <a:rPr lang="et-EE" sz="240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400" b="1">
                <a:solidFill>
                  <a:schemeClr val="bg1"/>
                </a:solidFill>
                <a:latin typeface="Calibri" panose="020F0502020204030204" pitchFamily="34" charset="0"/>
              </a:rPr>
              <a:t>MITMEKEELSUS KOMITEES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574256" y="4907453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681325" y="4910700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1118113" y="1683094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245353" y="1493026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566613" y="1478926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/>
              <a:t>Hindamisvormi täitmiseks skaneerige QR-kood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651605" y="2566631"/>
            <a:ext cx="339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dirty="0"/>
              <a:t>Soovite ühendust võtta? Saatke meile e-kiri: </a:t>
            </a:r>
            <a:r>
              <a:rPr lang="et-EE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7121236" y="3965607"/>
            <a:ext cx="287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1700" dirty="0"/>
              <a:t>Jälgige</a:t>
            </a:r>
            <a:r>
              <a:rPr lang="et-EE" sz="2000" dirty="0"/>
              <a:t> </a:t>
            </a:r>
            <a:r>
              <a:rPr lang="et-EE" sz="1700" dirty="0"/>
              <a:t>meid sotsiaalmeedias: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710138" y="1299371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319" y="3145708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36" y="3145708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400" b="1">
                <a:solidFill>
                  <a:schemeClr val="bg1"/>
                </a:solidFill>
                <a:latin typeface="+mn-lt"/>
              </a:rPr>
              <a:t>TEIL ON KÜSIMUSI?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982" y="6009190"/>
            <a:ext cx="3691809" cy="737413"/>
          </a:xfrm>
        </p:spPr>
        <p:txBody>
          <a:bodyPr>
            <a:noAutofit/>
          </a:bodyPr>
          <a:lstStyle/>
          <a:p>
            <a:pPr algn="ctr"/>
            <a:r>
              <a:rPr lang="et-EE" sz="3000" b="1" dirty="0">
                <a:solidFill>
                  <a:srgbClr val="0060A0"/>
                </a:solidFill>
                <a:latin typeface="+mn-lt"/>
              </a:rPr>
              <a:t>Hoiame ühendust!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A570D6F7-27D4-3C8B-E400-0A6C62433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09671-8773-82BF-DF53-4BEA62BAA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B9C74775-76F3-8709-DE1E-0105C9A9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9DC85E41-6C35-5856-DD5D-14C0725C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DFA0819-854B-F6B2-FABC-37125AAE8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F1EDB44E-BD61-9F28-4E72-18016CFA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146D12-57D3-63D9-6972-935A24F90693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1DAEC3-919D-B606-5D0E-6EDFF146F82A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2FC4C9-0B86-C473-971E-CC47B53C3937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07C1B6-EBEE-1AF5-C450-84E876C62E77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C68F22-4B91-5F8F-DA31-B96FED0582CF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00F1FC-05CA-4CAF-6CED-6B8DE57ABF13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et-EE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Lisateave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t-EE" sz="21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Liikmete leheküljed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06909" y="426515"/>
            <a:ext cx="2933693" cy="8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t-EE" sz="16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et/our-work/opinions-information-reports/follow-opinions"/>
              </a:rPr>
              <a:t>Arvamuste vastuvõtmise järgne tegevus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t-EE" sz="20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Mida Euroopa minu heaks teeb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t-EE" sz="1600">
                <a:solidFill>
                  <a:schemeClr val="bg2">
                    <a:lumMod val="25000"/>
                  </a:schemeClr>
                </a:solidFill>
              </a:rPr>
              <a:t>Komitee praeguste liikmete ja CCMI volitatud esindajate täielik nimekiri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2" y="994144"/>
            <a:ext cx="1758310" cy="473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t-EE" sz="14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Komitee arvamuste põhjal võetud meetmed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t-EE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ELi meetmete mõju kodanike igapäevaelule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67736" y="2119904"/>
            <a:ext cx="1843153" cy="558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t-EE" sz="17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et/our-work/opinions-information-reports/in-the-spotlight"/>
              </a:rPr>
              <a:t>Komitee arvamused</a:t>
            </a:r>
          </a:p>
          <a:p>
            <a:pPr>
              <a:lnSpc>
                <a:spcPts val="1867"/>
              </a:lnSpc>
            </a:pPr>
            <a:endParaRPr lang="en-US" sz="20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t-E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Päevakajalised arvamused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t-EE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5289" y="546576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t-EE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et/news-media/videos/lifecycle-opinion"/>
              </a:rPr>
              <a:t>Arvamuste koostamine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t-EE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Kuidas koostatakse komitee arvamusi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t-EE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Riiklike majandus- ja sotsiaalnõukogude veebikogukond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38621" y="3776380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et-E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et/work-with-us/traineeships"/>
              </a:rPr>
              <a:t> </a:t>
            </a:r>
            <a:r>
              <a:rPr lang="et-E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et/work-with-us/traineeships"/>
              </a:rPr>
              <a:t>Meie juurde tööle</a:t>
            </a:r>
            <a:r>
              <a:rPr lang="et-EE" sz="20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et/work-with-us/traineeships"/>
              </a:rPr>
              <a:t>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et-EE" sz="20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et/agenda/plenary-sessions"/>
              </a:rPr>
              <a:t>Täiskogu istungjärgud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t-E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Kaks korda aastas pakub komitee võimalust tulla eri valdkondades viiekuulisele tasustatud praktikale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t-EE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Kuidas jälgida komitee täiskogu istungjärku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2000" dirty="0"/>
              <a:t>Komitee koosseisus on 2020.–2025. aasta ametiajal </a:t>
            </a:r>
            <a:r>
              <a:rPr lang="et-EE" sz="2000" b="1" dirty="0">
                <a:solidFill>
                  <a:srgbClr val="0CAFAD"/>
                </a:solidFill>
              </a:rPr>
              <a:t>suurim naissoost liikmete osakaal</a:t>
            </a:r>
            <a:r>
              <a:rPr lang="et-EE" sz="2000" dirty="0"/>
              <a:t> alates 2010. aastast, mil liikmete kohta statistikat pidama hakati. </a:t>
            </a:r>
          </a:p>
          <a:p>
            <a:pPr algn="just"/>
            <a:endParaRPr lang="en-US" sz="1200" dirty="0"/>
          </a:p>
          <a:p>
            <a:pPr algn="just"/>
            <a:r>
              <a:rPr lang="et-EE" sz="2000" dirty="0"/>
              <a:t>Kunagi varem ei ole komitees olnud nii palju naisi: </a:t>
            </a:r>
            <a:r>
              <a:rPr lang="et-EE" sz="2000" b="1" dirty="0">
                <a:solidFill>
                  <a:srgbClr val="0CAFAD"/>
                </a:solidFill>
              </a:rPr>
              <a:t>33%</a:t>
            </a:r>
            <a:r>
              <a:rPr lang="et-EE" sz="2000" dirty="0"/>
              <a:t>, võrreldes 28%-</a:t>
            </a:r>
            <a:r>
              <a:rPr lang="et-EE" sz="2000" dirty="0" err="1"/>
              <a:t>ga</a:t>
            </a:r>
            <a:r>
              <a:rPr lang="et-EE" sz="2000" dirty="0"/>
              <a:t> 2015. aastal ja 24,7%-</a:t>
            </a:r>
            <a:r>
              <a:rPr lang="et-EE" sz="2000" dirty="0" err="1"/>
              <a:t>ga</a:t>
            </a:r>
            <a:r>
              <a:rPr lang="et-EE" sz="2000" dirty="0"/>
              <a:t> 2010. aastal.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2000"/>
              <a:t>Sarnaselt teiste Euroopa institutsioonidega on liikmesriikide </a:t>
            </a:r>
            <a:r>
              <a:rPr lang="et-EE" sz="2000" b="1">
                <a:solidFill>
                  <a:srgbClr val="0CAFAD"/>
                </a:solidFill>
              </a:rPr>
              <a:t>esindatus komitees proportsionaalne</a:t>
            </a:r>
            <a:r>
              <a:rPr lang="et-EE" sz="2000"/>
              <a:t>, mis tähendab, et suurema rahvaarvuga riike esindab suurem arv liikmeid. </a:t>
            </a:r>
          </a:p>
          <a:p>
            <a:pPr algn="just"/>
            <a:endParaRPr lang="en-US" sz="2000" dirty="0"/>
          </a:p>
          <a:p>
            <a:pPr algn="just"/>
            <a:r>
              <a:rPr lang="et-EE" sz="2000"/>
              <a:t>Seetõttu on komitees kõige rohkem liikmeid </a:t>
            </a:r>
            <a:r>
              <a:rPr lang="et-EE" sz="2000" b="1">
                <a:solidFill>
                  <a:srgbClr val="0CAFAD"/>
                </a:solidFill>
              </a:rPr>
              <a:t>Prantsusmaal, Saksamaal ja Itaalial</a:t>
            </a:r>
            <a:r>
              <a:rPr lang="et-EE" sz="2000"/>
              <a:t> (</a:t>
            </a:r>
            <a:r>
              <a:rPr lang="et-EE" sz="2000" b="1">
                <a:solidFill>
                  <a:srgbClr val="0CAFAD"/>
                </a:solidFill>
              </a:rPr>
              <a:t>24</a:t>
            </a:r>
            <a:r>
              <a:rPr lang="et-EE" sz="2000"/>
              <a:t>), kõige vähem aga </a:t>
            </a:r>
            <a:r>
              <a:rPr lang="et-EE" sz="2000" b="1">
                <a:solidFill>
                  <a:srgbClr val="0CAFAD"/>
                </a:solidFill>
              </a:rPr>
              <a:t>Maltal</a:t>
            </a:r>
            <a:r>
              <a:rPr lang="et-EE" sz="2000"/>
              <a:t> (</a:t>
            </a:r>
            <a:r>
              <a:rPr lang="et-EE" sz="2000" b="1">
                <a:solidFill>
                  <a:srgbClr val="0CAFAD"/>
                </a:solidFill>
              </a:rPr>
              <a:t>5</a:t>
            </a:r>
            <a:r>
              <a:rPr lang="et-EE" sz="200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600" b="1">
                <a:solidFill>
                  <a:schemeClr val="bg1"/>
                </a:solidFill>
              </a:rPr>
              <a:t>SOOLINE TASAKAAL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t-EE" b="1">
                <a:solidFill>
                  <a:schemeClr val="bg1"/>
                </a:solidFill>
                <a:latin typeface="+mn-lt"/>
              </a:rPr>
              <a:t>LIIKMED RIIKIDE KAUPA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>
                <a:solidFill>
                  <a:srgbClr val="1F5FA0"/>
                </a:solidFill>
              </a:rPr>
              <a:t>Avastamine</a:t>
            </a:r>
          </a:p>
          <a:p>
            <a:pPr algn="ctr"/>
            <a:r>
              <a:rPr lang="et-EE" sz="1350"/>
              <a:t>Kas mõtlete töökohast ELi institutsioonides või mõnes teises ELi liikmesriigis? </a:t>
            </a:r>
          </a:p>
          <a:p>
            <a:pPr algn="ctr"/>
            <a:r>
              <a:rPr lang="et-EE" sz="1350"/>
              <a:t>Igal aastal pakub EL </a:t>
            </a:r>
            <a:r>
              <a:rPr lang="et-EE" sz="1350" b="1">
                <a:solidFill>
                  <a:srgbClr val="0CAFAD"/>
                </a:solidFill>
              </a:rPr>
              <a:t>ülikooli lõpetanud noortele</a:t>
            </a:r>
            <a:r>
              <a:rPr lang="et-EE" sz="1350"/>
              <a:t> tasustatud praktikakohti.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316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>
                <a:solidFill>
                  <a:srgbClr val="1F5FA0"/>
                </a:solidFill>
              </a:rPr>
              <a:t>Õppimine</a:t>
            </a:r>
          </a:p>
          <a:p>
            <a:pPr algn="ctr"/>
            <a:r>
              <a:rPr lang="et-EE" sz="1200"/>
              <a:t>Teil on õigus õppida mis tahes ELi ülikoolis </a:t>
            </a:r>
            <a:br>
              <a:rPr lang="et-EE" sz="1200"/>
            </a:br>
            <a:r>
              <a:rPr lang="et-EE" sz="1200"/>
              <a:t>samadel tingimustel nagu vastava riigi kodanikel. </a:t>
            </a:r>
          </a:p>
          <a:p>
            <a:pPr algn="ctr"/>
            <a:r>
              <a:rPr lang="et-EE" sz="1200"/>
              <a:t>Programm </a:t>
            </a:r>
            <a:r>
              <a:rPr lang="et-EE" sz="1200" b="1">
                <a:solidFill>
                  <a:srgbClr val="0CAFAD"/>
                </a:solidFill>
              </a:rPr>
              <a:t>ERASMUS</a:t>
            </a:r>
            <a:r>
              <a:rPr lang="et-EE" sz="1200"/>
              <a:t> võimaldab Teil osaleda </a:t>
            </a:r>
          </a:p>
          <a:p>
            <a:pPr algn="ctr"/>
            <a:r>
              <a:rPr lang="et-EE" sz="1200"/>
              <a:t>ülikooliõpingutes välismaal.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>
                <a:solidFill>
                  <a:srgbClr val="1F5FA0"/>
                </a:solidFill>
              </a:rPr>
              <a:t>Rääkimine</a:t>
            </a:r>
          </a:p>
          <a:p>
            <a:pPr algn="ctr"/>
            <a:r>
              <a:rPr lang="et-EE" sz="1200"/>
              <a:t>Võite osaleda noortele mõeldud üritustel, näiteks ELi noortedialoogi üritustel, Euroopa Parlamendi noorteüritusel (EYE) ja üritusel </a:t>
            </a:r>
            <a:r>
              <a:rPr lang="et-EE" sz="1200" b="1">
                <a:solidFill>
                  <a:srgbClr val="0CAFAD"/>
                </a:solidFill>
              </a:rPr>
              <a:t>„Sinu Euroopa, Sinu arvamus“  </a:t>
            </a:r>
            <a:r>
              <a:rPr lang="et-EE" sz="1200"/>
              <a:t>Euroopa Majandus- ja Sotsiaalkomitees. </a:t>
            </a:r>
          </a:p>
          <a:p>
            <a:pPr algn="ctr"/>
            <a:r>
              <a:rPr lang="et-EE" sz="1200"/>
              <a:t>Seal saate kaasa rääkida!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>
                <a:solidFill>
                  <a:srgbClr val="1F5FA0"/>
                </a:solidFill>
              </a:rPr>
              <a:t>Töötamine</a:t>
            </a:r>
          </a:p>
          <a:p>
            <a:pPr algn="ctr"/>
            <a:r>
              <a:rPr lang="et-EE" sz="1350"/>
              <a:t>Kui olete 18-aastane, võite kandideerida tööle kogu Euroopa Liidus. </a:t>
            </a:r>
            <a:r>
              <a:rPr lang="et-EE" sz="1350" b="1">
                <a:solidFill>
                  <a:srgbClr val="0CAFAD"/>
                </a:solidFill>
              </a:rPr>
              <a:t>EURES</a:t>
            </a:r>
            <a:r>
              <a:rPr lang="et-EE" sz="1350"/>
              <a:t>e programm ühendab Teid tööandjatega kogu Euroopa Liidus, Norras ja Islandil.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>
                <a:solidFill>
                  <a:srgbClr val="1F5FA0"/>
                </a:solidFill>
              </a:rPr>
              <a:t>Reisimine</a:t>
            </a:r>
          </a:p>
          <a:p>
            <a:pPr algn="ctr"/>
            <a:r>
              <a:rPr lang="et-EE" sz="1200" dirty="0"/>
              <a:t>Piirideta Schengeni ala võimaldab 400 miljonil ELi kodanikul riikide vahel vabalt liikuda. Näiteks </a:t>
            </a:r>
            <a:r>
              <a:rPr lang="et-EE" sz="1200" b="1" dirty="0" err="1">
                <a:solidFill>
                  <a:srgbClr val="0CAFAD"/>
                </a:solidFill>
              </a:rPr>
              <a:t>INTERRAIL</a:t>
            </a:r>
            <a:r>
              <a:rPr lang="et-EE" sz="1200" dirty="0" err="1"/>
              <a:t>i</a:t>
            </a:r>
            <a:r>
              <a:rPr lang="et-EE" sz="1200" dirty="0"/>
              <a:t> rongipilet avab Teile tee jõuda rohkem kui 40 000 sihtkohta 30 riigis.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et-EE" b="1">
                <a:solidFill>
                  <a:schemeClr val="bg1"/>
                </a:solidFill>
                <a:latin typeface="+mn-lt"/>
              </a:rPr>
              <a:t>MIDA PAKUB EL NOORTELE?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600">
                <a:solidFill>
                  <a:schemeClr val="bg1"/>
                </a:solidFill>
                <a:latin typeface="Calibri" pitchFamily="34" charset="0"/>
              </a:rPr>
              <a:t>Komitee</a:t>
            </a:r>
            <a:br>
              <a:rPr lang="et-EE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et-EE" sz="1600">
                <a:solidFill>
                  <a:schemeClr val="bg1"/>
                </a:solidFill>
                <a:latin typeface="Calibri" pitchFamily="34" charset="0"/>
              </a:rPr>
              <a:t>noorterühm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600">
                <a:solidFill>
                  <a:schemeClr val="bg1"/>
                </a:solidFill>
                <a:latin typeface="Calibri" pitchFamily="34" charset="0"/>
              </a:rPr>
              <a:t>Üritus „Sinu Euroopa,</a:t>
            </a:r>
            <a:br>
              <a:rPr lang="et-EE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et-EE" sz="1600">
                <a:solidFill>
                  <a:schemeClr val="bg1"/>
                </a:solidFill>
                <a:latin typeface="Calibri" pitchFamily="34" charset="0"/>
              </a:rPr>
              <a:t>Sinu arvamus“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096000" y="4432600"/>
            <a:ext cx="1159002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ELi </a:t>
            </a:r>
            <a:r>
              <a:rPr lang="et-EE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noortetest</a:t>
            </a:r>
            <a:r>
              <a:rPr lang="et-E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komitees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0499" y="2859806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6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Uuring noorte osalemise kohta eri tasanditel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74808" y="2677188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t-EE" sz="1600">
                <a:solidFill>
                  <a:schemeClr val="bg1"/>
                </a:solidFill>
                <a:latin typeface="Calibri" pitchFamily="34" charset="0"/>
              </a:rPr>
              <a:t>Noorte</a:t>
            </a:r>
            <a:br>
              <a:rPr lang="et-EE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et-EE" sz="1600">
                <a:solidFill>
                  <a:schemeClr val="bg1"/>
                </a:solidFill>
                <a:latin typeface="Calibri" pitchFamily="34" charset="0"/>
              </a:rPr>
              <a:t>kliima ja</a:t>
            </a:r>
            <a:br>
              <a:rPr lang="et-EE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et-EE" sz="1600">
                <a:solidFill>
                  <a:schemeClr val="bg1"/>
                </a:solidFill>
                <a:latin typeface="Calibri" pitchFamily="34" charset="0"/>
              </a:rPr>
              <a:t>kestlikkuse ümarlauad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6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Noorte delegaat</a:t>
            </a:r>
            <a:br>
              <a:rPr lang="et-EE" sz="160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t-EE" sz="160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COPil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et-EE" sz="4800" b="1">
                <a:solidFill>
                  <a:schemeClr val="bg1"/>
                </a:solidFill>
                <a:latin typeface="+mn-lt"/>
              </a:rPr>
              <a:t>KOMITEE NOORTEALGATUSED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1999357"/>
            <a:ext cx="6448948" cy="3354493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t-EE" b="1">
                <a:solidFill>
                  <a:schemeClr val="bg1"/>
                </a:solidFill>
                <a:latin typeface="+mn-lt"/>
              </a:rPr>
              <a:t>ELi NOORTETEST KOMITEES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sz="2000"/>
              <a:t>Noortetest on vahend, mille eesmärk on </a:t>
            </a:r>
            <a:r>
              <a:rPr lang="et-EE" sz="2000" b="1">
                <a:solidFill>
                  <a:srgbClr val="0CAFAD"/>
                </a:solidFill>
              </a:rPr>
              <a:t>toetada noorte kaasamist ja noorte integreerimist poliitika kujundamisse</a:t>
            </a:r>
            <a:r>
              <a:rPr lang="et-EE" sz="2000"/>
              <a:t>. Komitee puhul tähendab see, et noorte esindajad saavad osaleda komitee poliitikasoovituste ettevalmistamisel, täpsemalt: </a:t>
            </a:r>
          </a:p>
          <a:p>
            <a:pPr algn="just"/>
            <a:endParaRPr lang="en-US" sz="2000" dirty="0"/>
          </a:p>
          <a:p>
            <a:pPr algn="just"/>
            <a:r>
              <a:rPr lang="et-EE" sz="2000"/>
              <a:t>    osaleda koosolekutel ja kuulamistel </a:t>
            </a:r>
          </a:p>
          <a:p>
            <a:pPr algn="just"/>
            <a:r>
              <a:rPr lang="et-EE" sz="2000"/>
              <a:t>    esitada kirjalikke seisukohti </a:t>
            </a:r>
          </a:p>
          <a:p>
            <a:pPr algn="just"/>
            <a:r>
              <a:rPr lang="et-EE" sz="2000"/>
              <a:t>    jälgida arvamuse mõju õigusloomele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310113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t-EE" sz="2400" b="1">
                <a:solidFill>
                  <a:srgbClr val="0060A0"/>
                </a:solidFill>
                <a:latin typeface="+mn-lt"/>
              </a:rPr>
              <a:t>Euroopa Parlament</a:t>
            </a:r>
            <a:r>
              <a:rPr lang="et-EE" sz="2400">
                <a:solidFill>
                  <a:srgbClr val="0060A0"/>
                </a:solidFill>
                <a:latin typeface="+mn-lt"/>
              </a:rPr>
              <a:t>, </a:t>
            </a:r>
            <a:r>
              <a:rPr lang="et-EE" sz="2400" b="1">
                <a:solidFill>
                  <a:srgbClr val="0060A0"/>
                </a:solidFill>
                <a:latin typeface="+mn-lt"/>
              </a:rPr>
              <a:t>Euroopa Liidu Nõukogu</a:t>
            </a:r>
            <a:r>
              <a:rPr lang="et-EE" sz="2400">
                <a:solidFill>
                  <a:srgbClr val="0060A0"/>
                </a:solidFill>
                <a:latin typeface="+mn-lt"/>
              </a:rPr>
              <a:t> ja </a:t>
            </a:r>
            <a:r>
              <a:rPr lang="et-EE" sz="2400" b="1">
                <a:solidFill>
                  <a:srgbClr val="0060A0"/>
                </a:solidFill>
                <a:latin typeface="+mn-lt"/>
              </a:rPr>
              <a:t>Euroopa Komisjon</a:t>
            </a:r>
            <a:r>
              <a:rPr lang="et-EE" sz="2400">
                <a:solidFill>
                  <a:srgbClr val="0060A0"/>
                </a:solidFill>
                <a:latin typeface="+mn-lt"/>
              </a:rPr>
              <a:t> peavad konsulteerima komiteega, kui nad võtavad vastu uusi õigusakte järgmistes valdkondades: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Põllumajandus ja kalandus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87979" y="3204244"/>
            <a:ext cx="68633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Tööstus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Haridus, kutseõpe, noored ja sport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611603" y="5139627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Tööhõive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Tarbijakaitse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Teadusuuringud ja tehnoloogiline </a:t>
            </a:r>
          </a:p>
          <a:p>
            <a:pPr algn="ctr"/>
            <a:r>
              <a:rPr lang="et-EE" sz="1100"/>
              <a:t>areng ja kosmos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712407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Ühised konkurentsieeskirjad,</a:t>
            </a:r>
          </a:p>
          <a:p>
            <a:pPr algn="ctr"/>
            <a:r>
              <a:rPr lang="et-EE" sz="1100"/>
              <a:t>maksundus ja õigusaktide ühtlustamine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Mittediskrimineerimine ja liidu kodakondsus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37167" y="5752394"/>
            <a:ext cx="154857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t-EE" sz="800" dirty="0"/>
              <a:t>Majanduslik, sotsiaalne ja territoriaalne ühtekuuluvus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36829" y="6282510"/>
            <a:ext cx="138308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 dirty="0"/>
              <a:t>Euroopa Sotsiaalfond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0915" y="5163289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Tuumaühisturg </a:t>
            </a:r>
          </a:p>
          <a:p>
            <a:pPr algn="ctr"/>
            <a:r>
              <a:rPr lang="et-EE" sz="1100"/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Tervishoid ja ohutus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Rahvatervis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437032"/>
            <a:ext cx="9831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 dirty="0" err="1"/>
              <a:t>Sotsiaal-poliitika</a:t>
            </a:r>
            <a:endParaRPr lang="et-EE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Isikute, teenuste ja kapitali vaba liikumine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162944" y="3116718"/>
            <a:ext cx="91829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 dirty="0" err="1"/>
              <a:t>Investeerin-gud</a:t>
            </a:r>
            <a:endParaRPr lang="et-EE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Keskkond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324400" y="3205373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Transport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371666" y="3116717"/>
            <a:ext cx="69218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 dirty="0" err="1"/>
              <a:t>Ener-geetika</a:t>
            </a:r>
            <a:endParaRPr lang="et-EE" sz="11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t-EE" sz="1100"/>
              <a:t>Üleeuroopalised võrgud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et-EE" sz="2667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t-EE" sz="220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t-EE" b="1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et-E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Euroopa Majandus- ja Sotsiaalkomitee on </a:t>
            </a:r>
            <a:br>
              <a:rPr lang="et-E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et-EE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organiseeritud kodanikuühiskonda</a:t>
            </a:r>
            <a:r>
              <a:rPr lang="et-E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 </a:t>
            </a:r>
            <a:br>
              <a:rPr lang="et-E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et-E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esindav nõuandev organ.</a:t>
            </a:r>
            <a:br>
              <a:rPr lang="et-EE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et-EE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t-EE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„Euroopa Parlamenti, nõukogu </a:t>
            </a:r>
            <a:br>
              <a:rPr lang="et-EE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ja komisjoni</a:t>
            </a:r>
            <a:r>
              <a:rPr lang="et-E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t-E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abistavad </a:t>
            </a:r>
            <a:br>
              <a:rPr lang="et-E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nõuandva pädevusega </a:t>
            </a:r>
            <a:br>
              <a:rPr lang="et-E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majandus- ja sotsiaalkomitee</a:t>
            </a:r>
            <a:r>
              <a:rPr lang="et-E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t-E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t-EE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ning regioonide komitee.“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t-EE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Euroopa Liidu lepingu artikkel 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404" y="1904806"/>
            <a:ext cx="4620595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et-EE" sz="2400">
                <a:latin typeface="Calibri" panose="020F0502020204030204" pitchFamily="34" charset="0"/>
              </a:rPr>
              <a:t>Liikmed nimetab ametisse </a:t>
            </a:r>
            <a:r>
              <a:rPr lang="et-EE" sz="2400" b="1">
                <a:solidFill>
                  <a:srgbClr val="0060A0"/>
                </a:solidFill>
                <a:latin typeface="Calibri" panose="020F0502020204030204" pitchFamily="34" charset="0"/>
              </a:rPr>
              <a:t>nõukogu</a:t>
            </a:r>
            <a:r>
              <a:rPr lang="et-EE" sz="2400">
                <a:latin typeface="Calibri" panose="020F0502020204030204" pitchFamily="34" charset="0"/>
              </a:rPr>
              <a:t> iga liikmesriigi ettepaneku alusel. Nende </a:t>
            </a:r>
            <a:r>
              <a:rPr lang="et-EE" sz="2400" b="1">
                <a:solidFill>
                  <a:srgbClr val="0060A0"/>
                </a:solidFill>
                <a:latin typeface="Calibri" panose="020F0502020204030204" pitchFamily="34" charset="0"/>
              </a:rPr>
              <a:t>ametiaeg kestab viis aastat ja seda on võimalik pikendada</a:t>
            </a:r>
            <a:r>
              <a:rPr lang="et-EE" sz="2400">
                <a:latin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t-EE" sz="2400">
                <a:latin typeface="Calibri" panose="020F0502020204030204" pitchFamily="34" charset="0"/>
              </a:rPr>
              <a:t>Liikmed on sõltumatud </a:t>
            </a:r>
            <a:r>
              <a:rPr lang="et-EE" sz="2400" b="1">
                <a:solidFill>
                  <a:srgbClr val="0060A0"/>
                </a:solidFill>
                <a:latin typeface="Calibri" panose="020F0502020204030204" pitchFamily="34" charset="0"/>
              </a:rPr>
              <a:t>(= ei kuulu fraktsioonidesse)</a:t>
            </a:r>
            <a:r>
              <a:rPr lang="et-EE" sz="2400">
                <a:latin typeface="Calibri" panose="020F0502020204030204" pitchFamily="34" charset="0"/>
              </a:rPr>
              <a:t> ja täidavad oma ülesandeid kõigi ELi kodanike huvides.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t-EE" sz="2400" b="1">
                <a:solidFill>
                  <a:srgbClr val="0060A0"/>
                </a:solidFill>
                <a:latin typeface="Calibri" panose="020F0502020204030204" pitchFamily="34" charset="0"/>
              </a:rPr>
              <a:t>Liikmed ei ole pidevalt Brüsselis.</a:t>
            </a:r>
            <a:r>
              <a:rPr lang="et-EE" sz="2400">
                <a:latin typeface="Calibri" panose="020F0502020204030204" pitchFamily="34" charset="0"/>
              </a:rPr>
              <a:t> Enamik neist jätkab tööd oma koduriigi organisatsioonis. Liikmete reisi- ja majutuskulud hüvitab komitee.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400" b="1">
                <a:solidFill>
                  <a:schemeClr val="bg1"/>
                </a:solidFill>
                <a:latin typeface="Calibri" panose="020F0502020204030204" pitchFamily="34" charset="0"/>
              </a:rPr>
              <a:t>329 KOMITEE LIIGET </a:t>
            </a:r>
            <a:br>
              <a:rPr lang="et-EE" sz="44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t-EE" sz="4400" b="1">
                <a:solidFill>
                  <a:schemeClr val="bg1"/>
                </a:solidFill>
                <a:latin typeface="Calibri" panose="020F0502020204030204" pitchFamily="34" charset="0"/>
              </a:rPr>
              <a:t>KÕIGIST ELi LIIKMESRIIKIDEST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t-EE">
                <a:latin typeface="Calibri" charset="0"/>
                <a:ea typeface="MS PGothic" charset="-128"/>
              </a:rPr>
              <a:t>Mõiste hõlmab kõiki rühmi ja organisatsioone, milles </a:t>
            </a:r>
            <a:r>
              <a:rPr lang="et-EE" b="1">
                <a:solidFill>
                  <a:srgbClr val="0060A0"/>
                </a:solidFill>
                <a:latin typeface="Calibri" charset="0"/>
                <a:ea typeface="MS PGothic" charset="-128"/>
              </a:rPr>
              <a:t>inimesed teevad koostööd</a:t>
            </a:r>
            <a:r>
              <a:rPr lang="et-EE">
                <a:solidFill>
                  <a:srgbClr val="0060A0"/>
                </a:solidFill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Tööandjad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Töötajad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sz="2667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Kodanikuühiskonna organisatsioonid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t-EE" sz="2400" b="1">
                <a:solidFill>
                  <a:srgbClr val="1F5FA0"/>
                </a:solidFill>
                <a:latin typeface="Calibri" charset="0"/>
                <a:ea typeface="MS PGothic" charset="-128"/>
              </a:rPr>
              <a:t>Nad esindavad rühma või kogukonna huve ja eesmärke ning tegutsevad sageli vahendajana otsustajate ja kodanike vahel.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67">
                <a:solidFill>
                  <a:schemeClr val="bg1"/>
                </a:solidFill>
              </a:rPr>
              <a:t>Tööandjate liidud,</a:t>
            </a:r>
          </a:p>
          <a:p>
            <a:pPr algn="ctr"/>
            <a:r>
              <a:rPr lang="et-EE" sz="1867">
                <a:solidFill>
                  <a:schemeClr val="bg1"/>
                </a:solidFill>
              </a:rPr>
              <a:t>kaubanduskojad,</a:t>
            </a:r>
          </a:p>
          <a:p>
            <a:pPr algn="ctr"/>
            <a:r>
              <a:rPr lang="et-EE" sz="1867">
                <a:solidFill>
                  <a:schemeClr val="bg1"/>
                </a:solidFill>
              </a:rPr>
              <a:t>VKEde organisatsioonid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67">
                <a:solidFill>
                  <a:schemeClr val="bg1"/>
                </a:solidFill>
              </a:rPr>
              <a:t>Ametiühingud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1867">
                <a:solidFill>
                  <a:schemeClr val="bg1"/>
                </a:solidFill>
              </a:rPr>
              <a:t>Põllumajandustootjad, tarbijad, vabaühendused, noored, vabad elukutsed, puuetega inimesed, akadeemilised ringkonnad, ühistud jt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38827"/>
            <a:ext cx="12277060" cy="100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et-EE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MIDA TÄHENDAB ORGANISEERITUD KODANIKUÜHISKOND?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t-EE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MIS ON KOMITEE ÜLESANNE?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-9144"/>
            <a:ext cx="4867741" cy="6867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t-EE" sz="2000" b="1" dirty="0">
                <a:solidFill>
                  <a:srgbClr val="1F5FA0"/>
                </a:solidFill>
                <a:latin typeface="+mn-lt"/>
              </a:rPr>
              <a:t>Euroopa Parlament</a:t>
            </a:r>
            <a:r>
              <a:rPr lang="et-EE" sz="2000" dirty="0">
                <a:latin typeface="+mn-lt"/>
              </a:rPr>
              <a:t>, </a:t>
            </a:r>
            <a:r>
              <a:rPr lang="et-EE" sz="2000" b="1" dirty="0">
                <a:solidFill>
                  <a:srgbClr val="1F5FA0"/>
                </a:solidFill>
                <a:latin typeface="+mn-lt"/>
              </a:rPr>
              <a:t>Euroopa Liidu Nõukogu</a:t>
            </a:r>
            <a:r>
              <a:rPr lang="et-EE" sz="2000" dirty="0">
                <a:latin typeface="+mn-lt"/>
              </a:rPr>
              <a:t> ja </a:t>
            </a:r>
            <a:r>
              <a:rPr lang="et-EE" sz="2000" b="1" dirty="0">
                <a:solidFill>
                  <a:srgbClr val="1F5FA0"/>
                </a:solidFill>
                <a:latin typeface="+mn-lt"/>
              </a:rPr>
              <a:t>Euroopa Komisjon</a:t>
            </a:r>
            <a:r>
              <a:rPr lang="et-EE" sz="2000" dirty="0">
                <a:latin typeface="+mn-lt"/>
              </a:rPr>
              <a:t> on </a:t>
            </a:r>
            <a:r>
              <a:rPr lang="et-EE" sz="2000" b="1" dirty="0">
                <a:solidFill>
                  <a:srgbClr val="0060A0"/>
                </a:solidFill>
                <a:latin typeface="+mn-lt"/>
              </a:rPr>
              <a:t>õiguslikult kohustatud konsulteerima komiteega</a:t>
            </a:r>
            <a:r>
              <a:rPr lang="et-EE" sz="2000" dirty="0">
                <a:latin typeface="+mn-lt"/>
              </a:rPr>
              <a:t> uute õigusaktide väljatöötamisel. </a:t>
            </a:r>
            <a:r>
              <a:rPr lang="et-EE" sz="2000" b="1" dirty="0">
                <a:latin typeface="+mn-lt"/>
              </a:rPr>
              <a:t>Konsulteerimine</a:t>
            </a:r>
            <a:r>
              <a:rPr lang="et-EE" sz="2000" dirty="0">
                <a:latin typeface="+mn-lt"/>
              </a:rPr>
              <a:t> võib hõlmata mitmesuguseid teemasid. </a:t>
            </a:r>
          </a:p>
          <a:p>
            <a:pPr algn="just"/>
            <a:endParaRPr lang="en-US" altLang="fr-FR" dirty="0">
              <a:solidFill>
                <a:srgbClr val="0060A0"/>
              </a:solidFill>
            </a:endParaRPr>
          </a:p>
          <a:p>
            <a:pPr algn="just"/>
            <a:r>
              <a:rPr lang="et-EE" sz="2000" b="1" dirty="0">
                <a:solidFill>
                  <a:srgbClr val="1F5FA0"/>
                </a:solidFill>
              </a:rPr>
              <a:t>Komitee liikmed</a:t>
            </a:r>
            <a:r>
              <a:rPr lang="et-EE" sz="2000" dirty="0"/>
              <a:t>, kes esindavad </a:t>
            </a:r>
            <a:r>
              <a:rPr lang="et-EE" sz="2000" b="1" dirty="0">
                <a:solidFill>
                  <a:srgbClr val="1F5FA0"/>
                </a:solidFill>
              </a:rPr>
              <a:t>kõiki 3 rühma, arutavad teemat, peavad nõu ja jõuavad konsensuseni, mille põhjal koostavad</a:t>
            </a:r>
            <a:r>
              <a:rPr lang="et-EE" sz="2000" dirty="0"/>
              <a:t> kavandatava õigusakti kohta </a:t>
            </a:r>
            <a:r>
              <a:rPr lang="et-EE" sz="2000" b="1" dirty="0">
                <a:solidFill>
                  <a:srgbClr val="1F5FA0"/>
                </a:solidFill>
              </a:rPr>
              <a:t>ühtse dokumendi, mida nimetatakse arvamuseks</a:t>
            </a:r>
            <a:r>
              <a:rPr lang="et-EE" sz="2000" dirty="0"/>
              <a:t>.</a:t>
            </a:r>
          </a:p>
          <a:p>
            <a:pPr algn="just"/>
            <a:endParaRPr lang="en-US" altLang="fr-FR" dirty="0">
              <a:solidFill>
                <a:srgbClr val="0060A0"/>
              </a:solidFill>
            </a:endParaRPr>
          </a:p>
          <a:p>
            <a:pPr algn="just"/>
            <a:r>
              <a:rPr lang="et-EE" sz="2000" dirty="0"/>
              <a:t>Pärast </a:t>
            </a:r>
            <a:r>
              <a:rPr lang="et-EE" sz="2000" b="1" dirty="0">
                <a:solidFill>
                  <a:srgbClr val="1F5FA0"/>
                </a:solidFill>
              </a:rPr>
              <a:t>arvamuse koostamist saadetakse see ELi institutsioonidele</a:t>
            </a:r>
            <a:r>
              <a:rPr lang="et-EE" sz="2000" dirty="0"/>
              <a:t> arutamiseks ja avaldatakse Euroopa Liidu Teatajas (24 keeles).</a:t>
            </a:r>
          </a:p>
          <a:p>
            <a:pPr algn="just"/>
            <a:endParaRPr lang="en-US" altLang="fr-FR" dirty="0"/>
          </a:p>
          <a:p>
            <a:pPr algn="just"/>
            <a:r>
              <a:rPr lang="et-EE" sz="2000" dirty="0"/>
              <a:t>Raportöör </a:t>
            </a:r>
            <a:r>
              <a:rPr lang="et-EE" sz="2000" b="1" dirty="0">
                <a:solidFill>
                  <a:srgbClr val="1F5FA0"/>
                </a:solidFill>
              </a:rPr>
              <a:t>esitleb</a:t>
            </a:r>
            <a:r>
              <a:rPr lang="et-EE" sz="2000" dirty="0"/>
              <a:t> peamisi järeldusi ning </a:t>
            </a:r>
            <a:r>
              <a:rPr lang="et-EE" sz="2000" b="1" dirty="0">
                <a:solidFill>
                  <a:srgbClr val="1F5FA0"/>
                </a:solidFill>
              </a:rPr>
              <a:t>tutvustab</a:t>
            </a:r>
            <a:r>
              <a:rPr lang="et-EE" sz="2000" dirty="0"/>
              <a:t> arvamust ELi, liikmesriikide ja kohalikul tasandil.</a:t>
            </a:r>
          </a:p>
          <a:p>
            <a:pPr algn="just"/>
            <a:endParaRPr lang="en-GB" altLang="fr-FR" dirty="0"/>
          </a:p>
          <a:p>
            <a:pPr algn="just"/>
            <a:r>
              <a:rPr lang="et-EE" sz="2000" dirty="0"/>
              <a:t>Kokku koostab komitee igal aastal umbes </a:t>
            </a:r>
            <a:r>
              <a:rPr lang="et-EE" sz="2000" b="1" dirty="0">
                <a:solidFill>
                  <a:srgbClr val="1F5FA0"/>
                </a:solidFill>
              </a:rPr>
              <a:t>200 arvamust</a:t>
            </a:r>
            <a:r>
              <a:rPr lang="et-EE" sz="2000" dirty="0"/>
              <a:t>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600" b="1"/>
              <a:t>Skaneerige QR-kood ja lugege lähemalt!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et-EE" sz="2600"/>
              <a:t>Komitee on ainus Euroopa tasandi institutsiooniline kohtumispaik ja dialoogifoorum, mis võimaldab saavutada </a:t>
            </a:r>
            <a:r>
              <a:rPr lang="et-EE" sz="2600" b="1">
                <a:solidFill>
                  <a:srgbClr val="0060A0"/>
                </a:solidFill>
              </a:rPr>
              <a:t>üksmeele</a:t>
            </a:r>
            <a:r>
              <a:rPr lang="et-EE" sz="2600"/>
              <a:t> eri huvide vahel. </a:t>
            </a:r>
            <a:r>
              <a:rPr lang="et-EE" sz="2800">
                <a:latin typeface="Calibri" pitchFamily="34" charset="0"/>
              </a:rPr>
              <a:t>Komitee on Euroopa huvirühmade ainus võimalus </a:t>
            </a:r>
            <a:r>
              <a:rPr lang="et-EE" sz="2800" b="1">
                <a:solidFill>
                  <a:srgbClr val="0060A0"/>
                </a:solidFill>
                <a:latin typeface="Calibri" pitchFamily="34" charset="0"/>
              </a:rPr>
              <a:t>väljendada institutsioonidevahelises raamistikus ametlikult arvamust ELi õigusaktide eelnõude kohta</a:t>
            </a:r>
            <a:r>
              <a:rPr lang="et-EE" sz="280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et-EE" sz="2800">
                <a:latin typeface="Calibri" pitchFamily="34" charset="0"/>
              </a:rPr>
              <a:t>Organiseeritud kodanikuühiskonna kaasamisega viiakse ellu üht Euroopa demokraatia alust: </a:t>
            </a:r>
            <a:r>
              <a:rPr lang="et-EE" sz="2800" b="1">
                <a:solidFill>
                  <a:srgbClr val="0060A0"/>
                </a:solidFill>
                <a:latin typeface="Calibri" pitchFamily="34" charset="0"/>
              </a:rPr>
              <a:t>osalusdemokraatiat.</a:t>
            </a:r>
          </a:p>
          <a:p>
            <a:pPr algn="ctr">
              <a:spcBef>
                <a:spcPts val="1200"/>
              </a:spcBef>
              <a:defRPr/>
            </a:pPr>
            <a:r>
              <a:rPr lang="et-EE" sz="2800">
                <a:latin typeface="Calibri" pitchFamily="34" charset="0"/>
              </a:rPr>
              <a:t>See katab paljusid </a:t>
            </a:r>
            <a:r>
              <a:rPr lang="et-EE" sz="2800" b="1">
                <a:solidFill>
                  <a:srgbClr val="0060A0"/>
                </a:solidFill>
                <a:latin typeface="Calibri" pitchFamily="34" charset="0"/>
              </a:rPr>
              <a:t>inimeste igapäevaelu puudutavaid valdkondi</a:t>
            </a:r>
            <a:r>
              <a:rPr lang="et-EE" sz="2800">
                <a:latin typeface="Calibri" pitchFamily="34" charset="0"/>
              </a:rPr>
              <a:t> (tööhõive, tervishoid, tarbijaõigused, põllumajandus, võitlus organiseeritud kuritegevusega jne).</a:t>
            </a:r>
            <a:r>
              <a:rPr lang="et-EE" sz="260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400" b="1">
                <a:solidFill>
                  <a:schemeClr val="bg1"/>
                </a:solidFill>
                <a:latin typeface="Calibri" panose="020F0502020204030204" pitchFamily="34" charset="0"/>
              </a:rPr>
              <a:t>MIKS ON KOMITEE ELi JAOKS OLULINE?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et-EE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>
                <a:solidFill>
                  <a:srgbClr val="0060A0"/>
                </a:solidFill>
              </a:rPr>
              <a:t>Majandus- ja rahaliidu ning majandusliku ja sotsiaalse ühtekuuluvuse sektsioon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>
                <a:solidFill>
                  <a:srgbClr val="0060A0"/>
                </a:solidFill>
              </a:rPr>
              <a:t>Ühtse turu, tootmise ja tarbimise sektsioon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>
                <a:solidFill>
                  <a:srgbClr val="0060A0"/>
                </a:solidFill>
              </a:rPr>
              <a:t>Transpordi, energeetika, infrastruktuuri ja infoühiskonna sektsioon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>
                <a:solidFill>
                  <a:srgbClr val="0060A0"/>
                </a:solidFill>
              </a:rPr>
              <a:t>Tööhõive, sotsiaalküsimuste ja kodakondsuse sektsioon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>
                <a:solidFill>
                  <a:srgbClr val="0060A0"/>
                </a:solidFill>
              </a:rPr>
              <a:t>Põllumajanduse, maaelu arengu ja keskkonna sektsioon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>
                <a:solidFill>
                  <a:srgbClr val="0060A0"/>
                </a:solidFill>
              </a:rPr>
              <a:t>Välissuhete sektsioon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t-EE" sz="4400" b="1">
                <a:solidFill>
                  <a:schemeClr val="bg1"/>
                </a:solidFill>
                <a:latin typeface="Calibri" charset="0"/>
              </a:rPr>
              <a:t>TÖÖORGANID: 6 SEKTSIOONI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2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2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2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2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2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800">
                <a:solidFill>
                  <a:schemeClr val="bg1"/>
                </a:solidFill>
                <a:latin typeface="Calibri" pitchFamily="34" charset="0"/>
              </a:rPr>
              <a:t>Komitee</a:t>
            </a:r>
            <a:br>
              <a:rPr lang="et-EE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et-EE" sz="2800">
                <a:solidFill>
                  <a:schemeClr val="bg1"/>
                </a:solidFill>
                <a:latin typeface="Calibri" pitchFamily="34" charset="0"/>
              </a:rPr>
              <a:t>noorterühm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706905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409929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et-EE" sz="4400" b="1">
                <a:solidFill>
                  <a:schemeClr val="bg1"/>
                </a:solidFill>
                <a:latin typeface="Calibri" charset="0"/>
              </a:rPr>
              <a:t>MUUD TÖÖORGANID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t-EE" sz="170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Kõigil on õigus taskukohasele energiale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8"/>
            <a:chExt cx="5722659" cy="1818256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8"/>
              <a:ext cx="5722659" cy="1057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et-EE" sz="15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Kaubanduslepingud peavad kasu tooma kõigile ühiskonnarühmadele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78235"/>
            <a:ext cx="2715601" cy="920477"/>
            <a:chOff x="0" y="-212539"/>
            <a:chExt cx="543120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12539"/>
              <a:ext cx="5303512" cy="1109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t-EE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Üleskutse luua ELi harvikhaiguste tegevuskava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524495" y="2191039"/>
            <a:ext cx="2599004" cy="941516"/>
            <a:chOff x="-262" y="-254617"/>
            <a:chExt cx="5198007" cy="1883033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262" y="-254617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t-EE" u="sng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Juhtroll üleskutses ELi veestrateegia koostamiseks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t-EE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696903" y="5687085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t-E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Komitee soovitus luua Euroopa vaatluskeskus vaesuse jälgimiseks ajendas Euroopa Komisjoni looma energiaostuvõimetuse nõustamiskeskuse.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et-EE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HILJUTISED EDULOOD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25876" y="5704628"/>
            <a:ext cx="279060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t-EE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2023. aastal esitas komisjon uues tarbijakaitse tegevuskavas seadusandliku ettepaneku toodete parandamise õiguse kohta. Selles käsitletakse takistusi, mis heidutavad tarbijaid tooteid parandamast</a:t>
            </a:r>
            <a:r>
              <a:rPr lang="et-E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2869309"/>
            <a:ext cx="272415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et-EE" sz="1200" dirty="0">
              <a:solidFill>
                <a:srgbClr val="545454"/>
              </a:solidFill>
              <a:ea typeface="Calibri (MS)"/>
              <a:cs typeface="Calibri (MS)"/>
              <a:sym typeface="Calibri (MS)"/>
            </a:endParaRPr>
          </a:p>
          <a:p>
            <a:pPr algn="ctr">
              <a:spcBef>
                <a:spcPct val="0"/>
              </a:spcBef>
            </a:pPr>
            <a:r>
              <a:rPr lang="et-EE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Komitee nõudmised kujundasid 2024. aasta märtsi </a:t>
            </a:r>
            <a:r>
              <a:rPr lang="et-EE" sz="1200" u="sng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Liège’i</a:t>
            </a:r>
            <a:r>
              <a:rPr lang="et-EE" sz="1200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 deklaratsiooni</a:t>
            </a:r>
            <a:r>
              <a:rPr lang="et-EE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, mis võeti vastu Euroopa elamumajanduse ministrite konverentsil Belgia eesistumise ajal.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75005" y="2839726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t-E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Euroopa Komisjon nimetas komitee kõigi ELi </a:t>
            </a:r>
            <a:r>
              <a:rPr lang="et-E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sisenõuanderühmade</a:t>
            </a:r>
            <a:r>
              <a:rPr lang="et-E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sekretariaadiks peakoordinaatori Tanja </a:t>
            </a:r>
            <a:r>
              <a:rPr lang="et-E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Buzeki</a:t>
            </a:r>
            <a:r>
              <a:rPr lang="et-E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juhtimisel.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28760" y="2809179"/>
            <a:ext cx="2787723" cy="1224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et-EE" sz="125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2023. aastal käivitas komitee ELi sinise kokkuleppe, esimese suure üleskutse ELi ühtse veepoliitika loomiseks. Algatuses selgitatakse Euroopa veeprobleeme ning esitatakse selge, konkreetne tegevuskava nende lahendamiseks.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6903" y="5488002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t-EE" sz="1333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Komitee on mitmete soovituste ja konverentside kaudu püüdnud tagada, et ELi harvikhaiguste tegevuskava lisataks komisjoni järgmisesse tööprogrammi.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06372" y="4811156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t-E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Toodete parandamise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t-E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õigus</a:t>
            </a:r>
            <a:r>
              <a:rPr lang="et-EE" sz="1700" u="sng" dirty="0">
                <a:solidFill>
                  <a:srgbClr val="1F5FA0"/>
                </a:solidFill>
              </a:rPr>
              <a:t> </a:t>
            </a:r>
            <a:r>
              <a:rPr lang="et-E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 tarbijakaitsepoliitika keskmesse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82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t-EE" sz="135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Kõigi jaoks juurdepääs sotsiaaleluruumidele ja taskukohasele eluasemele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A6WAAD5KZT2Q-604569563-4254</_dlc_DocId>
    <_dlc_DocIdUrl xmlns="1a33af13-4045-4f88-9d7b-618e30f79918">
      <Url>http://dm/eesc/2025/_layouts/15/DocIdRedir.aspx?ID=A6WAAD5KZT2Q-604569563-4254</Url>
      <Description>A6WAAD5KZT2Q-604569563-4254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50</Value>
      <Value>47</Value>
      <Value>46</Value>
      <Value>42</Value>
      <Value>41</Value>
      <Value>40</Value>
      <Value>39</Value>
      <Value>37</Value>
      <Value>35</Value>
      <Value>34</Value>
      <Value>33</Value>
      <Value>32</Value>
      <Value>31</Value>
      <Value>30</Value>
      <Value>29</Value>
      <Value>28</Value>
      <Value>27</Value>
      <Value>24</Value>
      <Value>23</Value>
      <Value>16</Value>
      <Value>13</Value>
      <Value>9</Value>
      <Value>8</Value>
      <Value>6</Value>
      <Value>5</Value>
      <Value>1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ET</TermName>
          <TermId xmlns="http://schemas.microsoft.com/office/infopath/2007/PartnerControls">ff6c3f4c-b02c-4c3c-ab07-2c37995a7a0a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Rosenberg Aili</DisplayName>
        <AccountId>1509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ET</TermName>
          <TermId xmlns="http://schemas.microsoft.com/office/infopath/2007/PartnerControls">ff6c3f4c-b02c-4c3c-ab07-2c37995a7a0a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3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F60C438-1A04-4C7C-A68B-E1B8D4A86C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1442</Words>
  <Application>Microsoft Office PowerPoint</Application>
  <PresentationFormat>Widescreen</PresentationFormat>
  <Paragraphs>203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Euroopa Majandus- ja Sotsiaalkomitee on  organiseeritud kodanikuühiskonda  esindav nõuandev organ. </vt:lpstr>
      <vt:lpstr>PowerPoint Presentation</vt:lpstr>
      <vt:lpstr>PowerPoint Presentation</vt:lpstr>
      <vt:lpstr>MIS ON KOMITEE ÜLESANNE?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Hoiame ühendust!</vt:lpstr>
      <vt:lpstr>PowerPoint Presentation</vt:lpstr>
      <vt:lpstr>PowerPoint Presentation</vt:lpstr>
      <vt:lpstr>MIDA PAKUB EL NOORTELE?</vt:lpstr>
      <vt:lpstr>KOMITEE NOORTEALGATUSED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Powerpoint-esitlus külastajatele - EMSK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144</cp:revision>
  <dcterms:created xsi:type="dcterms:W3CDTF">2024-07-17T07:57:29Z</dcterms:created>
  <dcterms:modified xsi:type="dcterms:W3CDTF">2025-03-28T10:07:25Z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fd68b538-6eaa-4e2a-a527-394500ed4e9d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41;#ET|ff6c3f4c-b02c-4c3c-ab07-2c37995a7a0a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HR|2f555653-ed1a-4fe6-8362-9082d95989e5;SL|98a412ae-eb01-49e9-ae3d-585a81724cfc;SK|46d9fce0-ef79-4f71-b89b-cd6aa82426b8;FI|87606a43-d45f-42d6-b8c9-e1a3457db5b7;EL|6d4f4d51-af9b-4650-94b4-4276bee85c91;IT|0774613c-01ed-4e5d-a25d-11d2388de825;DE|f6b31e5a-26fa-4935-b661-318e46daf27e;PT|50ccc04a-eadd-42ae-a0cb-acaf45f812ba;SV|c2ed69e7-a339-43d7-8f22-d93680a92aa0;CS|72f9705b-0217-4fd3-bea2-cbc7ed80e26e;BG|1a1b3951-7821-4e6a-85f5-5673fc08bd2c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;ES|e7a6b05b-ae16-40c8-add9-68b64b03aeba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34;#IT|0774613c-01ed-4e5d-a25d-11d2388de825;#33;#PT|50ccc04a-eadd-42ae-a0cb-acaf45f812ba;#32;#MT|7df99101-6854-4a26-b53a-b88c0da02c26;#31;#SL|98a412ae-eb01-49e9-ae3d-585a81724cfc;#30;#LT|a7ff5ce7-6123-4f68-865a-a57c31810414;#29;#CS|72f9705b-0217-4fd3-bea2-cbc7ed80e26e;#28;#SV|c2ed69e7-a339-43d7-8f22-d93680a92aa0;#27;#NL|55c6556c-b4f4-441d-9acf-c498d4f838bd;#24;#PL|1e03da61-4678-4e07-b136-b5024ca9197b;#50;#HR|2f555653-ed1a-4fe6-8362-9082d95989e5;#23;#DE|f6b31e5a-26fa-4935-b661-318e46daf27e;#16;#ES|e7a6b05b-ae16-40c8-add9-68b64b03aeba;#13;#TRA|150d2a88-1431-44e6-a8ca-0bb753ab8672;#46;#SK|46d9fce0-ef79-4f71-b89b-cd6aa82426b8;#47;#BG|1a1b3951-7821-4e6a-85f5-5673fc08bd2c;#9;#INFO|d9136e7c-93a9-4c42-9d28-92b61e85f80c;#8;#Final|ea5e6674-7b27-4bac-b091-73adbb394efe;#6;#Internal|2451815e-8241-4bbf-a22e-1ab710712bf2;#5;#EN|f2175f21-25d7-44a3-96da-d6a61b075e1b;#40;#DA|5d49c027-8956-412b-aa16-e85a0f96ad0e;#39;#LV|46f7e311-5d9f-4663-b433-18aeccb7ace7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41;#ET|ff6c3f4c-b02c-4c3c-ab07-2c37995a7a0a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