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7"/>
  </p:notesMasterIdLst>
  <p:sldIdLst>
    <p:sldId id="303" r:id="rId6"/>
    <p:sldId id="365" r:id="rId7"/>
    <p:sldId id="263" r:id="rId8"/>
    <p:sldId id="356" r:id="rId9"/>
    <p:sldId id="279" r:id="rId10"/>
    <p:sldId id="274" r:id="rId11"/>
    <p:sldId id="369" r:id="rId12"/>
    <p:sldId id="319" r:id="rId13"/>
    <p:sldId id="377" r:id="rId14"/>
    <p:sldId id="378" r:id="rId15"/>
    <p:sldId id="368" r:id="rId16"/>
    <p:sldId id="380" r:id="rId17"/>
    <p:sldId id="256" r:id="rId18"/>
    <p:sldId id="349" r:id="rId19"/>
    <p:sldId id="355" r:id="rId20"/>
    <p:sldId id="343" r:id="rId21"/>
    <p:sldId id="379" r:id="rId22"/>
    <p:sldId id="363" r:id="rId23"/>
    <p:sldId id="359" r:id="rId24"/>
    <p:sldId id="371" r:id="rId25"/>
    <p:sldId id="372" r:id="rId2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8F832C1-3299-41B0-9386-CA92DFCADE95}">
          <p14:sldIdLst>
            <p14:sldId id="303"/>
            <p14:sldId id="365"/>
            <p14:sldId id="263"/>
            <p14:sldId id="356"/>
            <p14:sldId id="279"/>
            <p14:sldId id="274"/>
            <p14:sldId id="369"/>
            <p14:sldId id="319"/>
            <p14:sldId id="377"/>
            <p14:sldId id="378"/>
            <p14:sldId id="368"/>
            <p14:sldId id="380"/>
            <p14:sldId id="256"/>
            <p14:sldId id="349"/>
            <p14:sldId id="355"/>
            <p14:sldId id="343"/>
            <p14:sldId id="379"/>
            <p14:sldId id="363"/>
            <p14:sldId id="359"/>
            <p14:sldId id="371"/>
            <p14:sldId id="37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atriz Porres" initials="bpor" lastIdx="1" clrIdx="0">
    <p:extLst>
      <p:ext uri="{19B8F6BF-5375-455C-9EA6-DF929625EA0E}">
        <p15:presenceInfo xmlns:p15="http://schemas.microsoft.com/office/powerpoint/2012/main" userId="Beatriz Porres" providerId="None"/>
      </p:ext>
    </p:extLst>
  </p:cmAuthor>
  <p:cmAuthor id="2" name="Kokkini Chrysanthi" initials="KC" lastIdx="51" clrIdx="1">
    <p:extLst>
      <p:ext uri="{19B8F6BF-5375-455C-9EA6-DF929625EA0E}">
        <p15:presenceInfo xmlns:p15="http://schemas.microsoft.com/office/powerpoint/2012/main" userId="S::Chrysanthi.Kokkini@eesc.europa.eu::1dbed518-65dc-46b7-ab53-cc0b2795357f" providerId="AD"/>
      </p:ext>
    </p:extLst>
  </p:cmAuthor>
  <p:cmAuthor id="3" name="Andrejczuk Emilia" initials="AE" lastIdx="26" clrIdx="2">
    <p:extLst>
      <p:ext uri="{19B8F6BF-5375-455C-9EA6-DF929625EA0E}">
        <p15:presenceInfo xmlns:p15="http://schemas.microsoft.com/office/powerpoint/2012/main" userId="S::Emilia.Andrejczuk@eesc.europa.eu::737fdaaa-6a72-4ebd-94a8-b97b303112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F9B2B"/>
    <a:srgbClr val="0CAFAD"/>
    <a:srgbClr val="0060A0"/>
    <a:srgbClr val="1F5FA0"/>
    <a:srgbClr val="174195"/>
    <a:srgbClr val="07A1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56" autoAdjust="0"/>
    <p:restoredTop sz="94660"/>
  </p:normalViewPr>
  <p:slideViewPr>
    <p:cSldViewPr snapToGrid="0">
      <p:cViewPr varScale="1">
        <p:scale>
          <a:sx n="60" d="100"/>
          <a:sy n="60" d="100"/>
        </p:scale>
        <p:origin x="72" y="11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03B9E6-6FDC-4435-98F9-DCD847129353}" type="doc">
      <dgm:prSet loTypeId="urn:microsoft.com/office/officeart/2005/8/layout/rings+Icon" loCatId="relationship" qsTypeId="urn:microsoft.com/office/officeart/2005/8/quickstyle/simple4" qsCatId="simple" csTypeId="urn:microsoft.com/office/officeart/2005/8/colors/accent1_2" csCatId="accent1" phldr="1"/>
      <dgm:spPr/>
      <dgm:t>
        <a:bodyPr/>
        <a:lstStyle/>
        <a:p>
          <a:endParaRPr lang="fr-BE"/>
        </a:p>
      </dgm:t>
    </dgm:pt>
    <dgm:pt modelId="{E5035F77-914F-44E5-9F98-19DBD7964E39}">
      <dgm:prSet/>
      <dgm:spPr>
        <a:solidFill>
          <a:srgbClr val="002060"/>
        </a:solidFill>
      </dgm:spPr>
      <dgm:t>
        <a:bodyPr/>
        <a:lstStyle/>
        <a:p>
          <a:r>
            <a:rPr lang="es-ES" dirty="0">
              <a:solidFill>
                <a:schemeClr val="bg1"/>
              </a:solidFill>
            </a:rPr>
            <a:t>Observatorio de la Transición Digital y del Mercado Único</a:t>
          </a:r>
        </a:p>
      </dgm:t>
    </dgm:pt>
    <dgm:pt modelId="{07C07377-6D03-4CBD-A95E-255AD901E6D6}" type="parTrans" cxnId="{DECE3475-CEDE-43CA-8EBE-C2FA482FF071}">
      <dgm:prSet/>
      <dgm:spPr/>
      <dgm:t>
        <a:bodyPr/>
        <a:lstStyle/>
        <a:p>
          <a:endParaRPr lang="fr-BE"/>
        </a:p>
      </dgm:t>
    </dgm:pt>
    <dgm:pt modelId="{EB45D2D7-930D-4B26-8BCC-78D72C87DA76}" type="sibTrans" cxnId="{DECE3475-CEDE-43CA-8EBE-C2FA482FF071}">
      <dgm:prSet/>
      <dgm:spPr/>
      <dgm:t>
        <a:bodyPr/>
        <a:lstStyle/>
        <a:p>
          <a:endParaRPr lang="fr-BE"/>
        </a:p>
      </dgm:t>
    </dgm:pt>
    <dgm:pt modelId="{1CC6AFC4-1822-401C-9229-D45C93D1596B}">
      <dgm:prSet/>
      <dgm:spPr>
        <a:solidFill>
          <a:srgbClr val="002060"/>
        </a:solidFill>
      </dgm:spPr>
      <dgm:t>
        <a:bodyPr/>
        <a:lstStyle/>
        <a:p>
          <a:r>
            <a:rPr lang="es-ES" dirty="0">
              <a:solidFill>
                <a:schemeClr val="bg1"/>
              </a:solidFill>
            </a:rPr>
            <a:t>Grupo </a:t>
          </a:r>
          <a:r>
            <a:rPr lang="es-ES" i="1" dirty="0">
              <a:solidFill>
                <a:schemeClr val="bg1"/>
              </a:solidFill>
            </a:rPr>
            <a:t>ad hoc</a:t>
          </a:r>
          <a:r>
            <a:rPr lang="es-ES" dirty="0">
              <a:solidFill>
                <a:schemeClr val="bg1"/>
              </a:solidFill>
            </a:rPr>
            <a:t> sobre Derechos Fundamentales y Estado de Derecho</a:t>
          </a:r>
        </a:p>
      </dgm:t>
    </dgm:pt>
    <dgm:pt modelId="{149197E8-1EA6-4971-A140-1B757D89B2BB}" type="parTrans" cxnId="{83A1928F-04D1-4EC0-BE60-1307358D9AD2}">
      <dgm:prSet/>
      <dgm:spPr/>
      <dgm:t>
        <a:bodyPr/>
        <a:lstStyle/>
        <a:p>
          <a:endParaRPr lang="fr-BE"/>
        </a:p>
      </dgm:t>
    </dgm:pt>
    <dgm:pt modelId="{ECC0EE96-8EA4-4F0F-B0E6-BFB0188A7A97}" type="sibTrans" cxnId="{83A1928F-04D1-4EC0-BE60-1307358D9AD2}">
      <dgm:prSet/>
      <dgm:spPr/>
      <dgm:t>
        <a:bodyPr/>
        <a:lstStyle/>
        <a:p>
          <a:endParaRPr lang="fr-BE"/>
        </a:p>
      </dgm:t>
    </dgm:pt>
    <dgm:pt modelId="{AACB242B-D843-4F88-A2D1-12F453EC7356}">
      <dgm:prSet/>
      <dgm:spPr>
        <a:solidFill>
          <a:srgbClr val="002060"/>
        </a:solidFill>
      </dgm:spPr>
      <dgm:t>
        <a:bodyPr/>
        <a:lstStyle/>
        <a:p>
          <a:r>
            <a:rPr lang="es-ES" dirty="0">
              <a:solidFill>
                <a:schemeClr val="bg1"/>
              </a:solidFill>
            </a:rPr>
            <a:t>Observatorio del Mercado de Trabajo</a:t>
          </a:r>
        </a:p>
      </dgm:t>
    </dgm:pt>
    <dgm:pt modelId="{0A110F81-F75C-4EB6-9D9D-3E85F72E6084}" type="parTrans" cxnId="{ADCD2B0A-60C4-4D8B-8EA3-2EC5A60D3C1E}">
      <dgm:prSet/>
      <dgm:spPr/>
      <dgm:t>
        <a:bodyPr/>
        <a:lstStyle/>
        <a:p>
          <a:endParaRPr lang="fr-BE"/>
        </a:p>
      </dgm:t>
    </dgm:pt>
    <dgm:pt modelId="{7291D62C-5607-4376-B204-37D2FF4C6739}" type="sibTrans" cxnId="{ADCD2B0A-60C4-4D8B-8EA3-2EC5A60D3C1E}">
      <dgm:prSet/>
      <dgm:spPr/>
      <dgm:t>
        <a:bodyPr/>
        <a:lstStyle/>
        <a:p>
          <a:endParaRPr lang="fr-BE"/>
        </a:p>
      </dgm:t>
    </dgm:pt>
    <dgm:pt modelId="{F599695C-96D1-4AFF-A1C1-AA0C4C6E491B}">
      <dgm:prSet custT="1"/>
      <dgm:spPr>
        <a:solidFill>
          <a:srgbClr val="002060"/>
        </a:solidFill>
      </dgm:spPr>
      <dgm:t>
        <a:bodyPr/>
        <a:lstStyle/>
        <a:p>
          <a:r>
            <a:rPr lang="es-ES" sz="2100" dirty="0">
              <a:solidFill>
                <a:schemeClr val="bg1"/>
              </a:solidFill>
            </a:rPr>
            <a:t>Grupo </a:t>
          </a:r>
          <a:r>
            <a:rPr lang="es-ES" sz="2100" i="1" dirty="0">
              <a:solidFill>
                <a:schemeClr val="bg1"/>
              </a:solidFill>
            </a:rPr>
            <a:t>ad hoc</a:t>
          </a:r>
          <a:r>
            <a:rPr lang="es-ES" sz="2100" dirty="0">
              <a:solidFill>
                <a:schemeClr val="bg1"/>
              </a:solidFill>
            </a:rPr>
            <a:t> sobre el Semestre Europeo</a:t>
          </a:r>
        </a:p>
      </dgm:t>
    </dgm:pt>
    <dgm:pt modelId="{17203B87-F79B-4B82-9337-52CF28574BB6}" type="parTrans" cxnId="{E3B28CB6-461F-4B78-A02F-FEFCF7A5C104}">
      <dgm:prSet/>
      <dgm:spPr/>
      <dgm:t>
        <a:bodyPr/>
        <a:lstStyle/>
        <a:p>
          <a:endParaRPr lang="fr-BE"/>
        </a:p>
      </dgm:t>
    </dgm:pt>
    <dgm:pt modelId="{33C65042-F479-438A-8532-B98E5779F15B}" type="sibTrans" cxnId="{E3B28CB6-461F-4B78-A02F-FEFCF7A5C104}">
      <dgm:prSet/>
      <dgm:spPr/>
      <dgm:t>
        <a:bodyPr/>
        <a:lstStyle/>
        <a:p>
          <a:endParaRPr lang="fr-BE"/>
        </a:p>
      </dgm:t>
    </dgm:pt>
    <dgm:pt modelId="{7BA626AD-C64C-43DB-8ABC-9207E9BCFCE4}">
      <dgm:prSet/>
      <dgm:spPr>
        <a:solidFill>
          <a:srgbClr val="002060"/>
        </a:solidFill>
      </dgm:spPr>
      <dgm:t>
        <a:bodyPr/>
        <a:lstStyle/>
        <a:p>
          <a:r>
            <a:rPr lang="es-ES" dirty="0">
              <a:solidFill>
                <a:schemeClr val="bg1"/>
              </a:solidFill>
            </a:rPr>
            <a:t>Observatorio del Desarrollo Sostenible</a:t>
          </a:r>
        </a:p>
      </dgm:t>
    </dgm:pt>
    <dgm:pt modelId="{0028919D-1516-4834-BD0E-A80D8A80D0AA}" type="parTrans" cxnId="{71AD8F32-B184-4B69-B970-535A7AAA6F36}">
      <dgm:prSet/>
      <dgm:spPr/>
      <dgm:t>
        <a:bodyPr/>
        <a:lstStyle/>
        <a:p>
          <a:endParaRPr lang="fr-BE"/>
        </a:p>
      </dgm:t>
    </dgm:pt>
    <dgm:pt modelId="{47E87369-6951-4CB6-8508-403913B0BA14}" type="sibTrans" cxnId="{71AD8F32-B184-4B69-B970-535A7AAA6F36}">
      <dgm:prSet/>
      <dgm:spPr/>
      <dgm:t>
        <a:bodyPr/>
        <a:lstStyle/>
        <a:p>
          <a:endParaRPr lang="fr-BE"/>
        </a:p>
      </dgm:t>
    </dgm:pt>
    <dgm:pt modelId="{3B373F1F-2B72-4872-84A6-BAC76F45D1C5}" type="pres">
      <dgm:prSet presAssocID="{8203B9E6-6FDC-4435-98F9-DCD847129353}" presName="Name0" presStyleCnt="0">
        <dgm:presLayoutVars>
          <dgm:chMax val="7"/>
          <dgm:dir/>
          <dgm:resizeHandles val="exact"/>
        </dgm:presLayoutVars>
      </dgm:prSet>
      <dgm:spPr/>
    </dgm:pt>
    <dgm:pt modelId="{B71C34BB-5052-45ED-9128-55E4481E1772}" type="pres">
      <dgm:prSet presAssocID="{8203B9E6-6FDC-4435-98F9-DCD847129353}" presName="ellipse1" presStyleLbl="vennNode1" presStyleIdx="0" presStyleCnt="5">
        <dgm:presLayoutVars>
          <dgm:bulletEnabled val="1"/>
        </dgm:presLayoutVars>
      </dgm:prSet>
      <dgm:spPr/>
    </dgm:pt>
    <dgm:pt modelId="{C6F73452-D001-41F9-9559-67B763788554}" type="pres">
      <dgm:prSet presAssocID="{8203B9E6-6FDC-4435-98F9-DCD847129353}" presName="ellipse2" presStyleLbl="vennNode1" presStyleIdx="1" presStyleCnt="5" custLinFactNeighborX="1061" custLinFactNeighborY="-983">
        <dgm:presLayoutVars>
          <dgm:bulletEnabled val="1"/>
        </dgm:presLayoutVars>
      </dgm:prSet>
      <dgm:spPr/>
    </dgm:pt>
    <dgm:pt modelId="{7BD42B0B-BB61-4F87-BB4C-0F90CBFC8FEE}" type="pres">
      <dgm:prSet presAssocID="{8203B9E6-6FDC-4435-98F9-DCD847129353}" presName="ellipse3" presStyleLbl="vennNode1" presStyleIdx="2" presStyleCnt="5">
        <dgm:presLayoutVars>
          <dgm:bulletEnabled val="1"/>
        </dgm:presLayoutVars>
      </dgm:prSet>
      <dgm:spPr/>
    </dgm:pt>
    <dgm:pt modelId="{F8FDB520-73F0-4054-890F-7438E41DB4C7}" type="pres">
      <dgm:prSet presAssocID="{8203B9E6-6FDC-4435-98F9-DCD847129353}" presName="ellipse4" presStyleLbl="vennNode1" presStyleIdx="3" presStyleCnt="5" custScaleX="100901" custScaleY="99361" custLinFactNeighborX="8157" custLinFactNeighborY="-697">
        <dgm:presLayoutVars>
          <dgm:bulletEnabled val="1"/>
        </dgm:presLayoutVars>
      </dgm:prSet>
      <dgm:spPr/>
    </dgm:pt>
    <dgm:pt modelId="{29CF2A62-BD99-4AC3-9414-908492695DB0}" type="pres">
      <dgm:prSet presAssocID="{8203B9E6-6FDC-4435-98F9-DCD847129353}" presName="ellipse5" presStyleLbl="vennNode1" presStyleIdx="4" presStyleCnt="5">
        <dgm:presLayoutVars>
          <dgm:bulletEnabled val="1"/>
        </dgm:presLayoutVars>
      </dgm:prSet>
      <dgm:spPr/>
    </dgm:pt>
  </dgm:ptLst>
  <dgm:cxnLst>
    <dgm:cxn modelId="{ADCD2B0A-60C4-4D8B-8EA3-2EC5A60D3C1E}" srcId="{8203B9E6-6FDC-4435-98F9-DCD847129353}" destId="{AACB242B-D843-4F88-A2D1-12F453EC7356}" srcOrd="3" destOrd="0" parTransId="{0A110F81-F75C-4EB6-9D9D-3E85F72E6084}" sibTransId="{7291D62C-5607-4376-B204-37D2FF4C6739}"/>
    <dgm:cxn modelId="{CB3D8F1F-9354-4C48-A894-9EAB64578BED}" type="presOf" srcId="{7BA626AD-C64C-43DB-8ABC-9207E9BCFCE4}" destId="{29CF2A62-BD99-4AC3-9414-908492695DB0}" srcOrd="0" destOrd="0" presId="urn:microsoft.com/office/officeart/2005/8/layout/rings+Icon"/>
    <dgm:cxn modelId="{71AD8F32-B184-4B69-B970-535A7AAA6F36}" srcId="{8203B9E6-6FDC-4435-98F9-DCD847129353}" destId="{7BA626AD-C64C-43DB-8ABC-9207E9BCFCE4}" srcOrd="4" destOrd="0" parTransId="{0028919D-1516-4834-BD0E-A80D8A80D0AA}" sibTransId="{47E87369-6951-4CB6-8508-403913B0BA14}"/>
    <dgm:cxn modelId="{1C824D36-C4E2-4D0A-ADDF-96630B281A01}" type="presOf" srcId="{AACB242B-D843-4F88-A2D1-12F453EC7356}" destId="{F8FDB520-73F0-4054-890F-7438E41DB4C7}" srcOrd="0" destOrd="0" presId="urn:microsoft.com/office/officeart/2005/8/layout/rings+Icon"/>
    <dgm:cxn modelId="{254A126C-5BDA-43F9-B0E8-6DD4F11F919D}" type="presOf" srcId="{E5035F77-914F-44E5-9F98-19DBD7964E39}" destId="{C6F73452-D001-41F9-9559-67B763788554}" srcOrd="0" destOrd="0" presId="urn:microsoft.com/office/officeart/2005/8/layout/rings+Icon"/>
    <dgm:cxn modelId="{DECE3475-CEDE-43CA-8EBE-C2FA482FF071}" srcId="{8203B9E6-6FDC-4435-98F9-DCD847129353}" destId="{E5035F77-914F-44E5-9F98-19DBD7964E39}" srcOrd="1" destOrd="0" parTransId="{07C07377-6D03-4CBD-A95E-255AD901E6D6}" sibTransId="{EB45D2D7-930D-4B26-8BCC-78D72C87DA76}"/>
    <dgm:cxn modelId="{0B735F79-BB8E-4DF4-9F95-71D5F4707674}" type="presOf" srcId="{F599695C-96D1-4AFF-A1C1-AA0C4C6E491B}" destId="{B71C34BB-5052-45ED-9128-55E4481E1772}" srcOrd="0" destOrd="0" presId="urn:microsoft.com/office/officeart/2005/8/layout/rings+Icon"/>
    <dgm:cxn modelId="{83A1928F-04D1-4EC0-BE60-1307358D9AD2}" srcId="{8203B9E6-6FDC-4435-98F9-DCD847129353}" destId="{1CC6AFC4-1822-401C-9229-D45C93D1596B}" srcOrd="2" destOrd="0" parTransId="{149197E8-1EA6-4971-A140-1B757D89B2BB}" sibTransId="{ECC0EE96-8EA4-4F0F-B0E6-BFB0188A7A97}"/>
    <dgm:cxn modelId="{0487E2AA-1EC8-4FCC-BB0B-28DEDC020E42}" type="presOf" srcId="{8203B9E6-6FDC-4435-98F9-DCD847129353}" destId="{3B373F1F-2B72-4872-84A6-BAC76F45D1C5}" srcOrd="0" destOrd="0" presId="urn:microsoft.com/office/officeart/2005/8/layout/rings+Icon"/>
    <dgm:cxn modelId="{E3B28CB6-461F-4B78-A02F-FEFCF7A5C104}" srcId="{8203B9E6-6FDC-4435-98F9-DCD847129353}" destId="{F599695C-96D1-4AFF-A1C1-AA0C4C6E491B}" srcOrd="0" destOrd="0" parTransId="{17203B87-F79B-4B82-9337-52CF28574BB6}" sibTransId="{33C65042-F479-438A-8532-B98E5779F15B}"/>
    <dgm:cxn modelId="{19231BFC-5049-4C79-A533-BC608E46EFE5}" type="presOf" srcId="{1CC6AFC4-1822-401C-9229-D45C93D1596B}" destId="{7BD42B0B-BB61-4F87-BB4C-0F90CBFC8FEE}" srcOrd="0" destOrd="0" presId="urn:microsoft.com/office/officeart/2005/8/layout/rings+Icon"/>
    <dgm:cxn modelId="{35B9BE8F-4192-4DF5-A4CF-09119CEDF7B2}" type="presParOf" srcId="{3B373F1F-2B72-4872-84A6-BAC76F45D1C5}" destId="{B71C34BB-5052-45ED-9128-55E4481E1772}" srcOrd="0" destOrd="0" presId="urn:microsoft.com/office/officeart/2005/8/layout/rings+Icon"/>
    <dgm:cxn modelId="{3D291822-EFDE-45A1-B4FF-CFB52ECE2199}" type="presParOf" srcId="{3B373F1F-2B72-4872-84A6-BAC76F45D1C5}" destId="{C6F73452-D001-41F9-9559-67B763788554}" srcOrd="1" destOrd="0" presId="urn:microsoft.com/office/officeart/2005/8/layout/rings+Icon"/>
    <dgm:cxn modelId="{6BCCEE99-5A85-4DE2-819D-6986227BC2B1}" type="presParOf" srcId="{3B373F1F-2B72-4872-84A6-BAC76F45D1C5}" destId="{7BD42B0B-BB61-4F87-BB4C-0F90CBFC8FEE}" srcOrd="2" destOrd="0" presId="urn:microsoft.com/office/officeart/2005/8/layout/rings+Icon"/>
    <dgm:cxn modelId="{3984EA2A-4141-4942-B549-F0A72F680BCA}" type="presParOf" srcId="{3B373F1F-2B72-4872-84A6-BAC76F45D1C5}" destId="{F8FDB520-73F0-4054-890F-7438E41DB4C7}" srcOrd="3" destOrd="0" presId="urn:microsoft.com/office/officeart/2005/8/layout/rings+Icon"/>
    <dgm:cxn modelId="{83BD4F61-5077-4B14-9D80-BE667E26619C}" type="presParOf" srcId="{3B373F1F-2B72-4872-84A6-BAC76F45D1C5}" destId="{29CF2A62-BD99-4AC3-9414-908492695DB0}" srcOrd="4"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6CA0F2-E9E4-4449-A9F2-89C1BD020221}" type="doc">
      <dgm:prSet loTypeId="urn:microsoft.com/office/officeart/2005/8/layout/rings+Icon" loCatId="relationship" qsTypeId="urn:microsoft.com/office/officeart/2005/8/quickstyle/simple4" qsCatId="simple" csTypeId="urn:microsoft.com/office/officeart/2005/8/colors/accent1_2" csCatId="accent1" phldr="1"/>
      <dgm:spPr/>
      <dgm:t>
        <a:bodyPr/>
        <a:lstStyle/>
        <a:p>
          <a:endParaRPr lang="fr-BE"/>
        </a:p>
      </dgm:t>
    </dgm:pt>
    <dgm:pt modelId="{2242313F-D23E-4570-A4FC-9C38E469921F}">
      <dgm:prSet custT="1"/>
      <dgm:spPr>
        <a:solidFill>
          <a:srgbClr val="002060"/>
        </a:solidFill>
        <a:ln>
          <a:solidFill>
            <a:srgbClr val="002060"/>
          </a:solidFill>
        </a:ln>
      </dgm:spPr>
      <dgm:t>
        <a:bodyPr/>
        <a:lstStyle/>
        <a:p>
          <a:r>
            <a:rPr lang="es-ES" sz="2100" dirty="0">
              <a:solidFill>
                <a:schemeClr val="bg1"/>
              </a:solidFill>
            </a:rPr>
            <a:t>Grupo </a:t>
          </a:r>
          <a:r>
            <a:rPr lang="es-ES" sz="2100" i="1" dirty="0">
              <a:solidFill>
                <a:schemeClr val="bg1"/>
              </a:solidFill>
            </a:rPr>
            <a:t>ad hoc</a:t>
          </a:r>
          <a:r>
            <a:rPr lang="es-ES" sz="2100" dirty="0">
              <a:solidFill>
                <a:schemeClr val="bg1"/>
              </a:solidFill>
            </a:rPr>
            <a:t> sobre Igualdad</a:t>
          </a:r>
        </a:p>
      </dgm:t>
    </dgm:pt>
    <dgm:pt modelId="{20BF8076-0BAC-4726-8C45-329A0D0F5DAB}" type="parTrans" cxnId="{A7A86D9D-C2EB-46D9-B42D-0C352E64C48A}">
      <dgm:prSet/>
      <dgm:spPr/>
      <dgm:t>
        <a:bodyPr/>
        <a:lstStyle/>
        <a:p>
          <a:endParaRPr lang="fr-BE"/>
        </a:p>
      </dgm:t>
    </dgm:pt>
    <dgm:pt modelId="{88C5D3C2-E8AF-4835-8A24-9CA0FA10A175}" type="sibTrans" cxnId="{A7A86D9D-C2EB-46D9-B42D-0C352E64C48A}">
      <dgm:prSet/>
      <dgm:spPr/>
      <dgm:t>
        <a:bodyPr/>
        <a:lstStyle/>
        <a:p>
          <a:endParaRPr lang="fr-BE"/>
        </a:p>
      </dgm:t>
    </dgm:pt>
    <dgm:pt modelId="{CB2133CD-1C36-415A-AFE9-715A7095F35B}">
      <dgm:prSet custT="1"/>
      <dgm:spPr>
        <a:solidFill>
          <a:srgbClr val="002060"/>
        </a:solidFill>
      </dgm:spPr>
      <dgm:t>
        <a:bodyPr/>
        <a:lstStyle/>
        <a:p>
          <a:r>
            <a:rPr lang="es-ES" sz="2100" dirty="0">
              <a:solidFill>
                <a:schemeClr val="bg1"/>
              </a:solidFill>
            </a:rPr>
            <a:t>Grupo </a:t>
          </a:r>
          <a:r>
            <a:rPr lang="es-ES" sz="2100" i="1" dirty="0">
              <a:solidFill>
                <a:schemeClr val="bg1"/>
              </a:solidFill>
            </a:rPr>
            <a:t>ad hoc</a:t>
          </a:r>
          <a:r>
            <a:rPr lang="es-ES" sz="2100" dirty="0">
              <a:solidFill>
                <a:schemeClr val="bg1"/>
              </a:solidFill>
            </a:rPr>
            <a:t> sobre la COP</a:t>
          </a:r>
        </a:p>
      </dgm:t>
    </dgm:pt>
    <dgm:pt modelId="{5F284DBF-8FCF-4262-B82E-81A5F9DCCA96}" type="parTrans" cxnId="{5D72A600-89D1-46E6-8AA4-42D969AD58B1}">
      <dgm:prSet/>
      <dgm:spPr/>
      <dgm:t>
        <a:bodyPr/>
        <a:lstStyle/>
        <a:p>
          <a:endParaRPr lang="fr-BE"/>
        </a:p>
      </dgm:t>
    </dgm:pt>
    <dgm:pt modelId="{2865DBEB-4D3E-40EB-BCC4-A16312D17E5F}" type="sibTrans" cxnId="{5D72A600-89D1-46E6-8AA4-42D969AD58B1}">
      <dgm:prSet/>
      <dgm:spPr/>
      <dgm:t>
        <a:bodyPr/>
        <a:lstStyle/>
        <a:p>
          <a:endParaRPr lang="fr-BE"/>
        </a:p>
      </dgm:t>
    </dgm:pt>
    <dgm:pt modelId="{8B5DB63D-0D01-408A-BFF3-4266CE050986}">
      <dgm:prSet custT="1"/>
      <dgm:spPr>
        <a:solidFill>
          <a:srgbClr val="7030A0"/>
        </a:solidFill>
      </dgm:spPr>
      <dgm:t>
        <a:bodyPr/>
        <a:lstStyle/>
        <a:p>
          <a:r>
            <a:rPr lang="es-ES" sz="1700" dirty="0">
              <a:solidFill>
                <a:schemeClr val="bg1"/>
              </a:solidFill>
              <a:latin typeface="Calibri" pitchFamily="34" charset="0"/>
            </a:rPr>
            <a:t>CCMI Comisión Consultiva de las Transformaciones Industriales</a:t>
          </a:r>
        </a:p>
      </dgm:t>
    </dgm:pt>
    <dgm:pt modelId="{D0B70936-BA16-43FB-AE64-57979EA8D979}" type="parTrans" cxnId="{476B8293-4C0F-4D48-9D8B-3CE1DD9B7473}">
      <dgm:prSet/>
      <dgm:spPr/>
      <dgm:t>
        <a:bodyPr/>
        <a:lstStyle/>
        <a:p>
          <a:endParaRPr lang="fr-BE"/>
        </a:p>
      </dgm:t>
    </dgm:pt>
    <dgm:pt modelId="{C10F7F5A-591E-43EE-B90E-C79BA1956E1B}" type="sibTrans" cxnId="{476B8293-4C0F-4D48-9D8B-3CE1DD9B7473}">
      <dgm:prSet/>
      <dgm:spPr/>
      <dgm:t>
        <a:bodyPr/>
        <a:lstStyle/>
        <a:p>
          <a:endParaRPr lang="fr-BE"/>
        </a:p>
      </dgm:t>
    </dgm:pt>
    <dgm:pt modelId="{378DA1D4-79E9-417C-A631-9A23614466F0}">
      <dgm:prSet custT="1"/>
      <dgm:spPr>
        <a:solidFill>
          <a:srgbClr val="002060"/>
        </a:solidFill>
      </dgm:spPr>
      <dgm:t>
        <a:bodyPr/>
        <a:lstStyle/>
        <a:p>
          <a:r>
            <a:rPr lang="es-ES" sz="2100" dirty="0">
              <a:solidFill>
                <a:schemeClr val="bg1"/>
              </a:solidFill>
            </a:rPr>
            <a:t>Grupo </a:t>
          </a:r>
          <a:r>
            <a:rPr lang="es-ES" sz="2100" i="1" dirty="0">
              <a:solidFill>
                <a:schemeClr val="bg1"/>
              </a:solidFill>
            </a:rPr>
            <a:t>ad hoc</a:t>
          </a:r>
          <a:r>
            <a:rPr lang="es-ES" sz="2100" dirty="0">
              <a:solidFill>
                <a:schemeClr val="bg1"/>
              </a:solidFill>
            </a:rPr>
            <a:t> sobre la Juventud</a:t>
          </a:r>
        </a:p>
      </dgm:t>
    </dgm:pt>
    <dgm:pt modelId="{30A9A461-DE3D-44A7-8A74-F7E588A292DC}" type="parTrans" cxnId="{CB729FFA-4F5F-4513-9430-040BECF49A9F}">
      <dgm:prSet/>
      <dgm:spPr/>
      <dgm:t>
        <a:bodyPr/>
        <a:lstStyle/>
        <a:p>
          <a:endParaRPr lang="fr-BE"/>
        </a:p>
      </dgm:t>
    </dgm:pt>
    <dgm:pt modelId="{1E49BEDE-07C3-4313-A3CC-031CAB13F500}" type="sibTrans" cxnId="{CB729FFA-4F5F-4513-9430-040BECF49A9F}">
      <dgm:prSet/>
      <dgm:spPr/>
      <dgm:t>
        <a:bodyPr/>
        <a:lstStyle/>
        <a:p>
          <a:endParaRPr lang="fr-BE"/>
        </a:p>
      </dgm:t>
    </dgm:pt>
    <dgm:pt modelId="{3927B9FF-624B-4A0E-8140-250997EF6FF9}" type="pres">
      <dgm:prSet presAssocID="{5D6CA0F2-E9E4-4449-A9F2-89C1BD020221}" presName="Name0" presStyleCnt="0">
        <dgm:presLayoutVars>
          <dgm:chMax val="7"/>
          <dgm:dir/>
          <dgm:resizeHandles val="exact"/>
        </dgm:presLayoutVars>
      </dgm:prSet>
      <dgm:spPr/>
    </dgm:pt>
    <dgm:pt modelId="{E3C77314-1F34-471D-84C1-1D0B0B0F163D}" type="pres">
      <dgm:prSet presAssocID="{5D6CA0F2-E9E4-4449-A9F2-89C1BD020221}" presName="ellipse1" presStyleLbl="vennNode1" presStyleIdx="0" presStyleCnt="4" custScaleX="101299" custScaleY="95486" custLinFactNeighborX="-591" custLinFactNeighborY="-8381">
        <dgm:presLayoutVars>
          <dgm:bulletEnabled val="1"/>
        </dgm:presLayoutVars>
      </dgm:prSet>
      <dgm:spPr/>
    </dgm:pt>
    <dgm:pt modelId="{05077633-4EF1-4E8F-8DB5-AC3CA458874A}" type="pres">
      <dgm:prSet presAssocID="{5D6CA0F2-E9E4-4449-A9F2-89C1BD020221}" presName="ellipse2" presStyleLbl="vennNode1" presStyleIdx="1" presStyleCnt="4" custLinFactNeighborX="-28" custLinFactNeighborY="-6185">
        <dgm:presLayoutVars>
          <dgm:bulletEnabled val="1"/>
        </dgm:presLayoutVars>
      </dgm:prSet>
      <dgm:spPr/>
    </dgm:pt>
    <dgm:pt modelId="{E43C8C33-10C3-48CA-A976-5B97E2E6FB47}" type="pres">
      <dgm:prSet presAssocID="{5D6CA0F2-E9E4-4449-A9F2-89C1BD020221}" presName="ellipse3" presStyleLbl="vennNode1" presStyleIdx="2" presStyleCnt="4" custLinFactNeighborX="3304" custLinFactNeighborY="-4944">
        <dgm:presLayoutVars>
          <dgm:bulletEnabled val="1"/>
        </dgm:presLayoutVars>
      </dgm:prSet>
      <dgm:spPr/>
    </dgm:pt>
    <dgm:pt modelId="{3F6A9F8B-8669-4891-A9B7-B500B35741E7}" type="pres">
      <dgm:prSet presAssocID="{5D6CA0F2-E9E4-4449-A9F2-89C1BD020221}" presName="ellipse4" presStyleLbl="vennNode1" presStyleIdx="3" presStyleCnt="4" custLinFactNeighborX="8282" custLinFactNeighborY="-5693">
        <dgm:presLayoutVars>
          <dgm:bulletEnabled val="1"/>
        </dgm:presLayoutVars>
      </dgm:prSet>
      <dgm:spPr/>
    </dgm:pt>
  </dgm:ptLst>
  <dgm:cxnLst>
    <dgm:cxn modelId="{5D72A600-89D1-46E6-8AA4-42D969AD58B1}" srcId="{5D6CA0F2-E9E4-4449-A9F2-89C1BD020221}" destId="{CB2133CD-1C36-415A-AFE9-715A7095F35B}" srcOrd="3" destOrd="0" parTransId="{5F284DBF-8FCF-4262-B82E-81A5F9DCCA96}" sibTransId="{2865DBEB-4D3E-40EB-BCC4-A16312D17E5F}"/>
    <dgm:cxn modelId="{13FFAE08-39CF-4D9E-9616-A1E6245EE8DD}" type="presOf" srcId="{5D6CA0F2-E9E4-4449-A9F2-89C1BD020221}" destId="{3927B9FF-624B-4A0E-8140-250997EF6FF9}" srcOrd="0" destOrd="0" presId="urn:microsoft.com/office/officeart/2005/8/layout/rings+Icon"/>
    <dgm:cxn modelId="{4D244C20-7022-456D-A9B8-ADC5F828DA4B}" type="presOf" srcId="{378DA1D4-79E9-417C-A631-9A23614466F0}" destId="{05077633-4EF1-4E8F-8DB5-AC3CA458874A}" srcOrd="0" destOrd="0" presId="urn:microsoft.com/office/officeart/2005/8/layout/rings+Icon"/>
    <dgm:cxn modelId="{E888F936-11A3-4370-A105-D11245E11308}" type="presOf" srcId="{2242313F-D23E-4570-A4FC-9C38E469921F}" destId="{E43C8C33-10C3-48CA-A976-5B97E2E6FB47}" srcOrd="0" destOrd="0" presId="urn:microsoft.com/office/officeart/2005/8/layout/rings+Icon"/>
    <dgm:cxn modelId="{476B8293-4C0F-4D48-9D8B-3CE1DD9B7473}" srcId="{5D6CA0F2-E9E4-4449-A9F2-89C1BD020221}" destId="{8B5DB63D-0D01-408A-BFF3-4266CE050986}" srcOrd="0" destOrd="0" parTransId="{D0B70936-BA16-43FB-AE64-57979EA8D979}" sibTransId="{C10F7F5A-591E-43EE-B90E-C79BA1956E1B}"/>
    <dgm:cxn modelId="{A7A86D9D-C2EB-46D9-B42D-0C352E64C48A}" srcId="{5D6CA0F2-E9E4-4449-A9F2-89C1BD020221}" destId="{2242313F-D23E-4570-A4FC-9C38E469921F}" srcOrd="2" destOrd="0" parTransId="{20BF8076-0BAC-4726-8C45-329A0D0F5DAB}" sibTransId="{88C5D3C2-E8AF-4835-8A24-9CA0FA10A175}"/>
    <dgm:cxn modelId="{E39479BF-60AE-4BE8-B5D5-84C65487D53E}" type="presOf" srcId="{CB2133CD-1C36-415A-AFE9-715A7095F35B}" destId="{3F6A9F8B-8669-4891-A9B7-B500B35741E7}" srcOrd="0" destOrd="0" presId="urn:microsoft.com/office/officeart/2005/8/layout/rings+Icon"/>
    <dgm:cxn modelId="{CB729FFA-4F5F-4513-9430-040BECF49A9F}" srcId="{5D6CA0F2-E9E4-4449-A9F2-89C1BD020221}" destId="{378DA1D4-79E9-417C-A631-9A23614466F0}" srcOrd="1" destOrd="0" parTransId="{30A9A461-DE3D-44A7-8A74-F7E588A292DC}" sibTransId="{1E49BEDE-07C3-4313-A3CC-031CAB13F500}"/>
    <dgm:cxn modelId="{1541FBFD-BEB5-4466-8669-440EF10F4CB2}" type="presOf" srcId="{8B5DB63D-0D01-408A-BFF3-4266CE050986}" destId="{E3C77314-1F34-471D-84C1-1D0B0B0F163D}" srcOrd="0" destOrd="0" presId="urn:microsoft.com/office/officeart/2005/8/layout/rings+Icon"/>
    <dgm:cxn modelId="{222C4BB5-1A51-406F-9395-A3A44F707C44}" type="presParOf" srcId="{3927B9FF-624B-4A0E-8140-250997EF6FF9}" destId="{E3C77314-1F34-471D-84C1-1D0B0B0F163D}" srcOrd="0" destOrd="0" presId="urn:microsoft.com/office/officeart/2005/8/layout/rings+Icon"/>
    <dgm:cxn modelId="{F17F809E-5B0A-48B5-9AA4-A4604B9B1010}" type="presParOf" srcId="{3927B9FF-624B-4A0E-8140-250997EF6FF9}" destId="{05077633-4EF1-4E8F-8DB5-AC3CA458874A}" srcOrd="1" destOrd="0" presId="urn:microsoft.com/office/officeart/2005/8/layout/rings+Icon"/>
    <dgm:cxn modelId="{5CB27DFC-AC7C-48F7-9E06-E505CB7711BB}" type="presParOf" srcId="{3927B9FF-624B-4A0E-8140-250997EF6FF9}" destId="{E43C8C33-10C3-48CA-A976-5B97E2E6FB47}" srcOrd="2" destOrd="0" presId="urn:microsoft.com/office/officeart/2005/8/layout/rings+Icon"/>
    <dgm:cxn modelId="{3E41BB60-409E-4FD5-8D73-07806988F4A7}" type="presParOf" srcId="{3927B9FF-624B-4A0E-8140-250997EF6FF9}" destId="{3F6A9F8B-8669-4891-A9B7-B500B35741E7}" srcOrd="3" destOrd="0" presId="urn:microsoft.com/office/officeart/2005/8/layout/rings+Icon"/>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C34BB-5052-45ED-9128-55E4481E1772}">
      <dsp:nvSpPr>
        <dsp:cNvPr id="0" name=""/>
        <dsp:cNvSpPr/>
      </dsp:nvSpPr>
      <dsp:spPr>
        <a:xfrm>
          <a:off x="0" y="370730"/>
          <a:ext cx="2301634" cy="2301629"/>
        </a:xfrm>
        <a:prstGeom prst="ellipse">
          <a:avLst/>
        </a:prstGeom>
        <a:solidFill>
          <a:srgbClr val="00206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solidFill>
                <a:schemeClr val="bg1"/>
              </a:solidFill>
            </a:rPr>
            <a:t>Grupo </a:t>
          </a:r>
          <a:r>
            <a:rPr lang="es-ES" sz="2100" i="1" kern="1200" dirty="0">
              <a:solidFill>
                <a:schemeClr val="bg1"/>
              </a:solidFill>
            </a:rPr>
            <a:t>ad hoc</a:t>
          </a:r>
          <a:r>
            <a:rPr lang="es-ES" sz="2100" kern="1200" dirty="0">
              <a:solidFill>
                <a:schemeClr val="bg1"/>
              </a:solidFill>
            </a:rPr>
            <a:t> sobre el Semestre Europeo</a:t>
          </a:r>
        </a:p>
      </dsp:txBody>
      <dsp:txXfrm>
        <a:off x="337066" y="707796"/>
        <a:ext cx="1627502" cy="1627497"/>
      </dsp:txXfrm>
    </dsp:sp>
    <dsp:sp modelId="{C6F73452-D001-41F9-9559-67B763788554}">
      <dsp:nvSpPr>
        <dsp:cNvPr id="0" name=""/>
        <dsp:cNvSpPr/>
      </dsp:nvSpPr>
      <dsp:spPr>
        <a:xfrm>
          <a:off x="1207957" y="1883164"/>
          <a:ext cx="2301634" cy="2301629"/>
        </a:xfrm>
        <a:prstGeom prst="ellipse">
          <a:avLst/>
        </a:prstGeom>
        <a:solidFill>
          <a:srgbClr val="00206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bg1"/>
              </a:solidFill>
            </a:rPr>
            <a:t>Observatorio de la Transición Digital y del Mercado Único</a:t>
          </a:r>
        </a:p>
      </dsp:txBody>
      <dsp:txXfrm>
        <a:off x="1545023" y="2220230"/>
        <a:ext cx="1627502" cy="1627497"/>
      </dsp:txXfrm>
    </dsp:sp>
    <dsp:sp modelId="{7BD42B0B-BB61-4F87-BB4C-0F90CBFC8FEE}">
      <dsp:nvSpPr>
        <dsp:cNvPr id="0" name=""/>
        <dsp:cNvSpPr/>
      </dsp:nvSpPr>
      <dsp:spPr>
        <a:xfrm>
          <a:off x="2367777" y="370730"/>
          <a:ext cx="2301634" cy="2301629"/>
        </a:xfrm>
        <a:prstGeom prst="ellipse">
          <a:avLst/>
        </a:prstGeom>
        <a:solidFill>
          <a:srgbClr val="00206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bg1"/>
              </a:solidFill>
            </a:rPr>
            <a:t>Grupo </a:t>
          </a:r>
          <a:r>
            <a:rPr lang="es-ES" sz="1800" i="1" kern="1200" dirty="0">
              <a:solidFill>
                <a:schemeClr val="bg1"/>
              </a:solidFill>
            </a:rPr>
            <a:t>ad hoc</a:t>
          </a:r>
          <a:r>
            <a:rPr lang="es-ES" sz="1800" kern="1200" dirty="0">
              <a:solidFill>
                <a:schemeClr val="bg1"/>
              </a:solidFill>
            </a:rPr>
            <a:t> sobre Derechos Fundamentales y Estado de Derecho</a:t>
          </a:r>
        </a:p>
      </dsp:txBody>
      <dsp:txXfrm>
        <a:off x="2704843" y="707796"/>
        <a:ext cx="1627502" cy="1627497"/>
      </dsp:txXfrm>
    </dsp:sp>
    <dsp:sp modelId="{F8FDB520-73F0-4054-890F-7438E41DB4C7}">
      <dsp:nvSpPr>
        <dsp:cNvPr id="0" name=""/>
        <dsp:cNvSpPr/>
      </dsp:nvSpPr>
      <dsp:spPr>
        <a:xfrm>
          <a:off x="3728690" y="1897100"/>
          <a:ext cx="2322372" cy="2286922"/>
        </a:xfrm>
        <a:prstGeom prst="ellipse">
          <a:avLst/>
        </a:prstGeom>
        <a:solidFill>
          <a:srgbClr val="00206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bg1"/>
              </a:solidFill>
            </a:rPr>
            <a:t>Observatorio del Mercado de Trabajo</a:t>
          </a:r>
        </a:p>
      </dsp:txBody>
      <dsp:txXfrm>
        <a:off x="4068794" y="2232012"/>
        <a:ext cx="1642164" cy="1617098"/>
      </dsp:txXfrm>
    </dsp:sp>
    <dsp:sp modelId="{29CF2A62-BD99-4AC3-9414-908492695DB0}">
      <dsp:nvSpPr>
        <dsp:cNvPr id="0" name=""/>
        <dsp:cNvSpPr/>
      </dsp:nvSpPr>
      <dsp:spPr>
        <a:xfrm>
          <a:off x="4734852" y="370730"/>
          <a:ext cx="2301634" cy="2301629"/>
        </a:xfrm>
        <a:prstGeom prst="ellipse">
          <a:avLst/>
        </a:prstGeom>
        <a:solidFill>
          <a:srgbClr val="00206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bg1"/>
              </a:solidFill>
            </a:rPr>
            <a:t>Observatorio del Desarrollo Sostenible</a:t>
          </a:r>
        </a:p>
      </dsp:txBody>
      <dsp:txXfrm>
        <a:off x="5071918" y="707796"/>
        <a:ext cx="1627502" cy="16274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C77314-1F34-471D-84C1-1D0B0B0F163D}">
      <dsp:nvSpPr>
        <dsp:cNvPr id="0" name=""/>
        <dsp:cNvSpPr/>
      </dsp:nvSpPr>
      <dsp:spPr>
        <a:xfrm>
          <a:off x="-7468" y="122276"/>
          <a:ext cx="2329778" cy="2196353"/>
        </a:xfrm>
        <a:prstGeom prst="ellipse">
          <a:avLst/>
        </a:prstGeom>
        <a:solidFill>
          <a:srgbClr val="7030A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solidFill>
                <a:schemeClr val="bg1"/>
              </a:solidFill>
              <a:latin typeface="Calibri" pitchFamily="34" charset="0"/>
            </a:rPr>
            <a:t>CCMI Comisión Consultiva de las Transformaciones Industriales</a:t>
          </a:r>
        </a:p>
      </dsp:txBody>
      <dsp:txXfrm>
        <a:off x="333720" y="443924"/>
        <a:ext cx="1647402" cy="1553057"/>
      </dsp:txXfrm>
    </dsp:sp>
    <dsp:sp modelId="{05077633-4EF1-4E8F-8DB5-AC3CA458874A}">
      <dsp:nvSpPr>
        <dsp:cNvPr id="0" name=""/>
        <dsp:cNvSpPr/>
      </dsp:nvSpPr>
      <dsp:spPr>
        <a:xfrm>
          <a:off x="1190116" y="1654968"/>
          <a:ext cx="2299902" cy="2300183"/>
        </a:xfrm>
        <a:prstGeom prst="ellipse">
          <a:avLst/>
        </a:prstGeom>
        <a:solidFill>
          <a:srgbClr val="00206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solidFill>
                <a:schemeClr val="bg1"/>
              </a:solidFill>
            </a:rPr>
            <a:t>Grupo </a:t>
          </a:r>
          <a:r>
            <a:rPr lang="es-ES" sz="2100" i="1" kern="1200" dirty="0">
              <a:solidFill>
                <a:schemeClr val="bg1"/>
              </a:solidFill>
            </a:rPr>
            <a:t>ad hoc</a:t>
          </a:r>
          <a:r>
            <a:rPr lang="es-ES" sz="2100" kern="1200" dirty="0">
              <a:solidFill>
                <a:schemeClr val="bg1"/>
              </a:solidFill>
            </a:rPr>
            <a:t> sobre la Juventud</a:t>
          </a:r>
        </a:p>
      </dsp:txBody>
      <dsp:txXfrm>
        <a:off x="1526929" y="1991822"/>
        <a:ext cx="1626276" cy="1626475"/>
      </dsp:txXfrm>
    </dsp:sp>
    <dsp:sp modelId="{E43C8C33-10C3-48CA-A976-5B97E2E6FB47}">
      <dsp:nvSpPr>
        <dsp:cNvPr id="0" name=""/>
        <dsp:cNvSpPr/>
      </dsp:nvSpPr>
      <dsp:spPr>
        <a:xfrm>
          <a:off x="2449455" y="149418"/>
          <a:ext cx="2299902" cy="2300183"/>
        </a:xfrm>
        <a:prstGeom prst="ellipse">
          <a:avLst/>
        </a:prstGeom>
        <a:solidFill>
          <a:srgbClr val="002060"/>
        </a:solidFill>
        <a:ln>
          <a:solidFill>
            <a:srgbClr val="002060"/>
          </a:solidFill>
        </a:ln>
        <a:effectLst/>
      </dsp:spPr>
      <dsp:style>
        <a:lnRef idx="0">
          <a:scrgbClr r="0" g="0" b="0"/>
        </a:lnRef>
        <a:fillRef idx="3">
          <a:scrgbClr r="0" g="0" b="0"/>
        </a:fillRef>
        <a:effectRef idx="0">
          <a:scrgbClr r="0" g="0" b="0"/>
        </a:effectRef>
        <a:fontRef idx="minor">
          <a:schemeClr val="tx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solidFill>
                <a:schemeClr val="bg1"/>
              </a:solidFill>
            </a:rPr>
            <a:t>Grupo </a:t>
          </a:r>
          <a:r>
            <a:rPr lang="es-ES" sz="2100" i="1" kern="1200" dirty="0">
              <a:solidFill>
                <a:schemeClr val="bg1"/>
              </a:solidFill>
            </a:rPr>
            <a:t>ad hoc</a:t>
          </a:r>
          <a:r>
            <a:rPr lang="es-ES" sz="2100" kern="1200" dirty="0">
              <a:solidFill>
                <a:schemeClr val="bg1"/>
              </a:solidFill>
            </a:rPr>
            <a:t> sobre Igualdad</a:t>
          </a:r>
        </a:p>
      </dsp:txBody>
      <dsp:txXfrm>
        <a:off x="2786268" y="486272"/>
        <a:ext cx="1626276" cy="1626475"/>
      </dsp:txXfrm>
    </dsp:sp>
    <dsp:sp modelId="{3F6A9F8B-8669-4891-A9B7-B500B35741E7}">
      <dsp:nvSpPr>
        <dsp:cNvPr id="0" name=""/>
        <dsp:cNvSpPr/>
      </dsp:nvSpPr>
      <dsp:spPr>
        <a:xfrm>
          <a:off x="3556758" y="1666285"/>
          <a:ext cx="2299902" cy="2300183"/>
        </a:xfrm>
        <a:prstGeom prst="ellipse">
          <a:avLst/>
        </a:prstGeom>
        <a:solidFill>
          <a:srgbClr val="00206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solidFill>
                <a:schemeClr val="bg1"/>
              </a:solidFill>
            </a:rPr>
            <a:t>Grupo </a:t>
          </a:r>
          <a:r>
            <a:rPr lang="es-ES" sz="2100" i="1" kern="1200" dirty="0">
              <a:solidFill>
                <a:schemeClr val="bg1"/>
              </a:solidFill>
            </a:rPr>
            <a:t>ad hoc</a:t>
          </a:r>
          <a:r>
            <a:rPr lang="es-ES" sz="2100" kern="1200" dirty="0">
              <a:solidFill>
                <a:schemeClr val="bg1"/>
              </a:solidFill>
            </a:rPr>
            <a:t> sobre la COP</a:t>
          </a:r>
        </a:p>
      </dsp:txBody>
      <dsp:txXfrm>
        <a:off x="3893571" y="2003139"/>
        <a:ext cx="1626276" cy="1626475"/>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803BF0-E97C-469C-AF60-F17B5FF059B5}" type="datetimeFigureOut">
              <a:rPr lang="fr-BE" smtClean="0"/>
              <a:t>28-03-25</a:t>
            </a:fld>
            <a:endParaRPr lang="fr-B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ACB815-C936-4E99-8363-076A4EF2A191}" type="slidenum">
              <a:rPr lang="fr-BE" smtClean="0"/>
              <a:t>‹#›</a:t>
            </a:fld>
            <a:endParaRPr lang="fr-BE" dirty="0"/>
          </a:p>
        </p:txBody>
      </p:sp>
    </p:spTree>
    <p:extLst>
      <p:ext uri="{BB962C8B-B14F-4D97-AF65-F5344CB8AC3E}">
        <p14:creationId xmlns:p14="http://schemas.microsoft.com/office/powerpoint/2010/main" val="440355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621B-A482-9F46-974E-D63789982922}" type="slidenum">
              <a:rPr lang="en-US" smtClean="0"/>
              <a:t>4</a:t>
            </a:fld>
            <a:endParaRPr lang="en-US" dirty="0"/>
          </a:p>
        </p:txBody>
      </p:sp>
    </p:spTree>
    <p:extLst>
      <p:ext uri="{BB962C8B-B14F-4D97-AF65-F5344CB8AC3E}">
        <p14:creationId xmlns:p14="http://schemas.microsoft.com/office/powerpoint/2010/main" val="2038950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32650-2A0E-3513-BB81-E191EC7160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A157BD-0924-79D0-4C2E-A4960C28B1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F7B311-8600-7614-10CE-9A07172824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0C101E-89CE-AF55-9CC8-A054C8C268CF}"/>
              </a:ext>
            </a:extLst>
          </p:cNvPr>
          <p:cNvSpPr>
            <a:spLocks noGrp="1"/>
          </p:cNvSpPr>
          <p:nvPr>
            <p:ph type="sldNum" sz="quarter" idx="10"/>
          </p:nvPr>
        </p:nvSpPr>
        <p:spPr/>
        <p:txBody>
          <a:bodyPr/>
          <a:lstStyle/>
          <a:p>
            <a:fld id="{822D621B-A482-9F46-974E-D63789982922}" type="slidenum">
              <a:rPr lang="en-US" smtClean="0"/>
              <a:t>7</a:t>
            </a:fld>
            <a:endParaRPr lang="en-US" dirty="0"/>
          </a:p>
        </p:txBody>
      </p:sp>
    </p:spTree>
    <p:extLst>
      <p:ext uri="{BB962C8B-B14F-4D97-AF65-F5344CB8AC3E}">
        <p14:creationId xmlns:p14="http://schemas.microsoft.com/office/powerpoint/2010/main" val="2995454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621B-A482-9F46-974E-D63789982922}" type="slidenum">
              <a:rPr lang="en-US" smtClean="0"/>
              <a:t>8</a:t>
            </a:fld>
            <a:endParaRPr lang="en-US" dirty="0"/>
          </a:p>
        </p:txBody>
      </p:sp>
    </p:spTree>
    <p:extLst>
      <p:ext uri="{BB962C8B-B14F-4D97-AF65-F5344CB8AC3E}">
        <p14:creationId xmlns:p14="http://schemas.microsoft.com/office/powerpoint/2010/main" val="3255676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some years now, the EESC has been working on how to better integrate the voice of young Europeans in its work and in the EU decision-making process in a structured and meaningful way</a:t>
            </a:r>
            <a:endParaRPr lang="en-GB" dirty="0"/>
          </a:p>
        </p:txBody>
      </p:sp>
      <p:sp>
        <p:nvSpPr>
          <p:cNvPr id="4" name="Slide Number Placeholder 3"/>
          <p:cNvSpPr>
            <a:spLocks noGrp="1"/>
          </p:cNvSpPr>
          <p:nvPr>
            <p:ph type="sldNum" sz="quarter" idx="10"/>
          </p:nvPr>
        </p:nvSpPr>
        <p:spPr/>
        <p:txBody>
          <a:bodyPr/>
          <a:lstStyle/>
          <a:p>
            <a:fld id="{822D621B-A482-9F46-974E-D63789982922}" type="slidenum">
              <a:rPr lang="en-US" smtClean="0"/>
              <a:t>16</a:t>
            </a:fld>
            <a:endParaRPr lang="en-US" dirty="0"/>
          </a:p>
        </p:txBody>
      </p:sp>
    </p:spTree>
    <p:extLst>
      <p:ext uri="{BB962C8B-B14F-4D97-AF65-F5344CB8AC3E}">
        <p14:creationId xmlns:p14="http://schemas.microsoft.com/office/powerpoint/2010/main" val="4052082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9A51B-0520-55A0-5578-0FB3708920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810D07-59F6-BBFD-62FE-80B1A489FC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931D7D-B289-BC6E-B779-52CCFECD12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094E68-60FC-B8C2-5186-440C5E2404E6}"/>
              </a:ext>
            </a:extLst>
          </p:cNvPr>
          <p:cNvSpPr>
            <a:spLocks noGrp="1"/>
          </p:cNvSpPr>
          <p:nvPr>
            <p:ph type="sldNum" sz="quarter" idx="10"/>
          </p:nvPr>
        </p:nvSpPr>
        <p:spPr/>
        <p:txBody>
          <a:bodyPr/>
          <a:lstStyle/>
          <a:p>
            <a:fld id="{822D621B-A482-9F46-974E-D63789982922}" type="slidenum">
              <a:rPr lang="en-US" smtClean="0"/>
              <a:t>20</a:t>
            </a:fld>
            <a:endParaRPr lang="en-US" dirty="0"/>
          </a:p>
        </p:txBody>
      </p:sp>
    </p:spTree>
    <p:extLst>
      <p:ext uri="{BB962C8B-B14F-4D97-AF65-F5344CB8AC3E}">
        <p14:creationId xmlns:p14="http://schemas.microsoft.com/office/powerpoint/2010/main" val="1271797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4E44F-19E4-D2DF-B095-2834DB3596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5B7F67-FCED-020C-F753-48D3943E4E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8D963A-A939-8011-9CC3-FC3C8E303B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1A24A9-1F44-349E-93E6-CD672D34C499}"/>
              </a:ext>
            </a:extLst>
          </p:cNvPr>
          <p:cNvSpPr>
            <a:spLocks noGrp="1"/>
          </p:cNvSpPr>
          <p:nvPr>
            <p:ph type="sldNum" sz="quarter" idx="10"/>
          </p:nvPr>
        </p:nvSpPr>
        <p:spPr/>
        <p:txBody>
          <a:bodyPr/>
          <a:lstStyle/>
          <a:p>
            <a:fld id="{822D621B-A482-9F46-974E-D63789982922}" type="slidenum">
              <a:rPr lang="en-US" smtClean="0"/>
              <a:t>21</a:t>
            </a:fld>
            <a:endParaRPr lang="en-US" dirty="0"/>
          </a:p>
        </p:txBody>
      </p:sp>
    </p:spTree>
    <p:extLst>
      <p:ext uri="{BB962C8B-B14F-4D97-AF65-F5344CB8AC3E}">
        <p14:creationId xmlns:p14="http://schemas.microsoft.com/office/powerpoint/2010/main" val="3545360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48BCB-1AA3-47DD-B0AF-D1BE25486D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BE"/>
          </a:p>
        </p:txBody>
      </p:sp>
      <p:sp>
        <p:nvSpPr>
          <p:cNvPr id="3" name="Subtitle 2">
            <a:extLst>
              <a:ext uri="{FF2B5EF4-FFF2-40B4-BE49-F238E27FC236}">
                <a16:creationId xmlns:a16="http://schemas.microsoft.com/office/drawing/2014/main" id="{9DD851D8-243B-4A0B-8E39-98F5968E57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BE"/>
          </a:p>
        </p:txBody>
      </p:sp>
      <p:sp>
        <p:nvSpPr>
          <p:cNvPr id="4" name="Date Placeholder 3">
            <a:extLst>
              <a:ext uri="{FF2B5EF4-FFF2-40B4-BE49-F238E27FC236}">
                <a16:creationId xmlns:a16="http://schemas.microsoft.com/office/drawing/2014/main" id="{DC9E29BE-A65B-48EA-8300-9735CC06B6EC}"/>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5" name="Footer Placeholder 4">
            <a:extLst>
              <a:ext uri="{FF2B5EF4-FFF2-40B4-BE49-F238E27FC236}">
                <a16:creationId xmlns:a16="http://schemas.microsoft.com/office/drawing/2014/main" id="{63BA849F-5162-4368-9740-634FA7F5CD4F}"/>
              </a:ext>
            </a:extLst>
          </p:cNvPr>
          <p:cNvSpPr>
            <a:spLocks noGrp="1"/>
          </p:cNvSpPr>
          <p:nvPr>
            <p:ph type="ftr" sz="quarter" idx="11"/>
          </p:nvPr>
        </p:nvSpPr>
        <p:spPr/>
        <p:txBody>
          <a:bodyPr/>
          <a:lstStyle/>
          <a:p>
            <a:endParaRPr lang="fr-BE" dirty="0"/>
          </a:p>
        </p:txBody>
      </p:sp>
      <p:sp>
        <p:nvSpPr>
          <p:cNvPr id="6" name="Slide Number Placeholder 5">
            <a:extLst>
              <a:ext uri="{FF2B5EF4-FFF2-40B4-BE49-F238E27FC236}">
                <a16:creationId xmlns:a16="http://schemas.microsoft.com/office/drawing/2014/main" id="{5ECA7076-24AC-4AA4-9CF5-B5513FC08E99}"/>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1602101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4A06C-040C-4402-9537-0B7B072B34EC}"/>
              </a:ext>
            </a:extLst>
          </p:cNvPr>
          <p:cNvSpPr>
            <a:spLocks noGrp="1"/>
          </p:cNvSpPr>
          <p:nvPr>
            <p:ph type="title"/>
          </p:nvPr>
        </p:nvSpPr>
        <p:spPr/>
        <p:txBody>
          <a:bodyPr/>
          <a:lstStyle/>
          <a:p>
            <a:r>
              <a:rPr lang="en-US"/>
              <a:t>Click to edit Master title style</a:t>
            </a:r>
            <a:endParaRPr lang="fr-BE"/>
          </a:p>
        </p:txBody>
      </p:sp>
      <p:sp>
        <p:nvSpPr>
          <p:cNvPr id="3" name="Vertical Text Placeholder 2">
            <a:extLst>
              <a:ext uri="{FF2B5EF4-FFF2-40B4-BE49-F238E27FC236}">
                <a16:creationId xmlns:a16="http://schemas.microsoft.com/office/drawing/2014/main" id="{0EBD9FFC-57CA-4AD9-9DF0-AE3DE1E545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FF4CF21E-F473-41F6-A590-BE48ECDCE15A}"/>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5" name="Footer Placeholder 4">
            <a:extLst>
              <a:ext uri="{FF2B5EF4-FFF2-40B4-BE49-F238E27FC236}">
                <a16:creationId xmlns:a16="http://schemas.microsoft.com/office/drawing/2014/main" id="{0B2003BA-DEF5-45CF-86FA-93D7EECBE90D}"/>
              </a:ext>
            </a:extLst>
          </p:cNvPr>
          <p:cNvSpPr>
            <a:spLocks noGrp="1"/>
          </p:cNvSpPr>
          <p:nvPr>
            <p:ph type="ftr" sz="quarter" idx="11"/>
          </p:nvPr>
        </p:nvSpPr>
        <p:spPr/>
        <p:txBody>
          <a:bodyPr/>
          <a:lstStyle/>
          <a:p>
            <a:endParaRPr lang="fr-BE" dirty="0"/>
          </a:p>
        </p:txBody>
      </p:sp>
      <p:sp>
        <p:nvSpPr>
          <p:cNvPr id="6" name="Slide Number Placeholder 5">
            <a:extLst>
              <a:ext uri="{FF2B5EF4-FFF2-40B4-BE49-F238E27FC236}">
                <a16:creationId xmlns:a16="http://schemas.microsoft.com/office/drawing/2014/main" id="{E164BF19-61AE-43EB-8960-904786533609}"/>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2951663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D4914D-68CD-432E-A2B8-8A8079EAF2E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BE"/>
          </a:p>
        </p:txBody>
      </p:sp>
      <p:sp>
        <p:nvSpPr>
          <p:cNvPr id="3" name="Vertical Text Placeholder 2">
            <a:extLst>
              <a:ext uri="{FF2B5EF4-FFF2-40B4-BE49-F238E27FC236}">
                <a16:creationId xmlns:a16="http://schemas.microsoft.com/office/drawing/2014/main" id="{5D3885EE-813E-44B5-9613-0163F4FC5F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91627BEE-BF15-4715-BC32-719A9C8FF832}"/>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5" name="Footer Placeholder 4">
            <a:extLst>
              <a:ext uri="{FF2B5EF4-FFF2-40B4-BE49-F238E27FC236}">
                <a16:creationId xmlns:a16="http://schemas.microsoft.com/office/drawing/2014/main" id="{0CDD9E59-D43E-41F4-AEAE-FC07DA1DA996}"/>
              </a:ext>
            </a:extLst>
          </p:cNvPr>
          <p:cNvSpPr>
            <a:spLocks noGrp="1"/>
          </p:cNvSpPr>
          <p:nvPr>
            <p:ph type="ftr" sz="quarter" idx="11"/>
          </p:nvPr>
        </p:nvSpPr>
        <p:spPr/>
        <p:txBody>
          <a:bodyPr/>
          <a:lstStyle/>
          <a:p>
            <a:endParaRPr lang="fr-BE" dirty="0"/>
          </a:p>
        </p:txBody>
      </p:sp>
      <p:sp>
        <p:nvSpPr>
          <p:cNvPr id="6" name="Slide Number Placeholder 5">
            <a:extLst>
              <a:ext uri="{FF2B5EF4-FFF2-40B4-BE49-F238E27FC236}">
                <a16:creationId xmlns:a16="http://schemas.microsoft.com/office/drawing/2014/main" id="{8E80100E-F2BB-4D9A-915B-A2C04EBBFCA2}"/>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2327947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1E2CB-3271-45A1-9EC5-90242F094D30}"/>
              </a:ext>
            </a:extLst>
          </p:cNvPr>
          <p:cNvSpPr>
            <a:spLocks noGrp="1"/>
          </p:cNvSpPr>
          <p:nvPr>
            <p:ph type="title"/>
          </p:nvPr>
        </p:nvSpPr>
        <p:spPr/>
        <p:txBody>
          <a:bodyPr/>
          <a:lstStyle/>
          <a:p>
            <a:r>
              <a:rPr lang="en-US"/>
              <a:t>Click to edit Master title style</a:t>
            </a:r>
            <a:endParaRPr lang="fr-BE"/>
          </a:p>
        </p:txBody>
      </p:sp>
      <p:sp>
        <p:nvSpPr>
          <p:cNvPr id="3" name="Content Placeholder 2">
            <a:extLst>
              <a:ext uri="{FF2B5EF4-FFF2-40B4-BE49-F238E27FC236}">
                <a16:creationId xmlns:a16="http://schemas.microsoft.com/office/drawing/2014/main" id="{DEA86207-EC44-4C3D-94FF-693E17667D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03C666B3-0D3F-4438-A96D-83301C2A129A}"/>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5" name="Footer Placeholder 4">
            <a:extLst>
              <a:ext uri="{FF2B5EF4-FFF2-40B4-BE49-F238E27FC236}">
                <a16:creationId xmlns:a16="http://schemas.microsoft.com/office/drawing/2014/main" id="{2722C06E-535A-46C3-A3F3-24F27759C505}"/>
              </a:ext>
            </a:extLst>
          </p:cNvPr>
          <p:cNvSpPr>
            <a:spLocks noGrp="1"/>
          </p:cNvSpPr>
          <p:nvPr>
            <p:ph type="ftr" sz="quarter" idx="11"/>
          </p:nvPr>
        </p:nvSpPr>
        <p:spPr/>
        <p:txBody>
          <a:bodyPr/>
          <a:lstStyle/>
          <a:p>
            <a:endParaRPr lang="fr-BE" dirty="0"/>
          </a:p>
        </p:txBody>
      </p:sp>
      <p:sp>
        <p:nvSpPr>
          <p:cNvPr id="6" name="Slide Number Placeholder 5">
            <a:extLst>
              <a:ext uri="{FF2B5EF4-FFF2-40B4-BE49-F238E27FC236}">
                <a16:creationId xmlns:a16="http://schemas.microsoft.com/office/drawing/2014/main" id="{955931B2-ECEC-499C-A336-D4F733EBD342}"/>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1130525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1190F-78FA-4AAE-9FB3-B9FFE71699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BE"/>
          </a:p>
        </p:txBody>
      </p:sp>
      <p:sp>
        <p:nvSpPr>
          <p:cNvPr id="3" name="Text Placeholder 2">
            <a:extLst>
              <a:ext uri="{FF2B5EF4-FFF2-40B4-BE49-F238E27FC236}">
                <a16:creationId xmlns:a16="http://schemas.microsoft.com/office/drawing/2014/main" id="{90E706FF-9B57-4C18-8B91-5E6C65C90D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C8E82A-39FB-4EC0-A6AD-91F4BD78792E}"/>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5" name="Footer Placeholder 4">
            <a:extLst>
              <a:ext uri="{FF2B5EF4-FFF2-40B4-BE49-F238E27FC236}">
                <a16:creationId xmlns:a16="http://schemas.microsoft.com/office/drawing/2014/main" id="{FE8E1FF3-76A5-42EB-A32E-B4CF5CD4101D}"/>
              </a:ext>
            </a:extLst>
          </p:cNvPr>
          <p:cNvSpPr>
            <a:spLocks noGrp="1"/>
          </p:cNvSpPr>
          <p:nvPr>
            <p:ph type="ftr" sz="quarter" idx="11"/>
          </p:nvPr>
        </p:nvSpPr>
        <p:spPr/>
        <p:txBody>
          <a:bodyPr/>
          <a:lstStyle/>
          <a:p>
            <a:endParaRPr lang="fr-BE" dirty="0"/>
          </a:p>
        </p:txBody>
      </p:sp>
      <p:sp>
        <p:nvSpPr>
          <p:cNvPr id="6" name="Slide Number Placeholder 5">
            <a:extLst>
              <a:ext uri="{FF2B5EF4-FFF2-40B4-BE49-F238E27FC236}">
                <a16:creationId xmlns:a16="http://schemas.microsoft.com/office/drawing/2014/main" id="{5918E69F-2385-4097-B656-95A26E76AB72}"/>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1573339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512D6-F440-4124-9E9A-DB59061D1597}"/>
              </a:ext>
            </a:extLst>
          </p:cNvPr>
          <p:cNvSpPr>
            <a:spLocks noGrp="1"/>
          </p:cNvSpPr>
          <p:nvPr>
            <p:ph type="title"/>
          </p:nvPr>
        </p:nvSpPr>
        <p:spPr/>
        <p:txBody>
          <a:bodyPr/>
          <a:lstStyle/>
          <a:p>
            <a:r>
              <a:rPr lang="en-US"/>
              <a:t>Click to edit Master title style</a:t>
            </a:r>
            <a:endParaRPr lang="fr-BE"/>
          </a:p>
        </p:txBody>
      </p:sp>
      <p:sp>
        <p:nvSpPr>
          <p:cNvPr id="3" name="Content Placeholder 2">
            <a:extLst>
              <a:ext uri="{FF2B5EF4-FFF2-40B4-BE49-F238E27FC236}">
                <a16:creationId xmlns:a16="http://schemas.microsoft.com/office/drawing/2014/main" id="{3109D97F-69C5-45C6-83F2-F7F04FEB15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a:extLst>
              <a:ext uri="{FF2B5EF4-FFF2-40B4-BE49-F238E27FC236}">
                <a16:creationId xmlns:a16="http://schemas.microsoft.com/office/drawing/2014/main" id="{CD5975D1-8BD1-49F2-95C3-7A12230AF6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a:extLst>
              <a:ext uri="{FF2B5EF4-FFF2-40B4-BE49-F238E27FC236}">
                <a16:creationId xmlns:a16="http://schemas.microsoft.com/office/drawing/2014/main" id="{F9D5DE11-4BDA-4175-B042-6B243D4BFE44}"/>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6" name="Footer Placeholder 5">
            <a:extLst>
              <a:ext uri="{FF2B5EF4-FFF2-40B4-BE49-F238E27FC236}">
                <a16:creationId xmlns:a16="http://schemas.microsoft.com/office/drawing/2014/main" id="{F4834AE0-D5A1-4B77-8554-F3164B38776B}"/>
              </a:ext>
            </a:extLst>
          </p:cNvPr>
          <p:cNvSpPr>
            <a:spLocks noGrp="1"/>
          </p:cNvSpPr>
          <p:nvPr>
            <p:ph type="ftr" sz="quarter" idx="11"/>
          </p:nvPr>
        </p:nvSpPr>
        <p:spPr/>
        <p:txBody>
          <a:bodyPr/>
          <a:lstStyle/>
          <a:p>
            <a:endParaRPr lang="fr-BE" dirty="0"/>
          </a:p>
        </p:txBody>
      </p:sp>
      <p:sp>
        <p:nvSpPr>
          <p:cNvPr id="7" name="Slide Number Placeholder 6">
            <a:extLst>
              <a:ext uri="{FF2B5EF4-FFF2-40B4-BE49-F238E27FC236}">
                <a16:creationId xmlns:a16="http://schemas.microsoft.com/office/drawing/2014/main" id="{AC7B5477-AD78-4F97-9584-E21957B6EE06}"/>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2278756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F1013-E172-4291-99C6-2886E5ABCCBE}"/>
              </a:ext>
            </a:extLst>
          </p:cNvPr>
          <p:cNvSpPr>
            <a:spLocks noGrp="1"/>
          </p:cNvSpPr>
          <p:nvPr>
            <p:ph type="title"/>
          </p:nvPr>
        </p:nvSpPr>
        <p:spPr>
          <a:xfrm>
            <a:off x="839788" y="365125"/>
            <a:ext cx="10515600" cy="1325563"/>
          </a:xfrm>
        </p:spPr>
        <p:txBody>
          <a:bodyPr/>
          <a:lstStyle/>
          <a:p>
            <a:r>
              <a:rPr lang="en-US"/>
              <a:t>Click to edit Master title style</a:t>
            </a:r>
            <a:endParaRPr lang="fr-BE"/>
          </a:p>
        </p:txBody>
      </p:sp>
      <p:sp>
        <p:nvSpPr>
          <p:cNvPr id="3" name="Text Placeholder 2">
            <a:extLst>
              <a:ext uri="{FF2B5EF4-FFF2-40B4-BE49-F238E27FC236}">
                <a16:creationId xmlns:a16="http://schemas.microsoft.com/office/drawing/2014/main" id="{E0FD7858-620A-49AE-A6CF-FDEA41F2C7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27198F-87F3-4712-8BA2-A78EA40A65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a:extLst>
              <a:ext uri="{FF2B5EF4-FFF2-40B4-BE49-F238E27FC236}">
                <a16:creationId xmlns:a16="http://schemas.microsoft.com/office/drawing/2014/main" id="{8B5620C0-BDEA-4A00-B69D-1E9350A0BE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8718F9-713D-4361-BE54-B0BA4CDADB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a:extLst>
              <a:ext uri="{FF2B5EF4-FFF2-40B4-BE49-F238E27FC236}">
                <a16:creationId xmlns:a16="http://schemas.microsoft.com/office/drawing/2014/main" id="{74505A7E-026E-40B8-8063-F6E028641881}"/>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8" name="Footer Placeholder 7">
            <a:extLst>
              <a:ext uri="{FF2B5EF4-FFF2-40B4-BE49-F238E27FC236}">
                <a16:creationId xmlns:a16="http://schemas.microsoft.com/office/drawing/2014/main" id="{3EE2493D-0050-4A49-ADD5-173C02CCD315}"/>
              </a:ext>
            </a:extLst>
          </p:cNvPr>
          <p:cNvSpPr>
            <a:spLocks noGrp="1"/>
          </p:cNvSpPr>
          <p:nvPr>
            <p:ph type="ftr" sz="quarter" idx="11"/>
          </p:nvPr>
        </p:nvSpPr>
        <p:spPr/>
        <p:txBody>
          <a:bodyPr/>
          <a:lstStyle/>
          <a:p>
            <a:endParaRPr lang="fr-BE" dirty="0"/>
          </a:p>
        </p:txBody>
      </p:sp>
      <p:sp>
        <p:nvSpPr>
          <p:cNvPr id="9" name="Slide Number Placeholder 8">
            <a:extLst>
              <a:ext uri="{FF2B5EF4-FFF2-40B4-BE49-F238E27FC236}">
                <a16:creationId xmlns:a16="http://schemas.microsoft.com/office/drawing/2014/main" id="{1F837541-2C90-431B-A1BF-C6770B288667}"/>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869497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95325-D07A-4E81-A588-93D3F35C1263}"/>
              </a:ext>
            </a:extLst>
          </p:cNvPr>
          <p:cNvSpPr>
            <a:spLocks noGrp="1"/>
          </p:cNvSpPr>
          <p:nvPr>
            <p:ph type="title"/>
          </p:nvPr>
        </p:nvSpPr>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7D87C8E9-875C-40B7-8897-5EA56BF462A8}"/>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4" name="Footer Placeholder 3">
            <a:extLst>
              <a:ext uri="{FF2B5EF4-FFF2-40B4-BE49-F238E27FC236}">
                <a16:creationId xmlns:a16="http://schemas.microsoft.com/office/drawing/2014/main" id="{0CEC260E-325C-441A-A2B0-0775E18A6582}"/>
              </a:ext>
            </a:extLst>
          </p:cNvPr>
          <p:cNvSpPr>
            <a:spLocks noGrp="1"/>
          </p:cNvSpPr>
          <p:nvPr>
            <p:ph type="ftr" sz="quarter" idx="11"/>
          </p:nvPr>
        </p:nvSpPr>
        <p:spPr/>
        <p:txBody>
          <a:bodyPr/>
          <a:lstStyle/>
          <a:p>
            <a:endParaRPr lang="fr-BE" dirty="0"/>
          </a:p>
        </p:txBody>
      </p:sp>
      <p:sp>
        <p:nvSpPr>
          <p:cNvPr id="5" name="Slide Number Placeholder 4">
            <a:extLst>
              <a:ext uri="{FF2B5EF4-FFF2-40B4-BE49-F238E27FC236}">
                <a16:creationId xmlns:a16="http://schemas.microsoft.com/office/drawing/2014/main" id="{D7C19B9B-43DE-45C7-839F-553A5B2B651C}"/>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935360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5A11C6-2785-4D57-B651-A7087E129C70}"/>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3" name="Footer Placeholder 2">
            <a:extLst>
              <a:ext uri="{FF2B5EF4-FFF2-40B4-BE49-F238E27FC236}">
                <a16:creationId xmlns:a16="http://schemas.microsoft.com/office/drawing/2014/main" id="{2B0D4B91-D563-427D-9B42-583ED73AE654}"/>
              </a:ext>
            </a:extLst>
          </p:cNvPr>
          <p:cNvSpPr>
            <a:spLocks noGrp="1"/>
          </p:cNvSpPr>
          <p:nvPr>
            <p:ph type="ftr" sz="quarter" idx="11"/>
          </p:nvPr>
        </p:nvSpPr>
        <p:spPr/>
        <p:txBody>
          <a:bodyPr/>
          <a:lstStyle/>
          <a:p>
            <a:endParaRPr lang="fr-BE" dirty="0"/>
          </a:p>
        </p:txBody>
      </p:sp>
      <p:sp>
        <p:nvSpPr>
          <p:cNvPr id="4" name="Slide Number Placeholder 3">
            <a:extLst>
              <a:ext uri="{FF2B5EF4-FFF2-40B4-BE49-F238E27FC236}">
                <a16:creationId xmlns:a16="http://schemas.microsoft.com/office/drawing/2014/main" id="{1A27F2D0-5989-496C-828E-51D0CF9F0AAC}"/>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434158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2F027-8B70-4278-90EC-E0C382E483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Content Placeholder 2">
            <a:extLst>
              <a:ext uri="{FF2B5EF4-FFF2-40B4-BE49-F238E27FC236}">
                <a16:creationId xmlns:a16="http://schemas.microsoft.com/office/drawing/2014/main" id="{1689FD22-648F-46D4-9DB5-0B07D43DA9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a:extLst>
              <a:ext uri="{FF2B5EF4-FFF2-40B4-BE49-F238E27FC236}">
                <a16:creationId xmlns:a16="http://schemas.microsoft.com/office/drawing/2014/main" id="{E093A660-7AC0-407E-BC4B-12BC1252C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F2883C-6A78-4623-8A67-C8C352243768}"/>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6" name="Footer Placeholder 5">
            <a:extLst>
              <a:ext uri="{FF2B5EF4-FFF2-40B4-BE49-F238E27FC236}">
                <a16:creationId xmlns:a16="http://schemas.microsoft.com/office/drawing/2014/main" id="{0525E2FF-9A4B-4B49-9BF6-DB4A614A3135}"/>
              </a:ext>
            </a:extLst>
          </p:cNvPr>
          <p:cNvSpPr>
            <a:spLocks noGrp="1"/>
          </p:cNvSpPr>
          <p:nvPr>
            <p:ph type="ftr" sz="quarter" idx="11"/>
          </p:nvPr>
        </p:nvSpPr>
        <p:spPr/>
        <p:txBody>
          <a:bodyPr/>
          <a:lstStyle/>
          <a:p>
            <a:endParaRPr lang="fr-BE" dirty="0"/>
          </a:p>
        </p:txBody>
      </p:sp>
      <p:sp>
        <p:nvSpPr>
          <p:cNvPr id="7" name="Slide Number Placeholder 6">
            <a:extLst>
              <a:ext uri="{FF2B5EF4-FFF2-40B4-BE49-F238E27FC236}">
                <a16:creationId xmlns:a16="http://schemas.microsoft.com/office/drawing/2014/main" id="{5BCAFF41-67BA-49B7-AF66-C45284C8240B}"/>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1877591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A77D4-06AC-4739-9108-2FFD6D6ED2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Picture Placeholder 2">
            <a:extLst>
              <a:ext uri="{FF2B5EF4-FFF2-40B4-BE49-F238E27FC236}">
                <a16:creationId xmlns:a16="http://schemas.microsoft.com/office/drawing/2014/main" id="{28C16E47-723C-495F-B9E1-B19D455EA3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dirty="0"/>
          </a:p>
        </p:txBody>
      </p:sp>
      <p:sp>
        <p:nvSpPr>
          <p:cNvPr id="4" name="Text Placeholder 3">
            <a:extLst>
              <a:ext uri="{FF2B5EF4-FFF2-40B4-BE49-F238E27FC236}">
                <a16:creationId xmlns:a16="http://schemas.microsoft.com/office/drawing/2014/main" id="{1AEA9B44-BFE9-4D11-8CEA-36B9D3A9A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ED65FD-C32B-40B7-B987-5323347FC4D3}"/>
              </a:ext>
            </a:extLst>
          </p:cNvPr>
          <p:cNvSpPr>
            <a:spLocks noGrp="1"/>
          </p:cNvSpPr>
          <p:nvPr>
            <p:ph type="dt" sz="half" idx="10"/>
          </p:nvPr>
        </p:nvSpPr>
        <p:spPr/>
        <p:txBody>
          <a:bodyPr/>
          <a:lstStyle/>
          <a:p>
            <a:fld id="{C0D41984-B884-4666-BB36-17F718378E59}" type="datetimeFigureOut">
              <a:rPr lang="fr-BE" smtClean="0"/>
              <a:t>28-03-25</a:t>
            </a:fld>
            <a:endParaRPr lang="fr-BE" dirty="0"/>
          </a:p>
        </p:txBody>
      </p:sp>
      <p:sp>
        <p:nvSpPr>
          <p:cNvPr id="6" name="Footer Placeholder 5">
            <a:extLst>
              <a:ext uri="{FF2B5EF4-FFF2-40B4-BE49-F238E27FC236}">
                <a16:creationId xmlns:a16="http://schemas.microsoft.com/office/drawing/2014/main" id="{A56783F4-5F11-436D-92FA-3C5F9EB3A225}"/>
              </a:ext>
            </a:extLst>
          </p:cNvPr>
          <p:cNvSpPr>
            <a:spLocks noGrp="1"/>
          </p:cNvSpPr>
          <p:nvPr>
            <p:ph type="ftr" sz="quarter" idx="11"/>
          </p:nvPr>
        </p:nvSpPr>
        <p:spPr/>
        <p:txBody>
          <a:bodyPr/>
          <a:lstStyle/>
          <a:p>
            <a:endParaRPr lang="fr-BE" dirty="0"/>
          </a:p>
        </p:txBody>
      </p:sp>
      <p:sp>
        <p:nvSpPr>
          <p:cNvPr id="7" name="Slide Number Placeholder 6">
            <a:extLst>
              <a:ext uri="{FF2B5EF4-FFF2-40B4-BE49-F238E27FC236}">
                <a16:creationId xmlns:a16="http://schemas.microsoft.com/office/drawing/2014/main" id="{2E8D8AFE-C5EA-4BD3-9D9E-DF99E824106B}"/>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3306876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5F36FF-66B9-4B49-AD27-F9288542F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a:extLst>
              <a:ext uri="{FF2B5EF4-FFF2-40B4-BE49-F238E27FC236}">
                <a16:creationId xmlns:a16="http://schemas.microsoft.com/office/drawing/2014/main" id="{7C2EF2DC-0EB2-4371-925B-2ACCADA40E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1C3B89D4-5AD6-4115-9B19-72902174A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D41984-B884-4666-BB36-17F718378E59}" type="datetimeFigureOut">
              <a:rPr lang="fr-BE" smtClean="0"/>
              <a:t>28-03-25</a:t>
            </a:fld>
            <a:endParaRPr lang="fr-BE" dirty="0"/>
          </a:p>
        </p:txBody>
      </p:sp>
      <p:sp>
        <p:nvSpPr>
          <p:cNvPr id="5" name="Footer Placeholder 4">
            <a:extLst>
              <a:ext uri="{FF2B5EF4-FFF2-40B4-BE49-F238E27FC236}">
                <a16:creationId xmlns:a16="http://schemas.microsoft.com/office/drawing/2014/main" id="{C57C7755-FA5A-4F03-A13A-3C157AB73A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dirty="0"/>
          </a:p>
        </p:txBody>
      </p:sp>
      <p:sp>
        <p:nvSpPr>
          <p:cNvPr id="6" name="Slide Number Placeholder 5">
            <a:extLst>
              <a:ext uri="{FF2B5EF4-FFF2-40B4-BE49-F238E27FC236}">
                <a16:creationId xmlns:a16="http://schemas.microsoft.com/office/drawing/2014/main" id="{18D6746E-51BA-4A03-A63D-1520E27BBF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9404F1-E730-4DE8-A095-6F63BB718036}" type="slidenum">
              <a:rPr lang="fr-BE" smtClean="0"/>
              <a:t>‹#›</a:t>
            </a:fld>
            <a:endParaRPr lang="fr-BE" dirty="0"/>
          </a:p>
        </p:txBody>
      </p:sp>
    </p:spTree>
    <p:extLst>
      <p:ext uri="{BB962C8B-B14F-4D97-AF65-F5344CB8AC3E}">
        <p14:creationId xmlns:p14="http://schemas.microsoft.com/office/powerpoint/2010/main" val="683837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6.svg"/><Relationship Id="rId18" Type="http://schemas.openxmlformats.org/officeDocument/2006/relationships/image" Target="../media/image31.png"/><Relationship Id="rId26" Type="http://schemas.openxmlformats.org/officeDocument/2006/relationships/hyperlink" Target="https://www.eesc.europa.eu/es/our-work/opinions-information-reports/opinions/eu-youth-test" TargetMode="External"/><Relationship Id="rId3" Type="http://schemas.openxmlformats.org/officeDocument/2006/relationships/image" Target="../media/image28.svg"/><Relationship Id="rId21" Type="http://schemas.openxmlformats.org/officeDocument/2006/relationships/hyperlink" Target="https://www.eesc.europa.eu/es/our-work/publications-other-work/publications/recent-eesc-achievements" TargetMode="External"/><Relationship Id="rId7" Type="http://schemas.openxmlformats.org/officeDocument/2006/relationships/image" Target="../media/image26.sv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hyperlink" Target="https://www.eesc.europa.eu/sites/default/files/2024-12/qe-01-24-017-en-n.pdf" TargetMode="External"/><Relationship Id="rId2" Type="http://schemas.openxmlformats.org/officeDocument/2006/relationships/image" Target="../media/image27.png"/><Relationship Id="rId16" Type="http://schemas.openxmlformats.org/officeDocument/2006/relationships/image" Target="../media/image19.png"/><Relationship Id="rId20" Type="http://schemas.openxmlformats.org/officeDocument/2006/relationships/hyperlink" Target="https://www.eesc.europa.eu/sites/default/files/2024-12/qe-01-24-013-en-n.pdf" TargetMode="Externa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2.svg"/><Relationship Id="rId24" Type="http://schemas.openxmlformats.org/officeDocument/2006/relationships/hyperlink" Target="https://www.eesc.europa.eu/es/news-media/articles/leading-way-just-transition" TargetMode="External"/><Relationship Id="rId5" Type="http://schemas.openxmlformats.org/officeDocument/2006/relationships/image" Target="../media/image30.svg"/><Relationship Id="rId15" Type="http://schemas.openxmlformats.org/officeDocument/2006/relationships/image" Target="../media/image24.svg"/><Relationship Id="rId23" Type="http://schemas.openxmlformats.org/officeDocument/2006/relationships/hyperlink" Target="https://www.eesc.europa.eu/sites/default/files/2024-12/qe-01-24-019-en-n.pdf" TargetMode="External"/><Relationship Id="rId10" Type="http://schemas.openxmlformats.org/officeDocument/2006/relationships/image" Target="../media/image21.png"/><Relationship Id="rId19" Type="http://schemas.openxmlformats.org/officeDocument/2006/relationships/image" Target="../media/image32.svg"/><Relationship Id="rId4" Type="http://schemas.openxmlformats.org/officeDocument/2006/relationships/image" Target="../media/image29.png"/><Relationship Id="rId9" Type="http://schemas.openxmlformats.org/officeDocument/2006/relationships/image" Target="../media/image18.svg"/><Relationship Id="rId14" Type="http://schemas.openxmlformats.org/officeDocument/2006/relationships/image" Target="../media/image23.png"/><Relationship Id="rId22" Type="http://schemas.openxmlformats.org/officeDocument/2006/relationships/hyperlink" Target="https://www.eesc.europa.eu/es" TargetMode="External"/><Relationship Id="rId27" Type="http://schemas.openxmlformats.org/officeDocument/2006/relationships/hyperlink" Target="https://www.eesc.europa.eu/sites/default/files/2024-12/qe-01-24-022-en-n.pdf"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cid:image004.png@01DB9EFF.F664ECA0" TargetMode="External"/><Relationship Id="rId18" Type="http://schemas.openxmlformats.org/officeDocument/2006/relationships/image" Target="../media/image44.gif"/><Relationship Id="rId3" Type="http://schemas.openxmlformats.org/officeDocument/2006/relationships/hyperlink" Target="mailto:visitEESC@eesc.europa.eu" TargetMode="External"/><Relationship Id="rId21" Type="http://schemas.openxmlformats.org/officeDocument/2006/relationships/hyperlink" Target="https://www.instagram.com/eu_civilsociety/" TargetMode="External"/><Relationship Id="rId7" Type="http://schemas.openxmlformats.org/officeDocument/2006/relationships/image" Target="../media/image38.png"/><Relationship Id="rId12" Type="http://schemas.openxmlformats.org/officeDocument/2006/relationships/image" Target="../media/image41.png"/><Relationship Id="rId17" Type="http://schemas.openxmlformats.org/officeDocument/2006/relationships/image" Target="cid:image006.png@01DB9EFF.F664ECA0" TargetMode="External"/><Relationship Id="rId25" Type="http://schemas.openxmlformats.org/officeDocument/2006/relationships/hyperlink" Target="https://www.youtube.com/EurEcoSocCommittee" TargetMode="External"/><Relationship Id="rId2" Type="http://schemas.openxmlformats.org/officeDocument/2006/relationships/image" Target="../media/image34.png"/><Relationship Id="rId16" Type="http://schemas.openxmlformats.org/officeDocument/2006/relationships/image" Target="../media/image43.png"/><Relationship Id="rId20" Type="http://schemas.openxmlformats.org/officeDocument/2006/relationships/hyperlink" Target="https://www.linkedin.com/company/european-economic-social-committee/posts/?feedView=all" TargetMode="Externa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cid:image003.png@01DB9EFF.F664ECA0" TargetMode="External"/><Relationship Id="rId24" Type="http://schemas.openxmlformats.org/officeDocument/2006/relationships/hyperlink" Target="https://x.com/EU_EESC" TargetMode="External"/><Relationship Id="rId5" Type="http://schemas.openxmlformats.org/officeDocument/2006/relationships/image" Target="../media/image36.svg"/><Relationship Id="rId15" Type="http://schemas.openxmlformats.org/officeDocument/2006/relationships/image" Target="cid:image005.png@01DB9EFF.F664ECA0" TargetMode="External"/><Relationship Id="rId23" Type="http://schemas.openxmlformats.org/officeDocument/2006/relationships/hyperlink" Target="https://www.facebook.com/EuropeanEconomicAndSocialCommittee/" TargetMode="External"/><Relationship Id="rId10" Type="http://schemas.openxmlformats.org/officeDocument/2006/relationships/image" Target="../media/image40.png"/><Relationship Id="rId19" Type="http://schemas.openxmlformats.org/officeDocument/2006/relationships/image" Target="cid:image007.png@01DB9EFF.F664ECA0" TargetMode="External"/><Relationship Id="rId4" Type="http://schemas.openxmlformats.org/officeDocument/2006/relationships/image" Target="../media/image35.png"/><Relationship Id="rId9" Type="http://schemas.openxmlformats.org/officeDocument/2006/relationships/image" Target="cid:image002.png@01DB9EFF.F664ECA0" TargetMode="External"/><Relationship Id="rId14" Type="http://schemas.openxmlformats.org/officeDocument/2006/relationships/image" Target="../media/image42.png"/><Relationship Id="rId22" Type="http://schemas.openxmlformats.org/officeDocument/2006/relationships/hyperlink" Target="https://bsky.app/profile/eesc.bsky.social" TargetMode="External"/></Relationships>
</file>

<file path=ppt/slides/_rels/slide13.xml.rels><?xml version="1.0" encoding="UTF-8" standalone="yes"?>
<Relationships xmlns="http://schemas.openxmlformats.org/package/2006/relationships"><Relationship Id="rId13" Type="http://schemas.openxmlformats.org/officeDocument/2006/relationships/image" Target="../media/image56.svg"/><Relationship Id="rId18" Type="http://schemas.openxmlformats.org/officeDocument/2006/relationships/image" Target="../media/image61.png"/><Relationship Id="rId26" Type="http://schemas.openxmlformats.org/officeDocument/2006/relationships/image" Target="../media/image69.png"/><Relationship Id="rId39" Type="http://schemas.openxmlformats.org/officeDocument/2006/relationships/image" Target="../media/image79.png"/><Relationship Id="rId21" Type="http://schemas.openxmlformats.org/officeDocument/2006/relationships/image" Target="../media/image64.svg"/><Relationship Id="rId34" Type="http://schemas.openxmlformats.org/officeDocument/2006/relationships/hyperlink" Target="https://memberspage.eesc.europa.eu/members" TargetMode="External"/><Relationship Id="rId42" Type="http://schemas.openxmlformats.org/officeDocument/2006/relationships/hyperlink" Target="https://www.eesc.europa.eu/ceslink/en" TargetMode="External"/><Relationship Id="rId47" Type="http://schemas.openxmlformats.org/officeDocument/2006/relationships/hyperlink" Target="https://www.eesc.europa.eu/es/news-media/videos/lifecycle-opinion" TargetMode="External"/><Relationship Id="rId7" Type="http://schemas.openxmlformats.org/officeDocument/2006/relationships/image" Target="../media/image50.svg"/><Relationship Id="rId2" Type="http://schemas.openxmlformats.org/officeDocument/2006/relationships/image" Target="../media/image45.png"/><Relationship Id="rId16" Type="http://schemas.openxmlformats.org/officeDocument/2006/relationships/image" Target="../media/image59.png"/><Relationship Id="rId29" Type="http://schemas.openxmlformats.org/officeDocument/2006/relationships/image" Target="../media/image72.sv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svg"/><Relationship Id="rId24" Type="http://schemas.openxmlformats.org/officeDocument/2006/relationships/image" Target="../media/image67.png"/><Relationship Id="rId32" Type="http://schemas.openxmlformats.org/officeDocument/2006/relationships/image" Target="../media/image75.png"/><Relationship Id="rId37" Type="http://schemas.openxmlformats.org/officeDocument/2006/relationships/image" Target="../media/image77.png"/><Relationship Id="rId40" Type="http://schemas.openxmlformats.org/officeDocument/2006/relationships/image" Target="../media/image80.svg"/><Relationship Id="rId45" Type="http://schemas.openxmlformats.org/officeDocument/2006/relationships/image" Target="../media/image83.png"/><Relationship Id="rId5" Type="http://schemas.openxmlformats.org/officeDocument/2006/relationships/image" Target="../media/image48.svg"/><Relationship Id="rId15" Type="http://schemas.openxmlformats.org/officeDocument/2006/relationships/image" Target="../media/image58.svg"/><Relationship Id="rId23" Type="http://schemas.openxmlformats.org/officeDocument/2006/relationships/image" Target="../media/image66.svg"/><Relationship Id="rId28" Type="http://schemas.openxmlformats.org/officeDocument/2006/relationships/image" Target="../media/image71.png"/><Relationship Id="rId36" Type="http://schemas.openxmlformats.org/officeDocument/2006/relationships/hyperlink" Target="https://what-europe-does-for-me.europarl.europa.eu/" TargetMode="External"/><Relationship Id="rId10" Type="http://schemas.openxmlformats.org/officeDocument/2006/relationships/image" Target="../media/image53.png"/><Relationship Id="rId19" Type="http://schemas.openxmlformats.org/officeDocument/2006/relationships/image" Target="../media/image62.svg"/><Relationship Id="rId31" Type="http://schemas.openxmlformats.org/officeDocument/2006/relationships/image" Target="../media/image74.svg"/><Relationship Id="rId44" Type="http://schemas.openxmlformats.org/officeDocument/2006/relationships/image" Target="../media/image82.svg"/><Relationship Id="rId4" Type="http://schemas.openxmlformats.org/officeDocument/2006/relationships/image" Target="../media/image47.png"/><Relationship Id="rId9" Type="http://schemas.openxmlformats.org/officeDocument/2006/relationships/image" Target="../media/image52.svg"/><Relationship Id="rId14" Type="http://schemas.openxmlformats.org/officeDocument/2006/relationships/image" Target="../media/image57.png"/><Relationship Id="rId22" Type="http://schemas.openxmlformats.org/officeDocument/2006/relationships/image" Target="../media/image65.png"/><Relationship Id="rId27" Type="http://schemas.openxmlformats.org/officeDocument/2006/relationships/image" Target="../media/image70.svg"/><Relationship Id="rId30" Type="http://schemas.openxmlformats.org/officeDocument/2006/relationships/image" Target="../media/image73.png"/><Relationship Id="rId35" Type="http://schemas.openxmlformats.org/officeDocument/2006/relationships/hyperlink" Target="https://www.eesc.europa.eu/es/our-work/opinions-information-reports/follow-opinions" TargetMode="External"/><Relationship Id="rId43" Type="http://schemas.openxmlformats.org/officeDocument/2006/relationships/image" Target="../media/image81.png"/><Relationship Id="rId48" Type="http://schemas.openxmlformats.org/officeDocument/2006/relationships/hyperlink" Target="https://www.eesc.europa.eu/es/work-with-us/traineeships" TargetMode="External"/><Relationship Id="rId8" Type="http://schemas.openxmlformats.org/officeDocument/2006/relationships/image" Target="../media/image51.png"/><Relationship Id="rId3" Type="http://schemas.openxmlformats.org/officeDocument/2006/relationships/image" Target="../media/image46.svg"/><Relationship Id="rId12" Type="http://schemas.openxmlformats.org/officeDocument/2006/relationships/image" Target="../media/image55.png"/><Relationship Id="rId17" Type="http://schemas.openxmlformats.org/officeDocument/2006/relationships/image" Target="../media/image60.svg"/><Relationship Id="rId25" Type="http://schemas.openxmlformats.org/officeDocument/2006/relationships/image" Target="../media/image68.svg"/><Relationship Id="rId33" Type="http://schemas.openxmlformats.org/officeDocument/2006/relationships/image" Target="../media/image76.svg"/><Relationship Id="rId38" Type="http://schemas.openxmlformats.org/officeDocument/2006/relationships/image" Target="../media/image78.svg"/><Relationship Id="rId46" Type="http://schemas.openxmlformats.org/officeDocument/2006/relationships/image" Target="../media/image84.svg"/><Relationship Id="rId20" Type="http://schemas.openxmlformats.org/officeDocument/2006/relationships/image" Target="../media/image63.png"/><Relationship Id="rId41" Type="http://schemas.openxmlformats.org/officeDocument/2006/relationships/hyperlink" Target="https://www.eesc.europa.eu/es/our-work/opinions-information-reports/in-the-spotligh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jpeg"/></Relationships>
</file>

<file path=ppt/slides/_rels/slide16.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png"/><Relationship Id="rId7" Type="http://schemas.openxmlformats.org/officeDocument/2006/relationships/image" Target="../media/image96.jpeg"/><Relationship Id="rId12" Type="http://schemas.openxmlformats.org/officeDocument/2006/relationships/image" Target="../media/image10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5.jpeg"/><Relationship Id="rId11" Type="http://schemas.openxmlformats.org/officeDocument/2006/relationships/image" Target="../media/image100.png"/><Relationship Id="rId5" Type="http://schemas.openxmlformats.org/officeDocument/2006/relationships/image" Target="../media/image94.jpeg"/><Relationship Id="rId10" Type="http://schemas.openxmlformats.org/officeDocument/2006/relationships/image" Target="../media/image99.jpeg"/><Relationship Id="rId4" Type="http://schemas.openxmlformats.org/officeDocument/2006/relationships/image" Target="../media/image93.jpeg"/><Relationship Id="rId9" Type="http://schemas.openxmlformats.org/officeDocument/2006/relationships/image" Target="../media/image98.jpeg"/></Relationships>
</file>

<file path=ppt/slides/_rels/slide1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g"/><Relationship Id="rId1" Type="http://schemas.openxmlformats.org/officeDocument/2006/relationships/slideLayout" Target="../slideLayouts/slideLayout2.xml"/><Relationship Id="rId5" Type="http://schemas.openxmlformats.org/officeDocument/2006/relationships/image" Target="../media/image105.svg"/><Relationship Id="rId4" Type="http://schemas.openxmlformats.org/officeDocument/2006/relationships/image" Target="../media/image10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eesc.europa.eu/es/members-groups/groups/grupo-diversidad-europa" TargetMode="External"/><Relationship Id="rId5" Type="http://schemas.openxmlformats.org/officeDocument/2006/relationships/hyperlink" Target="https://www.eesc.europa.eu/es/members-groups/groups/workers-group" TargetMode="External"/><Relationship Id="rId4" Type="http://schemas.openxmlformats.org/officeDocument/2006/relationships/hyperlink" Target="https://www.eesc.europa.eu/es/members-groups/groups/employers-grou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hyperlink" Target="https://www.eesc.europa.eu/es/sections-other-bodies/sections-commission/agriculture-rural-development-and-environment-nat" TargetMode="External"/><Relationship Id="rId3" Type="http://schemas.openxmlformats.org/officeDocument/2006/relationships/slide" Target="slide21.xml"/><Relationship Id="rId7" Type="http://schemas.openxmlformats.org/officeDocument/2006/relationships/image" Target="../media/image11.png"/><Relationship Id="rId12" Type="http://schemas.openxmlformats.org/officeDocument/2006/relationships/hyperlink" Target="https://www.eesc.europa.eu/es/sections-other-bodies/sections-commission/seccion-de-empleo-asuntos-sociales-y-ciudadania-soc" TargetMode="External"/><Relationship Id="rId2" Type="http://schemas.openxmlformats.org/officeDocument/2006/relationships/notesSlide" Target="../notesSlides/notesSlide2.xml"/><Relationship Id="rId16"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hyperlink" Target="https://www.eesc.europa.eu/es/sections-other-bodies/sections-commission/transport-energy-infrastructure-and-information-society-ten" TargetMode="External"/><Relationship Id="rId5" Type="http://schemas.openxmlformats.org/officeDocument/2006/relationships/slide" Target="slide20.xml"/><Relationship Id="rId15" Type="http://schemas.openxmlformats.org/officeDocument/2006/relationships/image" Target="../media/image13.png"/><Relationship Id="rId10" Type="http://schemas.openxmlformats.org/officeDocument/2006/relationships/hyperlink" Target="https://www.eesc.europa.eu/es/sections-other-bodies/sections-commission/single-market-production-and-consumption-int" TargetMode="External"/><Relationship Id="rId4" Type="http://schemas.openxmlformats.org/officeDocument/2006/relationships/image" Target="../media/image9.png"/><Relationship Id="rId9" Type="http://schemas.openxmlformats.org/officeDocument/2006/relationships/hyperlink" Target="https://www.eesc.europa.eu/es/sections-other-bodies/sections-commission/economic-and-monetary-union-and-economic-and-social-cohesion-eco" TargetMode="External"/><Relationship Id="rId14" Type="http://schemas.openxmlformats.org/officeDocument/2006/relationships/hyperlink" Target="https://www.eesc.europa.eu/es/sections-other-bodies/sections-commission/external-relations-section-rex" TargetMode="Externa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hyperlink" Target="https://www.eesc.europa.eu/sites/default/files/2024-12/qe-01-24-023-en-n_0.pdf" TargetMode="External"/><Relationship Id="rId3" Type="http://schemas.openxmlformats.org/officeDocument/2006/relationships/hyperlink" Target="https://www.eesc.europa.eu/sites/default/files/2024-12/qe-01-24-017-en-n.pdf" TargetMode="External"/><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hyperlink" Target="https://www.eesc.europa.eu/sites/default/files/2024-12/qe-01-24-016-en-n.pdf" TargetMode="External"/><Relationship Id="rId2" Type="http://schemas.openxmlformats.org/officeDocument/2006/relationships/hyperlink" Target="https://wayback.archive-it.org/12710/20241019021126/https:/belgian-presidency.consilium.europa.eu/en/news/liege-declaration-towards-affordable-decent-and-sustainable-housing-for-all/" TargetMode="External"/><Relationship Id="rId16" Type="http://schemas.openxmlformats.org/officeDocument/2006/relationships/hyperlink" Target="https://www.eesc.europa.eu/sites/default/files/2024-12/qe-01-24-018-en-n.pdf" TargetMode="External"/><Relationship Id="rId20" Type="http://schemas.openxmlformats.org/officeDocument/2006/relationships/hyperlink" Target="https://www.eesc.europa.eu/sites/default/files/2024-12/qe-01-24-020-en-n.pdf" TargetMode="Externa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19" Type="http://schemas.openxmlformats.org/officeDocument/2006/relationships/hyperlink" Target="https://www.eesc.europa.eu/sites/default/files/2024-12/qe-01-24-021-en-n.pdf" TargetMode="External"/><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914400" y="4408824"/>
            <a:ext cx="10617200" cy="1569660"/>
          </a:xfrm>
          <a:prstGeom prst="rect">
            <a:avLst/>
          </a:prstGeom>
          <a:noFill/>
        </p:spPr>
        <p:txBody>
          <a:bodyPr wrap="square" rtlCol="0">
            <a:spAutoFit/>
          </a:bodyPr>
          <a:lstStyle/>
          <a:p>
            <a:pPr algn="r"/>
            <a:r>
              <a:rPr lang="es-ES" sz="9600" b="1">
                <a:solidFill>
                  <a:prstClr val="white"/>
                </a:solidFill>
                <a:effectLst>
                  <a:outerShdw blurRad="127000" dist="38100" dir="2700000" algn="tl" rotWithShape="0">
                    <a:prstClr val="black">
                      <a:alpha val="40000"/>
                    </a:prstClr>
                  </a:outerShdw>
                </a:effectLst>
              </a:rPr>
              <a:t>Bienvenidos</a:t>
            </a:r>
          </a:p>
        </p:txBody>
      </p:sp>
      <p:sp>
        <p:nvSpPr>
          <p:cNvPr id="5" name="TextBox 4">
            <a:extLst>
              <a:ext uri="{FF2B5EF4-FFF2-40B4-BE49-F238E27FC236}">
                <a16:creationId xmlns:a16="http://schemas.microsoft.com/office/drawing/2014/main" id="{0005242B-147C-9D46-8D12-90EA5DAA1E94}"/>
              </a:ext>
            </a:extLst>
          </p:cNvPr>
          <p:cNvSpPr txBox="1"/>
          <p:nvPr/>
        </p:nvSpPr>
        <p:spPr>
          <a:xfrm rot="16200000">
            <a:off x="-2542031" y="2403820"/>
            <a:ext cx="5998464" cy="276999"/>
          </a:xfrm>
          <a:prstGeom prst="rect">
            <a:avLst/>
          </a:prstGeom>
          <a:noFill/>
        </p:spPr>
        <p:txBody>
          <a:bodyPr wrap="square" rtlCol="0">
            <a:spAutoFit/>
          </a:bodyPr>
          <a:lstStyle/>
          <a:p>
            <a:r>
              <a:rPr lang="es-ES" sz="1200">
                <a:solidFill>
                  <a:prstClr val="white"/>
                </a:solidFill>
              </a:rPr>
              <a:t>© Architecture: Art &amp; Build + Atelier d’architecture Paul Noël </a:t>
            </a:r>
          </a:p>
        </p:txBody>
      </p:sp>
    </p:spTree>
    <p:extLst>
      <p:ext uri="{BB962C8B-B14F-4D97-AF65-F5344CB8AC3E}">
        <p14:creationId xmlns:p14="http://schemas.microsoft.com/office/powerpoint/2010/main" val="309040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023DDE5C-767E-601B-C833-2E05EA404C38}"/>
              </a:ext>
            </a:extLst>
          </p:cNvPr>
          <p:cNvSpPr/>
          <p:nvPr/>
        </p:nvSpPr>
        <p:spPr>
          <a:xfrm>
            <a:off x="0" y="4509"/>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4" name="Freeform 3">
            <a:extLst>
              <a:ext uri="{FF2B5EF4-FFF2-40B4-BE49-F238E27FC236}">
                <a16:creationId xmlns:a16="http://schemas.microsoft.com/office/drawing/2014/main" id="{0FF07882-ED85-1936-601F-89FCA8FA2A19}"/>
              </a:ext>
            </a:extLst>
          </p:cNvPr>
          <p:cNvSpPr/>
          <p:nvPr/>
        </p:nvSpPr>
        <p:spPr>
          <a:xfrm rot="-10800000" flipH="1">
            <a:off x="5183651" y="1397300"/>
            <a:ext cx="2752255" cy="3938826"/>
          </a:xfrm>
          <a:custGeom>
            <a:avLst/>
            <a:gdLst/>
            <a:ahLst/>
            <a:cxnLst/>
            <a:rect l="l" t="t" r="r" b="b"/>
            <a:pathLst>
              <a:path w="4128382" h="5908239">
                <a:moveTo>
                  <a:pt x="4128382" y="0"/>
                </a:moveTo>
                <a:lnTo>
                  <a:pt x="0" y="0"/>
                </a:lnTo>
                <a:lnTo>
                  <a:pt x="0" y="5908240"/>
                </a:lnTo>
                <a:lnTo>
                  <a:pt x="4128382" y="5908240"/>
                </a:lnTo>
                <a:lnTo>
                  <a:pt x="412838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sp>
        <p:nvSpPr>
          <p:cNvPr id="5" name="Freeform 2">
            <a:extLst>
              <a:ext uri="{FF2B5EF4-FFF2-40B4-BE49-F238E27FC236}">
                <a16:creationId xmlns:a16="http://schemas.microsoft.com/office/drawing/2014/main" id="{9EE6D697-66C7-8C94-341B-9F3F8EBE3643}"/>
              </a:ext>
            </a:extLst>
          </p:cNvPr>
          <p:cNvSpPr/>
          <p:nvPr/>
        </p:nvSpPr>
        <p:spPr>
          <a:xfrm rot="-10800000">
            <a:off x="3998237" y="1397300"/>
            <a:ext cx="2752255" cy="3938826"/>
          </a:xfrm>
          <a:custGeom>
            <a:avLst/>
            <a:gdLst/>
            <a:ahLst/>
            <a:cxnLst/>
            <a:rect l="l" t="t" r="r" b="b"/>
            <a:pathLst>
              <a:path w="4128382" h="5908239">
                <a:moveTo>
                  <a:pt x="0" y="0"/>
                </a:moveTo>
                <a:lnTo>
                  <a:pt x="4128382" y="0"/>
                </a:lnTo>
                <a:lnTo>
                  <a:pt x="4128382" y="5908240"/>
                </a:lnTo>
                <a:lnTo>
                  <a:pt x="0" y="59082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ID4096" dirty="0"/>
          </a:p>
        </p:txBody>
      </p:sp>
      <p:grpSp>
        <p:nvGrpSpPr>
          <p:cNvPr id="6" name="Group 4">
            <a:extLst>
              <a:ext uri="{FF2B5EF4-FFF2-40B4-BE49-F238E27FC236}">
                <a16:creationId xmlns:a16="http://schemas.microsoft.com/office/drawing/2014/main" id="{C2F6ECA0-A0F2-3E25-DBAE-2697660A8000}"/>
              </a:ext>
            </a:extLst>
          </p:cNvPr>
          <p:cNvGrpSpPr/>
          <p:nvPr/>
        </p:nvGrpSpPr>
        <p:grpSpPr>
          <a:xfrm rot="-7974226">
            <a:off x="6329367" y="1427194"/>
            <a:ext cx="777756" cy="1227855"/>
            <a:chOff x="0" y="0"/>
            <a:chExt cx="298953" cy="471961"/>
          </a:xfrm>
        </p:grpSpPr>
        <p:sp>
          <p:nvSpPr>
            <p:cNvPr id="7" name="Freeform 5">
              <a:extLst>
                <a:ext uri="{FF2B5EF4-FFF2-40B4-BE49-F238E27FC236}">
                  <a16:creationId xmlns:a16="http://schemas.microsoft.com/office/drawing/2014/main" id="{1F7E26BE-4C5A-55AF-EBA2-FF13332DEBAC}"/>
                </a:ext>
              </a:extLst>
            </p:cNvPr>
            <p:cNvSpPr/>
            <p:nvPr/>
          </p:nvSpPr>
          <p:spPr>
            <a:xfrm>
              <a:off x="0" y="0"/>
              <a:ext cx="298953" cy="471961"/>
            </a:xfrm>
            <a:custGeom>
              <a:avLst/>
              <a:gdLst/>
              <a:ahLst/>
              <a:cxnLst/>
              <a:rect l="l" t="t" r="r" b="b"/>
              <a:pathLst>
                <a:path w="298953" h="471961">
                  <a:moveTo>
                    <a:pt x="0" y="0"/>
                  </a:moveTo>
                  <a:lnTo>
                    <a:pt x="298953" y="0"/>
                  </a:lnTo>
                  <a:lnTo>
                    <a:pt x="298953" y="471961"/>
                  </a:lnTo>
                  <a:lnTo>
                    <a:pt x="0" y="471961"/>
                  </a:lnTo>
                  <a:close/>
                </a:path>
              </a:pathLst>
            </a:custGeom>
            <a:solidFill>
              <a:srgbClr val="FFFFFF"/>
            </a:solidFill>
          </p:spPr>
          <p:txBody>
            <a:bodyPr/>
            <a:lstStyle/>
            <a:p>
              <a:endParaRPr lang="LID4096"/>
            </a:p>
          </p:txBody>
        </p:sp>
        <p:sp>
          <p:nvSpPr>
            <p:cNvPr id="8" name="TextBox 6">
              <a:extLst>
                <a:ext uri="{FF2B5EF4-FFF2-40B4-BE49-F238E27FC236}">
                  <a16:creationId xmlns:a16="http://schemas.microsoft.com/office/drawing/2014/main" id="{09BB1E94-3F28-210C-0654-700FF1EEFD7A}"/>
                </a:ext>
              </a:extLst>
            </p:cNvPr>
            <p:cNvSpPr txBox="1"/>
            <p:nvPr/>
          </p:nvSpPr>
          <p:spPr>
            <a:xfrm>
              <a:off x="0" y="-57150"/>
              <a:ext cx="298953" cy="529111"/>
            </a:xfrm>
            <a:prstGeom prst="rect">
              <a:avLst/>
            </a:prstGeom>
          </p:spPr>
          <p:txBody>
            <a:bodyPr lIns="34808" tIns="34808" rIns="34808" bIns="34808" rtlCol="0" anchor="ctr"/>
            <a:lstStyle/>
            <a:p>
              <a:pPr algn="ctr">
                <a:lnSpc>
                  <a:spcPts val="2239"/>
                </a:lnSpc>
              </a:pPr>
              <a:endParaRPr sz="1200" dirty="0"/>
            </a:p>
          </p:txBody>
        </p:sp>
      </p:grpSp>
      <p:grpSp>
        <p:nvGrpSpPr>
          <p:cNvPr id="9" name="Group 10">
            <a:extLst>
              <a:ext uri="{FF2B5EF4-FFF2-40B4-BE49-F238E27FC236}">
                <a16:creationId xmlns:a16="http://schemas.microsoft.com/office/drawing/2014/main" id="{F82C9A27-F203-ACB4-CFAF-A60F73A8B88B}"/>
              </a:ext>
            </a:extLst>
          </p:cNvPr>
          <p:cNvGrpSpPr/>
          <p:nvPr/>
        </p:nvGrpSpPr>
        <p:grpSpPr>
          <a:xfrm rot="-10216402">
            <a:off x="5905186" y="1288099"/>
            <a:ext cx="777756" cy="1227855"/>
            <a:chOff x="0" y="0"/>
            <a:chExt cx="298953" cy="471961"/>
          </a:xfrm>
        </p:grpSpPr>
        <p:sp>
          <p:nvSpPr>
            <p:cNvPr id="10" name="Freeform 11">
              <a:extLst>
                <a:ext uri="{FF2B5EF4-FFF2-40B4-BE49-F238E27FC236}">
                  <a16:creationId xmlns:a16="http://schemas.microsoft.com/office/drawing/2014/main" id="{24A83653-2ADC-A124-B7F2-59A2EB312FAE}"/>
                </a:ext>
              </a:extLst>
            </p:cNvPr>
            <p:cNvSpPr/>
            <p:nvPr/>
          </p:nvSpPr>
          <p:spPr>
            <a:xfrm>
              <a:off x="0" y="0"/>
              <a:ext cx="298953" cy="471961"/>
            </a:xfrm>
            <a:custGeom>
              <a:avLst/>
              <a:gdLst/>
              <a:ahLst/>
              <a:cxnLst/>
              <a:rect l="l" t="t" r="r" b="b"/>
              <a:pathLst>
                <a:path w="298953" h="471961">
                  <a:moveTo>
                    <a:pt x="0" y="0"/>
                  </a:moveTo>
                  <a:lnTo>
                    <a:pt x="298953" y="0"/>
                  </a:lnTo>
                  <a:lnTo>
                    <a:pt x="298953" y="471961"/>
                  </a:lnTo>
                  <a:lnTo>
                    <a:pt x="0" y="471961"/>
                  </a:lnTo>
                  <a:close/>
                </a:path>
              </a:pathLst>
            </a:custGeom>
            <a:solidFill>
              <a:srgbClr val="FFFFFF"/>
            </a:solidFill>
          </p:spPr>
          <p:txBody>
            <a:bodyPr/>
            <a:lstStyle/>
            <a:p>
              <a:endParaRPr lang="LID4096"/>
            </a:p>
          </p:txBody>
        </p:sp>
        <p:sp>
          <p:nvSpPr>
            <p:cNvPr id="11" name="TextBox 12">
              <a:extLst>
                <a:ext uri="{FF2B5EF4-FFF2-40B4-BE49-F238E27FC236}">
                  <a16:creationId xmlns:a16="http://schemas.microsoft.com/office/drawing/2014/main" id="{191294AB-E868-442F-DACE-A0A886B1E58B}"/>
                </a:ext>
              </a:extLst>
            </p:cNvPr>
            <p:cNvSpPr txBox="1"/>
            <p:nvPr/>
          </p:nvSpPr>
          <p:spPr>
            <a:xfrm>
              <a:off x="0" y="-57150"/>
              <a:ext cx="298953" cy="529111"/>
            </a:xfrm>
            <a:prstGeom prst="rect">
              <a:avLst/>
            </a:prstGeom>
          </p:spPr>
          <p:txBody>
            <a:bodyPr lIns="34808" tIns="34808" rIns="34808" bIns="34808" rtlCol="0" anchor="ctr"/>
            <a:lstStyle/>
            <a:p>
              <a:pPr algn="ctr">
                <a:lnSpc>
                  <a:spcPts val="2239"/>
                </a:lnSpc>
              </a:pPr>
              <a:endParaRPr sz="1200" dirty="0"/>
            </a:p>
          </p:txBody>
        </p:sp>
      </p:grpSp>
      <p:grpSp>
        <p:nvGrpSpPr>
          <p:cNvPr id="12" name="Group 7">
            <a:extLst>
              <a:ext uri="{FF2B5EF4-FFF2-40B4-BE49-F238E27FC236}">
                <a16:creationId xmlns:a16="http://schemas.microsoft.com/office/drawing/2014/main" id="{D42B167F-E121-C49F-DAA0-DDB41E123507}"/>
              </a:ext>
            </a:extLst>
          </p:cNvPr>
          <p:cNvGrpSpPr/>
          <p:nvPr/>
        </p:nvGrpSpPr>
        <p:grpSpPr>
          <a:xfrm rot="10468371">
            <a:off x="5252509" y="1228879"/>
            <a:ext cx="777756" cy="1227855"/>
            <a:chOff x="0" y="0"/>
            <a:chExt cx="298953" cy="471961"/>
          </a:xfrm>
        </p:grpSpPr>
        <p:sp>
          <p:nvSpPr>
            <p:cNvPr id="13" name="Freeform 8">
              <a:extLst>
                <a:ext uri="{FF2B5EF4-FFF2-40B4-BE49-F238E27FC236}">
                  <a16:creationId xmlns:a16="http://schemas.microsoft.com/office/drawing/2014/main" id="{1B612942-0A84-EEC6-8C2C-C655C13C59D6}"/>
                </a:ext>
              </a:extLst>
            </p:cNvPr>
            <p:cNvSpPr/>
            <p:nvPr/>
          </p:nvSpPr>
          <p:spPr>
            <a:xfrm>
              <a:off x="0" y="0"/>
              <a:ext cx="298953" cy="471961"/>
            </a:xfrm>
            <a:custGeom>
              <a:avLst/>
              <a:gdLst/>
              <a:ahLst/>
              <a:cxnLst/>
              <a:rect l="l" t="t" r="r" b="b"/>
              <a:pathLst>
                <a:path w="298953" h="471961">
                  <a:moveTo>
                    <a:pt x="0" y="0"/>
                  </a:moveTo>
                  <a:lnTo>
                    <a:pt x="298953" y="0"/>
                  </a:lnTo>
                  <a:lnTo>
                    <a:pt x="298953" y="471961"/>
                  </a:lnTo>
                  <a:lnTo>
                    <a:pt x="0" y="471961"/>
                  </a:lnTo>
                  <a:close/>
                </a:path>
              </a:pathLst>
            </a:custGeom>
            <a:solidFill>
              <a:srgbClr val="FFFFFF"/>
            </a:solidFill>
          </p:spPr>
          <p:txBody>
            <a:bodyPr/>
            <a:lstStyle/>
            <a:p>
              <a:endParaRPr lang="LID4096"/>
            </a:p>
          </p:txBody>
        </p:sp>
        <p:sp>
          <p:nvSpPr>
            <p:cNvPr id="14" name="TextBox 9">
              <a:extLst>
                <a:ext uri="{FF2B5EF4-FFF2-40B4-BE49-F238E27FC236}">
                  <a16:creationId xmlns:a16="http://schemas.microsoft.com/office/drawing/2014/main" id="{AA4C2185-D7AA-4E64-2BE3-7F33148607B5}"/>
                </a:ext>
              </a:extLst>
            </p:cNvPr>
            <p:cNvSpPr txBox="1"/>
            <p:nvPr/>
          </p:nvSpPr>
          <p:spPr>
            <a:xfrm>
              <a:off x="0" y="-57150"/>
              <a:ext cx="298953" cy="529111"/>
            </a:xfrm>
            <a:prstGeom prst="rect">
              <a:avLst/>
            </a:prstGeom>
          </p:spPr>
          <p:txBody>
            <a:bodyPr lIns="34808" tIns="34808" rIns="34808" bIns="34808" rtlCol="0" anchor="ctr"/>
            <a:lstStyle/>
            <a:p>
              <a:pPr algn="ctr">
                <a:lnSpc>
                  <a:spcPts val="2239"/>
                </a:lnSpc>
              </a:pPr>
              <a:endParaRPr sz="1200" dirty="0"/>
            </a:p>
          </p:txBody>
        </p:sp>
      </p:grpSp>
      <p:grpSp>
        <p:nvGrpSpPr>
          <p:cNvPr id="15" name="Group 13">
            <a:extLst>
              <a:ext uri="{FF2B5EF4-FFF2-40B4-BE49-F238E27FC236}">
                <a16:creationId xmlns:a16="http://schemas.microsoft.com/office/drawing/2014/main" id="{0BD12D8F-D282-0404-F326-254D4D635751}"/>
              </a:ext>
            </a:extLst>
          </p:cNvPr>
          <p:cNvGrpSpPr/>
          <p:nvPr/>
        </p:nvGrpSpPr>
        <p:grpSpPr>
          <a:xfrm rot="8226195">
            <a:off x="4806308" y="1435853"/>
            <a:ext cx="777756" cy="1227855"/>
            <a:chOff x="0" y="0"/>
            <a:chExt cx="298953" cy="471961"/>
          </a:xfrm>
        </p:grpSpPr>
        <p:sp>
          <p:nvSpPr>
            <p:cNvPr id="16" name="Freeform 14">
              <a:extLst>
                <a:ext uri="{FF2B5EF4-FFF2-40B4-BE49-F238E27FC236}">
                  <a16:creationId xmlns:a16="http://schemas.microsoft.com/office/drawing/2014/main" id="{B70FD858-1508-5C7D-B5E7-40C735AE408E}"/>
                </a:ext>
              </a:extLst>
            </p:cNvPr>
            <p:cNvSpPr/>
            <p:nvPr/>
          </p:nvSpPr>
          <p:spPr>
            <a:xfrm>
              <a:off x="0" y="0"/>
              <a:ext cx="298953" cy="471961"/>
            </a:xfrm>
            <a:custGeom>
              <a:avLst/>
              <a:gdLst/>
              <a:ahLst/>
              <a:cxnLst/>
              <a:rect l="l" t="t" r="r" b="b"/>
              <a:pathLst>
                <a:path w="298953" h="471961">
                  <a:moveTo>
                    <a:pt x="0" y="0"/>
                  </a:moveTo>
                  <a:lnTo>
                    <a:pt x="298953" y="0"/>
                  </a:lnTo>
                  <a:lnTo>
                    <a:pt x="298953" y="471961"/>
                  </a:lnTo>
                  <a:lnTo>
                    <a:pt x="0" y="471961"/>
                  </a:lnTo>
                  <a:close/>
                </a:path>
              </a:pathLst>
            </a:custGeom>
            <a:solidFill>
              <a:srgbClr val="FFFFFF"/>
            </a:solidFill>
          </p:spPr>
          <p:txBody>
            <a:bodyPr/>
            <a:lstStyle/>
            <a:p>
              <a:endParaRPr lang="LID4096"/>
            </a:p>
          </p:txBody>
        </p:sp>
        <p:sp>
          <p:nvSpPr>
            <p:cNvPr id="17" name="TextBox 15">
              <a:extLst>
                <a:ext uri="{FF2B5EF4-FFF2-40B4-BE49-F238E27FC236}">
                  <a16:creationId xmlns:a16="http://schemas.microsoft.com/office/drawing/2014/main" id="{177757AF-A1D8-F006-0D33-859220076C16}"/>
                </a:ext>
              </a:extLst>
            </p:cNvPr>
            <p:cNvSpPr txBox="1"/>
            <p:nvPr/>
          </p:nvSpPr>
          <p:spPr>
            <a:xfrm>
              <a:off x="0" y="-57150"/>
              <a:ext cx="298953" cy="529111"/>
            </a:xfrm>
            <a:prstGeom prst="rect">
              <a:avLst/>
            </a:prstGeom>
          </p:spPr>
          <p:txBody>
            <a:bodyPr lIns="34808" tIns="34808" rIns="34808" bIns="34808" rtlCol="0" anchor="ctr"/>
            <a:lstStyle/>
            <a:p>
              <a:pPr algn="ctr">
                <a:lnSpc>
                  <a:spcPts val="2239"/>
                </a:lnSpc>
              </a:pPr>
              <a:endParaRPr sz="1200" dirty="0"/>
            </a:p>
          </p:txBody>
        </p:sp>
      </p:grpSp>
      <p:sp>
        <p:nvSpPr>
          <p:cNvPr id="18" name="Freeform 16">
            <a:extLst>
              <a:ext uri="{FF2B5EF4-FFF2-40B4-BE49-F238E27FC236}">
                <a16:creationId xmlns:a16="http://schemas.microsoft.com/office/drawing/2014/main" id="{BDB54A6C-DA8B-E02E-5160-3D145E074E84}"/>
              </a:ext>
            </a:extLst>
          </p:cNvPr>
          <p:cNvSpPr/>
          <p:nvPr/>
        </p:nvSpPr>
        <p:spPr>
          <a:xfrm>
            <a:off x="6282662" y="4507102"/>
            <a:ext cx="506518" cy="466630"/>
          </a:xfrm>
          <a:custGeom>
            <a:avLst/>
            <a:gdLst/>
            <a:ahLst/>
            <a:cxnLst/>
            <a:rect l="l" t="t" r="r" b="b"/>
            <a:pathLst>
              <a:path w="759777" h="699945">
                <a:moveTo>
                  <a:pt x="0" y="0"/>
                </a:moveTo>
                <a:lnTo>
                  <a:pt x="759776" y="0"/>
                </a:lnTo>
                <a:lnTo>
                  <a:pt x="759776" y="699945"/>
                </a:lnTo>
                <a:lnTo>
                  <a:pt x="0" y="699945"/>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LID4096"/>
          </a:p>
        </p:txBody>
      </p:sp>
      <p:sp>
        <p:nvSpPr>
          <p:cNvPr id="19" name="Freeform 17">
            <a:extLst>
              <a:ext uri="{FF2B5EF4-FFF2-40B4-BE49-F238E27FC236}">
                <a16:creationId xmlns:a16="http://schemas.microsoft.com/office/drawing/2014/main" id="{83CFDCAC-FB40-196E-31F6-441ECEE1CE8C}"/>
              </a:ext>
            </a:extLst>
          </p:cNvPr>
          <p:cNvSpPr/>
          <p:nvPr/>
        </p:nvSpPr>
        <p:spPr>
          <a:xfrm>
            <a:off x="5099046" y="4438169"/>
            <a:ext cx="542343" cy="535565"/>
          </a:xfrm>
          <a:custGeom>
            <a:avLst/>
            <a:gdLst/>
            <a:ahLst/>
            <a:cxnLst/>
            <a:rect l="l" t="t" r="r" b="b"/>
            <a:pathLst>
              <a:path w="813515" h="803347">
                <a:moveTo>
                  <a:pt x="0" y="0"/>
                </a:moveTo>
                <a:lnTo>
                  <a:pt x="813515" y="0"/>
                </a:lnTo>
                <a:lnTo>
                  <a:pt x="813515" y="803347"/>
                </a:lnTo>
                <a:lnTo>
                  <a:pt x="0" y="803347"/>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LID4096"/>
          </a:p>
        </p:txBody>
      </p:sp>
      <p:sp>
        <p:nvSpPr>
          <p:cNvPr id="20" name="Freeform 18">
            <a:extLst>
              <a:ext uri="{FF2B5EF4-FFF2-40B4-BE49-F238E27FC236}">
                <a16:creationId xmlns:a16="http://schemas.microsoft.com/office/drawing/2014/main" id="{4A62A2E2-3C60-BBB3-1930-B85C4BE8AD54}"/>
              </a:ext>
            </a:extLst>
          </p:cNvPr>
          <p:cNvSpPr/>
          <p:nvPr/>
        </p:nvSpPr>
        <p:spPr>
          <a:xfrm>
            <a:off x="7138232" y="3641252"/>
            <a:ext cx="539750" cy="526208"/>
          </a:xfrm>
          <a:custGeom>
            <a:avLst/>
            <a:gdLst/>
            <a:ahLst/>
            <a:cxnLst/>
            <a:rect l="l" t="t" r="r" b="b"/>
            <a:pathLst>
              <a:path w="809625" h="789312">
                <a:moveTo>
                  <a:pt x="0" y="0"/>
                </a:moveTo>
                <a:lnTo>
                  <a:pt x="809625" y="0"/>
                </a:lnTo>
                <a:lnTo>
                  <a:pt x="809625" y="789312"/>
                </a:lnTo>
                <a:lnTo>
                  <a:pt x="0" y="789312"/>
                </a:lnTo>
                <a:lnTo>
                  <a:pt x="0" y="0"/>
                </a:lnTo>
                <a:close/>
              </a:path>
            </a:pathLst>
          </a:custGeom>
          <a:blipFill>
            <a:blip r:embed="rId10">
              <a:extLst>
                <a:ext uri="{96DAC541-7B7A-43D3-8B79-37D633B846F1}">
                  <asvg:svgBlip xmlns:asvg="http://schemas.microsoft.com/office/drawing/2016/SVG/main" r:embed="rId11"/>
                </a:ext>
              </a:extLst>
            </a:blip>
            <a:stretch>
              <a:fillRect l="-1579" t="-2076" r="-1362" b="-3514"/>
            </a:stretch>
          </a:blipFill>
          <a:ln cap="sq">
            <a:noFill/>
            <a:prstDash val="solid"/>
            <a:miter/>
          </a:ln>
        </p:spPr>
        <p:txBody>
          <a:bodyPr/>
          <a:lstStyle/>
          <a:p>
            <a:endParaRPr lang="LID4096"/>
          </a:p>
        </p:txBody>
      </p:sp>
      <p:sp>
        <p:nvSpPr>
          <p:cNvPr id="21" name="Freeform 19">
            <a:extLst>
              <a:ext uri="{FF2B5EF4-FFF2-40B4-BE49-F238E27FC236}">
                <a16:creationId xmlns:a16="http://schemas.microsoft.com/office/drawing/2014/main" id="{D674FE0F-4C73-3652-816D-3F5B829CF423}"/>
              </a:ext>
            </a:extLst>
          </p:cNvPr>
          <p:cNvSpPr/>
          <p:nvPr/>
        </p:nvSpPr>
        <p:spPr>
          <a:xfrm>
            <a:off x="4294092" y="3692703"/>
            <a:ext cx="539750" cy="542504"/>
          </a:xfrm>
          <a:custGeom>
            <a:avLst/>
            <a:gdLst/>
            <a:ahLst/>
            <a:cxnLst/>
            <a:rect l="l" t="t" r="r" b="b"/>
            <a:pathLst>
              <a:path w="809625" h="813756">
                <a:moveTo>
                  <a:pt x="0" y="0"/>
                </a:moveTo>
                <a:lnTo>
                  <a:pt x="809625" y="0"/>
                </a:lnTo>
                <a:lnTo>
                  <a:pt x="809625" y="813756"/>
                </a:lnTo>
                <a:lnTo>
                  <a:pt x="0" y="813756"/>
                </a:lnTo>
                <a:lnTo>
                  <a:pt x="0" y="0"/>
                </a:lnTo>
                <a:close/>
              </a:path>
            </a:pathLst>
          </a:custGeom>
          <a:blipFill>
            <a:blip r:embed="rId12">
              <a:extLst>
                <a:ext uri="{96DAC541-7B7A-43D3-8B79-37D633B846F1}">
                  <asvg:svgBlip xmlns:asvg="http://schemas.microsoft.com/office/drawing/2016/SVG/main" r:embed="rId13"/>
                </a:ext>
              </a:extLst>
            </a:blip>
            <a:stretch>
              <a:fillRect l="-1742" t="-1421" r="-1872" b="-1668"/>
            </a:stretch>
          </a:blipFill>
          <a:ln cap="sq">
            <a:noFill/>
            <a:prstDash val="solid"/>
            <a:miter/>
          </a:ln>
        </p:spPr>
        <p:txBody>
          <a:bodyPr/>
          <a:lstStyle/>
          <a:p>
            <a:endParaRPr lang="LID4096"/>
          </a:p>
        </p:txBody>
      </p:sp>
      <p:sp>
        <p:nvSpPr>
          <p:cNvPr id="22" name="Freeform 20">
            <a:extLst>
              <a:ext uri="{FF2B5EF4-FFF2-40B4-BE49-F238E27FC236}">
                <a16:creationId xmlns:a16="http://schemas.microsoft.com/office/drawing/2014/main" id="{8090BD6B-72F9-EC5F-562F-AC28829AB60F}"/>
              </a:ext>
            </a:extLst>
          </p:cNvPr>
          <p:cNvSpPr/>
          <p:nvPr/>
        </p:nvSpPr>
        <p:spPr>
          <a:xfrm>
            <a:off x="4294092" y="2498534"/>
            <a:ext cx="539750" cy="531398"/>
          </a:xfrm>
          <a:custGeom>
            <a:avLst/>
            <a:gdLst/>
            <a:ahLst/>
            <a:cxnLst/>
            <a:rect l="l" t="t" r="r" b="b"/>
            <a:pathLst>
              <a:path w="809625" h="797097">
                <a:moveTo>
                  <a:pt x="0" y="0"/>
                </a:moveTo>
                <a:lnTo>
                  <a:pt x="809625" y="0"/>
                </a:lnTo>
                <a:lnTo>
                  <a:pt x="809625" y="797097"/>
                </a:lnTo>
                <a:lnTo>
                  <a:pt x="0" y="797097"/>
                </a:lnTo>
                <a:lnTo>
                  <a:pt x="0" y="0"/>
                </a:lnTo>
                <a:close/>
              </a:path>
            </a:pathLst>
          </a:custGeom>
          <a:blipFill>
            <a:blip r:embed="rId14">
              <a:extLst>
                <a:ext uri="{96DAC541-7B7A-43D3-8B79-37D633B846F1}">
                  <asvg:svgBlip xmlns:asvg="http://schemas.microsoft.com/office/drawing/2016/SVG/main" r:embed="rId15"/>
                </a:ext>
              </a:extLst>
            </a:blip>
            <a:stretch>
              <a:fillRect l="-1161" t="-2036" r="-1538" b="-2276"/>
            </a:stretch>
          </a:blipFill>
          <a:ln cap="sq">
            <a:noFill/>
            <a:prstDash val="solid"/>
            <a:miter/>
          </a:ln>
        </p:spPr>
        <p:txBody>
          <a:bodyPr/>
          <a:lstStyle/>
          <a:p>
            <a:endParaRPr lang="LID4096"/>
          </a:p>
        </p:txBody>
      </p:sp>
      <p:sp>
        <p:nvSpPr>
          <p:cNvPr id="23" name="Freeform 21">
            <a:extLst>
              <a:ext uri="{FF2B5EF4-FFF2-40B4-BE49-F238E27FC236}">
                <a16:creationId xmlns:a16="http://schemas.microsoft.com/office/drawing/2014/main" id="{F2C7E618-17F8-3EE1-A1E1-D7AF3F2C0D06}"/>
              </a:ext>
            </a:extLst>
          </p:cNvPr>
          <p:cNvSpPr/>
          <p:nvPr/>
        </p:nvSpPr>
        <p:spPr>
          <a:xfrm>
            <a:off x="7155181" y="2565148"/>
            <a:ext cx="522801" cy="539750"/>
          </a:xfrm>
          <a:custGeom>
            <a:avLst/>
            <a:gdLst/>
            <a:ahLst/>
            <a:cxnLst/>
            <a:rect l="l" t="t" r="r" b="b"/>
            <a:pathLst>
              <a:path w="784202" h="809625">
                <a:moveTo>
                  <a:pt x="0" y="0"/>
                </a:moveTo>
                <a:lnTo>
                  <a:pt x="784202" y="0"/>
                </a:lnTo>
                <a:lnTo>
                  <a:pt x="784202" y="809625"/>
                </a:lnTo>
                <a:lnTo>
                  <a:pt x="0" y="809625"/>
                </a:lnTo>
                <a:lnTo>
                  <a:pt x="0" y="0"/>
                </a:lnTo>
                <a:close/>
              </a:path>
            </a:pathLst>
          </a:custGeom>
          <a:blipFill>
            <a:blip r:embed="rId16">
              <a:extLst>
                <a:ext uri="{96DAC541-7B7A-43D3-8B79-37D633B846F1}">
                  <asvg:svgBlip xmlns:asvg="http://schemas.microsoft.com/office/drawing/2016/SVG/main" r:embed="rId17"/>
                </a:ext>
              </a:extLst>
            </a:blip>
            <a:stretch>
              <a:fillRect l="-2575" t="-1412" r="-3409" b="-1244"/>
            </a:stretch>
          </a:blipFill>
        </p:spPr>
        <p:txBody>
          <a:bodyPr/>
          <a:lstStyle/>
          <a:p>
            <a:endParaRPr lang="LID4096"/>
          </a:p>
        </p:txBody>
      </p:sp>
      <p:sp>
        <p:nvSpPr>
          <p:cNvPr id="24" name="Freeform 22">
            <a:extLst>
              <a:ext uri="{FF2B5EF4-FFF2-40B4-BE49-F238E27FC236}">
                <a16:creationId xmlns:a16="http://schemas.microsoft.com/office/drawing/2014/main" id="{A8A11684-DC9C-5169-CECC-FECFBAC692E5}"/>
              </a:ext>
            </a:extLst>
          </p:cNvPr>
          <p:cNvSpPr/>
          <p:nvPr/>
        </p:nvSpPr>
        <p:spPr>
          <a:xfrm>
            <a:off x="5509230" y="2953645"/>
            <a:ext cx="1011396" cy="950713"/>
          </a:xfrm>
          <a:custGeom>
            <a:avLst/>
            <a:gdLst/>
            <a:ahLst/>
            <a:cxnLst/>
            <a:rect l="l" t="t" r="r" b="b"/>
            <a:pathLst>
              <a:path w="1517094" h="1426069">
                <a:moveTo>
                  <a:pt x="0" y="0"/>
                </a:moveTo>
                <a:lnTo>
                  <a:pt x="1517095" y="0"/>
                </a:lnTo>
                <a:lnTo>
                  <a:pt x="1517095" y="1426068"/>
                </a:lnTo>
                <a:lnTo>
                  <a:pt x="0" y="1426068"/>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LID4096"/>
          </a:p>
        </p:txBody>
      </p:sp>
      <p:grpSp>
        <p:nvGrpSpPr>
          <p:cNvPr id="25" name="Group 23">
            <a:extLst>
              <a:ext uri="{FF2B5EF4-FFF2-40B4-BE49-F238E27FC236}">
                <a16:creationId xmlns:a16="http://schemas.microsoft.com/office/drawing/2014/main" id="{8A1B774D-76E8-2FB1-12AB-34911EE3C4E6}"/>
              </a:ext>
            </a:extLst>
          </p:cNvPr>
          <p:cNvGrpSpPr/>
          <p:nvPr/>
        </p:nvGrpSpPr>
        <p:grpSpPr>
          <a:xfrm>
            <a:off x="47519" y="3075920"/>
            <a:ext cx="3900954" cy="1831339"/>
            <a:chOff x="37429" y="-28984"/>
            <a:chExt cx="6419917" cy="3335759"/>
          </a:xfrm>
        </p:grpSpPr>
        <p:grpSp>
          <p:nvGrpSpPr>
            <p:cNvPr id="26" name="Group 24">
              <a:extLst>
                <a:ext uri="{FF2B5EF4-FFF2-40B4-BE49-F238E27FC236}">
                  <a16:creationId xmlns:a16="http://schemas.microsoft.com/office/drawing/2014/main" id="{98863719-0978-5D1D-85F3-6D3C4685FBA7}"/>
                </a:ext>
              </a:extLst>
            </p:cNvPr>
            <p:cNvGrpSpPr/>
            <p:nvPr/>
          </p:nvGrpSpPr>
          <p:grpSpPr>
            <a:xfrm>
              <a:off x="101791" y="0"/>
              <a:ext cx="6313510" cy="3229340"/>
              <a:chOff x="0" y="0"/>
              <a:chExt cx="1801111" cy="921262"/>
            </a:xfrm>
          </p:grpSpPr>
          <p:sp>
            <p:nvSpPr>
              <p:cNvPr id="29" name="Freeform 25">
                <a:extLst>
                  <a:ext uri="{FF2B5EF4-FFF2-40B4-BE49-F238E27FC236}">
                    <a16:creationId xmlns:a16="http://schemas.microsoft.com/office/drawing/2014/main" id="{9B1B890F-3BB8-4772-F044-D75C0BEE0BD4}"/>
                  </a:ext>
                </a:extLst>
              </p:cNvPr>
              <p:cNvSpPr/>
              <p:nvPr/>
            </p:nvSpPr>
            <p:spPr>
              <a:xfrm>
                <a:off x="0" y="0"/>
                <a:ext cx="1801111" cy="921262"/>
              </a:xfrm>
              <a:custGeom>
                <a:avLst/>
                <a:gdLst/>
                <a:ahLst/>
                <a:cxnLst/>
                <a:rect l="l" t="t" r="r" b="b"/>
                <a:pathLst>
                  <a:path w="1801111" h="921262">
                    <a:moveTo>
                      <a:pt x="1676651" y="921262"/>
                    </a:moveTo>
                    <a:lnTo>
                      <a:pt x="124460" y="921262"/>
                    </a:lnTo>
                    <a:cubicBezTo>
                      <a:pt x="55880" y="921262"/>
                      <a:pt x="0" y="865382"/>
                      <a:pt x="0" y="796802"/>
                    </a:cubicBezTo>
                    <a:lnTo>
                      <a:pt x="0" y="124460"/>
                    </a:lnTo>
                    <a:cubicBezTo>
                      <a:pt x="0" y="55880"/>
                      <a:pt x="55880" y="0"/>
                      <a:pt x="124460" y="0"/>
                    </a:cubicBezTo>
                    <a:lnTo>
                      <a:pt x="1676651" y="0"/>
                    </a:lnTo>
                    <a:cubicBezTo>
                      <a:pt x="1745231" y="0"/>
                      <a:pt x="1801111" y="55880"/>
                      <a:pt x="1801111" y="124460"/>
                    </a:cubicBezTo>
                    <a:lnTo>
                      <a:pt x="1801111" y="796802"/>
                    </a:lnTo>
                    <a:cubicBezTo>
                      <a:pt x="1801111" y="865382"/>
                      <a:pt x="1745231" y="921262"/>
                      <a:pt x="1676651" y="921262"/>
                    </a:cubicBezTo>
                    <a:close/>
                  </a:path>
                </a:pathLst>
              </a:custGeom>
              <a:solidFill>
                <a:srgbClr val="C8E9FC"/>
              </a:solidFill>
            </p:spPr>
            <p:txBody>
              <a:bodyPr/>
              <a:lstStyle/>
              <a:p>
                <a:endParaRPr lang="LID4096"/>
              </a:p>
            </p:txBody>
          </p:sp>
        </p:grpSp>
        <p:sp>
          <p:nvSpPr>
            <p:cNvPr id="27" name="TextBox 26">
              <a:extLst>
                <a:ext uri="{FF2B5EF4-FFF2-40B4-BE49-F238E27FC236}">
                  <a16:creationId xmlns:a16="http://schemas.microsoft.com/office/drawing/2014/main" id="{A97EFC7E-89F1-1D93-1EE6-3F0BCD9B6AED}"/>
                </a:ext>
              </a:extLst>
            </p:cNvPr>
            <p:cNvSpPr txBox="1"/>
            <p:nvPr/>
          </p:nvSpPr>
          <p:spPr>
            <a:xfrm>
              <a:off x="198964" y="-28984"/>
              <a:ext cx="6134575" cy="1518087"/>
            </a:xfrm>
            <a:prstGeom prst="rect">
              <a:avLst/>
            </a:prstGeom>
          </p:spPr>
          <p:txBody>
            <a:bodyPr wrap="square" lIns="0" tIns="0" rIns="0" bIns="0" rtlCol="0" anchor="t">
              <a:spAutoFit/>
            </a:bodyPr>
            <a:lstStyle/>
            <a:p>
              <a:pPr algn="ctr">
                <a:lnSpc>
                  <a:spcPts val="2239"/>
                </a:lnSpc>
              </a:pPr>
              <a:r>
                <a:rPr lang="es-ES" sz="1700" dirty="0">
                  <a:solidFill>
                    <a:srgbClr val="3C4C59"/>
                  </a:solidFill>
                  <a:ea typeface="Calibri (MS) Bold"/>
                  <a:cs typeface="Calibri (MS) Bold"/>
                  <a:sym typeface="Calibri (MS) Bold"/>
                  <a:hlinkClick r:id="rId20" tooltip="https://www.eesc.europa.eu/sites/default/files/2024-12/qe-01-24-013-en-n.pdf"/>
                </a:rPr>
                <a:t>Impulsar el futuro de la sostenibilidad con la Plataforma Europea de Partes Interesadas de la Economía Circular</a:t>
              </a:r>
            </a:p>
          </p:txBody>
        </p:sp>
        <p:sp>
          <p:nvSpPr>
            <p:cNvPr id="28" name="TextBox 27">
              <a:extLst>
                <a:ext uri="{FF2B5EF4-FFF2-40B4-BE49-F238E27FC236}">
                  <a16:creationId xmlns:a16="http://schemas.microsoft.com/office/drawing/2014/main" id="{8C00D836-69DC-AF5E-20F4-A533D516D84C}"/>
                </a:ext>
              </a:extLst>
            </p:cNvPr>
            <p:cNvSpPr txBox="1"/>
            <p:nvPr/>
          </p:nvSpPr>
          <p:spPr>
            <a:xfrm>
              <a:off x="37429" y="1690049"/>
              <a:ext cx="6419917" cy="1616726"/>
            </a:xfrm>
            <a:prstGeom prst="rect">
              <a:avLst/>
            </a:prstGeom>
          </p:spPr>
          <p:txBody>
            <a:bodyPr wrap="square" lIns="0" tIns="0" rIns="0" bIns="0" rtlCol="0" anchor="t">
              <a:spAutoFit/>
            </a:bodyPr>
            <a:lstStyle/>
            <a:p>
              <a:pPr algn="ctr">
                <a:lnSpc>
                  <a:spcPts val="1586"/>
                </a:lnSpc>
                <a:spcBef>
                  <a:spcPct val="0"/>
                </a:spcBef>
              </a:pPr>
              <a:r>
                <a:rPr lang="es-ES" sz="1333" dirty="0">
                  <a:solidFill>
                    <a:srgbClr val="545454"/>
                  </a:solidFill>
                  <a:ea typeface="Calibri (MS)"/>
                  <a:cs typeface="Calibri (MS)"/>
                  <a:sym typeface="Calibri (MS)"/>
                </a:rPr>
                <a:t>En 2017, en colaboración con la Comisión Europea, el CESE puso en marcha la Plataforma Europea de Partes Interesadas de la Economía Circular. </a:t>
              </a:r>
            </a:p>
          </p:txBody>
        </p:sp>
      </p:grpSp>
      <p:grpSp>
        <p:nvGrpSpPr>
          <p:cNvPr id="30" name="Group 28">
            <a:extLst>
              <a:ext uri="{FF2B5EF4-FFF2-40B4-BE49-F238E27FC236}">
                <a16:creationId xmlns:a16="http://schemas.microsoft.com/office/drawing/2014/main" id="{BF63E51D-57EF-CAB7-837C-95AC847150BB}"/>
              </a:ext>
            </a:extLst>
          </p:cNvPr>
          <p:cNvGrpSpPr/>
          <p:nvPr/>
        </p:nvGrpSpPr>
        <p:grpSpPr>
          <a:xfrm>
            <a:off x="7935906" y="1213816"/>
            <a:ext cx="3960000" cy="1800000"/>
            <a:chOff x="0" y="0"/>
            <a:chExt cx="6313510" cy="3324167"/>
          </a:xfrm>
        </p:grpSpPr>
        <p:grpSp>
          <p:nvGrpSpPr>
            <p:cNvPr id="31" name="Group 29">
              <a:extLst>
                <a:ext uri="{FF2B5EF4-FFF2-40B4-BE49-F238E27FC236}">
                  <a16:creationId xmlns:a16="http://schemas.microsoft.com/office/drawing/2014/main" id="{793D78AE-0ED1-7221-A624-4256CAF947C5}"/>
                </a:ext>
              </a:extLst>
            </p:cNvPr>
            <p:cNvGrpSpPr/>
            <p:nvPr/>
          </p:nvGrpSpPr>
          <p:grpSpPr>
            <a:xfrm>
              <a:off x="0" y="0"/>
              <a:ext cx="6313510" cy="3324167"/>
              <a:chOff x="0" y="0"/>
              <a:chExt cx="1801111" cy="948314"/>
            </a:xfrm>
          </p:grpSpPr>
          <p:sp>
            <p:nvSpPr>
              <p:cNvPr id="34" name="Freeform 30">
                <a:extLst>
                  <a:ext uri="{FF2B5EF4-FFF2-40B4-BE49-F238E27FC236}">
                    <a16:creationId xmlns:a16="http://schemas.microsoft.com/office/drawing/2014/main" id="{67B27AF3-910E-81A6-F9E3-8D201D0D17B0}"/>
                  </a:ext>
                </a:extLst>
              </p:cNvPr>
              <p:cNvSpPr/>
              <p:nvPr/>
            </p:nvSpPr>
            <p:spPr>
              <a:xfrm>
                <a:off x="0" y="0"/>
                <a:ext cx="1801111" cy="948315"/>
              </a:xfrm>
              <a:custGeom>
                <a:avLst/>
                <a:gdLst/>
                <a:ahLst/>
                <a:cxnLst/>
                <a:rect l="l" t="t" r="r" b="b"/>
                <a:pathLst>
                  <a:path w="1801111" h="948315">
                    <a:moveTo>
                      <a:pt x="1676651" y="948314"/>
                    </a:moveTo>
                    <a:lnTo>
                      <a:pt x="124460" y="948314"/>
                    </a:lnTo>
                    <a:cubicBezTo>
                      <a:pt x="55880" y="948314"/>
                      <a:pt x="0" y="892434"/>
                      <a:pt x="0" y="823854"/>
                    </a:cubicBezTo>
                    <a:lnTo>
                      <a:pt x="0" y="124460"/>
                    </a:lnTo>
                    <a:cubicBezTo>
                      <a:pt x="0" y="55880"/>
                      <a:pt x="55880" y="0"/>
                      <a:pt x="124460" y="0"/>
                    </a:cubicBezTo>
                    <a:lnTo>
                      <a:pt x="1676651" y="0"/>
                    </a:lnTo>
                    <a:cubicBezTo>
                      <a:pt x="1745231" y="0"/>
                      <a:pt x="1801111" y="55880"/>
                      <a:pt x="1801111" y="124460"/>
                    </a:cubicBezTo>
                    <a:lnTo>
                      <a:pt x="1801111" y="823855"/>
                    </a:lnTo>
                    <a:cubicBezTo>
                      <a:pt x="1801111" y="892434"/>
                      <a:pt x="1745231" y="948315"/>
                      <a:pt x="1676651" y="948315"/>
                    </a:cubicBezTo>
                    <a:close/>
                  </a:path>
                </a:pathLst>
              </a:custGeom>
              <a:solidFill>
                <a:srgbClr val="C8E9FC"/>
              </a:solidFill>
            </p:spPr>
            <p:txBody>
              <a:bodyPr/>
              <a:lstStyle/>
              <a:p>
                <a:endParaRPr lang="LID4096"/>
              </a:p>
            </p:txBody>
          </p:sp>
        </p:grpSp>
        <p:sp>
          <p:nvSpPr>
            <p:cNvPr id="32" name="TextBox 31">
              <a:extLst>
                <a:ext uri="{FF2B5EF4-FFF2-40B4-BE49-F238E27FC236}">
                  <a16:creationId xmlns:a16="http://schemas.microsoft.com/office/drawing/2014/main" id="{833E454B-67BD-BF06-3CE1-A139341400A0}"/>
                </a:ext>
              </a:extLst>
            </p:cNvPr>
            <p:cNvSpPr txBox="1"/>
            <p:nvPr/>
          </p:nvSpPr>
          <p:spPr>
            <a:xfrm>
              <a:off x="918006" y="211948"/>
              <a:ext cx="4187072" cy="545020"/>
            </a:xfrm>
            <a:prstGeom prst="rect">
              <a:avLst/>
            </a:prstGeom>
          </p:spPr>
          <p:txBody>
            <a:bodyPr lIns="0" tIns="0" rIns="0" bIns="0" rtlCol="0" anchor="t">
              <a:spAutoFit/>
            </a:bodyPr>
            <a:lstStyle/>
            <a:p>
              <a:pPr algn="ctr">
                <a:lnSpc>
                  <a:spcPts val="2239"/>
                </a:lnSpc>
              </a:pPr>
              <a:r>
                <a:rPr lang="es-ES">
                  <a:solidFill>
                    <a:srgbClr val="3C4C59"/>
                  </a:solidFill>
                  <a:ea typeface="Calibri (MS) Bold"/>
                  <a:cs typeface="Calibri (MS) Bold"/>
                  <a:sym typeface="Calibri (MS) Bold"/>
                  <a:hlinkClick r:id="rId21" tooltip="https://www.eesc.europa.eu/es/our-work/publications-other-work/publications/recent-eesc-achievements"/>
                </a:rPr>
                <a:t>... y muchos más</a:t>
              </a:r>
            </a:p>
          </p:txBody>
        </p:sp>
        <p:sp>
          <p:nvSpPr>
            <p:cNvPr id="33" name="TextBox 32">
              <a:extLst>
                <a:ext uri="{FF2B5EF4-FFF2-40B4-BE49-F238E27FC236}">
                  <a16:creationId xmlns:a16="http://schemas.microsoft.com/office/drawing/2014/main" id="{51DC9EBA-0D52-DCDE-0253-ED98E649660E}"/>
                </a:ext>
              </a:extLst>
            </p:cNvPr>
            <p:cNvSpPr txBox="1"/>
            <p:nvPr/>
          </p:nvSpPr>
          <p:spPr>
            <a:xfrm>
              <a:off x="797748" y="1607110"/>
              <a:ext cx="4877440" cy="853310"/>
            </a:xfrm>
            <a:prstGeom prst="rect">
              <a:avLst/>
            </a:prstGeom>
          </p:spPr>
          <p:txBody>
            <a:bodyPr wrap="square" lIns="0" tIns="0" rIns="0" bIns="0" rtlCol="0" anchor="t">
              <a:spAutoFit/>
            </a:bodyPr>
            <a:lstStyle/>
            <a:p>
              <a:pPr algn="ctr">
                <a:lnSpc>
                  <a:spcPts val="1679"/>
                </a:lnSpc>
                <a:spcBef>
                  <a:spcPct val="0"/>
                </a:spcBef>
              </a:pPr>
              <a:r>
                <a:rPr lang="es-ES" sz="1333">
                  <a:solidFill>
                    <a:srgbClr val="545454"/>
                  </a:solidFill>
                  <a:ea typeface="Calibri (MS)"/>
                  <a:cs typeface="Calibri (MS)"/>
                  <a:sym typeface="Calibri (MS)"/>
                </a:rPr>
                <a:t>Consulte los logros recientes en </a:t>
              </a:r>
              <a:r>
                <a:rPr lang="es-ES" sz="1333" u="sng">
                  <a:solidFill>
                    <a:srgbClr val="545454"/>
                  </a:solidFill>
                  <a:ea typeface="Calibri (MS)"/>
                  <a:cs typeface="Calibri (MS)"/>
                  <a:sym typeface="Calibri (MS)"/>
                  <a:hlinkClick r:id="rId22" tooltip="https://www.eesc.europa.eu/es"/>
                </a:rPr>
                <a:t>eesc.europa.eu</a:t>
              </a:r>
            </a:p>
          </p:txBody>
        </p:sp>
      </p:grpSp>
      <p:sp>
        <p:nvSpPr>
          <p:cNvPr id="35" name="TextBox 33">
            <a:extLst>
              <a:ext uri="{FF2B5EF4-FFF2-40B4-BE49-F238E27FC236}">
                <a16:creationId xmlns:a16="http://schemas.microsoft.com/office/drawing/2014/main" id="{3576F82C-0DE9-41C7-C9EB-FCCEEFDD6965}"/>
              </a:ext>
            </a:extLst>
          </p:cNvPr>
          <p:cNvSpPr txBox="1"/>
          <p:nvPr/>
        </p:nvSpPr>
        <p:spPr>
          <a:xfrm>
            <a:off x="2579163" y="371638"/>
            <a:ext cx="6840000" cy="360000"/>
          </a:xfrm>
          <a:prstGeom prst="rect">
            <a:avLst/>
          </a:prstGeom>
        </p:spPr>
        <p:txBody>
          <a:bodyPr wrap="square" lIns="0" tIns="0" rIns="0" bIns="0" rtlCol="0" anchor="t">
            <a:spAutoFit/>
          </a:bodyPr>
          <a:lstStyle/>
          <a:p>
            <a:pPr algn="ctr">
              <a:lnSpc>
                <a:spcPts val="3296"/>
              </a:lnSpc>
            </a:pPr>
            <a:r>
              <a:rPr lang="es-ES" sz="4400" b="1">
                <a:solidFill>
                  <a:schemeClr val="bg1"/>
                </a:solidFill>
                <a:latin typeface="Calibri" panose="020F0502020204030204" pitchFamily="34" charset="0"/>
                <a:ea typeface="Calibri" panose="020F0502020204030204" pitchFamily="34" charset="0"/>
                <a:cs typeface="Calibri" panose="020F0502020204030204" pitchFamily="34" charset="0"/>
                <a:sym typeface="Calibri (MS) Bold"/>
              </a:rPr>
              <a:t>EJEMPLOS DE ÉXITO RECIENTES</a:t>
            </a:r>
          </a:p>
        </p:txBody>
      </p:sp>
      <p:grpSp>
        <p:nvGrpSpPr>
          <p:cNvPr id="36" name="Group 34">
            <a:extLst>
              <a:ext uri="{FF2B5EF4-FFF2-40B4-BE49-F238E27FC236}">
                <a16:creationId xmlns:a16="http://schemas.microsoft.com/office/drawing/2014/main" id="{17545F31-9F8A-3236-6B01-8EA15E7B5AE2}"/>
              </a:ext>
            </a:extLst>
          </p:cNvPr>
          <p:cNvGrpSpPr/>
          <p:nvPr/>
        </p:nvGrpSpPr>
        <p:grpSpPr>
          <a:xfrm>
            <a:off x="8190789" y="3114121"/>
            <a:ext cx="3891408" cy="1901542"/>
            <a:chOff x="85842" y="0"/>
            <a:chExt cx="6313510" cy="3461981"/>
          </a:xfrm>
        </p:grpSpPr>
        <p:grpSp>
          <p:nvGrpSpPr>
            <p:cNvPr id="37" name="Group 35">
              <a:extLst>
                <a:ext uri="{FF2B5EF4-FFF2-40B4-BE49-F238E27FC236}">
                  <a16:creationId xmlns:a16="http://schemas.microsoft.com/office/drawing/2014/main" id="{1FAA3B16-C985-E6B9-4309-72787002DAEB}"/>
                </a:ext>
              </a:extLst>
            </p:cNvPr>
            <p:cNvGrpSpPr/>
            <p:nvPr/>
          </p:nvGrpSpPr>
          <p:grpSpPr>
            <a:xfrm>
              <a:off x="85842" y="0"/>
              <a:ext cx="6313510" cy="3229340"/>
              <a:chOff x="0" y="0"/>
              <a:chExt cx="1801111" cy="921262"/>
            </a:xfrm>
          </p:grpSpPr>
          <p:sp>
            <p:nvSpPr>
              <p:cNvPr id="40" name="Freeform 36">
                <a:extLst>
                  <a:ext uri="{FF2B5EF4-FFF2-40B4-BE49-F238E27FC236}">
                    <a16:creationId xmlns:a16="http://schemas.microsoft.com/office/drawing/2014/main" id="{7891F94C-4DCF-F201-1EB7-7F3D7A6E4140}"/>
                  </a:ext>
                </a:extLst>
              </p:cNvPr>
              <p:cNvSpPr/>
              <p:nvPr/>
            </p:nvSpPr>
            <p:spPr>
              <a:xfrm>
                <a:off x="0" y="0"/>
                <a:ext cx="1801111" cy="921262"/>
              </a:xfrm>
              <a:custGeom>
                <a:avLst/>
                <a:gdLst/>
                <a:ahLst/>
                <a:cxnLst/>
                <a:rect l="l" t="t" r="r" b="b"/>
                <a:pathLst>
                  <a:path w="1801111" h="921262">
                    <a:moveTo>
                      <a:pt x="1676651" y="921262"/>
                    </a:moveTo>
                    <a:lnTo>
                      <a:pt x="124460" y="921262"/>
                    </a:lnTo>
                    <a:cubicBezTo>
                      <a:pt x="55880" y="921262"/>
                      <a:pt x="0" y="865382"/>
                      <a:pt x="0" y="796802"/>
                    </a:cubicBezTo>
                    <a:lnTo>
                      <a:pt x="0" y="124460"/>
                    </a:lnTo>
                    <a:cubicBezTo>
                      <a:pt x="0" y="55880"/>
                      <a:pt x="55880" y="0"/>
                      <a:pt x="124460" y="0"/>
                    </a:cubicBezTo>
                    <a:lnTo>
                      <a:pt x="1676651" y="0"/>
                    </a:lnTo>
                    <a:cubicBezTo>
                      <a:pt x="1745231" y="0"/>
                      <a:pt x="1801111" y="55880"/>
                      <a:pt x="1801111" y="124460"/>
                    </a:cubicBezTo>
                    <a:lnTo>
                      <a:pt x="1801111" y="796802"/>
                    </a:lnTo>
                    <a:cubicBezTo>
                      <a:pt x="1801111" y="865382"/>
                      <a:pt x="1745231" y="921262"/>
                      <a:pt x="1676651" y="921262"/>
                    </a:cubicBezTo>
                    <a:close/>
                  </a:path>
                </a:pathLst>
              </a:custGeom>
              <a:solidFill>
                <a:srgbClr val="C8E9FC"/>
              </a:solidFill>
            </p:spPr>
            <p:txBody>
              <a:bodyPr/>
              <a:lstStyle/>
              <a:p>
                <a:endParaRPr lang="LID4096"/>
              </a:p>
            </p:txBody>
          </p:sp>
        </p:grpSp>
        <p:sp>
          <p:nvSpPr>
            <p:cNvPr id="38" name="TextBox 37">
              <a:extLst>
                <a:ext uri="{FF2B5EF4-FFF2-40B4-BE49-F238E27FC236}">
                  <a16:creationId xmlns:a16="http://schemas.microsoft.com/office/drawing/2014/main" id="{1B2E26E6-4E9A-BD6D-DD16-5F4E592941ED}"/>
                </a:ext>
              </a:extLst>
            </p:cNvPr>
            <p:cNvSpPr txBox="1"/>
            <p:nvPr/>
          </p:nvSpPr>
          <p:spPr>
            <a:xfrm>
              <a:off x="207217" y="212521"/>
              <a:ext cx="6082565" cy="953636"/>
            </a:xfrm>
            <a:prstGeom prst="rect">
              <a:avLst/>
            </a:prstGeom>
          </p:spPr>
          <p:txBody>
            <a:bodyPr wrap="square" lIns="0" tIns="0" rIns="0" bIns="0" rtlCol="0" anchor="t">
              <a:spAutoFit/>
            </a:bodyPr>
            <a:lstStyle/>
            <a:p>
              <a:pPr algn="ctr">
                <a:lnSpc>
                  <a:spcPts val="2147"/>
                </a:lnSpc>
              </a:pPr>
              <a:r>
                <a:rPr lang="es-ES" sz="1550" u="sng" dirty="0">
                  <a:solidFill>
                    <a:srgbClr val="3C4C59"/>
                  </a:solidFill>
                  <a:ea typeface="Calibri (MS) Bold"/>
                  <a:cs typeface="Calibri (MS) Bold"/>
                  <a:sym typeface="Calibri (MS) Bold"/>
                  <a:hlinkClick r:id="rId23" tooltip="https://www.eesc.europa.eu/sites/default/files/2024-12/qe-01-24-019-en-n.pdf"/>
                </a:rPr>
                <a:t>Hacer obligatoria la consulta a la sociedad civil sobre las reformas económicas necesarias</a:t>
              </a:r>
            </a:p>
          </p:txBody>
        </p:sp>
        <p:sp>
          <p:nvSpPr>
            <p:cNvPr id="39" name="TextBox 38">
              <a:extLst>
                <a:ext uri="{FF2B5EF4-FFF2-40B4-BE49-F238E27FC236}">
                  <a16:creationId xmlns:a16="http://schemas.microsoft.com/office/drawing/2014/main" id="{C7050D15-5BC0-F0D6-E3DD-79A2AB5198E7}"/>
                </a:ext>
              </a:extLst>
            </p:cNvPr>
            <p:cNvSpPr txBox="1"/>
            <p:nvPr/>
          </p:nvSpPr>
          <p:spPr>
            <a:xfrm>
              <a:off x="85842" y="1307544"/>
              <a:ext cx="6313510" cy="2154437"/>
            </a:xfrm>
            <a:prstGeom prst="rect">
              <a:avLst/>
            </a:prstGeom>
          </p:spPr>
          <p:txBody>
            <a:bodyPr lIns="0" tIns="0" rIns="0" bIns="0" rtlCol="0" anchor="t">
              <a:spAutoFit/>
            </a:bodyPr>
            <a:lstStyle/>
            <a:p>
              <a:pPr algn="ctr">
                <a:lnSpc>
                  <a:spcPts val="1400"/>
                </a:lnSpc>
                <a:spcBef>
                  <a:spcPct val="0"/>
                </a:spcBef>
              </a:pPr>
              <a:r>
                <a:rPr lang="es-ES" sz="1200" dirty="0">
                  <a:solidFill>
                    <a:srgbClr val="545454"/>
                  </a:solidFill>
                  <a:ea typeface="Calibri (MS)"/>
                  <a:cs typeface="Calibri (MS)"/>
                  <a:sym typeface="Calibri (MS)"/>
                </a:rPr>
                <a:t>En 2023, la Comisión Europea presentó una propuesta para reformar el marco de gobernanza económica de la UE a fin de abordar los retos económicos actuales. El CESE formuló recomendaciones fundamentales que determinaron significativamente la versión final del paquete legislativo.</a:t>
              </a:r>
            </a:p>
          </p:txBody>
        </p:sp>
      </p:grpSp>
      <p:grpSp>
        <p:nvGrpSpPr>
          <p:cNvPr id="41" name="Group 39">
            <a:extLst>
              <a:ext uri="{FF2B5EF4-FFF2-40B4-BE49-F238E27FC236}">
                <a16:creationId xmlns:a16="http://schemas.microsoft.com/office/drawing/2014/main" id="{26FC770D-82CF-77B1-5035-B659D5B36A14}"/>
              </a:ext>
            </a:extLst>
          </p:cNvPr>
          <p:cNvGrpSpPr/>
          <p:nvPr/>
        </p:nvGrpSpPr>
        <p:grpSpPr>
          <a:xfrm>
            <a:off x="1454661" y="4973732"/>
            <a:ext cx="3481684" cy="1914396"/>
            <a:chOff x="466803" y="0"/>
            <a:chExt cx="6404245" cy="3434575"/>
          </a:xfrm>
        </p:grpSpPr>
        <p:grpSp>
          <p:nvGrpSpPr>
            <p:cNvPr id="42" name="Group 40">
              <a:extLst>
                <a:ext uri="{FF2B5EF4-FFF2-40B4-BE49-F238E27FC236}">
                  <a16:creationId xmlns:a16="http://schemas.microsoft.com/office/drawing/2014/main" id="{A246A19B-65B5-7324-E2C7-6C9AFE3A618F}"/>
                </a:ext>
              </a:extLst>
            </p:cNvPr>
            <p:cNvGrpSpPr/>
            <p:nvPr/>
          </p:nvGrpSpPr>
          <p:grpSpPr>
            <a:xfrm>
              <a:off x="557538" y="0"/>
              <a:ext cx="6313510" cy="3229340"/>
              <a:chOff x="0" y="0"/>
              <a:chExt cx="1801111" cy="921262"/>
            </a:xfrm>
          </p:grpSpPr>
          <p:sp>
            <p:nvSpPr>
              <p:cNvPr id="45" name="Freeform 41">
                <a:extLst>
                  <a:ext uri="{FF2B5EF4-FFF2-40B4-BE49-F238E27FC236}">
                    <a16:creationId xmlns:a16="http://schemas.microsoft.com/office/drawing/2014/main" id="{53A9270D-AC83-BDA2-CEE6-F393C97AAEBA}"/>
                  </a:ext>
                </a:extLst>
              </p:cNvPr>
              <p:cNvSpPr/>
              <p:nvPr/>
            </p:nvSpPr>
            <p:spPr>
              <a:xfrm>
                <a:off x="0" y="0"/>
                <a:ext cx="1801111" cy="921262"/>
              </a:xfrm>
              <a:custGeom>
                <a:avLst/>
                <a:gdLst/>
                <a:ahLst/>
                <a:cxnLst/>
                <a:rect l="l" t="t" r="r" b="b"/>
                <a:pathLst>
                  <a:path w="1801111" h="921262">
                    <a:moveTo>
                      <a:pt x="1676651" y="921262"/>
                    </a:moveTo>
                    <a:lnTo>
                      <a:pt x="124460" y="921262"/>
                    </a:lnTo>
                    <a:cubicBezTo>
                      <a:pt x="55880" y="921262"/>
                      <a:pt x="0" y="865382"/>
                      <a:pt x="0" y="796802"/>
                    </a:cubicBezTo>
                    <a:lnTo>
                      <a:pt x="0" y="124460"/>
                    </a:lnTo>
                    <a:cubicBezTo>
                      <a:pt x="0" y="55880"/>
                      <a:pt x="55880" y="0"/>
                      <a:pt x="124460" y="0"/>
                    </a:cubicBezTo>
                    <a:lnTo>
                      <a:pt x="1676651" y="0"/>
                    </a:lnTo>
                    <a:cubicBezTo>
                      <a:pt x="1745231" y="0"/>
                      <a:pt x="1801111" y="55880"/>
                      <a:pt x="1801111" y="124460"/>
                    </a:cubicBezTo>
                    <a:lnTo>
                      <a:pt x="1801111" y="796802"/>
                    </a:lnTo>
                    <a:cubicBezTo>
                      <a:pt x="1801111" y="865382"/>
                      <a:pt x="1745231" y="921262"/>
                      <a:pt x="1676651" y="921262"/>
                    </a:cubicBezTo>
                    <a:close/>
                  </a:path>
                </a:pathLst>
              </a:custGeom>
              <a:solidFill>
                <a:srgbClr val="C8E9FC"/>
              </a:solidFill>
            </p:spPr>
            <p:txBody>
              <a:bodyPr/>
              <a:lstStyle/>
              <a:p>
                <a:endParaRPr lang="LID4096"/>
              </a:p>
            </p:txBody>
          </p:sp>
        </p:grpSp>
        <p:sp>
          <p:nvSpPr>
            <p:cNvPr id="43" name="TextBox 42">
              <a:extLst>
                <a:ext uri="{FF2B5EF4-FFF2-40B4-BE49-F238E27FC236}">
                  <a16:creationId xmlns:a16="http://schemas.microsoft.com/office/drawing/2014/main" id="{6424B72D-E809-C33E-B314-4A03E24A1255}"/>
                </a:ext>
              </a:extLst>
            </p:cNvPr>
            <p:cNvSpPr txBox="1"/>
            <p:nvPr/>
          </p:nvSpPr>
          <p:spPr>
            <a:xfrm>
              <a:off x="466803" y="984674"/>
              <a:ext cx="6306436" cy="2449901"/>
            </a:xfrm>
            <a:prstGeom prst="rect">
              <a:avLst/>
            </a:prstGeom>
          </p:spPr>
          <p:txBody>
            <a:bodyPr lIns="0" tIns="0" rIns="0" bIns="0" rtlCol="0" anchor="t">
              <a:spAutoFit/>
            </a:bodyPr>
            <a:lstStyle/>
            <a:p>
              <a:pPr algn="ctr">
                <a:lnSpc>
                  <a:spcPts val="1586"/>
                </a:lnSpc>
                <a:spcBef>
                  <a:spcPct val="0"/>
                </a:spcBef>
              </a:pPr>
              <a:r>
                <a:rPr lang="es-ES" sz="1333" dirty="0">
                  <a:solidFill>
                    <a:srgbClr val="545454"/>
                  </a:solidFill>
                  <a:ea typeface="Calibri (MS)"/>
                  <a:cs typeface="Calibri (MS)"/>
                  <a:sym typeface="Calibri (MS)"/>
                </a:rPr>
                <a:t>En 2023, el Grupo </a:t>
              </a:r>
              <a:r>
                <a:rPr lang="es-ES" sz="1333" i="1" dirty="0">
                  <a:solidFill>
                    <a:srgbClr val="545454"/>
                  </a:solidFill>
                  <a:ea typeface="Calibri (MS)"/>
                  <a:cs typeface="Calibri (MS)"/>
                  <a:sym typeface="Calibri (MS)"/>
                </a:rPr>
                <a:t>ad hoc</a:t>
              </a:r>
              <a:r>
                <a:rPr lang="es-ES" sz="1333" dirty="0">
                  <a:solidFill>
                    <a:srgbClr val="545454"/>
                  </a:solidFill>
                  <a:ea typeface="Calibri (MS)"/>
                  <a:cs typeface="Calibri (MS)"/>
                  <a:sym typeface="Calibri (MS)"/>
                </a:rPr>
                <a:t> del CESE sobre la Convención Marco de las Naciones Unidas sobre el Cambio Climático (CMNUCC) contribuyó al </a:t>
              </a:r>
              <a:r>
                <a:rPr lang="es-ES" sz="1333" dirty="0">
                  <a:solidFill>
                    <a:srgbClr val="545454"/>
                  </a:solidFill>
                  <a:ea typeface="Calibri (MS)"/>
                  <a:cs typeface="Calibri (MS)"/>
                  <a:sym typeface="Calibri (MS)"/>
                  <a:hlinkClick r:id="rId24"/>
                </a:rPr>
                <a:t>programa de trabajo para una transición justa</a:t>
              </a:r>
              <a:r>
                <a:rPr lang="es-ES" sz="1333" dirty="0">
                  <a:solidFill>
                    <a:srgbClr val="545454"/>
                  </a:solidFill>
                  <a:ea typeface="Calibri (MS)"/>
                  <a:cs typeface="Calibri (MS)"/>
                  <a:sym typeface="Calibri (MS)"/>
                </a:rPr>
                <a:t>, al influir directamente en las posiciones de los Estados miembros de la UE y de la Comisión. </a:t>
              </a:r>
            </a:p>
          </p:txBody>
        </p:sp>
        <p:sp>
          <p:nvSpPr>
            <p:cNvPr id="44" name="TextBox 43">
              <a:extLst>
                <a:ext uri="{FF2B5EF4-FFF2-40B4-BE49-F238E27FC236}">
                  <a16:creationId xmlns:a16="http://schemas.microsoft.com/office/drawing/2014/main" id="{FF0A4B9F-F0E4-3E00-3846-1D3645EFDF55}"/>
                </a:ext>
              </a:extLst>
            </p:cNvPr>
            <p:cNvSpPr txBox="1"/>
            <p:nvPr/>
          </p:nvSpPr>
          <p:spPr>
            <a:xfrm>
              <a:off x="557539" y="69280"/>
              <a:ext cx="6124963" cy="995066"/>
            </a:xfrm>
            <a:prstGeom prst="rect">
              <a:avLst/>
            </a:prstGeom>
          </p:spPr>
          <p:txBody>
            <a:bodyPr wrap="square" lIns="0" tIns="0" rIns="0" bIns="0" rtlCol="0" anchor="t">
              <a:spAutoFit/>
            </a:bodyPr>
            <a:lstStyle/>
            <a:p>
              <a:pPr algn="ctr">
                <a:lnSpc>
                  <a:spcPts val="2239"/>
                </a:lnSpc>
              </a:pPr>
              <a:r>
                <a:rPr lang="es-ES" dirty="0">
                  <a:solidFill>
                    <a:srgbClr val="3C4C59"/>
                  </a:solidFill>
                  <a:ea typeface="Calibri (MS)"/>
                  <a:cs typeface="Calibri (MS)"/>
                  <a:sym typeface="Calibri (MS)"/>
                </a:rPr>
                <a:t> </a:t>
              </a:r>
              <a:r>
                <a:rPr lang="es-ES" u="sng" dirty="0">
                  <a:solidFill>
                    <a:srgbClr val="3C4C59"/>
                  </a:solidFill>
                  <a:ea typeface="Calibri (MS) Bold"/>
                  <a:cs typeface="Calibri (MS) Bold"/>
                  <a:sym typeface="Calibri (MS) Bold"/>
                  <a:hlinkClick r:id="rId24" tooltip="https://www.eesc.europa.eu/es/news-media/articles/leading-way-just-transition"/>
                </a:rPr>
                <a:t>Liderar el camino en una transición justa</a:t>
              </a:r>
            </a:p>
          </p:txBody>
        </p:sp>
      </p:grpSp>
      <p:grpSp>
        <p:nvGrpSpPr>
          <p:cNvPr id="46" name="Group 44">
            <a:extLst>
              <a:ext uri="{FF2B5EF4-FFF2-40B4-BE49-F238E27FC236}">
                <a16:creationId xmlns:a16="http://schemas.microsoft.com/office/drawing/2014/main" id="{0E25C975-7987-4332-BA94-CD77A51A6F01}"/>
              </a:ext>
            </a:extLst>
          </p:cNvPr>
          <p:cNvGrpSpPr/>
          <p:nvPr/>
        </p:nvGrpSpPr>
        <p:grpSpPr>
          <a:xfrm>
            <a:off x="-451" y="1169532"/>
            <a:ext cx="3960000" cy="1800000"/>
            <a:chOff x="-16891" y="0"/>
            <a:chExt cx="6600822" cy="3229340"/>
          </a:xfrm>
        </p:grpSpPr>
        <p:grpSp>
          <p:nvGrpSpPr>
            <p:cNvPr id="47" name="Group 45">
              <a:extLst>
                <a:ext uri="{FF2B5EF4-FFF2-40B4-BE49-F238E27FC236}">
                  <a16:creationId xmlns:a16="http://schemas.microsoft.com/office/drawing/2014/main" id="{E4B38566-C606-EBCD-49AB-DE9FD2546F2B}"/>
                </a:ext>
              </a:extLst>
            </p:cNvPr>
            <p:cNvGrpSpPr/>
            <p:nvPr/>
          </p:nvGrpSpPr>
          <p:grpSpPr>
            <a:xfrm>
              <a:off x="215051" y="0"/>
              <a:ext cx="6313510" cy="3229340"/>
              <a:chOff x="0" y="0"/>
              <a:chExt cx="1801111" cy="921262"/>
            </a:xfrm>
          </p:grpSpPr>
          <p:sp>
            <p:nvSpPr>
              <p:cNvPr id="50" name="Freeform 46">
                <a:extLst>
                  <a:ext uri="{FF2B5EF4-FFF2-40B4-BE49-F238E27FC236}">
                    <a16:creationId xmlns:a16="http://schemas.microsoft.com/office/drawing/2014/main" id="{5DFC718E-A7FD-7007-1881-2606D3192786}"/>
                  </a:ext>
                </a:extLst>
              </p:cNvPr>
              <p:cNvSpPr/>
              <p:nvPr/>
            </p:nvSpPr>
            <p:spPr>
              <a:xfrm>
                <a:off x="0" y="0"/>
                <a:ext cx="1801111" cy="921262"/>
              </a:xfrm>
              <a:custGeom>
                <a:avLst/>
                <a:gdLst/>
                <a:ahLst/>
                <a:cxnLst/>
                <a:rect l="l" t="t" r="r" b="b"/>
                <a:pathLst>
                  <a:path w="1801111" h="921262">
                    <a:moveTo>
                      <a:pt x="1676651" y="921262"/>
                    </a:moveTo>
                    <a:lnTo>
                      <a:pt x="124460" y="921262"/>
                    </a:lnTo>
                    <a:cubicBezTo>
                      <a:pt x="55880" y="921262"/>
                      <a:pt x="0" y="865382"/>
                      <a:pt x="0" y="796802"/>
                    </a:cubicBezTo>
                    <a:lnTo>
                      <a:pt x="0" y="124460"/>
                    </a:lnTo>
                    <a:cubicBezTo>
                      <a:pt x="0" y="55880"/>
                      <a:pt x="55880" y="0"/>
                      <a:pt x="124460" y="0"/>
                    </a:cubicBezTo>
                    <a:lnTo>
                      <a:pt x="1676651" y="0"/>
                    </a:lnTo>
                    <a:cubicBezTo>
                      <a:pt x="1745231" y="0"/>
                      <a:pt x="1801111" y="55880"/>
                      <a:pt x="1801111" y="124460"/>
                    </a:cubicBezTo>
                    <a:lnTo>
                      <a:pt x="1801111" y="796802"/>
                    </a:lnTo>
                    <a:cubicBezTo>
                      <a:pt x="1801111" y="865382"/>
                      <a:pt x="1745231" y="921262"/>
                      <a:pt x="1676651" y="921262"/>
                    </a:cubicBezTo>
                    <a:close/>
                  </a:path>
                </a:pathLst>
              </a:custGeom>
              <a:solidFill>
                <a:srgbClr val="C8E9FC"/>
              </a:solidFill>
            </p:spPr>
            <p:txBody>
              <a:bodyPr/>
              <a:lstStyle/>
              <a:p>
                <a:endParaRPr lang="LID4096"/>
              </a:p>
            </p:txBody>
          </p:sp>
        </p:grpSp>
        <p:sp>
          <p:nvSpPr>
            <p:cNvPr id="48" name="TextBox 47">
              <a:extLst>
                <a:ext uri="{FF2B5EF4-FFF2-40B4-BE49-F238E27FC236}">
                  <a16:creationId xmlns:a16="http://schemas.microsoft.com/office/drawing/2014/main" id="{AC9D2163-5701-0C90-66B8-FA464E928351}"/>
                </a:ext>
              </a:extLst>
            </p:cNvPr>
            <p:cNvSpPr txBox="1"/>
            <p:nvPr/>
          </p:nvSpPr>
          <p:spPr>
            <a:xfrm>
              <a:off x="-16891" y="190868"/>
              <a:ext cx="6600822" cy="1109278"/>
            </a:xfrm>
            <a:prstGeom prst="rect">
              <a:avLst/>
            </a:prstGeom>
          </p:spPr>
          <p:txBody>
            <a:bodyPr lIns="0" tIns="0" rIns="0" bIns="0" rtlCol="0" anchor="t">
              <a:spAutoFit/>
            </a:bodyPr>
            <a:lstStyle/>
            <a:p>
              <a:pPr algn="ctr">
                <a:lnSpc>
                  <a:spcPts val="2239"/>
                </a:lnSpc>
              </a:pPr>
              <a:r>
                <a:rPr lang="es-ES" dirty="0">
                  <a:solidFill>
                    <a:srgbClr val="3C4C59"/>
                  </a:solidFill>
                  <a:ea typeface="Calibri (MS) Bold"/>
                  <a:cs typeface="Calibri (MS) Bold"/>
                  <a:sym typeface="Calibri (MS) Bold"/>
                  <a:hlinkClick r:id="rId25" tooltip="https://www.eesc.europa.eu/sites/default/files/2024-12/qe-01-24-017-en-n.pdf"/>
                </a:rPr>
                <a:t>Integrar las voces de la juventud en la toma de decisiones de la UE</a:t>
              </a:r>
            </a:p>
          </p:txBody>
        </p:sp>
        <p:sp>
          <p:nvSpPr>
            <p:cNvPr id="49" name="TextBox 48">
              <a:extLst>
                <a:ext uri="{FF2B5EF4-FFF2-40B4-BE49-F238E27FC236}">
                  <a16:creationId xmlns:a16="http://schemas.microsoft.com/office/drawing/2014/main" id="{55288387-1E9D-562B-18E7-3247F86689DA}"/>
                </a:ext>
              </a:extLst>
            </p:cNvPr>
            <p:cNvSpPr txBox="1"/>
            <p:nvPr/>
          </p:nvSpPr>
          <p:spPr>
            <a:xfrm>
              <a:off x="310031" y="1275361"/>
              <a:ext cx="6145994" cy="1616726"/>
            </a:xfrm>
            <a:prstGeom prst="rect">
              <a:avLst/>
            </a:prstGeom>
          </p:spPr>
          <p:txBody>
            <a:bodyPr lIns="0" tIns="0" rIns="0" bIns="0" rtlCol="0" anchor="t">
              <a:spAutoFit/>
            </a:bodyPr>
            <a:lstStyle/>
            <a:p>
              <a:pPr algn="ctr">
                <a:lnSpc>
                  <a:spcPts val="1586"/>
                </a:lnSpc>
                <a:spcBef>
                  <a:spcPct val="0"/>
                </a:spcBef>
              </a:pPr>
              <a:r>
                <a:rPr lang="es-ES" sz="1333" dirty="0">
                  <a:solidFill>
                    <a:srgbClr val="545454"/>
                  </a:solidFill>
                  <a:ea typeface="Calibri (MS)"/>
                  <a:cs typeface="Calibri (MS)"/>
                  <a:sym typeface="Calibri (MS)"/>
                </a:rPr>
                <a:t>En 2022, el CESE se convirtió en la primera institución de la UE en realizar la </a:t>
              </a:r>
              <a:r>
                <a:rPr lang="es-ES" sz="1333" u="sng" dirty="0">
                  <a:solidFill>
                    <a:srgbClr val="545454"/>
                  </a:solidFill>
                  <a:ea typeface="Calibri (MS)"/>
                  <a:cs typeface="Calibri (MS)"/>
                  <a:sym typeface="Calibri (MS)"/>
                  <a:hlinkClick r:id="rId26" tooltip="https://www.eesc.europa.eu/es/our-work/opinions-information-reports/opinions/eu-youth-test"/>
                </a:rPr>
                <a:t>evaluación de la UE desde el punto de vista de los jóvenes</a:t>
              </a:r>
              <a:r>
                <a:rPr lang="es-ES" sz="1333" dirty="0">
                  <a:solidFill>
                    <a:srgbClr val="545454"/>
                  </a:solidFill>
                  <a:ea typeface="Calibri (MS)"/>
                  <a:cs typeface="Calibri (MS)"/>
                  <a:sym typeface="Calibri (MS)"/>
                </a:rPr>
                <a:t>, una herramienta pionera para integrar la participación de la juventud en la elaboración de las políticas. </a:t>
              </a:r>
            </a:p>
          </p:txBody>
        </p:sp>
      </p:grpSp>
      <p:grpSp>
        <p:nvGrpSpPr>
          <p:cNvPr id="51" name="Group 49">
            <a:extLst>
              <a:ext uri="{FF2B5EF4-FFF2-40B4-BE49-F238E27FC236}">
                <a16:creationId xmlns:a16="http://schemas.microsoft.com/office/drawing/2014/main" id="{1A4D3F95-10F4-1142-2155-08E8F162C8D6}"/>
              </a:ext>
            </a:extLst>
          </p:cNvPr>
          <p:cNvGrpSpPr/>
          <p:nvPr/>
        </p:nvGrpSpPr>
        <p:grpSpPr>
          <a:xfrm>
            <a:off x="7159785" y="4954069"/>
            <a:ext cx="3439373" cy="1800000"/>
            <a:chOff x="568923" y="0"/>
            <a:chExt cx="6326417" cy="3229340"/>
          </a:xfrm>
        </p:grpSpPr>
        <p:grpSp>
          <p:nvGrpSpPr>
            <p:cNvPr id="52" name="Group 50">
              <a:extLst>
                <a:ext uri="{FF2B5EF4-FFF2-40B4-BE49-F238E27FC236}">
                  <a16:creationId xmlns:a16="http://schemas.microsoft.com/office/drawing/2014/main" id="{5EB9092F-AC25-93A9-DB81-0FD543ABB9C7}"/>
                </a:ext>
              </a:extLst>
            </p:cNvPr>
            <p:cNvGrpSpPr/>
            <p:nvPr/>
          </p:nvGrpSpPr>
          <p:grpSpPr>
            <a:xfrm>
              <a:off x="568923" y="0"/>
              <a:ext cx="6313510" cy="3229340"/>
              <a:chOff x="0" y="0"/>
              <a:chExt cx="1801111" cy="921262"/>
            </a:xfrm>
          </p:grpSpPr>
          <p:sp>
            <p:nvSpPr>
              <p:cNvPr id="55" name="Freeform 51">
                <a:extLst>
                  <a:ext uri="{FF2B5EF4-FFF2-40B4-BE49-F238E27FC236}">
                    <a16:creationId xmlns:a16="http://schemas.microsoft.com/office/drawing/2014/main" id="{E42ECDFA-2E83-07C1-18CE-143474C3DCB5}"/>
                  </a:ext>
                </a:extLst>
              </p:cNvPr>
              <p:cNvSpPr/>
              <p:nvPr/>
            </p:nvSpPr>
            <p:spPr>
              <a:xfrm>
                <a:off x="0" y="0"/>
                <a:ext cx="1801111" cy="921262"/>
              </a:xfrm>
              <a:custGeom>
                <a:avLst/>
                <a:gdLst/>
                <a:ahLst/>
                <a:cxnLst/>
                <a:rect l="l" t="t" r="r" b="b"/>
                <a:pathLst>
                  <a:path w="1801111" h="921262">
                    <a:moveTo>
                      <a:pt x="1676651" y="921262"/>
                    </a:moveTo>
                    <a:lnTo>
                      <a:pt x="124460" y="921262"/>
                    </a:lnTo>
                    <a:cubicBezTo>
                      <a:pt x="55880" y="921262"/>
                      <a:pt x="0" y="865382"/>
                      <a:pt x="0" y="796802"/>
                    </a:cubicBezTo>
                    <a:lnTo>
                      <a:pt x="0" y="124460"/>
                    </a:lnTo>
                    <a:cubicBezTo>
                      <a:pt x="0" y="55880"/>
                      <a:pt x="55880" y="0"/>
                      <a:pt x="124460" y="0"/>
                    </a:cubicBezTo>
                    <a:lnTo>
                      <a:pt x="1676651" y="0"/>
                    </a:lnTo>
                    <a:cubicBezTo>
                      <a:pt x="1745231" y="0"/>
                      <a:pt x="1801111" y="55880"/>
                      <a:pt x="1801111" y="124460"/>
                    </a:cubicBezTo>
                    <a:lnTo>
                      <a:pt x="1801111" y="796802"/>
                    </a:lnTo>
                    <a:cubicBezTo>
                      <a:pt x="1801111" y="865382"/>
                      <a:pt x="1745231" y="921262"/>
                      <a:pt x="1676651" y="921262"/>
                    </a:cubicBezTo>
                    <a:close/>
                  </a:path>
                </a:pathLst>
              </a:custGeom>
              <a:solidFill>
                <a:srgbClr val="C8E9FC"/>
              </a:solidFill>
            </p:spPr>
            <p:txBody>
              <a:bodyPr/>
              <a:lstStyle/>
              <a:p>
                <a:endParaRPr lang="LID4096"/>
              </a:p>
            </p:txBody>
          </p:sp>
        </p:grpSp>
        <p:sp>
          <p:nvSpPr>
            <p:cNvPr id="53" name="TextBox 52">
              <a:extLst>
                <a:ext uri="{FF2B5EF4-FFF2-40B4-BE49-F238E27FC236}">
                  <a16:creationId xmlns:a16="http://schemas.microsoft.com/office/drawing/2014/main" id="{37EE8766-432E-CB66-AB0C-29714EDF048B}"/>
                </a:ext>
              </a:extLst>
            </p:cNvPr>
            <p:cNvSpPr txBox="1"/>
            <p:nvPr/>
          </p:nvSpPr>
          <p:spPr>
            <a:xfrm>
              <a:off x="664830" y="61207"/>
              <a:ext cx="6145025" cy="989084"/>
            </a:xfrm>
            <a:prstGeom prst="rect">
              <a:avLst/>
            </a:prstGeom>
          </p:spPr>
          <p:txBody>
            <a:bodyPr wrap="square" lIns="0" tIns="0" rIns="0" bIns="0" rtlCol="0" anchor="t">
              <a:spAutoFit/>
            </a:bodyPr>
            <a:lstStyle/>
            <a:p>
              <a:pPr algn="ctr">
                <a:lnSpc>
                  <a:spcPts val="2239"/>
                </a:lnSpc>
              </a:pPr>
              <a:r>
                <a:rPr lang="es-ES" sz="1700" dirty="0">
                  <a:solidFill>
                    <a:srgbClr val="3C4C59"/>
                  </a:solidFill>
                  <a:ea typeface="Calibri (MS) Bold"/>
                  <a:cs typeface="Calibri (MS) Bold"/>
                  <a:sym typeface="Calibri (MS) Bold"/>
                  <a:hlinkClick r:id="rId27" tooltip="https://www.eesc.europa.eu/sites/default/files/2024-12/qe-01-24-022-en-n.pdf"/>
                </a:rPr>
                <a:t>Llevar la política alimentaria a la mesa de la UE</a:t>
              </a:r>
            </a:p>
          </p:txBody>
        </p:sp>
        <p:sp>
          <p:nvSpPr>
            <p:cNvPr id="54" name="TextBox 53">
              <a:extLst>
                <a:ext uri="{FF2B5EF4-FFF2-40B4-BE49-F238E27FC236}">
                  <a16:creationId xmlns:a16="http://schemas.microsoft.com/office/drawing/2014/main" id="{357D6752-9DD2-D3A2-DFCC-2DD26140A479}"/>
                </a:ext>
              </a:extLst>
            </p:cNvPr>
            <p:cNvSpPr txBox="1"/>
            <p:nvPr/>
          </p:nvSpPr>
          <p:spPr>
            <a:xfrm>
              <a:off x="588904" y="1019952"/>
              <a:ext cx="6306436" cy="2039532"/>
            </a:xfrm>
            <a:prstGeom prst="rect">
              <a:avLst/>
            </a:prstGeom>
          </p:spPr>
          <p:txBody>
            <a:bodyPr lIns="0" tIns="0" rIns="0" bIns="0" rtlCol="0" anchor="t">
              <a:spAutoFit/>
            </a:bodyPr>
            <a:lstStyle/>
            <a:p>
              <a:pPr algn="ctr">
                <a:lnSpc>
                  <a:spcPts val="1586"/>
                </a:lnSpc>
                <a:spcBef>
                  <a:spcPct val="0"/>
                </a:spcBef>
              </a:pPr>
              <a:r>
                <a:rPr lang="es-ES" sz="1333" dirty="0">
                  <a:solidFill>
                    <a:srgbClr val="545454"/>
                  </a:solidFill>
                  <a:ea typeface="Calibri (MS)"/>
                  <a:cs typeface="Calibri (MS)"/>
                  <a:sym typeface="Calibri (MS)"/>
                </a:rPr>
                <a:t>En 2024, el CESE aprobó recomendaciones respecto de la política agrícola común posterior a 2027, abogando por opciones alimentarias más sostenibles que sean accesibles para los consumidores de la UE y asequibles para los grupos socialmente vulnerables.</a:t>
              </a:r>
            </a:p>
          </p:txBody>
        </p:sp>
      </p:grpSp>
    </p:spTree>
    <p:extLst>
      <p:ext uri="{BB962C8B-B14F-4D97-AF65-F5344CB8AC3E}">
        <p14:creationId xmlns:p14="http://schemas.microsoft.com/office/powerpoint/2010/main" val="64677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ppt_x"/>
                                          </p:val>
                                        </p:tav>
                                        <p:tav tm="100000">
                                          <p:val>
                                            <p:strVal val="#ppt_x"/>
                                          </p:val>
                                        </p:tav>
                                      </p:tavLst>
                                    </p:anim>
                                    <p:anim calcmode="lin" valueType="num">
                                      <p:cBhvr additive="base">
                                        <p:cTn id="13" dur="500" fill="hold"/>
                                        <p:tgtEl>
                                          <p:spTgt spid="4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500" fill="hold"/>
                                        <p:tgtEl>
                                          <p:spTgt spid="41"/>
                                        </p:tgtEl>
                                        <p:attrNameLst>
                                          <p:attrName>ppt_x</p:attrName>
                                        </p:attrNameLst>
                                      </p:cBhvr>
                                      <p:tavLst>
                                        <p:tav tm="0">
                                          <p:val>
                                            <p:strVal val="#ppt_x"/>
                                          </p:val>
                                        </p:tav>
                                        <p:tav tm="100000">
                                          <p:val>
                                            <p:strVal val="#ppt_x"/>
                                          </p:val>
                                        </p:tav>
                                      </p:tavLst>
                                    </p:anim>
                                    <p:anim calcmode="lin" valueType="num">
                                      <p:cBhvr additive="base">
                                        <p:cTn id="21" dur="500" fill="hold"/>
                                        <p:tgtEl>
                                          <p:spTgt spid="41"/>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fill="hold"/>
                                        <p:tgtEl>
                                          <p:spTgt spid="30"/>
                                        </p:tgtEl>
                                        <p:attrNameLst>
                                          <p:attrName>ppt_x</p:attrName>
                                        </p:attrNameLst>
                                      </p:cBhvr>
                                      <p:tavLst>
                                        <p:tav tm="0">
                                          <p:val>
                                            <p:strVal val="#ppt_x"/>
                                          </p:val>
                                        </p:tav>
                                        <p:tav tm="100000">
                                          <p:val>
                                            <p:strVal val="#ppt_x"/>
                                          </p:val>
                                        </p:tav>
                                      </p:tavLst>
                                    </p:anim>
                                    <p:anim calcmode="lin" valueType="num">
                                      <p:cBhvr additive="base">
                                        <p:cTn id="25" dur="500" fill="hold"/>
                                        <p:tgtEl>
                                          <p:spTgt spid="30"/>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additive="base">
                                        <p:cTn id="28" dur="500" fill="hold"/>
                                        <p:tgtEl>
                                          <p:spTgt spid="36"/>
                                        </p:tgtEl>
                                        <p:attrNameLst>
                                          <p:attrName>ppt_x</p:attrName>
                                        </p:attrNameLst>
                                      </p:cBhvr>
                                      <p:tavLst>
                                        <p:tav tm="0">
                                          <p:val>
                                            <p:strVal val="#ppt_x"/>
                                          </p:val>
                                        </p:tav>
                                        <p:tav tm="100000">
                                          <p:val>
                                            <p:strVal val="#ppt_x"/>
                                          </p:val>
                                        </p:tav>
                                      </p:tavLst>
                                    </p:anim>
                                    <p:anim calcmode="lin" valueType="num">
                                      <p:cBhvr additive="base">
                                        <p:cTn id="29" dur="500" fill="hold"/>
                                        <p:tgtEl>
                                          <p:spTgt spid="36"/>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51"/>
                                        </p:tgtEl>
                                        <p:attrNameLst>
                                          <p:attrName>style.visibility</p:attrName>
                                        </p:attrNameLst>
                                      </p:cBhvr>
                                      <p:to>
                                        <p:strVal val="visible"/>
                                      </p:to>
                                    </p:set>
                                    <p:anim calcmode="lin" valueType="num">
                                      <p:cBhvr additive="base">
                                        <p:cTn id="32" dur="500" fill="hold"/>
                                        <p:tgtEl>
                                          <p:spTgt spid="51"/>
                                        </p:tgtEl>
                                        <p:attrNameLst>
                                          <p:attrName>ppt_x</p:attrName>
                                        </p:attrNameLst>
                                      </p:cBhvr>
                                      <p:tavLst>
                                        <p:tav tm="0">
                                          <p:val>
                                            <p:strVal val="#ppt_x"/>
                                          </p:val>
                                        </p:tav>
                                        <p:tav tm="100000">
                                          <p:val>
                                            <p:strVal val="#ppt_x"/>
                                          </p:val>
                                        </p:tav>
                                      </p:tavLst>
                                    </p:anim>
                                    <p:anim calcmode="lin" valueType="num">
                                      <p:cBhvr additive="base">
                                        <p:cTn id="33"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194A1-59E8-E3F7-BD09-10B1B35DB06C}"/>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71124901-5540-338D-C8FD-8A704A9788F3}"/>
              </a:ext>
            </a:extLst>
          </p:cNvPr>
          <p:cNvSpPr txBox="1">
            <a:spLocks/>
          </p:cNvSpPr>
          <p:nvPr/>
        </p:nvSpPr>
        <p:spPr>
          <a:xfrm>
            <a:off x="1125997" y="5038514"/>
            <a:ext cx="5553401" cy="955077"/>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GB" altLang="fr-FR" sz="2133" b="1" dirty="0">
              <a:solidFill>
                <a:srgbClr val="0060A0"/>
              </a:solidFill>
              <a:latin typeface="Calibri" pitchFamily="34" charset="0"/>
            </a:endParaRPr>
          </a:p>
        </p:txBody>
      </p:sp>
      <p:sp>
        <p:nvSpPr>
          <p:cNvPr id="10" name="Content Placeholder 2">
            <a:extLst>
              <a:ext uri="{FF2B5EF4-FFF2-40B4-BE49-F238E27FC236}">
                <a16:creationId xmlns:a16="http://schemas.microsoft.com/office/drawing/2014/main" id="{7770BB3E-15AC-DF0F-77A3-C3F5A6140E72}"/>
              </a:ext>
            </a:extLst>
          </p:cNvPr>
          <p:cNvSpPr txBox="1">
            <a:spLocks/>
          </p:cNvSpPr>
          <p:nvPr/>
        </p:nvSpPr>
        <p:spPr>
          <a:xfrm>
            <a:off x="6381578" y="5041761"/>
            <a:ext cx="5553401" cy="1449857"/>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GB" altLang="fr-FR" sz="2133" dirty="0">
              <a:solidFill>
                <a:srgbClr val="595959"/>
              </a:solidFill>
              <a:latin typeface="Calibri" pitchFamily="34" charset="0"/>
            </a:endParaRPr>
          </a:p>
        </p:txBody>
      </p:sp>
      <p:sp>
        <p:nvSpPr>
          <p:cNvPr id="13" name="Title 1">
            <a:extLst>
              <a:ext uri="{FF2B5EF4-FFF2-40B4-BE49-F238E27FC236}">
                <a16:creationId xmlns:a16="http://schemas.microsoft.com/office/drawing/2014/main" id="{BFB01F83-0D71-DDE8-EB02-E611FACE79CE}"/>
              </a:ext>
            </a:extLst>
          </p:cNvPr>
          <p:cNvSpPr txBox="1">
            <a:spLocks/>
          </p:cNvSpPr>
          <p:nvPr/>
        </p:nvSpPr>
        <p:spPr bwMode="auto">
          <a:xfrm>
            <a:off x="582140" y="1814155"/>
            <a:ext cx="2405449" cy="1000555"/>
          </a:xfrm>
          <a:prstGeom prst="rect">
            <a:avLst/>
          </a:prstGeom>
          <a:noFill/>
          <a:ln>
            <a:noFill/>
          </a:ln>
        </p:spPr>
        <p:txBody>
          <a:bodyPr>
            <a:no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a:defRPr/>
            </a:pPr>
            <a:endParaRPr lang="en-GB" sz="2133" dirty="0">
              <a:solidFill>
                <a:srgbClr val="595959"/>
              </a:solidFill>
              <a:latin typeface="Calibri" panose="020F0502020204030204" pitchFamily="34" charset="0"/>
            </a:endParaRPr>
          </a:p>
        </p:txBody>
      </p:sp>
      <p:sp>
        <p:nvSpPr>
          <p:cNvPr id="11" name="TextBox 10">
            <a:extLst>
              <a:ext uri="{FF2B5EF4-FFF2-40B4-BE49-F238E27FC236}">
                <a16:creationId xmlns:a16="http://schemas.microsoft.com/office/drawing/2014/main" id="{E2149419-DA22-3A7B-C04A-6545F1CFC8C0}"/>
              </a:ext>
            </a:extLst>
          </p:cNvPr>
          <p:cNvSpPr txBox="1"/>
          <p:nvPr/>
        </p:nvSpPr>
        <p:spPr>
          <a:xfrm>
            <a:off x="156383" y="3383815"/>
            <a:ext cx="4278147" cy="2831544"/>
          </a:xfrm>
          <a:prstGeom prst="rect">
            <a:avLst/>
          </a:prstGeom>
          <a:noFill/>
        </p:spPr>
        <p:txBody>
          <a:bodyPr wrap="square">
            <a:spAutoFit/>
          </a:bodyPr>
          <a:lstStyle/>
          <a:p>
            <a:pPr algn="ctr">
              <a:spcBef>
                <a:spcPts val="1200"/>
              </a:spcBef>
              <a:defRPr/>
            </a:pPr>
            <a:r>
              <a:rPr lang="es-ES" sz="2400" i="0" u="none" strike="noStrike" dirty="0">
                <a:effectLst/>
              </a:rPr>
              <a:t>Valoramos profundamente e impulsamos de forma activa las </a:t>
            </a:r>
            <a:r>
              <a:rPr lang="es-ES" sz="2400" b="1" i="0" u="none" strike="noStrike" dirty="0">
                <a:solidFill>
                  <a:srgbClr val="1F5FA0"/>
                </a:solidFill>
                <a:effectLst/>
              </a:rPr>
              <a:t>24 lenguas oficiales de la UE</a:t>
            </a:r>
            <a:r>
              <a:rPr lang="es-ES" sz="2400" i="0" u="none" strike="noStrike" dirty="0">
                <a:effectLst/>
              </a:rPr>
              <a:t>.</a:t>
            </a:r>
            <a:r>
              <a:rPr lang="es-ES" sz="2400" b="0" i="0" u="none" strike="noStrike" dirty="0">
                <a:solidFill>
                  <a:srgbClr val="000000"/>
                </a:solidFill>
                <a:effectLst/>
              </a:rPr>
              <a:t> </a:t>
            </a:r>
          </a:p>
          <a:p>
            <a:pPr algn="ctr">
              <a:spcBef>
                <a:spcPts val="1200"/>
              </a:spcBef>
              <a:defRPr/>
            </a:pPr>
            <a:r>
              <a:rPr lang="es-ES" sz="2400" dirty="0">
                <a:solidFill>
                  <a:srgbClr val="000000"/>
                </a:solidFill>
              </a:rPr>
              <a:t>Con tal fin, los miembros del CESE tienen derecho a trabajar en su propia lengua, oralmente y por escrito.</a:t>
            </a:r>
          </a:p>
        </p:txBody>
      </p:sp>
      <p:sp>
        <p:nvSpPr>
          <p:cNvPr id="12" name="TextBox 11">
            <a:extLst>
              <a:ext uri="{FF2B5EF4-FFF2-40B4-BE49-F238E27FC236}">
                <a16:creationId xmlns:a16="http://schemas.microsoft.com/office/drawing/2014/main" id="{00E059EE-0AAE-0B28-6B25-445590624A8A}"/>
              </a:ext>
            </a:extLst>
          </p:cNvPr>
          <p:cNvSpPr txBox="1"/>
          <p:nvPr/>
        </p:nvSpPr>
        <p:spPr>
          <a:xfrm>
            <a:off x="1999178" y="1661098"/>
            <a:ext cx="8193460" cy="1569660"/>
          </a:xfrm>
          <a:prstGeom prst="rect">
            <a:avLst/>
          </a:prstGeom>
          <a:noFill/>
        </p:spPr>
        <p:txBody>
          <a:bodyPr wrap="square">
            <a:spAutoFit/>
          </a:bodyPr>
          <a:lstStyle/>
          <a:p>
            <a:pPr algn="ctr"/>
            <a:r>
              <a:rPr lang="es-ES" sz="2400" u="none" strike="noStrike" dirty="0">
                <a:effectLst/>
              </a:rPr>
              <a:t>La divisa de la UE «</a:t>
            </a:r>
            <a:r>
              <a:rPr lang="es-ES" sz="2400" b="1" i="1" u="none" strike="noStrike" dirty="0">
                <a:solidFill>
                  <a:srgbClr val="1F5FA0"/>
                </a:solidFill>
                <a:effectLst/>
              </a:rPr>
              <a:t>Unida en la diversidad</a:t>
            </a:r>
            <a:r>
              <a:rPr lang="es-ES" sz="2400" u="none" strike="noStrike" dirty="0">
                <a:effectLst/>
              </a:rPr>
              <a:t>» cobra verdaderamente forma en el CESE a través del multilingüismo.</a:t>
            </a:r>
            <a:r>
              <a:rPr lang="es-ES" sz="2400" b="0" i="0" u="none" strike="noStrike" dirty="0">
                <a:solidFill>
                  <a:srgbClr val="000000"/>
                </a:solidFill>
                <a:effectLst/>
              </a:rPr>
              <a:t> </a:t>
            </a:r>
          </a:p>
          <a:p>
            <a:pPr algn="ctr"/>
            <a:endParaRPr lang="es-ES" sz="2400" dirty="0">
              <a:solidFill>
                <a:srgbClr val="000000"/>
              </a:solidFill>
            </a:endParaRPr>
          </a:p>
          <a:p>
            <a:pPr algn="ctr"/>
            <a:endParaRPr lang="es-ES" sz="2400" b="0" i="0" u="none" strike="noStrike" dirty="0">
              <a:solidFill>
                <a:srgbClr val="000000"/>
              </a:solidFill>
              <a:effectLst/>
            </a:endParaRPr>
          </a:p>
        </p:txBody>
      </p:sp>
      <p:sp>
        <p:nvSpPr>
          <p:cNvPr id="3" name="TextBox 2">
            <a:extLst>
              <a:ext uri="{FF2B5EF4-FFF2-40B4-BE49-F238E27FC236}">
                <a16:creationId xmlns:a16="http://schemas.microsoft.com/office/drawing/2014/main" id="{2687FEEC-7D31-3FEA-F177-B62958830CEA}"/>
              </a:ext>
            </a:extLst>
          </p:cNvPr>
          <p:cNvSpPr txBox="1"/>
          <p:nvPr/>
        </p:nvSpPr>
        <p:spPr>
          <a:xfrm>
            <a:off x="7887970" y="3522360"/>
            <a:ext cx="4147648" cy="2677656"/>
          </a:xfrm>
          <a:prstGeom prst="rect">
            <a:avLst/>
          </a:prstGeom>
          <a:noFill/>
        </p:spPr>
        <p:txBody>
          <a:bodyPr wrap="square">
            <a:spAutoFit/>
          </a:bodyPr>
          <a:lstStyle/>
          <a:p>
            <a:pPr algn="ctr"/>
            <a:r>
              <a:rPr lang="es-ES" sz="2400" dirty="0"/>
              <a:t>Todos los dictámenes del CESE, documentos oficiales y la mayor parte del contenido digital están </a:t>
            </a:r>
            <a:r>
              <a:rPr lang="es-ES" sz="2400" b="1" dirty="0">
                <a:solidFill>
                  <a:srgbClr val="1F5FA0"/>
                </a:solidFill>
              </a:rPr>
              <a:t>disponibles en todas las lenguas oficiales</a:t>
            </a:r>
            <a:r>
              <a:rPr lang="es-ES" sz="2400" dirty="0"/>
              <a:t>, gracias a la labor específica de nuestra Dirección de Traducción.</a:t>
            </a:r>
          </a:p>
        </p:txBody>
      </p:sp>
      <p:pic>
        <p:nvPicPr>
          <p:cNvPr id="14" name="Picture 13">
            <a:extLst>
              <a:ext uri="{FF2B5EF4-FFF2-40B4-BE49-F238E27FC236}">
                <a16:creationId xmlns:a16="http://schemas.microsoft.com/office/drawing/2014/main" id="{500B746E-0417-4CCF-1F03-FD474AB3E30C}"/>
              </a:ext>
            </a:extLst>
          </p:cNvPr>
          <p:cNvPicPr>
            <a:picLocks noChangeAspect="1"/>
          </p:cNvPicPr>
          <p:nvPr/>
        </p:nvPicPr>
        <p:blipFill>
          <a:blip r:embed="rId2"/>
          <a:stretch>
            <a:fillRect/>
          </a:stretch>
        </p:blipFill>
        <p:spPr>
          <a:xfrm>
            <a:off x="4535169" y="2602941"/>
            <a:ext cx="3352800" cy="2790825"/>
          </a:xfrm>
          <a:prstGeom prst="rect">
            <a:avLst/>
          </a:prstGeom>
        </p:spPr>
      </p:pic>
      <p:sp>
        <p:nvSpPr>
          <p:cNvPr id="2" name="Rectangle 1">
            <a:extLst>
              <a:ext uri="{FF2B5EF4-FFF2-40B4-BE49-F238E27FC236}">
                <a16:creationId xmlns:a16="http://schemas.microsoft.com/office/drawing/2014/main" id="{299C308A-81A7-2F8E-9E3C-175D7B96F2E6}"/>
              </a:ext>
            </a:extLst>
          </p:cNvPr>
          <p:cNvSpPr/>
          <p:nvPr/>
        </p:nvSpPr>
        <p:spPr>
          <a:xfrm>
            <a:off x="0" y="6787"/>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4" name="TextBox 3">
            <a:extLst>
              <a:ext uri="{FF2B5EF4-FFF2-40B4-BE49-F238E27FC236}">
                <a16:creationId xmlns:a16="http://schemas.microsoft.com/office/drawing/2014/main" id="{4E2D924C-B7FB-C163-B58C-0B5235F1F51B}"/>
              </a:ext>
            </a:extLst>
          </p:cNvPr>
          <p:cNvSpPr txBox="1"/>
          <p:nvPr/>
        </p:nvSpPr>
        <p:spPr>
          <a:xfrm>
            <a:off x="-92" y="141134"/>
            <a:ext cx="12192000" cy="1446550"/>
          </a:xfrm>
          <a:prstGeom prst="rect">
            <a:avLst/>
          </a:prstGeom>
          <a:noFill/>
        </p:spPr>
        <p:txBody>
          <a:bodyPr wrap="square" rtlCol="0">
            <a:spAutoFit/>
          </a:bodyPr>
          <a:lstStyle/>
          <a:p>
            <a:pPr algn="ctr"/>
            <a:r>
              <a:rPr lang="es-ES" sz="4400" b="1">
                <a:solidFill>
                  <a:schemeClr val="bg1"/>
                </a:solidFill>
                <a:latin typeface="Calibri" panose="020F0502020204030204" pitchFamily="34" charset="0"/>
              </a:rPr>
              <a:t>MULTILINGÜISMO EN EL COMITÉ</a:t>
            </a:r>
          </a:p>
          <a:p>
            <a:pPr algn="ctr"/>
            <a:endParaRPr lang="LID4096" sz="4400" dirty="0"/>
          </a:p>
        </p:txBody>
      </p:sp>
    </p:spTree>
    <p:extLst>
      <p:ext uri="{BB962C8B-B14F-4D97-AF65-F5344CB8AC3E}">
        <p14:creationId xmlns:p14="http://schemas.microsoft.com/office/powerpoint/2010/main" val="55802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nodePh="1">
                                  <p:stCondLst>
                                    <p:cond delay="0"/>
                                  </p:stCondLst>
                                  <p:endCondLst>
                                    <p:cond evt="begin" delay="0">
                                      <p:tn val="17"/>
                                    </p:cond>
                                  </p:end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3" grpId="0"/>
      <p:bldP spid="11" grpId="0"/>
      <p:bldP spid="1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9E5FB-BB42-9575-3564-0A2DC17DB1EF}"/>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6C58FFD-EEE4-C37F-560A-FEA0D28733D1}"/>
              </a:ext>
            </a:extLst>
          </p:cNvPr>
          <p:cNvSpPr txBox="1">
            <a:spLocks/>
          </p:cNvSpPr>
          <p:nvPr/>
        </p:nvSpPr>
        <p:spPr>
          <a:xfrm>
            <a:off x="-385463" y="4846838"/>
            <a:ext cx="5553401" cy="955077"/>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GB" altLang="fr-FR" sz="2133" b="1" dirty="0">
              <a:solidFill>
                <a:srgbClr val="0060A0"/>
              </a:solidFill>
              <a:latin typeface="Calibri" pitchFamily="34" charset="0"/>
            </a:endParaRPr>
          </a:p>
        </p:txBody>
      </p:sp>
      <p:sp>
        <p:nvSpPr>
          <p:cNvPr id="10" name="Content Placeholder 2">
            <a:extLst>
              <a:ext uri="{FF2B5EF4-FFF2-40B4-BE49-F238E27FC236}">
                <a16:creationId xmlns:a16="http://schemas.microsoft.com/office/drawing/2014/main" id="{24ABECF1-8EA2-7C01-0D67-F08471B7C622}"/>
              </a:ext>
            </a:extLst>
          </p:cNvPr>
          <p:cNvSpPr txBox="1">
            <a:spLocks/>
          </p:cNvSpPr>
          <p:nvPr/>
        </p:nvSpPr>
        <p:spPr>
          <a:xfrm>
            <a:off x="4870118" y="4850085"/>
            <a:ext cx="5553401" cy="1449857"/>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GB" altLang="fr-FR" sz="2133" dirty="0">
              <a:solidFill>
                <a:srgbClr val="595959"/>
              </a:solidFill>
              <a:latin typeface="Calibri" pitchFamily="34" charset="0"/>
            </a:endParaRPr>
          </a:p>
        </p:txBody>
      </p:sp>
      <p:sp>
        <p:nvSpPr>
          <p:cNvPr id="13" name="Title 1">
            <a:extLst>
              <a:ext uri="{FF2B5EF4-FFF2-40B4-BE49-F238E27FC236}">
                <a16:creationId xmlns:a16="http://schemas.microsoft.com/office/drawing/2014/main" id="{509A35F4-43ED-572C-339C-9EDC700176E3}"/>
              </a:ext>
            </a:extLst>
          </p:cNvPr>
          <p:cNvSpPr txBox="1">
            <a:spLocks/>
          </p:cNvSpPr>
          <p:nvPr/>
        </p:nvSpPr>
        <p:spPr bwMode="auto">
          <a:xfrm>
            <a:off x="-929320" y="1622479"/>
            <a:ext cx="2405449" cy="1000555"/>
          </a:xfrm>
          <a:prstGeom prst="rect">
            <a:avLst/>
          </a:prstGeom>
          <a:noFill/>
          <a:ln>
            <a:noFill/>
          </a:ln>
        </p:spPr>
        <p:txBody>
          <a:bodyPr>
            <a:no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a:defRPr/>
            </a:pPr>
            <a:endParaRPr lang="en-GB" sz="2133" dirty="0">
              <a:solidFill>
                <a:srgbClr val="595959"/>
              </a:solidFill>
              <a:latin typeface="Calibri" panose="020F0502020204030204" pitchFamily="34" charset="0"/>
            </a:endParaRPr>
          </a:p>
        </p:txBody>
      </p:sp>
      <p:sp>
        <p:nvSpPr>
          <p:cNvPr id="2" name="Rectangle 1">
            <a:extLst>
              <a:ext uri="{FF2B5EF4-FFF2-40B4-BE49-F238E27FC236}">
                <a16:creationId xmlns:a16="http://schemas.microsoft.com/office/drawing/2014/main" id="{492C89AF-1F5F-75E7-3B6D-183BDC8A9C8B}"/>
              </a:ext>
            </a:extLst>
          </p:cNvPr>
          <p:cNvSpPr/>
          <p:nvPr/>
        </p:nvSpPr>
        <p:spPr>
          <a:xfrm>
            <a:off x="0" y="6787"/>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5" name="Picture 4">
            <a:extLst>
              <a:ext uri="{FF2B5EF4-FFF2-40B4-BE49-F238E27FC236}">
                <a16:creationId xmlns:a16="http://schemas.microsoft.com/office/drawing/2014/main" id="{D1ED060C-0555-A91F-28F3-C312E81EC10E}"/>
              </a:ext>
            </a:extLst>
          </p:cNvPr>
          <p:cNvPicPr>
            <a:picLocks noChangeAspect="1"/>
          </p:cNvPicPr>
          <p:nvPr/>
        </p:nvPicPr>
        <p:blipFill rotWithShape="1">
          <a:blip r:embed="rId2"/>
          <a:srcRect t="1738"/>
          <a:stretch/>
        </p:blipFill>
        <p:spPr>
          <a:xfrm>
            <a:off x="0" y="1130930"/>
            <a:ext cx="5258534" cy="4596139"/>
          </a:xfrm>
          <a:prstGeom prst="rect">
            <a:avLst/>
          </a:prstGeom>
        </p:spPr>
      </p:pic>
      <p:sp>
        <p:nvSpPr>
          <p:cNvPr id="6" name="TextBox 5">
            <a:extLst>
              <a:ext uri="{FF2B5EF4-FFF2-40B4-BE49-F238E27FC236}">
                <a16:creationId xmlns:a16="http://schemas.microsoft.com/office/drawing/2014/main" id="{F538E6B8-26BF-9706-85E3-893C0B38FCC8}"/>
              </a:ext>
            </a:extLst>
          </p:cNvPr>
          <p:cNvSpPr txBox="1"/>
          <p:nvPr/>
        </p:nvSpPr>
        <p:spPr>
          <a:xfrm>
            <a:off x="5283960" y="1384874"/>
            <a:ext cx="4163969" cy="400110"/>
          </a:xfrm>
          <a:prstGeom prst="rect">
            <a:avLst/>
          </a:prstGeom>
          <a:noFill/>
        </p:spPr>
        <p:txBody>
          <a:bodyPr wrap="square" rtlCol="0">
            <a:spAutoFit/>
          </a:bodyPr>
          <a:lstStyle/>
          <a:p>
            <a:pPr algn="ctr"/>
            <a:r>
              <a:rPr lang="es-ES" sz="2000" b="1" dirty="0"/>
              <a:t>Escanea el QR para el formulario de evaluación</a:t>
            </a:r>
          </a:p>
        </p:txBody>
      </p:sp>
      <p:sp>
        <p:nvSpPr>
          <p:cNvPr id="7" name="TextBox 6">
            <a:extLst>
              <a:ext uri="{FF2B5EF4-FFF2-40B4-BE49-F238E27FC236}">
                <a16:creationId xmlns:a16="http://schemas.microsoft.com/office/drawing/2014/main" id="{C52D8BFC-19F3-CA9B-5367-8BC9DD0A90B2}"/>
              </a:ext>
            </a:extLst>
          </p:cNvPr>
          <p:cNvSpPr txBox="1"/>
          <p:nvPr/>
        </p:nvSpPr>
        <p:spPr>
          <a:xfrm>
            <a:off x="4870118" y="2600800"/>
            <a:ext cx="4198568" cy="1015663"/>
          </a:xfrm>
          <a:prstGeom prst="rect">
            <a:avLst/>
          </a:prstGeom>
          <a:noFill/>
        </p:spPr>
        <p:txBody>
          <a:bodyPr wrap="square" rtlCol="0">
            <a:spAutoFit/>
          </a:bodyPr>
          <a:lstStyle/>
          <a:p>
            <a:pPr algn="ctr"/>
            <a:r>
              <a:rPr lang="es-ES" sz="2000" dirty="0"/>
              <a:t>¿Te gustaría contactarnos?</a:t>
            </a:r>
            <a:br>
              <a:rPr lang="es-ES" sz="2000" dirty="0"/>
            </a:br>
            <a:r>
              <a:rPr lang="es-ES" sz="2000" dirty="0"/>
              <a:t>Escríbenos a</a:t>
            </a:r>
            <a:br>
              <a:rPr lang="es-ES" sz="2000" dirty="0"/>
            </a:br>
            <a:r>
              <a:rPr lang="es-ES" sz="2000" dirty="0"/>
              <a:t> </a:t>
            </a:r>
            <a:r>
              <a:rPr lang="es-ES" sz="2000" b="1" dirty="0" err="1">
                <a:solidFill>
                  <a:srgbClr val="0563C1"/>
                </a:solidFill>
                <a:hlinkClick r:id="rId3"/>
              </a:rPr>
              <a:t>visitEESC@eesc.europa.eu</a:t>
            </a:r>
            <a:endParaRPr lang="es-ES" sz="2000" b="1" dirty="0">
              <a:solidFill>
                <a:srgbClr val="0563C1"/>
              </a:solidFill>
              <a:hlinkClick r:id="rId3"/>
            </a:endParaRPr>
          </a:p>
        </p:txBody>
      </p:sp>
      <p:sp>
        <p:nvSpPr>
          <p:cNvPr id="8" name="TextBox 7">
            <a:extLst>
              <a:ext uri="{FF2B5EF4-FFF2-40B4-BE49-F238E27FC236}">
                <a16:creationId xmlns:a16="http://schemas.microsoft.com/office/drawing/2014/main" id="{B1882C1D-1FCC-4DDB-327C-4B3A46E84A31}"/>
              </a:ext>
            </a:extLst>
          </p:cNvPr>
          <p:cNvSpPr txBox="1"/>
          <p:nvPr/>
        </p:nvSpPr>
        <p:spPr>
          <a:xfrm>
            <a:off x="7174854" y="3888284"/>
            <a:ext cx="3668369" cy="400110"/>
          </a:xfrm>
          <a:prstGeom prst="rect">
            <a:avLst/>
          </a:prstGeom>
          <a:noFill/>
        </p:spPr>
        <p:txBody>
          <a:bodyPr wrap="square" rtlCol="0">
            <a:spAutoFit/>
          </a:bodyPr>
          <a:lstStyle/>
          <a:p>
            <a:pPr algn="just"/>
            <a:r>
              <a:rPr lang="es-ES" sz="2000" dirty="0"/>
              <a:t>¡Síguenos si quieres saber más!</a:t>
            </a:r>
          </a:p>
        </p:txBody>
      </p:sp>
      <p:pic>
        <p:nvPicPr>
          <p:cNvPr id="17" name="Graphic 16" descr="Back with solid fill">
            <a:extLst>
              <a:ext uri="{FF2B5EF4-FFF2-40B4-BE49-F238E27FC236}">
                <a16:creationId xmlns:a16="http://schemas.microsoft.com/office/drawing/2014/main" id="{828789AF-1BE6-F28D-B74B-D6F308D5B7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086639">
            <a:off x="4799232" y="1533401"/>
            <a:ext cx="737413" cy="737413"/>
          </a:xfrm>
          <a:prstGeom prst="rect">
            <a:avLst/>
          </a:prstGeom>
        </p:spPr>
      </p:pic>
      <p:pic>
        <p:nvPicPr>
          <p:cNvPr id="19" name="Picture 18">
            <a:extLst>
              <a:ext uri="{FF2B5EF4-FFF2-40B4-BE49-F238E27FC236}">
                <a16:creationId xmlns:a16="http://schemas.microsoft.com/office/drawing/2014/main" id="{DA4E3FD3-C329-D7E6-F15C-383D3B3F5DD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348777" y="2764426"/>
            <a:ext cx="864169" cy="1144159"/>
          </a:xfrm>
          <a:prstGeom prst="rect">
            <a:avLst/>
          </a:prstGeom>
          <a:effectLst>
            <a:softEdge rad="38100"/>
          </a:effectLst>
        </p:spPr>
      </p:pic>
      <p:pic>
        <p:nvPicPr>
          <p:cNvPr id="20" name="Picture 19" descr="A qr code on a white background&#10;&#10;Description automatically generated">
            <a:extLst>
              <a:ext uri="{FF2B5EF4-FFF2-40B4-BE49-F238E27FC236}">
                <a16:creationId xmlns:a16="http://schemas.microsoft.com/office/drawing/2014/main" id="{047A7137-46D3-EE37-A0A0-3F932BAA44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4194" y="2764426"/>
            <a:ext cx="1324819" cy="1329148"/>
          </a:xfrm>
          <a:prstGeom prst="rect">
            <a:avLst/>
          </a:prstGeom>
        </p:spPr>
      </p:pic>
      <p:sp>
        <p:nvSpPr>
          <p:cNvPr id="21" name="TextBox 20">
            <a:extLst>
              <a:ext uri="{FF2B5EF4-FFF2-40B4-BE49-F238E27FC236}">
                <a16:creationId xmlns:a16="http://schemas.microsoft.com/office/drawing/2014/main" id="{9FF46B29-9E46-DFE6-A6F6-1B49E3CA8E77}"/>
              </a:ext>
            </a:extLst>
          </p:cNvPr>
          <p:cNvSpPr txBox="1"/>
          <p:nvPr/>
        </p:nvSpPr>
        <p:spPr>
          <a:xfrm>
            <a:off x="0" y="46476"/>
            <a:ext cx="12192000" cy="1446550"/>
          </a:xfrm>
          <a:prstGeom prst="rect">
            <a:avLst/>
          </a:prstGeom>
          <a:noFill/>
        </p:spPr>
        <p:txBody>
          <a:bodyPr wrap="square" rtlCol="0">
            <a:spAutoFit/>
          </a:bodyPr>
          <a:lstStyle/>
          <a:p>
            <a:pPr algn="ctr"/>
            <a:r>
              <a:rPr lang="es-ES" sz="4400" b="1">
                <a:solidFill>
                  <a:schemeClr val="bg1"/>
                </a:solidFill>
                <a:latin typeface="+mn-lt"/>
              </a:rPr>
              <a:t>¿ALGUNA PREGUNTA?</a:t>
            </a:r>
          </a:p>
          <a:p>
            <a:pPr algn="ctr"/>
            <a:endParaRPr lang="LID4096" sz="4400" dirty="0">
              <a:solidFill>
                <a:schemeClr val="bg1"/>
              </a:solidFill>
            </a:endParaRPr>
          </a:p>
        </p:txBody>
      </p:sp>
      <p:sp>
        <p:nvSpPr>
          <p:cNvPr id="22" name="Title 1">
            <a:extLst>
              <a:ext uri="{FF2B5EF4-FFF2-40B4-BE49-F238E27FC236}">
                <a16:creationId xmlns:a16="http://schemas.microsoft.com/office/drawing/2014/main" id="{17247E9A-30D7-9AEA-21C4-DCFC07CC799D}"/>
              </a:ext>
            </a:extLst>
          </p:cNvPr>
          <p:cNvSpPr>
            <a:spLocks noGrp="1"/>
          </p:cNvSpPr>
          <p:nvPr>
            <p:ph type="title"/>
          </p:nvPr>
        </p:nvSpPr>
        <p:spPr>
          <a:xfrm>
            <a:off x="3153689" y="5847897"/>
            <a:ext cx="4050760" cy="737413"/>
          </a:xfrm>
        </p:spPr>
        <p:txBody>
          <a:bodyPr>
            <a:normAutofit fontScale="90000"/>
          </a:bodyPr>
          <a:lstStyle/>
          <a:p>
            <a:pPr algn="ctr"/>
            <a:r>
              <a:rPr lang="es-ES" sz="3600" b="1" dirty="0">
                <a:solidFill>
                  <a:srgbClr val="0060A0"/>
                </a:solidFill>
                <a:latin typeface="+mn-lt"/>
              </a:rPr>
              <a:t>¡Sigamos en contacto!</a:t>
            </a:r>
          </a:p>
        </p:txBody>
      </p:sp>
      <p:pic>
        <p:nvPicPr>
          <p:cNvPr id="3" name="Picture 2" descr="Title: follow us on facebook">
            <a:extLst>
              <a:ext uri="{FF2B5EF4-FFF2-40B4-BE49-F238E27FC236}">
                <a16:creationId xmlns:a16="http://schemas.microsoft.com/office/drawing/2014/main" id="{9027D5AD-73BF-C877-6342-DC5A20620AEE}"/>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7702498" y="5692865"/>
            <a:ext cx="333643" cy="3336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C54AC69-E074-1F01-9106-D27AC83B1E8E}"/>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7702497" y="6069722"/>
            <a:ext cx="333643" cy="3336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Title: follow us on YouTube">
            <a:extLst>
              <a:ext uri="{FF2B5EF4-FFF2-40B4-BE49-F238E27FC236}">
                <a16:creationId xmlns:a16="http://schemas.microsoft.com/office/drawing/2014/main" id="{DA3AD8DB-080D-6DBD-EABB-AC796EB1BDF6}"/>
              </a:ext>
            </a:extLst>
          </p:cNvPr>
          <p:cNvPicPr>
            <a:picLocks noChangeAspect="1" noChangeArrowheads="1"/>
          </p:cNvPicPr>
          <p:nvPr/>
        </p:nvPicPr>
        <p:blipFill>
          <a:blip r:embed="rId12" r:link="rId13">
            <a:extLst>
              <a:ext uri="{28A0092B-C50C-407E-A947-70E740481C1C}">
                <a14:useLocalDpi xmlns:a14="http://schemas.microsoft.com/office/drawing/2010/main" val="0"/>
              </a:ext>
            </a:extLst>
          </a:blip>
          <a:srcRect/>
          <a:stretch>
            <a:fillRect/>
          </a:stretch>
        </p:blipFill>
        <p:spPr bwMode="auto">
          <a:xfrm>
            <a:off x="7702497" y="6506804"/>
            <a:ext cx="333643" cy="3336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Title: follow us on Linkedin">
            <a:extLst>
              <a:ext uri="{FF2B5EF4-FFF2-40B4-BE49-F238E27FC236}">
                <a16:creationId xmlns:a16="http://schemas.microsoft.com/office/drawing/2014/main" id="{DB338FFE-4BD2-72AE-B22C-FB9FC1923101}"/>
              </a:ext>
            </a:extLst>
          </p:cNvPr>
          <p:cNvPicPr>
            <a:picLocks noChangeAspect="1" noChangeArrowheads="1"/>
          </p:cNvPicPr>
          <p:nvPr/>
        </p:nvPicPr>
        <p:blipFill>
          <a:blip r:embed="rId14" r:link="rId15">
            <a:extLst>
              <a:ext uri="{28A0092B-C50C-407E-A947-70E740481C1C}">
                <a14:useLocalDpi xmlns:a14="http://schemas.microsoft.com/office/drawing/2010/main" val="0"/>
              </a:ext>
            </a:extLst>
          </a:blip>
          <a:srcRect/>
          <a:stretch>
            <a:fillRect/>
          </a:stretch>
        </p:blipFill>
        <p:spPr bwMode="auto">
          <a:xfrm>
            <a:off x="7707666" y="4446428"/>
            <a:ext cx="333643" cy="3336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015701F5-9391-D232-7EA0-955B8FCF52DA}"/>
              </a:ext>
            </a:extLst>
          </p:cNvPr>
          <p:cNvPicPr>
            <a:picLocks noChangeAspect="1" noChangeArrowheads="1"/>
          </p:cNvPicPr>
          <p:nvPr/>
        </p:nvPicPr>
        <p:blipFill>
          <a:blip r:embed="rId16" r:link="rId17">
            <a:extLst>
              <a:ext uri="{28A0092B-C50C-407E-A947-70E740481C1C}">
                <a14:useLocalDpi xmlns:a14="http://schemas.microsoft.com/office/drawing/2010/main" val="0"/>
              </a:ext>
            </a:extLst>
          </a:blip>
          <a:srcRect/>
          <a:stretch>
            <a:fillRect/>
          </a:stretch>
        </p:blipFill>
        <p:spPr bwMode="auto">
          <a:xfrm>
            <a:off x="7704749" y="4842170"/>
            <a:ext cx="333643" cy="33364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a:extLst>
              <a:ext uri="{FF2B5EF4-FFF2-40B4-BE49-F238E27FC236}">
                <a16:creationId xmlns:a16="http://schemas.microsoft.com/office/drawing/2014/main" id="{0067EE91-75DB-680B-F957-06A1E6B75110}"/>
              </a:ext>
            </a:extLst>
          </p:cNvPr>
          <p:cNvPicPr>
            <a:picLocks noChangeAspect="1" noChangeArrowheads="1"/>
          </p:cNvPicPr>
          <p:nvPr/>
        </p:nvPicPr>
        <p:blipFill>
          <a:blip r:embed="rId18" r:link="rId19">
            <a:extLst>
              <a:ext uri="{28A0092B-C50C-407E-A947-70E740481C1C}">
                <a14:useLocalDpi xmlns:a14="http://schemas.microsoft.com/office/drawing/2010/main" val="0"/>
              </a:ext>
            </a:extLst>
          </a:blip>
          <a:srcRect/>
          <a:stretch>
            <a:fillRect/>
          </a:stretch>
        </p:blipFill>
        <p:spPr bwMode="auto">
          <a:xfrm>
            <a:off x="7676145" y="5256454"/>
            <a:ext cx="386323" cy="35120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67A58CCC-4D73-6431-2690-3817E2ACEC59}"/>
              </a:ext>
            </a:extLst>
          </p:cNvPr>
          <p:cNvSpPr txBox="1"/>
          <p:nvPr/>
        </p:nvSpPr>
        <p:spPr>
          <a:xfrm>
            <a:off x="8176952" y="4456379"/>
            <a:ext cx="3641669" cy="323165"/>
          </a:xfrm>
          <a:prstGeom prst="rect">
            <a:avLst/>
          </a:prstGeom>
          <a:noFill/>
        </p:spPr>
        <p:txBody>
          <a:bodyPr wrap="square" rtlCol="0">
            <a:spAutoFit/>
          </a:bodyPr>
          <a:lstStyle/>
          <a:p>
            <a:r>
              <a:rPr lang="en-US" sz="1500" i="0" dirty="0">
                <a:effectLst/>
                <a:hlinkClick r:id="rId20"/>
              </a:rPr>
              <a:t>European Economic and Social Committee</a:t>
            </a:r>
            <a:endParaRPr lang="en-US" sz="1500" i="0" dirty="0">
              <a:effectLst/>
            </a:endParaRPr>
          </a:p>
        </p:txBody>
      </p:sp>
      <p:sp>
        <p:nvSpPr>
          <p:cNvPr id="26" name="TextBox 25">
            <a:extLst>
              <a:ext uri="{FF2B5EF4-FFF2-40B4-BE49-F238E27FC236}">
                <a16:creationId xmlns:a16="http://schemas.microsoft.com/office/drawing/2014/main" id="{AE622FF6-A527-932B-FA0D-4F31C1D11C18}"/>
              </a:ext>
            </a:extLst>
          </p:cNvPr>
          <p:cNvSpPr txBox="1"/>
          <p:nvPr/>
        </p:nvSpPr>
        <p:spPr>
          <a:xfrm>
            <a:off x="8176953" y="4849988"/>
            <a:ext cx="3641669" cy="323165"/>
          </a:xfrm>
          <a:prstGeom prst="rect">
            <a:avLst/>
          </a:prstGeom>
          <a:noFill/>
        </p:spPr>
        <p:txBody>
          <a:bodyPr wrap="square" rtlCol="0">
            <a:spAutoFit/>
          </a:bodyPr>
          <a:lstStyle/>
          <a:p>
            <a:r>
              <a:rPr lang="en-US" sz="1500" i="0" dirty="0">
                <a:effectLst/>
                <a:hlinkClick r:id="rId21"/>
              </a:rPr>
              <a:t>@eu_civilsociety</a:t>
            </a:r>
            <a:endParaRPr lang="en-US" sz="1500" i="0" dirty="0">
              <a:effectLst/>
            </a:endParaRPr>
          </a:p>
        </p:txBody>
      </p:sp>
      <p:sp>
        <p:nvSpPr>
          <p:cNvPr id="27" name="TextBox 26">
            <a:extLst>
              <a:ext uri="{FF2B5EF4-FFF2-40B4-BE49-F238E27FC236}">
                <a16:creationId xmlns:a16="http://schemas.microsoft.com/office/drawing/2014/main" id="{6B871307-4D7F-E437-367C-DC534235D02F}"/>
              </a:ext>
            </a:extLst>
          </p:cNvPr>
          <p:cNvSpPr txBox="1"/>
          <p:nvPr/>
        </p:nvSpPr>
        <p:spPr>
          <a:xfrm>
            <a:off x="8176954" y="5265372"/>
            <a:ext cx="3641669" cy="323165"/>
          </a:xfrm>
          <a:prstGeom prst="rect">
            <a:avLst/>
          </a:prstGeom>
          <a:noFill/>
        </p:spPr>
        <p:txBody>
          <a:bodyPr wrap="square" rtlCol="0">
            <a:spAutoFit/>
          </a:bodyPr>
          <a:lstStyle/>
          <a:p>
            <a:r>
              <a:rPr lang="en-US" sz="1500" i="0" dirty="0">
                <a:effectLst/>
                <a:hlinkClick r:id="rId22"/>
              </a:rPr>
              <a:t>@eesc.bsky.social</a:t>
            </a:r>
            <a:endParaRPr lang="en-US" sz="1500" i="0" dirty="0">
              <a:effectLst/>
            </a:endParaRPr>
          </a:p>
        </p:txBody>
      </p:sp>
      <p:sp>
        <p:nvSpPr>
          <p:cNvPr id="28" name="TextBox 27">
            <a:extLst>
              <a:ext uri="{FF2B5EF4-FFF2-40B4-BE49-F238E27FC236}">
                <a16:creationId xmlns:a16="http://schemas.microsoft.com/office/drawing/2014/main" id="{5AD4E0A2-7823-0ABD-8DC3-6741F2A11C27}"/>
              </a:ext>
            </a:extLst>
          </p:cNvPr>
          <p:cNvSpPr txBox="1"/>
          <p:nvPr/>
        </p:nvSpPr>
        <p:spPr>
          <a:xfrm>
            <a:off x="8176955" y="5662325"/>
            <a:ext cx="4015045" cy="323165"/>
          </a:xfrm>
          <a:prstGeom prst="rect">
            <a:avLst/>
          </a:prstGeom>
          <a:noFill/>
        </p:spPr>
        <p:txBody>
          <a:bodyPr wrap="square" rtlCol="0">
            <a:spAutoFit/>
          </a:bodyPr>
          <a:lstStyle/>
          <a:p>
            <a:r>
              <a:rPr lang="en-US" sz="1500" i="0" dirty="0">
                <a:effectLst/>
                <a:hlinkClick r:id="rId23"/>
              </a:rPr>
              <a:t>EESC - European Economic and Social Committee</a:t>
            </a:r>
            <a:endParaRPr lang="en-US" sz="1500" i="0" dirty="0">
              <a:effectLst/>
            </a:endParaRPr>
          </a:p>
        </p:txBody>
      </p:sp>
      <p:sp>
        <p:nvSpPr>
          <p:cNvPr id="29" name="TextBox 28">
            <a:extLst>
              <a:ext uri="{FF2B5EF4-FFF2-40B4-BE49-F238E27FC236}">
                <a16:creationId xmlns:a16="http://schemas.microsoft.com/office/drawing/2014/main" id="{EA850FE2-70A5-A4ED-457D-95D1E104A7DF}"/>
              </a:ext>
            </a:extLst>
          </p:cNvPr>
          <p:cNvSpPr txBox="1"/>
          <p:nvPr/>
        </p:nvSpPr>
        <p:spPr>
          <a:xfrm>
            <a:off x="8176955" y="6055022"/>
            <a:ext cx="3641669" cy="323165"/>
          </a:xfrm>
          <a:prstGeom prst="rect">
            <a:avLst/>
          </a:prstGeom>
          <a:noFill/>
        </p:spPr>
        <p:txBody>
          <a:bodyPr wrap="square" rtlCol="0">
            <a:spAutoFit/>
          </a:bodyPr>
          <a:lstStyle/>
          <a:p>
            <a:r>
              <a:rPr lang="en-US" sz="1500" i="0" dirty="0">
                <a:effectLst/>
                <a:hlinkClick r:id="rId24"/>
              </a:rPr>
              <a:t>@EU_EESC</a:t>
            </a:r>
            <a:endParaRPr lang="en-US" sz="1500" i="0" dirty="0">
              <a:effectLst/>
            </a:endParaRPr>
          </a:p>
        </p:txBody>
      </p:sp>
      <p:sp>
        <p:nvSpPr>
          <p:cNvPr id="30" name="TextBox 29">
            <a:extLst>
              <a:ext uri="{FF2B5EF4-FFF2-40B4-BE49-F238E27FC236}">
                <a16:creationId xmlns:a16="http://schemas.microsoft.com/office/drawing/2014/main" id="{EEA5AAC3-AEE9-3CD1-970F-5F8829C1E1EB}"/>
              </a:ext>
            </a:extLst>
          </p:cNvPr>
          <p:cNvSpPr txBox="1"/>
          <p:nvPr/>
        </p:nvSpPr>
        <p:spPr>
          <a:xfrm>
            <a:off x="8176954" y="6474280"/>
            <a:ext cx="3641669" cy="323165"/>
          </a:xfrm>
          <a:prstGeom prst="rect">
            <a:avLst/>
          </a:prstGeom>
          <a:noFill/>
        </p:spPr>
        <p:txBody>
          <a:bodyPr wrap="square" rtlCol="0">
            <a:spAutoFit/>
          </a:bodyPr>
          <a:lstStyle/>
          <a:p>
            <a:r>
              <a:rPr lang="en-US" sz="1500" i="0" dirty="0">
                <a:effectLst/>
                <a:hlinkClick r:id="rId25"/>
              </a:rPr>
              <a:t>@EurEcoSocCommittee</a:t>
            </a:r>
            <a:endParaRPr lang="en-US" sz="1500" i="0" dirty="0">
              <a:effectLst/>
            </a:endParaRPr>
          </a:p>
        </p:txBody>
      </p:sp>
    </p:spTree>
    <p:extLst>
      <p:ext uri="{BB962C8B-B14F-4D97-AF65-F5344CB8AC3E}">
        <p14:creationId xmlns:p14="http://schemas.microsoft.com/office/powerpoint/2010/main" val="72583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nodePh="1">
                                  <p:stCondLst>
                                    <p:cond delay="0"/>
                                  </p:stCondLst>
                                  <p:endCondLst>
                                    <p:cond evt="begin" delay="0">
                                      <p:tn val="17"/>
                                    </p:cond>
                                  </p:end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ppt_x"/>
                                          </p:val>
                                        </p:tav>
                                        <p:tav tm="100000">
                                          <p:val>
                                            <p:strVal val="#ppt_x"/>
                                          </p:val>
                                        </p:tav>
                                      </p:tavLst>
                                    </p:anim>
                                    <p:anim calcmode="lin" valueType="num">
                                      <p:cBhvr additive="base">
                                        <p:cTn id="33" dur="500" fill="hold"/>
                                        <p:tgtEl>
                                          <p:spTgt spid="20"/>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2" presetClass="entr" presetSubtype="4"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par>
                          <p:cTn id="43" fill="hold">
                            <p:stCondLst>
                              <p:cond delay="1500"/>
                            </p:stCondLst>
                            <p:childTnLst>
                              <p:par>
                                <p:cTn id="44" presetID="2" presetClass="entr" presetSubtype="4"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childTnLst>
                          </p:cTn>
                        </p:par>
                        <p:par>
                          <p:cTn id="48" fill="hold">
                            <p:stCondLst>
                              <p:cond delay="2000"/>
                            </p:stCondLst>
                            <p:childTnLst>
                              <p:par>
                                <p:cTn id="49" presetID="2" presetClass="entr" presetSubtype="4"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childTnLst>
                          </p:cTn>
                        </p:par>
                        <p:par>
                          <p:cTn id="53" fill="hold">
                            <p:stCondLst>
                              <p:cond delay="2500"/>
                            </p:stCondLst>
                            <p:childTnLst>
                              <p:par>
                                <p:cTn id="54" presetID="2" presetClass="entr" presetSubtype="4"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fill="hold"/>
                                        <p:tgtEl>
                                          <p:spTgt spid="22"/>
                                        </p:tgtEl>
                                        <p:attrNameLst>
                                          <p:attrName>ppt_x</p:attrName>
                                        </p:attrNameLst>
                                      </p:cBhvr>
                                      <p:tavLst>
                                        <p:tav tm="0">
                                          <p:val>
                                            <p:strVal val="#ppt_x"/>
                                          </p:val>
                                        </p:tav>
                                        <p:tav tm="100000">
                                          <p:val>
                                            <p:strVal val="#ppt_x"/>
                                          </p:val>
                                        </p:tav>
                                      </p:tavLst>
                                    </p:anim>
                                    <p:anim calcmode="lin" valueType="num">
                                      <p:cBhvr additive="base">
                                        <p:cTn id="5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3" grpId="0"/>
      <p:bldP spid="6" grpId="0"/>
      <p:bldP spid="7" grpId="0"/>
      <p:bldP spid="8"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02649" y="2869120"/>
            <a:ext cx="2738431" cy="2413242"/>
          </a:xfrm>
          <a:custGeom>
            <a:avLst/>
            <a:gdLst/>
            <a:ahLst/>
            <a:cxnLst/>
            <a:rect l="l" t="t" r="r" b="b"/>
            <a:pathLst>
              <a:path w="4107646" h="3619863">
                <a:moveTo>
                  <a:pt x="0" y="0"/>
                </a:moveTo>
                <a:lnTo>
                  <a:pt x="4107645" y="0"/>
                </a:lnTo>
                <a:lnTo>
                  <a:pt x="4107645" y="3619863"/>
                </a:lnTo>
                <a:lnTo>
                  <a:pt x="0" y="36198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sz="1200"/>
          </a:p>
        </p:txBody>
      </p:sp>
      <p:grpSp>
        <p:nvGrpSpPr>
          <p:cNvPr id="3" name="Group 3"/>
          <p:cNvGrpSpPr/>
          <p:nvPr/>
        </p:nvGrpSpPr>
        <p:grpSpPr>
          <a:xfrm>
            <a:off x="3538245" y="5349465"/>
            <a:ext cx="1319931" cy="1123591"/>
            <a:chOff x="0" y="0"/>
            <a:chExt cx="2639862" cy="2247183"/>
          </a:xfrm>
        </p:grpSpPr>
        <p:sp>
          <p:nvSpPr>
            <p:cNvPr id="4" name="Freeform 4"/>
            <p:cNvSpPr/>
            <p:nvPr/>
          </p:nvSpPr>
          <p:spPr>
            <a:xfrm flipH="1">
              <a:off x="0" y="0"/>
              <a:ext cx="2639862" cy="2247183"/>
            </a:xfrm>
            <a:custGeom>
              <a:avLst/>
              <a:gdLst/>
              <a:ahLst/>
              <a:cxnLst/>
              <a:rect l="l" t="t" r="r" b="b"/>
              <a:pathLst>
                <a:path w="2639862" h="2247183">
                  <a:moveTo>
                    <a:pt x="2639862" y="0"/>
                  </a:moveTo>
                  <a:lnTo>
                    <a:pt x="0" y="0"/>
                  </a:lnTo>
                  <a:lnTo>
                    <a:pt x="0" y="2247183"/>
                  </a:lnTo>
                  <a:lnTo>
                    <a:pt x="2639862" y="2247183"/>
                  </a:lnTo>
                  <a:lnTo>
                    <a:pt x="2639862"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LID4096" sz="1200"/>
            </a:p>
          </p:txBody>
        </p:sp>
        <p:sp>
          <p:nvSpPr>
            <p:cNvPr id="5" name="Freeform 5"/>
            <p:cNvSpPr/>
            <p:nvPr/>
          </p:nvSpPr>
          <p:spPr>
            <a:xfrm>
              <a:off x="1160405" y="678184"/>
              <a:ext cx="892674" cy="890814"/>
            </a:xfrm>
            <a:custGeom>
              <a:avLst/>
              <a:gdLst/>
              <a:ahLst/>
              <a:cxnLst/>
              <a:rect l="l" t="t" r="r" b="b"/>
              <a:pathLst>
                <a:path w="892674" h="890814">
                  <a:moveTo>
                    <a:pt x="0" y="0"/>
                  </a:moveTo>
                  <a:lnTo>
                    <a:pt x="892674" y="0"/>
                  </a:lnTo>
                  <a:lnTo>
                    <a:pt x="892674" y="890815"/>
                  </a:lnTo>
                  <a:lnTo>
                    <a:pt x="0" y="8908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LID4096" sz="1200"/>
            </a:p>
          </p:txBody>
        </p:sp>
      </p:grpSp>
      <p:grpSp>
        <p:nvGrpSpPr>
          <p:cNvPr id="6" name="Group 6"/>
          <p:cNvGrpSpPr/>
          <p:nvPr/>
        </p:nvGrpSpPr>
        <p:grpSpPr>
          <a:xfrm>
            <a:off x="7426188" y="5396304"/>
            <a:ext cx="1319931" cy="1123591"/>
            <a:chOff x="0" y="0"/>
            <a:chExt cx="2639862" cy="2247183"/>
          </a:xfrm>
        </p:grpSpPr>
        <p:sp>
          <p:nvSpPr>
            <p:cNvPr id="7" name="Freeform 7"/>
            <p:cNvSpPr/>
            <p:nvPr/>
          </p:nvSpPr>
          <p:spPr>
            <a:xfrm>
              <a:off x="0" y="0"/>
              <a:ext cx="2639862" cy="2247183"/>
            </a:xfrm>
            <a:custGeom>
              <a:avLst/>
              <a:gdLst/>
              <a:ahLst/>
              <a:cxnLst/>
              <a:rect l="l" t="t" r="r" b="b"/>
              <a:pathLst>
                <a:path w="2639862" h="2247183">
                  <a:moveTo>
                    <a:pt x="0" y="0"/>
                  </a:moveTo>
                  <a:lnTo>
                    <a:pt x="2639862" y="0"/>
                  </a:lnTo>
                  <a:lnTo>
                    <a:pt x="2639862" y="2247183"/>
                  </a:lnTo>
                  <a:lnTo>
                    <a:pt x="0" y="2247183"/>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LID4096" sz="1200"/>
            </a:p>
          </p:txBody>
        </p:sp>
        <p:sp>
          <p:nvSpPr>
            <p:cNvPr id="8" name="Freeform 8"/>
            <p:cNvSpPr/>
            <p:nvPr/>
          </p:nvSpPr>
          <p:spPr>
            <a:xfrm>
              <a:off x="838760" y="690387"/>
              <a:ext cx="656305" cy="866409"/>
            </a:xfrm>
            <a:custGeom>
              <a:avLst/>
              <a:gdLst/>
              <a:ahLst/>
              <a:cxnLst/>
              <a:rect l="l" t="t" r="r" b="b"/>
              <a:pathLst>
                <a:path w="656305" h="866409">
                  <a:moveTo>
                    <a:pt x="0" y="0"/>
                  </a:moveTo>
                  <a:lnTo>
                    <a:pt x="656306" y="0"/>
                  </a:lnTo>
                  <a:lnTo>
                    <a:pt x="656306" y="866409"/>
                  </a:lnTo>
                  <a:lnTo>
                    <a:pt x="0" y="8664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LID4096" sz="1200"/>
            </a:p>
          </p:txBody>
        </p:sp>
      </p:grpSp>
      <p:grpSp>
        <p:nvGrpSpPr>
          <p:cNvPr id="9" name="Group 9"/>
          <p:cNvGrpSpPr/>
          <p:nvPr/>
        </p:nvGrpSpPr>
        <p:grpSpPr>
          <a:xfrm>
            <a:off x="7851565" y="3630574"/>
            <a:ext cx="1319931" cy="1123591"/>
            <a:chOff x="0" y="0"/>
            <a:chExt cx="2639862" cy="2247183"/>
          </a:xfrm>
        </p:grpSpPr>
        <p:sp>
          <p:nvSpPr>
            <p:cNvPr id="10" name="Freeform 10"/>
            <p:cNvSpPr/>
            <p:nvPr/>
          </p:nvSpPr>
          <p:spPr>
            <a:xfrm>
              <a:off x="0" y="0"/>
              <a:ext cx="2639862" cy="2247183"/>
            </a:xfrm>
            <a:custGeom>
              <a:avLst/>
              <a:gdLst/>
              <a:ahLst/>
              <a:cxnLst/>
              <a:rect l="l" t="t" r="r" b="b"/>
              <a:pathLst>
                <a:path w="2639862" h="2247183">
                  <a:moveTo>
                    <a:pt x="0" y="0"/>
                  </a:moveTo>
                  <a:lnTo>
                    <a:pt x="2639862" y="0"/>
                  </a:lnTo>
                  <a:lnTo>
                    <a:pt x="2639862" y="2247183"/>
                  </a:lnTo>
                  <a:lnTo>
                    <a:pt x="0" y="2247183"/>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LID4096" sz="1200"/>
            </a:p>
          </p:txBody>
        </p:sp>
        <p:sp>
          <p:nvSpPr>
            <p:cNvPr id="11" name="Freeform 11"/>
            <p:cNvSpPr/>
            <p:nvPr/>
          </p:nvSpPr>
          <p:spPr>
            <a:xfrm>
              <a:off x="681107" y="645041"/>
              <a:ext cx="957100" cy="957100"/>
            </a:xfrm>
            <a:custGeom>
              <a:avLst/>
              <a:gdLst/>
              <a:ahLst/>
              <a:cxnLst/>
              <a:rect l="l" t="t" r="r" b="b"/>
              <a:pathLst>
                <a:path w="957100" h="957100">
                  <a:moveTo>
                    <a:pt x="0" y="0"/>
                  </a:moveTo>
                  <a:lnTo>
                    <a:pt x="957100" y="0"/>
                  </a:lnTo>
                  <a:lnTo>
                    <a:pt x="957100" y="957100"/>
                  </a:lnTo>
                  <a:lnTo>
                    <a:pt x="0" y="9571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LID4096" sz="1200"/>
            </a:p>
          </p:txBody>
        </p:sp>
      </p:grpSp>
      <p:grpSp>
        <p:nvGrpSpPr>
          <p:cNvPr id="12" name="Group 12"/>
          <p:cNvGrpSpPr/>
          <p:nvPr/>
        </p:nvGrpSpPr>
        <p:grpSpPr>
          <a:xfrm>
            <a:off x="7921507" y="1941656"/>
            <a:ext cx="1319931" cy="1123591"/>
            <a:chOff x="0" y="0"/>
            <a:chExt cx="2639862" cy="2247183"/>
          </a:xfrm>
        </p:grpSpPr>
        <p:sp>
          <p:nvSpPr>
            <p:cNvPr id="13" name="Freeform 13"/>
            <p:cNvSpPr/>
            <p:nvPr/>
          </p:nvSpPr>
          <p:spPr>
            <a:xfrm>
              <a:off x="0" y="0"/>
              <a:ext cx="2639862" cy="2247183"/>
            </a:xfrm>
            <a:custGeom>
              <a:avLst/>
              <a:gdLst/>
              <a:ahLst/>
              <a:cxnLst/>
              <a:rect l="l" t="t" r="r" b="b"/>
              <a:pathLst>
                <a:path w="2639862" h="2247183">
                  <a:moveTo>
                    <a:pt x="0" y="0"/>
                  </a:moveTo>
                  <a:lnTo>
                    <a:pt x="2639862" y="0"/>
                  </a:lnTo>
                  <a:lnTo>
                    <a:pt x="2639862" y="2247183"/>
                  </a:lnTo>
                  <a:lnTo>
                    <a:pt x="0" y="2247183"/>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endParaRPr lang="LID4096" sz="1200"/>
            </a:p>
          </p:txBody>
        </p:sp>
        <p:sp>
          <p:nvSpPr>
            <p:cNvPr id="14" name="Freeform 14"/>
            <p:cNvSpPr/>
            <p:nvPr/>
          </p:nvSpPr>
          <p:spPr>
            <a:xfrm>
              <a:off x="754414" y="684452"/>
              <a:ext cx="878279" cy="878279"/>
            </a:xfrm>
            <a:custGeom>
              <a:avLst/>
              <a:gdLst/>
              <a:ahLst/>
              <a:cxnLst/>
              <a:rect l="l" t="t" r="r" b="b"/>
              <a:pathLst>
                <a:path w="878279" h="878279">
                  <a:moveTo>
                    <a:pt x="0" y="0"/>
                  </a:moveTo>
                  <a:lnTo>
                    <a:pt x="878279" y="0"/>
                  </a:lnTo>
                  <a:lnTo>
                    <a:pt x="878279" y="878279"/>
                  </a:lnTo>
                  <a:lnTo>
                    <a:pt x="0" y="87827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LID4096" sz="1200"/>
            </a:p>
          </p:txBody>
        </p:sp>
      </p:grpSp>
      <p:grpSp>
        <p:nvGrpSpPr>
          <p:cNvPr id="15" name="Group 15"/>
          <p:cNvGrpSpPr/>
          <p:nvPr/>
        </p:nvGrpSpPr>
        <p:grpSpPr>
          <a:xfrm>
            <a:off x="3190708" y="3646773"/>
            <a:ext cx="1319931" cy="1123591"/>
            <a:chOff x="0" y="0"/>
            <a:chExt cx="2639862" cy="2247183"/>
          </a:xfrm>
        </p:grpSpPr>
        <p:sp>
          <p:nvSpPr>
            <p:cNvPr id="16" name="Freeform 16"/>
            <p:cNvSpPr/>
            <p:nvPr/>
          </p:nvSpPr>
          <p:spPr>
            <a:xfrm flipH="1">
              <a:off x="0" y="0"/>
              <a:ext cx="2639862" cy="2247183"/>
            </a:xfrm>
            <a:custGeom>
              <a:avLst/>
              <a:gdLst/>
              <a:ahLst/>
              <a:cxnLst/>
              <a:rect l="l" t="t" r="r" b="b"/>
              <a:pathLst>
                <a:path w="2639862" h="2247183">
                  <a:moveTo>
                    <a:pt x="2639862" y="0"/>
                  </a:moveTo>
                  <a:lnTo>
                    <a:pt x="0" y="0"/>
                  </a:lnTo>
                  <a:lnTo>
                    <a:pt x="0" y="2247183"/>
                  </a:lnTo>
                  <a:lnTo>
                    <a:pt x="2639862" y="2247183"/>
                  </a:lnTo>
                  <a:lnTo>
                    <a:pt x="2639862" y="0"/>
                  </a:lnTo>
                  <a:close/>
                </a:path>
              </a:pathLst>
            </a:custGeom>
            <a:blipFill>
              <a:blip r:embed="rId20">
                <a:extLst>
                  <a:ext uri="{96DAC541-7B7A-43D3-8B79-37D633B846F1}">
                    <asvg:svgBlip xmlns:asvg="http://schemas.microsoft.com/office/drawing/2016/SVG/main" r:embed="rId21"/>
                  </a:ext>
                </a:extLst>
              </a:blip>
              <a:stretch>
                <a:fillRect/>
              </a:stretch>
            </a:blipFill>
            <a:ln cap="sq">
              <a:noFill/>
              <a:prstDash val="solid"/>
              <a:miter/>
            </a:ln>
          </p:spPr>
          <p:txBody>
            <a:bodyPr/>
            <a:lstStyle/>
            <a:p>
              <a:endParaRPr lang="LID4096" sz="1200"/>
            </a:p>
          </p:txBody>
        </p:sp>
        <p:sp>
          <p:nvSpPr>
            <p:cNvPr id="17" name="Freeform 17"/>
            <p:cNvSpPr/>
            <p:nvPr/>
          </p:nvSpPr>
          <p:spPr>
            <a:xfrm>
              <a:off x="1095090" y="720574"/>
              <a:ext cx="842157" cy="842157"/>
            </a:xfrm>
            <a:custGeom>
              <a:avLst/>
              <a:gdLst/>
              <a:ahLst/>
              <a:cxnLst/>
              <a:rect l="l" t="t" r="r" b="b"/>
              <a:pathLst>
                <a:path w="842157" h="842157">
                  <a:moveTo>
                    <a:pt x="0" y="0"/>
                  </a:moveTo>
                  <a:lnTo>
                    <a:pt x="842157" y="0"/>
                  </a:lnTo>
                  <a:lnTo>
                    <a:pt x="842157" y="842157"/>
                  </a:lnTo>
                  <a:lnTo>
                    <a:pt x="0" y="84215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LID4096" sz="1200"/>
            </a:p>
          </p:txBody>
        </p:sp>
      </p:grpSp>
      <p:grpSp>
        <p:nvGrpSpPr>
          <p:cNvPr id="18" name="Group 18"/>
          <p:cNvGrpSpPr/>
          <p:nvPr/>
        </p:nvGrpSpPr>
        <p:grpSpPr>
          <a:xfrm>
            <a:off x="6834676" y="374407"/>
            <a:ext cx="1319931" cy="1123591"/>
            <a:chOff x="0" y="0"/>
            <a:chExt cx="2639862" cy="2247183"/>
          </a:xfrm>
        </p:grpSpPr>
        <p:sp>
          <p:nvSpPr>
            <p:cNvPr id="19" name="Freeform 19"/>
            <p:cNvSpPr/>
            <p:nvPr/>
          </p:nvSpPr>
          <p:spPr>
            <a:xfrm>
              <a:off x="0" y="0"/>
              <a:ext cx="2639862" cy="2247183"/>
            </a:xfrm>
            <a:custGeom>
              <a:avLst/>
              <a:gdLst/>
              <a:ahLst/>
              <a:cxnLst/>
              <a:rect l="l" t="t" r="r" b="b"/>
              <a:pathLst>
                <a:path w="2639862" h="2247183">
                  <a:moveTo>
                    <a:pt x="0" y="0"/>
                  </a:moveTo>
                  <a:lnTo>
                    <a:pt x="2639862" y="0"/>
                  </a:lnTo>
                  <a:lnTo>
                    <a:pt x="2639862" y="2247183"/>
                  </a:lnTo>
                  <a:lnTo>
                    <a:pt x="0" y="2247183"/>
                  </a:lnTo>
                  <a:lnTo>
                    <a:pt x="0" y="0"/>
                  </a:lnTo>
                  <a:close/>
                </a:path>
              </a:pathLst>
            </a:custGeom>
            <a:blipFill>
              <a:blip r:embed="rId24">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LID4096" sz="1200"/>
            </a:p>
          </p:txBody>
        </p:sp>
        <p:sp>
          <p:nvSpPr>
            <p:cNvPr id="20" name="Freeform 20"/>
            <p:cNvSpPr/>
            <p:nvPr/>
          </p:nvSpPr>
          <p:spPr>
            <a:xfrm>
              <a:off x="720053" y="615048"/>
              <a:ext cx="1017087" cy="1017087"/>
            </a:xfrm>
            <a:custGeom>
              <a:avLst/>
              <a:gdLst/>
              <a:ahLst/>
              <a:cxnLst/>
              <a:rect l="l" t="t" r="r" b="b"/>
              <a:pathLst>
                <a:path w="1017087" h="1017087">
                  <a:moveTo>
                    <a:pt x="0" y="0"/>
                  </a:moveTo>
                  <a:lnTo>
                    <a:pt x="1017088" y="0"/>
                  </a:lnTo>
                  <a:lnTo>
                    <a:pt x="1017088" y="1017087"/>
                  </a:lnTo>
                  <a:lnTo>
                    <a:pt x="0" y="1017087"/>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LID4096" sz="1200"/>
            </a:p>
          </p:txBody>
        </p:sp>
      </p:grpSp>
      <p:sp>
        <p:nvSpPr>
          <p:cNvPr id="21" name="Freeform 21"/>
          <p:cNvSpPr/>
          <p:nvPr/>
        </p:nvSpPr>
        <p:spPr>
          <a:xfrm>
            <a:off x="4860409" y="3176905"/>
            <a:ext cx="2565779" cy="2219399"/>
          </a:xfrm>
          <a:custGeom>
            <a:avLst/>
            <a:gdLst/>
            <a:ahLst/>
            <a:cxnLst/>
            <a:rect l="l" t="t" r="r" b="b"/>
            <a:pathLst>
              <a:path w="3848668" h="3329098">
                <a:moveTo>
                  <a:pt x="0" y="0"/>
                </a:moveTo>
                <a:lnTo>
                  <a:pt x="3848668" y="0"/>
                </a:lnTo>
                <a:lnTo>
                  <a:pt x="3848668" y="3329098"/>
                </a:lnTo>
                <a:lnTo>
                  <a:pt x="0" y="3329098"/>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LID4096" sz="1200"/>
          </a:p>
        </p:txBody>
      </p:sp>
      <p:sp>
        <p:nvSpPr>
          <p:cNvPr id="22" name="Freeform 22"/>
          <p:cNvSpPr/>
          <p:nvPr/>
        </p:nvSpPr>
        <p:spPr>
          <a:xfrm>
            <a:off x="-180995" y="6367361"/>
            <a:ext cx="916545" cy="666787"/>
          </a:xfrm>
          <a:custGeom>
            <a:avLst/>
            <a:gdLst/>
            <a:ahLst/>
            <a:cxnLst/>
            <a:rect l="l" t="t" r="r" b="b"/>
            <a:pathLst>
              <a:path w="1374818" h="1000180">
                <a:moveTo>
                  <a:pt x="0" y="0"/>
                </a:moveTo>
                <a:lnTo>
                  <a:pt x="1374818" y="0"/>
                </a:lnTo>
                <a:lnTo>
                  <a:pt x="1374818" y="1000180"/>
                </a:lnTo>
                <a:lnTo>
                  <a:pt x="0" y="1000180"/>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LID4096" sz="1200"/>
          </a:p>
        </p:txBody>
      </p:sp>
      <p:sp>
        <p:nvSpPr>
          <p:cNvPr id="23" name="Freeform 23"/>
          <p:cNvSpPr/>
          <p:nvPr/>
        </p:nvSpPr>
        <p:spPr>
          <a:xfrm rot="-6959729">
            <a:off x="11737999" y="-301270"/>
            <a:ext cx="855612" cy="1162122"/>
          </a:xfrm>
          <a:custGeom>
            <a:avLst/>
            <a:gdLst/>
            <a:ahLst/>
            <a:cxnLst/>
            <a:rect l="l" t="t" r="r" b="b"/>
            <a:pathLst>
              <a:path w="1283418" h="1743183">
                <a:moveTo>
                  <a:pt x="0" y="0"/>
                </a:moveTo>
                <a:lnTo>
                  <a:pt x="1283419" y="0"/>
                </a:lnTo>
                <a:lnTo>
                  <a:pt x="1283419" y="1743183"/>
                </a:lnTo>
                <a:lnTo>
                  <a:pt x="0" y="1743183"/>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LID4096" sz="1200"/>
          </a:p>
        </p:txBody>
      </p:sp>
      <p:sp>
        <p:nvSpPr>
          <p:cNvPr id="25" name="Freeform 25"/>
          <p:cNvSpPr/>
          <p:nvPr/>
        </p:nvSpPr>
        <p:spPr>
          <a:xfrm>
            <a:off x="11656512" y="6276940"/>
            <a:ext cx="855612" cy="1162122"/>
          </a:xfrm>
          <a:custGeom>
            <a:avLst/>
            <a:gdLst/>
            <a:ahLst/>
            <a:cxnLst/>
            <a:rect l="l" t="t" r="r" b="b"/>
            <a:pathLst>
              <a:path w="1283418" h="1743183">
                <a:moveTo>
                  <a:pt x="0" y="0"/>
                </a:moveTo>
                <a:lnTo>
                  <a:pt x="1283419" y="0"/>
                </a:lnTo>
                <a:lnTo>
                  <a:pt x="1283419" y="1743182"/>
                </a:lnTo>
                <a:lnTo>
                  <a:pt x="0" y="1743182"/>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LID4096" sz="1200"/>
          </a:p>
        </p:txBody>
      </p:sp>
      <p:sp>
        <p:nvSpPr>
          <p:cNvPr id="26" name="TextBox 26"/>
          <p:cNvSpPr txBox="1"/>
          <p:nvPr/>
        </p:nvSpPr>
        <p:spPr>
          <a:xfrm>
            <a:off x="4398743" y="1843373"/>
            <a:ext cx="3684193" cy="1188082"/>
          </a:xfrm>
          <a:prstGeom prst="rect">
            <a:avLst/>
          </a:prstGeom>
        </p:spPr>
        <p:txBody>
          <a:bodyPr wrap="square" lIns="0" tIns="0" rIns="0" bIns="0" rtlCol="0" anchor="t">
            <a:spAutoFit/>
          </a:bodyPr>
          <a:lstStyle/>
          <a:p>
            <a:pPr algn="ctr">
              <a:lnSpc>
                <a:spcPts val="3125"/>
              </a:lnSpc>
            </a:pPr>
            <a:r>
              <a:rPr lang="es-ES" sz="3600" b="1">
                <a:solidFill>
                  <a:srgbClr val="1F5FA0"/>
                </a:solidFill>
                <a:ea typeface="Calibri" panose="020F0502020204030204" pitchFamily="34" charset="0"/>
                <a:cs typeface="Calibri" panose="020F0502020204030204" pitchFamily="34" charset="0"/>
                <a:sym typeface="Open Sans Bold"/>
              </a:rPr>
              <a:t>Anexo I: Información adicional</a:t>
            </a:r>
          </a:p>
          <a:p>
            <a:pPr algn="ctr">
              <a:lnSpc>
                <a:spcPts val="3321"/>
              </a:lnSpc>
            </a:pPr>
            <a:endParaRPr lang="en-US" sz="2233" b="1" dirty="0">
              <a:solidFill>
                <a:srgbClr val="2C4390"/>
              </a:solidFill>
              <a:ea typeface="Open Sans Bold"/>
              <a:cs typeface="Open Sans Bold"/>
              <a:sym typeface="Open Sans Bold"/>
            </a:endParaRPr>
          </a:p>
        </p:txBody>
      </p:sp>
      <p:sp>
        <p:nvSpPr>
          <p:cNvPr id="27" name="TextBox 27"/>
          <p:cNvSpPr txBox="1"/>
          <p:nvPr/>
        </p:nvSpPr>
        <p:spPr>
          <a:xfrm>
            <a:off x="877226" y="365003"/>
            <a:ext cx="3208958" cy="565026"/>
          </a:xfrm>
          <a:prstGeom prst="rect">
            <a:avLst/>
          </a:prstGeom>
        </p:spPr>
        <p:txBody>
          <a:bodyPr wrap="square" lIns="0" tIns="0" rIns="0" bIns="0" rtlCol="0" anchor="t">
            <a:spAutoFit/>
          </a:bodyPr>
          <a:lstStyle/>
          <a:p>
            <a:pPr>
              <a:lnSpc>
                <a:spcPts val="2427"/>
              </a:lnSpc>
            </a:pPr>
            <a:r>
              <a:rPr lang="es-ES" sz="2400" u="sng" dirty="0">
                <a:solidFill>
                  <a:srgbClr val="2C4390"/>
                </a:solidFill>
                <a:ea typeface="Open Sans Bold"/>
                <a:cs typeface="Open Sans Bold"/>
                <a:sym typeface="Open Sans Bold"/>
                <a:hlinkClick r:id="rId34" tooltip="https://memberspage.eesc.europa.eu/members"/>
              </a:rPr>
              <a:t>Página de los miembros</a:t>
            </a:r>
          </a:p>
          <a:p>
            <a:pPr>
              <a:lnSpc>
                <a:spcPts val="1867"/>
              </a:lnSpc>
            </a:pPr>
            <a:endParaRPr lang="en-US" sz="2200" u="sng" dirty="0">
              <a:solidFill>
                <a:srgbClr val="2C4390"/>
              </a:solidFill>
              <a:ea typeface="Open Sans Bold"/>
              <a:cs typeface="Open Sans Bold"/>
              <a:sym typeface="Open Sans Bold"/>
              <a:hlinkClick r:id="rId34" tooltip="https://memberspage.eesc.europa.eu/members"/>
            </a:endParaRPr>
          </a:p>
        </p:txBody>
      </p:sp>
      <p:sp>
        <p:nvSpPr>
          <p:cNvPr id="28" name="TextBox 28"/>
          <p:cNvSpPr txBox="1"/>
          <p:nvPr/>
        </p:nvSpPr>
        <p:spPr>
          <a:xfrm>
            <a:off x="7937891" y="404206"/>
            <a:ext cx="3897383" cy="571760"/>
          </a:xfrm>
          <a:prstGeom prst="rect">
            <a:avLst/>
          </a:prstGeom>
        </p:spPr>
        <p:txBody>
          <a:bodyPr wrap="square" lIns="0" tIns="0" rIns="0" bIns="0" rtlCol="0" anchor="t">
            <a:spAutoFit/>
          </a:bodyPr>
          <a:lstStyle/>
          <a:p>
            <a:pPr algn="r">
              <a:lnSpc>
                <a:spcPts val="2427"/>
              </a:lnSpc>
            </a:pPr>
            <a:r>
              <a:rPr lang="es-ES" sz="2400" u="sng" dirty="0">
                <a:solidFill>
                  <a:srgbClr val="2C4390"/>
                </a:solidFill>
                <a:ea typeface="Open Sans Bold"/>
                <a:cs typeface="Open Sans Bold"/>
                <a:sym typeface="Open Sans Bold"/>
                <a:hlinkClick r:id="rId35" tooltip="https://www.eesc.europa.eu/es/our-work/opinions-information-reports/follow-opinions"/>
              </a:rPr>
              <a:t>Seguimiento de los dictámenes </a:t>
            </a:r>
          </a:p>
          <a:p>
            <a:pPr algn="r">
              <a:lnSpc>
                <a:spcPts val="1867"/>
              </a:lnSpc>
            </a:pPr>
            <a:endParaRPr lang="en-US" sz="2400" dirty="0">
              <a:solidFill>
                <a:srgbClr val="2C4390"/>
              </a:solidFill>
              <a:ea typeface="Open Sans Bold"/>
              <a:cs typeface="Open Sans Bold"/>
              <a:sym typeface="Open Sans Bold"/>
            </a:endParaRPr>
          </a:p>
        </p:txBody>
      </p:sp>
      <p:sp>
        <p:nvSpPr>
          <p:cNvPr id="29" name="TextBox 29"/>
          <p:cNvSpPr txBox="1"/>
          <p:nvPr/>
        </p:nvSpPr>
        <p:spPr>
          <a:xfrm>
            <a:off x="8175954" y="5461617"/>
            <a:ext cx="3769822" cy="312073"/>
          </a:xfrm>
          <a:prstGeom prst="rect">
            <a:avLst/>
          </a:prstGeom>
        </p:spPr>
        <p:txBody>
          <a:bodyPr wrap="square" lIns="0" tIns="0" rIns="0" bIns="0" rtlCol="0" anchor="t">
            <a:spAutoFit/>
          </a:bodyPr>
          <a:lstStyle/>
          <a:p>
            <a:pPr algn="r">
              <a:lnSpc>
                <a:spcPts val="2427"/>
              </a:lnSpc>
            </a:pPr>
            <a:r>
              <a:rPr lang="es-ES" sz="2400" u="sng" dirty="0">
                <a:solidFill>
                  <a:srgbClr val="2C4390"/>
                </a:solidFill>
                <a:ea typeface="Open Sans Bold"/>
                <a:cs typeface="Open Sans Bold"/>
                <a:sym typeface="Open Sans Bold"/>
                <a:hlinkClick r:id="rId36" tooltip="https://what-europe-does-for-me.europarl.europa.eu"/>
              </a:rPr>
              <a:t>Lo que Europa hace por mí</a:t>
            </a:r>
          </a:p>
        </p:txBody>
      </p:sp>
      <p:sp>
        <p:nvSpPr>
          <p:cNvPr id="36" name="TextBox 36"/>
          <p:cNvSpPr txBox="1"/>
          <p:nvPr/>
        </p:nvSpPr>
        <p:spPr>
          <a:xfrm>
            <a:off x="940337" y="795261"/>
            <a:ext cx="2644488" cy="738664"/>
          </a:xfrm>
          <a:prstGeom prst="rect">
            <a:avLst/>
          </a:prstGeom>
        </p:spPr>
        <p:txBody>
          <a:bodyPr wrap="square" lIns="0" tIns="0" rIns="0" bIns="0" rtlCol="0" anchor="t">
            <a:spAutoFit/>
          </a:bodyPr>
          <a:lstStyle/>
          <a:p>
            <a:pPr marR="0" lvl="0" algn="ctr" defTabSz="914400" rtl="0" eaLnBrk="1" fontAlgn="auto" latinLnBrk="0" hangingPunct="1">
              <a:spcBef>
                <a:spcPts val="0"/>
              </a:spcBef>
              <a:spcAft>
                <a:spcPts val="0"/>
              </a:spcAft>
              <a:buClrTx/>
              <a:buSzTx/>
              <a:tabLst/>
              <a:defRPr/>
            </a:pPr>
            <a:r>
              <a:rPr kumimoji="0" lang="es-ES" sz="1600" b="0" i="0" u="none" strike="noStrike" cap="none" normalizeH="0" baseline="0" noProof="0" dirty="0">
                <a:ln>
                  <a:noFill/>
                </a:ln>
                <a:solidFill>
                  <a:schemeClr val="bg2">
                    <a:lumMod val="25000"/>
                  </a:schemeClr>
                </a:solidFill>
                <a:effectLst/>
                <a:uLnTx/>
                <a:uFillTx/>
                <a:ea typeface="+mn-ea"/>
                <a:cs typeface="+mn-cs"/>
              </a:rPr>
              <a:t>Lista completa de los miembros del CESE y de los delegados de la CCMI actuales</a:t>
            </a:r>
          </a:p>
        </p:txBody>
      </p:sp>
      <p:sp>
        <p:nvSpPr>
          <p:cNvPr id="37" name="TextBox 37"/>
          <p:cNvSpPr txBox="1"/>
          <p:nvPr/>
        </p:nvSpPr>
        <p:spPr>
          <a:xfrm>
            <a:off x="8736796" y="800726"/>
            <a:ext cx="2393967" cy="487313"/>
          </a:xfrm>
          <a:prstGeom prst="rect">
            <a:avLst/>
          </a:prstGeom>
        </p:spPr>
        <p:txBody>
          <a:bodyPr wrap="square" lIns="0" tIns="0" rIns="0" bIns="0" rtlCol="0" anchor="t">
            <a:spAutoFit/>
          </a:bodyPr>
          <a:lstStyle/>
          <a:p>
            <a:pPr algn="ctr">
              <a:lnSpc>
                <a:spcPts val="1867"/>
              </a:lnSpc>
            </a:pPr>
            <a:r>
              <a:rPr lang="es-ES" sz="1600" dirty="0">
                <a:solidFill>
                  <a:srgbClr val="4F4F59"/>
                </a:solidFill>
                <a:ea typeface="Calibri (MS)"/>
                <a:cs typeface="Calibri (MS)"/>
                <a:sym typeface="Calibri (MS)"/>
              </a:rPr>
              <a:t>Medidas adoptadas a partir de los dictámenes del CESE </a:t>
            </a:r>
          </a:p>
        </p:txBody>
      </p:sp>
      <p:sp>
        <p:nvSpPr>
          <p:cNvPr id="38" name="TextBox 38"/>
          <p:cNvSpPr txBox="1"/>
          <p:nvPr/>
        </p:nvSpPr>
        <p:spPr>
          <a:xfrm>
            <a:off x="8927035" y="5875441"/>
            <a:ext cx="2637296" cy="487313"/>
          </a:xfrm>
          <a:prstGeom prst="rect">
            <a:avLst/>
          </a:prstGeom>
        </p:spPr>
        <p:txBody>
          <a:bodyPr wrap="square" lIns="0" tIns="0" rIns="0" bIns="0" rtlCol="0" anchor="t">
            <a:spAutoFit/>
          </a:bodyPr>
          <a:lstStyle/>
          <a:p>
            <a:pPr algn="ctr">
              <a:lnSpc>
                <a:spcPts val="1867"/>
              </a:lnSpc>
            </a:pPr>
            <a:r>
              <a:rPr lang="es-ES" sz="1600" dirty="0">
                <a:solidFill>
                  <a:srgbClr val="4F4F59"/>
                </a:solidFill>
                <a:ea typeface="Calibri (MS)"/>
                <a:cs typeface="Calibri (MS)"/>
                <a:sym typeface="Calibri (MS)"/>
              </a:rPr>
              <a:t>Impacto de las medidas de la UE en la vida cotidiana de sus ciudadanos </a:t>
            </a:r>
          </a:p>
        </p:txBody>
      </p:sp>
      <p:grpSp>
        <p:nvGrpSpPr>
          <p:cNvPr id="39" name="Group 39"/>
          <p:cNvGrpSpPr/>
          <p:nvPr/>
        </p:nvGrpSpPr>
        <p:grpSpPr>
          <a:xfrm>
            <a:off x="3133309" y="1941656"/>
            <a:ext cx="1319931" cy="1123591"/>
            <a:chOff x="0" y="0"/>
            <a:chExt cx="2639862" cy="2247183"/>
          </a:xfrm>
        </p:grpSpPr>
        <p:sp>
          <p:nvSpPr>
            <p:cNvPr id="40" name="Freeform 40"/>
            <p:cNvSpPr/>
            <p:nvPr/>
          </p:nvSpPr>
          <p:spPr>
            <a:xfrm flipH="1">
              <a:off x="0" y="0"/>
              <a:ext cx="2639862" cy="2247183"/>
            </a:xfrm>
            <a:custGeom>
              <a:avLst/>
              <a:gdLst/>
              <a:ahLst/>
              <a:cxnLst/>
              <a:rect l="l" t="t" r="r" b="b"/>
              <a:pathLst>
                <a:path w="2639862" h="2247183">
                  <a:moveTo>
                    <a:pt x="2639862" y="0"/>
                  </a:moveTo>
                  <a:lnTo>
                    <a:pt x="0" y="0"/>
                  </a:lnTo>
                  <a:lnTo>
                    <a:pt x="0" y="2247183"/>
                  </a:lnTo>
                  <a:lnTo>
                    <a:pt x="2639862" y="2247183"/>
                  </a:lnTo>
                  <a:lnTo>
                    <a:pt x="2639862" y="0"/>
                  </a:lnTo>
                  <a:close/>
                </a:path>
              </a:pathLst>
            </a:custGeom>
            <a:blipFill>
              <a:blip r:embed="rId37">
                <a:extLst>
                  <a:ext uri="{96DAC541-7B7A-43D3-8B79-37D633B846F1}">
                    <asvg:svgBlip xmlns:asvg="http://schemas.microsoft.com/office/drawing/2016/SVG/main" r:embed="rId38"/>
                  </a:ext>
                </a:extLst>
              </a:blip>
              <a:stretch>
                <a:fillRect/>
              </a:stretch>
            </a:blipFill>
            <a:ln cap="sq">
              <a:noFill/>
              <a:prstDash val="solid"/>
              <a:miter/>
            </a:ln>
          </p:spPr>
          <p:txBody>
            <a:bodyPr/>
            <a:lstStyle/>
            <a:p>
              <a:endParaRPr lang="LID4096" sz="1200"/>
            </a:p>
          </p:txBody>
        </p:sp>
        <p:sp>
          <p:nvSpPr>
            <p:cNvPr id="41" name="Freeform 41"/>
            <p:cNvSpPr/>
            <p:nvPr/>
          </p:nvSpPr>
          <p:spPr>
            <a:xfrm>
              <a:off x="1104473" y="722953"/>
              <a:ext cx="801276" cy="801276"/>
            </a:xfrm>
            <a:custGeom>
              <a:avLst/>
              <a:gdLst/>
              <a:ahLst/>
              <a:cxnLst/>
              <a:rect l="l" t="t" r="r" b="b"/>
              <a:pathLst>
                <a:path w="801276" h="801276">
                  <a:moveTo>
                    <a:pt x="0" y="0"/>
                  </a:moveTo>
                  <a:lnTo>
                    <a:pt x="801276" y="0"/>
                  </a:lnTo>
                  <a:lnTo>
                    <a:pt x="801276" y="801277"/>
                  </a:lnTo>
                  <a:lnTo>
                    <a:pt x="0" y="801277"/>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endParaRPr lang="LID4096" sz="1200"/>
            </a:p>
          </p:txBody>
        </p:sp>
      </p:grpSp>
      <p:sp>
        <p:nvSpPr>
          <p:cNvPr id="43" name="TextBox 43"/>
          <p:cNvSpPr txBox="1"/>
          <p:nvPr/>
        </p:nvSpPr>
        <p:spPr>
          <a:xfrm>
            <a:off x="1209675" y="1964183"/>
            <a:ext cx="2090861" cy="878702"/>
          </a:xfrm>
          <a:prstGeom prst="rect">
            <a:avLst/>
          </a:prstGeom>
        </p:spPr>
        <p:txBody>
          <a:bodyPr wrap="square" lIns="0" tIns="0" rIns="0" bIns="0" rtlCol="0" anchor="t">
            <a:spAutoFit/>
          </a:bodyPr>
          <a:lstStyle/>
          <a:p>
            <a:pPr algn="ctr">
              <a:lnSpc>
                <a:spcPts val="2427"/>
              </a:lnSpc>
            </a:pPr>
            <a:r>
              <a:rPr lang="es-ES" sz="2400" u="sng" dirty="0">
                <a:solidFill>
                  <a:srgbClr val="2C4390"/>
                </a:solidFill>
                <a:ea typeface="Open Sans Bold"/>
                <a:cs typeface="Open Sans Bold"/>
                <a:sym typeface="Open Sans Bold"/>
                <a:hlinkClick r:id="rId41" tooltip="https://www.eesc.europa.eu/es/our-work/opinions-information-reports/in-the-spotlight"/>
              </a:rPr>
              <a:t>Dictámenes del CESE</a:t>
            </a:r>
          </a:p>
          <a:p>
            <a:pPr>
              <a:lnSpc>
                <a:spcPts val="1867"/>
              </a:lnSpc>
            </a:pPr>
            <a:endParaRPr lang="en-US" sz="2400" u="sng" dirty="0">
              <a:solidFill>
                <a:srgbClr val="2C4390"/>
              </a:solidFill>
              <a:ea typeface="Open Sans Bold"/>
              <a:cs typeface="Open Sans Bold"/>
              <a:sym typeface="Open Sans Bold"/>
              <a:hlinkClick r:id="rId41" tooltip="https://www.eesc.europa.eu/en/our-work/opinions-information-reports/in-the-spotlight"/>
            </a:endParaRPr>
          </a:p>
        </p:txBody>
      </p:sp>
      <p:sp>
        <p:nvSpPr>
          <p:cNvPr id="44" name="TextBox 44"/>
          <p:cNvSpPr txBox="1"/>
          <p:nvPr/>
        </p:nvSpPr>
        <p:spPr>
          <a:xfrm>
            <a:off x="1319899" y="2579067"/>
            <a:ext cx="1980637" cy="487313"/>
          </a:xfrm>
          <a:prstGeom prst="rect">
            <a:avLst/>
          </a:prstGeom>
        </p:spPr>
        <p:txBody>
          <a:bodyPr lIns="0" tIns="0" rIns="0" bIns="0" rtlCol="0" anchor="t">
            <a:spAutoFit/>
          </a:bodyPr>
          <a:lstStyle/>
          <a:p>
            <a:pPr algn="ctr">
              <a:lnSpc>
                <a:spcPts val="1867"/>
              </a:lnSpc>
            </a:pPr>
            <a:r>
              <a:rPr lang="es-ES" sz="1600" dirty="0">
                <a:solidFill>
                  <a:srgbClr val="4F4F59"/>
                </a:solidFill>
                <a:ea typeface="Calibri (MS)"/>
                <a:cs typeface="Calibri (MS)"/>
                <a:sym typeface="Calibri (MS)"/>
              </a:rPr>
              <a:t>Dictámenes de actualidad en estos momentos </a:t>
            </a:r>
          </a:p>
        </p:txBody>
      </p:sp>
      <p:sp>
        <p:nvSpPr>
          <p:cNvPr id="45" name="TextBox 45"/>
          <p:cNvSpPr txBox="1"/>
          <p:nvPr/>
        </p:nvSpPr>
        <p:spPr>
          <a:xfrm>
            <a:off x="9886581" y="3762028"/>
            <a:ext cx="976429" cy="312073"/>
          </a:xfrm>
          <a:prstGeom prst="rect">
            <a:avLst/>
          </a:prstGeom>
        </p:spPr>
        <p:txBody>
          <a:bodyPr lIns="0" tIns="0" rIns="0" bIns="0" rtlCol="0" anchor="t">
            <a:spAutoFit/>
          </a:bodyPr>
          <a:lstStyle/>
          <a:p>
            <a:pPr algn="r">
              <a:lnSpc>
                <a:spcPts val="2427"/>
              </a:lnSpc>
            </a:pPr>
            <a:r>
              <a:rPr lang="es-ES" sz="2400" u="sng" dirty="0" err="1">
                <a:solidFill>
                  <a:srgbClr val="2C4390"/>
                </a:solidFill>
                <a:ea typeface="Open Sans Bold"/>
                <a:cs typeface="Open Sans Bold"/>
                <a:sym typeface="Open Sans Bold"/>
                <a:hlinkClick r:id="rId42" tooltip="https://www.eesc.europa.eu/ceslink/en"/>
              </a:rPr>
              <a:t>CESlink</a:t>
            </a:r>
            <a:r>
              <a:rPr lang="es-ES" sz="2400" u="sng" dirty="0">
                <a:solidFill>
                  <a:srgbClr val="2C4390"/>
                </a:solidFill>
                <a:ea typeface="Open Sans Bold"/>
                <a:cs typeface="Open Sans Bold"/>
                <a:sym typeface="Open Sans Bold"/>
                <a:hlinkClick r:id="rId42" tooltip="https://www.eesc.europa.eu/ceslink/en"/>
              </a:rPr>
              <a:t> </a:t>
            </a:r>
          </a:p>
        </p:txBody>
      </p:sp>
      <p:grpSp>
        <p:nvGrpSpPr>
          <p:cNvPr id="46" name="Group 46"/>
          <p:cNvGrpSpPr/>
          <p:nvPr/>
        </p:nvGrpSpPr>
        <p:grpSpPr>
          <a:xfrm>
            <a:off x="3718174" y="357199"/>
            <a:ext cx="1319931" cy="1123591"/>
            <a:chOff x="0" y="0"/>
            <a:chExt cx="2639862" cy="2247183"/>
          </a:xfrm>
        </p:grpSpPr>
        <p:sp>
          <p:nvSpPr>
            <p:cNvPr id="47" name="Freeform 47"/>
            <p:cNvSpPr/>
            <p:nvPr/>
          </p:nvSpPr>
          <p:spPr>
            <a:xfrm flipH="1">
              <a:off x="0" y="0"/>
              <a:ext cx="2639862" cy="2247183"/>
            </a:xfrm>
            <a:custGeom>
              <a:avLst/>
              <a:gdLst/>
              <a:ahLst/>
              <a:cxnLst/>
              <a:rect l="l" t="t" r="r" b="b"/>
              <a:pathLst>
                <a:path w="2639862" h="2247183">
                  <a:moveTo>
                    <a:pt x="2639862" y="0"/>
                  </a:moveTo>
                  <a:lnTo>
                    <a:pt x="0" y="0"/>
                  </a:lnTo>
                  <a:lnTo>
                    <a:pt x="0" y="2247183"/>
                  </a:lnTo>
                  <a:lnTo>
                    <a:pt x="2639862" y="2247183"/>
                  </a:lnTo>
                  <a:lnTo>
                    <a:pt x="2639862" y="0"/>
                  </a:lnTo>
                  <a:close/>
                </a:path>
              </a:pathLst>
            </a:custGeom>
            <a:blipFill>
              <a:blip r:embed="rId43">
                <a:extLst>
                  <a:ext uri="{96DAC541-7B7A-43D3-8B79-37D633B846F1}">
                    <asvg:svgBlip xmlns:asvg="http://schemas.microsoft.com/office/drawing/2016/SVG/main" r:embed="rId44"/>
                  </a:ext>
                </a:extLst>
              </a:blip>
              <a:stretch>
                <a:fillRect/>
              </a:stretch>
            </a:blipFill>
            <a:ln cap="sq">
              <a:noFill/>
              <a:prstDash val="solid"/>
              <a:miter/>
            </a:ln>
          </p:spPr>
          <p:txBody>
            <a:bodyPr/>
            <a:lstStyle/>
            <a:p>
              <a:endParaRPr lang="LID4096" sz="1200"/>
            </a:p>
          </p:txBody>
        </p:sp>
        <p:sp>
          <p:nvSpPr>
            <p:cNvPr id="48" name="Freeform 48"/>
            <p:cNvSpPr/>
            <p:nvPr/>
          </p:nvSpPr>
          <p:spPr>
            <a:xfrm>
              <a:off x="1171347" y="702678"/>
              <a:ext cx="841828" cy="841828"/>
            </a:xfrm>
            <a:custGeom>
              <a:avLst/>
              <a:gdLst/>
              <a:ahLst/>
              <a:cxnLst/>
              <a:rect l="l" t="t" r="r" b="b"/>
              <a:pathLst>
                <a:path w="841828" h="841828">
                  <a:moveTo>
                    <a:pt x="0" y="0"/>
                  </a:moveTo>
                  <a:lnTo>
                    <a:pt x="841828" y="0"/>
                  </a:lnTo>
                  <a:lnTo>
                    <a:pt x="841828" y="841827"/>
                  </a:lnTo>
                  <a:lnTo>
                    <a:pt x="0" y="841827"/>
                  </a:lnTo>
                  <a:lnTo>
                    <a:pt x="0" y="0"/>
                  </a:lnTo>
                  <a:close/>
                </a:path>
              </a:pathLst>
            </a:custGeom>
            <a:blipFill>
              <a:blip r:embed="rId45">
                <a:extLst>
                  <a:ext uri="{96DAC541-7B7A-43D3-8B79-37D633B846F1}">
                    <asvg:svgBlip xmlns:asvg="http://schemas.microsoft.com/office/drawing/2016/SVG/main" r:embed="rId46"/>
                  </a:ext>
                </a:extLst>
              </a:blip>
              <a:stretch>
                <a:fillRect/>
              </a:stretch>
            </a:blipFill>
          </p:spPr>
          <p:txBody>
            <a:bodyPr/>
            <a:lstStyle/>
            <a:p>
              <a:endParaRPr lang="LID4096" sz="1200"/>
            </a:p>
          </p:txBody>
        </p:sp>
      </p:grpSp>
      <p:sp>
        <p:nvSpPr>
          <p:cNvPr id="50" name="TextBox 50"/>
          <p:cNvSpPr txBox="1"/>
          <p:nvPr/>
        </p:nvSpPr>
        <p:spPr>
          <a:xfrm>
            <a:off x="237054" y="5259542"/>
            <a:ext cx="3584936" cy="571760"/>
          </a:xfrm>
          <a:prstGeom prst="rect">
            <a:avLst/>
          </a:prstGeom>
        </p:spPr>
        <p:txBody>
          <a:bodyPr wrap="square" lIns="0" tIns="0" rIns="0" bIns="0" rtlCol="0" anchor="t">
            <a:spAutoFit/>
          </a:bodyPr>
          <a:lstStyle/>
          <a:p>
            <a:pPr>
              <a:lnSpc>
                <a:spcPts val="2427"/>
              </a:lnSpc>
            </a:pPr>
            <a:r>
              <a:rPr lang="es-ES" sz="2400" u="sng" dirty="0">
                <a:solidFill>
                  <a:srgbClr val="2C4390"/>
                </a:solidFill>
                <a:ea typeface="Open Sans Bold"/>
                <a:cs typeface="Open Sans Bold"/>
                <a:sym typeface="Open Sans Bold"/>
                <a:hlinkClick r:id="rId47" tooltip="https://www.eesc.europa.eu/es/news-media/videos/lifecycle-opinion"/>
              </a:rPr>
              <a:t>Ciclo de vida de un dictamen</a:t>
            </a:r>
          </a:p>
          <a:p>
            <a:pPr>
              <a:lnSpc>
                <a:spcPts val="1867"/>
              </a:lnSpc>
            </a:pPr>
            <a:endParaRPr lang="en-US" sz="2400" u="sng" dirty="0">
              <a:solidFill>
                <a:srgbClr val="2C4390"/>
              </a:solidFill>
              <a:ea typeface="Open Sans Bold"/>
              <a:cs typeface="Open Sans Bold"/>
              <a:sym typeface="Open Sans Bold"/>
              <a:hlinkClick r:id="rId47" tooltip="https://www.eesc.europa.eu/en/news-media/videos/lifecycle-opinion"/>
            </a:endParaRPr>
          </a:p>
        </p:txBody>
      </p:sp>
      <p:sp>
        <p:nvSpPr>
          <p:cNvPr id="51" name="TextBox 51"/>
          <p:cNvSpPr txBox="1"/>
          <p:nvPr/>
        </p:nvSpPr>
        <p:spPr>
          <a:xfrm>
            <a:off x="724644" y="5616327"/>
            <a:ext cx="2331971" cy="487313"/>
          </a:xfrm>
          <a:prstGeom prst="rect">
            <a:avLst/>
          </a:prstGeom>
        </p:spPr>
        <p:txBody>
          <a:bodyPr lIns="0" tIns="0" rIns="0" bIns="0" rtlCol="0" anchor="t">
            <a:spAutoFit/>
          </a:bodyPr>
          <a:lstStyle/>
          <a:p>
            <a:pPr algn="ctr">
              <a:lnSpc>
                <a:spcPts val="1867"/>
              </a:lnSpc>
            </a:pPr>
            <a:r>
              <a:rPr lang="es-ES" sz="1600" dirty="0">
                <a:solidFill>
                  <a:srgbClr val="4F4F59"/>
                </a:solidFill>
                <a:ea typeface="Calibri (MS)"/>
                <a:cs typeface="Calibri (MS)"/>
                <a:sym typeface="Calibri (MS)"/>
              </a:rPr>
              <a:t>Cómo se elaboran los dictámenes del CESE (vídeo) </a:t>
            </a:r>
          </a:p>
        </p:txBody>
      </p:sp>
      <p:sp>
        <p:nvSpPr>
          <p:cNvPr id="52" name="TextBox 52"/>
          <p:cNvSpPr txBox="1"/>
          <p:nvPr/>
        </p:nvSpPr>
        <p:spPr>
          <a:xfrm>
            <a:off x="9216221" y="4158455"/>
            <a:ext cx="2464614" cy="730969"/>
          </a:xfrm>
          <a:prstGeom prst="rect">
            <a:avLst/>
          </a:prstGeom>
        </p:spPr>
        <p:txBody>
          <a:bodyPr wrap="square" lIns="0" tIns="0" rIns="0" bIns="0" rtlCol="0" anchor="t">
            <a:spAutoFit/>
          </a:bodyPr>
          <a:lstStyle/>
          <a:p>
            <a:pPr algn="ctr">
              <a:lnSpc>
                <a:spcPts val="1867"/>
              </a:lnSpc>
            </a:pPr>
            <a:r>
              <a:rPr lang="es-ES" sz="1600">
                <a:solidFill>
                  <a:srgbClr val="4F4F59"/>
                </a:solidFill>
                <a:ea typeface="Calibri (MS)"/>
                <a:cs typeface="Calibri (MS)"/>
                <a:sym typeface="Calibri (MS)"/>
              </a:rPr>
              <a:t>Comunidad en línea de los consejos económicos y sociales nacionales</a:t>
            </a:r>
          </a:p>
        </p:txBody>
      </p:sp>
      <p:sp>
        <p:nvSpPr>
          <p:cNvPr id="53" name="TextBox 53"/>
          <p:cNvSpPr txBox="1"/>
          <p:nvPr/>
        </p:nvSpPr>
        <p:spPr>
          <a:xfrm>
            <a:off x="656047" y="3636808"/>
            <a:ext cx="2644489" cy="571760"/>
          </a:xfrm>
          <a:prstGeom prst="rect">
            <a:avLst/>
          </a:prstGeom>
        </p:spPr>
        <p:txBody>
          <a:bodyPr wrap="square" lIns="0" tIns="0" rIns="0" bIns="0" rtlCol="0" anchor="t">
            <a:spAutoFit/>
          </a:bodyPr>
          <a:lstStyle/>
          <a:p>
            <a:pPr>
              <a:lnSpc>
                <a:spcPts val="2427"/>
              </a:lnSpc>
            </a:pPr>
            <a:r>
              <a:rPr lang="es-ES" sz="2400" u="sng" dirty="0">
                <a:solidFill>
                  <a:srgbClr val="2C4390"/>
                </a:solidFill>
                <a:ea typeface="Open Sans Bold"/>
                <a:cs typeface="Open Sans Bold"/>
                <a:sym typeface="Open Sans Bold"/>
                <a:hlinkClick r:id="rId48" tooltip="https://www.eesc.europa.eu/es/work-with-us/traineeships"/>
              </a:rPr>
              <a:t> Trabaja con nosotros</a:t>
            </a:r>
          </a:p>
          <a:p>
            <a:pPr>
              <a:lnSpc>
                <a:spcPts val="1867"/>
              </a:lnSpc>
            </a:pPr>
            <a:endParaRPr lang="en-US" sz="2400" u="sng" dirty="0">
              <a:solidFill>
                <a:srgbClr val="2C4390"/>
              </a:solidFill>
              <a:ea typeface="Open Sans Bold"/>
              <a:cs typeface="Open Sans Bold"/>
              <a:sym typeface="Open Sans Bold"/>
              <a:hlinkClick r:id="rId48" tooltip="https://www.eesc.europa.eu/en/work-with-us/traineeships"/>
            </a:endParaRPr>
          </a:p>
        </p:txBody>
      </p:sp>
      <p:sp>
        <p:nvSpPr>
          <p:cNvPr id="54" name="TextBox 54"/>
          <p:cNvSpPr txBox="1"/>
          <p:nvPr/>
        </p:nvSpPr>
        <p:spPr>
          <a:xfrm>
            <a:off x="9270512" y="1902765"/>
            <a:ext cx="1232139" cy="312073"/>
          </a:xfrm>
          <a:prstGeom prst="rect">
            <a:avLst/>
          </a:prstGeom>
        </p:spPr>
        <p:txBody>
          <a:bodyPr wrap="square" lIns="0" tIns="0" rIns="0" bIns="0" rtlCol="0" anchor="t">
            <a:spAutoFit/>
          </a:bodyPr>
          <a:lstStyle/>
          <a:p>
            <a:pPr algn="ctr">
              <a:lnSpc>
                <a:spcPts val="2427"/>
              </a:lnSpc>
            </a:pPr>
            <a:r>
              <a:rPr lang="es-ES" sz="2400" u="sng" dirty="0">
                <a:solidFill>
                  <a:srgbClr val="2C4390"/>
                </a:solidFill>
                <a:ea typeface="Open Sans Bold"/>
                <a:cs typeface="Open Sans Bold"/>
                <a:sym typeface="Open Sans Bold"/>
              </a:rPr>
              <a:t>Plenos </a:t>
            </a:r>
          </a:p>
        </p:txBody>
      </p:sp>
      <p:sp>
        <p:nvSpPr>
          <p:cNvPr id="55" name="TextBox 55"/>
          <p:cNvSpPr txBox="1"/>
          <p:nvPr/>
        </p:nvSpPr>
        <p:spPr>
          <a:xfrm>
            <a:off x="765584" y="3958090"/>
            <a:ext cx="2409858" cy="730969"/>
          </a:xfrm>
          <a:prstGeom prst="rect">
            <a:avLst/>
          </a:prstGeom>
        </p:spPr>
        <p:txBody>
          <a:bodyPr wrap="square" lIns="0" tIns="0" rIns="0" bIns="0" rtlCol="0" anchor="t">
            <a:spAutoFit/>
          </a:bodyPr>
          <a:lstStyle/>
          <a:p>
            <a:pPr algn="ctr">
              <a:lnSpc>
                <a:spcPts val="1867"/>
              </a:lnSpc>
            </a:pPr>
            <a:r>
              <a:rPr lang="es-ES" sz="1600" dirty="0">
                <a:solidFill>
                  <a:srgbClr val="4F4F59"/>
                </a:solidFill>
                <a:ea typeface="Calibri (MS)"/>
                <a:cs typeface="Calibri (MS)"/>
                <a:sym typeface="Calibri (MS)"/>
              </a:rPr>
              <a:t>Dos veces al año, el CESE ofrece períodos de prácticas remuneradas de cinco meses en diversos ámbitos </a:t>
            </a:r>
          </a:p>
        </p:txBody>
      </p:sp>
      <p:sp>
        <p:nvSpPr>
          <p:cNvPr id="56" name="TextBox 56"/>
          <p:cNvSpPr txBox="1"/>
          <p:nvPr/>
        </p:nvSpPr>
        <p:spPr>
          <a:xfrm>
            <a:off x="9243069" y="2281377"/>
            <a:ext cx="1635592" cy="487313"/>
          </a:xfrm>
          <a:prstGeom prst="rect">
            <a:avLst/>
          </a:prstGeom>
        </p:spPr>
        <p:txBody>
          <a:bodyPr wrap="square" lIns="0" tIns="0" rIns="0" bIns="0" rtlCol="0" anchor="t">
            <a:spAutoFit/>
          </a:bodyPr>
          <a:lstStyle/>
          <a:p>
            <a:pPr algn="ctr">
              <a:lnSpc>
                <a:spcPts val="1867"/>
              </a:lnSpc>
            </a:pPr>
            <a:r>
              <a:rPr lang="es-ES" sz="1600" dirty="0">
                <a:solidFill>
                  <a:srgbClr val="4F4F59"/>
                </a:solidFill>
                <a:ea typeface="Calibri (MS)"/>
                <a:cs typeface="Calibri (MS)"/>
                <a:sym typeface="Calibri (MS)"/>
              </a:rPr>
              <a:t>Cómo seguir un pleno del CESE</a:t>
            </a:r>
          </a:p>
        </p:txBody>
      </p:sp>
      <p:sp>
        <p:nvSpPr>
          <p:cNvPr id="57" name="Freeform 23">
            <a:extLst>
              <a:ext uri="{FF2B5EF4-FFF2-40B4-BE49-F238E27FC236}">
                <a16:creationId xmlns:a16="http://schemas.microsoft.com/office/drawing/2014/main" id="{A2C9BF06-D54B-F82A-32CB-8B10B867E8BA}"/>
              </a:ext>
            </a:extLst>
          </p:cNvPr>
          <p:cNvSpPr/>
          <p:nvPr/>
        </p:nvSpPr>
        <p:spPr>
          <a:xfrm rot="19580535">
            <a:off x="-256898" y="-398061"/>
            <a:ext cx="855612" cy="1162122"/>
          </a:xfrm>
          <a:custGeom>
            <a:avLst/>
            <a:gdLst/>
            <a:ahLst/>
            <a:cxnLst/>
            <a:rect l="l" t="t" r="r" b="b"/>
            <a:pathLst>
              <a:path w="1283418" h="1743183">
                <a:moveTo>
                  <a:pt x="0" y="0"/>
                </a:moveTo>
                <a:lnTo>
                  <a:pt x="1283419" y="0"/>
                </a:lnTo>
                <a:lnTo>
                  <a:pt x="1283419" y="1743183"/>
                </a:lnTo>
                <a:lnTo>
                  <a:pt x="0" y="1743183"/>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LID4096" sz="12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5383BB-6686-455B-B375-6D163080F7C3}"/>
              </a:ext>
            </a:extLst>
          </p:cNvPr>
          <p:cNvPicPr>
            <a:picLocks noChangeAspect="1"/>
          </p:cNvPicPr>
          <p:nvPr/>
        </p:nvPicPr>
        <p:blipFill rotWithShape="1">
          <a:blip r:embed="rId2"/>
          <a:srcRect l="37945" t="3881" r="10240"/>
          <a:stretch/>
        </p:blipFill>
        <p:spPr>
          <a:xfrm>
            <a:off x="7108750" y="101776"/>
            <a:ext cx="4305300" cy="3555179"/>
          </a:xfrm>
          <a:prstGeom prst="rect">
            <a:avLst/>
          </a:prstGeom>
        </p:spPr>
      </p:pic>
      <p:sp>
        <p:nvSpPr>
          <p:cNvPr id="6" name="Oval 5">
            <a:extLst>
              <a:ext uri="{FF2B5EF4-FFF2-40B4-BE49-F238E27FC236}">
                <a16:creationId xmlns:a16="http://schemas.microsoft.com/office/drawing/2014/main" id="{BB68ACC7-65E1-4BCB-951E-55E9626BB7EE}"/>
              </a:ext>
            </a:extLst>
          </p:cNvPr>
          <p:cNvSpPr/>
          <p:nvPr/>
        </p:nvSpPr>
        <p:spPr>
          <a:xfrm>
            <a:off x="3712712" y="-472388"/>
            <a:ext cx="5324475" cy="11715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Rectangle 8">
            <a:extLst>
              <a:ext uri="{FF2B5EF4-FFF2-40B4-BE49-F238E27FC236}">
                <a16:creationId xmlns:a16="http://schemas.microsoft.com/office/drawing/2014/main" id="{DF513D80-3C65-B4A7-65C7-5E1869E78EF0}"/>
              </a:ext>
            </a:extLst>
          </p:cNvPr>
          <p:cNvSpPr/>
          <p:nvPr/>
        </p:nvSpPr>
        <p:spPr>
          <a:xfrm>
            <a:off x="-20948" y="0"/>
            <a:ext cx="6158209" cy="683992"/>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7" name="Rectangle 6">
            <a:extLst>
              <a:ext uri="{FF2B5EF4-FFF2-40B4-BE49-F238E27FC236}">
                <a16:creationId xmlns:a16="http://schemas.microsoft.com/office/drawing/2014/main" id="{E83E1852-A23D-79E9-E18D-95013C6152E8}"/>
              </a:ext>
            </a:extLst>
          </p:cNvPr>
          <p:cNvSpPr/>
          <p:nvPr/>
        </p:nvSpPr>
        <p:spPr>
          <a:xfrm>
            <a:off x="6168427" y="3632516"/>
            <a:ext cx="6015371" cy="90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11" name="Picture 10">
            <a:extLst>
              <a:ext uri="{FF2B5EF4-FFF2-40B4-BE49-F238E27FC236}">
                <a16:creationId xmlns:a16="http://schemas.microsoft.com/office/drawing/2014/main" id="{FB006868-02D9-4EE0-BD7F-0B6FDC919F1F}"/>
              </a:ext>
            </a:extLst>
          </p:cNvPr>
          <p:cNvPicPr>
            <a:picLocks noChangeAspect="1"/>
          </p:cNvPicPr>
          <p:nvPr/>
        </p:nvPicPr>
        <p:blipFill rotWithShape="1">
          <a:blip r:embed="rId3"/>
          <a:srcRect t="3554"/>
          <a:stretch/>
        </p:blipFill>
        <p:spPr>
          <a:xfrm>
            <a:off x="561299" y="3947698"/>
            <a:ext cx="5079850" cy="2910302"/>
          </a:xfrm>
          <a:prstGeom prst="rect">
            <a:avLst/>
          </a:prstGeom>
        </p:spPr>
      </p:pic>
      <p:sp>
        <p:nvSpPr>
          <p:cNvPr id="15" name="TextBox 14">
            <a:extLst>
              <a:ext uri="{FF2B5EF4-FFF2-40B4-BE49-F238E27FC236}">
                <a16:creationId xmlns:a16="http://schemas.microsoft.com/office/drawing/2014/main" id="{1FA108E3-BD6F-47E9-ADEA-D7E9A121BE86}"/>
              </a:ext>
            </a:extLst>
          </p:cNvPr>
          <p:cNvSpPr txBox="1"/>
          <p:nvPr/>
        </p:nvSpPr>
        <p:spPr>
          <a:xfrm>
            <a:off x="6146703" y="4532516"/>
            <a:ext cx="5483998" cy="2246769"/>
          </a:xfrm>
          <a:prstGeom prst="rect">
            <a:avLst/>
          </a:prstGeom>
          <a:noFill/>
        </p:spPr>
        <p:txBody>
          <a:bodyPr wrap="square" rtlCol="0">
            <a:spAutoFit/>
          </a:bodyPr>
          <a:lstStyle/>
          <a:p>
            <a:pPr algn="just"/>
            <a:r>
              <a:rPr lang="es-ES" sz="2000"/>
              <a:t>En su mandato 2020-2025, el CESE contará con </a:t>
            </a:r>
            <a:r>
              <a:rPr lang="es-ES" sz="2000" b="1">
                <a:solidFill>
                  <a:srgbClr val="0CAFAD"/>
                </a:solidFill>
              </a:rPr>
              <a:t>el mayor número de mujeres </a:t>
            </a:r>
            <a:r>
              <a:rPr lang="es-ES" sz="2000"/>
              <a:t>desde que comenzaron las estadísticas sobre los miembros en 2010. </a:t>
            </a:r>
          </a:p>
          <a:p>
            <a:pPr algn="just"/>
            <a:endParaRPr lang="en-US" sz="2000" dirty="0"/>
          </a:p>
          <a:p>
            <a:pPr algn="just"/>
            <a:r>
              <a:rPr lang="es-ES" sz="2000"/>
              <a:t>El porcentaje de mujeres en el Comité es mayor que nunca: un </a:t>
            </a:r>
            <a:r>
              <a:rPr lang="es-ES" sz="2000" b="1">
                <a:solidFill>
                  <a:srgbClr val="0CAFAD"/>
                </a:solidFill>
              </a:rPr>
              <a:t>33 %</a:t>
            </a:r>
            <a:r>
              <a:rPr lang="es-ES" sz="2000"/>
              <a:t>, frente al 28 % de 2015 y el 24,70 % de 2010.</a:t>
            </a:r>
          </a:p>
        </p:txBody>
      </p:sp>
      <p:sp>
        <p:nvSpPr>
          <p:cNvPr id="16" name="TextBox 15">
            <a:extLst>
              <a:ext uri="{FF2B5EF4-FFF2-40B4-BE49-F238E27FC236}">
                <a16:creationId xmlns:a16="http://schemas.microsoft.com/office/drawing/2014/main" id="{A8D34B5C-8782-4984-AA1F-50E3A83B4451}"/>
              </a:ext>
            </a:extLst>
          </p:cNvPr>
          <p:cNvSpPr txBox="1"/>
          <p:nvPr/>
        </p:nvSpPr>
        <p:spPr>
          <a:xfrm>
            <a:off x="561298" y="931133"/>
            <a:ext cx="5079851" cy="2862322"/>
          </a:xfrm>
          <a:prstGeom prst="rect">
            <a:avLst/>
          </a:prstGeom>
          <a:noFill/>
        </p:spPr>
        <p:txBody>
          <a:bodyPr wrap="square" rtlCol="0">
            <a:spAutoFit/>
          </a:bodyPr>
          <a:lstStyle/>
          <a:p>
            <a:pPr algn="just"/>
            <a:r>
              <a:rPr lang="es-ES" sz="2000" dirty="0"/>
              <a:t>Al igual que sucede en otras instituciones europeas, la </a:t>
            </a:r>
            <a:r>
              <a:rPr lang="es-ES" sz="2000" b="1" dirty="0">
                <a:solidFill>
                  <a:srgbClr val="0CAFAD"/>
                </a:solidFill>
              </a:rPr>
              <a:t>representación geográfica del Comité es proporcional</a:t>
            </a:r>
            <a:r>
              <a:rPr lang="es-ES" sz="2000" dirty="0"/>
              <a:t>, por lo que se asigna a los países más poblados un mayor número de miembros para su representación. </a:t>
            </a:r>
          </a:p>
          <a:p>
            <a:pPr algn="just"/>
            <a:endParaRPr lang="en-US" sz="2000" dirty="0"/>
          </a:p>
          <a:p>
            <a:pPr algn="just"/>
            <a:r>
              <a:rPr lang="es-ES" sz="2000" dirty="0"/>
              <a:t>Por lo tanto, </a:t>
            </a:r>
            <a:r>
              <a:rPr lang="es-ES" sz="2000" b="1" dirty="0">
                <a:solidFill>
                  <a:srgbClr val="0CAFAD"/>
                </a:solidFill>
              </a:rPr>
              <a:t>Francia, Alemania e Italia </a:t>
            </a:r>
            <a:r>
              <a:rPr lang="es-ES" sz="2000" dirty="0"/>
              <a:t>tienen el mayor número de miembros (</a:t>
            </a:r>
            <a:r>
              <a:rPr lang="es-ES" sz="2000" b="1" dirty="0">
                <a:solidFill>
                  <a:srgbClr val="0CAFAD"/>
                </a:solidFill>
              </a:rPr>
              <a:t>24</a:t>
            </a:r>
            <a:r>
              <a:rPr lang="es-ES" sz="2000" dirty="0"/>
              <a:t>), mientras que</a:t>
            </a:r>
            <a:r>
              <a:rPr lang="es-ES" sz="2000" b="1" dirty="0">
                <a:solidFill>
                  <a:srgbClr val="0CAFAD"/>
                </a:solidFill>
              </a:rPr>
              <a:t> Malta </a:t>
            </a:r>
            <a:r>
              <a:rPr lang="es-ES" sz="2000" dirty="0"/>
              <a:t>es la que menos tiene (</a:t>
            </a:r>
            <a:r>
              <a:rPr lang="es-ES" sz="2000" b="1" dirty="0">
                <a:solidFill>
                  <a:srgbClr val="0CAFAD"/>
                </a:solidFill>
              </a:rPr>
              <a:t>5</a:t>
            </a:r>
            <a:r>
              <a:rPr lang="es-ES" sz="2000" dirty="0"/>
              <a:t>).</a:t>
            </a:r>
          </a:p>
        </p:txBody>
      </p:sp>
      <p:sp>
        <p:nvSpPr>
          <p:cNvPr id="2" name="Oval 1">
            <a:extLst>
              <a:ext uri="{FF2B5EF4-FFF2-40B4-BE49-F238E27FC236}">
                <a16:creationId xmlns:a16="http://schemas.microsoft.com/office/drawing/2014/main" id="{26FCF495-4844-32EA-0ECD-9C52FB0FE5C8}"/>
              </a:ext>
            </a:extLst>
          </p:cNvPr>
          <p:cNvSpPr/>
          <p:nvPr/>
        </p:nvSpPr>
        <p:spPr>
          <a:xfrm>
            <a:off x="10259087" y="0"/>
            <a:ext cx="1688378" cy="11715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 name="TextBox 3">
            <a:extLst>
              <a:ext uri="{FF2B5EF4-FFF2-40B4-BE49-F238E27FC236}">
                <a16:creationId xmlns:a16="http://schemas.microsoft.com/office/drawing/2014/main" id="{C66DC7FC-5C00-FEA8-D715-15429E3B238C}"/>
              </a:ext>
            </a:extLst>
          </p:cNvPr>
          <p:cNvSpPr txBox="1"/>
          <p:nvPr/>
        </p:nvSpPr>
        <p:spPr>
          <a:xfrm>
            <a:off x="5951149" y="3793455"/>
            <a:ext cx="6094562" cy="646331"/>
          </a:xfrm>
          <a:prstGeom prst="rect">
            <a:avLst/>
          </a:prstGeom>
          <a:noFill/>
        </p:spPr>
        <p:txBody>
          <a:bodyPr wrap="square">
            <a:spAutoFit/>
          </a:bodyPr>
          <a:lstStyle/>
          <a:p>
            <a:pPr algn="ctr"/>
            <a:r>
              <a:rPr lang="es-ES" sz="3600" b="1">
                <a:solidFill>
                  <a:schemeClr val="bg1"/>
                </a:solidFill>
              </a:rPr>
              <a:t>EQUILIBRIO DE GÉNERO</a:t>
            </a:r>
          </a:p>
        </p:txBody>
      </p:sp>
      <p:sp>
        <p:nvSpPr>
          <p:cNvPr id="10" name="Rectangle 9">
            <a:extLst>
              <a:ext uri="{FF2B5EF4-FFF2-40B4-BE49-F238E27FC236}">
                <a16:creationId xmlns:a16="http://schemas.microsoft.com/office/drawing/2014/main" id="{82EA4EF9-9E0A-BC94-9621-2063ABA703B1}"/>
              </a:ext>
            </a:extLst>
          </p:cNvPr>
          <p:cNvSpPr/>
          <p:nvPr/>
        </p:nvSpPr>
        <p:spPr>
          <a:xfrm>
            <a:off x="-83157" y="-6211"/>
            <a:ext cx="6251584" cy="90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8" name="Titre 1">
            <a:extLst>
              <a:ext uri="{FF2B5EF4-FFF2-40B4-BE49-F238E27FC236}">
                <a16:creationId xmlns:a16="http://schemas.microsoft.com/office/drawing/2014/main" id="{7DE53FAA-8332-42FD-9481-F3BEAB0A568E}"/>
              </a:ext>
            </a:extLst>
          </p:cNvPr>
          <p:cNvSpPr txBox="1">
            <a:spLocks/>
          </p:cNvSpPr>
          <p:nvPr/>
        </p:nvSpPr>
        <p:spPr>
          <a:xfrm>
            <a:off x="-20948" y="124885"/>
            <a:ext cx="6095999" cy="7370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b="1">
                <a:solidFill>
                  <a:schemeClr val="bg1"/>
                </a:solidFill>
                <a:latin typeface="+mn-lt"/>
              </a:rPr>
              <a:t>MIEMBROS POR PAÍS</a:t>
            </a:r>
          </a:p>
        </p:txBody>
      </p:sp>
    </p:spTree>
    <p:extLst>
      <p:ext uri="{BB962C8B-B14F-4D97-AF65-F5344CB8AC3E}">
        <p14:creationId xmlns:p14="http://schemas.microsoft.com/office/powerpoint/2010/main" val="1071843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15E5A3-585B-510D-3522-C0FBC5079AEE}"/>
              </a:ext>
            </a:extLst>
          </p:cNvPr>
          <p:cNvSpPr/>
          <p:nvPr/>
        </p:nvSpPr>
        <p:spPr>
          <a:xfrm>
            <a:off x="0" y="-1"/>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7" name="Picture 6">
            <a:extLst>
              <a:ext uri="{FF2B5EF4-FFF2-40B4-BE49-F238E27FC236}">
                <a16:creationId xmlns:a16="http://schemas.microsoft.com/office/drawing/2014/main" id="{6211FFFC-83CC-233C-A2C8-3DE1F7825C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4584" y="1133100"/>
            <a:ext cx="1428395" cy="1437862"/>
          </a:xfrm>
          <a:prstGeom prst="ellipse">
            <a:avLst/>
          </a:prstGeom>
          <a:ln>
            <a:noFill/>
          </a:ln>
          <a:effectLst>
            <a:softEdge rad="63500"/>
          </a:effectLst>
          <a:scene3d>
            <a:camera prst="orthographicFront">
              <a:rot lat="0" lon="0" rev="0"/>
            </a:camera>
            <a:lightRig rig="contrasting" dir="t">
              <a:rot lat="0" lon="0" rev="7800000"/>
            </a:lightRig>
          </a:scene3d>
          <a:sp3d>
            <a:bevelT w="139700" h="139700"/>
          </a:sp3d>
        </p:spPr>
      </p:pic>
      <p:sp>
        <p:nvSpPr>
          <p:cNvPr id="9" name="TextBox 8">
            <a:extLst>
              <a:ext uri="{FF2B5EF4-FFF2-40B4-BE49-F238E27FC236}">
                <a16:creationId xmlns:a16="http://schemas.microsoft.com/office/drawing/2014/main" id="{C981183F-F99B-1229-2A0B-31D44FCF0CE1}"/>
              </a:ext>
            </a:extLst>
          </p:cNvPr>
          <p:cNvSpPr txBox="1"/>
          <p:nvPr/>
        </p:nvSpPr>
        <p:spPr>
          <a:xfrm>
            <a:off x="1280880" y="2578437"/>
            <a:ext cx="2953601" cy="1446550"/>
          </a:xfrm>
          <a:prstGeom prst="rect">
            <a:avLst/>
          </a:prstGeom>
          <a:noFill/>
        </p:spPr>
        <p:txBody>
          <a:bodyPr wrap="square" rtlCol="0">
            <a:spAutoFit/>
          </a:bodyPr>
          <a:lstStyle/>
          <a:p>
            <a:pPr algn="ctr"/>
            <a:r>
              <a:rPr lang="es-ES" b="1" dirty="0">
                <a:solidFill>
                  <a:srgbClr val="1F5FA0"/>
                </a:solidFill>
              </a:rPr>
              <a:t>Explorar</a:t>
            </a:r>
          </a:p>
          <a:p>
            <a:pPr algn="ctr"/>
            <a:r>
              <a:rPr lang="es-ES" sz="1350" dirty="0"/>
              <a:t>¿Estás pensando en una experiencia laboral en las instituciones europeas o en otro país de la UE? </a:t>
            </a:r>
          </a:p>
          <a:p>
            <a:pPr algn="ctr"/>
            <a:r>
              <a:rPr lang="es-ES" sz="1350" dirty="0"/>
              <a:t>Cada año, la UE ofrece prácticas remuneradas a </a:t>
            </a:r>
            <a:r>
              <a:rPr lang="es-ES" sz="1350" b="1" dirty="0">
                <a:solidFill>
                  <a:srgbClr val="0CAFAD"/>
                </a:solidFill>
              </a:rPr>
              <a:t>jóvenes</a:t>
            </a:r>
            <a:r>
              <a:rPr lang="es-ES" sz="1350" dirty="0">
                <a:solidFill>
                  <a:srgbClr val="0CAFAD"/>
                </a:solidFill>
              </a:rPr>
              <a:t> </a:t>
            </a:r>
            <a:r>
              <a:rPr lang="es-ES" sz="1350" b="1" dirty="0">
                <a:solidFill>
                  <a:srgbClr val="0CAFAD"/>
                </a:solidFill>
              </a:rPr>
              <a:t>titulados universitarios</a:t>
            </a:r>
            <a:r>
              <a:rPr lang="es-ES" sz="1350" dirty="0"/>
              <a:t>.</a:t>
            </a:r>
          </a:p>
        </p:txBody>
      </p:sp>
      <p:pic>
        <p:nvPicPr>
          <p:cNvPr id="11" name="Picture 10">
            <a:extLst>
              <a:ext uri="{FF2B5EF4-FFF2-40B4-BE49-F238E27FC236}">
                <a16:creationId xmlns:a16="http://schemas.microsoft.com/office/drawing/2014/main" id="{D412A31B-2078-0A17-D9BA-C113B401C3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2979" y="4143937"/>
            <a:ext cx="1401533" cy="116232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2" name="TextBox 11">
            <a:extLst>
              <a:ext uri="{FF2B5EF4-FFF2-40B4-BE49-F238E27FC236}">
                <a16:creationId xmlns:a16="http://schemas.microsoft.com/office/drawing/2014/main" id="{BB0BE79C-EBE6-FE72-8BC1-4431D3C8482E}"/>
              </a:ext>
            </a:extLst>
          </p:cNvPr>
          <p:cNvSpPr txBox="1"/>
          <p:nvPr/>
        </p:nvSpPr>
        <p:spPr>
          <a:xfrm>
            <a:off x="2695361" y="5269728"/>
            <a:ext cx="3316767" cy="1292662"/>
          </a:xfrm>
          <a:prstGeom prst="rect">
            <a:avLst/>
          </a:prstGeom>
          <a:noFill/>
        </p:spPr>
        <p:txBody>
          <a:bodyPr wrap="square" rtlCol="0">
            <a:spAutoFit/>
          </a:bodyPr>
          <a:lstStyle/>
          <a:p>
            <a:pPr algn="ctr"/>
            <a:r>
              <a:rPr lang="es-ES" b="1" dirty="0">
                <a:solidFill>
                  <a:srgbClr val="1F5FA0"/>
                </a:solidFill>
              </a:rPr>
              <a:t>Estudiar</a:t>
            </a:r>
          </a:p>
          <a:p>
            <a:pPr algn="ctr"/>
            <a:r>
              <a:rPr lang="es-ES" sz="1200" dirty="0"/>
              <a:t>Puedes estudiar en cualquier universidad de la UE</a:t>
            </a:r>
            <a:br>
              <a:rPr lang="es-ES" sz="1200" dirty="0"/>
            </a:br>
            <a:r>
              <a:rPr lang="es-ES" sz="1200" dirty="0"/>
              <a:t>y con las mismas condicionas que los nacionales del país al que vayas. </a:t>
            </a:r>
          </a:p>
          <a:p>
            <a:pPr algn="ctr"/>
            <a:r>
              <a:rPr lang="es-ES" sz="1200" dirty="0"/>
              <a:t>El programa </a:t>
            </a:r>
            <a:r>
              <a:rPr lang="es-ES" sz="1200" b="1" dirty="0">
                <a:solidFill>
                  <a:srgbClr val="0CAFAD"/>
                </a:solidFill>
              </a:rPr>
              <a:t>ERASMUS</a:t>
            </a:r>
            <a:r>
              <a:rPr lang="es-ES" sz="1200" dirty="0"/>
              <a:t> te permite cursar parte </a:t>
            </a:r>
          </a:p>
          <a:p>
            <a:pPr algn="ctr"/>
            <a:r>
              <a:rPr lang="es-ES" sz="1200" dirty="0"/>
              <a:t>de tus estudios universitarios en el extranjero.</a:t>
            </a:r>
          </a:p>
        </p:txBody>
      </p:sp>
      <p:pic>
        <p:nvPicPr>
          <p:cNvPr id="13" name="Picture 12">
            <a:extLst>
              <a:ext uri="{FF2B5EF4-FFF2-40B4-BE49-F238E27FC236}">
                <a16:creationId xmlns:a16="http://schemas.microsoft.com/office/drawing/2014/main" id="{48D51B6A-286F-29B7-3E17-D4E497E2C5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9002" y="1133100"/>
            <a:ext cx="1690837" cy="1441176"/>
          </a:xfrm>
          <a:prstGeom prst="ellipse">
            <a:avLst/>
          </a:prstGeom>
          <a:ln>
            <a:noFill/>
          </a:ln>
          <a:effectLst>
            <a:softEdge rad="112500"/>
          </a:effectLst>
          <a:scene3d>
            <a:camera prst="orthographicFront">
              <a:rot lat="0" lon="0" rev="0"/>
            </a:camera>
            <a:lightRig rig="contrasting" dir="t">
              <a:rot lat="0" lon="0" rev="7800000"/>
            </a:lightRig>
          </a:scene3d>
          <a:sp3d>
            <a:bevelT w="139700" h="139700"/>
          </a:sp3d>
        </p:spPr>
      </p:pic>
      <p:sp>
        <p:nvSpPr>
          <p:cNvPr id="14" name="TextBox 13">
            <a:extLst>
              <a:ext uri="{FF2B5EF4-FFF2-40B4-BE49-F238E27FC236}">
                <a16:creationId xmlns:a16="http://schemas.microsoft.com/office/drawing/2014/main" id="{A22A51BA-531F-9817-AA60-BB6699C9543B}"/>
              </a:ext>
            </a:extLst>
          </p:cNvPr>
          <p:cNvSpPr txBox="1"/>
          <p:nvPr/>
        </p:nvSpPr>
        <p:spPr>
          <a:xfrm>
            <a:off x="4463407" y="2570962"/>
            <a:ext cx="2953600" cy="1846659"/>
          </a:xfrm>
          <a:prstGeom prst="rect">
            <a:avLst/>
          </a:prstGeom>
          <a:noFill/>
        </p:spPr>
        <p:txBody>
          <a:bodyPr wrap="square" rtlCol="0">
            <a:spAutoFit/>
          </a:bodyPr>
          <a:lstStyle/>
          <a:p>
            <a:pPr algn="ctr"/>
            <a:r>
              <a:rPr lang="es-ES" b="1" dirty="0">
                <a:solidFill>
                  <a:srgbClr val="1F5FA0"/>
                </a:solidFill>
              </a:rPr>
              <a:t>Hacer oír tu voz</a:t>
            </a:r>
          </a:p>
          <a:p>
            <a:pPr algn="ctr"/>
            <a:r>
              <a:rPr lang="es-ES" sz="1200" dirty="0"/>
              <a:t>Puedes participar en actos juveniles como el Diálogo de la UE con la Juventud, el Evento Europeo de la Juventud (EYE) del Parlamento Europeo, o en el acto</a:t>
            </a:r>
            <a:br>
              <a:rPr lang="es-ES" sz="1200" dirty="0"/>
            </a:br>
            <a:r>
              <a:rPr lang="es-ES" sz="1200" b="1" i="1" dirty="0">
                <a:solidFill>
                  <a:srgbClr val="0CAFAD"/>
                </a:solidFill>
              </a:rPr>
              <a:t>¡Tu Europa, tu voz!</a:t>
            </a:r>
            <a:r>
              <a:rPr lang="es-ES" sz="1200" b="1" dirty="0">
                <a:solidFill>
                  <a:srgbClr val="0CAFAD"/>
                </a:solidFill>
              </a:rPr>
              <a:t>  </a:t>
            </a:r>
            <a:r>
              <a:rPr lang="es-ES" sz="1200" dirty="0"/>
              <a:t>en el Comité Económico y Social Europeo. </a:t>
            </a:r>
          </a:p>
          <a:p>
            <a:pPr algn="ctr"/>
            <a:r>
              <a:rPr lang="es-ES" sz="1200" dirty="0"/>
              <a:t>¡Aprovecha estas oportunidades para hacer oír tu voz!</a:t>
            </a:r>
          </a:p>
        </p:txBody>
      </p:sp>
      <p:pic>
        <p:nvPicPr>
          <p:cNvPr id="15" name="Picture 14">
            <a:extLst>
              <a:ext uri="{FF2B5EF4-FFF2-40B4-BE49-F238E27FC236}">
                <a16:creationId xmlns:a16="http://schemas.microsoft.com/office/drawing/2014/main" id="{88F06440-67D5-3022-31BA-5D51D93483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7120" y="1013553"/>
            <a:ext cx="1557409" cy="1557409"/>
          </a:xfrm>
          <a:prstGeom prst="rect">
            <a:avLst/>
          </a:prstGeom>
          <a:noFill/>
          <a:ln>
            <a:noFill/>
          </a:ln>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6476725B-9556-4055-0571-47B841607BE1}"/>
              </a:ext>
            </a:extLst>
          </p:cNvPr>
          <p:cNvSpPr txBox="1"/>
          <p:nvPr/>
        </p:nvSpPr>
        <p:spPr>
          <a:xfrm>
            <a:off x="7799920" y="2648681"/>
            <a:ext cx="2953601" cy="1408078"/>
          </a:xfrm>
          <a:prstGeom prst="rect">
            <a:avLst/>
          </a:prstGeom>
          <a:noFill/>
        </p:spPr>
        <p:txBody>
          <a:bodyPr wrap="square" rtlCol="0">
            <a:spAutoFit/>
          </a:bodyPr>
          <a:lstStyle/>
          <a:p>
            <a:pPr algn="ctr"/>
            <a:r>
              <a:rPr lang="es-ES" b="1">
                <a:solidFill>
                  <a:srgbClr val="1F5FA0"/>
                </a:solidFill>
              </a:rPr>
              <a:t>Trabajar</a:t>
            </a:r>
          </a:p>
          <a:p>
            <a:pPr algn="ctr"/>
            <a:r>
              <a:rPr lang="es-ES" sz="1350"/>
              <a:t>Puedes solicitar empleo en la Unión Europea a partir de los dieciocho años. El portal </a:t>
            </a:r>
            <a:r>
              <a:rPr lang="es-ES" sz="1350" b="1">
                <a:solidFill>
                  <a:schemeClr val="accent1">
                    <a:lumMod val="75000"/>
                  </a:schemeClr>
                </a:solidFill>
              </a:rPr>
              <a:t>EURES</a:t>
            </a:r>
            <a:r>
              <a:rPr lang="es-ES" sz="1350"/>
              <a:t> te pone en contacto con empleadores de toda la UE, así como de Noruega e Islandia. </a:t>
            </a:r>
          </a:p>
        </p:txBody>
      </p:sp>
      <p:pic>
        <p:nvPicPr>
          <p:cNvPr id="17" name="Picture 16">
            <a:extLst>
              <a:ext uri="{FF2B5EF4-FFF2-40B4-BE49-F238E27FC236}">
                <a16:creationId xmlns:a16="http://schemas.microsoft.com/office/drawing/2014/main" id="{B357F374-D49B-0DB2-1C3D-2E69540CF4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9108" y="4165707"/>
            <a:ext cx="1539013" cy="1137023"/>
          </a:xfrm>
          <a:prstGeom prst="ellipse">
            <a:avLst/>
          </a:prstGeom>
          <a:ln>
            <a:noFill/>
          </a:ln>
          <a:effectLst>
            <a:softEdge rad="112500"/>
          </a:effectLst>
          <a:scene3d>
            <a:camera prst="orthographicFront">
              <a:rot lat="0" lon="0" rev="0"/>
            </a:camera>
            <a:lightRig rig="contrasting" dir="t">
              <a:rot lat="0" lon="0" rev="7800000"/>
            </a:lightRig>
          </a:scene3d>
          <a:sp3d>
            <a:bevelT w="139700" h="139700"/>
          </a:sp3d>
        </p:spPr>
      </p:pic>
      <p:sp>
        <p:nvSpPr>
          <p:cNvPr id="18" name="TextBox 17">
            <a:extLst>
              <a:ext uri="{FF2B5EF4-FFF2-40B4-BE49-F238E27FC236}">
                <a16:creationId xmlns:a16="http://schemas.microsoft.com/office/drawing/2014/main" id="{B8DD7D40-02CE-00B9-06AE-4E784A4174E7}"/>
              </a:ext>
            </a:extLst>
          </p:cNvPr>
          <p:cNvSpPr txBox="1"/>
          <p:nvPr/>
        </p:nvSpPr>
        <p:spPr>
          <a:xfrm>
            <a:off x="6871814" y="5302730"/>
            <a:ext cx="2953600" cy="1292662"/>
          </a:xfrm>
          <a:prstGeom prst="rect">
            <a:avLst/>
          </a:prstGeom>
          <a:noFill/>
        </p:spPr>
        <p:txBody>
          <a:bodyPr wrap="square" rtlCol="0">
            <a:spAutoFit/>
          </a:bodyPr>
          <a:lstStyle/>
          <a:p>
            <a:pPr algn="ctr"/>
            <a:r>
              <a:rPr lang="es-ES" b="1" dirty="0">
                <a:solidFill>
                  <a:srgbClr val="1F5FA0"/>
                </a:solidFill>
              </a:rPr>
              <a:t>Viajar</a:t>
            </a:r>
          </a:p>
          <a:p>
            <a:pPr algn="ctr"/>
            <a:r>
              <a:rPr lang="es-ES" sz="1200" dirty="0"/>
              <a:t>El espacio Schengen sin fronteras concede a 400 millones de ciudadanos de la UE el derecho a la libre circulación entre países. Por ejemplo, el pase de tren </a:t>
            </a:r>
            <a:r>
              <a:rPr lang="es-ES" sz="1200" b="1" dirty="0">
                <a:solidFill>
                  <a:srgbClr val="0CAFAD"/>
                </a:solidFill>
              </a:rPr>
              <a:t>INTERRAIL</a:t>
            </a:r>
            <a:r>
              <a:rPr lang="es-ES" sz="1200" dirty="0"/>
              <a:t> te permite viajar a más de 40 000 destinos en treinta países. </a:t>
            </a:r>
          </a:p>
        </p:txBody>
      </p:sp>
      <p:sp>
        <p:nvSpPr>
          <p:cNvPr id="19" name="Title 1">
            <a:extLst>
              <a:ext uri="{FF2B5EF4-FFF2-40B4-BE49-F238E27FC236}">
                <a16:creationId xmlns:a16="http://schemas.microsoft.com/office/drawing/2014/main" id="{1C2D3006-D358-B805-3AAE-05FF3784C3BA}"/>
              </a:ext>
            </a:extLst>
          </p:cNvPr>
          <p:cNvSpPr>
            <a:spLocks noGrp="1"/>
          </p:cNvSpPr>
          <p:nvPr>
            <p:ph type="title"/>
          </p:nvPr>
        </p:nvSpPr>
        <p:spPr>
          <a:xfrm>
            <a:off x="0" y="34932"/>
            <a:ext cx="12192000" cy="971146"/>
          </a:xfrm>
        </p:spPr>
        <p:txBody>
          <a:bodyPr>
            <a:noAutofit/>
          </a:bodyPr>
          <a:lstStyle/>
          <a:p>
            <a:pPr algn="ctr"/>
            <a:r>
              <a:rPr lang="es-ES" b="1">
                <a:solidFill>
                  <a:schemeClr val="bg1"/>
                </a:solidFill>
                <a:latin typeface="+mn-lt"/>
              </a:rPr>
              <a:t>¿QUÉ HACE LA UE POR LA JUVENTUD?</a:t>
            </a:r>
          </a:p>
        </p:txBody>
      </p:sp>
    </p:spTree>
    <p:extLst>
      <p:ext uri="{BB962C8B-B14F-4D97-AF65-F5344CB8AC3E}">
        <p14:creationId xmlns:p14="http://schemas.microsoft.com/office/powerpoint/2010/main" val="2482595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1DD8EC-9067-51CA-D39E-A45419527196}"/>
              </a:ext>
            </a:extLst>
          </p:cNvPr>
          <p:cNvSpPr/>
          <p:nvPr/>
        </p:nvSpPr>
        <p:spPr>
          <a:xfrm>
            <a:off x="0" y="-18341"/>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2" name="Oval 11"/>
          <p:cNvSpPr/>
          <p:nvPr/>
        </p:nvSpPr>
        <p:spPr>
          <a:xfrm>
            <a:off x="3354464" y="3883560"/>
            <a:ext cx="1872000" cy="1872000"/>
          </a:xfrm>
          <a:prstGeom prst="ellipse">
            <a:avLst/>
          </a:prstGeom>
          <a:solidFill>
            <a:srgbClr val="1E9D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 name="Content Placeholder 2"/>
          <p:cNvSpPr txBox="1">
            <a:spLocks/>
          </p:cNvSpPr>
          <p:nvPr/>
        </p:nvSpPr>
        <p:spPr>
          <a:xfrm>
            <a:off x="3494221" y="4229089"/>
            <a:ext cx="1608547" cy="82787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es-ES" sz="1600" dirty="0">
                <a:solidFill>
                  <a:schemeClr val="bg1"/>
                </a:solidFill>
                <a:latin typeface="Calibri" pitchFamily="34" charset="0"/>
              </a:rPr>
              <a:t>Grupo sobre la Juventud en el CESE</a:t>
            </a:r>
          </a:p>
        </p:txBody>
      </p:sp>
      <p:sp>
        <p:nvSpPr>
          <p:cNvPr id="17" name="Oval 16"/>
          <p:cNvSpPr/>
          <p:nvPr/>
        </p:nvSpPr>
        <p:spPr>
          <a:xfrm>
            <a:off x="4335445" y="1989844"/>
            <a:ext cx="1872000" cy="1872000"/>
          </a:xfrm>
          <a:prstGeom prst="ellipse">
            <a:avLst/>
          </a:prstGeom>
          <a:solidFill>
            <a:srgbClr val="1E9D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8" name="Content Placeholder 2"/>
          <p:cNvSpPr txBox="1">
            <a:spLocks/>
          </p:cNvSpPr>
          <p:nvPr/>
        </p:nvSpPr>
        <p:spPr>
          <a:xfrm>
            <a:off x="4335445" y="2774417"/>
            <a:ext cx="1828104" cy="84931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es-ES" sz="1600" dirty="0">
                <a:solidFill>
                  <a:schemeClr val="bg1"/>
                </a:solidFill>
                <a:latin typeface="Calibri" pitchFamily="34" charset="0"/>
              </a:rPr>
              <a:t>¡Tu Europa, tu voz!</a:t>
            </a:r>
          </a:p>
        </p:txBody>
      </p:sp>
      <p:sp>
        <p:nvSpPr>
          <p:cNvPr id="19" name="Oval 18"/>
          <p:cNvSpPr/>
          <p:nvPr/>
        </p:nvSpPr>
        <p:spPr>
          <a:xfrm>
            <a:off x="5902935" y="4075452"/>
            <a:ext cx="1872000" cy="1872000"/>
          </a:xfrm>
          <a:prstGeom prst="ellipse">
            <a:avLst/>
          </a:prstGeom>
          <a:solidFill>
            <a:srgbClr val="1E9D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0" name="Content Placeholder 2"/>
          <p:cNvSpPr txBox="1">
            <a:spLocks/>
          </p:cNvSpPr>
          <p:nvPr/>
        </p:nvSpPr>
        <p:spPr>
          <a:xfrm>
            <a:off x="6088850" y="4467194"/>
            <a:ext cx="1413961" cy="855069"/>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es-ES" sz="1600" dirty="0">
                <a:solidFill>
                  <a:schemeClr val="bg1"/>
                </a:solidFill>
                <a:latin typeface="Calibri"/>
                <a:ea typeface="Calibri"/>
                <a:cs typeface="Calibri"/>
              </a:rPr>
              <a:t>Evaluación de la UE desde el punto de vista de los jóvenes en el CESE</a:t>
            </a:r>
          </a:p>
        </p:txBody>
      </p:sp>
      <p:sp>
        <p:nvSpPr>
          <p:cNvPr id="21" name="Oval 20"/>
          <p:cNvSpPr/>
          <p:nvPr/>
        </p:nvSpPr>
        <p:spPr>
          <a:xfrm>
            <a:off x="8622270" y="2082537"/>
            <a:ext cx="1872000" cy="1872000"/>
          </a:xfrm>
          <a:prstGeom prst="ellipse">
            <a:avLst/>
          </a:prstGeom>
          <a:solidFill>
            <a:srgbClr val="1E9D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2" name="Content Placeholder 2"/>
          <p:cNvSpPr txBox="1">
            <a:spLocks/>
          </p:cNvSpPr>
          <p:nvPr/>
        </p:nvSpPr>
        <p:spPr>
          <a:xfrm>
            <a:off x="8807148" y="2370934"/>
            <a:ext cx="1492347" cy="1139538"/>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es-ES" sz="1600" dirty="0">
                <a:solidFill>
                  <a:schemeClr val="bg1"/>
                </a:solidFill>
                <a:latin typeface="Calibri"/>
                <a:ea typeface="Calibri"/>
                <a:cs typeface="Calibri"/>
              </a:rPr>
              <a:t>Estudio sobre la participación de los jóvenes a distintos niveles</a:t>
            </a:r>
          </a:p>
        </p:txBody>
      </p:sp>
      <p:sp>
        <p:nvSpPr>
          <p:cNvPr id="3" name="Oval 2">
            <a:extLst>
              <a:ext uri="{FF2B5EF4-FFF2-40B4-BE49-F238E27FC236}">
                <a16:creationId xmlns:a16="http://schemas.microsoft.com/office/drawing/2014/main" id="{9D541EB1-8888-4189-87A5-95761629146F}"/>
              </a:ext>
            </a:extLst>
          </p:cNvPr>
          <p:cNvSpPr/>
          <p:nvPr/>
        </p:nvSpPr>
        <p:spPr>
          <a:xfrm>
            <a:off x="5493223" y="1816153"/>
            <a:ext cx="899100" cy="899100"/>
          </a:xfrm>
          <a:prstGeom prst="ellipse">
            <a:avLst/>
          </a:prstGeom>
          <a:solidFill>
            <a:schemeClr val="accent1">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dirty="0"/>
          </a:p>
        </p:txBody>
      </p:sp>
      <p:pic>
        <p:nvPicPr>
          <p:cNvPr id="8" name="Picture 7">
            <a:extLst>
              <a:ext uri="{FF2B5EF4-FFF2-40B4-BE49-F238E27FC236}">
                <a16:creationId xmlns:a16="http://schemas.microsoft.com/office/drawing/2014/main" id="{9A674240-ED5B-4EBC-89B0-B8A1F96D80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6746" y="1993339"/>
            <a:ext cx="683670" cy="621000"/>
          </a:xfrm>
          <a:prstGeom prst="rect">
            <a:avLst/>
          </a:prstGeom>
        </p:spPr>
      </p:pic>
      <p:sp>
        <p:nvSpPr>
          <p:cNvPr id="15" name="Oval 14"/>
          <p:cNvSpPr/>
          <p:nvPr/>
        </p:nvSpPr>
        <p:spPr>
          <a:xfrm>
            <a:off x="1925124" y="1993515"/>
            <a:ext cx="1872000" cy="1872000"/>
          </a:xfrm>
          <a:prstGeom prst="ellipse">
            <a:avLst/>
          </a:prstGeom>
          <a:solidFill>
            <a:srgbClr val="1E9D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Content Placeholder 2"/>
          <p:cNvSpPr txBox="1">
            <a:spLocks/>
          </p:cNvSpPr>
          <p:nvPr/>
        </p:nvSpPr>
        <p:spPr>
          <a:xfrm>
            <a:off x="1896388" y="2360092"/>
            <a:ext cx="1828104" cy="8357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es-ES" sz="1600" dirty="0">
                <a:solidFill>
                  <a:schemeClr val="bg1"/>
                </a:solidFill>
                <a:latin typeface="Calibri" pitchFamily="34" charset="0"/>
              </a:rPr>
              <a:t>Mesas redondas sobre clima y sostenibilidad dirigidas a la juventud</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8378" b="21462"/>
          <a:stretch/>
        </p:blipFill>
        <p:spPr>
          <a:xfrm>
            <a:off x="2560659" y="1556092"/>
            <a:ext cx="675000" cy="675000"/>
          </a:xfrm>
          <a:prstGeom prst="ellipse">
            <a:avLst/>
          </a:prstGeom>
          <a:ln w="38100">
            <a:solidFill>
              <a:schemeClr val="bg1"/>
            </a:solidFill>
          </a:ln>
        </p:spPr>
      </p:pic>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t="5586" b="14414"/>
          <a:stretch/>
        </p:blipFill>
        <p:spPr>
          <a:xfrm>
            <a:off x="3279302" y="1791160"/>
            <a:ext cx="675000" cy="675000"/>
          </a:xfrm>
          <a:prstGeom prst="ellipse">
            <a:avLst/>
          </a:prstGeom>
          <a:ln w="38100">
            <a:solidFill>
              <a:schemeClr val="bg1"/>
            </a:solidFill>
          </a:ln>
        </p:spPr>
      </p:pic>
      <p:pic>
        <p:nvPicPr>
          <p:cNvPr id="29" name="Picture 28">
            <a:extLst>
              <a:ext uri="{FF2B5EF4-FFF2-40B4-BE49-F238E27FC236}">
                <a16:creationId xmlns:a16="http://schemas.microsoft.com/office/drawing/2014/main" id="{C26DC392-B7CF-4A8A-9D0C-595BC614A358}"/>
              </a:ext>
            </a:extLst>
          </p:cNvPr>
          <p:cNvPicPr>
            <a:picLocks noChangeAspect="1"/>
          </p:cNvPicPr>
          <p:nvPr/>
        </p:nvPicPr>
        <p:blipFill>
          <a:blip r:embed="rId6" cstate="print">
            <a:extLst>
              <a:ext uri="{28A0092B-C50C-407E-A947-70E740481C1C}">
                <a14:useLocalDpi xmlns:a14="http://schemas.microsoft.com/office/drawing/2010/main" val="0"/>
              </a:ext>
            </a:extLst>
          </a:blip>
          <a:srcRect l="245" r="245"/>
          <a:stretch/>
        </p:blipFill>
        <p:spPr>
          <a:xfrm>
            <a:off x="3533226" y="2495394"/>
            <a:ext cx="675000" cy="675000"/>
          </a:xfrm>
          <a:prstGeom prst="ellipse">
            <a:avLst/>
          </a:prstGeom>
          <a:ln w="38100">
            <a:solidFill>
              <a:schemeClr val="bg1"/>
            </a:solidFill>
          </a:ln>
        </p:spPr>
      </p:pic>
      <p:pic>
        <p:nvPicPr>
          <p:cNvPr id="33" name="Picture 32">
            <a:extLst>
              <a:ext uri="{FF2B5EF4-FFF2-40B4-BE49-F238E27FC236}">
                <a16:creationId xmlns:a16="http://schemas.microsoft.com/office/drawing/2014/main" id="{47333A46-02BD-4901-9CCE-AC1006CEFC7F}"/>
              </a:ext>
            </a:extLst>
          </p:cNvPr>
          <p:cNvPicPr>
            <a:picLocks noChangeAspect="1"/>
          </p:cNvPicPr>
          <p:nvPr/>
        </p:nvPicPr>
        <p:blipFill rotWithShape="1">
          <a:blip r:embed="rId7"/>
          <a:srcRect l="1404" t="3594" r="663" b="-1528"/>
          <a:stretch/>
        </p:blipFill>
        <p:spPr>
          <a:xfrm>
            <a:off x="3277502" y="5149942"/>
            <a:ext cx="676800" cy="676800"/>
          </a:xfrm>
          <a:prstGeom prst="ellipse">
            <a:avLst/>
          </a:prstGeom>
          <a:ln w="38100">
            <a:solidFill>
              <a:schemeClr val="bg1"/>
            </a:solidFill>
          </a:ln>
        </p:spPr>
      </p:pic>
      <p:pic>
        <p:nvPicPr>
          <p:cNvPr id="34" name="Picture 33">
            <a:extLst>
              <a:ext uri="{FF2B5EF4-FFF2-40B4-BE49-F238E27FC236}">
                <a16:creationId xmlns:a16="http://schemas.microsoft.com/office/drawing/2014/main" id="{CE41E4F3-AD9D-41D5-87C8-2A5B8A8ADBD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993" t="20848" r="20641" b="36188"/>
          <a:stretch/>
        </p:blipFill>
        <p:spPr>
          <a:xfrm>
            <a:off x="4035411" y="5363315"/>
            <a:ext cx="676800" cy="676800"/>
          </a:xfrm>
          <a:prstGeom prst="ellipse">
            <a:avLst/>
          </a:prstGeom>
          <a:ln w="38100">
            <a:solidFill>
              <a:schemeClr val="bg1"/>
            </a:solidFill>
          </a:ln>
        </p:spPr>
      </p:pic>
      <p:pic>
        <p:nvPicPr>
          <p:cNvPr id="35" name="Picture 34">
            <a:extLst>
              <a:ext uri="{FF2B5EF4-FFF2-40B4-BE49-F238E27FC236}">
                <a16:creationId xmlns:a16="http://schemas.microsoft.com/office/drawing/2014/main" id="{0E4A6F7E-8308-4C5D-8979-2BC3D654FB5C}"/>
              </a:ext>
            </a:extLst>
          </p:cNvPr>
          <p:cNvPicPr>
            <a:picLocks/>
          </p:cNvPicPr>
          <p:nvPr/>
        </p:nvPicPr>
        <p:blipFill rotWithShape="1">
          <a:blip r:embed="rId9" cstate="print">
            <a:extLst>
              <a:ext uri="{28A0092B-C50C-407E-A947-70E740481C1C}">
                <a14:useLocalDpi xmlns:a14="http://schemas.microsoft.com/office/drawing/2010/main" val="0"/>
              </a:ext>
            </a:extLst>
          </a:blip>
          <a:srcRect l="2" t="8036" r="12569" b="31180"/>
          <a:stretch/>
        </p:blipFill>
        <p:spPr>
          <a:xfrm>
            <a:off x="4741957" y="5024915"/>
            <a:ext cx="676800" cy="676800"/>
          </a:xfrm>
          <a:prstGeom prst="ellipse">
            <a:avLst/>
          </a:prstGeom>
          <a:ln w="38100">
            <a:solidFill>
              <a:schemeClr val="bg1"/>
            </a:solidFill>
          </a:ln>
        </p:spPr>
      </p:pic>
      <p:sp>
        <p:nvSpPr>
          <p:cNvPr id="5" name="Oval 4">
            <a:extLst>
              <a:ext uri="{FF2B5EF4-FFF2-40B4-BE49-F238E27FC236}">
                <a16:creationId xmlns:a16="http://schemas.microsoft.com/office/drawing/2014/main" id="{6060A246-292C-6F67-BB34-9D053AC3F69C}"/>
              </a:ext>
            </a:extLst>
          </p:cNvPr>
          <p:cNvSpPr/>
          <p:nvPr/>
        </p:nvSpPr>
        <p:spPr>
          <a:xfrm>
            <a:off x="6495832" y="1995071"/>
            <a:ext cx="1872000" cy="1872000"/>
          </a:xfrm>
          <a:prstGeom prst="ellipse">
            <a:avLst/>
          </a:prstGeom>
          <a:solidFill>
            <a:srgbClr val="1E9D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dirty="0">
                <a:latin typeface="Calibri"/>
                <a:ea typeface="Calibri"/>
                <a:cs typeface="Calibri"/>
              </a:rPr>
              <a:t>Delegada de la juventud en la COP</a:t>
            </a:r>
          </a:p>
        </p:txBody>
      </p:sp>
      <p:pic>
        <p:nvPicPr>
          <p:cNvPr id="2" name="Picture 1"/>
          <p:cNvPicPr>
            <a:picLocks/>
          </p:cNvPicPr>
          <p:nvPr/>
        </p:nvPicPr>
        <p:blipFill>
          <a:blip r:embed="rId10" cstate="print">
            <a:extLst>
              <a:ext uri="{28A0092B-C50C-407E-A947-70E740481C1C}">
                <a14:useLocalDpi xmlns:a14="http://schemas.microsoft.com/office/drawing/2010/main" val="0"/>
              </a:ext>
            </a:extLst>
          </a:blip>
          <a:srcRect/>
          <a:stretch/>
        </p:blipFill>
        <p:spPr>
          <a:xfrm>
            <a:off x="7799837" y="1794107"/>
            <a:ext cx="768931" cy="790634"/>
          </a:xfrm>
          <a:prstGeom prst="ellipse">
            <a:avLst/>
          </a:prstGeom>
          <a:ln w="38100">
            <a:solidFill>
              <a:schemeClr val="bg1"/>
            </a:solidFill>
          </a:ln>
        </p:spPr>
      </p:pic>
      <p:pic>
        <p:nvPicPr>
          <p:cNvPr id="13" name="Picture 12" descr="A blue and white poster with a white bowl with a check mark and green tick&#10;&#10;Description automatically generated">
            <a:extLst>
              <a:ext uri="{FF2B5EF4-FFF2-40B4-BE49-F238E27FC236}">
                <a16:creationId xmlns:a16="http://schemas.microsoft.com/office/drawing/2014/main" id="{60848663-A113-C0DF-0468-EDA7AEF53756}"/>
              </a:ext>
            </a:extLst>
          </p:cNvPr>
          <p:cNvPicPr>
            <a:picLocks noChangeAspect="1"/>
          </p:cNvPicPr>
          <p:nvPr/>
        </p:nvPicPr>
        <p:blipFill>
          <a:blip r:embed="rId11"/>
          <a:stretch>
            <a:fillRect/>
          </a:stretch>
        </p:blipFill>
        <p:spPr>
          <a:xfrm>
            <a:off x="7324620" y="3946849"/>
            <a:ext cx="811164" cy="853634"/>
          </a:xfrm>
          <a:prstGeom prst="ellipse">
            <a:avLst/>
          </a:prstGeom>
          <a:ln w="5715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Titre 1">
            <a:extLst>
              <a:ext uri="{FF2B5EF4-FFF2-40B4-BE49-F238E27FC236}">
                <a16:creationId xmlns:a16="http://schemas.microsoft.com/office/drawing/2014/main" id="{C4F35FE2-1C76-4BAB-90B2-F41E8C962BEA}"/>
              </a:ext>
            </a:extLst>
          </p:cNvPr>
          <p:cNvSpPr>
            <a:spLocks noGrp="1"/>
          </p:cNvSpPr>
          <p:nvPr>
            <p:ph type="title"/>
          </p:nvPr>
        </p:nvSpPr>
        <p:spPr>
          <a:xfrm>
            <a:off x="0" y="0"/>
            <a:ext cx="12192000" cy="1061659"/>
          </a:xfrm>
        </p:spPr>
        <p:txBody>
          <a:bodyPr>
            <a:noAutofit/>
          </a:bodyPr>
          <a:lstStyle/>
          <a:p>
            <a:pPr algn="ctr" eaLnBrk="1" hangingPunct="1"/>
            <a:r>
              <a:rPr lang="es-ES" sz="4800" b="1">
                <a:solidFill>
                  <a:schemeClr val="bg1"/>
                </a:solidFill>
                <a:latin typeface="+mn-lt"/>
              </a:rPr>
              <a:t>INICIATIVAS DEL CESE PARA LA JUVENTUD </a:t>
            </a:r>
          </a:p>
        </p:txBody>
      </p:sp>
      <p:pic>
        <p:nvPicPr>
          <p:cNvPr id="31" name="Picture 30">
            <a:extLst>
              <a:ext uri="{FF2B5EF4-FFF2-40B4-BE49-F238E27FC236}">
                <a16:creationId xmlns:a16="http://schemas.microsoft.com/office/drawing/2014/main" id="{BE2D76C7-CDD1-4C84-92DB-7D0DC8B80DB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1464" r="14525"/>
          <a:stretch/>
        </p:blipFill>
        <p:spPr>
          <a:xfrm>
            <a:off x="8184303" y="5149942"/>
            <a:ext cx="2066760" cy="1570813"/>
          </a:xfrm>
          <a:prstGeom prst="rect">
            <a:avLst/>
          </a:prstGeom>
        </p:spPr>
      </p:pic>
    </p:spTree>
    <p:extLst>
      <p:ext uri="{BB962C8B-B14F-4D97-AF65-F5344CB8AC3E}">
        <p14:creationId xmlns:p14="http://schemas.microsoft.com/office/powerpoint/2010/main" val="970589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0CF41-DB75-C13A-4048-22490D292ED1}"/>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5BF3539-DBE0-FAB4-A055-E7B5A3EB246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743052" y="2014960"/>
            <a:ext cx="6448948" cy="3323288"/>
          </a:xfrm>
        </p:spPr>
      </p:pic>
      <p:sp>
        <p:nvSpPr>
          <p:cNvPr id="2" name="Rectangle 1">
            <a:extLst>
              <a:ext uri="{FF2B5EF4-FFF2-40B4-BE49-F238E27FC236}">
                <a16:creationId xmlns:a16="http://schemas.microsoft.com/office/drawing/2014/main" id="{91053C6B-53A8-1C88-DDE0-F9535392446B}"/>
              </a:ext>
            </a:extLst>
          </p:cNvPr>
          <p:cNvSpPr/>
          <p:nvPr/>
        </p:nvSpPr>
        <p:spPr>
          <a:xfrm>
            <a:off x="0" y="-1"/>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8" name="Titre 1">
            <a:extLst>
              <a:ext uri="{FF2B5EF4-FFF2-40B4-BE49-F238E27FC236}">
                <a16:creationId xmlns:a16="http://schemas.microsoft.com/office/drawing/2014/main" id="{C6CEE529-2E5C-2089-07DA-8C87BCEF72A9}"/>
              </a:ext>
            </a:extLst>
          </p:cNvPr>
          <p:cNvSpPr txBox="1">
            <a:spLocks/>
          </p:cNvSpPr>
          <p:nvPr/>
        </p:nvSpPr>
        <p:spPr>
          <a:xfrm>
            <a:off x="0" y="197280"/>
            <a:ext cx="12192000" cy="1027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b="1">
                <a:solidFill>
                  <a:schemeClr val="bg1"/>
                </a:solidFill>
                <a:latin typeface="+mn-lt"/>
              </a:rPr>
              <a:t>LA EVALUACIÓN DE LA UE DESDE EL PUNTO DE VISTA DE LOS JÓVENES EN EL CESE </a:t>
            </a:r>
          </a:p>
        </p:txBody>
      </p:sp>
      <p:pic>
        <p:nvPicPr>
          <p:cNvPr id="4" name="Picture 3" descr="A blue flag with yellow stars and text&#10;&#10;Description automatically generated">
            <a:extLst>
              <a:ext uri="{FF2B5EF4-FFF2-40B4-BE49-F238E27FC236}">
                <a16:creationId xmlns:a16="http://schemas.microsoft.com/office/drawing/2014/main" id="{DD41F960-4280-18C7-6DEB-078F5385E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6181" y="5786049"/>
            <a:ext cx="1782618" cy="874671"/>
          </a:xfrm>
          <a:prstGeom prst="rect">
            <a:avLst/>
          </a:prstGeom>
        </p:spPr>
      </p:pic>
      <p:sp>
        <p:nvSpPr>
          <p:cNvPr id="3" name="TextBox 2">
            <a:extLst>
              <a:ext uri="{FF2B5EF4-FFF2-40B4-BE49-F238E27FC236}">
                <a16:creationId xmlns:a16="http://schemas.microsoft.com/office/drawing/2014/main" id="{6FA23628-F778-7A46-EC03-B28CF7B7FE62}"/>
              </a:ext>
            </a:extLst>
          </p:cNvPr>
          <p:cNvSpPr txBox="1"/>
          <p:nvPr/>
        </p:nvSpPr>
        <p:spPr>
          <a:xfrm>
            <a:off x="264272" y="1845409"/>
            <a:ext cx="5354431" cy="2862322"/>
          </a:xfrm>
          <a:prstGeom prst="rect">
            <a:avLst/>
          </a:prstGeom>
          <a:noFill/>
        </p:spPr>
        <p:txBody>
          <a:bodyPr wrap="square" rtlCol="0">
            <a:spAutoFit/>
          </a:bodyPr>
          <a:lstStyle/>
          <a:p>
            <a:pPr algn="just"/>
            <a:r>
              <a:rPr lang="es-ES" sz="2000" dirty="0"/>
              <a:t>La evaluación desde el punto de vista de los jóvenes es una herramienta diseñada para </a:t>
            </a:r>
            <a:r>
              <a:rPr lang="es-ES" sz="2000" b="1" dirty="0">
                <a:solidFill>
                  <a:srgbClr val="0CAFAD"/>
                </a:solidFill>
              </a:rPr>
              <a:t>reforzar la participación y la integración de la juventud en la elaboración de las políticas</a:t>
            </a:r>
            <a:r>
              <a:rPr lang="es-ES" sz="2000" dirty="0"/>
              <a:t>. En el CESE, esto significa que los representantes de la juventud pueden participar en la preparación de las recomendaciones políticas: </a:t>
            </a:r>
          </a:p>
          <a:p>
            <a:pPr algn="just"/>
            <a:endParaRPr lang="en-US" sz="2000" dirty="0"/>
          </a:p>
          <a:p>
            <a:pPr algn="just"/>
            <a:r>
              <a:rPr lang="es-ES" sz="2000" dirty="0"/>
              <a:t>    Participar en reuniones y audiencias </a:t>
            </a:r>
          </a:p>
          <a:p>
            <a:pPr algn="just"/>
            <a:r>
              <a:rPr lang="es-ES" sz="2000" dirty="0"/>
              <a:t>    Aportar contribuciones escritas </a:t>
            </a:r>
          </a:p>
          <a:p>
            <a:pPr algn="just"/>
            <a:r>
              <a:rPr lang="es-ES" sz="2000" dirty="0"/>
              <a:t>    Seguir el curso del dictamen</a:t>
            </a:r>
          </a:p>
        </p:txBody>
      </p:sp>
      <p:pic>
        <p:nvPicPr>
          <p:cNvPr id="11" name="Graphic 10" descr="Badge Tick1 with solid fill">
            <a:extLst>
              <a:ext uri="{FF2B5EF4-FFF2-40B4-BE49-F238E27FC236}">
                <a16:creationId xmlns:a16="http://schemas.microsoft.com/office/drawing/2014/main" id="{F37049FC-94A5-F34D-E42C-BDED1E07A4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4273" y="4368836"/>
            <a:ext cx="265079" cy="265079"/>
          </a:xfrm>
          <a:prstGeom prst="rect">
            <a:avLst/>
          </a:prstGeom>
        </p:spPr>
      </p:pic>
      <p:pic>
        <p:nvPicPr>
          <p:cNvPr id="12" name="Graphic 11" descr="Badge Tick1 with solid fill">
            <a:extLst>
              <a:ext uri="{FF2B5EF4-FFF2-40B4-BE49-F238E27FC236}">
                <a16:creationId xmlns:a16="http://schemas.microsoft.com/office/drawing/2014/main" id="{15AB7506-9E5E-7578-C31C-B1595258E5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4273" y="4633915"/>
            <a:ext cx="265079" cy="265079"/>
          </a:xfrm>
          <a:prstGeom prst="rect">
            <a:avLst/>
          </a:prstGeom>
        </p:spPr>
      </p:pic>
      <p:pic>
        <p:nvPicPr>
          <p:cNvPr id="13" name="Graphic 12" descr="Badge Tick1 with solid fill">
            <a:extLst>
              <a:ext uri="{FF2B5EF4-FFF2-40B4-BE49-F238E27FC236}">
                <a16:creationId xmlns:a16="http://schemas.microsoft.com/office/drawing/2014/main" id="{4DDC578E-1098-16EA-BEB9-69BCFF892C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4272" y="4932062"/>
            <a:ext cx="265079" cy="265079"/>
          </a:xfrm>
          <a:prstGeom prst="rect">
            <a:avLst/>
          </a:prstGeom>
        </p:spPr>
      </p:pic>
    </p:spTree>
    <p:extLst>
      <p:ext uri="{BB962C8B-B14F-4D97-AF65-F5344CB8AC3E}">
        <p14:creationId xmlns:p14="http://schemas.microsoft.com/office/powerpoint/2010/main" val="1814603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EFD0CFB-A794-4DE1-B819-B17146705585}"/>
              </a:ext>
            </a:extLst>
          </p:cNvPr>
          <p:cNvSpPr txBox="1">
            <a:spLocks/>
          </p:cNvSpPr>
          <p:nvPr/>
        </p:nvSpPr>
        <p:spPr bwMode="auto">
          <a:xfrm>
            <a:off x="771324" y="1397122"/>
            <a:ext cx="10628851" cy="120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a:r>
              <a:rPr lang="es-ES" sz="2400" dirty="0">
                <a:solidFill>
                  <a:srgbClr val="0060A0"/>
                </a:solidFill>
                <a:latin typeface="+mn-lt"/>
              </a:rPr>
              <a:t>El </a:t>
            </a:r>
            <a:r>
              <a:rPr lang="es-ES" sz="2400" b="1" dirty="0">
                <a:solidFill>
                  <a:srgbClr val="0060A0"/>
                </a:solidFill>
                <a:latin typeface="+mn-lt"/>
              </a:rPr>
              <a:t>Parlamento Europeo</a:t>
            </a:r>
            <a:r>
              <a:rPr lang="es-ES" sz="2400" dirty="0">
                <a:solidFill>
                  <a:srgbClr val="0060A0"/>
                </a:solidFill>
                <a:latin typeface="+mn-lt"/>
              </a:rPr>
              <a:t>, el </a:t>
            </a:r>
            <a:r>
              <a:rPr lang="es-ES" sz="2400" b="1" dirty="0">
                <a:solidFill>
                  <a:srgbClr val="0060A0"/>
                </a:solidFill>
                <a:latin typeface="+mn-lt"/>
              </a:rPr>
              <a:t>Consejo de la UE</a:t>
            </a:r>
            <a:r>
              <a:rPr lang="es-ES" sz="2400" dirty="0">
                <a:solidFill>
                  <a:srgbClr val="0060A0"/>
                </a:solidFill>
                <a:latin typeface="+mn-lt"/>
              </a:rPr>
              <a:t> y la </a:t>
            </a:r>
            <a:r>
              <a:rPr lang="es-ES" sz="2400" b="1" dirty="0">
                <a:solidFill>
                  <a:srgbClr val="0060A0"/>
                </a:solidFill>
                <a:latin typeface="+mn-lt"/>
              </a:rPr>
              <a:t>Comisión Europea</a:t>
            </a:r>
            <a:r>
              <a:rPr lang="es-ES" sz="2400" dirty="0">
                <a:solidFill>
                  <a:srgbClr val="0060A0"/>
                </a:solidFill>
                <a:latin typeface="+mn-lt"/>
              </a:rPr>
              <a:t> están jurídicamente obligados a consultar al CESE cuando aprueban nuevas leyes sobre una amplia variedad de temas en los siguientes ámbitos:</a:t>
            </a:r>
          </a:p>
        </p:txBody>
      </p:sp>
      <p:sp>
        <p:nvSpPr>
          <p:cNvPr id="2" name="Rounded Rectangle 6">
            <a:extLst>
              <a:ext uri="{FF2B5EF4-FFF2-40B4-BE49-F238E27FC236}">
                <a16:creationId xmlns:a16="http://schemas.microsoft.com/office/drawing/2014/main" id="{BEDDDEC7-E6AD-8BC0-3D9F-994D320659BE}"/>
              </a:ext>
            </a:extLst>
          </p:cNvPr>
          <p:cNvSpPr/>
          <p:nvPr/>
        </p:nvSpPr>
        <p:spPr>
          <a:xfrm>
            <a:off x="3805170" y="4241648"/>
            <a:ext cx="1217042"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3" name="Rounded Rectangle 7">
            <a:extLst>
              <a:ext uri="{FF2B5EF4-FFF2-40B4-BE49-F238E27FC236}">
                <a16:creationId xmlns:a16="http://schemas.microsoft.com/office/drawing/2014/main" id="{677A649B-F8DC-8416-2B0C-9F9AEDF495B9}"/>
              </a:ext>
            </a:extLst>
          </p:cNvPr>
          <p:cNvSpPr/>
          <p:nvPr/>
        </p:nvSpPr>
        <p:spPr>
          <a:xfrm>
            <a:off x="3797525" y="3577953"/>
            <a:ext cx="1210447"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4" name="Rounded Rectangle 8">
            <a:extLst>
              <a:ext uri="{FF2B5EF4-FFF2-40B4-BE49-F238E27FC236}">
                <a16:creationId xmlns:a16="http://schemas.microsoft.com/office/drawing/2014/main" id="{DA237587-83B4-0185-A074-F87542B058B1}"/>
              </a:ext>
            </a:extLst>
          </p:cNvPr>
          <p:cNvSpPr/>
          <p:nvPr/>
        </p:nvSpPr>
        <p:spPr>
          <a:xfrm>
            <a:off x="3813767" y="4887067"/>
            <a:ext cx="1210447"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5" name="Rounded Rectangle 9">
            <a:extLst>
              <a:ext uri="{FF2B5EF4-FFF2-40B4-BE49-F238E27FC236}">
                <a16:creationId xmlns:a16="http://schemas.microsoft.com/office/drawing/2014/main" id="{0849C937-1916-03F0-DB55-C39A0329A10F}"/>
              </a:ext>
            </a:extLst>
          </p:cNvPr>
          <p:cNvSpPr/>
          <p:nvPr/>
        </p:nvSpPr>
        <p:spPr>
          <a:xfrm>
            <a:off x="3822329" y="5481351"/>
            <a:ext cx="1234955"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6" name="Rounded Rectangle 10">
            <a:extLst>
              <a:ext uri="{FF2B5EF4-FFF2-40B4-BE49-F238E27FC236}">
                <a16:creationId xmlns:a16="http://schemas.microsoft.com/office/drawing/2014/main" id="{8F3F457C-3F41-9ED6-FD26-8EDD1F2B3C10}"/>
              </a:ext>
            </a:extLst>
          </p:cNvPr>
          <p:cNvSpPr/>
          <p:nvPr/>
        </p:nvSpPr>
        <p:spPr>
          <a:xfrm>
            <a:off x="3813767" y="6087090"/>
            <a:ext cx="1223080"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7" name="TextBox 6">
            <a:extLst>
              <a:ext uri="{FF2B5EF4-FFF2-40B4-BE49-F238E27FC236}">
                <a16:creationId xmlns:a16="http://schemas.microsoft.com/office/drawing/2014/main" id="{888CF047-D219-FD20-0A39-3FD4890C4562}"/>
              </a:ext>
            </a:extLst>
          </p:cNvPr>
          <p:cNvSpPr txBox="1"/>
          <p:nvPr/>
        </p:nvSpPr>
        <p:spPr>
          <a:xfrm>
            <a:off x="3768159" y="4266373"/>
            <a:ext cx="1308959" cy="430887"/>
          </a:xfrm>
          <a:prstGeom prst="rect">
            <a:avLst/>
          </a:prstGeom>
          <a:noFill/>
          <a:ln>
            <a:noFill/>
          </a:ln>
        </p:spPr>
        <p:txBody>
          <a:bodyPr wrap="square" rtlCol="0" anchor="ctr">
            <a:spAutoFit/>
          </a:bodyPr>
          <a:lstStyle/>
          <a:p>
            <a:pPr algn="ctr"/>
            <a:r>
              <a:rPr lang="es-ES" sz="1100"/>
              <a:t>Agricultura y pesca</a:t>
            </a:r>
          </a:p>
        </p:txBody>
      </p:sp>
      <p:sp>
        <p:nvSpPr>
          <p:cNvPr id="8" name="Rounded Rectangle 12">
            <a:extLst>
              <a:ext uri="{FF2B5EF4-FFF2-40B4-BE49-F238E27FC236}">
                <a16:creationId xmlns:a16="http://schemas.microsoft.com/office/drawing/2014/main" id="{6F59F13F-5A50-90C0-48AA-3A8F792E2AAB}"/>
              </a:ext>
            </a:extLst>
          </p:cNvPr>
          <p:cNvSpPr/>
          <p:nvPr/>
        </p:nvSpPr>
        <p:spPr>
          <a:xfrm>
            <a:off x="3834731" y="2937259"/>
            <a:ext cx="797204"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10" name="TextBox 9">
            <a:extLst>
              <a:ext uri="{FF2B5EF4-FFF2-40B4-BE49-F238E27FC236}">
                <a16:creationId xmlns:a16="http://schemas.microsoft.com/office/drawing/2014/main" id="{0233CF71-9358-E1FC-0665-8A46E5589B8F}"/>
              </a:ext>
            </a:extLst>
          </p:cNvPr>
          <p:cNvSpPr txBox="1"/>
          <p:nvPr/>
        </p:nvSpPr>
        <p:spPr>
          <a:xfrm>
            <a:off x="3890166" y="3064095"/>
            <a:ext cx="686333" cy="261610"/>
          </a:xfrm>
          <a:prstGeom prst="rect">
            <a:avLst/>
          </a:prstGeom>
          <a:noFill/>
        </p:spPr>
        <p:txBody>
          <a:bodyPr wrap="square" rtlCol="0" anchor="ctr">
            <a:spAutoFit/>
          </a:bodyPr>
          <a:lstStyle/>
          <a:p>
            <a:pPr algn="ctr"/>
            <a:r>
              <a:rPr lang="es-ES" sz="1100" dirty="0"/>
              <a:t>Industria</a:t>
            </a:r>
          </a:p>
        </p:txBody>
      </p:sp>
      <p:sp>
        <p:nvSpPr>
          <p:cNvPr id="11" name="Rounded Rectangle 14">
            <a:extLst>
              <a:ext uri="{FF2B5EF4-FFF2-40B4-BE49-F238E27FC236}">
                <a16:creationId xmlns:a16="http://schemas.microsoft.com/office/drawing/2014/main" id="{9411D64F-5860-7E00-9A24-CCFBADDDB3F3}"/>
              </a:ext>
            </a:extLst>
          </p:cNvPr>
          <p:cNvSpPr/>
          <p:nvPr/>
        </p:nvSpPr>
        <p:spPr>
          <a:xfrm>
            <a:off x="5108119" y="4230266"/>
            <a:ext cx="2085574"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12" name="TextBox 11">
            <a:extLst>
              <a:ext uri="{FF2B5EF4-FFF2-40B4-BE49-F238E27FC236}">
                <a16:creationId xmlns:a16="http://schemas.microsoft.com/office/drawing/2014/main" id="{41765AC1-CB27-AC50-5B32-A487A388D568}"/>
              </a:ext>
            </a:extLst>
          </p:cNvPr>
          <p:cNvSpPr txBox="1"/>
          <p:nvPr/>
        </p:nvSpPr>
        <p:spPr>
          <a:xfrm>
            <a:off x="5072058" y="4299850"/>
            <a:ext cx="2146921" cy="430887"/>
          </a:xfrm>
          <a:prstGeom prst="rect">
            <a:avLst/>
          </a:prstGeom>
          <a:noFill/>
        </p:spPr>
        <p:txBody>
          <a:bodyPr wrap="square" rtlCol="0" anchor="ctr">
            <a:spAutoFit/>
          </a:bodyPr>
          <a:lstStyle/>
          <a:p>
            <a:pPr algn="ctr"/>
            <a:r>
              <a:rPr lang="es-ES" sz="1100"/>
              <a:t>Educación, formación profesional, juventud y deporte</a:t>
            </a:r>
          </a:p>
        </p:txBody>
      </p:sp>
      <p:sp>
        <p:nvSpPr>
          <p:cNvPr id="13" name="Rounded Rectangle 16">
            <a:extLst>
              <a:ext uri="{FF2B5EF4-FFF2-40B4-BE49-F238E27FC236}">
                <a16:creationId xmlns:a16="http://schemas.microsoft.com/office/drawing/2014/main" id="{C00B5C08-A2A4-BC58-BECA-735D8541DF17}"/>
              </a:ext>
            </a:extLst>
          </p:cNvPr>
          <p:cNvSpPr/>
          <p:nvPr/>
        </p:nvSpPr>
        <p:spPr>
          <a:xfrm>
            <a:off x="5127794" y="5481351"/>
            <a:ext cx="2083058"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14" name="TextBox 13">
            <a:extLst>
              <a:ext uri="{FF2B5EF4-FFF2-40B4-BE49-F238E27FC236}">
                <a16:creationId xmlns:a16="http://schemas.microsoft.com/office/drawing/2014/main" id="{B25DA16D-B4B5-B4BB-493C-5FE10B049C66}"/>
              </a:ext>
            </a:extLst>
          </p:cNvPr>
          <p:cNvSpPr txBox="1"/>
          <p:nvPr/>
        </p:nvSpPr>
        <p:spPr>
          <a:xfrm>
            <a:off x="3981746" y="5026262"/>
            <a:ext cx="909348" cy="261610"/>
          </a:xfrm>
          <a:prstGeom prst="rect">
            <a:avLst/>
          </a:prstGeom>
          <a:noFill/>
        </p:spPr>
        <p:txBody>
          <a:bodyPr wrap="square" rtlCol="0" anchor="ctr">
            <a:spAutoFit/>
          </a:bodyPr>
          <a:lstStyle/>
          <a:p>
            <a:pPr algn="ctr"/>
            <a:r>
              <a:rPr lang="es-ES" sz="1100" dirty="0"/>
              <a:t>Empleo</a:t>
            </a:r>
          </a:p>
        </p:txBody>
      </p:sp>
      <p:sp>
        <p:nvSpPr>
          <p:cNvPr id="15" name="TextBox 14">
            <a:extLst>
              <a:ext uri="{FF2B5EF4-FFF2-40B4-BE49-F238E27FC236}">
                <a16:creationId xmlns:a16="http://schemas.microsoft.com/office/drawing/2014/main" id="{C9E68213-3C85-18F1-A2E0-1CC02F8E3472}"/>
              </a:ext>
            </a:extLst>
          </p:cNvPr>
          <p:cNvSpPr txBox="1"/>
          <p:nvPr/>
        </p:nvSpPr>
        <p:spPr>
          <a:xfrm>
            <a:off x="3764773" y="6111851"/>
            <a:ext cx="1343294" cy="430887"/>
          </a:xfrm>
          <a:prstGeom prst="rect">
            <a:avLst/>
          </a:prstGeom>
          <a:noFill/>
        </p:spPr>
        <p:txBody>
          <a:bodyPr wrap="square" rtlCol="0" anchor="ctr">
            <a:spAutoFit/>
          </a:bodyPr>
          <a:lstStyle/>
          <a:p>
            <a:pPr algn="ctr"/>
            <a:r>
              <a:rPr lang="es-ES" sz="1100"/>
              <a:t>Protección de los consumidores</a:t>
            </a:r>
          </a:p>
        </p:txBody>
      </p:sp>
      <p:sp>
        <p:nvSpPr>
          <p:cNvPr id="16" name="Rounded Rectangle 19">
            <a:extLst>
              <a:ext uri="{FF2B5EF4-FFF2-40B4-BE49-F238E27FC236}">
                <a16:creationId xmlns:a16="http://schemas.microsoft.com/office/drawing/2014/main" id="{18615872-5E07-EFFE-7EC1-0E20FC79C6EF}"/>
              </a:ext>
            </a:extLst>
          </p:cNvPr>
          <p:cNvSpPr/>
          <p:nvPr/>
        </p:nvSpPr>
        <p:spPr>
          <a:xfrm>
            <a:off x="5119233" y="4887067"/>
            <a:ext cx="2083060"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17" name="TextBox 16">
            <a:extLst>
              <a:ext uri="{FF2B5EF4-FFF2-40B4-BE49-F238E27FC236}">
                <a16:creationId xmlns:a16="http://schemas.microsoft.com/office/drawing/2014/main" id="{E1E844E3-CAED-136F-86B3-77F52C4C7385}"/>
              </a:ext>
            </a:extLst>
          </p:cNvPr>
          <p:cNvSpPr txBox="1"/>
          <p:nvPr/>
        </p:nvSpPr>
        <p:spPr>
          <a:xfrm>
            <a:off x="5173117" y="4923409"/>
            <a:ext cx="1992411" cy="430887"/>
          </a:xfrm>
          <a:prstGeom prst="rect">
            <a:avLst/>
          </a:prstGeom>
          <a:noFill/>
        </p:spPr>
        <p:txBody>
          <a:bodyPr wrap="square" rtlCol="0" anchor="ctr">
            <a:spAutoFit/>
          </a:bodyPr>
          <a:lstStyle/>
          <a:p>
            <a:pPr algn="ctr"/>
            <a:r>
              <a:rPr lang="es-ES" sz="1100"/>
              <a:t>Investigación y desarrollo </a:t>
            </a:r>
          </a:p>
          <a:p>
            <a:pPr algn="ctr"/>
            <a:r>
              <a:rPr lang="es-ES" sz="1100"/>
              <a:t>tecnológico y espacial</a:t>
            </a:r>
          </a:p>
        </p:txBody>
      </p:sp>
      <p:sp>
        <p:nvSpPr>
          <p:cNvPr id="18" name="Rounded Rectangle 21">
            <a:extLst>
              <a:ext uri="{FF2B5EF4-FFF2-40B4-BE49-F238E27FC236}">
                <a16:creationId xmlns:a16="http://schemas.microsoft.com/office/drawing/2014/main" id="{34DBC0BD-A839-DB57-F31C-CF33E42124D5}"/>
              </a:ext>
            </a:extLst>
          </p:cNvPr>
          <p:cNvSpPr/>
          <p:nvPr/>
        </p:nvSpPr>
        <p:spPr>
          <a:xfrm>
            <a:off x="5119232" y="6087089"/>
            <a:ext cx="2083060"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19" name="TextBox 18">
            <a:extLst>
              <a:ext uri="{FF2B5EF4-FFF2-40B4-BE49-F238E27FC236}">
                <a16:creationId xmlns:a16="http://schemas.microsoft.com/office/drawing/2014/main" id="{7E62CB68-54CC-3CFB-35DD-ABCDCEDB5AF4}"/>
              </a:ext>
            </a:extLst>
          </p:cNvPr>
          <p:cNvSpPr txBox="1"/>
          <p:nvPr/>
        </p:nvSpPr>
        <p:spPr>
          <a:xfrm>
            <a:off x="5007972" y="5469311"/>
            <a:ext cx="2353999" cy="577081"/>
          </a:xfrm>
          <a:prstGeom prst="rect">
            <a:avLst/>
          </a:prstGeom>
          <a:noFill/>
          <a:ln>
            <a:noFill/>
          </a:ln>
        </p:spPr>
        <p:txBody>
          <a:bodyPr wrap="square" rtlCol="0" anchor="ctr">
            <a:spAutoFit/>
          </a:bodyPr>
          <a:lstStyle/>
          <a:p>
            <a:pPr algn="ctr"/>
            <a:r>
              <a:rPr lang="es-ES" sz="1050" dirty="0"/>
              <a:t>Normas comunes sobre competencia,</a:t>
            </a:r>
          </a:p>
          <a:p>
            <a:pPr algn="ctr"/>
            <a:r>
              <a:rPr lang="es-ES" sz="1050" dirty="0"/>
              <a:t>fiscalidad y aproximación de las legislaciones</a:t>
            </a:r>
          </a:p>
        </p:txBody>
      </p:sp>
      <p:sp>
        <p:nvSpPr>
          <p:cNvPr id="20" name="Rounded Rectangle 24">
            <a:extLst>
              <a:ext uri="{FF2B5EF4-FFF2-40B4-BE49-F238E27FC236}">
                <a16:creationId xmlns:a16="http://schemas.microsoft.com/office/drawing/2014/main" id="{4405EBF3-739E-2347-F1A8-560D18F6C3F5}"/>
              </a:ext>
            </a:extLst>
          </p:cNvPr>
          <p:cNvSpPr/>
          <p:nvPr/>
        </p:nvSpPr>
        <p:spPr>
          <a:xfrm>
            <a:off x="5089699" y="3577953"/>
            <a:ext cx="2096352"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21" name="TextBox 20">
            <a:extLst>
              <a:ext uri="{FF2B5EF4-FFF2-40B4-BE49-F238E27FC236}">
                <a16:creationId xmlns:a16="http://schemas.microsoft.com/office/drawing/2014/main" id="{7A9CC01D-C62B-75D7-C347-B81BFA37341E}"/>
              </a:ext>
            </a:extLst>
          </p:cNvPr>
          <p:cNvSpPr txBox="1"/>
          <p:nvPr/>
        </p:nvSpPr>
        <p:spPr>
          <a:xfrm>
            <a:off x="5032776" y="3622694"/>
            <a:ext cx="2178076" cy="430887"/>
          </a:xfrm>
          <a:prstGeom prst="rect">
            <a:avLst/>
          </a:prstGeom>
          <a:noFill/>
        </p:spPr>
        <p:txBody>
          <a:bodyPr wrap="square" rtlCol="0" anchor="ctr">
            <a:spAutoFit/>
          </a:bodyPr>
          <a:lstStyle/>
          <a:p>
            <a:pPr algn="ctr"/>
            <a:r>
              <a:rPr lang="es-ES" sz="1100"/>
              <a:t>No discriminación y ciudadanía de la Unión</a:t>
            </a:r>
          </a:p>
        </p:txBody>
      </p:sp>
      <p:sp>
        <p:nvSpPr>
          <p:cNvPr id="22" name="Rounded Rectangle 26">
            <a:extLst>
              <a:ext uri="{FF2B5EF4-FFF2-40B4-BE49-F238E27FC236}">
                <a16:creationId xmlns:a16="http://schemas.microsoft.com/office/drawing/2014/main" id="{6C370E47-7677-45DD-3D11-20F5929829E2}"/>
              </a:ext>
            </a:extLst>
          </p:cNvPr>
          <p:cNvSpPr/>
          <p:nvPr/>
        </p:nvSpPr>
        <p:spPr>
          <a:xfrm>
            <a:off x="7262039" y="3577952"/>
            <a:ext cx="1182964"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23" name="Rounded Rectangle 27">
            <a:extLst>
              <a:ext uri="{FF2B5EF4-FFF2-40B4-BE49-F238E27FC236}">
                <a16:creationId xmlns:a16="http://schemas.microsoft.com/office/drawing/2014/main" id="{F17152A2-28D2-79AE-2AC0-68759D058220}"/>
              </a:ext>
            </a:extLst>
          </p:cNvPr>
          <p:cNvSpPr/>
          <p:nvPr/>
        </p:nvSpPr>
        <p:spPr>
          <a:xfrm>
            <a:off x="7269683" y="4230148"/>
            <a:ext cx="1175320"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24" name="Rounded Rectangle 28">
            <a:extLst>
              <a:ext uri="{FF2B5EF4-FFF2-40B4-BE49-F238E27FC236}">
                <a16:creationId xmlns:a16="http://schemas.microsoft.com/office/drawing/2014/main" id="{2BF964E5-6FD4-17F5-E2FB-DD88DB0A6A0F}"/>
              </a:ext>
            </a:extLst>
          </p:cNvPr>
          <p:cNvSpPr/>
          <p:nvPr/>
        </p:nvSpPr>
        <p:spPr>
          <a:xfrm>
            <a:off x="7301149" y="5481349"/>
            <a:ext cx="1168657"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25" name="Rounded Rectangle 29">
            <a:extLst>
              <a:ext uri="{FF2B5EF4-FFF2-40B4-BE49-F238E27FC236}">
                <a16:creationId xmlns:a16="http://schemas.microsoft.com/office/drawing/2014/main" id="{0F1D012B-2CF1-3116-889F-D77928BBF0BA}"/>
              </a:ext>
            </a:extLst>
          </p:cNvPr>
          <p:cNvSpPr/>
          <p:nvPr/>
        </p:nvSpPr>
        <p:spPr>
          <a:xfrm>
            <a:off x="7293193" y="6078612"/>
            <a:ext cx="1176613"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26" name="TextBox 25">
            <a:extLst>
              <a:ext uri="{FF2B5EF4-FFF2-40B4-BE49-F238E27FC236}">
                <a16:creationId xmlns:a16="http://schemas.microsoft.com/office/drawing/2014/main" id="{5CB6751B-82D3-9C56-E7B8-4BB7CA9DCC77}"/>
              </a:ext>
            </a:extLst>
          </p:cNvPr>
          <p:cNvSpPr txBox="1"/>
          <p:nvPr/>
        </p:nvSpPr>
        <p:spPr>
          <a:xfrm>
            <a:off x="7119527" y="5552731"/>
            <a:ext cx="1548575" cy="430887"/>
          </a:xfrm>
          <a:prstGeom prst="rect">
            <a:avLst/>
          </a:prstGeom>
          <a:noFill/>
          <a:ln>
            <a:noFill/>
          </a:ln>
        </p:spPr>
        <p:txBody>
          <a:bodyPr wrap="square" rtlCol="0" anchor="ctr">
            <a:spAutoFit/>
          </a:bodyPr>
          <a:lstStyle/>
          <a:p>
            <a:pPr algn="ctr"/>
            <a:r>
              <a:rPr lang="es-ES" sz="1050" dirty="0"/>
              <a:t>Cohesión económica, social y territorial</a:t>
            </a:r>
          </a:p>
        </p:txBody>
      </p:sp>
      <p:sp>
        <p:nvSpPr>
          <p:cNvPr id="27" name="TextBox 26">
            <a:extLst>
              <a:ext uri="{FF2B5EF4-FFF2-40B4-BE49-F238E27FC236}">
                <a16:creationId xmlns:a16="http://schemas.microsoft.com/office/drawing/2014/main" id="{EE101AF9-D01C-CD1C-AC3A-9DC563FE44F0}"/>
              </a:ext>
            </a:extLst>
          </p:cNvPr>
          <p:cNvSpPr txBox="1"/>
          <p:nvPr/>
        </p:nvSpPr>
        <p:spPr>
          <a:xfrm>
            <a:off x="7193693" y="6111851"/>
            <a:ext cx="1400245" cy="430887"/>
          </a:xfrm>
          <a:prstGeom prst="rect">
            <a:avLst/>
          </a:prstGeom>
          <a:noFill/>
        </p:spPr>
        <p:txBody>
          <a:bodyPr wrap="square" rtlCol="0" anchor="ctr">
            <a:spAutoFit/>
          </a:bodyPr>
          <a:lstStyle/>
          <a:p>
            <a:pPr algn="ctr"/>
            <a:r>
              <a:rPr lang="es-ES" sz="1100" dirty="0"/>
              <a:t>Fondo Social Europeo</a:t>
            </a:r>
          </a:p>
        </p:txBody>
      </p:sp>
      <p:sp>
        <p:nvSpPr>
          <p:cNvPr id="28" name="Rounded Rectangle 32">
            <a:extLst>
              <a:ext uri="{FF2B5EF4-FFF2-40B4-BE49-F238E27FC236}">
                <a16:creationId xmlns:a16="http://schemas.microsoft.com/office/drawing/2014/main" id="{FFE72A35-CA70-E903-859C-AF641F7C57F9}"/>
              </a:ext>
            </a:extLst>
          </p:cNvPr>
          <p:cNvSpPr/>
          <p:nvPr/>
        </p:nvSpPr>
        <p:spPr>
          <a:xfrm>
            <a:off x="7292588" y="4875649"/>
            <a:ext cx="1168657"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29" name="TextBox 28">
            <a:extLst>
              <a:ext uri="{FF2B5EF4-FFF2-40B4-BE49-F238E27FC236}">
                <a16:creationId xmlns:a16="http://schemas.microsoft.com/office/drawing/2014/main" id="{02EA25EC-82C5-6342-2CD1-D3E0254BB6F2}"/>
              </a:ext>
            </a:extLst>
          </p:cNvPr>
          <p:cNvSpPr txBox="1"/>
          <p:nvPr/>
        </p:nvSpPr>
        <p:spPr>
          <a:xfrm>
            <a:off x="7057353" y="4944531"/>
            <a:ext cx="1639126" cy="430887"/>
          </a:xfrm>
          <a:prstGeom prst="rect">
            <a:avLst/>
          </a:prstGeom>
          <a:noFill/>
        </p:spPr>
        <p:txBody>
          <a:bodyPr wrap="square" rtlCol="0" anchor="ctr">
            <a:spAutoFit/>
          </a:bodyPr>
          <a:lstStyle/>
          <a:p>
            <a:pPr algn="ctr"/>
            <a:r>
              <a:rPr lang="es-ES" sz="1050" dirty="0"/>
              <a:t>Mercado común </a:t>
            </a:r>
          </a:p>
          <a:p>
            <a:pPr algn="ctr"/>
            <a:r>
              <a:rPr lang="es-ES" sz="1050" dirty="0"/>
              <a:t>de la energía nuclear</a:t>
            </a:r>
          </a:p>
        </p:txBody>
      </p:sp>
      <p:sp>
        <p:nvSpPr>
          <p:cNvPr id="30" name="TextBox 29">
            <a:extLst>
              <a:ext uri="{FF2B5EF4-FFF2-40B4-BE49-F238E27FC236}">
                <a16:creationId xmlns:a16="http://schemas.microsoft.com/office/drawing/2014/main" id="{7E8C3FE3-A5A5-3236-2075-27E758D2D254}"/>
              </a:ext>
            </a:extLst>
          </p:cNvPr>
          <p:cNvSpPr txBox="1"/>
          <p:nvPr/>
        </p:nvSpPr>
        <p:spPr>
          <a:xfrm>
            <a:off x="7269683" y="3629478"/>
            <a:ext cx="1145998" cy="430887"/>
          </a:xfrm>
          <a:prstGeom prst="rect">
            <a:avLst/>
          </a:prstGeom>
          <a:noFill/>
        </p:spPr>
        <p:txBody>
          <a:bodyPr wrap="square" rtlCol="0" anchor="ctr">
            <a:spAutoFit/>
          </a:bodyPr>
          <a:lstStyle/>
          <a:p>
            <a:pPr algn="ctr"/>
            <a:r>
              <a:rPr lang="es-ES" sz="1100"/>
              <a:t>Salud y seguridad</a:t>
            </a:r>
          </a:p>
        </p:txBody>
      </p:sp>
      <p:sp>
        <p:nvSpPr>
          <p:cNvPr id="31" name="TextBox 30">
            <a:extLst>
              <a:ext uri="{FF2B5EF4-FFF2-40B4-BE49-F238E27FC236}">
                <a16:creationId xmlns:a16="http://schemas.microsoft.com/office/drawing/2014/main" id="{39CDA257-FBDF-DF84-60AA-5DB524B397E5}"/>
              </a:ext>
            </a:extLst>
          </p:cNvPr>
          <p:cNvSpPr txBox="1"/>
          <p:nvPr/>
        </p:nvSpPr>
        <p:spPr>
          <a:xfrm>
            <a:off x="3908524" y="3681788"/>
            <a:ext cx="958455" cy="261610"/>
          </a:xfrm>
          <a:prstGeom prst="rect">
            <a:avLst/>
          </a:prstGeom>
          <a:noFill/>
        </p:spPr>
        <p:txBody>
          <a:bodyPr wrap="square" rtlCol="0" anchor="ctr">
            <a:spAutoFit/>
          </a:bodyPr>
          <a:lstStyle/>
          <a:p>
            <a:pPr algn="ctr"/>
            <a:r>
              <a:rPr lang="es-ES" sz="1100"/>
              <a:t>Salud pública</a:t>
            </a:r>
          </a:p>
        </p:txBody>
      </p:sp>
      <p:sp>
        <p:nvSpPr>
          <p:cNvPr id="32" name="Rounded Rectangle 36">
            <a:extLst>
              <a:ext uri="{FF2B5EF4-FFF2-40B4-BE49-F238E27FC236}">
                <a16:creationId xmlns:a16="http://schemas.microsoft.com/office/drawing/2014/main" id="{2F704D15-D952-9851-A288-F16805A57282}"/>
              </a:ext>
            </a:extLst>
          </p:cNvPr>
          <p:cNvSpPr/>
          <p:nvPr/>
        </p:nvSpPr>
        <p:spPr>
          <a:xfrm>
            <a:off x="4736742" y="2935541"/>
            <a:ext cx="847927"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33" name="Rounded Rectangle 37">
            <a:extLst>
              <a:ext uri="{FF2B5EF4-FFF2-40B4-BE49-F238E27FC236}">
                <a16:creationId xmlns:a16="http://schemas.microsoft.com/office/drawing/2014/main" id="{55E7A29C-8C0D-B71D-D53E-B70E186C44C9}"/>
              </a:ext>
            </a:extLst>
          </p:cNvPr>
          <p:cNvSpPr/>
          <p:nvPr/>
        </p:nvSpPr>
        <p:spPr>
          <a:xfrm>
            <a:off x="5698423" y="2937259"/>
            <a:ext cx="799657"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34" name="Rounded Rectangle 38">
            <a:extLst>
              <a:ext uri="{FF2B5EF4-FFF2-40B4-BE49-F238E27FC236}">
                <a16:creationId xmlns:a16="http://schemas.microsoft.com/office/drawing/2014/main" id="{ABF94FF1-AD21-DFFF-535B-ADB394B3868E}"/>
              </a:ext>
            </a:extLst>
          </p:cNvPr>
          <p:cNvSpPr/>
          <p:nvPr/>
        </p:nvSpPr>
        <p:spPr>
          <a:xfrm>
            <a:off x="6607330" y="2934631"/>
            <a:ext cx="847927"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35" name="Rounded Rectangle 39">
            <a:extLst>
              <a:ext uri="{FF2B5EF4-FFF2-40B4-BE49-F238E27FC236}">
                <a16:creationId xmlns:a16="http://schemas.microsoft.com/office/drawing/2014/main" id="{94F932A9-F017-B51E-1098-6924D593514B}"/>
              </a:ext>
            </a:extLst>
          </p:cNvPr>
          <p:cNvSpPr/>
          <p:nvPr/>
        </p:nvSpPr>
        <p:spPr>
          <a:xfrm>
            <a:off x="7551077" y="2934631"/>
            <a:ext cx="921204"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36" name="TextBox 35">
            <a:extLst>
              <a:ext uri="{FF2B5EF4-FFF2-40B4-BE49-F238E27FC236}">
                <a16:creationId xmlns:a16="http://schemas.microsoft.com/office/drawing/2014/main" id="{7CFC4DB8-96B8-D156-9C2E-224D78B4F193}"/>
              </a:ext>
            </a:extLst>
          </p:cNvPr>
          <p:cNvSpPr txBox="1"/>
          <p:nvPr/>
        </p:nvSpPr>
        <p:spPr>
          <a:xfrm>
            <a:off x="7361971" y="4351011"/>
            <a:ext cx="983100" cy="261610"/>
          </a:xfrm>
          <a:prstGeom prst="rect">
            <a:avLst/>
          </a:prstGeom>
          <a:noFill/>
        </p:spPr>
        <p:txBody>
          <a:bodyPr wrap="square" rtlCol="0" anchor="ctr">
            <a:spAutoFit/>
          </a:bodyPr>
          <a:lstStyle/>
          <a:p>
            <a:pPr algn="ctr"/>
            <a:r>
              <a:rPr lang="es-ES" sz="1100"/>
              <a:t>Política social</a:t>
            </a:r>
          </a:p>
        </p:txBody>
      </p:sp>
      <p:sp>
        <p:nvSpPr>
          <p:cNvPr id="37" name="TextBox 36">
            <a:extLst>
              <a:ext uri="{FF2B5EF4-FFF2-40B4-BE49-F238E27FC236}">
                <a16:creationId xmlns:a16="http://schemas.microsoft.com/office/drawing/2014/main" id="{38E0B8B4-B5BA-7DE8-A143-CCE495B7A403}"/>
              </a:ext>
            </a:extLst>
          </p:cNvPr>
          <p:cNvSpPr txBox="1"/>
          <p:nvPr/>
        </p:nvSpPr>
        <p:spPr>
          <a:xfrm>
            <a:off x="5047095" y="6124328"/>
            <a:ext cx="2258219" cy="430887"/>
          </a:xfrm>
          <a:prstGeom prst="rect">
            <a:avLst/>
          </a:prstGeom>
          <a:noFill/>
        </p:spPr>
        <p:txBody>
          <a:bodyPr wrap="square" rtlCol="0" anchor="ctr">
            <a:spAutoFit/>
          </a:bodyPr>
          <a:lstStyle/>
          <a:p>
            <a:pPr algn="ctr"/>
            <a:r>
              <a:rPr lang="es-ES" sz="1100"/>
              <a:t>Libre circulación de personas, servicios y capitales</a:t>
            </a:r>
          </a:p>
        </p:txBody>
      </p:sp>
      <p:sp>
        <p:nvSpPr>
          <p:cNvPr id="38" name="TextBox 37">
            <a:extLst>
              <a:ext uri="{FF2B5EF4-FFF2-40B4-BE49-F238E27FC236}">
                <a16:creationId xmlns:a16="http://schemas.microsoft.com/office/drawing/2014/main" id="{663B4010-8E73-B6E9-679A-B72B39941784}"/>
              </a:ext>
            </a:extLst>
          </p:cNvPr>
          <p:cNvSpPr txBox="1"/>
          <p:nvPr/>
        </p:nvSpPr>
        <p:spPr>
          <a:xfrm>
            <a:off x="6607330" y="3072508"/>
            <a:ext cx="832684" cy="261610"/>
          </a:xfrm>
          <a:prstGeom prst="rect">
            <a:avLst/>
          </a:prstGeom>
          <a:noFill/>
        </p:spPr>
        <p:txBody>
          <a:bodyPr wrap="square" rtlCol="0" anchor="ctr">
            <a:spAutoFit/>
          </a:bodyPr>
          <a:lstStyle/>
          <a:p>
            <a:pPr algn="ctr"/>
            <a:r>
              <a:rPr lang="es-ES" sz="1100" dirty="0"/>
              <a:t>Inversiones</a:t>
            </a:r>
          </a:p>
        </p:txBody>
      </p:sp>
      <p:sp>
        <p:nvSpPr>
          <p:cNvPr id="39" name="TextBox 38">
            <a:extLst>
              <a:ext uri="{FF2B5EF4-FFF2-40B4-BE49-F238E27FC236}">
                <a16:creationId xmlns:a16="http://schemas.microsoft.com/office/drawing/2014/main" id="{6E9EDE40-3666-9730-CF35-274870DD7B95}"/>
              </a:ext>
            </a:extLst>
          </p:cNvPr>
          <p:cNvSpPr txBox="1"/>
          <p:nvPr/>
        </p:nvSpPr>
        <p:spPr>
          <a:xfrm>
            <a:off x="7502790" y="3072508"/>
            <a:ext cx="958455" cy="261610"/>
          </a:xfrm>
          <a:prstGeom prst="rect">
            <a:avLst/>
          </a:prstGeom>
          <a:noFill/>
        </p:spPr>
        <p:txBody>
          <a:bodyPr wrap="square" rtlCol="0" anchor="ctr">
            <a:spAutoFit/>
          </a:bodyPr>
          <a:lstStyle/>
          <a:p>
            <a:pPr algn="ctr"/>
            <a:r>
              <a:rPr lang="es-ES" sz="1100" dirty="0"/>
              <a:t>Medio ambiente</a:t>
            </a:r>
          </a:p>
        </p:txBody>
      </p:sp>
      <p:sp>
        <p:nvSpPr>
          <p:cNvPr id="40" name="TextBox 39">
            <a:extLst>
              <a:ext uri="{FF2B5EF4-FFF2-40B4-BE49-F238E27FC236}">
                <a16:creationId xmlns:a16="http://schemas.microsoft.com/office/drawing/2014/main" id="{4195B9D6-E273-903C-A27E-80D9A343ABE1}"/>
              </a:ext>
            </a:extLst>
          </p:cNvPr>
          <p:cNvSpPr txBox="1"/>
          <p:nvPr/>
        </p:nvSpPr>
        <p:spPr>
          <a:xfrm>
            <a:off x="5643215" y="3068653"/>
            <a:ext cx="886921" cy="261610"/>
          </a:xfrm>
          <a:prstGeom prst="rect">
            <a:avLst/>
          </a:prstGeom>
          <a:noFill/>
        </p:spPr>
        <p:txBody>
          <a:bodyPr wrap="square" rtlCol="0" anchor="ctr">
            <a:spAutoFit/>
          </a:bodyPr>
          <a:lstStyle/>
          <a:p>
            <a:pPr algn="ctr"/>
            <a:r>
              <a:rPr lang="es-ES" sz="1100" dirty="0"/>
              <a:t>Transportes</a:t>
            </a:r>
          </a:p>
        </p:txBody>
      </p:sp>
      <p:sp>
        <p:nvSpPr>
          <p:cNvPr id="41" name="TextBox 40">
            <a:extLst>
              <a:ext uri="{FF2B5EF4-FFF2-40B4-BE49-F238E27FC236}">
                <a16:creationId xmlns:a16="http://schemas.microsoft.com/office/drawing/2014/main" id="{F26CBA7D-217C-04B2-4B9B-94522CB38DE5}"/>
              </a:ext>
            </a:extLst>
          </p:cNvPr>
          <p:cNvSpPr txBox="1"/>
          <p:nvPr/>
        </p:nvSpPr>
        <p:spPr>
          <a:xfrm>
            <a:off x="4774117" y="3083247"/>
            <a:ext cx="707353" cy="261610"/>
          </a:xfrm>
          <a:prstGeom prst="rect">
            <a:avLst/>
          </a:prstGeom>
          <a:noFill/>
        </p:spPr>
        <p:txBody>
          <a:bodyPr wrap="square" rtlCol="0" anchor="ctr">
            <a:spAutoFit/>
          </a:bodyPr>
          <a:lstStyle/>
          <a:p>
            <a:pPr algn="ctr"/>
            <a:r>
              <a:rPr lang="es-ES" sz="1100" dirty="0"/>
              <a:t>Energía</a:t>
            </a:r>
          </a:p>
        </p:txBody>
      </p:sp>
      <p:sp>
        <p:nvSpPr>
          <p:cNvPr id="42" name="TextBox 41">
            <a:extLst>
              <a:ext uri="{FF2B5EF4-FFF2-40B4-BE49-F238E27FC236}">
                <a16:creationId xmlns:a16="http://schemas.microsoft.com/office/drawing/2014/main" id="{65784967-6991-A3EC-667B-7DD5B68BAF40}"/>
              </a:ext>
            </a:extLst>
          </p:cNvPr>
          <p:cNvSpPr txBox="1"/>
          <p:nvPr/>
        </p:nvSpPr>
        <p:spPr>
          <a:xfrm>
            <a:off x="3768159" y="5522479"/>
            <a:ext cx="1343294" cy="430887"/>
          </a:xfrm>
          <a:prstGeom prst="rect">
            <a:avLst/>
          </a:prstGeom>
          <a:noFill/>
        </p:spPr>
        <p:txBody>
          <a:bodyPr wrap="square" rtlCol="0" anchor="ctr">
            <a:spAutoFit/>
          </a:bodyPr>
          <a:lstStyle/>
          <a:p>
            <a:pPr algn="ctr"/>
            <a:r>
              <a:rPr lang="es-ES" sz="1100"/>
              <a:t>Redes transeuropeas</a:t>
            </a:r>
          </a:p>
        </p:txBody>
      </p:sp>
      <p:sp>
        <p:nvSpPr>
          <p:cNvPr id="43" name="Rectangle 42">
            <a:extLst>
              <a:ext uri="{FF2B5EF4-FFF2-40B4-BE49-F238E27FC236}">
                <a16:creationId xmlns:a16="http://schemas.microsoft.com/office/drawing/2014/main" id="{A7DAC68B-1C27-F3E5-F1C3-B3ECD5F965B7}"/>
              </a:ext>
            </a:extLst>
          </p:cNvPr>
          <p:cNvSpPr/>
          <p:nvPr/>
        </p:nvSpPr>
        <p:spPr>
          <a:xfrm>
            <a:off x="0" y="-18341"/>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Tree>
    <p:extLst>
      <p:ext uri="{BB962C8B-B14F-4D97-AF65-F5344CB8AC3E}">
        <p14:creationId xmlns:p14="http://schemas.microsoft.com/office/powerpoint/2010/main" val="3123315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188A9B3-A051-4873-B3D5-4F756B2C9D18}"/>
              </a:ext>
            </a:extLst>
          </p:cNvPr>
          <p:cNvSpPr txBox="1">
            <a:spLocks/>
          </p:cNvSpPr>
          <p:nvPr/>
        </p:nvSpPr>
        <p:spPr bwMode="auto">
          <a:xfrm>
            <a:off x="0" y="1892301"/>
            <a:ext cx="12192000" cy="695113"/>
          </a:xfrm>
          <a:prstGeom prst="rect">
            <a:avLst/>
          </a:prstGeom>
          <a:solidFill>
            <a:schemeClr val="bg1"/>
          </a:solidFill>
          <a:ln>
            <a:noFill/>
          </a:ln>
        </p:spPr>
        <p:txBody>
          <a:bodyPr>
            <a:norm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lvl="0" algn="ctr"/>
            <a:r>
              <a:rPr lang="es-ES" sz="2667">
                <a:solidFill>
                  <a:srgbClr val="0060A0"/>
                </a:solidFill>
                <a:latin typeface="Calibri" panose="020F0502020204030204" pitchFamily="34" charset="0"/>
              </a:rPr>
              <a:t>EMPTY TEMPLATE</a:t>
            </a:r>
          </a:p>
        </p:txBody>
      </p:sp>
      <p:sp>
        <p:nvSpPr>
          <p:cNvPr id="5" name="Content Placeholder 2">
            <a:extLst>
              <a:ext uri="{FF2B5EF4-FFF2-40B4-BE49-F238E27FC236}">
                <a16:creationId xmlns:a16="http://schemas.microsoft.com/office/drawing/2014/main" id="{2295A32D-9921-4AAF-882E-22E6FE93A334}"/>
              </a:ext>
            </a:extLst>
          </p:cNvPr>
          <p:cNvSpPr>
            <a:spLocks noGrp="1"/>
          </p:cNvSpPr>
          <p:nvPr>
            <p:ph idx="1"/>
          </p:nvPr>
        </p:nvSpPr>
        <p:spPr>
          <a:xfrm>
            <a:off x="392007" y="2587414"/>
            <a:ext cx="11571393" cy="1004993"/>
          </a:xfrm>
        </p:spPr>
        <p:txBody>
          <a:bodyPr>
            <a:normAutofit/>
          </a:bodyPr>
          <a:lstStyle/>
          <a:p>
            <a:pPr marL="0" lvl="0" indent="0">
              <a:buNone/>
            </a:pPr>
            <a:r>
              <a:rPr lang="es-ES" sz="2200">
                <a:solidFill>
                  <a:srgbClr val="595959"/>
                </a:solidFill>
                <a:latin typeface="Calibri" panose="020F0502020204030204" pitchFamily="34" charset="0"/>
              </a:rPr>
              <a:t>ADD your text</a:t>
            </a:r>
          </a:p>
        </p:txBody>
      </p:sp>
      <p:sp>
        <p:nvSpPr>
          <p:cNvPr id="2" name="Rectangle 1">
            <a:extLst>
              <a:ext uri="{FF2B5EF4-FFF2-40B4-BE49-F238E27FC236}">
                <a16:creationId xmlns:a16="http://schemas.microsoft.com/office/drawing/2014/main" id="{2AF179D1-C557-76CE-DD5A-5D37D0E9ACEB}"/>
              </a:ext>
            </a:extLst>
          </p:cNvPr>
          <p:cNvSpPr/>
          <p:nvPr/>
        </p:nvSpPr>
        <p:spPr>
          <a:xfrm>
            <a:off x="0" y="-18341"/>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6" name="Titre 1">
            <a:extLst>
              <a:ext uri="{FF2B5EF4-FFF2-40B4-BE49-F238E27FC236}">
                <a16:creationId xmlns:a16="http://schemas.microsoft.com/office/drawing/2014/main" id="{4C66D1A4-C100-270F-3F29-02EBE05D9EAE}"/>
              </a:ext>
            </a:extLst>
          </p:cNvPr>
          <p:cNvSpPr txBox="1">
            <a:spLocks/>
          </p:cNvSpPr>
          <p:nvPr/>
        </p:nvSpPr>
        <p:spPr>
          <a:xfrm>
            <a:off x="0" y="197280"/>
            <a:ext cx="12192000" cy="1027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b="1">
                <a:solidFill>
                  <a:schemeClr val="bg1"/>
                </a:solidFill>
                <a:latin typeface="+mn-lt"/>
              </a:rPr>
              <a:t>TÍTULO</a:t>
            </a:r>
          </a:p>
        </p:txBody>
      </p:sp>
    </p:spTree>
    <p:extLst>
      <p:ext uri="{BB962C8B-B14F-4D97-AF65-F5344CB8AC3E}">
        <p14:creationId xmlns:p14="http://schemas.microsoft.com/office/powerpoint/2010/main" val="1487558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F88A81-5974-5A00-1370-4E4F1464C5B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2E57497-0FD6-28BB-C4D9-B73E2604356E}"/>
              </a:ext>
            </a:extLst>
          </p:cNvPr>
          <p:cNvSpPr/>
          <p:nvPr/>
        </p:nvSpPr>
        <p:spPr>
          <a:xfrm>
            <a:off x="0" y="6787"/>
            <a:ext cx="12192000" cy="1828364"/>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6" name="Title 1">
            <a:extLst>
              <a:ext uri="{FF2B5EF4-FFF2-40B4-BE49-F238E27FC236}">
                <a16:creationId xmlns:a16="http://schemas.microsoft.com/office/drawing/2014/main" id="{A8D5DE92-C780-8E78-EFDA-EE31EF28BAA3}"/>
              </a:ext>
            </a:extLst>
          </p:cNvPr>
          <p:cNvSpPr>
            <a:spLocks noGrp="1"/>
          </p:cNvSpPr>
          <p:nvPr>
            <p:ph type="title"/>
          </p:nvPr>
        </p:nvSpPr>
        <p:spPr>
          <a:xfrm>
            <a:off x="1" y="468000"/>
            <a:ext cx="12192000" cy="1659722"/>
          </a:xfrm>
        </p:spPr>
        <p:txBody>
          <a:bodyPr>
            <a:noAutofit/>
          </a:bodyPr>
          <a:lstStyle/>
          <a:p>
            <a:pPr algn="ctr"/>
            <a:r>
              <a:rPr lang="es-ES" sz="4267" dirty="0">
                <a:solidFill>
                  <a:schemeClr val="bg1"/>
                </a:solidFill>
                <a:effectLst>
                  <a:outerShdw blurRad="127000" dist="38100" dir="2700000" algn="tl" rotWithShape="0">
                    <a:prstClr val="black">
                      <a:alpha val="40000"/>
                    </a:prstClr>
                  </a:outerShdw>
                </a:effectLst>
                <a:latin typeface="Calibri" panose="020F0502020204030204" pitchFamily="34" charset="0"/>
                <a:ea typeface="MS PGothic" charset="0"/>
              </a:rPr>
              <a:t>El Comité Económico y Social Europeo</a:t>
            </a:r>
            <a:br>
              <a:rPr lang="es-ES" sz="4267" dirty="0">
                <a:solidFill>
                  <a:schemeClr val="bg1"/>
                </a:solidFill>
                <a:effectLst>
                  <a:outerShdw blurRad="127000" dist="38100" dir="2700000" algn="tl" rotWithShape="0">
                    <a:prstClr val="black">
                      <a:alpha val="40000"/>
                    </a:prstClr>
                  </a:outerShdw>
                </a:effectLst>
                <a:latin typeface="Calibri" panose="020F0502020204030204" pitchFamily="34" charset="0"/>
                <a:ea typeface="MS PGothic" charset="0"/>
              </a:rPr>
            </a:br>
            <a:r>
              <a:rPr lang="es-ES" sz="4267" dirty="0">
                <a:solidFill>
                  <a:schemeClr val="bg1"/>
                </a:solidFill>
                <a:effectLst>
                  <a:outerShdw blurRad="127000" dist="38100" dir="2700000" algn="tl" rotWithShape="0">
                    <a:prstClr val="black">
                      <a:alpha val="40000"/>
                    </a:prstClr>
                  </a:outerShdw>
                </a:effectLst>
                <a:latin typeface="Calibri" panose="020F0502020204030204" pitchFamily="34" charset="0"/>
                <a:ea typeface="MS PGothic" charset="0"/>
              </a:rPr>
              <a:t>es un órgano consultivo que representa</a:t>
            </a:r>
            <a:br>
              <a:rPr lang="es-ES" sz="4267" dirty="0">
                <a:solidFill>
                  <a:schemeClr val="bg1"/>
                </a:solidFill>
                <a:effectLst>
                  <a:outerShdw blurRad="127000" dist="38100" dir="2700000" algn="tl" rotWithShape="0">
                    <a:prstClr val="black">
                      <a:alpha val="40000"/>
                    </a:prstClr>
                  </a:outerShdw>
                </a:effectLst>
                <a:latin typeface="Calibri" panose="020F0502020204030204" pitchFamily="34" charset="0"/>
                <a:ea typeface="MS PGothic" charset="0"/>
              </a:rPr>
            </a:br>
            <a:r>
              <a:rPr lang="es-ES" sz="4267" b="1" dirty="0">
                <a:solidFill>
                  <a:schemeClr val="bg1"/>
                </a:solidFill>
                <a:effectLst>
                  <a:outerShdw blurRad="127000" dist="38100" dir="2700000" algn="tl" rotWithShape="0">
                    <a:prstClr val="black">
                      <a:alpha val="40000"/>
                    </a:prstClr>
                  </a:outerShdw>
                </a:effectLst>
                <a:latin typeface="Calibri" panose="020F0502020204030204" pitchFamily="34" charset="0"/>
                <a:ea typeface="MS PGothic" charset="0"/>
              </a:rPr>
              <a:t>a la sociedad civil organizada</a:t>
            </a:r>
            <a:r>
              <a:rPr lang="es-ES" sz="4267" dirty="0">
                <a:solidFill>
                  <a:schemeClr val="bg1"/>
                </a:solidFill>
                <a:effectLst>
                  <a:outerShdw blurRad="127000" dist="38100" dir="2700000" algn="tl" rotWithShape="0">
                    <a:prstClr val="black">
                      <a:alpha val="40000"/>
                    </a:prstClr>
                  </a:outerShdw>
                </a:effectLst>
                <a:latin typeface="Calibri" panose="020F0502020204030204" pitchFamily="34" charset="0"/>
                <a:ea typeface="MS PGothic" charset="0"/>
              </a:rPr>
              <a:t>.</a:t>
            </a:r>
            <a:br>
              <a:rPr lang="es-ES" sz="4267" b="1" dirty="0">
                <a:solidFill>
                  <a:schemeClr val="bg1"/>
                </a:solidFill>
                <a:latin typeface="Calibri" panose="020F0502020204030204" pitchFamily="34" charset="0"/>
                <a:ea typeface="MS PGothic" charset="0"/>
              </a:rPr>
            </a:br>
            <a:endParaRPr lang="es-ES" sz="4267" b="1" dirty="0">
              <a:solidFill>
                <a:schemeClr val="bg1"/>
              </a:solidFill>
              <a:latin typeface="Calibri" panose="020F0502020204030204" pitchFamily="34" charset="0"/>
              <a:ea typeface="MS PGothic" charset="0"/>
            </a:endParaRPr>
          </a:p>
        </p:txBody>
      </p:sp>
      <p:sp>
        <p:nvSpPr>
          <p:cNvPr id="7" name="Content Placeholder 2">
            <a:extLst>
              <a:ext uri="{FF2B5EF4-FFF2-40B4-BE49-F238E27FC236}">
                <a16:creationId xmlns:a16="http://schemas.microsoft.com/office/drawing/2014/main" id="{11E22556-F3F7-42C7-F2CE-887A92BC0B96}"/>
              </a:ext>
            </a:extLst>
          </p:cNvPr>
          <p:cNvSpPr txBox="1">
            <a:spLocks/>
          </p:cNvSpPr>
          <p:nvPr/>
        </p:nvSpPr>
        <p:spPr bwMode="auto">
          <a:xfrm>
            <a:off x="256262" y="2816568"/>
            <a:ext cx="6332417" cy="2732616"/>
          </a:xfrm>
          <a:prstGeom prst="rect">
            <a:avLst/>
          </a:prstGeom>
          <a:noFill/>
          <a:ln>
            <a:noFill/>
          </a:ln>
        </p:spPr>
        <p:txBody>
          <a:bodyPr/>
          <a:lstStyle>
            <a:lvl1pPr eaLnBrk="0" hangingPunct="0">
              <a:spcBef>
                <a:spcPct val="20000"/>
              </a:spcBef>
              <a:buFont typeface="Arial" charset="0"/>
              <a:buChar char="•"/>
              <a:defRPr sz="2400">
                <a:solidFill>
                  <a:srgbClr val="3477B2"/>
                </a:solidFill>
                <a:latin typeface="Arial Narrow" charset="0"/>
                <a:ea typeface="MS PGothic" charset="-128"/>
              </a:defRPr>
            </a:lvl1pPr>
            <a:lvl2pPr marL="742950" indent="-285750" eaLnBrk="0" hangingPunct="0">
              <a:spcBef>
                <a:spcPct val="20000"/>
              </a:spcBef>
              <a:buFont typeface="Arial" charset="0"/>
              <a:buChar char="–"/>
              <a:defRPr sz="2200">
                <a:solidFill>
                  <a:srgbClr val="3477B2"/>
                </a:solidFill>
                <a:latin typeface="Arial Narrow" charset="0"/>
                <a:ea typeface="MS PGothic" charset="-128"/>
              </a:defRPr>
            </a:lvl2pPr>
            <a:lvl3pPr marL="1143000" indent="-228600" eaLnBrk="0" hangingPunct="0">
              <a:spcBef>
                <a:spcPct val="20000"/>
              </a:spcBef>
              <a:buFont typeface="Arial" charset="0"/>
              <a:buChar char="•"/>
              <a:defRPr sz="2000">
                <a:solidFill>
                  <a:srgbClr val="3477B2"/>
                </a:solidFill>
                <a:latin typeface="Arial Narrow" charset="0"/>
                <a:ea typeface="MS PGothic" charset="-128"/>
              </a:defRPr>
            </a:lvl3pPr>
            <a:lvl4pPr marL="1600200" indent="-228600" eaLnBrk="0" hangingPunct="0">
              <a:spcBef>
                <a:spcPct val="20000"/>
              </a:spcBef>
              <a:buFont typeface="Arial" charset="0"/>
              <a:buChar char="–"/>
              <a:defRPr>
                <a:solidFill>
                  <a:srgbClr val="3477B2"/>
                </a:solidFill>
                <a:latin typeface="Arial Narrow" charset="0"/>
                <a:ea typeface="MS PGothic" charset="-128"/>
              </a:defRPr>
            </a:lvl4pPr>
            <a:lvl5pPr marL="2057400" indent="-228600" eaLnBrk="0" hangingPunct="0">
              <a:spcBef>
                <a:spcPct val="20000"/>
              </a:spcBef>
              <a:buFont typeface="Arial" charset="0"/>
              <a:buChar char="»"/>
              <a:defRPr sz="1600">
                <a:solidFill>
                  <a:srgbClr val="3477B2"/>
                </a:solidFill>
                <a:latin typeface="Arial Narrow" charset="0"/>
                <a:ea typeface="MS PGothic" charset="-128"/>
              </a:defRPr>
            </a:lvl5pPr>
            <a:lvl6pPr marL="2514600" indent="-228600" eaLnBrk="0" fontAlgn="base" hangingPunct="0">
              <a:spcBef>
                <a:spcPct val="20000"/>
              </a:spcBef>
              <a:spcAft>
                <a:spcPct val="0"/>
              </a:spcAft>
              <a:buFont typeface="Arial" charset="0"/>
              <a:buChar char="»"/>
              <a:defRPr sz="1600">
                <a:solidFill>
                  <a:srgbClr val="3477B2"/>
                </a:solidFill>
                <a:latin typeface="Arial Narrow" charset="0"/>
                <a:ea typeface="MS PGothic" charset="-128"/>
              </a:defRPr>
            </a:lvl6pPr>
            <a:lvl7pPr marL="2971800" indent="-228600" eaLnBrk="0" fontAlgn="base" hangingPunct="0">
              <a:spcBef>
                <a:spcPct val="20000"/>
              </a:spcBef>
              <a:spcAft>
                <a:spcPct val="0"/>
              </a:spcAft>
              <a:buFont typeface="Arial" charset="0"/>
              <a:buChar char="»"/>
              <a:defRPr sz="1600">
                <a:solidFill>
                  <a:srgbClr val="3477B2"/>
                </a:solidFill>
                <a:latin typeface="Arial Narrow" charset="0"/>
                <a:ea typeface="MS PGothic" charset="-128"/>
              </a:defRPr>
            </a:lvl7pPr>
            <a:lvl8pPr marL="3429000" indent="-228600" eaLnBrk="0" fontAlgn="base" hangingPunct="0">
              <a:spcBef>
                <a:spcPct val="20000"/>
              </a:spcBef>
              <a:spcAft>
                <a:spcPct val="0"/>
              </a:spcAft>
              <a:buFont typeface="Arial" charset="0"/>
              <a:buChar char="»"/>
              <a:defRPr sz="1600">
                <a:solidFill>
                  <a:srgbClr val="3477B2"/>
                </a:solidFill>
                <a:latin typeface="Arial Narrow" charset="0"/>
                <a:ea typeface="MS PGothic" charset="-128"/>
              </a:defRPr>
            </a:lvl8pPr>
            <a:lvl9pPr marL="3886200" indent="-228600" eaLnBrk="0" fontAlgn="base" hangingPunct="0">
              <a:spcBef>
                <a:spcPct val="20000"/>
              </a:spcBef>
              <a:spcAft>
                <a:spcPct val="0"/>
              </a:spcAft>
              <a:buFont typeface="Arial" charset="0"/>
              <a:buChar char="»"/>
              <a:defRPr sz="1600">
                <a:solidFill>
                  <a:srgbClr val="3477B2"/>
                </a:solidFill>
                <a:latin typeface="Arial Narrow" charset="0"/>
                <a:ea typeface="MS PGothic" charset="-128"/>
              </a:defRPr>
            </a:lvl9pPr>
          </a:lstStyle>
          <a:p>
            <a:pPr algn="ctr" eaLnBrk="1" hangingPunct="1">
              <a:buFont typeface="Arial" charset="0"/>
              <a:buNone/>
            </a:pPr>
            <a:r>
              <a:rPr lang="es-ES" sz="2667">
                <a:solidFill>
                  <a:srgbClr val="07A1CD"/>
                </a:solidFill>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«El Parlamento Europeo, el Consejo y la Comisión estarán </a:t>
            </a:r>
            <a:r>
              <a:rPr lang="es-ES" sz="2667" b="1" i="1">
                <a:solidFill>
                  <a:srgbClr val="0060A0"/>
                </a:solidFill>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asistidos por un Comité Económico y Social</a:t>
            </a:r>
            <a:r>
              <a:rPr lang="es-ES" sz="2667">
                <a:solidFill>
                  <a:srgbClr val="07A1CD"/>
                </a:solidFill>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 y por un Comité de las Regiones que ejercerán </a:t>
            </a:r>
            <a:r>
              <a:rPr lang="es-ES" sz="2667" b="1" i="1">
                <a:solidFill>
                  <a:srgbClr val="0060A0"/>
                </a:solidFill>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funciones consultivas</a:t>
            </a:r>
            <a:r>
              <a:rPr lang="es-ES" sz="2667">
                <a:solidFill>
                  <a:srgbClr val="07A1CD"/>
                </a:solidFill>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 </a:t>
            </a:r>
          </a:p>
          <a:p>
            <a:pPr algn="ctr" eaLnBrk="1" hangingPunct="1">
              <a:buFont typeface="Arial" charset="0"/>
              <a:buNone/>
            </a:pPr>
            <a:endParaRPr lang="en-GB" altLang="ja-JP" sz="2667" dirty="0">
              <a:solidFill>
                <a:srgbClr val="07A1CD"/>
              </a:solidFill>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endParaRPr>
          </a:p>
          <a:p>
            <a:pPr algn="ctr" eaLnBrk="1" hangingPunct="1">
              <a:buFont typeface="Arial" charset="0"/>
              <a:buNone/>
            </a:pPr>
            <a:r>
              <a:rPr lang="es-ES">
                <a:solidFill>
                  <a:srgbClr val="07A1CD"/>
                </a:solidFill>
                <a:effectLst>
                  <a:outerShdw blurRad="127000" dist="38100" dir="2700000" algn="tl" rotWithShape="0">
                    <a:prstClr val="black">
                      <a:alpha val="40000"/>
                    </a:prstClr>
                  </a:outerShdw>
                </a:effectLst>
                <a:latin typeface="Calibri" charset="0"/>
              </a:rPr>
              <a:t>Tratado de la Unión Europea, artículo 13</a:t>
            </a:r>
          </a:p>
        </p:txBody>
      </p:sp>
      <p:pic>
        <p:nvPicPr>
          <p:cNvPr id="2" name="Picture 1">
            <a:extLst>
              <a:ext uri="{FF2B5EF4-FFF2-40B4-BE49-F238E27FC236}">
                <a16:creationId xmlns:a16="http://schemas.microsoft.com/office/drawing/2014/main" id="{9CF75D38-9BB0-753E-7664-8EA882E8201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569465" y="1911593"/>
            <a:ext cx="4622535" cy="4946407"/>
          </a:xfrm>
          <a:prstGeom prst="rect">
            <a:avLst/>
          </a:prstGeom>
          <a:ln>
            <a:noFill/>
          </a:ln>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90750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32E24-6E64-A030-DF7B-7A8226189618}"/>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F425948A-5867-CD52-1283-E882C06253F4}"/>
              </a:ext>
            </a:extLst>
          </p:cNvPr>
          <p:cNvSpPr txBox="1">
            <a:spLocks/>
          </p:cNvSpPr>
          <p:nvPr/>
        </p:nvSpPr>
        <p:spPr>
          <a:xfrm>
            <a:off x="10149849"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4267" dirty="0">
                <a:solidFill>
                  <a:schemeClr val="bg1"/>
                </a:solidFill>
              </a:rPr>
              <a:t>SOC</a:t>
            </a:r>
            <a:endParaRPr lang="en-US" sz="4267" dirty="0">
              <a:solidFill>
                <a:schemeClr val="bg1"/>
              </a:solidFill>
            </a:endParaRPr>
          </a:p>
        </p:txBody>
      </p:sp>
      <p:sp>
        <p:nvSpPr>
          <p:cNvPr id="18" name="Title 1">
            <a:extLst>
              <a:ext uri="{FF2B5EF4-FFF2-40B4-BE49-F238E27FC236}">
                <a16:creationId xmlns:a16="http://schemas.microsoft.com/office/drawing/2014/main" id="{8191783B-97BB-6B47-0152-29D1C5AD465E}"/>
              </a:ext>
            </a:extLst>
          </p:cNvPr>
          <p:cNvSpPr txBox="1">
            <a:spLocks/>
          </p:cNvSpPr>
          <p:nvPr/>
        </p:nvSpPr>
        <p:spPr>
          <a:xfrm>
            <a:off x="10435431"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4267" dirty="0">
                <a:solidFill>
                  <a:schemeClr val="bg1"/>
                </a:solidFill>
              </a:rPr>
              <a:t>NAT</a:t>
            </a:r>
            <a:endParaRPr lang="en-US" sz="4267" dirty="0">
              <a:solidFill>
                <a:schemeClr val="bg1"/>
              </a:solidFill>
            </a:endParaRPr>
          </a:p>
        </p:txBody>
      </p:sp>
      <p:sp>
        <p:nvSpPr>
          <p:cNvPr id="19" name="Title 1">
            <a:extLst>
              <a:ext uri="{FF2B5EF4-FFF2-40B4-BE49-F238E27FC236}">
                <a16:creationId xmlns:a16="http://schemas.microsoft.com/office/drawing/2014/main" id="{E1C10654-4D22-70D0-6CCE-C0A0F75D5C4F}"/>
              </a:ext>
            </a:extLst>
          </p:cNvPr>
          <p:cNvSpPr txBox="1">
            <a:spLocks/>
          </p:cNvSpPr>
          <p:nvPr/>
        </p:nvSpPr>
        <p:spPr>
          <a:xfrm>
            <a:off x="9924288"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4267" dirty="0">
                <a:solidFill>
                  <a:schemeClr val="bg1"/>
                </a:solidFill>
              </a:rPr>
              <a:t>REX</a:t>
            </a:r>
            <a:endParaRPr lang="en-US" sz="4267" dirty="0">
              <a:solidFill>
                <a:schemeClr val="bg1"/>
              </a:solidFill>
            </a:endParaRPr>
          </a:p>
        </p:txBody>
      </p:sp>
      <p:pic>
        <p:nvPicPr>
          <p:cNvPr id="13" name="Picture 12" descr="A poster of a group of people&#10;&#10;Description automatically generated">
            <a:hlinkClick r:id="rId3" action="ppaction://hlinksldjump"/>
            <a:extLst>
              <a:ext uri="{FF2B5EF4-FFF2-40B4-BE49-F238E27FC236}">
                <a16:creationId xmlns:a16="http://schemas.microsoft.com/office/drawing/2014/main" id="{6EB414F3-32D7-539F-1155-6D17DFD486BF}"/>
              </a:ext>
            </a:extLst>
          </p:cNvPr>
          <p:cNvPicPr>
            <a:picLocks noChangeAspect="1"/>
          </p:cNvPicPr>
          <p:nvPr/>
        </p:nvPicPr>
        <p:blipFill>
          <a:blip r:embed="rId4">
            <a:extLst>
              <a:ext uri="{28A0092B-C50C-407E-A947-70E740481C1C}">
                <a14:useLocalDpi xmlns:a14="http://schemas.microsoft.com/office/drawing/2010/main" val="0"/>
              </a:ext>
            </a:extLst>
          </a:blip>
          <a:srcRect l="-279" r="-1264"/>
          <a:stretch/>
        </p:blipFill>
        <p:spPr>
          <a:xfrm>
            <a:off x="4370717" y="-66338"/>
            <a:ext cx="3450566" cy="68580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Picture 1" descr="A collage of several images of people&#10;&#10;Description automatically generated">
            <a:hlinkClick r:id="rId3" action="ppaction://hlinksldjump"/>
            <a:extLst>
              <a:ext uri="{FF2B5EF4-FFF2-40B4-BE49-F238E27FC236}">
                <a16:creationId xmlns:a16="http://schemas.microsoft.com/office/drawing/2014/main" id="{1647C463-7DB6-F4A5-89C9-270159502931}"/>
              </a:ext>
            </a:extLst>
          </p:cNvPr>
          <p:cNvPicPr>
            <a:picLocks noChangeAspect="1"/>
          </p:cNvPicPr>
          <p:nvPr/>
        </p:nvPicPr>
        <p:blipFill>
          <a:blip r:embed="rId5">
            <a:extLst>
              <a:ext uri="{28A0092B-C50C-407E-A947-70E740481C1C}">
                <a14:useLocalDpi xmlns:a14="http://schemas.microsoft.com/office/drawing/2010/main" val="0"/>
              </a:ext>
            </a:extLst>
          </a:blip>
          <a:srcRect l="-941" r="-411"/>
          <a:stretch/>
        </p:blipFill>
        <p:spPr>
          <a:xfrm>
            <a:off x="155275" y="-66338"/>
            <a:ext cx="3450566" cy="68580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 name="Picture 3" descr="A poster of a group of people&#10;&#10;Description automatically generated">
            <a:hlinkClick r:id="rId3" action="ppaction://hlinksldjump"/>
            <a:extLst>
              <a:ext uri="{FF2B5EF4-FFF2-40B4-BE49-F238E27FC236}">
                <a16:creationId xmlns:a16="http://schemas.microsoft.com/office/drawing/2014/main" id="{D809DCA9-7577-B42D-87B8-1BB53615E2C1}"/>
              </a:ext>
            </a:extLst>
          </p:cNvPr>
          <p:cNvPicPr>
            <a:picLocks noChangeAspect="1"/>
          </p:cNvPicPr>
          <p:nvPr/>
        </p:nvPicPr>
        <p:blipFill>
          <a:blip r:embed="rId6">
            <a:extLst>
              <a:ext uri="{28A0092B-C50C-407E-A947-70E740481C1C}">
                <a14:useLocalDpi xmlns:a14="http://schemas.microsoft.com/office/drawing/2010/main" val="0"/>
              </a:ext>
            </a:extLst>
          </a:blip>
          <a:srcRect l="-48" r="96"/>
          <a:stretch/>
        </p:blipFill>
        <p:spPr>
          <a:xfrm>
            <a:off x="8586159" y="0"/>
            <a:ext cx="3361072" cy="672532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51962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3510D-03B1-A567-47EB-0DAA3CC471A2}"/>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873CF211-003B-1AF4-5AE0-484DC0A1E70B}"/>
              </a:ext>
            </a:extLst>
          </p:cNvPr>
          <p:cNvSpPr txBox="1">
            <a:spLocks/>
          </p:cNvSpPr>
          <p:nvPr/>
        </p:nvSpPr>
        <p:spPr>
          <a:xfrm>
            <a:off x="10149849"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4267" dirty="0">
                <a:solidFill>
                  <a:schemeClr val="bg1"/>
                </a:solidFill>
              </a:rPr>
              <a:t>SOC</a:t>
            </a:r>
            <a:endParaRPr lang="en-US" sz="4267" dirty="0">
              <a:solidFill>
                <a:schemeClr val="bg1"/>
              </a:solidFill>
            </a:endParaRPr>
          </a:p>
        </p:txBody>
      </p:sp>
      <p:sp>
        <p:nvSpPr>
          <p:cNvPr id="18" name="Title 1">
            <a:extLst>
              <a:ext uri="{FF2B5EF4-FFF2-40B4-BE49-F238E27FC236}">
                <a16:creationId xmlns:a16="http://schemas.microsoft.com/office/drawing/2014/main" id="{6120DC1D-C512-41AC-3ADA-BE42201EAF6F}"/>
              </a:ext>
            </a:extLst>
          </p:cNvPr>
          <p:cNvSpPr txBox="1">
            <a:spLocks/>
          </p:cNvSpPr>
          <p:nvPr/>
        </p:nvSpPr>
        <p:spPr>
          <a:xfrm>
            <a:off x="10435431"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4267" dirty="0">
                <a:solidFill>
                  <a:schemeClr val="bg1"/>
                </a:solidFill>
              </a:rPr>
              <a:t>NAT</a:t>
            </a:r>
            <a:endParaRPr lang="en-US" sz="4267" dirty="0">
              <a:solidFill>
                <a:schemeClr val="bg1"/>
              </a:solidFill>
            </a:endParaRPr>
          </a:p>
        </p:txBody>
      </p:sp>
      <p:sp>
        <p:nvSpPr>
          <p:cNvPr id="19" name="Title 1">
            <a:extLst>
              <a:ext uri="{FF2B5EF4-FFF2-40B4-BE49-F238E27FC236}">
                <a16:creationId xmlns:a16="http://schemas.microsoft.com/office/drawing/2014/main" id="{A7E1E67E-3B61-DCF3-EE90-F06A47D70721}"/>
              </a:ext>
            </a:extLst>
          </p:cNvPr>
          <p:cNvSpPr txBox="1">
            <a:spLocks/>
          </p:cNvSpPr>
          <p:nvPr/>
        </p:nvSpPr>
        <p:spPr>
          <a:xfrm>
            <a:off x="9924288"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4267" dirty="0">
                <a:solidFill>
                  <a:schemeClr val="bg1"/>
                </a:solidFill>
              </a:rPr>
              <a:t>REX</a:t>
            </a:r>
            <a:endParaRPr lang="en-US" sz="4267" dirty="0">
              <a:solidFill>
                <a:schemeClr val="bg1"/>
              </a:solidFill>
            </a:endParaRPr>
          </a:p>
        </p:txBody>
      </p:sp>
      <p:pic>
        <p:nvPicPr>
          <p:cNvPr id="3" name="Picture 2" descr="A poster of a financial report&#10;&#10;Description automatically generated with medium confidence">
            <a:hlinkClick r:id="rId3" action="ppaction://hlinksldjump"/>
            <a:extLst>
              <a:ext uri="{FF2B5EF4-FFF2-40B4-BE49-F238E27FC236}">
                <a16:creationId xmlns:a16="http://schemas.microsoft.com/office/drawing/2014/main" id="{EF3F44B3-B23A-C02E-869A-8AEC92B8FE93}"/>
              </a:ext>
            </a:extLst>
          </p:cNvPr>
          <p:cNvPicPr>
            <a:picLocks noChangeAspect="1"/>
          </p:cNvPicPr>
          <p:nvPr/>
        </p:nvPicPr>
        <p:blipFill>
          <a:blip r:embed="rId4">
            <a:extLst>
              <a:ext uri="{28A0092B-C50C-407E-A947-70E740481C1C}">
                <a14:useLocalDpi xmlns:a14="http://schemas.microsoft.com/office/drawing/2010/main" val="0"/>
              </a:ext>
            </a:extLst>
          </a:blip>
          <a:srcRect l="131" r="873"/>
          <a:stretch/>
        </p:blipFill>
        <p:spPr>
          <a:xfrm>
            <a:off x="166770" y="-43467"/>
            <a:ext cx="3390181" cy="684550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 name="Picture 6" descr="A screenshot of a computer screen&#10;&#10;Description automatically generated">
            <a:hlinkClick r:id="rId3" action="ppaction://hlinksldjump"/>
            <a:extLst>
              <a:ext uri="{FF2B5EF4-FFF2-40B4-BE49-F238E27FC236}">
                <a16:creationId xmlns:a16="http://schemas.microsoft.com/office/drawing/2014/main" id="{4DC7EA9E-3AD5-8254-DEBE-53C0DEE3B629}"/>
              </a:ext>
            </a:extLst>
          </p:cNvPr>
          <p:cNvPicPr>
            <a:picLocks noChangeAspect="1"/>
          </p:cNvPicPr>
          <p:nvPr/>
        </p:nvPicPr>
        <p:blipFill>
          <a:blip r:embed="rId5">
            <a:extLst>
              <a:ext uri="{28A0092B-C50C-407E-A947-70E740481C1C}">
                <a14:useLocalDpi xmlns:a14="http://schemas.microsoft.com/office/drawing/2010/main" val="0"/>
              </a:ext>
            </a:extLst>
          </a:blip>
          <a:srcRect l="-177" r="-93"/>
          <a:stretch/>
        </p:blipFill>
        <p:spPr>
          <a:xfrm>
            <a:off x="4382160" y="-1"/>
            <a:ext cx="3390181" cy="675857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9" name="Picture 8" descr="A collage of images of people and icons&#10;&#10;Description automatically generated">
            <a:hlinkClick r:id="rId3" action="ppaction://hlinksldjump"/>
            <a:extLst>
              <a:ext uri="{FF2B5EF4-FFF2-40B4-BE49-F238E27FC236}">
                <a16:creationId xmlns:a16="http://schemas.microsoft.com/office/drawing/2014/main" id="{6175C6EB-6A55-8FE6-F4AC-6BE900C7D7E5}"/>
              </a:ext>
            </a:extLst>
          </p:cNvPr>
          <p:cNvPicPr>
            <a:picLocks noChangeAspect="1"/>
          </p:cNvPicPr>
          <p:nvPr/>
        </p:nvPicPr>
        <p:blipFill>
          <a:blip r:embed="rId6">
            <a:extLst>
              <a:ext uri="{28A0092B-C50C-407E-A947-70E740481C1C}">
                <a14:useLocalDpi xmlns:a14="http://schemas.microsoft.com/office/drawing/2010/main" val="0"/>
              </a:ext>
            </a:extLst>
          </a:blip>
          <a:srcRect l="79" r="641"/>
          <a:stretch/>
        </p:blipFill>
        <p:spPr>
          <a:xfrm>
            <a:off x="8597550" y="-33797"/>
            <a:ext cx="3390181" cy="682616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10181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4753154" y="2091704"/>
            <a:ext cx="7142435" cy="3075914"/>
          </a:xfrm>
        </p:spPr>
        <p:txBody>
          <a:bodyPr>
            <a:normAutofit fontScale="92500" lnSpcReduction="10000"/>
          </a:bodyPr>
          <a:lstStyle/>
          <a:p>
            <a:pPr marL="0" lvl="0" indent="0" algn="just">
              <a:lnSpc>
                <a:spcPct val="110000"/>
              </a:lnSpc>
              <a:buNone/>
            </a:pPr>
            <a:r>
              <a:rPr lang="es-ES" sz="2400" dirty="0">
                <a:latin typeface="Calibri" panose="020F0502020204030204" pitchFamily="34" charset="0"/>
              </a:rPr>
              <a:t>Nombrados para un </a:t>
            </a:r>
            <a:r>
              <a:rPr lang="es-ES" sz="2400" b="1" dirty="0">
                <a:solidFill>
                  <a:srgbClr val="0060A0"/>
                </a:solidFill>
                <a:latin typeface="Calibri" panose="020F0502020204030204" pitchFamily="34" charset="0"/>
              </a:rPr>
              <a:t>mandato renovable de cinco años por el Consejo</a:t>
            </a:r>
            <a:r>
              <a:rPr lang="es-ES" sz="2400" dirty="0">
                <a:latin typeface="Calibri" panose="020F0502020204030204" pitchFamily="34" charset="0"/>
              </a:rPr>
              <a:t>, a propuesta de cada Estado miembro.</a:t>
            </a:r>
          </a:p>
          <a:p>
            <a:pPr marL="0" indent="0" algn="just">
              <a:lnSpc>
                <a:spcPct val="110000"/>
              </a:lnSpc>
              <a:buNone/>
            </a:pPr>
            <a:r>
              <a:rPr lang="es-ES" sz="2400" dirty="0">
                <a:latin typeface="Calibri" panose="020F0502020204030204" pitchFamily="34" charset="0"/>
              </a:rPr>
              <a:t>Son independientes </a:t>
            </a:r>
            <a:r>
              <a:rPr lang="es-ES" sz="2400" b="1" dirty="0">
                <a:solidFill>
                  <a:srgbClr val="0060A0"/>
                </a:solidFill>
                <a:latin typeface="Calibri" panose="020F0502020204030204" pitchFamily="34" charset="0"/>
              </a:rPr>
              <a:t>(= sin afiliación política) </a:t>
            </a:r>
            <a:r>
              <a:rPr lang="es-ES" sz="2400" dirty="0">
                <a:latin typeface="Calibri" panose="020F0502020204030204" pitchFamily="34" charset="0"/>
              </a:rPr>
              <a:t>y desempeñan su cometido en interés de todos los ciudadanos de la UE.</a:t>
            </a:r>
          </a:p>
          <a:p>
            <a:pPr marL="0" indent="0" algn="just">
              <a:lnSpc>
                <a:spcPct val="110000"/>
              </a:lnSpc>
              <a:buNone/>
            </a:pPr>
            <a:r>
              <a:rPr lang="es-ES" sz="2400" b="1" dirty="0">
                <a:solidFill>
                  <a:srgbClr val="0060A0"/>
                </a:solidFill>
                <a:latin typeface="Calibri" panose="020F0502020204030204" pitchFamily="34" charset="0"/>
              </a:rPr>
              <a:t>No están afincados a tiempo completo en Bruselas</a:t>
            </a:r>
            <a:r>
              <a:rPr lang="es-ES" sz="2400" dirty="0">
                <a:solidFill>
                  <a:srgbClr val="0060A0"/>
                </a:solidFill>
                <a:latin typeface="Calibri" panose="020F0502020204030204" pitchFamily="34" charset="0"/>
              </a:rPr>
              <a:t>: </a:t>
            </a:r>
            <a:r>
              <a:rPr lang="es-ES" sz="2400" dirty="0">
                <a:latin typeface="Calibri" panose="020F0502020204030204" pitchFamily="34" charset="0"/>
              </a:rPr>
              <a:t>la mayoría sigue trabajando para sus organizaciones nacionales en el país de origen. Los gastos de viaje y alojamiento son sufragados por el CESE.</a:t>
            </a:r>
          </a:p>
          <a:p>
            <a:pPr lvl="0"/>
            <a:endParaRPr lang="fr-BE" sz="2200" dirty="0">
              <a:solidFill>
                <a:srgbClr val="595959"/>
              </a:solidFill>
              <a:latin typeface="Calibri" panose="020F0502020204030204" pitchFamily="34" charset="0"/>
            </a:endParaRPr>
          </a:p>
        </p:txBody>
      </p:sp>
      <p:sp>
        <p:nvSpPr>
          <p:cNvPr id="7" name="Content Placeholder 2"/>
          <p:cNvSpPr txBox="1">
            <a:spLocks/>
          </p:cNvSpPr>
          <p:nvPr/>
        </p:nvSpPr>
        <p:spPr>
          <a:xfrm>
            <a:off x="4849707" y="3437681"/>
            <a:ext cx="7206169" cy="1004993"/>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endParaRPr lang="fr-BE" sz="2400" dirty="0">
              <a:solidFill>
                <a:srgbClr val="595959"/>
              </a:solidFill>
              <a:latin typeface="Calibri" panose="020F0502020204030204" pitchFamily="34" charset="0"/>
            </a:endParaRPr>
          </a:p>
        </p:txBody>
      </p:sp>
      <p:sp>
        <p:nvSpPr>
          <p:cNvPr id="8" name="Content Placeholder 2"/>
          <p:cNvSpPr txBox="1">
            <a:spLocks/>
          </p:cNvSpPr>
          <p:nvPr/>
        </p:nvSpPr>
        <p:spPr>
          <a:xfrm>
            <a:off x="4849707" y="4520354"/>
            <a:ext cx="7206168" cy="1004993"/>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endParaRPr lang="fr-BE" sz="2400" dirty="0">
              <a:solidFill>
                <a:srgbClr val="595959"/>
              </a:solidFill>
              <a:latin typeface="Calibri" panose="020F0502020204030204" pitchFamily="34" charset="0"/>
            </a:endParaRPr>
          </a:p>
        </p:txBody>
      </p:sp>
      <p:sp>
        <p:nvSpPr>
          <p:cNvPr id="2" name="Rectangle 1">
            <a:extLst>
              <a:ext uri="{FF2B5EF4-FFF2-40B4-BE49-F238E27FC236}">
                <a16:creationId xmlns:a16="http://schemas.microsoft.com/office/drawing/2014/main" id="{D4428210-F821-B6DF-07F8-4E1709B3CA0C}"/>
              </a:ext>
            </a:extLst>
          </p:cNvPr>
          <p:cNvSpPr/>
          <p:nvPr/>
        </p:nvSpPr>
        <p:spPr>
          <a:xfrm>
            <a:off x="0" y="0"/>
            <a:ext cx="12192000" cy="1828364"/>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3" name="TextBox 2">
            <a:extLst>
              <a:ext uri="{FF2B5EF4-FFF2-40B4-BE49-F238E27FC236}">
                <a16:creationId xmlns:a16="http://schemas.microsoft.com/office/drawing/2014/main" id="{5EEF93FD-3C97-D521-87A7-D8F00E14E82C}"/>
              </a:ext>
            </a:extLst>
          </p:cNvPr>
          <p:cNvSpPr txBox="1"/>
          <p:nvPr/>
        </p:nvSpPr>
        <p:spPr>
          <a:xfrm>
            <a:off x="26681" y="263341"/>
            <a:ext cx="12165319" cy="2123658"/>
          </a:xfrm>
          <a:prstGeom prst="rect">
            <a:avLst/>
          </a:prstGeom>
          <a:noFill/>
        </p:spPr>
        <p:txBody>
          <a:bodyPr wrap="square" rtlCol="0">
            <a:spAutoFit/>
          </a:bodyPr>
          <a:lstStyle/>
          <a:p>
            <a:pPr algn="ctr"/>
            <a:r>
              <a:rPr lang="es-ES" sz="4400" b="1" dirty="0">
                <a:solidFill>
                  <a:schemeClr val="bg1"/>
                </a:solidFill>
                <a:latin typeface="Calibri" panose="020F0502020204030204" pitchFamily="34" charset="0"/>
              </a:rPr>
              <a:t>UNA ASAMBLEA DE 329 MIEMBROS</a:t>
            </a:r>
            <a:br>
              <a:rPr lang="es-ES" sz="4400" b="1" dirty="0">
                <a:solidFill>
                  <a:schemeClr val="bg1"/>
                </a:solidFill>
                <a:latin typeface="Calibri" panose="020F0502020204030204" pitchFamily="34" charset="0"/>
              </a:rPr>
            </a:br>
            <a:r>
              <a:rPr lang="es-ES" sz="4400" b="1" dirty="0">
                <a:solidFill>
                  <a:schemeClr val="bg1"/>
                </a:solidFill>
                <a:latin typeface="Calibri" panose="020F0502020204030204" pitchFamily="34" charset="0"/>
              </a:rPr>
              <a:t>DE TODOS LOS ESTADOS MIEMBROS DE LA UE</a:t>
            </a:r>
          </a:p>
          <a:p>
            <a:pPr algn="ctr"/>
            <a:endParaRPr lang="LID4096" sz="4400" dirty="0">
              <a:solidFill>
                <a:schemeClr val="bg1"/>
              </a:solidFill>
            </a:endParaRPr>
          </a:p>
        </p:txBody>
      </p:sp>
    </p:spTree>
    <p:extLst>
      <p:ext uri="{BB962C8B-B14F-4D97-AF65-F5344CB8AC3E}">
        <p14:creationId xmlns:p14="http://schemas.microsoft.com/office/powerpoint/2010/main" val="197007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 calcmode="lin" valueType="num">
                                      <p:cBhvr additive="base">
                                        <p:cTn id="2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nodePh="1">
                                  <p:stCondLst>
                                    <p:cond delay="0"/>
                                  </p:stCondLst>
                                  <p:endCondLst>
                                    <p:cond evt="begin" delay="0">
                                      <p:tn val="26"/>
                                    </p:cond>
                                  </p:endCondLst>
                                  <p:childTnLst>
                                    <p:set>
                                      <p:cBhvr>
                                        <p:cTn id="27" dur="1" fill="hold">
                                          <p:stCondLst>
                                            <p:cond delay="0"/>
                                          </p:stCondLst>
                                        </p:cTn>
                                        <p:tgtEl>
                                          <p:spTgt spid="7">
                                            <p:txEl>
                                              <p:pRg st="0" end="0"/>
                                            </p:txEl>
                                          </p:spTgt>
                                        </p:tgtEl>
                                        <p:attrNameLst>
                                          <p:attrName>style.visibility</p:attrName>
                                        </p:attrNameLst>
                                      </p:cBhvr>
                                      <p:to>
                                        <p:strVal val="visible"/>
                                      </p:to>
                                    </p:set>
                                    <p:anim calcmode="lin" valueType="num">
                                      <p:cBhvr additive="base">
                                        <p:cTn id="2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nodePh="1">
                                  <p:stCondLst>
                                    <p:cond delay="0"/>
                                  </p:stCondLst>
                                  <p:endCondLst>
                                    <p:cond evt="begin" delay="0">
                                      <p:tn val="32"/>
                                    </p:cond>
                                  </p:endCondLst>
                                  <p:childTnLst>
                                    <p:set>
                                      <p:cBhvr>
                                        <p:cTn id="33"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build="p"/>
      <p:bldP spid="8" grpId="0" build="p"/>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t="27379"/>
          <a:stretch/>
        </p:blipFill>
        <p:spPr>
          <a:xfrm>
            <a:off x="0" y="1206436"/>
            <a:ext cx="12192000" cy="4980362"/>
          </a:xfrm>
          <a:prstGeom prst="rect">
            <a:avLst/>
          </a:prstGeom>
        </p:spPr>
      </p:pic>
      <p:sp>
        <p:nvSpPr>
          <p:cNvPr id="5" name="Content Placeholder 2"/>
          <p:cNvSpPr>
            <a:spLocks noGrp="1"/>
          </p:cNvSpPr>
          <p:nvPr>
            <p:ph idx="1"/>
          </p:nvPr>
        </p:nvSpPr>
        <p:spPr>
          <a:xfrm>
            <a:off x="0" y="1482030"/>
            <a:ext cx="12192000" cy="517313"/>
          </a:xfrm>
        </p:spPr>
        <p:txBody>
          <a:bodyPr>
            <a:normAutofit/>
          </a:bodyPr>
          <a:lstStyle/>
          <a:p>
            <a:pPr marL="0" lvl="1" indent="0" algn="ctr">
              <a:buNone/>
            </a:pPr>
            <a:r>
              <a:rPr lang="es-ES">
                <a:latin typeface="Calibri" charset="0"/>
                <a:ea typeface="MS PGothic" charset="-128"/>
              </a:rPr>
              <a:t>Engloba a todos los grupos y organizaciones en los que las</a:t>
            </a:r>
            <a:r>
              <a:rPr lang="es-ES" b="1">
                <a:solidFill>
                  <a:srgbClr val="0060A0"/>
                </a:solidFill>
                <a:latin typeface="Calibri" charset="0"/>
                <a:ea typeface="MS PGothic" charset="-128"/>
              </a:rPr>
              <a:t> personas trabajan en cooperación</a:t>
            </a:r>
            <a:r>
              <a:rPr lang="es-ES">
                <a:solidFill>
                  <a:srgbClr val="0060A0"/>
                </a:solidFill>
                <a:latin typeface="Calibri" charset="0"/>
                <a:ea typeface="MS PGothic" charset="-128"/>
              </a:rPr>
              <a:t>:</a:t>
            </a:r>
          </a:p>
        </p:txBody>
      </p:sp>
      <p:sp>
        <p:nvSpPr>
          <p:cNvPr id="13" name="Rectangle 12"/>
          <p:cNvSpPr/>
          <p:nvPr/>
        </p:nvSpPr>
        <p:spPr>
          <a:xfrm>
            <a:off x="1273387" y="3442547"/>
            <a:ext cx="2926080" cy="3574627"/>
          </a:xfrm>
          <a:prstGeom prst="rect">
            <a:avLst/>
          </a:prstGeom>
          <a:solidFill>
            <a:srgbClr val="006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Rectangle 13"/>
          <p:cNvSpPr/>
          <p:nvPr/>
        </p:nvSpPr>
        <p:spPr>
          <a:xfrm>
            <a:off x="4754880" y="3442547"/>
            <a:ext cx="2926080" cy="3574627"/>
          </a:xfrm>
          <a:prstGeom prst="rect">
            <a:avLst/>
          </a:prstGeom>
          <a:solidFill>
            <a:srgbClr val="D922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5" name="Rectangle 14"/>
          <p:cNvSpPr/>
          <p:nvPr/>
        </p:nvSpPr>
        <p:spPr>
          <a:xfrm>
            <a:off x="8236373" y="3442547"/>
            <a:ext cx="2926080" cy="3574627"/>
          </a:xfrm>
          <a:prstGeom prst="rect">
            <a:avLst/>
          </a:prstGeom>
          <a:solidFill>
            <a:srgbClr val="0083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008342"/>
              </a:solidFill>
            </a:endParaRPr>
          </a:p>
        </p:txBody>
      </p:sp>
      <p:sp>
        <p:nvSpPr>
          <p:cNvPr id="10" name="Title 1"/>
          <p:cNvSpPr txBox="1">
            <a:spLocks/>
          </p:cNvSpPr>
          <p:nvPr/>
        </p:nvSpPr>
        <p:spPr bwMode="auto">
          <a:xfrm>
            <a:off x="1273387" y="3504001"/>
            <a:ext cx="2926080" cy="78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eaLnBrk="1" hangingPunct="1">
              <a:defRPr/>
            </a:pPr>
            <a:r>
              <a:rPr lang="es-ES" sz="2533" b="1">
                <a:solidFill>
                  <a:schemeClr val="bg1"/>
                </a:solidFill>
                <a:latin typeface="Calibri" panose="020F0502020204030204" pitchFamily="34" charset="0"/>
                <a:ea typeface="+mj-ea"/>
              </a:rPr>
              <a:t>Empresarios (107)</a:t>
            </a:r>
          </a:p>
        </p:txBody>
      </p:sp>
      <p:sp>
        <p:nvSpPr>
          <p:cNvPr id="11" name="Title 1"/>
          <p:cNvSpPr txBox="1">
            <a:spLocks/>
          </p:cNvSpPr>
          <p:nvPr/>
        </p:nvSpPr>
        <p:spPr bwMode="auto">
          <a:xfrm>
            <a:off x="4754880" y="3504001"/>
            <a:ext cx="2926080" cy="78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eaLnBrk="1" hangingPunct="1">
              <a:defRPr/>
            </a:pPr>
            <a:r>
              <a:rPr lang="es-ES" sz="2533" b="1">
                <a:solidFill>
                  <a:schemeClr val="bg1"/>
                </a:solidFill>
                <a:latin typeface="Calibri" panose="020F0502020204030204" pitchFamily="34" charset="0"/>
                <a:ea typeface="+mj-ea"/>
              </a:rPr>
              <a:t>Trabajadores (112)</a:t>
            </a:r>
          </a:p>
        </p:txBody>
      </p:sp>
      <p:sp>
        <p:nvSpPr>
          <p:cNvPr id="12" name="Title 1"/>
          <p:cNvSpPr txBox="1">
            <a:spLocks/>
          </p:cNvSpPr>
          <p:nvPr/>
        </p:nvSpPr>
        <p:spPr bwMode="auto">
          <a:xfrm>
            <a:off x="8236373" y="3504001"/>
            <a:ext cx="2926080" cy="78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eaLnBrk="1" hangingPunct="1">
              <a:defRPr/>
            </a:pPr>
            <a:r>
              <a:rPr lang="es-ES" sz="2667" b="1">
                <a:solidFill>
                  <a:schemeClr val="bg1"/>
                </a:solidFill>
                <a:latin typeface="Calibri" panose="020F0502020204030204" pitchFamily="34" charset="0"/>
                <a:ea typeface="+mj-ea"/>
              </a:rPr>
              <a:t>Organizaciones de la sociedad civil (106)</a:t>
            </a:r>
          </a:p>
          <a:p>
            <a:pPr algn="ctr" eaLnBrk="1" hangingPunct="1">
              <a:defRPr/>
            </a:pPr>
            <a:endParaRPr lang="fr-BE" sz="2667" b="1" dirty="0">
              <a:solidFill>
                <a:schemeClr val="bg1"/>
              </a:solidFill>
              <a:latin typeface="Calibri" panose="020F0502020204030204" pitchFamily="34" charset="0"/>
              <a:ea typeface="+mj-ea"/>
            </a:endParaRPr>
          </a:p>
        </p:txBody>
      </p:sp>
      <p:sp>
        <p:nvSpPr>
          <p:cNvPr id="17" name="Rectangle 16"/>
          <p:cNvSpPr/>
          <p:nvPr/>
        </p:nvSpPr>
        <p:spPr>
          <a:xfrm>
            <a:off x="0" y="5936558"/>
            <a:ext cx="12192000" cy="1627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8" name="Content Placeholder 2"/>
          <p:cNvSpPr txBox="1">
            <a:spLocks/>
          </p:cNvSpPr>
          <p:nvPr/>
        </p:nvSpPr>
        <p:spPr>
          <a:xfrm>
            <a:off x="180975" y="5911455"/>
            <a:ext cx="11906250" cy="1450764"/>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buNone/>
            </a:pPr>
            <a:r>
              <a:rPr lang="es-ES" sz="2100" b="1" dirty="0">
                <a:solidFill>
                  <a:srgbClr val="1F5FA0"/>
                </a:solidFill>
                <a:latin typeface="Calibri" charset="0"/>
                <a:ea typeface="MS PGothic" charset="-128"/>
              </a:rPr>
              <a:t>Están comprometidos en la defensa de los intereses y valores de sus grupos (u organizaciones representativas) y suelen actuar como intermediarios entre quienes toman las decisiones y la ciudadanía.</a:t>
            </a:r>
          </a:p>
        </p:txBody>
      </p:sp>
      <p:sp>
        <p:nvSpPr>
          <p:cNvPr id="19" name="TextBox 18">
            <a:hlinkClick r:id="rId4"/>
            <a:extLst>
              <a:ext uri="{FF2B5EF4-FFF2-40B4-BE49-F238E27FC236}">
                <a16:creationId xmlns:a16="http://schemas.microsoft.com/office/drawing/2014/main" id="{F0925021-66B6-B547-90DD-B7884B765D2F}"/>
              </a:ext>
            </a:extLst>
          </p:cNvPr>
          <p:cNvSpPr txBox="1"/>
          <p:nvPr/>
        </p:nvSpPr>
        <p:spPr>
          <a:xfrm>
            <a:off x="1255099" y="4176000"/>
            <a:ext cx="2907792" cy="1816266"/>
          </a:xfrm>
          <a:prstGeom prst="rect">
            <a:avLst/>
          </a:prstGeom>
          <a:noFill/>
        </p:spPr>
        <p:txBody>
          <a:bodyPr wrap="square" rtlCol="0">
            <a:spAutoFit/>
          </a:bodyPr>
          <a:lstStyle/>
          <a:p>
            <a:pPr algn="ctr"/>
            <a:r>
              <a:rPr lang="es-ES" sz="1867" dirty="0">
                <a:solidFill>
                  <a:schemeClr val="bg1"/>
                </a:solidFill>
              </a:rPr>
              <a:t>Federaciones empresariales,</a:t>
            </a:r>
          </a:p>
          <a:p>
            <a:pPr algn="ctr"/>
            <a:r>
              <a:rPr lang="es-ES" sz="1867" dirty="0">
                <a:solidFill>
                  <a:schemeClr val="bg1"/>
                </a:solidFill>
              </a:rPr>
              <a:t>cámaras de comercio,</a:t>
            </a:r>
          </a:p>
          <a:p>
            <a:pPr algn="ctr"/>
            <a:r>
              <a:rPr lang="es-ES" sz="1867" dirty="0">
                <a:solidFill>
                  <a:schemeClr val="bg1"/>
                </a:solidFill>
              </a:rPr>
              <a:t>organizaciones de pymes, etc.</a:t>
            </a:r>
          </a:p>
          <a:p>
            <a:pPr algn="ctr"/>
            <a:endParaRPr lang="en-US" sz="1867" dirty="0">
              <a:solidFill>
                <a:schemeClr val="bg1"/>
              </a:solidFill>
            </a:endParaRPr>
          </a:p>
        </p:txBody>
      </p:sp>
      <p:sp>
        <p:nvSpPr>
          <p:cNvPr id="20" name="TextBox 19">
            <a:hlinkClick r:id="rId5"/>
            <a:extLst>
              <a:ext uri="{FF2B5EF4-FFF2-40B4-BE49-F238E27FC236}">
                <a16:creationId xmlns:a16="http://schemas.microsoft.com/office/drawing/2014/main" id="{EA13E604-DD39-AC47-A999-ECEECC06A46F}"/>
              </a:ext>
            </a:extLst>
          </p:cNvPr>
          <p:cNvSpPr txBox="1"/>
          <p:nvPr/>
        </p:nvSpPr>
        <p:spPr>
          <a:xfrm>
            <a:off x="4718304" y="4224000"/>
            <a:ext cx="2962656" cy="379656"/>
          </a:xfrm>
          <a:prstGeom prst="rect">
            <a:avLst/>
          </a:prstGeom>
          <a:noFill/>
        </p:spPr>
        <p:txBody>
          <a:bodyPr wrap="square" rtlCol="0">
            <a:spAutoFit/>
          </a:bodyPr>
          <a:lstStyle/>
          <a:p>
            <a:pPr algn="ctr"/>
            <a:r>
              <a:rPr lang="es-ES" sz="1867">
                <a:solidFill>
                  <a:schemeClr val="bg1"/>
                </a:solidFill>
              </a:rPr>
              <a:t>Sindicatos</a:t>
            </a:r>
          </a:p>
        </p:txBody>
      </p:sp>
      <p:sp>
        <p:nvSpPr>
          <p:cNvPr id="21" name="TextBox 20">
            <a:hlinkClick r:id="rId6"/>
            <a:extLst>
              <a:ext uri="{FF2B5EF4-FFF2-40B4-BE49-F238E27FC236}">
                <a16:creationId xmlns:a16="http://schemas.microsoft.com/office/drawing/2014/main" id="{04EA3B74-E8BC-4341-9B56-489ADABD78EE}"/>
              </a:ext>
            </a:extLst>
          </p:cNvPr>
          <p:cNvSpPr txBox="1"/>
          <p:nvPr/>
        </p:nvSpPr>
        <p:spPr>
          <a:xfrm>
            <a:off x="8236373" y="4224000"/>
            <a:ext cx="2926080" cy="2103589"/>
          </a:xfrm>
          <a:prstGeom prst="rect">
            <a:avLst/>
          </a:prstGeom>
          <a:noFill/>
        </p:spPr>
        <p:txBody>
          <a:bodyPr wrap="square" rtlCol="0">
            <a:spAutoFit/>
          </a:bodyPr>
          <a:lstStyle/>
          <a:p>
            <a:pPr algn="ctr"/>
            <a:r>
              <a:rPr lang="es-ES" sz="1867" dirty="0">
                <a:solidFill>
                  <a:schemeClr val="bg1"/>
                </a:solidFill>
              </a:rPr>
              <a:t>Agricultores, consumidores, ONG, personas jóvenes, profesiones liberales, personas con discapacidad, académicos, cooperativas, etc. </a:t>
            </a:r>
          </a:p>
          <a:p>
            <a:pPr algn="ctr"/>
            <a:endParaRPr lang="en-US" sz="1867" dirty="0">
              <a:solidFill>
                <a:schemeClr val="bg1"/>
              </a:solidFill>
            </a:endParaRPr>
          </a:p>
        </p:txBody>
      </p:sp>
      <p:sp>
        <p:nvSpPr>
          <p:cNvPr id="2" name="Rectangle 1">
            <a:extLst>
              <a:ext uri="{FF2B5EF4-FFF2-40B4-BE49-F238E27FC236}">
                <a16:creationId xmlns:a16="http://schemas.microsoft.com/office/drawing/2014/main" id="{02F707B0-4DCD-1697-44A7-0F7B11A0DBD4}"/>
              </a:ext>
            </a:extLst>
          </p:cNvPr>
          <p:cNvSpPr/>
          <p:nvPr/>
        </p:nvSpPr>
        <p:spPr>
          <a:xfrm>
            <a:off x="0" y="6787"/>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6" name="Title 1"/>
          <p:cNvSpPr txBox="1">
            <a:spLocks/>
          </p:cNvSpPr>
          <p:nvPr/>
        </p:nvSpPr>
        <p:spPr bwMode="auto">
          <a:xfrm>
            <a:off x="-85060" y="161454"/>
            <a:ext cx="12277060" cy="106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eaLnBrk="1" hangingPunct="1">
              <a:defRPr/>
            </a:pPr>
            <a:r>
              <a:rPr lang="es-ES" sz="4400" b="1">
                <a:solidFill>
                  <a:schemeClr val="bg1"/>
                </a:solidFill>
                <a:latin typeface="Calibri" panose="020F0502020204030204" pitchFamily="34" charset="0"/>
                <a:ea typeface="+mj-ea"/>
              </a:rPr>
              <a:t>¿QUÉ SIGNIFICA SOCIEDAD CIVIL ORGANIZADA?</a:t>
            </a:r>
          </a:p>
        </p:txBody>
      </p:sp>
    </p:spTree>
    <p:extLst>
      <p:ext uri="{BB962C8B-B14F-4D97-AF65-F5344CB8AC3E}">
        <p14:creationId xmlns:p14="http://schemas.microsoft.com/office/powerpoint/2010/main" val="197500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par>
                          <p:cTn id="39" fill="hold">
                            <p:stCondLst>
                              <p:cond delay="1500"/>
                            </p:stCondLst>
                            <p:childTnLst>
                              <p:par>
                                <p:cTn id="40" presetID="2" presetClass="entr" presetSubtype="4"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ppt_x"/>
                                          </p:val>
                                        </p:tav>
                                        <p:tav tm="100000">
                                          <p:val>
                                            <p:strVal val="#ppt_x"/>
                                          </p:val>
                                        </p:tav>
                                      </p:tavLst>
                                    </p:anim>
                                    <p:anim calcmode="lin" valueType="num">
                                      <p:cBhvr additive="base">
                                        <p:cTn id="47" dur="500" fill="hold"/>
                                        <p:tgtEl>
                                          <p:spTgt spid="21"/>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childTnLst>
                          </p:cTn>
                        </p:par>
                        <p:par>
                          <p:cTn id="52" fill="hold">
                            <p:stCondLst>
                              <p:cond delay="2000"/>
                            </p:stCondLst>
                            <p:childTnLst>
                              <p:par>
                                <p:cTn id="53" presetID="2" presetClass="entr" presetSubtype="4"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ppt_x"/>
                                          </p:val>
                                        </p:tav>
                                        <p:tav tm="100000">
                                          <p:val>
                                            <p:strVal val="#ppt_x"/>
                                          </p:val>
                                        </p:tav>
                                      </p:tavLst>
                                    </p:anim>
                                    <p:anim calcmode="lin" valueType="num">
                                      <p:cBhvr additive="base">
                                        <p:cTn id="6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3" grpId="0" animBg="1"/>
      <p:bldP spid="14" grpId="0" animBg="1"/>
      <p:bldP spid="15" grpId="0" animBg="1"/>
      <p:bldP spid="10" grpId="0"/>
      <p:bldP spid="11" grpId="0"/>
      <p:bldP spid="12" grpId="0"/>
      <p:bldP spid="17" grpId="0" animBg="1"/>
      <p:bldP spid="18" grpId="0"/>
      <p:bldP spid="19" grpId="0"/>
      <p:bldP spid="20" grpId="0"/>
      <p:bldP spid="21"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E81D5F-8A66-0164-9E18-EF3E967B127A}"/>
              </a:ext>
            </a:extLst>
          </p:cNvPr>
          <p:cNvSpPr/>
          <p:nvPr/>
        </p:nvSpPr>
        <p:spPr>
          <a:xfrm>
            <a:off x="0" y="-9144"/>
            <a:ext cx="7430791"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2" name="Title 1"/>
          <p:cNvSpPr>
            <a:spLocks noGrp="1"/>
          </p:cNvSpPr>
          <p:nvPr>
            <p:ph type="title"/>
          </p:nvPr>
        </p:nvSpPr>
        <p:spPr>
          <a:xfrm>
            <a:off x="-106532" y="-9144"/>
            <a:ext cx="7430791" cy="1144284"/>
          </a:xfrm>
          <a:effectLst>
            <a:outerShdw blurRad="76200" dist="12700" dir="2700000" sy="-23000" kx="-800400" algn="bl" rotWithShape="0">
              <a:prstClr val="black">
                <a:alpha val="20000"/>
              </a:prstClr>
            </a:outerShdw>
          </a:effectLst>
        </p:spPr>
        <p:txBody>
          <a:bodyPr>
            <a:noAutofit/>
          </a:bodyPr>
          <a:lstStyle/>
          <a:p>
            <a:pPr algn="ctr"/>
            <a:r>
              <a:rPr lang="es-ES" sz="4000" b="1">
                <a:solidFill>
                  <a:schemeClr val="bg1"/>
                </a:solidFill>
                <a:latin typeface="+mn-lt"/>
                <a:ea typeface="+mn-ea"/>
                <a:cs typeface="+mn-cs"/>
              </a:rPr>
              <a:t>¿CUÁL ES LA MISIÓN DEL CESE?</a:t>
            </a:r>
          </a:p>
        </p:txBody>
      </p:sp>
      <p:sp>
        <p:nvSpPr>
          <p:cNvPr id="5" name="Rectangle 4"/>
          <p:cNvSpPr/>
          <p:nvPr/>
        </p:nvSpPr>
        <p:spPr>
          <a:xfrm>
            <a:off x="124545" y="1144284"/>
            <a:ext cx="7105335" cy="5016758"/>
          </a:xfrm>
          <a:prstGeom prst="rect">
            <a:avLst/>
          </a:prstGeom>
        </p:spPr>
        <p:txBody>
          <a:bodyPr wrap="square">
            <a:spAutoFit/>
          </a:bodyPr>
          <a:lstStyle/>
          <a:p>
            <a:pPr algn="just"/>
            <a:r>
              <a:rPr lang="es-ES" sz="2000" dirty="0">
                <a:latin typeface="+mn-lt"/>
              </a:rPr>
              <a:t>El </a:t>
            </a:r>
            <a:r>
              <a:rPr lang="es-ES" sz="2000" b="1" dirty="0">
                <a:solidFill>
                  <a:srgbClr val="1F5FA0"/>
                </a:solidFill>
                <a:latin typeface="+mn-lt"/>
              </a:rPr>
              <a:t>Parlamento Europeo</a:t>
            </a:r>
            <a:r>
              <a:rPr lang="es-ES" sz="2000" dirty="0">
                <a:solidFill>
                  <a:srgbClr val="0060A0"/>
                </a:solidFill>
                <a:latin typeface="+mn-lt"/>
              </a:rPr>
              <a:t>,</a:t>
            </a:r>
            <a:r>
              <a:rPr lang="es-ES" sz="2000" dirty="0">
                <a:latin typeface="+mn-lt"/>
              </a:rPr>
              <a:t> el </a:t>
            </a:r>
            <a:r>
              <a:rPr lang="es-ES" sz="2000" b="1" dirty="0">
                <a:solidFill>
                  <a:srgbClr val="1F5FA0"/>
                </a:solidFill>
                <a:latin typeface="+mn-lt"/>
              </a:rPr>
              <a:t>Consejo de la UE</a:t>
            </a:r>
            <a:r>
              <a:rPr lang="es-ES" sz="2000" dirty="0">
                <a:latin typeface="+mn-lt"/>
              </a:rPr>
              <a:t> y la </a:t>
            </a:r>
            <a:r>
              <a:rPr lang="es-ES" sz="2000" b="1" dirty="0">
                <a:solidFill>
                  <a:srgbClr val="1F5FA0"/>
                </a:solidFill>
                <a:latin typeface="+mn-lt"/>
              </a:rPr>
              <a:t>Comisión Europea</a:t>
            </a:r>
            <a:r>
              <a:rPr lang="es-ES" sz="2000" dirty="0">
                <a:latin typeface="+mn-lt"/>
              </a:rPr>
              <a:t> están </a:t>
            </a:r>
            <a:r>
              <a:rPr lang="es-ES" sz="2000" b="1" dirty="0">
                <a:solidFill>
                  <a:srgbClr val="0060A0"/>
                </a:solidFill>
                <a:latin typeface="+mn-lt"/>
              </a:rPr>
              <a:t>jurídicamente obligados a consultar al CESE</a:t>
            </a:r>
            <a:r>
              <a:rPr lang="es-ES" sz="2000" dirty="0">
                <a:latin typeface="+mn-lt"/>
              </a:rPr>
              <a:t> cuando aprueban nuevas leyes. La </a:t>
            </a:r>
            <a:r>
              <a:rPr lang="es-ES" sz="2000" b="1" dirty="0">
                <a:latin typeface="+mn-lt"/>
              </a:rPr>
              <a:t>consulta</a:t>
            </a:r>
            <a:r>
              <a:rPr lang="es-ES" sz="2000" dirty="0">
                <a:latin typeface="+mn-lt"/>
              </a:rPr>
              <a:t> puede abarcar un amplio abanico de temas. </a:t>
            </a:r>
          </a:p>
          <a:p>
            <a:pPr algn="just"/>
            <a:endParaRPr lang="en-US" altLang="fr-FR" sz="1000" dirty="0">
              <a:solidFill>
                <a:srgbClr val="0060A0"/>
              </a:solidFill>
            </a:endParaRPr>
          </a:p>
          <a:p>
            <a:pPr algn="just"/>
            <a:r>
              <a:rPr lang="es-ES" sz="2000" dirty="0"/>
              <a:t>Los </a:t>
            </a:r>
            <a:r>
              <a:rPr lang="es-ES" sz="2000" b="1" dirty="0">
                <a:solidFill>
                  <a:srgbClr val="1F5FA0"/>
                </a:solidFill>
              </a:rPr>
              <a:t>miembros del CESE</a:t>
            </a:r>
            <a:r>
              <a:rPr lang="es-ES" sz="2000" dirty="0"/>
              <a:t>, en representación de </a:t>
            </a:r>
            <a:r>
              <a:rPr lang="es-ES" sz="2000" b="1" dirty="0">
                <a:solidFill>
                  <a:srgbClr val="1F5FA0"/>
                </a:solidFill>
              </a:rPr>
              <a:t>los tres Grupos, debaten, consultan y alcanzan un consenso para elaborar un documento único, denominado «dictamen»</a:t>
            </a:r>
            <a:r>
              <a:rPr lang="es-ES" sz="2000" dirty="0"/>
              <a:t>, sobre la legislación propuesta.</a:t>
            </a:r>
          </a:p>
          <a:p>
            <a:pPr algn="just"/>
            <a:endParaRPr lang="en-US" altLang="fr-FR" sz="1000" dirty="0">
              <a:solidFill>
                <a:srgbClr val="0060A0"/>
              </a:solidFill>
            </a:endParaRPr>
          </a:p>
          <a:p>
            <a:pPr algn="just"/>
            <a:r>
              <a:rPr lang="es-ES" sz="2000" dirty="0"/>
              <a:t>Una vez </a:t>
            </a:r>
            <a:r>
              <a:rPr lang="es-ES" sz="2000" b="1" dirty="0">
                <a:solidFill>
                  <a:srgbClr val="1F5FA0"/>
                </a:solidFill>
              </a:rPr>
              <a:t>aprobado, el dictamen se envía a las instituciones de la UE</a:t>
            </a:r>
            <a:r>
              <a:rPr lang="es-ES" sz="2000" dirty="0"/>
              <a:t> para su debate y publicación en el Diario Oficial de la UE (en 24 lenguas).</a:t>
            </a:r>
          </a:p>
          <a:p>
            <a:pPr algn="just"/>
            <a:endParaRPr lang="en-US" altLang="fr-FR" sz="1000" dirty="0"/>
          </a:p>
          <a:p>
            <a:pPr algn="just"/>
            <a:r>
              <a:rPr lang="es-ES" sz="2000" dirty="0"/>
              <a:t>El ponente </a:t>
            </a:r>
            <a:r>
              <a:rPr lang="es-ES" sz="2000" b="1" dirty="0">
                <a:solidFill>
                  <a:srgbClr val="1F5FA0"/>
                </a:solidFill>
              </a:rPr>
              <a:t>presenta</a:t>
            </a:r>
            <a:r>
              <a:rPr lang="es-ES" sz="2000" dirty="0"/>
              <a:t> las principales conclusiones y </a:t>
            </a:r>
            <a:r>
              <a:rPr lang="es-ES" sz="2000" b="1" dirty="0">
                <a:solidFill>
                  <a:srgbClr val="1F5FA0"/>
                </a:solidFill>
              </a:rPr>
              <a:t>difunde</a:t>
            </a:r>
            <a:r>
              <a:rPr lang="es-ES" sz="2000" dirty="0"/>
              <a:t> el dictamen a escala local, nacional y de la UE.</a:t>
            </a:r>
          </a:p>
          <a:p>
            <a:pPr algn="just"/>
            <a:endParaRPr lang="en-GB" altLang="fr-FR" sz="1000" dirty="0"/>
          </a:p>
          <a:p>
            <a:pPr algn="just"/>
            <a:r>
              <a:rPr lang="es-ES" sz="2000" dirty="0"/>
              <a:t>En total, el CESE emite unos </a:t>
            </a:r>
            <a:r>
              <a:rPr lang="es-ES" sz="2000" b="1" dirty="0">
                <a:solidFill>
                  <a:srgbClr val="1F5FA0"/>
                </a:solidFill>
              </a:rPr>
              <a:t>200 dictámenes</a:t>
            </a:r>
            <a:r>
              <a:rPr lang="es-ES" sz="2000" dirty="0"/>
              <a:t> al año.</a:t>
            </a:r>
          </a:p>
        </p:txBody>
      </p:sp>
      <p:sp>
        <p:nvSpPr>
          <p:cNvPr id="6" name="TextBox 5">
            <a:extLst>
              <a:ext uri="{FF2B5EF4-FFF2-40B4-BE49-F238E27FC236}">
                <a16:creationId xmlns:a16="http://schemas.microsoft.com/office/drawing/2014/main" id="{D54632D7-92F4-4501-A9F6-C753A58D7CB1}"/>
              </a:ext>
            </a:extLst>
          </p:cNvPr>
          <p:cNvSpPr txBox="1"/>
          <p:nvPr/>
        </p:nvSpPr>
        <p:spPr>
          <a:xfrm>
            <a:off x="3521984" y="6161042"/>
            <a:ext cx="2050125" cy="584775"/>
          </a:xfrm>
          <a:prstGeom prst="rect">
            <a:avLst/>
          </a:prstGeom>
          <a:noFill/>
        </p:spPr>
        <p:txBody>
          <a:bodyPr wrap="square">
            <a:spAutoFit/>
          </a:bodyPr>
          <a:lstStyle/>
          <a:p>
            <a:r>
              <a:rPr lang="es-ES" sz="1600" b="1" dirty="0"/>
              <a:t>¡Escanea el código QR para saber más!</a:t>
            </a:r>
          </a:p>
        </p:txBody>
      </p:sp>
      <p:pic>
        <p:nvPicPr>
          <p:cNvPr id="8" name="Picture 7">
            <a:extLst>
              <a:ext uri="{FF2B5EF4-FFF2-40B4-BE49-F238E27FC236}">
                <a16:creationId xmlns:a16="http://schemas.microsoft.com/office/drawing/2014/main" id="{07D93C43-DE67-4F97-97C9-04AF74DC62C2}"/>
              </a:ext>
            </a:extLst>
          </p:cNvPr>
          <p:cNvPicPr>
            <a:picLocks noChangeAspect="1"/>
          </p:cNvPicPr>
          <p:nvPr/>
        </p:nvPicPr>
        <p:blipFill>
          <a:blip r:embed="rId2"/>
          <a:srcRect l="5714" t="7800" r="9338" b="6166"/>
          <a:stretch/>
        </p:blipFill>
        <p:spPr>
          <a:xfrm>
            <a:off x="6238560" y="5838417"/>
            <a:ext cx="991320" cy="990600"/>
          </a:xfrm>
          <a:prstGeom prst="rect">
            <a:avLst/>
          </a:prstGeom>
        </p:spPr>
      </p:pic>
      <p:pic>
        <p:nvPicPr>
          <p:cNvPr id="10" name="Graphic 9" descr="Right pointing backhand index with solid fill">
            <a:extLst>
              <a:ext uri="{FF2B5EF4-FFF2-40B4-BE49-F238E27FC236}">
                <a16:creationId xmlns:a16="http://schemas.microsoft.com/office/drawing/2014/main" id="{C37D202E-711E-46BB-A5CB-D0255C00B6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86894" y="6115277"/>
            <a:ext cx="436880" cy="436880"/>
          </a:xfrm>
          <a:prstGeom prst="rect">
            <a:avLst/>
          </a:prstGeom>
        </p:spPr>
      </p:pic>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rcRect/>
          <a:stretch/>
        </p:blipFill>
        <p:spPr>
          <a:xfrm>
            <a:off x="7392772" y="0"/>
            <a:ext cx="4799228" cy="68580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6335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additive="base">
                                        <p:cTn id="2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 calcmode="lin" valueType="num">
                                      <p:cBhvr additive="base">
                                        <p:cTn id="2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anim calcmode="lin" valueType="num">
                                      <p:cBhvr additive="base">
                                        <p:cTn id="3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par>
                          <p:cTn id="35" fill="hold">
                            <p:stCondLst>
                              <p:cond delay="1500"/>
                            </p:stCondLst>
                            <p:childTnLst>
                              <p:par>
                                <p:cTn id="36" presetID="2" presetClass="entr" presetSubtype="4"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ppt_x"/>
                                          </p:val>
                                        </p:tav>
                                        <p:tav tm="100000">
                                          <p:val>
                                            <p:strVal val="#ppt_x"/>
                                          </p:val>
                                        </p:tav>
                                      </p:tavLst>
                                    </p:anim>
                                    <p:anim calcmode="lin" valueType="num">
                                      <p:cBhvr additive="base">
                                        <p:cTn id="39" dur="500" fill="hold"/>
                                        <p:tgtEl>
                                          <p:spTgt spid="6"/>
                                        </p:tgtEl>
                                        <p:attrNameLst>
                                          <p:attrName>ppt_y</p:attrName>
                                        </p:attrNameLst>
                                      </p:cBhvr>
                                      <p:tavLst>
                                        <p:tav tm="0">
                                          <p:val>
                                            <p:strVal val="1+#ppt_h/2"/>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anim calcmode="lin" valueType="num">
                                      <p:cBhvr>
                                        <p:cTn id="43" dur="500" fill="hold"/>
                                        <p:tgtEl>
                                          <p:spTgt spid="10"/>
                                        </p:tgtEl>
                                        <p:attrNameLst>
                                          <p:attrName>ppt_x</p:attrName>
                                        </p:attrNameLst>
                                      </p:cBhvr>
                                      <p:tavLst>
                                        <p:tav tm="0">
                                          <p:val>
                                            <p:strVal val="#ppt_x"/>
                                          </p:val>
                                        </p:tav>
                                        <p:tav tm="100000">
                                          <p:val>
                                            <p:strVal val="#ppt_x"/>
                                          </p:val>
                                        </p:tav>
                                      </p:tavLst>
                                    </p:anim>
                                    <p:anim calcmode="lin" valueType="num">
                                      <p:cBhvr>
                                        <p:cTn id="44" dur="500" fill="hold"/>
                                        <p:tgtEl>
                                          <p:spTgt spid="10"/>
                                        </p:tgtEl>
                                        <p:attrNameLst>
                                          <p:attrName>ppt_y</p:attrName>
                                        </p:attrNameLst>
                                      </p:cBhvr>
                                      <p:tavLst>
                                        <p:tav tm="0">
                                          <p:val>
                                            <p:strVal val="#ppt_y+.1"/>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125997" y="5038514"/>
            <a:ext cx="5553401" cy="955077"/>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GB" altLang="fr-FR" sz="2133" b="1" dirty="0">
              <a:solidFill>
                <a:srgbClr val="0060A0"/>
              </a:solidFill>
              <a:latin typeface="Calibri" pitchFamily="34" charset="0"/>
            </a:endParaRPr>
          </a:p>
        </p:txBody>
      </p:sp>
      <p:sp>
        <p:nvSpPr>
          <p:cNvPr id="10" name="Content Placeholder 2"/>
          <p:cNvSpPr txBox="1">
            <a:spLocks/>
          </p:cNvSpPr>
          <p:nvPr/>
        </p:nvSpPr>
        <p:spPr>
          <a:xfrm>
            <a:off x="6381578" y="5041761"/>
            <a:ext cx="5553401" cy="1449857"/>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GB" altLang="fr-FR" sz="2133" dirty="0">
              <a:solidFill>
                <a:srgbClr val="595959"/>
              </a:solidFill>
              <a:latin typeface="Calibri" pitchFamily="34" charset="0"/>
            </a:endParaRPr>
          </a:p>
        </p:txBody>
      </p:sp>
      <p:sp>
        <p:nvSpPr>
          <p:cNvPr id="13" name="Title 1"/>
          <p:cNvSpPr txBox="1">
            <a:spLocks/>
          </p:cNvSpPr>
          <p:nvPr/>
        </p:nvSpPr>
        <p:spPr bwMode="auto">
          <a:xfrm>
            <a:off x="582140" y="1814155"/>
            <a:ext cx="2405449" cy="1000555"/>
          </a:xfrm>
          <a:prstGeom prst="rect">
            <a:avLst/>
          </a:prstGeom>
          <a:noFill/>
          <a:ln>
            <a:noFill/>
          </a:ln>
        </p:spPr>
        <p:txBody>
          <a:bodyPr>
            <a:no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a:defRPr/>
            </a:pPr>
            <a:endParaRPr lang="en-GB" sz="2133" dirty="0">
              <a:solidFill>
                <a:srgbClr val="595959"/>
              </a:solidFill>
              <a:latin typeface="Calibri" panose="020F0502020204030204" pitchFamily="34" charset="0"/>
            </a:endParaRPr>
          </a:p>
        </p:txBody>
      </p:sp>
      <p:sp>
        <p:nvSpPr>
          <p:cNvPr id="11" name="TextBox 10">
            <a:extLst>
              <a:ext uri="{FF2B5EF4-FFF2-40B4-BE49-F238E27FC236}">
                <a16:creationId xmlns:a16="http://schemas.microsoft.com/office/drawing/2014/main" id="{BEE2DE31-1F83-4EF8-A9BC-495544087C12}"/>
              </a:ext>
            </a:extLst>
          </p:cNvPr>
          <p:cNvSpPr txBox="1"/>
          <p:nvPr/>
        </p:nvSpPr>
        <p:spPr>
          <a:xfrm>
            <a:off x="110512" y="3661616"/>
            <a:ext cx="11718941" cy="1221938"/>
          </a:xfrm>
          <a:prstGeom prst="rect">
            <a:avLst/>
          </a:prstGeom>
          <a:noFill/>
        </p:spPr>
        <p:txBody>
          <a:bodyPr wrap="square">
            <a:spAutoFit/>
          </a:bodyPr>
          <a:lstStyle/>
          <a:p>
            <a:pPr algn="ctr">
              <a:lnSpc>
                <a:spcPts val="2060"/>
              </a:lnSpc>
              <a:spcBef>
                <a:spcPts val="1200"/>
              </a:spcBef>
              <a:defRPr/>
            </a:pPr>
            <a:endParaRPr lang="en-GB" altLang="fr-FR" sz="2400" b="1" dirty="0">
              <a:solidFill>
                <a:srgbClr val="0060A0"/>
              </a:solidFill>
              <a:latin typeface="Calibri" pitchFamily="34" charset="0"/>
            </a:endParaRPr>
          </a:p>
          <a:p>
            <a:pPr algn="ctr">
              <a:lnSpc>
                <a:spcPts val="2060"/>
              </a:lnSpc>
              <a:spcBef>
                <a:spcPts val="1200"/>
              </a:spcBef>
              <a:defRPr/>
            </a:pPr>
            <a:endParaRPr lang="en-GB" altLang="fr-FR" sz="2400" b="1" dirty="0">
              <a:solidFill>
                <a:srgbClr val="1F5FA0"/>
              </a:solidFill>
              <a:latin typeface="Calibri" pitchFamily="34" charset="0"/>
            </a:endParaRPr>
          </a:p>
          <a:p>
            <a:pPr algn="ctr">
              <a:lnSpc>
                <a:spcPts val="2060"/>
              </a:lnSpc>
              <a:spcBef>
                <a:spcPts val="1200"/>
              </a:spcBef>
              <a:defRPr/>
            </a:pPr>
            <a:endParaRPr lang="en-US" sz="2400" spc="50" dirty="0">
              <a:solidFill>
                <a:schemeClr val="bg2">
                  <a:lumMod val="50000"/>
                </a:schemeClr>
              </a:solidFill>
              <a:latin typeface="Calibri" panose="020F0502020204030204" pitchFamily="34" charset="0"/>
            </a:endParaRPr>
          </a:p>
        </p:txBody>
      </p:sp>
      <p:sp>
        <p:nvSpPr>
          <p:cNvPr id="12" name="TextBox 11">
            <a:extLst>
              <a:ext uri="{FF2B5EF4-FFF2-40B4-BE49-F238E27FC236}">
                <a16:creationId xmlns:a16="http://schemas.microsoft.com/office/drawing/2014/main" id="{F34828AC-9164-4F14-8519-02B5D5335800}"/>
              </a:ext>
            </a:extLst>
          </p:cNvPr>
          <p:cNvSpPr txBox="1"/>
          <p:nvPr/>
        </p:nvSpPr>
        <p:spPr>
          <a:xfrm>
            <a:off x="256837" y="1699623"/>
            <a:ext cx="11678142" cy="3816429"/>
          </a:xfrm>
          <a:prstGeom prst="rect">
            <a:avLst/>
          </a:prstGeom>
          <a:noFill/>
        </p:spPr>
        <p:txBody>
          <a:bodyPr wrap="square">
            <a:spAutoFit/>
          </a:bodyPr>
          <a:lstStyle/>
          <a:p>
            <a:pPr algn="ctr">
              <a:spcBef>
                <a:spcPts val="1200"/>
              </a:spcBef>
              <a:defRPr/>
            </a:pPr>
            <a:r>
              <a:rPr lang="es-ES" sz="2600" dirty="0"/>
              <a:t>El Comité es el único foro institucional de reunión y diálogo a nivel europeo que permite alcanzar un </a:t>
            </a:r>
            <a:r>
              <a:rPr lang="es-ES" sz="2600" b="1" dirty="0">
                <a:solidFill>
                  <a:srgbClr val="0060A0"/>
                </a:solidFill>
              </a:rPr>
              <a:t>consenso</a:t>
            </a:r>
            <a:r>
              <a:rPr lang="es-ES" sz="2600" dirty="0"/>
              <a:t> entre diversos intereses. </a:t>
            </a:r>
            <a:r>
              <a:rPr lang="es-ES" sz="2800" dirty="0">
                <a:latin typeface="Calibri" pitchFamily="34" charset="0"/>
              </a:rPr>
              <a:t>Es la única forma de que los grupos de intereses de Europa expresen formalmente </a:t>
            </a:r>
            <a:r>
              <a:rPr lang="es-ES" sz="2800" b="1" dirty="0">
                <a:solidFill>
                  <a:srgbClr val="0060A0"/>
                </a:solidFill>
                <a:latin typeface="Calibri" pitchFamily="34" charset="0"/>
              </a:rPr>
              <a:t>su opinión sobre los proyectos legislativos de la UE en un entorno interinstitucional.</a:t>
            </a:r>
          </a:p>
          <a:p>
            <a:pPr algn="ctr">
              <a:spcBef>
                <a:spcPts val="1200"/>
              </a:spcBef>
              <a:defRPr/>
            </a:pPr>
            <a:r>
              <a:rPr lang="es-ES" sz="2800" dirty="0">
                <a:latin typeface="Calibri" pitchFamily="34" charset="0"/>
              </a:rPr>
              <a:t>La participación de la sociedad civil organizada es una parte crucial de la democracia: es la </a:t>
            </a:r>
            <a:r>
              <a:rPr lang="es-ES" sz="2800" b="1" dirty="0">
                <a:solidFill>
                  <a:srgbClr val="0060A0"/>
                </a:solidFill>
                <a:latin typeface="Calibri" pitchFamily="34" charset="0"/>
              </a:rPr>
              <a:t>democracia participativa.</a:t>
            </a:r>
          </a:p>
          <a:p>
            <a:pPr algn="ctr">
              <a:spcBef>
                <a:spcPts val="1200"/>
              </a:spcBef>
              <a:defRPr/>
            </a:pPr>
            <a:r>
              <a:rPr lang="es-ES" sz="2800" dirty="0">
                <a:latin typeface="Calibri" pitchFamily="34" charset="0"/>
              </a:rPr>
              <a:t>Se cubren muchos </a:t>
            </a:r>
            <a:r>
              <a:rPr lang="es-ES" sz="2800" b="1" dirty="0">
                <a:solidFill>
                  <a:srgbClr val="0060A0"/>
                </a:solidFill>
                <a:latin typeface="Calibri" pitchFamily="34" charset="0"/>
              </a:rPr>
              <a:t>temas que afectan a la vida cotidiana de las personas</a:t>
            </a:r>
            <a:r>
              <a:rPr lang="es-ES" sz="2800" dirty="0">
                <a:latin typeface="Calibri" pitchFamily="34" charset="0"/>
              </a:rPr>
              <a:t> (empleo, salud, derechos de los consumidores, agricultura y ganadería, lucha contra la delincuencia organizada, etc.).</a:t>
            </a:r>
            <a:r>
              <a:rPr lang="es-ES" sz="2600" dirty="0"/>
              <a:t> </a:t>
            </a:r>
          </a:p>
        </p:txBody>
      </p:sp>
      <p:sp>
        <p:nvSpPr>
          <p:cNvPr id="2" name="Rectangle 1">
            <a:extLst>
              <a:ext uri="{FF2B5EF4-FFF2-40B4-BE49-F238E27FC236}">
                <a16:creationId xmlns:a16="http://schemas.microsoft.com/office/drawing/2014/main" id="{613E6C7B-D79F-D66F-9ABD-F0309E18CBE9}"/>
              </a:ext>
            </a:extLst>
          </p:cNvPr>
          <p:cNvSpPr/>
          <p:nvPr/>
        </p:nvSpPr>
        <p:spPr>
          <a:xfrm>
            <a:off x="0" y="6787"/>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3" name="TextBox 2">
            <a:extLst>
              <a:ext uri="{FF2B5EF4-FFF2-40B4-BE49-F238E27FC236}">
                <a16:creationId xmlns:a16="http://schemas.microsoft.com/office/drawing/2014/main" id="{1446E272-B298-6D95-4011-CB9D10983F8F}"/>
              </a:ext>
            </a:extLst>
          </p:cNvPr>
          <p:cNvSpPr txBox="1"/>
          <p:nvPr/>
        </p:nvSpPr>
        <p:spPr>
          <a:xfrm>
            <a:off x="0" y="141134"/>
            <a:ext cx="12192000" cy="1446550"/>
          </a:xfrm>
          <a:prstGeom prst="rect">
            <a:avLst/>
          </a:prstGeom>
          <a:noFill/>
        </p:spPr>
        <p:txBody>
          <a:bodyPr wrap="square" rtlCol="0">
            <a:spAutoFit/>
          </a:bodyPr>
          <a:lstStyle/>
          <a:p>
            <a:pPr algn="ctr"/>
            <a:r>
              <a:rPr lang="es-ES" sz="4400" b="1">
                <a:solidFill>
                  <a:schemeClr val="bg1"/>
                </a:solidFill>
                <a:latin typeface="Calibri" panose="020F0502020204030204" pitchFamily="34" charset="0"/>
              </a:rPr>
              <a:t>¿POR QUÉ ES IMPORTANTE EL CESE PARA LA UE?</a:t>
            </a:r>
          </a:p>
          <a:p>
            <a:pPr algn="ctr"/>
            <a:endParaRPr lang="LID4096" sz="4400" dirty="0"/>
          </a:p>
        </p:txBody>
      </p:sp>
    </p:spTree>
    <p:extLst>
      <p:ext uri="{BB962C8B-B14F-4D97-AF65-F5344CB8AC3E}">
        <p14:creationId xmlns:p14="http://schemas.microsoft.com/office/powerpoint/2010/main" val="161797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nodePh="1">
                                  <p:stCondLst>
                                    <p:cond delay="0"/>
                                  </p:stCondLst>
                                  <p:endCondLst>
                                    <p:cond evt="begin" delay="0">
                                      <p:tn val="10"/>
                                    </p:cond>
                                  </p:end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nodePh="1">
                                  <p:stCondLst>
                                    <p:cond delay="0"/>
                                  </p:stCondLst>
                                  <p:endCondLst>
                                    <p:cond evt="begin" delay="0">
                                      <p:tn val="14"/>
                                    </p:cond>
                                  </p:endCondLst>
                                  <p:childTnLst>
                                    <p:set>
                                      <p:cBhvr>
                                        <p:cTn id="15" dur="1" fill="hold">
                                          <p:stCondLst>
                                            <p:cond delay="0"/>
                                          </p:stCondLst>
                                        </p:cTn>
                                        <p:tgtEl>
                                          <p:spTgt spid="10">
                                            <p:txEl>
                                              <p:pRg st="0" end="0"/>
                                            </p:txEl>
                                          </p:spTgt>
                                        </p:tgtEl>
                                        <p:attrNameLst>
                                          <p:attrName>style.visibility</p:attrName>
                                        </p:attrNameLst>
                                      </p:cBhvr>
                                      <p:to>
                                        <p:strVal val="visible"/>
                                      </p:to>
                                    </p:set>
                                    <p:anim calcmode="lin" valueType="num">
                                      <p:cBhvr additive="base">
                                        <p:cTn id="16"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nodePh="1">
                                  <p:stCondLst>
                                    <p:cond delay="0"/>
                                  </p:stCondLst>
                                  <p:endCondLst>
                                    <p:cond evt="begin" delay="0">
                                      <p:tn val="18"/>
                                    </p:cond>
                                  </p:end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3" grpId="0"/>
      <p:bldP spid="1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ACBBD-FAF7-9A1D-E1B7-38DB4909EBB7}"/>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0A288DA2-CD45-AD05-3E3F-DB61FFD22384}"/>
              </a:ext>
            </a:extLst>
          </p:cNvPr>
          <p:cNvSpPr/>
          <p:nvPr/>
        </p:nvSpPr>
        <p:spPr>
          <a:xfrm>
            <a:off x="0" y="6787"/>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2" name="Title 1">
            <a:extLst>
              <a:ext uri="{FF2B5EF4-FFF2-40B4-BE49-F238E27FC236}">
                <a16:creationId xmlns:a16="http://schemas.microsoft.com/office/drawing/2014/main" id="{51EFA806-64B7-7255-77DB-2B5BC93454D6}"/>
              </a:ext>
            </a:extLst>
          </p:cNvPr>
          <p:cNvSpPr>
            <a:spLocks noGrp="1"/>
          </p:cNvSpPr>
          <p:nvPr>
            <p:ph type="title"/>
          </p:nvPr>
        </p:nvSpPr>
        <p:spPr>
          <a:xfrm>
            <a:off x="810768" y="2489030"/>
            <a:ext cx="1719072" cy="763693"/>
          </a:xfrm>
        </p:spPr>
        <p:txBody>
          <a:bodyPr>
            <a:noAutofit/>
          </a:bodyPr>
          <a:lstStyle/>
          <a:p>
            <a:r>
              <a:rPr lang="es-ES" sz="2000">
                <a:solidFill>
                  <a:schemeClr val="bg1"/>
                </a:solidFill>
              </a:rPr>
              <a:t>Sección ECO</a:t>
            </a:r>
          </a:p>
        </p:txBody>
      </p:sp>
      <p:sp>
        <p:nvSpPr>
          <p:cNvPr id="13" name="Title 1">
            <a:extLst>
              <a:ext uri="{FF2B5EF4-FFF2-40B4-BE49-F238E27FC236}">
                <a16:creationId xmlns:a16="http://schemas.microsoft.com/office/drawing/2014/main" id="{588B9A25-0FCE-9D61-62D5-568BC54D3357}"/>
              </a:ext>
            </a:extLst>
          </p:cNvPr>
          <p:cNvSpPr txBox="1">
            <a:spLocks/>
          </p:cNvSpPr>
          <p:nvPr/>
        </p:nvSpPr>
        <p:spPr>
          <a:xfrm>
            <a:off x="299626"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4267">
                <a:solidFill>
                  <a:schemeClr val="bg1"/>
                </a:solidFill>
              </a:rPr>
              <a:t>Sección INT</a:t>
            </a:r>
          </a:p>
        </p:txBody>
      </p:sp>
      <p:sp>
        <p:nvSpPr>
          <p:cNvPr id="16" name="Title 1">
            <a:extLst>
              <a:ext uri="{FF2B5EF4-FFF2-40B4-BE49-F238E27FC236}">
                <a16:creationId xmlns:a16="http://schemas.microsoft.com/office/drawing/2014/main" id="{720C6395-00AB-F57D-4046-1E45642709D3}"/>
              </a:ext>
            </a:extLst>
          </p:cNvPr>
          <p:cNvSpPr txBox="1">
            <a:spLocks/>
          </p:cNvSpPr>
          <p:nvPr/>
        </p:nvSpPr>
        <p:spPr>
          <a:xfrm>
            <a:off x="699205"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2000">
                <a:solidFill>
                  <a:schemeClr val="bg1"/>
                </a:solidFill>
              </a:rPr>
              <a:t>Sección TEN</a:t>
            </a:r>
          </a:p>
        </p:txBody>
      </p:sp>
      <p:sp>
        <p:nvSpPr>
          <p:cNvPr id="17" name="Title 1">
            <a:extLst>
              <a:ext uri="{FF2B5EF4-FFF2-40B4-BE49-F238E27FC236}">
                <a16:creationId xmlns:a16="http://schemas.microsoft.com/office/drawing/2014/main" id="{3D462585-4884-F0DF-37A8-E40CC43F0071}"/>
              </a:ext>
            </a:extLst>
          </p:cNvPr>
          <p:cNvSpPr txBox="1">
            <a:spLocks/>
          </p:cNvSpPr>
          <p:nvPr/>
        </p:nvSpPr>
        <p:spPr>
          <a:xfrm>
            <a:off x="10149849"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2000">
                <a:solidFill>
                  <a:schemeClr val="bg1"/>
                </a:solidFill>
              </a:rPr>
              <a:t>Sección SOC</a:t>
            </a:r>
          </a:p>
        </p:txBody>
      </p:sp>
      <p:pic>
        <p:nvPicPr>
          <p:cNvPr id="8" name="Picture 7">
            <a:hlinkClick r:id="rId3" action="ppaction://hlinksldjump"/>
            <a:extLst>
              <a:ext uri="{FF2B5EF4-FFF2-40B4-BE49-F238E27FC236}">
                <a16:creationId xmlns:a16="http://schemas.microsoft.com/office/drawing/2014/main" id="{3C3A5769-9DDB-2A78-5EC2-8A2D8721BBA8}"/>
              </a:ext>
            </a:extLst>
          </p:cNvPr>
          <p:cNvPicPr>
            <a:picLocks noChangeAspect="1"/>
          </p:cNvPicPr>
          <p:nvPr/>
        </p:nvPicPr>
        <p:blipFill>
          <a:blip r:embed="rId4">
            <a:extLst>
              <a:ext uri="{28A0092B-C50C-407E-A947-70E740481C1C}">
                <a14:useLocalDpi xmlns:a14="http://schemas.microsoft.com/office/drawing/2010/main" val="0"/>
              </a:ext>
            </a:extLst>
          </a:blip>
          <a:srcRect t="-704" b="75560"/>
          <a:stretch/>
        </p:blipFill>
        <p:spPr>
          <a:xfrm>
            <a:off x="233352" y="5157437"/>
            <a:ext cx="2863207" cy="143904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0" name="Picture 19">
            <a:hlinkClick r:id="rId5" action="ppaction://hlinksldjump"/>
            <a:extLst>
              <a:ext uri="{FF2B5EF4-FFF2-40B4-BE49-F238E27FC236}">
                <a16:creationId xmlns:a16="http://schemas.microsoft.com/office/drawing/2014/main" id="{5AA69E76-6AB9-9C1B-82B6-D7060E3C4222}"/>
              </a:ext>
            </a:extLst>
          </p:cNvPr>
          <p:cNvPicPr>
            <a:picLocks noChangeAspect="1"/>
          </p:cNvPicPr>
          <p:nvPr/>
        </p:nvPicPr>
        <p:blipFill>
          <a:blip r:embed="rId6">
            <a:extLst>
              <a:ext uri="{28A0092B-C50C-407E-A947-70E740481C1C}">
                <a14:useLocalDpi xmlns:a14="http://schemas.microsoft.com/office/drawing/2010/main" val="0"/>
              </a:ext>
            </a:extLst>
          </a:blip>
          <a:srcRect l="-337" t="-483" r="337" b="75354"/>
          <a:stretch/>
        </p:blipFill>
        <p:spPr>
          <a:xfrm>
            <a:off x="233352" y="1675936"/>
            <a:ext cx="2863207" cy="143904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8" name="Picture 27">
            <a:hlinkClick r:id="rId5" action="ppaction://hlinksldjump"/>
            <a:extLst>
              <a:ext uri="{FF2B5EF4-FFF2-40B4-BE49-F238E27FC236}">
                <a16:creationId xmlns:a16="http://schemas.microsoft.com/office/drawing/2014/main" id="{48500AF6-0B65-FC08-965D-B984597E2BE2}"/>
              </a:ext>
            </a:extLst>
          </p:cNvPr>
          <p:cNvPicPr>
            <a:picLocks noChangeAspect="1"/>
          </p:cNvPicPr>
          <p:nvPr/>
        </p:nvPicPr>
        <p:blipFill>
          <a:blip r:embed="rId7">
            <a:extLst>
              <a:ext uri="{28A0092B-C50C-407E-A947-70E740481C1C}">
                <a14:useLocalDpi xmlns:a14="http://schemas.microsoft.com/office/drawing/2010/main" val="0"/>
              </a:ext>
            </a:extLst>
          </a:blip>
          <a:srcRect l="-623" t="250" r="623" b="74607"/>
          <a:stretch/>
        </p:blipFill>
        <p:spPr>
          <a:xfrm>
            <a:off x="6204845" y="1714819"/>
            <a:ext cx="2863207" cy="143904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Picture 1">
            <a:hlinkClick r:id="rId3" action="ppaction://hlinksldjump"/>
            <a:extLst>
              <a:ext uri="{FF2B5EF4-FFF2-40B4-BE49-F238E27FC236}">
                <a16:creationId xmlns:a16="http://schemas.microsoft.com/office/drawing/2014/main" id="{71B4DA36-424F-C35A-94EF-CECDB3C1F6F1}"/>
              </a:ext>
            </a:extLst>
          </p:cNvPr>
          <p:cNvPicPr>
            <a:picLocks noChangeAspect="1"/>
          </p:cNvPicPr>
          <p:nvPr/>
        </p:nvPicPr>
        <p:blipFill>
          <a:blip r:embed="rId8">
            <a:extLst>
              <a:ext uri="{28A0092B-C50C-407E-A947-70E740481C1C}">
                <a14:useLocalDpi xmlns:a14="http://schemas.microsoft.com/office/drawing/2010/main" val="0"/>
              </a:ext>
            </a:extLst>
          </a:blip>
          <a:srcRect t="237" b="74618"/>
          <a:stretch/>
        </p:blipFill>
        <p:spPr>
          <a:xfrm>
            <a:off x="233352" y="3453595"/>
            <a:ext cx="2863207" cy="143904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2" name="TextBox 21">
            <a:hlinkClick r:id="rId9"/>
            <a:extLst>
              <a:ext uri="{FF2B5EF4-FFF2-40B4-BE49-F238E27FC236}">
                <a16:creationId xmlns:a16="http://schemas.microsoft.com/office/drawing/2014/main" id="{3B809A0D-78C5-8C99-9C9E-41D9AD2D0786}"/>
              </a:ext>
            </a:extLst>
          </p:cNvPr>
          <p:cNvSpPr txBox="1"/>
          <p:nvPr/>
        </p:nvSpPr>
        <p:spPr>
          <a:xfrm>
            <a:off x="3162002" y="3665287"/>
            <a:ext cx="2868553" cy="1015663"/>
          </a:xfrm>
          <a:prstGeom prst="rect">
            <a:avLst/>
          </a:prstGeom>
          <a:noFill/>
        </p:spPr>
        <p:txBody>
          <a:bodyPr wrap="square" rtlCol="0">
            <a:spAutoFit/>
          </a:bodyPr>
          <a:lstStyle/>
          <a:p>
            <a:pPr algn="ctr"/>
            <a:r>
              <a:rPr lang="es-ES" sz="2000">
                <a:solidFill>
                  <a:srgbClr val="0060A0"/>
                </a:solidFill>
              </a:rPr>
              <a:t>Unión Económica y Monetaria y Cohesión Económica y Social</a:t>
            </a:r>
          </a:p>
        </p:txBody>
      </p:sp>
      <p:sp>
        <p:nvSpPr>
          <p:cNvPr id="23" name="TextBox 22">
            <a:hlinkClick r:id="rId10"/>
            <a:extLst>
              <a:ext uri="{FF2B5EF4-FFF2-40B4-BE49-F238E27FC236}">
                <a16:creationId xmlns:a16="http://schemas.microsoft.com/office/drawing/2014/main" id="{F5739814-12C8-4785-6CA9-820EFCE94C90}"/>
              </a:ext>
            </a:extLst>
          </p:cNvPr>
          <p:cNvSpPr txBox="1"/>
          <p:nvPr/>
        </p:nvSpPr>
        <p:spPr>
          <a:xfrm>
            <a:off x="3096559" y="2061933"/>
            <a:ext cx="2999440" cy="707886"/>
          </a:xfrm>
          <a:prstGeom prst="rect">
            <a:avLst/>
          </a:prstGeom>
          <a:noFill/>
        </p:spPr>
        <p:txBody>
          <a:bodyPr wrap="square" rtlCol="0">
            <a:spAutoFit/>
          </a:bodyPr>
          <a:lstStyle/>
          <a:p>
            <a:pPr algn="ctr"/>
            <a:r>
              <a:rPr lang="es-ES" sz="2000">
                <a:solidFill>
                  <a:srgbClr val="0060A0"/>
                </a:solidFill>
              </a:rPr>
              <a:t>Mercado Único, Producción y Consumo</a:t>
            </a:r>
          </a:p>
        </p:txBody>
      </p:sp>
      <p:sp>
        <p:nvSpPr>
          <p:cNvPr id="24" name="TextBox 23">
            <a:hlinkClick r:id="rId11"/>
            <a:extLst>
              <a:ext uri="{FF2B5EF4-FFF2-40B4-BE49-F238E27FC236}">
                <a16:creationId xmlns:a16="http://schemas.microsoft.com/office/drawing/2014/main" id="{05E06C6B-FE24-32A6-95B6-410FEBB89D37}"/>
              </a:ext>
            </a:extLst>
          </p:cNvPr>
          <p:cNvSpPr txBox="1"/>
          <p:nvPr/>
        </p:nvSpPr>
        <p:spPr>
          <a:xfrm>
            <a:off x="9179615" y="2061933"/>
            <a:ext cx="3022403" cy="1015663"/>
          </a:xfrm>
          <a:prstGeom prst="rect">
            <a:avLst/>
          </a:prstGeom>
          <a:noFill/>
        </p:spPr>
        <p:txBody>
          <a:bodyPr wrap="square" rtlCol="0">
            <a:spAutoFit/>
          </a:bodyPr>
          <a:lstStyle/>
          <a:p>
            <a:pPr algn="ctr"/>
            <a:r>
              <a:rPr lang="es-ES" sz="2000">
                <a:solidFill>
                  <a:srgbClr val="0060A0"/>
                </a:solidFill>
              </a:rPr>
              <a:t>Transportes, Energía, Infraestructuras y Sociedad de la Información</a:t>
            </a:r>
          </a:p>
        </p:txBody>
      </p:sp>
      <p:sp>
        <p:nvSpPr>
          <p:cNvPr id="25" name="TextBox 24">
            <a:hlinkClick r:id="rId12"/>
            <a:extLst>
              <a:ext uri="{FF2B5EF4-FFF2-40B4-BE49-F238E27FC236}">
                <a16:creationId xmlns:a16="http://schemas.microsoft.com/office/drawing/2014/main" id="{4424B81F-FE91-36A1-B2D0-31604CE3E6A1}"/>
              </a:ext>
            </a:extLst>
          </p:cNvPr>
          <p:cNvSpPr txBox="1"/>
          <p:nvPr/>
        </p:nvSpPr>
        <p:spPr>
          <a:xfrm>
            <a:off x="9095443" y="3934765"/>
            <a:ext cx="3109910" cy="707886"/>
          </a:xfrm>
          <a:prstGeom prst="rect">
            <a:avLst/>
          </a:prstGeom>
          <a:noFill/>
        </p:spPr>
        <p:txBody>
          <a:bodyPr wrap="square" rtlCol="0">
            <a:spAutoFit/>
          </a:bodyPr>
          <a:lstStyle/>
          <a:p>
            <a:pPr algn="ctr"/>
            <a:r>
              <a:rPr lang="es-ES" sz="2000">
                <a:solidFill>
                  <a:srgbClr val="0060A0"/>
                </a:solidFill>
              </a:rPr>
              <a:t>Empleo, Asuntos Sociales y Ciudadanía</a:t>
            </a:r>
          </a:p>
        </p:txBody>
      </p:sp>
      <p:sp>
        <p:nvSpPr>
          <p:cNvPr id="26" name="TextBox 25">
            <a:hlinkClick r:id="rId13"/>
            <a:extLst>
              <a:ext uri="{FF2B5EF4-FFF2-40B4-BE49-F238E27FC236}">
                <a16:creationId xmlns:a16="http://schemas.microsoft.com/office/drawing/2014/main" id="{66591EC4-28BB-6621-1799-B124DD313AD6}"/>
              </a:ext>
            </a:extLst>
          </p:cNvPr>
          <p:cNvSpPr txBox="1"/>
          <p:nvPr/>
        </p:nvSpPr>
        <p:spPr>
          <a:xfrm>
            <a:off x="9068052" y="5480335"/>
            <a:ext cx="3122322" cy="1015663"/>
          </a:xfrm>
          <a:prstGeom prst="rect">
            <a:avLst/>
          </a:prstGeom>
          <a:noFill/>
        </p:spPr>
        <p:txBody>
          <a:bodyPr wrap="square" rtlCol="0">
            <a:spAutoFit/>
          </a:bodyPr>
          <a:lstStyle/>
          <a:p>
            <a:pPr algn="ctr"/>
            <a:r>
              <a:rPr lang="es-ES" sz="2000">
                <a:solidFill>
                  <a:srgbClr val="0060A0"/>
                </a:solidFill>
              </a:rPr>
              <a:t>Agricultura, Desarrollo Rural y Medio Ambiente</a:t>
            </a:r>
          </a:p>
        </p:txBody>
      </p:sp>
      <p:sp>
        <p:nvSpPr>
          <p:cNvPr id="27" name="TextBox 26">
            <a:hlinkClick r:id="rId14"/>
            <a:extLst>
              <a:ext uri="{FF2B5EF4-FFF2-40B4-BE49-F238E27FC236}">
                <a16:creationId xmlns:a16="http://schemas.microsoft.com/office/drawing/2014/main" id="{E41705D5-E6D3-5231-B673-449A47888A36}"/>
              </a:ext>
            </a:extLst>
          </p:cNvPr>
          <p:cNvSpPr txBox="1"/>
          <p:nvPr/>
        </p:nvSpPr>
        <p:spPr>
          <a:xfrm>
            <a:off x="3096559" y="5788112"/>
            <a:ext cx="2991685" cy="400110"/>
          </a:xfrm>
          <a:prstGeom prst="rect">
            <a:avLst/>
          </a:prstGeom>
          <a:noFill/>
        </p:spPr>
        <p:txBody>
          <a:bodyPr wrap="square" rtlCol="0">
            <a:spAutoFit/>
          </a:bodyPr>
          <a:lstStyle/>
          <a:p>
            <a:pPr algn="ctr"/>
            <a:r>
              <a:rPr lang="es-ES" sz="2000">
                <a:solidFill>
                  <a:srgbClr val="0060A0"/>
                </a:solidFill>
              </a:rPr>
              <a:t>Relaciones Exteriores</a:t>
            </a:r>
          </a:p>
        </p:txBody>
      </p:sp>
      <p:pic>
        <p:nvPicPr>
          <p:cNvPr id="32" name="Picture 31">
            <a:hlinkClick r:id="rId5" action="ppaction://hlinksldjump"/>
            <a:extLst>
              <a:ext uri="{FF2B5EF4-FFF2-40B4-BE49-F238E27FC236}">
                <a16:creationId xmlns:a16="http://schemas.microsoft.com/office/drawing/2014/main" id="{09A12ED4-5313-4349-904A-953DE5465CAA}"/>
              </a:ext>
            </a:extLst>
          </p:cNvPr>
          <p:cNvPicPr>
            <a:picLocks noChangeAspect="1"/>
          </p:cNvPicPr>
          <p:nvPr/>
        </p:nvPicPr>
        <p:blipFill>
          <a:blip r:embed="rId15">
            <a:extLst>
              <a:ext uri="{28A0092B-C50C-407E-A947-70E740481C1C}">
                <a14:useLocalDpi xmlns:a14="http://schemas.microsoft.com/office/drawing/2010/main" val="0"/>
              </a:ext>
            </a:extLst>
          </a:blip>
          <a:srcRect t="97" b="74773"/>
          <a:stretch/>
        </p:blipFill>
        <p:spPr>
          <a:xfrm>
            <a:off x="6232236" y="3569184"/>
            <a:ext cx="2863207" cy="143904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3" name="Picture 32">
            <a:hlinkClick r:id="rId3" action="ppaction://hlinksldjump"/>
            <a:extLst>
              <a:ext uri="{FF2B5EF4-FFF2-40B4-BE49-F238E27FC236}">
                <a16:creationId xmlns:a16="http://schemas.microsoft.com/office/drawing/2014/main" id="{1D1008A6-B440-33EB-1977-227E10DF2AF3}"/>
              </a:ext>
            </a:extLst>
          </p:cNvPr>
          <p:cNvPicPr>
            <a:picLocks noChangeAspect="1"/>
          </p:cNvPicPr>
          <p:nvPr/>
        </p:nvPicPr>
        <p:blipFill>
          <a:blip r:embed="rId16">
            <a:extLst>
              <a:ext uri="{28A0092B-C50C-407E-A947-70E740481C1C}">
                <a14:useLocalDpi xmlns:a14="http://schemas.microsoft.com/office/drawing/2010/main" val="0"/>
              </a:ext>
            </a:extLst>
          </a:blip>
          <a:srcRect l="-9" t="-1508" r="9" b="76366"/>
          <a:stretch/>
        </p:blipFill>
        <p:spPr>
          <a:xfrm>
            <a:off x="6218883" y="5163905"/>
            <a:ext cx="2863207" cy="143904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4" name="Title 1">
            <a:extLst>
              <a:ext uri="{FF2B5EF4-FFF2-40B4-BE49-F238E27FC236}">
                <a16:creationId xmlns:a16="http://schemas.microsoft.com/office/drawing/2014/main" id="{FCA431F0-5DFB-F06A-F681-0B8C3B22BD92}"/>
              </a:ext>
            </a:extLst>
          </p:cNvPr>
          <p:cNvSpPr txBox="1">
            <a:spLocks/>
          </p:cNvSpPr>
          <p:nvPr/>
        </p:nvSpPr>
        <p:spPr bwMode="auto">
          <a:xfrm>
            <a:off x="0" y="261514"/>
            <a:ext cx="12202018" cy="470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eaLnBrk="1" hangingPunct="1"/>
            <a:r>
              <a:rPr lang="es-ES" sz="4400" b="1">
                <a:solidFill>
                  <a:schemeClr val="bg1"/>
                </a:solidFill>
                <a:latin typeface="Calibri" charset="0"/>
              </a:rPr>
              <a:t>ÓRGANOS DE TRABAJO: SEIS SECCIONES </a:t>
            </a:r>
          </a:p>
        </p:txBody>
      </p:sp>
    </p:spTree>
    <p:extLst>
      <p:ext uri="{BB962C8B-B14F-4D97-AF65-F5344CB8AC3E}">
        <p14:creationId xmlns:p14="http://schemas.microsoft.com/office/powerpoint/2010/main" val="167843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fill="hold"/>
                                        <p:tgtEl>
                                          <p:spTgt spid="25"/>
                                        </p:tgtEl>
                                        <p:attrNameLst>
                                          <p:attrName>ppt_x</p:attrName>
                                        </p:attrNameLst>
                                      </p:cBhvr>
                                      <p:tavLst>
                                        <p:tav tm="0">
                                          <p:val>
                                            <p:strVal val="#ppt_x"/>
                                          </p:val>
                                        </p:tav>
                                        <p:tav tm="100000">
                                          <p:val>
                                            <p:strVal val="#ppt_x"/>
                                          </p:val>
                                        </p:tav>
                                      </p:tavLst>
                                    </p:anim>
                                    <p:anim calcmode="lin" valueType="num">
                                      <p:cBhvr additive="base">
                                        <p:cTn id="41" dur="500" fill="hold"/>
                                        <p:tgtEl>
                                          <p:spTgt spid="25"/>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fill="hold"/>
                                        <p:tgtEl>
                                          <p:spTgt spid="26"/>
                                        </p:tgtEl>
                                        <p:attrNameLst>
                                          <p:attrName>ppt_x</p:attrName>
                                        </p:attrNameLst>
                                      </p:cBhvr>
                                      <p:tavLst>
                                        <p:tav tm="0">
                                          <p:val>
                                            <p:strVal val="#ppt_x"/>
                                          </p:val>
                                        </p:tav>
                                        <p:tav tm="100000">
                                          <p:val>
                                            <p:strVal val="#ppt_x"/>
                                          </p:val>
                                        </p:tav>
                                      </p:tavLst>
                                    </p:anim>
                                    <p:anim calcmode="lin" valueType="num">
                                      <p:cBhvr additive="base">
                                        <p:cTn id="45" dur="500" fill="hold"/>
                                        <p:tgtEl>
                                          <p:spTgt spid="26"/>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additive="base">
                                        <p:cTn id="48" dur="500" fill="hold"/>
                                        <p:tgtEl>
                                          <p:spTgt spid="27"/>
                                        </p:tgtEl>
                                        <p:attrNameLst>
                                          <p:attrName>ppt_x</p:attrName>
                                        </p:attrNameLst>
                                      </p:cBhvr>
                                      <p:tavLst>
                                        <p:tav tm="0">
                                          <p:val>
                                            <p:strVal val="#ppt_x"/>
                                          </p:val>
                                        </p:tav>
                                        <p:tav tm="100000">
                                          <p:val>
                                            <p:strVal val="#ppt_x"/>
                                          </p:val>
                                        </p:tav>
                                      </p:tavLst>
                                    </p:anim>
                                    <p:anim calcmode="lin" valueType="num">
                                      <p:cBhvr additive="base">
                                        <p:cTn id="4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17" grpId="0"/>
      <p:bldP spid="22" grpId="0"/>
      <p:bldP spid="23" grpId="0"/>
      <p:bldP spid="24" grpId="0"/>
      <p:bldP spid="25" grpId="0"/>
      <p:bldP spid="26" grpId="0"/>
      <p:bldP spid="27"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
          <p:cNvSpPr txBox="1">
            <a:spLocks/>
          </p:cNvSpPr>
          <p:nvPr/>
        </p:nvSpPr>
        <p:spPr>
          <a:xfrm>
            <a:off x="2304867" y="2217813"/>
            <a:ext cx="1828221" cy="797049"/>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4267">
                <a:solidFill>
                  <a:schemeClr val="bg1"/>
                </a:solidFill>
              </a:rPr>
              <a:t>GSE</a:t>
            </a:r>
          </a:p>
        </p:txBody>
      </p:sp>
      <p:sp>
        <p:nvSpPr>
          <p:cNvPr id="16" name="Title 1"/>
          <p:cNvSpPr txBox="1">
            <a:spLocks/>
          </p:cNvSpPr>
          <p:nvPr/>
        </p:nvSpPr>
        <p:spPr>
          <a:xfrm>
            <a:off x="4182435" y="2217813"/>
            <a:ext cx="1828221" cy="797049"/>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4267">
                <a:solidFill>
                  <a:schemeClr val="bg1"/>
                </a:solidFill>
              </a:rPr>
              <a:t>OTDMU</a:t>
            </a:r>
          </a:p>
        </p:txBody>
      </p:sp>
      <p:sp>
        <p:nvSpPr>
          <p:cNvPr id="17" name="Title 1"/>
          <p:cNvSpPr txBox="1">
            <a:spLocks/>
          </p:cNvSpPr>
          <p:nvPr/>
        </p:nvSpPr>
        <p:spPr>
          <a:xfrm>
            <a:off x="6060003" y="2217813"/>
            <a:ext cx="1828221" cy="797049"/>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4267">
                <a:solidFill>
                  <a:schemeClr val="bg1"/>
                </a:solidFill>
              </a:rPr>
              <a:t>DFED</a:t>
            </a:r>
          </a:p>
        </p:txBody>
      </p:sp>
      <p:sp>
        <p:nvSpPr>
          <p:cNvPr id="18" name="Title 1"/>
          <p:cNvSpPr txBox="1">
            <a:spLocks/>
          </p:cNvSpPr>
          <p:nvPr/>
        </p:nvSpPr>
        <p:spPr>
          <a:xfrm>
            <a:off x="7937571" y="2217813"/>
            <a:ext cx="1828221" cy="797049"/>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4267">
                <a:solidFill>
                  <a:schemeClr val="bg1"/>
                </a:solidFill>
              </a:rPr>
              <a:t>OMT</a:t>
            </a:r>
          </a:p>
        </p:txBody>
      </p:sp>
      <p:sp>
        <p:nvSpPr>
          <p:cNvPr id="19" name="Title 1"/>
          <p:cNvSpPr txBox="1">
            <a:spLocks/>
          </p:cNvSpPr>
          <p:nvPr/>
        </p:nvSpPr>
        <p:spPr>
          <a:xfrm>
            <a:off x="10374562" y="4443547"/>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4267">
                <a:solidFill>
                  <a:schemeClr val="bg1"/>
                </a:solidFill>
              </a:rPr>
              <a:t>ODS</a:t>
            </a:r>
          </a:p>
        </p:txBody>
      </p:sp>
      <p:graphicFrame>
        <p:nvGraphicFramePr>
          <p:cNvPr id="6" name="Diagram 5">
            <a:extLst>
              <a:ext uri="{FF2B5EF4-FFF2-40B4-BE49-F238E27FC236}">
                <a16:creationId xmlns:a16="http://schemas.microsoft.com/office/drawing/2014/main" id="{964A6236-DD84-45D5-8130-E11900E72FE2}"/>
              </a:ext>
            </a:extLst>
          </p:cNvPr>
          <p:cNvGraphicFramePr/>
          <p:nvPr>
            <p:extLst>
              <p:ext uri="{D42A27DB-BD31-4B8C-83A1-F6EECF244321}">
                <p14:modId xmlns:p14="http://schemas.microsoft.com/office/powerpoint/2010/main" val="846347816"/>
              </p:ext>
            </p:extLst>
          </p:nvPr>
        </p:nvGraphicFramePr>
        <p:xfrm>
          <a:off x="5057147" y="1814630"/>
          <a:ext cx="7036487" cy="4578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79D19C97-DF97-46A6-ABD0-6F477B204458}"/>
              </a:ext>
            </a:extLst>
          </p:cNvPr>
          <p:cNvGraphicFramePr/>
          <p:nvPr>
            <p:extLst>
              <p:ext uri="{D42A27DB-BD31-4B8C-83A1-F6EECF244321}">
                <p14:modId xmlns:p14="http://schemas.microsoft.com/office/powerpoint/2010/main" val="1129398244"/>
              </p:ext>
            </p:extLst>
          </p:nvPr>
        </p:nvGraphicFramePr>
        <p:xfrm>
          <a:off x="246808" y="2032221"/>
          <a:ext cx="5849192" cy="436055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Rectangle 2">
            <a:extLst>
              <a:ext uri="{FF2B5EF4-FFF2-40B4-BE49-F238E27FC236}">
                <a16:creationId xmlns:a16="http://schemas.microsoft.com/office/drawing/2014/main" id="{43ED6C0F-CAEA-B4C2-57B9-CB071711B1B1}"/>
              </a:ext>
            </a:extLst>
          </p:cNvPr>
          <p:cNvSpPr/>
          <p:nvPr/>
        </p:nvSpPr>
        <p:spPr>
          <a:xfrm>
            <a:off x="0" y="4509"/>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31" name="Title 1">
            <a:extLst>
              <a:ext uri="{FF2B5EF4-FFF2-40B4-BE49-F238E27FC236}">
                <a16:creationId xmlns:a16="http://schemas.microsoft.com/office/drawing/2014/main" id="{30D9B357-52D5-441A-981A-0388FC0314A2}"/>
              </a:ext>
            </a:extLst>
          </p:cNvPr>
          <p:cNvSpPr txBox="1">
            <a:spLocks/>
          </p:cNvSpPr>
          <p:nvPr/>
        </p:nvSpPr>
        <p:spPr bwMode="auto">
          <a:xfrm>
            <a:off x="-15581" y="252102"/>
            <a:ext cx="12191999" cy="71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eaLnBrk="1" hangingPunct="1"/>
            <a:r>
              <a:rPr lang="es-ES" sz="4400" b="1">
                <a:solidFill>
                  <a:schemeClr val="bg1"/>
                </a:solidFill>
                <a:latin typeface="Calibri" charset="0"/>
              </a:rPr>
              <a:t>OTROS ÓRGANOS DE TRABAJO</a:t>
            </a:r>
          </a:p>
        </p:txBody>
      </p:sp>
    </p:spTree>
    <p:extLst>
      <p:ext uri="{BB962C8B-B14F-4D97-AF65-F5344CB8AC3E}">
        <p14:creationId xmlns:p14="http://schemas.microsoft.com/office/powerpoint/2010/main" val="288527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ppt_x"/>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18" grpId="0"/>
      <p:bldP spid="19" grpId="0"/>
      <p:bldGraphic spid="6" grpId="0">
        <p:bldAsOne/>
      </p:bldGraphic>
      <p:bldGraphic spid="7" grpId="0">
        <p:bldAsOne/>
      </p:bldGraphic>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42">
            <a:extLst>
              <a:ext uri="{FF2B5EF4-FFF2-40B4-BE49-F238E27FC236}">
                <a16:creationId xmlns:a16="http://schemas.microsoft.com/office/drawing/2014/main" id="{ADDC99CD-DA21-6490-AE64-12838C690144}"/>
              </a:ext>
            </a:extLst>
          </p:cNvPr>
          <p:cNvGrpSpPr/>
          <p:nvPr/>
        </p:nvGrpSpPr>
        <p:grpSpPr>
          <a:xfrm>
            <a:off x="4327902" y="4318002"/>
            <a:ext cx="2952000" cy="2340000"/>
            <a:chOff x="0" y="0"/>
            <a:chExt cx="1592202" cy="1135747"/>
          </a:xfrm>
        </p:grpSpPr>
        <p:sp>
          <p:nvSpPr>
            <p:cNvPr id="64" name="Freeform 43">
              <a:extLst>
                <a:ext uri="{FF2B5EF4-FFF2-40B4-BE49-F238E27FC236}">
                  <a16:creationId xmlns:a16="http://schemas.microsoft.com/office/drawing/2014/main" id="{A3C51FC8-FD68-311F-06AB-8E22B0E3D2AD}"/>
                </a:ext>
              </a:extLst>
            </p:cNvPr>
            <p:cNvSpPr/>
            <p:nvPr/>
          </p:nvSpPr>
          <p:spPr>
            <a:xfrm>
              <a:off x="0" y="0"/>
              <a:ext cx="1592202" cy="1135747"/>
            </a:xfrm>
            <a:custGeom>
              <a:avLst/>
              <a:gdLst/>
              <a:ahLst/>
              <a:cxnLst/>
              <a:rect l="l" t="t" r="r" b="b"/>
              <a:pathLst>
                <a:path w="1592202" h="1135747">
                  <a:moveTo>
                    <a:pt x="1467742" y="1135746"/>
                  </a:moveTo>
                  <a:lnTo>
                    <a:pt x="124460" y="1135746"/>
                  </a:lnTo>
                  <a:cubicBezTo>
                    <a:pt x="55880" y="1135746"/>
                    <a:pt x="0" y="1079867"/>
                    <a:pt x="0" y="1011286"/>
                  </a:cubicBezTo>
                  <a:lnTo>
                    <a:pt x="0" y="124460"/>
                  </a:lnTo>
                  <a:cubicBezTo>
                    <a:pt x="0" y="55880"/>
                    <a:pt x="55880" y="0"/>
                    <a:pt x="124460" y="0"/>
                  </a:cubicBezTo>
                  <a:lnTo>
                    <a:pt x="1467742" y="0"/>
                  </a:lnTo>
                  <a:cubicBezTo>
                    <a:pt x="1536322" y="0"/>
                    <a:pt x="1592202" y="55880"/>
                    <a:pt x="1592202" y="124460"/>
                  </a:cubicBezTo>
                  <a:lnTo>
                    <a:pt x="1592202" y="1011287"/>
                  </a:lnTo>
                  <a:cubicBezTo>
                    <a:pt x="1592202" y="1079867"/>
                    <a:pt x="1536322" y="1135747"/>
                    <a:pt x="1467742" y="1135747"/>
                  </a:cubicBezTo>
                  <a:close/>
                </a:path>
              </a:pathLst>
            </a:custGeom>
            <a:solidFill>
              <a:srgbClr val="C8E9FC"/>
            </a:solidFill>
          </p:spPr>
          <p:txBody>
            <a:bodyPr/>
            <a:lstStyle/>
            <a:p>
              <a:endParaRPr lang="LID4096"/>
            </a:p>
          </p:txBody>
        </p:sp>
      </p:grpSp>
      <p:sp>
        <p:nvSpPr>
          <p:cNvPr id="62" name="Rectangle 61">
            <a:extLst>
              <a:ext uri="{FF2B5EF4-FFF2-40B4-BE49-F238E27FC236}">
                <a16:creationId xmlns:a16="http://schemas.microsoft.com/office/drawing/2014/main" id="{79CEF58B-5C8A-DFA7-FB76-0AD2DFC9AA72}"/>
              </a:ext>
            </a:extLst>
          </p:cNvPr>
          <p:cNvSpPr/>
          <p:nvPr/>
        </p:nvSpPr>
        <p:spPr>
          <a:xfrm>
            <a:off x="0" y="4509"/>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grpSp>
        <p:nvGrpSpPr>
          <p:cNvPr id="4" name="Group 2">
            <a:extLst>
              <a:ext uri="{FF2B5EF4-FFF2-40B4-BE49-F238E27FC236}">
                <a16:creationId xmlns:a16="http://schemas.microsoft.com/office/drawing/2014/main" id="{A001FE9B-1937-8217-BFEC-60C354B71C4E}"/>
              </a:ext>
            </a:extLst>
          </p:cNvPr>
          <p:cNvGrpSpPr/>
          <p:nvPr/>
        </p:nvGrpSpPr>
        <p:grpSpPr>
          <a:xfrm>
            <a:off x="647255" y="1643343"/>
            <a:ext cx="2952000" cy="2340000"/>
            <a:chOff x="0" y="0"/>
            <a:chExt cx="1592202" cy="1135747"/>
          </a:xfrm>
        </p:grpSpPr>
        <p:sp>
          <p:nvSpPr>
            <p:cNvPr id="5" name="Freeform 3">
              <a:extLst>
                <a:ext uri="{FF2B5EF4-FFF2-40B4-BE49-F238E27FC236}">
                  <a16:creationId xmlns:a16="http://schemas.microsoft.com/office/drawing/2014/main" id="{6E31C329-DA8C-4270-57D1-6058BCF56598}"/>
                </a:ext>
              </a:extLst>
            </p:cNvPr>
            <p:cNvSpPr/>
            <p:nvPr/>
          </p:nvSpPr>
          <p:spPr>
            <a:xfrm>
              <a:off x="0" y="0"/>
              <a:ext cx="1592202" cy="1135747"/>
            </a:xfrm>
            <a:custGeom>
              <a:avLst/>
              <a:gdLst/>
              <a:ahLst/>
              <a:cxnLst/>
              <a:rect l="l" t="t" r="r" b="b"/>
              <a:pathLst>
                <a:path w="1592202" h="1135747">
                  <a:moveTo>
                    <a:pt x="1467742" y="1135746"/>
                  </a:moveTo>
                  <a:lnTo>
                    <a:pt x="124460" y="1135746"/>
                  </a:lnTo>
                  <a:cubicBezTo>
                    <a:pt x="55880" y="1135746"/>
                    <a:pt x="0" y="1079867"/>
                    <a:pt x="0" y="1011286"/>
                  </a:cubicBezTo>
                  <a:lnTo>
                    <a:pt x="0" y="124460"/>
                  </a:lnTo>
                  <a:cubicBezTo>
                    <a:pt x="0" y="55880"/>
                    <a:pt x="55880" y="0"/>
                    <a:pt x="124460" y="0"/>
                  </a:cubicBezTo>
                  <a:lnTo>
                    <a:pt x="1467742" y="0"/>
                  </a:lnTo>
                  <a:cubicBezTo>
                    <a:pt x="1536322" y="0"/>
                    <a:pt x="1592202" y="55880"/>
                    <a:pt x="1592202" y="124460"/>
                  </a:cubicBezTo>
                  <a:lnTo>
                    <a:pt x="1592202" y="1011287"/>
                  </a:lnTo>
                  <a:cubicBezTo>
                    <a:pt x="1592202" y="1079867"/>
                    <a:pt x="1536322" y="1135747"/>
                    <a:pt x="1467742" y="1135747"/>
                  </a:cubicBezTo>
                  <a:close/>
                </a:path>
              </a:pathLst>
            </a:custGeom>
            <a:solidFill>
              <a:srgbClr val="C8E9FC"/>
            </a:solidFill>
          </p:spPr>
          <p:txBody>
            <a:bodyPr/>
            <a:lstStyle/>
            <a:p>
              <a:endParaRPr lang="LID4096"/>
            </a:p>
          </p:txBody>
        </p:sp>
      </p:grpSp>
      <p:grpSp>
        <p:nvGrpSpPr>
          <p:cNvPr id="6" name="Group 4">
            <a:extLst>
              <a:ext uri="{FF2B5EF4-FFF2-40B4-BE49-F238E27FC236}">
                <a16:creationId xmlns:a16="http://schemas.microsoft.com/office/drawing/2014/main" id="{7F1613FA-0CDF-DF4F-FD1C-5BC724B95039}"/>
              </a:ext>
            </a:extLst>
          </p:cNvPr>
          <p:cNvGrpSpPr/>
          <p:nvPr/>
        </p:nvGrpSpPr>
        <p:grpSpPr>
          <a:xfrm>
            <a:off x="8014200" y="1614753"/>
            <a:ext cx="2952000" cy="2340000"/>
            <a:chOff x="0" y="0"/>
            <a:chExt cx="1592202" cy="1135747"/>
          </a:xfrm>
        </p:grpSpPr>
        <p:sp>
          <p:nvSpPr>
            <p:cNvPr id="7" name="Freeform 5">
              <a:extLst>
                <a:ext uri="{FF2B5EF4-FFF2-40B4-BE49-F238E27FC236}">
                  <a16:creationId xmlns:a16="http://schemas.microsoft.com/office/drawing/2014/main" id="{128A9A11-0154-A5A8-766B-BB50F8E075FF}"/>
                </a:ext>
              </a:extLst>
            </p:cNvPr>
            <p:cNvSpPr/>
            <p:nvPr/>
          </p:nvSpPr>
          <p:spPr>
            <a:xfrm>
              <a:off x="0" y="0"/>
              <a:ext cx="1592202" cy="1135747"/>
            </a:xfrm>
            <a:custGeom>
              <a:avLst/>
              <a:gdLst/>
              <a:ahLst/>
              <a:cxnLst/>
              <a:rect l="l" t="t" r="r" b="b"/>
              <a:pathLst>
                <a:path w="1592202" h="1135747">
                  <a:moveTo>
                    <a:pt x="1467742" y="1135746"/>
                  </a:moveTo>
                  <a:lnTo>
                    <a:pt x="124460" y="1135746"/>
                  </a:lnTo>
                  <a:cubicBezTo>
                    <a:pt x="55880" y="1135746"/>
                    <a:pt x="0" y="1079867"/>
                    <a:pt x="0" y="1011286"/>
                  </a:cubicBezTo>
                  <a:lnTo>
                    <a:pt x="0" y="124460"/>
                  </a:lnTo>
                  <a:cubicBezTo>
                    <a:pt x="0" y="55880"/>
                    <a:pt x="55880" y="0"/>
                    <a:pt x="124460" y="0"/>
                  </a:cubicBezTo>
                  <a:lnTo>
                    <a:pt x="1467742" y="0"/>
                  </a:lnTo>
                  <a:cubicBezTo>
                    <a:pt x="1536322" y="0"/>
                    <a:pt x="1592202" y="55880"/>
                    <a:pt x="1592202" y="124460"/>
                  </a:cubicBezTo>
                  <a:lnTo>
                    <a:pt x="1592202" y="1011287"/>
                  </a:lnTo>
                  <a:cubicBezTo>
                    <a:pt x="1592202" y="1079867"/>
                    <a:pt x="1536322" y="1135747"/>
                    <a:pt x="1467742" y="1135747"/>
                  </a:cubicBezTo>
                  <a:close/>
                </a:path>
              </a:pathLst>
            </a:custGeom>
            <a:solidFill>
              <a:srgbClr val="C8E9FC"/>
            </a:solidFill>
          </p:spPr>
          <p:txBody>
            <a:bodyPr/>
            <a:lstStyle/>
            <a:p>
              <a:endParaRPr lang="LID4096"/>
            </a:p>
          </p:txBody>
        </p:sp>
      </p:grpSp>
      <p:grpSp>
        <p:nvGrpSpPr>
          <p:cNvPr id="10" name="Group 11">
            <a:extLst>
              <a:ext uri="{FF2B5EF4-FFF2-40B4-BE49-F238E27FC236}">
                <a16:creationId xmlns:a16="http://schemas.microsoft.com/office/drawing/2014/main" id="{F4E166ED-8B9F-D225-01E8-5F1577E9C37F}"/>
              </a:ext>
            </a:extLst>
          </p:cNvPr>
          <p:cNvGrpSpPr/>
          <p:nvPr/>
        </p:nvGrpSpPr>
        <p:grpSpPr>
          <a:xfrm>
            <a:off x="8014200" y="4330225"/>
            <a:ext cx="2952000" cy="2340000"/>
            <a:chOff x="0" y="0"/>
            <a:chExt cx="1592202" cy="1135747"/>
          </a:xfrm>
        </p:grpSpPr>
        <p:sp>
          <p:nvSpPr>
            <p:cNvPr id="11" name="Freeform 12">
              <a:extLst>
                <a:ext uri="{FF2B5EF4-FFF2-40B4-BE49-F238E27FC236}">
                  <a16:creationId xmlns:a16="http://schemas.microsoft.com/office/drawing/2014/main" id="{84623C86-4C1A-1C76-31D7-8CD644A74040}"/>
                </a:ext>
              </a:extLst>
            </p:cNvPr>
            <p:cNvSpPr/>
            <p:nvPr/>
          </p:nvSpPr>
          <p:spPr>
            <a:xfrm>
              <a:off x="0" y="0"/>
              <a:ext cx="1592202" cy="1135747"/>
            </a:xfrm>
            <a:custGeom>
              <a:avLst/>
              <a:gdLst/>
              <a:ahLst/>
              <a:cxnLst/>
              <a:rect l="l" t="t" r="r" b="b"/>
              <a:pathLst>
                <a:path w="1592202" h="1135747">
                  <a:moveTo>
                    <a:pt x="1467742" y="1135746"/>
                  </a:moveTo>
                  <a:lnTo>
                    <a:pt x="124460" y="1135746"/>
                  </a:lnTo>
                  <a:cubicBezTo>
                    <a:pt x="55880" y="1135746"/>
                    <a:pt x="0" y="1079867"/>
                    <a:pt x="0" y="1011286"/>
                  </a:cubicBezTo>
                  <a:lnTo>
                    <a:pt x="0" y="124460"/>
                  </a:lnTo>
                  <a:cubicBezTo>
                    <a:pt x="0" y="55880"/>
                    <a:pt x="55880" y="0"/>
                    <a:pt x="124460" y="0"/>
                  </a:cubicBezTo>
                  <a:lnTo>
                    <a:pt x="1467742" y="0"/>
                  </a:lnTo>
                  <a:cubicBezTo>
                    <a:pt x="1536322" y="0"/>
                    <a:pt x="1592202" y="55880"/>
                    <a:pt x="1592202" y="124460"/>
                  </a:cubicBezTo>
                  <a:lnTo>
                    <a:pt x="1592202" y="1011287"/>
                  </a:lnTo>
                  <a:cubicBezTo>
                    <a:pt x="1592202" y="1079867"/>
                    <a:pt x="1536322" y="1135747"/>
                    <a:pt x="1467742" y="1135747"/>
                  </a:cubicBezTo>
                  <a:close/>
                </a:path>
              </a:pathLst>
            </a:custGeom>
            <a:solidFill>
              <a:srgbClr val="C8E9FC"/>
            </a:solidFill>
          </p:spPr>
          <p:txBody>
            <a:bodyPr/>
            <a:lstStyle/>
            <a:p>
              <a:endParaRPr lang="LID4096"/>
            </a:p>
          </p:txBody>
        </p:sp>
      </p:grpSp>
      <p:grpSp>
        <p:nvGrpSpPr>
          <p:cNvPr id="12" name="Group 13">
            <a:extLst>
              <a:ext uri="{FF2B5EF4-FFF2-40B4-BE49-F238E27FC236}">
                <a16:creationId xmlns:a16="http://schemas.microsoft.com/office/drawing/2014/main" id="{CDDD465E-4DA3-B6EE-CAF5-88AC0094F9B3}"/>
              </a:ext>
            </a:extLst>
          </p:cNvPr>
          <p:cNvGrpSpPr/>
          <p:nvPr/>
        </p:nvGrpSpPr>
        <p:grpSpPr>
          <a:xfrm>
            <a:off x="8312586" y="4872308"/>
            <a:ext cx="2461561" cy="1755640"/>
            <a:chOff x="0" y="0"/>
            <a:chExt cx="1404462" cy="1001694"/>
          </a:xfrm>
        </p:grpSpPr>
        <p:sp>
          <p:nvSpPr>
            <p:cNvPr id="13" name="Freeform 14">
              <a:extLst>
                <a:ext uri="{FF2B5EF4-FFF2-40B4-BE49-F238E27FC236}">
                  <a16:creationId xmlns:a16="http://schemas.microsoft.com/office/drawing/2014/main" id="{0572B1CD-05A7-D222-6DA2-49F6C22A0BB4}"/>
                </a:ext>
              </a:extLst>
            </p:cNvPr>
            <p:cNvSpPr/>
            <p:nvPr/>
          </p:nvSpPr>
          <p:spPr>
            <a:xfrm>
              <a:off x="0" y="0"/>
              <a:ext cx="1404463" cy="1001694"/>
            </a:xfrm>
            <a:custGeom>
              <a:avLst/>
              <a:gdLst/>
              <a:ahLst/>
              <a:cxnLst/>
              <a:rect l="l" t="t" r="r" b="b"/>
              <a:pathLst>
                <a:path w="1404463" h="1001694">
                  <a:moveTo>
                    <a:pt x="1280002" y="1001694"/>
                  </a:moveTo>
                  <a:lnTo>
                    <a:pt x="124460" y="1001694"/>
                  </a:lnTo>
                  <a:cubicBezTo>
                    <a:pt x="55880" y="1001694"/>
                    <a:pt x="0" y="945814"/>
                    <a:pt x="0" y="877234"/>
                  </a:cubicBezTo>
                  <a:lnTo>
                    <a:pt x="0" y="124460"/>
                  </a:lnTo>
                  <a:cubicBezTo>
                    <a:pt x="0" y="55880"/>
                    <a:pt x="55880" y="0"/>
                    <a:pt x="124460" y="0"/>
                  </a:cubicBezTo>
                  <a:lnTo>
                    <a:pt x="1280002" y="0"/>
                  </a:lnTo>
                  <a:cubicBezTo>
                    <a:pt x="1348582" y="0"/>
                    <a:pt x="1404463" y="55880"/>
                    <a:pt x="1404463" y="124460"/>
                  </a:cubicBezTo>
                  <a:lnTo>
                    <a:pt x="1404463" y="877234"/>
                  </a:lnTo>
                  <a:cubicBezTo>
                    <a:pt x="1404463" y="945814"/>
                    <a:pt x="1348582" y="1001694"/>
                    <a:pt x="1280002" y="1001694"/>
                  </a:cubicBezTo>
                  <a:close/>
                </a:path>
              </a:pathLst>
            </a:custGeom>
            <a:solidFill>
              <a:srgbClr val="C8E9FC"/>
            </a:solidFill>
          </p:spPr>
          <p:txBody>
            <a:bodyPr/>
            <a:lstStyle/>
            <a:p>
              <a:endParaRPr lang="LID4096"/>
            </a:p>
          </p:txBody>
        </p:sp>
      </p:grpSp>
      <p:grpSp>
        <p:nvGrpSpPr>
          <p:cNvPr id="14" name="Group 17">
            <a:extLst>
              <a:ext uri="{FF2B5EF4-FFF2-40B4-BE49-F238E27FC236}">
                <a16:creationId xmlns:a16="http://schemas.microsoft.com/office/drawing/2014/main" id="{3580B6EA-AE95-DC30-53DF-0CF01CF67DBD}"/>
              </a:ext>
            </a:extLst>
          </p:cNvPr>
          <p:cNvGrpSpPr/>
          <p:nvPr/>
        </p:nvGrpSpPr>
        <p:grpSpPr>
          <a:xfrm>
            <a:off x="652668" y="4330015"/>
            <a:ext cx="2952000" cy="2340000"/>
            <a:chOff x="0" y="0"/>
            <a:chExt cx="1404462" cy="1001694"/>
          </a:xfrm>
        </p:grpSpPr>
        <p:sp>
          <p:nvSpPr>
            <p:cNvPr id="15" name="Freeform 18">
              <a:extLst>
                <a:ext uri="{FF2B5EF4-FFF2-40B4-BE49-F238E27FC236}">
                  <a16:creationId xmlns:a16="http://schemas.microsoft.com/office/drawing/2014/main" id="{483368BD-4E20-CF26-9FDA-9874B2327515}"/>
                </a:ext>
              </a:extLst>
            </p:cNvPr>
            <p:cNvSpPr/>
            <p:nvPr/>
          </p:nvSpPr>
          <p:spPr>
            <a:xfrm>
              <a:off x="0" y="0"/>
              <a:ext cx="1404463" cy="1001694"/>
            </a:xfrm>
            <a:custGeom>
              <a:avLst/>
              <a:gdLst/>
              <a:ahLst/>
              <a:cxnLst/>
              <a:rect l="l" t="t" r="r" b="b"/>
              <a:pathLst>
                <a:path w="1404463" h="1001694">
                  <a:moveTo>
                    <a:pt x="1280002" y="1001694"/>
                  </a:moveTo>
                  <a:lnTo>
                    <a:pt x="124460" y="1001694"/>
                  </a:lnTo>
                  <a:cubicBezTo>
                    <a:pt x="55880" y="1001694"/>
                    <a:pt x="0" y="945814"/>
                    <a:pt x="0" y="877234"/>
                  </a:cubicBezTo>
                  <a:lnTo>
                    <a:pt x="0" y="124460"/>
                  </a:lnTo>
                  <a:cubicBezTo>
                    <a:pt x="0" y="55880"/>
                    <a:pt x="55880" y="0"/>
                    <a:pt x="124460" y="0"/>
                  </a:cubicBezTo>
                  <a:lnTo>
                    <a:pt x="1280002" y="0"/>
                  </a:lnTo>
                  <a:cubicBezTo>
                    <a:pt x="1348582" y="0"/>
                    <a:pt x="1404463" y="55880"/>
                    <a:pt x="1404463" y="124460"/>
                  </a:cubicBezTo>
                  <a:lnTo>
                    <a:pt x="1404463" y="877234"/>
                  </a:lnTo>
                  <a:cubicBezTo>
                    <a:pt x="1404463" y="945814"/>
                    <a:pt x="1348582" y="1001694"/>
                    <a:pt x="1280002" y="1001694"/>
                  </a:cubicBezTo>
                  <a:close/>
                </a:path>
              </a:pathLst>
            </a:custGeom>
            <a:solidFill>
              <a:srgbClr val="C8E9FC"/>
            </a:solidFill>
          </p:spPr>
          <p:txBody>
            <a:bodyPr/>
            <a:lstStyle/>
            <a:p>
              <a:endParaRPr lang="LID4096"/>
            </a:p>
          </p:txBody>
        </p:sp>
      </p:grpSp>
      <p:grpSp>
        <p:nvGrpSpPr>
          <p:cNvPr id="18" name="Group 21">
            <a:extLst>
              <a:ext uri="{FF2B5EF4-FFF2-40B4-BE49-F238E27FC236}">
                <a16:creationId xmlns:a16="http://schemas.microsoft.com/office/drawing/2014/main" id="{EACBB484-AD34-53A1-7C7D-424D80A8E4BF}"/>
              </a:ext>
            </a:extLst>
          </p:cNvPr>
          <p:cNvGrpSpPr/>
          <p:nvPr/>
        </p:nvGrpSpPr>
        <p:grpSpPr>
          <a:xfrm>
            <a:off x="3199598" y="3937040"/>
            <a:ext cx="1179349" cy="1179349"/>
            <a:chOff x="0" y="0"/>
            <a:chExt cx="812800" cy="812800"/>
          </a:xfrm>
          <a:solidFill>
            <a:srgbClr val="895585"/>
          </a:solidFill>
        </p:grpSpPr>
        <p:sp>
          <p:nvSpPr>
            <p:cNvPr id="19" name="Freeform 22">
              <a:extLst>
                <a:ext uri="{FF2B5EF4-FFF2-40B4-BE49-F238E27FC236}">
                  <a16:creationId xmlns:a16="http://schemas.microsoft.com/office/drawing/2014/main" id="{88892D56-52D6-BE6D-90D7-52D2F3C174F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txBody>
            <a:bodyPr/>
            <a:lstStyle/>
            <a:p>
              <a:endParaRPr lang="LID4096" dirty="0"/>
            </a:p>
          </p:txBody>
        </p:sp>
      </p:grpSp>
      <p:grpSp>
        <p:nvGrpSpPr>
          <p:cNvPr id="20" name="Group 23">
            <a:extLst>
              <a:ext uri="{FF2B5EF4-FFF2-40B4-BE49-F238E27FC236}">
                <a16:creationId xmlns:a16="http://schemas.microsoft.com/office/drawing/2014/main" id="{238F9ECA-9DC3-7734-A468-BCA6DDE639D3}"/>
              </a:ext>
            </a:extLst>
          </p:cNvPr>
          <p:cNvGrpSpPr/>
          <p:nvPr/>
        </p:nvGrpSpPr>
        <p:grpSpPr>
          <a:xfrm>
            <a:off x="4314408" y="1614753"/>
            <a:ext cx="2952000" cy="2340000"/>
            <a:chOff x="0" y="0"/>
            <a:chExt cx="1592202" cy="1135747"/>
          </a:xfrm>
        </p:grpSpPr>
        <p:sp>
          <p:nvSpPr>
            <p:cNvPr id="21" name="Freeform 24">
              <a:extLst>
                <a:ext uri="{FF2B5EF4-FFF2-40B4-BE49-F238E27FC236}">
                  <a16:creationId xmlns:a16="http://schemas.microsoft.com/office/drawing/2014/main" id="{F3E62A8F-558A-3180-3723-7144F479F47F}"/>
                </a:ext>
              </a:extLst>
            </p:cNvPr>
            <p:cNvSpPr/>
            <p:nvPr/>
          </p:nvSpPr>
          <p:spPr>
            <a:xfrm>
              <a:off x="0" y="0"/>
              <a:ext cx="1592202" cy="1135747"/>
            </a:xfrm>
            <a:custGeom>
              <a:avLst/>
              <a:gdLst/>
              <a:ahLst/>
              <a:cxnLst/>
              <a:rect l="l" t="t" r="r" b="b"/>
              <a:pathLst>
                <a:path w="1592202" h="1135747">
                  <a:moveTo>
                    <a:pt x="1467742" y="1135746"/>
                  </a:moveTo>
                  <a:lnTo>
                    <a:pt x="124460" y="1135746"/>
                  </a:lnTo>
                  <a:cubicBezTo>
                    <a:pt x="55880" y="1135746"/>
                    <a:pt x="0" y="1079867"/>
                    <a:pt x="0" y="1011286"/>
                  </a:cubicBezTo>
                  <a:lnTo>
                    <a:pt x="0" y="124460"/>
                  </a:lnTo>
                  <a:cubicBezTo>
                    <a:pt x="0" y="55880"/>
                    <a:pt x="55880" y="0"/>
                    <a:pt x="124460" y="0"/>
                  </a:cubicBezTo>
                  <a:lnTo>
                    <a:pt x="1467742" y="0"/>
                  </a:lnTo>
                  <a:cubicBezTo>
                    <a:pt x="1536322" y="0"/>
                    <a:pt x="1592202" y="55880"/>
                    <a:pt x="1592202" y="124460"/>
                  </a:cubicBezTo>
                  <a:lnTo>
                    <a:pt x="1592202" y="1011287"/>
                  </a:lnTo>
                  <a:cubicBezTo>
                    <a:pt x="1592202" y="1079867"/>
                    <a:pt x="1536322" y="1135747"/>
                    <a:pt x="1467742" y="1135747"/>
                  </a:cubicBezTo>
                  <a:close/>
                </a:path>
              </a:pathLst>
            </a:custGeom>
            <a:solidFill>
              <a:srgbClr val="C8E9FC"/>
            </a:solidFill>
          </p:spPr>
          <p:txBody>
            <a:bodyPr/>
            <a:lstStyle/>
            <a:p>
              <a:endParaRPr lang="LID4096"/>
            </a:p>
          </p:txBody>
        </p:sp>
      </p:grpSp>
      <p:grpSp>
        <p:nvGrpSpPr>
          <p:cNvPr id="22" name="Group 25">
            <a:extLst>
              <a:ext uri="{FF2B5EF4-FFF2-40B4-BE49-F238E27FC236}">
                <a16:creationId xmlns:a16="http://schemas.microsoft.com/office/drawing/2014/main" id="{42B5324E-D3D4-5DF1-741C-7F60752001A5}"/>
              </a:ext>
            </a:extLst>
          </p:cNvPr>
          <p:cNvGrpSpPr/>
          <p:nvPr/>
        </p:nvGrpSpPr>
        <p:grpSpPr>
          <a:xfrm>
            <a:off x="4684195" y="2205868"/>
            <a:ext cx="2461561" cy="1755640"/>
            <a:chOff x="0" y="0"/>
            <a:chExt cx="1404462" cy="1001694"/>
          </a:xfrm>
        </p:grpSpPr>
        <p:sp>
          <p:nvSpPr>
            <p:cNvPr id="23" name="Freeform 26">
              <a:extLst>
                <a:ext uri="{FF2B5EF4-FFF2-40B4-BE49-F238E27FC236}">
                  <a16:creationId xmlns:a16="http://schemas.microsoft.com/office/drawing/2014/main" id="{51AFC1F0-F7E7-3352-A1A4-CE5A85625686}"/>
                </a:ext>
              </a:extLst>
            </p:cNvPr>
            <p:cNvSpPr/>
            <p:nvPr/>
          </p:nvSpPr>
          <p:spPr>
            <a:xfrm>
              <a:off x="0" y="0"/>
              <a:ext cx="1404463" cy="1001694"/>
            </a:xfrm>
            <a:custGeom>
              <a:avLst/>
              <a:gdLst/>
              <a:ahLst/>
              <a:cxnLst/>
              <a:rect l="l" t="t" r="r" b="b"/>
              <a:pathLst>
                <a:path w="1404463" h="1001694">
                  <a:moveTo>
                    <a:pt x="1280002" y="1001694"/>
                  </a:moveTo>
                  <a:lnTo>
                    <a:pt x="124460" y="1001694"/>
                  </a:lnTo>
                  <a:cubicBezTo>
                    <a:pt x="55880" y="1001694"/>
                    <a:pt x="0" y="945814"/>
                    <a:pt x="0" y="877234"/>
                  </a:cubicBezTo>
                  <a:lnTo>
                    <a:pt x="0" y="124460"/>
                  </a:lnTo>
                  <a:cubicBezTo>
                    <a:pt x="0" y="55880"/>
                    <a:pt x="55880" y="0"/>
                    <a:pt x="124460" y="0"/>
                  </a:cubicBezTo>
                  <a:lnTo>
                    <a:pt x="1280002" y="0"/>
                  </a:lnTo>
                  <a:cubicBezTo>
                    <a:pt x="1348582" y="0"/>
                    <a:pt x="1404463" y="55880"/>
                    <a:pt x="1404463" y="124460"/>
                  </a:cubicBezTo>
                  <a:lnTo>
                    <a:pt x="1404463" y="877234"/>
                  </a:lnTo>
                  <a:cubicBezTo>
                    <a:pt x="1404463" y="945814"/>
                    <a:pt x="1348582" y="1001694"/>
                    <a:pt x="1280002" y="1001694"/>
                  </a:cubicBezTo>
                  <a:close/>
                </a:path>
              </a:pathLst>
            </a:custGeom>
            <a:solidFill>
              <a:srgbClr val="C8E9FC"/>
            </a:solidFill>
          </p:spPr>
          <p:txBody>
            <a:bodyPr/>
            <a:lstStyle/>
            <a:p>
              <a:endParaRPr lang="LID4096"/>
            </a:p>
          </p:txBody>
        </p:sp>
      </p:grpSp>
      <p:grpSp>
        <p:nvGrpSpPr>
          <p:cNvPr id="27" name="Group 31">
            <a:extLst>
              <a:ext uri="{FF2B5EF4-FFF2-40B4-BE49-F238E27FC236}">
                <a16:creationId xmlns:a16="http://schemas.microsoft.com/office/drawing/2014/main" id="{3C64040C-6CCA-FCE0-D168-192568AB17A5}"/>
              </a:ext>
            </a:extLst>
          </p:cNvPr>
          <p:cNvGrpSpPr/>
          <p:nvPr/>
        </p:nvGrpSpPr>
        <p:grpSpPr>
          <a:xfrm>
            <a:off x="3146678" y="1118621"/>
            <a:ext cx="1179349" cy="1179349"/>
            <a:chOff x="0" y="0"/>
            <a:chExt cx="812800" cy="812800"/>
          </a:xfrm>
          <a:solidFill>
            <a:srgbClr val="D3C033"/>
          </a:solidFill>
        </p:grpSpPr>
        <p:sp>
          <p:nvSpPr>
            <p:cNvPr id="28" name="Freeform 32">
              <a:extLst>
                <a:ext uri="{FF2B5EF4-FFF2-40B4-BE49-F238E27FC236}">
                  <a16:creationId xmlns:a16="http://schemas.microsoft.com/office/drawing/2014/main" id="{7F81EAD3-57A5-5647-D453-9A28CBEA50B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txBody>
            <a:bodyPr/>
            <a:lstStyle/>
            <a:p>
              <a:endParaRPr lang="LID4096" dirty="0"/>
            </a:p>
          </p:txBody>
        </p:sp>
      </p:grpSp>
      <p:grpSp>
        <p:nvGrpSpPr>
          <p:cNvPr id="39" name="Group 45">
            <a:extLst>
              <a:ext uri="{FF2B5EF4-FFF2-40B4-BE49-F238E27FC236}">
                <a16:creationId xmlns:a16="http://schemas.microsoft.com/office/drawing/2014/main" id="{71D08546-232D-1ACA-3B98-A89C5EA1B848}"/>
              </a:ext>
            </a:extLst>
          </p:cNvPr>
          <p:cNvGrpSpPr/>
          <p:nvPr/>
        </p:nvGrpSpPr>
        <p:grpSpPr>
          <a:xfrm>
            <a:off x="7012531" y="1050162"/>
            <a:ext cx="1179349" cy="1179349"/>
            <a:chOff x="0" y="0"/>
            <a:chExt cx="812800" cy="812800"/>
          </a:xfrm>
          <a:solidFill>
            <a:srgbClr val="00B6BE"/>
          </a:solidFill>
        </p:grpSpPr>
        <p:sp>
          <p:nvSpPr>
            <p:cNvPr id="40" name="Freeform 46">
              <a:extLst>
                <a:ext uri="{FF2B5EF4-FFF2-40B4-BE49-F238E27FC236}">
                  <a16:creationId xmlns:a16="http://schemas.microsoft.com/office/drawing/2014/main" id="{C2DC36B7-F771-6CFE-FF1C-9BB571AD96F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txBody>
            <a:bodyPr/>
            <a:lstStyle/>
            <a:p>
              <a:endParaRPr lang="LID4096" dirty="0"/>
            </a:p>
          </p:txBody>
        </p:sp>
      </p:grpSp>
      <p:grpSp>
        <p:nvGrpSpPr>
          <p:cNvPr id="41" name="Group 47">
            <a:extLst>
              <a:ext uri="{FF2B5EF4-FFF2-40B4-BE49-F238E27FC236}">
                <a16:creationId xmlns:a16="http://schemas.microsoft.com/office/drawing/2014/main" id="{9EA31CB2-EA1C-DF1E-78A9-8D8D244356BC}"/>
              </a:ext>
            </a:extLst>
          </p:cNvPr>
          <p:cNvGrpSpPr/>
          <p:nvPr/>
        </p:nvGrpSpPr>
        <p:grpSpPr>
          <a:xfrm>
            <a:off x="10640675" y="1084509"/>
            <a:ext cx="1179349" cy="1179349"/>
            <a:chOff x="0" y="0"/>
            <a:chExt cx="812800" cy="812800"/>
          </a:xfrm>
          <a:solidFill>
            <a:srgbClr val="D05198"/>
          </a:solidFill>
        </p:grpSpPr>
        <p:sp>
          <p:nvSpPr>
            <p:cNvPr id="42" name="Freeform 48">
              <a:extLst>
                <a:ext uri="{FF2B5EF4-FFF2-40B4-BE49-F238E27FC236}">
                  <a16:creationId xmlns:a16="http://schemas.microsoft.com/office/drawing/2014/main" id="{D8997CB9-3404-57A3-C753-784E19DB415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txBody>
            <a:bodyPr/>
            <a:lstStyle/>
            <a:p>
              <a:endParaRPr lang="LID4096" dirty="0"/>
            </a:p>
          </p:txBody>
        </p:sp>
      </p:grpSp>
      <p:grpSp>
        <p:nvGrpSpPr>
          <p:cNvPr id="43" name="Group 51">
            <a:extLst>
              <a:ext uri="{FF2B5EF4-FFF2-40B4-BE49-F238E27FC236}">
                <a16:creationId xmlns:a16="http://schemas.microsoft.com/office/drawing/2014/main" id="{1A29925B-1A58-8E96-F12F-4A381D5F3FE3}"/>
              </a:ext>
            </a:extLst>
          </p:cNvPr>
          <p:cNvGrpSpPr/>
          <p:nvPr/>
        </p:nvGrpSpPr>
        <p:grpSpPr>
          <a:xfrm>
            <a:off x="6992302" y="3716293"/>
            <a:ext cx="1179349" cy="1179349"/>
            <a:chOff x="0" y="0"/>
            <a:chExt cx="812800" cy="812800"/>
          </a:xfrm>
          <a:solidFill>
            <a:srgbClr val="FAB300"/>
          </a:solidFill>
        </p:grpSpPr>
        <p:sp>
          <p:nvSpPr>
            <p:cNvPr id="44" name="Freeform 52">
              <a:extLst>
                <a:ext uri="{FF2B5EF4-FFF2-40B4-BE49-F238E27FC236}">
                  <a16:creationId xmlns:a16="http://schemas.microsoft.com/office/drawing/2014/main" id="{3343328D-46E3-0118-C7B6-331B10899D9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txBody>
            <a:bodyPr/>
            <a:lstStyle/>
            <a:p>
              <a:endParaRPr lang="LID4096"/>
            </a:p>
          </p:txBody>
        </p:sp>
      </p:grpSp>
      <p:sp>
        <p:nvSpPr>
          <p:cNvPr id="45" name="TextBox 54">
            <a:extLst>
              <a:ext uri="{FF2B5EF4-FFF2-40B4-BE49-F238E27FC236}">
                <a16:creationId xmlns:a16="http://schemas.microsoft.com/office/drawing/2014/main" id="{F4686873-2794-D33C-9102-D52280CA528C}"/>
              </a:ext>
            </a:extLst>
          </p:cNvPr>
          <p:cNvSpPr txBox="1"/>
          <p:nvPr/>
        </p:nvSpPr>
        <p:spPr>
          <a:xfrm>
            <a:off x="1025948" y="6054536"/>
            <a:ext cx="2464446" cy="180370"/>
          </a:xfrm>
          <a:prstGeom prst="rect">
            <a:avLst/>
          </a:prstGeom>
        </p:spPr>
        <p:txBody>
          <a:bodyPr lIns="0" tIns="0" rIns="0" bIns="0" rtlCol="0" anchor="t">
            <a:spAutoFit/>
          </a:bodyPr>
          <a:lstStyle/>
          <a:p>
            <a:pPr algn="ctr">
              <a:lnSpc>
                <a:spcPts val="1493"/>
              </a:lnSpc>
              <a:spcBef>
                <a:spcPct val="0"/>
              </a:spcBef>
            </a:pPr>
            <a:r>
              <a:rPr lang="es-ES" sz="1066">
                <a:solidFill>
                  <a:srgbClr val="545454"/>
                </a:solidFill>
                <a:ea typeface="Calibri (MS)"/>
                <a:cs typeface="Calibri (MS)"/>
                <a:sym typeface="Calibri (MS)"/>
              </a:rPr>
              <a:t> </a:t>
            </a:r>
          </a:p>
        </p:txBody>
      </p:sp>
      <p:sp>
        <p:nvSpPr>
          <p:cNvPr id="46" name="TextBox 55">
            <a:extLst>
              <a:ext uri="{FF2B5EF4-FFF2-40B4-BE49-F238E27FC236}">
                <a16:creationId xmlns:a16="http://schemas.microsoft.com/office/drawing/2014/main" id="{8943E300-3DA3-38C9-BFF6-70548B0F8443}"/>
              </a:ext>
            </a:extLst>
          </p:cNvPr>
          <p:cNvSpPr txBox="1"/>
          <p:nvPr/>
        </p:nvSpPr>
        <p:spPr>
          <a:xfrm>
            <a:off x="719220" y="5461866"/>
            <a:ext cx="2796377" cy="862672"/>
          </a:xfrm>
          <a:prstGeom prst="rect">
            <a:avLst/>
          </a:prstGeom>
        </p:spPr>
        <p:txBody>
          <a:bodyPr lIns="0" tIns="0" rIns="0" bIns="0" rtlCol="0" anchor="t">
            <a:spAutoFit/>
          </a:bodyPr>
          <a:lstStyle/>
          <a:p>
            <a:pPr algn="ctr">
              <a:lnSpc>
                <a:spcPts val="1680"/>
              </a:lnSpc>
              <a:spcBef>
                <a:spcPct val="0"/>
              </a:spcBef>
            </a:pPr>
            <a:r>
              <a:rPr lang="es-ES" sz="1333" dirty="0">
                <a:solidFill>
                  <a:srgbClr val="545454"/>
                </a:solidFill>
                <a:ea typeface="Calibri (MS)"/>
                <a:cs typeface="Calibri (MS)"/>
                <a:sym typeface="Calibri (MS)"/>
              </a:rPr>
              <a:t>La recomendación del CESE de constituir un Observatorio Europeo de la Pobreza llevó a la Comisión Europea a crear la Plataforma de Asesoramiento sobre la Pobreza Energética. </a:t>
            </a:r>
          </a:p>
        </p:txBody>
      </p:sp>
      <p:sp>
        <p:nvSpPr>
          <p:cNvPr id="47" name="TextBox 56">
            <a:extLst>
              <a:ext uri="{FF2B5EF4-FFF2-40B4-BE49-F238E27FC236}">
                <a16:creationId xmlns:a16="http://schemas.microsoft.com/office/drawing/2014/main" id="{78B07D24-BE58-8FDF-DB67-624443542F1B}"/>
              </a:ext>
            </a:extLst>
          </p:cNvPr>
          <p:cNvSpPr txBox="1"/>
          <p:nvPr/>
        </p:nvSpPr>
        <p:spPr>
          <a:xfrm>
            <a:off x="-1" y="468000"/>
            <a:ext cx="12191999" cy="466346"/>
          </a:xfrm>
          <a:prstGeom prst="rect">
            <a:avLst/>
          </a:prstGeom>
        </p:spPr>
        <p:txBody>
          <a:bodyPr wrap="square" lIns="0" tIns="0" rIns="0" bIns="0" rtlCol="0" anchor="t">
            <a:spAutoFit/>
          </a:bodyPr>
          <a:lstStyle/>
          <a:p>
            <a:pPr algn="ctr">
              <a:lnSpc>
                <a:spcPts val="3296"/>
              </a:lnSpc>
            </a:pPr>
            <a:r>
              <a:rPr lang="es-ES" sz="4400" b="1">
                <a:solidFill>
                  <a:schemeClr val="bg1"/>
                </a:solidFill>
                <a:ea typeface="Calibri (MS) Bold"/>
                <a:cs typeface="Calibri (MS) Bold"/>
                <a:sym typeface="Calibri (MS) Bold"/>
              </a:rPr>
              <a:t>EJEMPLOS DE ÉXITO RECIENTES</a:t>
            </a:r>
          </a:p>
        </p:txBody>
      </p:sp>
      <p:sp>
        <p:nvSpPr>
          <p:cNvPr id="48" name="TextBox 57">
            <a:extLst>
              <a:ext uri="{FF2B5EF4-FFF2-40B4-BE49-F238E27FC236}">
                <a16:creationId xmlns:a16="http://schemas.microsoft.com/office/drawing/2014/main" id="{E37A11B2-94A2-5EAA-30A2-1FA7EF5C71A0}"/>
              </a:ext>
            </a:extLst>
          </p:cNvPr>
          <p:cNvSpPr txBox="1"/>
          <p:nvPr/>
        </p:nvSpPr>
        <p:spPr>
          <a:xfrm>
            <a:off x="4332892" y="5472318"/>
            <a:ext cx="2790607" cy="1154162"/>
          </a:xfrm>
          <a:prstGeom prst="rect">
            <a:avLst/>
          </a:prstGeom>
        </p:spPr>
        <p:txBody>
          <a:bodyPr wrap="square" lIns="0" tIns="0" rIns="0" bIns="0" rtlCol="0" anchor="t">
            <a:spAutoFit/>
          </a:bodyPr>
          <a:lstStyle/>
          <a:p>
            <a:pPr algn="ctr">
              <a:lnSpc>
                <a:spcPts val="1493"/>
              </a:lnSpc>
              <a:spcBef>
                <a:spcPct val="0"/>
              </a:spcBef>
            </a:pPr>
            <a:r>
              <a:rPr lang="es-ES" sz="1333" dirty="0">
                <a:solidFill>
                  <a:srgbClr val="545454"/>
                </a:solidFill>
                <a:ea typeface="Calibri (MS)"/>
                <a:cs typeface="Calibri (MS)"/>
                <a:sym typeface="Calibri (MS)"/>
              </a:rPr>
              <a:t>En 2023, la Comisión presentó la propuesta legislativa «Derecho a la reparación» como parte de la Nueva Agenda del Consumidor contra los obstáculos que disuaden a los consumidores de reparar los productos. </a:t>
            </a:r>
          </a:p>
        </p:txBody>
      </p:sp>
      <p:sp>
        <p:nvSpPr>
          <p:cNvPr id="49" name="TextBox 58">
            <a:extLst>
              <a:ext uri="{FF2B5EF4-FFF2-40B4-BE49-F238E27FC236}">
                <a16:creationId xmlns:a16="http://schemas.microsoft.com/office/drawing/2014/main" id="{4E858E3F-C117-307B-056B-F2A8573C1AD4}"/>
              </a:ext>
            </a:extLst>
          </p:cNvPr>
          <p:cNvSpPr txBox="1"/>
          <p:nvPr/>
        </p:nvSpPr>
        <p:spPr>
          <a:xfrm>
            <a:off x="791444" y="2619349"/>
            <a:ext cx="2724153" cy="1025602"/>
          </a:xfrm>
          <a:prstGeom prst="rect">
            <a:avLst/>
          </a:prstGeom>
        </p:spPr>
        <p:txBody>
          <a:bodyPr lIns="0" tIns="0" rIns="0" bIns="0" rtlCol="0" anchor="t">
            <a:spAutoFit/>
          </a:bodyPr>
          <a:lstStyle/>
          <a:p>
            <a:pPr algn="ctr">
              <a:spcBef>
                <a:spcPct val="0"/>
              </a:spcBef>
            </a:pPr>
            <a:r>
              <a:rPr lang="es-ES" sz="1333" dirty="0">
                <a:solidFill>
                  <a:srgbClr val="545454"/>
                </a:solidFill>
                <a:ea typeface="Calibri (MS)"/>
                <a:cs typeface="Calibri (MS)"/>
                <a:sym typeface="Calibri (MS)"/>
              </a:rPr>
              <a:t>Las peticiones del CESE desembocaron en la </a:t>
            </a:r>
            <a:r>
              <a:rPr lang="es-ES" sz="1333" u="sng" dirty="0">
                <a:solidFill>
                  <a:srgbClr val="545454"/>
                </a:solidFill>
                <a:ea typeface="Calibri (MS)"/>
                <a:cs typeface="Calibri (MS)"/>
                <a:sym typeface="Calibri (MS)"/>
                <a:hlinkClick r:id="rId2" tooltip="https://wayback.archive-it.org/12710/20241019021126/https:/belgian-presidency.consilium.europa.eu/en/news/liege-declaration-towards-affordable-decent-and-sustainable-housing-for-all/"/>
              </a:rPr>
              <a:t>Declaración de Lieja</a:t>
            </a:r>
            <a:r>
              <a:rPr lang="es-ES" sz="1333" dirty="0">
                <a:solidFill>
                  <a:srgbClr val="545454"/>
                </a:solidFill>
                <a:ea typeface="Calibri (MS)"/>
                <a:cs typeface="Calibri (MS)"/>
                <a:sym typeface="Calibri (MS)"/>
              </a:rPr>
              <a:t> de marzo de 2024, adoptada en la conferencia europea de ministros encargados de vivienda bajo la Presidencia belga del Consejo.</a:t>
            </a:r>
          </a:p>
        </p:txBody>
      </p:sp>
      <p:sp>
        <p:nvSpPr>
          <p:cNvPr id="50" name="TextBox 59">
            <a:extLst>
              <a:ext uri="{FF2B5EF4-FFF2-40B4-BE49-F238E27FC236}">
                <a16:creationId xmlns:a16="http://schemas.microsoft.com/office/drawing/2014/main" id="{A7D6516B-89A6-830A-3C93-8257DDE9889E}"/>
              </a:ext>
            </a:extLst>
          </p:cNvPr>
          <p:cNvSpPr txBox="1"/>
          <p:nvPr/>
        </p:nvSpPr>
        <p:spPr>
          <a:xfrm>
            <a:off x="8093537" y="2787374"/>
            <a:ext cx="2802503" cy="1080680"/>
          </a:xfrm>
          <a:prstGeom prst="rect">
            <a:avLst/>
          </a:prstGeom>
        </p:spPr>
        <p:txBody>
          <a:bodyPr wrap="square" lIns="0" tIns="0" rIns="0" bIns="0" rtlCol="0" anchor="t">
            <a:spAutoFit/>
          </a:bodyPr>
          <a:lstStyle/>
          <a:p>
            <a:pPr algn="ctr">
              <a:lnSpc>
                <a:spcPts val="1680"/>
              </a:lnSpc>
              <a:spcBef>
                <a:spcPct val="0"/>
              </a:spcBef>
            </a:pPr>
            <a:r>
              <a:rPr lang="es-ES" sz="1333" dirty="0">
                <a:solidFill>
                  <a:srgbClr val="545454"/>
                </a:solidFill>
                <a:ea typeface="Calibri (MS)"/>
                <a:cs typeface="Calibri (MS)"/>
                <a:sym typeface="Calibri (MS)"/>
              </a:rPr>
              <a:t>La Comisión Europea designó al CESE secretaría de todos los grupos consultivos internos de la UE (GCI), bajo la dirección de Tanja Buzek, coordinadora principal. </a:t>
            </a:r>
          </a:p>
        </p:txBody>
      </p:sp>
      <p:sp>
        <p:nvSpPr>
          <p:cNvPr id="51" name="TextBox 60">
            <a:extLst>
              <a:ext uri="{FF2B5EF4-FFF2-40B4-BE49-F238E27FC236}">
                <a16:creationId xmlns:a16="http://schemas.microsoft.com/office/drawing/2014/main" id="{580341AE-6B8D-5757-020E-BA96A63C9169}"/>
              </a:ext>
            </a:extLst>
          </p:cNvPr>
          <p:cNvSpPr txBox="1"/>
          <p:nvPr/>
        </p:nvSpPr>
        <p:spPr>
          <a:xfrm>
            <a:off x="4425876" y="2465405"/>
            <a:ext cx="2787723" cy="1430135"/>
          </a:xfrm>
          <a:prstGeom prst="rect">
            <a:avLst/>
          </a:prstGeom>
        </p:spPr>
        <p:txBody>
          <a:bodyPr wrap="square" lIns="0" tIns="0" rIns="0" bIns="0" rtlCol="0" anchor="t">
            <a:spAutoFit/>
          </a:bodyPr>
          <a:lstStyle/>
          <a:p>
            <a:pPr algn="ctr">
              <a:lnSpc>
                <a:spcPts val="1586"/>
              </a:lnSpc>
              <a:spcBef>
                <a:spcPct val="0"/>
              </a:spcBef>
            </a:pPr>
            <a:r>
              <a:rPr lang="es-ES" sz="1333" dirty="0">
                <a:solidFill>
                  <a:srgbClr val="545454"/>
                </a:solidFill>
                <a:ea typeface="Calibri (MS)"/>
                <a:cs typeface="Calibri (MS)"/>
                <a:sym typeface="Calibri (MS)"/>
              </a:rPr>
              <a:t>En 2023, el CESE puso en marcha el Pacto Azul Europeo, el primer gran llamamiento en favor de una política de aguas unificada de la UE. Esta iniciativa no solo aborda cuestiones relacionadas con el agua en Europa; también la hoja de ruta clara y concreta para abordarlas. </a:t>
            </a:r>
          </a:p>
        </p:txBody>
      </p:sp>
      <p:sp>
        <p:nvSpPr>
          <p:cNvPr id="52" name="TextBox 61">
            <a:extLst>
              <a:ext uri="{FF2B5EF4-FFF2-40B4-BE49-F238E27FC236}">
                <a16:creationId xmlns:a16="http://schemas.microsoft.com/office/drawing/2014/main" id="{7CFE9865-C951-DCC9-6C12-0A9763949C40}"/>
              </a:ext>
            </a:extLst>
          </p:cNvPr>
          <p:cNvSpPr txBox="1"/>
          <p:nvPr/>
        </p:nvSpPr>
        <p:spPr>
          <a:xfrm>
            <a:off x="8148064" y="5352862"/>
            <a:ext cx="2790605" cy="1080680"/>
          </a:xfrm>
          <a:prstGeom prst="rect">
            <a:avLst/>
          </a:prstGeom>
        </p:spPr>
        <p:txBody>
          <a:bodyPr wrap="square" lIns="0" tIns="0" rIns="0" bIns="0" rtlCol="0" anchor="t">
            <a:spAutoFit/>
          </a:bodyPr>
          <a:lstStyle/>
          <a:p>
            <a:pPr algn="ctr">
              <a:lnSpc>
                <a:spcPts val="1679"/>
              </a:lnSpc>
              <a:spcBef>
                <a:spcPct val="0"/>
              </a:spcBef>
            </a:pPr>
            <a:r>
              <a:rPr lang="es-ES" sz="1333" dirty="0">
                <a:solidFill>
                  <a:srgbClr val="545454"/>
                </a:solidFill>
                <a:ea typeface="Calibri (MS)"/>
                <a:cs typeface="Calibri (MS)"/>
                <a:sym typeface="Calibri (MS)"/>
              </a:rPr>
              <a:t>Mediante una serie de recomendaciones y conferencias, el CESE ha abogado por incluir un plan de acción de la UE sobre enfermedades raras en el próximo programa de trabajo de la Comisión. </a:t>
            </a:r>
          </a:p>
        </p:txBody>
      </p:sp>
      <p:sp>
        <p:nvSpPr>
          <p:cNvPr id="53" name="TextBox 62">
            <a:extLst>
              <a:ext uri="{FF2B5EF4-FFF2-40B4-BE49-F238E27FC236}">
                <a16:creationId xmlns:a16="http://schemas.microsoft.com/office/drawing/2014/main" id="{382D50AD-0DCC-097D-3C03-6C5A85784EF9}"/>
              </a:ext>
            </a:extLst>
          </p:cNvPr>
          <p:cNvSpPr txBox="1"/>
          <p:nvPr/>
        </p:nvSpPr>
        <p:spPr>
          <a:xfrm>
            <a:off x="4385787" y="4330535"/>
            <a:ext cx="2859928" cy="829971"/>
          </a:xfrm>
          <a:prstGeom prst="rect">
            <a:avLst/>
          </a:prstGeom>
        </p:spPr>
        <p:txBody>
          <a:bodyPr wrap="square" lIns="0" tIns="0" rIns="0" bIns="0" rtlCol="0" anchor="t">
            <a:spAutoFit/>
          </a:bodyPr>
          <a:lstStyle/>
          <a:p>
            <a:pPr algn="ctr">
              <a:lnSpc>
                <a:spcPts val="2239"/>
              </a:lnSpc>
              <a:spcBef>
                <a:spcPct val="0"/>
              </a:spcBef>
            </a:pPr>
            <a:r>
              <a:rPr lang="es-ES" sz="1700" u="sng" dirty="0">
                <a:solidFill>
                  <a:srgbClr val="1F5FA0"/>
                </a:solidFill>
                <a:ea typeface="Calibri (MS) Bold"/>
                <a:cs typeface="Calibri (MS) Bold"/>
                <a:sym typeface="Calibri (MS) Bold"/>
              </a:rPr>
              <a:t>Situar el derecho a </a:t>
            </a:r>
          </a:p>
          <a:p>
            <a:pPr algn="ctr">
              <a:lnSpc>
                <a:spcPts val="2239"/>
              </a:lnSpc>
              <a:spcBef>
                <a:spcPct val="0"/>
              </a:spcBef>
            </a:pPr>
            <a:r>
              <a:rPr lang="es-ES" sz="1700" u="sng" dirty="0">
                <a:solidFill>
                  <a:srgbClr val="1F5FA0"/>
                </a:solidFill>
                <a:ea typeface="Calibri (MS) Bold"/>
                <a:cs typeface="Calibri (MS) Bold"/>
                <a:sym typeface="Calibri (MS) Bold"/>
                <a:hlinkClick r:id="rId3" tooltip="https://www.eesc.europa.eu/sites/default/files/2024-12/qe-01-24-017-en-n.pdf">
                  <a:extLst>
                    <a:ext uri="{A12FA001-AC4F-418D-AE19-62706E023703}">
                      <ahyp:hlinkClr xmlns:ahyp="http://schemas.microsoft.com/office/drawing/2018/hyperlinkcolor" val="tx"/>
                    </a:ext>
                  </a:extLst>
                </a:hlinkClick>
              </a:rPr>
              <a:t>la reparación en el centro de la política de protección de los consumidores de la UE</a:t>
            </a:r>
          </a:p>
        </p:txBody>
      </p:sp>
      <p:sp>
        <p:nvSpPr>
          <p:cNvPr id="54" name="Arrow: Right 53">
            <a:extLst>
              <a:ext uri="{FF2B5EF4-FFF2-40B4-BE49-F238E27FC236}">
                <a16:creationId xmlns:a16="http://schemas.microsoft.com/office/drawing/2014/main" id="{F29A9B8C-B0EE-0A45-C711-133F2C9ADBE2}"/>
              </a:ext>
            </a:extLst>
          </p:cNvPr>
          <p:cNvSpPr/>
          <p:nvPr/>
        </p:nvSpPr>
        <p:spPr>
          <a:xfrm>
            <a:off x="11166051" y="6488483"/>
            <a:ext cx="886164" cy="2284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200">
              <a:ln>
                <a:solidFill>
                  <a:schemeClr val="tx2"/>
                </a:solidFill>
              </a:ln>
              <a:solidFill>
                <a:schemeClr val="tx2"/>
              </a:solidFill>
            </a:endParaRPr>
          </a:p>
        </p:txBody>
      </p:sp>
      <p:sp>
        <p:nvSpPr>
          <p:cNvPr id="55" name="Freeform 19">
            <a:extLst>
              <a:ext uri="{FF2B5EF4-FFF2-40B4-BE49-F238E27FC236}">
                <a16:creationId xmlns:a16="http://schemas.microsoft.com/office/drawing/2014/main" id="{36EF6876-84F2-48DC-4507-D09BD475B8A6}"/>
              </a:ext>
            </a:extLst>
          </p:cNvPr>
          <p:cNvSpPr/>
          <p:nvPr/>
        </p:nvSpPr>
        <p:spPr>
          <a:xfrm>
            <a:off x="7301896" y="4022830"/>
            <a:ext cx="539750" cy="542504"/>
          </a:xfrm>
          <a:custGeom>
            <a:avLst/>
            <a:gdLst/>
            <a:ahLst/>
            <a:cxnLst/>
            <a:rect l="l" t="t" r="r" b="b"/>
            <a:pathLst>
              <a:path w="809625" h="813756">
                <a:moveTo>
                  <a:pt x="0" y="0"/>
                </a:moveTo>
                <a:lnTo>
                  <a:pt x="809625" y="0"/>
                </a:lnTo>
                <a:lnTo>
                  <a:pt x="809625" y="813756"/>
                </a:lnTo>
                <a:lnTo>
                  <a:pt x="0" y="813756"/>
                </a:lnTo>
                <a:lnTo>
                  <a:pt x="0" y="0"/>
                </a:lnTo>
                <a:close/>
              </a:path>
            </a:pathLst>
          </a:custGeom>
          <a:blipFill>
            <a:blip r:embed="rId4">
              <a:extLst>
                <a:ext uri="{96DAC541-7B7A-43D3-8B79-37D633B846F1}">
                  <asvg:svgBlip xmlns:asvg="http://schemas.microsoft.com/office/drawing/2016/SVG/main" r:embed="rId5"/>
                </a:ext>
              </a:extLst>
            </a:blip>
            <a:stretch>
              <a:fillRect l="-1742" t="-1421" r="-1872" b="-1668"/>
            </a:stretch>
          </a:blipFill>
          <a:ln cap="sq">
            <a:noFill/>
            <a:prstDash val="solid"/>
            <a:miter/>
          </a:ln>
        </p:spPr>
        <p:txBody>
          <a:bodyPr/>
          <a:lstStyle/>
          <a:p>
            <a:endParaRPr lang="LID4096"/>
          </a:p>
        </p:txBody>
      </p:sp>
      <p:sp>
        <p:nvSpPr>
          <p:cNvPr id="56" name="Freeform 17">
            <a:extLst>
              <a:ext uri="{FF2B5EF4-FFF2-40B4-BE49-F238E27FC236}">
                <a16:creationId xmlns:a16="http://schemas.microsoft.com/office/drawing/2014/main" id="{2DB85567-4988-EBBB-B891-F783BE60D35B}"/>
              </a:ext>
            </a:extLst>
          </p:cNvPr>
          <p:cNvSpPr/>
          <p:nvPr/>
        </p:nvSpPr>
        <p:spPr>
          <a:xfrm>
            <a:off x="10975065" y="1459764"/>
            <a:ext cx="542343" cy="535565"/>
          </a:xfrm>
          <a:custGeom>
            <a:avLst/>
            <a:gdLst/>
            <a:ahLst/>
            <a:cxnLst/>
            <a:rect l="l" t="t" r="r" b="b"/>
            <a:pathLst>
              <a:path w="813515" h="803347">
                <a:moveTo>
                  <a:pt x="0" y="0"/>
                </a:moveTo>
                <a:lnTo>
                  <a:pt x="813515" y="0"/>
                </a:lnTo>
                <a:lnTo>
                  <a:pt x="813515" y="803347"/>
                </a:lnTo>
                <a:lnTo>
                  <a:pt x="0" y="80334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LID4096"/>
          </a:p>
        </p:txBody>
      </p:sp>
      <p:sp>
        <p:nvSpPr>
          <p:cNvPr id="57" name="Freeform 21">
            <a:extLst>
              <a:ext uri="{FF2B5EF4-FFF2-40B4-BE49-F238E27FC236}">
                <a16:creationId xmlns:a16="http://schemas.microsoft.com/office/drawing/2014/main" id="{4D5607A1-8D07-BD49-248A-126F5D55617E}"/>
              </a:ext>
            </a:extLst>
          </p:cNvPr>
          <p:cNvSpPr/>
          <p:nvPr/>
        </p:nvSpPr>
        <p:spPr>
          <a:xfrm>
            <a:off x="3521969" y="1412738"/>
            <a:ext cx="522801" cy="539750"/>
          </a:xfrm>
          <a:custGeom>
            <a:avLst/>
            <a:gdLst/>
            <a:ahLst/>
            <a:cxnLst/>
            <a:rect l="l" t="t" r="r" b="b"/>
            <a:pathLst>
              <a:path w="784202" h="809625">
                <a:moveTo>
                  <a:pt x="0" y="0"/>
                </a:moveTo>
                <a:lnTo>
                  <a:pt x="784202" y="0"/>
                </a:lnTo>
                <a:lnTo>
                  <a:pt x="784202" y="809625"/>
                </a:lnTo>
                <a:lnTo>
                  <a:pt x="0" y="809625"/>
                </a:lnTo>
                <a:lnTo>
                  <a:pt x="0" y="0"/>
                </a:lnTo>
                <a:close/>
              </a:path>
            </a:pathLst>
          </a:custGeom>
          <a:blipFill>
            <a:blip r:embed="rId8">
              <a:extLst>
                <a:ext uri="{96DAC541-7B7A-43D3-8B79-37D633B846F1}">
                  <asvg:svgBlip xmlns:asvg="http://schemas.microsoft.com/office/drawing/2016/SVG/main" r:embed="rId9"/>
                </a:ext>
              </a:extLst>
            </a:blip>
            <a:stretch>
              <a:fillRect l="-2575" t="-1412" r="-3409" b="-1244"/>
            </a:stretch>
          </a:blipFill>
        </p:spPr>
        <p:txBody>
          <a:bodyPr/>
          <a:lstStyle/>
          <a:p>
            <a:endParaRPr lang="LID4096" dirty="0"/>
          </a:p>
        </p:txBody>
      </p:sp>
      <p:sp>
        <p:nvSpPr>
          <p:cNvPr id="58" name="Freeform 18">
            <a:extLst>
              <a:ext uri="{FF2B5EF4-FFF2-40B4-BE49-F238E27FC236}">
                <a16:creationId xmlns:a16="http://schemas.microsoft.com/office/drawing/2014/main" id="{286C88A2-7C9B-BB3A-45E7-B8E0675D0BB4}"/>
              </a:ext>
            </a:extLst>
          </p:cNvPr>
          <p:cNvSpPr/>
          <p:nvPr/>
        </p:nvSpPr>
        <p:spPr>
          <a:xfrm>
            <a:off x="3512864" y="4294082"/>
            <a:ext cx="539750" cy="526208"/>
          </a:xfrm>
          <a:custGeom>
            <a:avLst/>
            <a:gdLst/>
            <a:ahLst/>
            <a:cxnLst/>
            <a:rect l="l" t="t" r="r" b="b"/>
            <a:pathLst>
              <a:path w="809625" h="789312">
                <a:moveTo>
                  <a:pt x="0" y="0"/>
                </a:moveTo>
                <a:lnTo>
                  <a:pt x="809625" y="0"/>
                </a:lnTo>
                <a:lnTo>
                  <a:pt x="809625" y="789312"/>
                </a:lnTo>
                <a:lnTo>
                  <a:pt x="0" y="789312"/>
                </a:lnTo>
                <a:lnTo>
                  <a:pt x="0" y="0"/>
                </a:lnTo>
                <a:close/>
              </a:path>
            </a:pathLst>
          </a:custGeom>
          <a:blipFill>
            <a:blip r:embed="rId10">
              <a:extLst>
                <a:ext uri="{96DAC541-7B7A-43D3-8B79-37D633B846F1}">
                  <asvg:svgBlip xmlns:asvg="http://schemas.microsoft.com/office/drawing/2016/SVG/main" r:embed="rId11"/>
                </a:ext>
              </a:extLst>
            </a:blip>
            <a:stretch>
              <a:fillRect l="-1579" t="-2076" r="-1362" b="-3514"/>
            </a:stretch>
          </a:blipFill>
          <a:ln cap="sq">
            <a:noFill/>
            <a:prstDash val="solid"/>
            <a:miter/>
          </a:ln>
        </p:spPr>
        <p:txBody>
          <a:bodyPr/>
          <a:lstStyle/>
          <a:p>
            <a:endParaRPr lang="LID4096"/>
          </a:p>
        </p:txBody>
      </p:sp>
      <p:sp>
        <p:nvSpPr>
          <p:cNvPr id="59" name="Freeform 20">
            <a:extLst>
              <a:ext uri="{FF2B5EF4-FFF2-40B4-BE49-F238E27FC236}">
                <a16:creationId xmlns:a16="http://schemas.microsoft.com/office/drawing/2014/main" id="{39E7628C-EE6F-A7F9-D490-9438F3EF7123}"/>
              </a:ext>
            </a:extLst>
          </p:cNvPr>
          <p:cNvSpPr/>
          <p:nvPr/>
        </p:nvSpPr>
        <p:spPr>
          <a:xfrm>
            <a:off x="7330034" y="1425459"/>
            <a:ext cx="539750" cy="531398"/>
          </a:xfrm>
          <a:custGeom>
            <a:avLst/>
            <a:gdLst/>
            <a:ahLst/>
            <a:cxnLst/>
            <a:rect l="l" t="t" r="r" b="b"/>
            <a:pathLst>
              <a:path w="809625" h="797097">
                <a:moveTo>
                  <a:pt x="0" y="0"/>
                </a:moveTo>
                <a:lnTo>
                  <a:pt x="809625" y="0"/>
                </a:lnTo>
                <a:lnTo>
                  <a:pt x="809625" y="797097"/>
                </a:lnTo>
                <a:lnTo>
                  <a:pt x="0" y="797097"/>
                </a:lnTo>
                <a:lnTo>
                  <a:pt x="0" y="0"/>
                </a:lnTo>
                <a:close/>
              </a:path>
            </a:pathLst>
          </a:custGeom>
          <a:blipFill>
            <a:blip r:embed="rId12">
              <a:extLst>
                <a:ext uri="{96DAC541-7B7A-43D3-8B79-37D633B846F1}">
                  <asvg:svgBlip xmlns:asvg="http://schemas.microsoft.com/office/drawing/2016/SVG/main" r:embed="rId13"/>
                </a:ext>
              </a:extLst>
            </a:blip>
            <a:stretch>
              <a:fillRect l="-1161" t="-2036" r="-1538" b="-2276"/>
            </a:stretch>
          </a:blipFill>
          <a:ln cap="sq">
            <a:noFill/>
            <a:prstDash val="solid"/>
            <a:miter/>
          </a:ln>
        </p:spPr>
        <p:txBody>
          <a:bodyPr/>
          <a:lstStyle/>
          <a:p>
            <a:endParaRPr lang="LID4096" dirty="0"/>
          </a:p>
        </p:txBody>
      </p:sp>
      <p:sp>
        <p:nvSpPr>
          <p:cNvPr id="60" name="Freeform 50">
            <a:extLst>
              <a:ext uri="{FF2B5EF4-FFF2-40B4-BE49-F238E27FC236}">
                <a16:creationId xmlns:a16="http://schemas.microsoft.com/office/drawing/2014/main" id="{560B42DD-DA54-1A85-E05F-D5D1D13B461C}"/>
              </a:ext>
            </a:extLst>
          </p:cNvPr>
          <p:cNvSpPr/>
          <p:nvPr/>
        </p:nvSpPr>
        <p:spPr>
          <a:xfrm>
            <a:off x="10604751" y="3855316"/>
            <a:ext cx="1179349" cy="117934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7DC44"/>
          </a:solidFill>
        </p:spPr>
        <p:txBody>
          <a:bodyPr/>
          <a:lstStyle/>
          <a:p>
            <a:endParaRPr lang="LID4096" dirty="0"/>
          </a:p>
        </p:txBody>
      </p:sp>
      <p:sp>
        <p:nvSpPr>
          <p:cNvPr id="61" name="Freeform 16">
            <a:extLst>
              <a:ext uri="{FF2B5EF4-FFF2-40B4-BE49-F238E27FC236}">
                <a16:creationId xmlns:a16="http://schemas.microsoft.com/office/drawing/2014/main" id="{E8DC0AB1-26A3-E759-F0E3-E74A4F8AB717}"/>
              </a:ext>
            </a:extLst>
          </p:cNvPr>
          <p:cNvSpPr/>
          <p:nvPr/>
        </p:nvSpPr>
        <p:spPr>
          <a:xfrm>
            <a:off x="10979469" y="4191282"/>
            <a:ext cx="506518" cy="466630"/>
          </a:xfrm>
          <a:custGeom>
            <a:avLst/>
            <a:gdLst/>
            <a:ahLst/>
            <a:cxnLst/>
            <a:rect l="l" t="t" r="r" b="b"/>
            <a:pathLst>
              <a:path w="759777" h="699945">
                <a:moveTo>
                  <a:pt x="0" y="0"/>
                </a:moveTo>
                <a:lnTo>
                  <a:pt x="759776" y="0"/>
                </a:lnTo>
                <a:lnTo>
                  <a:pt x="759776" y="699945"/>
                </a:lnTo>
                <a:lnTo>
                  <a:pt x="0" y="699945"/>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LID4096" dirty="0"/>
          </a:p>
        </p:txBody>
      </p:sp>
      <p:sp>
        <p:nvSpPr>
          <p:cNvPr id="67" name="TextBox 9">
            <a:extLst>
              <a:ext uri="{FF2B5EF4-FFF2-40B4-BE49-F238E27FC236}">
                <a16:creationId xmlns:a16="http://schemas.microsoft.com/office/drawing/2014/main" id="{50E07AF2-8E11-7391-87CB-0FA28FD2EDAE}"/>
              </a:ext>
            </a:extLst>
          </p:cNvPr>
          <p:cNvSpPr txBox="1"/>
          <p:nvPr/>
        </p:nvSpPr>
        <p:spPr>
          <a:xfrm>
            <a:off x="732522" y="1723101"/>
            <a:ext cx="2656228" cy="554639"/>
          </a:xfrm>
          <a:prstGeom prst="rect">
            <a:avLst/>
          </a:prstGeom>
        </p:spPr>
        <p:txBody>
          <a:bodyPr lIns="0" tIns="0" rIns="0" bIns="0" rtlCol="0" anchor="t">
            <a:spAutoFit/>
          </a:bodyPr>
          <a:lstStyle/>
          <a:p>
            <a:pPr algn="ctr">
              <a:lnSpc>
                <a:spcPts val="2239"/>
              </a:lnSpc>
            </a:pPr>
            <a:r>
              <a:rPr lang="es-ES" dirty="0">
                <a:solidFill>
                  <a:srgbClr val="3C4C59"/>
                </a:solidFill>
                <a:ea typeface="Calibri (MS) Bold"/>
                <a:cs typeface="Calibri (MS) Bold"/>
                <a:sym typeface="Calibri (MS) Bold"/>
                <a:hlinkClick r:id="rId16" tooltip="https://www.eesc.europa.eu/sites/default/files/2024-12/qe-01-24-018-en-n.pdf"/>
              </a:rPr>
              <a:t>Acceso seguro a una vivienda social y asequible para todos</a:t>
            </a:r>
          </a:p>
        </p:txBody>
      </p:sp>
      <p:grpSp>
        <p:nvGrpSpPr>
          <p:cNvPr id="35" name="Group 39">
            <a:extLst>
              <a:ext uri="{FF2B5EF4-FFF2-40B4-BE49-F238E27FC236}">
                <a16:creationId xmlns:a16="http://schemas.microsoft.com/office/drawing/2014/main" id="{A4247363-A503-C95D-77A5-E3D0A082FD0F}"/>
              </a:ext>
            </a:extLst>
          </p:cNvPr>
          <p:cNvGrpSpPr/>
          <p:nvPr/>
        </p:nvGrpSpPr>
        <p:grpSpPr>
          <a:xfrm>
            <a:off x="4482135" y="1619478"/>
            <a:ext cx="2641364" cy="1513077"/>
            <a:chOff x="-84982" y="-1397739"/>
            <a:chExt cx="5282727" cy="3026155"/>
          </a:xfrm>
        </p:grpSpPr>
        <p:sp>
          <p:nvSpPr>
            <p:cNvPr id="37" name="TextBox 41">
              <a:extLst>
                <a:ext uri="{FF2B5EF4-FFF2-40B4-BE49-F238E27FC236}">
                  <a16:creationId xmlns:a16="http://schemas.microsoft.com/office/drawing/2014/main" id="{A914F9A9-7DC4-853A-EB64-1F307D7EC146}"/>
                </a:ext>
              </a:extLst>
            </p:cNvPr>
            <p:cNvSpPr txBox="1"/>
            <p:nvPr/>
          </p:nvSpPr>
          <p:spPr>
            <a:xfrm>
              <a:off x="2" y="1258572"/>
              <a:ext cx="5197743" cy="369844"/>
            </a:xfrm>
            <a:prstGeom prst="rect">
              <a:avLst/>
            </a:prstGeom>
          </p:spPr>
          <p:txBody>
            <a:bodyPr lIns="0" tIns="0" rIns="0" bIns="0" rtlCol="0" anchor="t">
              <a:spAutoFit/>
            </a:bodyPr>
            <a:lstStyle/>
            <a:p>
              <a:pPr algn="ctr">
                <a:lnSpc>
                  <a:spcPts val="1493"/>
                </a:lnSpc>
                <a:spcBef>
                  <a:spcPct val="0"/>
                </a:spcBef>
              </a:pPr>
              <a:endParaRPr sz="1200" dirty="0"/>
            </a:p>
          </p:txBody>
        </p:sp>
        <p:sp>
          <p:nvSpPr>
            <p:cNvPr id="36" name="TextBox 40">
              <a:extLst>
                <a:ext uri="{FF2B5EF4-FFF2-40B4-BE49-F238E27FC236}">
                  <a16:creationId xmlns:a16="http://schemas.microsoft.com/office/drawing/2014/main" id="{41DB221D-9AA7-C57D-DDF0-F7C5A9D7AEC4}"/>
                </a:ext>
              </a:extLst>
            </p:cNvPr>
            <p:cNvSpPr txBox="1"/>
            <p:nvPr/>
          </p:nvSpPr>
          <p:spPr>
            <a:xfrm>
              <a:off x="-84982" y="-1397739"/>
              <a:ext cx="5197743" cy="1109278"/>
            </a:xfrm>
            <a:prstGeom prst="rect">
              <a:avLst/>
            </a:prstGeom>
          </p:spPr>
          <p:txBody>
            <a:bodyPr lIns="0" tIns="0" rIns="0" bIns="0" rtlCol="0" anchor="t">
              <a:spAutoFit/>
            </a:bodyPr>
            <a:lstStyle/>
            <a:p>
              <a:pPr algn="ctr">
                <a:lnSpc>
                  <a:spcPts val="2239"/>
                </a:lnSpc>
              </a:pPr>
              <a:r>
                <a:rPr lang="es-ES" u="sng" dirty="0">
                  <a:solidFill>
                    <a:srgbClr val="3C4C59"/>
                  </a:solidFill>
                  <a:ea typeface="Calibri (MS) Bold"/>
                  <a:cs typeface="Calibri (MS) Bold"/>
                  <a:sym typeface="Calibri (MS) Bold"/>
                  <a:hlinkClick r:id="rId17" tooltip="https://www.eesc.europa.eu/sites/default/files/2024-12/qe-01-24-016-en-n.pdf"/>
                </a:rPr>
                <a:t>Liderar el llamamiento en favor de una estrategia de la UE sobre el agua</a:t>
              </a:r>
            </a:p>
          </p:txBody>
        </p:sp>
      </p:grpSp>
      <p:grpSp>
        <p:nvGrpSpPr>
          <p:cNvPr id="29" name="Group 33">
            <a:extLst>
              <a:ext uri="{FF2B5EF4-FFF2-40B4-BE49-F238E27FC236}">
                <a16:creationId xmlns:a16="http://schemas.microsoft.com/office/drawing/2014/main" id="{ABFCB4E6-FF31-C8BF-71DF-1F98D93B0794}"/>
              </a:ext>
            </a:extLst>
          </p:cNvPr>
          <p:cNvGrpSpPr/>
          <p:nvPr/>
        </p:nvGrpSpPr>
        <p:grpSpPr>
          <a:xfrm>
            <a:off x="7997609" y="1832198"/>
            <a:ext cx="2861329" cy="751370"/>
            <a:chOff x="-120542" y="78259"/>
            <a:chExt cx="5722659" cy="1502739"/>
          </a:xfrm>
        </p:grpSpPr>
        <p:sp>
          <p:nvSpPr>
            <p:cNvPr id="31" name="TextBox 35">
              <a:extLst>
                <a:ext uri="{FF2B5EF4-FFF2-40B4-BE49-F238E27FC236}">
                  <a16:creationId xmlns:a16="http://schemas.microsoft.com/office/drawing/2014/main" id="{44754F6E-191F-B8E2-0435-B31FE5931CB4}"/>
                </a:ext>
              </a:extLst>
            </p:cNvPr>
            <p:cNvSpPr txBox="1"/>
            <p:nvPr/>
          </p:nvSpPr>
          <p:spPr>
            <a:xfrm>
              <a:off x="0" y="1211154"/>
              <a:ext cx="5481579" cy="369844"/>
            </a:xfrm>
            <a:prstGeom prst="rect">
              <a:avLst/>
            </a:prstGeom>
          </p:spPr>
          <p:txBody>
            <a:bodyPr lIns="0" tIns="0" rIns="0" bIns="0" rtlCol="0" anchor="t">
              <a:spAutoFit/>
            </a:bodyPr>
            <a:lstStyle/>
            <a:p>
              <a:pPr algn="ctr">
                <a:lnSpc>
                  <a:spcPts val="1493"/>
                </a:lnSpc>
                <a:spcBef>
                  <a:spcPct val="0"/>
                </a:spcBef>
              </a:pPr>
              <a:endParaRPr sz="1200" dirty="0"/>
            </a:p>
          </p:txBody>
        </p:sp>
        <p:sp>
          <p:nvSpPr>
            <p:cNvPr id="30" name="TextBox 34">
              <a:extLst>
                <a:ext uri="{FF2B5EF4-FFF2-40B4-BE49-F238E27FC236}">
                  <a16:creationId xmlns:a16="http://schemas.microsoft.com/office/drawing/2014/main" id="{F2A9B6F1-703E-54DB-4A69-B7759CDA6F19}"/>
                </a:ext>
              </a:extLst>
            </p:cNvPr>
            <p:cNvSpPr txBox="1"/>
            <p:nvPr/>
          </p:nvSpPr>
          <p:spPr>
            <a:xfrm>
              <a:off x="-120542" y="78259"/>
              <a:ext cx="5722659" cy="1057725"/>
            </a:xfrm>
            <a:prstGeom prst="rect">
              <a:avLst/>
            </a:prstGeom>
          </p:spPr>
          <p:txBody>
            <a:bodyPr wrap="square" lIns="0" tIns="0" rIns="0" bIns="0" rtlCol="0" anchor="t">
              <a:spAutoFit/>
            </a:bodyPr>
            <a:lstStyle/>
            <a:p>
              <a:pPr algn="ctr">
                <a:lnSpc>
                  <a:spcPts val="2147"/>
                </a:lnSpc>
              </a:pPr>
              <a:r>
                <a:rPr lang="es-ES" sz="1700" u="sng" dirty="0">
                  <a:solidFill>
                    <a:srgbClr val="3C4C59"/>
                  </a:solidFill>
                  <a:ea typeface="Calibri (MS) Bold"/>
                  <a:cs typeface="Calibri (MS) Bold"/>
                  <a:sym typeface="Calibri (MS) Bold"/>
                  <a:hlinkClick r:id="rId18" tooltip="https://www.eesc.europa.eu/sites/default/files/2024-12/qe-01-24-023-en-n_0.pdf"/>
                </a:rPr>
                <a:t>Garantizar que los acuerdos comerciales beneficien a todos los sectores de la sociedad</a:t>
              </a:r>
            </a:p>
          </p:txBody>
        </p:sp>
      </p:grpSp>
      <p:sp>
        <p:nvSpPr>
          <p:cNvPr id="16" name="TextBox 19">
            <a:extLst>
              <a:ext uri="{FF2B5EF4-FFF2-40B4-BE49-F238E27FC236}">
                <a16:creationId xmlns:a16="http://schemas.microsoft.com/office/drawing/2014/main" id="{2CE23239-3AB5-49C7-88DD-4840039C9524}"/>
              </a:ext>
            </a:extLst>
          </p:cNvPr>
          <p:cNvSpPr txBox="1"/>
          <p:nvPr/>
        </p:nvSpPr>
        <p:spPr>
          <a:xfrm>
            <a:off x="706013" y="4656684"/>
            <a:ext cx="2775373" cy="551305"/>
          </a:xfrm>
          <a:prstGeom prst="rect">
            <a:avLst/>
          </a:prstGeom>
        </p:spPr>
        <p:txBody>
          <a:bodyPr wrap="square" lIns="0" tIns="0" rIns="0" bIns="0" rtlCol="0" anchor="t">
            <a:spAutoFit/>
          </a:bodyPr>
          <a:lstStyle/>
          <a:p>
            <a:pPr algn="ctr">
              <a:lnSpc>
                <a:spcPts val="2239"/>
              </a:lnSpc>
            </a:pPr>
            <a:r>
              <a:rPr lang="es-ES" sz="1700" dirty="0">
                <a:solidFill>
                  <a:srgbClr val="3C4C59"/>
                </a:solidFill>
                <a:ea typeface="Calibri (MS) Bold"/>
                <a:cs typeface="Calibri (MS) Bold"/>
                <a:sym typeface="Calibri (MS) Bold"/>
                <a:hlinkClick r:id="rId19" tooltip="https://www.eesc.europa.eu/sites/default/files/2024-12/qe-01-24-021-en-n.pdf"/>
              </a:rPr>
              <a:t>Defender el derecho a una energía asequible para todos</a:t>
            </a:r>
          </a:p>
        </p:txBody>
      </p:sp>
      <p:grpSp>
        <p:nvGrpSpPr>
          <p:cNvPr id="32" name="Group 36">
            <a:extLst>
              <a:ext uri="{FF2B5EF4-FFF2-40B4-BE49-F238E27FC236}">
                <a16:creationId xmlns:a16="http://schemas.microsoft.com/office/drawing/2014/main" id="{F1813BD5-87AD-7724-3BF4-1EEEB1C2D948}"/>
              </a:ext>
            </a:extLst>
          </p:cNvPr>
          <p:cNvGrpSpPr/>
          <p:nvPr/>
        </p:nvGrpSpPr>
        <p:grpSpPr>
          <a:xfrm>
            <a:off x="8014200" y="4378589"/>
            <a:ext cx="2828944" cy="950821"/>
            <a:chOff x="0" y="-273227"/>
            <a:chExt cx="5657888" cy="1901641"/>
          </a:xfrm>
        </p:grpSpPr>
        <p:sp>
          <p:nvSpPr>
            <p:cNvPr id="33" name="TextBox 38">
              <a:extLst>
                <a:ext uri="{FF2B5EF4-FFF2-40B4-BE49-F238E27FC236}">
                  <a16:creationId xmlns:a16="http://schemas.microsoft.com/office/drawing/2014/main" id="{DB59B2C4-7545-7473-08BC-3CDE1E6791A8}"/>
                </a:ext>
              </a:extLst>
            </p:cNvPr>
            <p:cNvSpPr txBox="1"/>
            <p:nvPr/>
          </p:nvSpPr>
          <p:spPr>
            <a:xfrm>
              <a:off x="0" y="1258570"/>
              <a:ext cx="5303512" cy="369844"/>
            </a:xfrm>
            <a:prstGeom prst="rect">
              <a:avLst/>
            </a:prstGeom>
          </p:spPr>
          <p:txBody>
            <a:bodyPr lIns="0" tIns="0" rIns="0" bIns="0" rtlCol="0" anchor="t">
              <a:spAutoFit/>
            </a:bodyPr>
            <a:lstStyle/>
            <a:p>
              <a:pPr algn="ctr">
                <a:lnSpc>
                  <a:spcPts val="1493"/>
                </a:lnSpc>
                <a:spcBef>
                  <a:spcPct val="0"/>
                </a:spcBef>
              </a:pPr>
              <a:endParaRPr sz="1200" dirty="0"/>
            </a:p>
          </p:txBody>
        </p:sp>
        <p:sp>
          <p:nvSpPr>
            <p:cNvPr id="34" name="TextBox 37">
              <a:extLst>
                <a:ext uri="{FF2B5EF4-FFF2-40B4-BE49-F238E27FC236}">
                  <a16:creationId xmlns:a16="http://schemas.microsoft.com/office/drawing/2014/main" id="{BC90BE21-1179-1B5A-4917-08FD3E5A7076}"/>
                </a:ext>
              </a:extLst>
            </p:cNvPr>
            <p:cNvSpPr txBox="1"/>
            <p:nvPr/>
          </p:nvSpPr>
          <p:spPr>
            <a:xfrm>
              <a:off x="354376" y="-273227"/>
              <a:ext cx="5303512" cy="1673535"/>
            </a:xfrm>
            <a:prstGeom prst="rect">
              <a:avLst/>
            </a:prstGeom>
          </p:spPr>
          <p:txBody>
            <a:bodyPr wrap="square" lIns="0" tIns="0" rIns="0" bIns="0" rtlCol="0" anchor="t">
              <a:spAutoFit/>
            </a:bodyPr>
            <a:lstStyle/>
            <a:p>
              <a:pPr algn="ctr">
                <a:lnSpc>
                  <a:spcPts val="2239"/>
                </a:lnSpc>
              </a:pPr>
              <a:r>
                <a:rPr lang="es-ES" u="sng" dirty="0">
                  <a:solidFill>
                    <a:srgbClr val="3C4C59"/>
                  </a:solidFill>
                  <a:ea typeface="Calibri (MS) Bold"/>
                  <a:cs typeface="Calibri (MS) Bold"/>
                  <a:sym typeface="Calibri (MS) Bold"/>
                  <a:hlinkClick r:id="rId20" tooltip="https://www.eesc.europa.eu/sites/default/files/2024-12/qe-01-24-020-en-n.pdf"/>
                </a:rPr>
                <a:t>Pedir un plan de acción</a:t>
              </a:r>
              <a:br>
                <a:rPr lang="es-ES" u="sng" dirty="0">
                  <a:solidFill>
                    <a:srgbClr val="3C4C59"/>
                  </a:solidFill>
                  <a:ea typeface="Calibri (MS) Bold"/>
                  <a:cs typeface="Calibri (MS) Bold"/>
                  <a:sym typeface="Calibri (MS) Bold"/>
                  <a:hlinkClick r:id="rId20" tooltip="https://www.eesc.europa.eu/sites/default/files/2024-12/qe-01-24-020-en-n.pdf"/>
                </a:rPr>
              </a:br>
              <a:r>
                <a:rPr lang="es-ES" u="sng" dirty="0">
                  <a:solidFill>
                    <a:srgbClr val="3C4C59"/>
                  </a:solidFill>
                  <a:ea typeface="Calibri (MS) Bold"/>
                  <a:cs typeface="Calibri (MS) Bold"/>
                  <a:sym typeface="Calibri (MS) Bold"/>
                  <a:hlinkClick r:id="rId20" tooltip="https://www.eesc.europa.eu/sites/default/files/2024-12/qe-01-24-020-en-n.pdf"/>
                </a:rPr>
                <a:t>de la UE sobre enfermedades raras</a:t>
              </a:r>
            </a:p>
          </p:txBody>
        </p:sp>
      </p:grpSp>
    </p:spTree>
    <p:extLst>
      <p:ext uri="{BB962C8B-B14F-4D97-AF65-F5344CB8AC3E}">
        <p14:creationId xmlns:p14="http://schemas.microsoft.com/office/powerpoint/2010/main" val="295870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ppt_x"/>
                                          </p:val>
                                        </p:tav>
                                        <p:tav tm="100000">
                                          <p:val>
                                            <p:strVal val="#ppt_x"/>
                                          </p:val>
                                        </p:tav>
                                      </p:tavLst>
                                    </p:anim>
                                    <p:anim calcmode="lin" valueType="num">
                                      <p:cBhvr additive="base">
                                        <p:cTn id="37" dur="500" fill="hold"/>
                                        <p:tgtEl>
                                          <p:spTgt spid="18"/>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ppt_x"/>
                                          </p:val>
                                        </p:tav>
                                        <p:tav tm="100000">
                                          <p:val>
                                            <p:strVal val="#ppt_x"/>
                                          </p:val>
                                        </p:tav>
                                      </p:tavLst>
                                    </p:anim>
                                    <p:anim calcmode="lin" valueType="num">
                                      <p:cBhvr additive="base">
                                        <p:cTn id="41" dur="500" fill="hold"/>
                                        <p:tgtEl>
                                          <p:spTgt spid="20"/>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ppt_x"/>
                                          </p:val>
                                        </p:tav>
                                        <p:tav tm="100000">
                                          <p:val>
                                            <p:strVal val="#ppt_x"/>
                                          </p:val>
                                        </p:tav>
                                      </p:tavLst>
                                    </p:anim>
                                    <p:anim calcmode="lin" valueType="num">
                                      <p:cBhvr additive="base">
                                        <p:cTn id="45" dur="500" fill="hold"/>
                                        <p:tgtEl>
                                          <p:spTgt spid="22"/>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additive="base">
                                        <p:cTn id="48" dur="500" fill="hold"/>
                                        <p:tgtEl>
                                          <p:spTgt spid="29"/>
                                        </p:tgtEl>
                                        <p:attrNameLst>
                                          <p:attrName>ppt_x</p:attrName>
                                        </p:attrNameLst>
                                      </p:cBhvr>
                                      <p:tavLst>
                                        <p:tav tm="0">
                                          <p:val>
                                            <p:strVal val="#ppt_x"/>
                                          </p:val>
                                        </p:tav>
                                        <p:tav tm="100000">
                                          <p:val>
                                            <p:strVal val="#ppt_x"/>
                                          </p:val>
                                        </p:tav>
                                      </p:tavLst>
                                    </p:anim>
                                    <p:anim calcmode="lin" valueType="num">
                                      <p:cBhvr additive="base">
                                        <p:cTn id="49" dur="500" fill="hold"/>
                                        <p:tgtEl>
                                          <p:spTgt spid="29"/>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additive="base">
                                        <p:cTn id="52" dur="500" fill="hold"/>
                                        <p:tgtEl>
                                          <p:spTgt spid="32"/>
                                        </p:tgtEl>
                                        <p:attrNameLst>
                                          <p:attrName>ppt_x</p:attrName>
                                        </p:attrNameLst>
                                      </p:cBhvr>
                                      <p:tavLst>
                                        <p:tav tm="0">
                                          <p:val>
                                            <p:strVal val="#ppt_x"/>
                                          </p:val>
                                        </p:tav>
                                        <p:tav tm="100000">
                                          <p:val>
                                            <p:strVal val="#ppt_x"/>
                                          </p:val>
                                        </p:tav>
                                      </p:tavLst>
                                    </p:anim>
                                    <p:anim calcmode="lin" valueType="num">
                                      <p:cBhvr additive="base">
                                        <p:cTn id="53" dur="500" fill="hold"/>
                                        <p:tgtEl>
                                          <p:spTgt spid="32"/>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additive="base">
                                        <p:cTn id="56" dur="500" fill="hold"/>
                                        <p:tgtEl>
                                          <p:spTgt spid="35"/>
                                        </p:tgtEl>
                                        <p:attrNameLst>
                                          <p:attrName>ppt_x</p:attrName>
                                        </p:attrNameLst>
                                      </p:cBhvr>
                                      <p:tavLst>
                                        <p:tav tm="0">
                                          <p:val>
                                            <p:strVal val="#ppt_x"/>
                                          </p:val>
                                        </p:tav>
                                        <p:tav tm="100000">
                                          <p:val>
                                            <p:strVal val="#ppt_x"/>
                                          </p:val>
                                        </p:tav>
                                      </p:tavLst>
                                    </p:anim>
                                    <p:anim calcmode="lin" valueType="num">
                                      <p:cBhvr additive="base">
                                        <p:cTn id="57" dur="500" fill="hold"/>
                                        <p:tgtEl>
                                          <p:spTgt spid="35"/>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43"/>
                                        </p:tgtEl>
                                        <p:attrNameLst>
                                          <p:attrName>style.visibility</p:attrName>
                                        </p:attrNameLst>
                                      </p:cBhvr>
                                      <p:to>
                                        <p:strVal val="visible"/>
                                      </p:to>
                                    </p:set>
                                    <p:anim calcmode="lin" valueType="num">
                                      <p:cBhvr additive="base">
                                        <p:cTn id="60" dur="500" fill="hold"/>
                                        <p:tgtEl>
                                          <p:spTgt spid="43"/>
                                        </p:tgtEl>
                                        <p:attrNameLst>
                                          <p:attrName>ppt_x</p:attrName>
                                        </p:attrNameLst>
                                      </p:cBhvr>
                                      <p:tavLst>
                                        <p:tav tm="0">
                                          <p:val>
                                            <p:strVal val="#ppt_x"/>
                                          </p:val>
                                        </p:tav>
                                        <p:tav tm="100000">
                                          <p:val>
                                            <p:strVal val="#ppt_x"/>
                                          </p:val>
                                        </p:tav>
                                      </p:tavLst>
                                    </p:anim>
                                    <p:anim calcmode="lin" valueType="num">
                                      <p:cBhvr additive="base">
                                        <p:cTn id="61" dur="500" fill="hold"/>
                                        <p:tgtEl>
                                          <p:spTgt spid="43"/>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 calcmode="lin" valueType="num">
                                      <p:cBhvr additive="base">
                                        <p:cTn id="64" dur="500" fill="hold"/>
                                        <p:tgtEl>
                                          <p:spTgt spid="45"/>
                                        </p:tgtEl>
                                        <p:attrNameLst>
                                          <p:attrName>ppt_x</p:attrName>
                                        </p:attrNameLst>
                                      </p:cBhvr>
                                      <p:tavLst>
                                        <p:tav tm="0">
                                          <p:val>
                                            <p:strVal val="#ppt_x"/>
                                          </p:val>
                                        </p:tav>
                                        <p:tav tm="100000">
                                          <p:val>
                                            <p:strVal val="#ppt_x"/>
                                          </p:val>
                                        </p:tav>
                                      </p:tavLst>
                                    </p:anim>
                                    <p:anim calcmode="lin" valueType="num">
                                      <p:cBhvr additive="base">
                                        <p:cTn id="65" dur="500" fill="hold"/>
                                        <p:tgtEl>
                                          <p:spTgt spid="45"/>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anim calcmode="lin" valueType="num">
                                      <p:cBhvr additive="base">
                                        <p:cTn id="68" dur="500" fill="hold"/>
                                        <p:tgtEl>
                                          <p:spTgt spid="46"/>
                                        </p:tgtEl>
                                        <p:attrNameLst>
                                          <p:attrName>ppt_x</p:attrName>
                                        </p:attrNameLst>
                                      </p:cBhvr>
                                      <p:tavLst>
                                        <p:tav tm="0">
                                          <p:val>
                                            <p:strVal val="#ppt_x"/>
                                          </p:val>
                                        </p:tav>
                                        <p:tav tm="100000">
                                          <p:val>
                                            <p:strVal val="#ppt_x"/>
                                          </p:val>
                                        </p:tav>
                                      </p:tavLst>
                                    </p:anim>
                                    <p:anim calcmode="lin" valueType="num">
                                      <p:cBhvr additive="base">
                                        <p:cTn id="69" dur="500" fill="hold"/>
                                        <p:tgtEl>
                                          <p:spTgt spid="46"/>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anim calcmode="lin" valueType="num">
                                      <p:cBhvr additive="base">
                                        <p:cTn id="72" dur="500" fill="hold"/>
                                        <p:tgtEl>
                                          <p:spTgt spid="48"/>
                                        </p:tgtEl>
                                        <p:attrNameLst>
                                          <p:attrName>ppt_x</p:attrName>
                                        </p:attrNameLst>
                                      </p:cBhvr>
                                      <p:tavLst>
                                        <p:tav tm="0">
                                          <p:val>
                                            <p:strVal val="#ppt_x"/>
                                          </p:val>
                                        </p:tav>
                                        <p:tav tm="100000">
                                          <p:val>
                                            <p:strVal val="#ppt_x"/>
                                          </p:val>
                                        </p:tav>
                                      </p:tavLst>
                                    </p:anim>
                                    <p:anim calcmode="lin" valueType="num">
                                      <p:cBhvr additive="base">
                                        <p:cTn id="73" dur="500" fill="hold"/>
                                        <p:tgtEl>
                                          <p:spTgt spid="48"/>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 calcmode="lin" valueType="num">
                                      <p:cBhvr additive="base">
                                        <p:cTn id="76" dur="500" fill="hold"/>
                                        <p:tgtEl>
                                          <p:spTgt spid="49"/>
                                        </p:tgtEl>
                                        <p:attrNameLst>
                                          <p:attrName>ppt_x</p:attrName>
                                        </p:attrNameLst>
                                      </p:cBhvr>
                                      <p:tavLst>
                                        <p:tav tm="0">
                                          <p:val>
                                            <p:strVal val="#ppt_x"/>
                                          </p:val>
                                        </p:tav>
                                        <p:tav tm="100000">
                                          <p:val>
                                            <p:strVal val="#ppt_x"/>
                                          </p:val>
                                        </p:tav>
                                      </p:tavLst>
                                    </p:anim>
                                    <p:anim calcmode="lin" valueType="num">
                                      <p:cBhvr additive="base">
                                        <p:cTn id="77" dur="500" fill="hold"/>
                                        <p:tgtEl>
                                          <p:spTgt spid="49"/>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50"/>
                                        </p:tgtEl>
                                        <p:attrNameLst>
                                          <p:attrName>style.visibility</p:attrName>
                                        </p:attrNameLst>
                                      </p:cBhvr>
                                      <p:to>
                                        <p:strVal val="visible"/>
                                      </p:to>
                                    </p:set>
                                    <p:anim calcmode="lin" valueType="num">
                                      <p:cBhvr additive="base">
                                        <p:cTn id="80" dur="500" fill="hold"/>
                                        <p:tgtEl>
                                          <p:spTgt spid="50"/>
                                        </p:tgtEl>
                                        <p:attrNameLst>
                                          <p:attrName>ppt_x</p:attrName>
                                        </p:attrNameLst>
                                      </p:cBhvr>
                                      <p:tavLst>
                                        <p:tav tm="0">
                                          <p:val>
                                            <p:strVal val="#ppt_x"/>
                                          </p:val>
                                        </p:tav>
                                        <p:tav tm="100000">
                                          <p:val>
                                            <p:strVal val="#ppt_x"/>
                                          </p:val>
                                        </p:tav>
                                      </p:tavLst>
                                    </p:anim>
                                    <p:anim calcmode="lin" valueType="num">
                                      <p:cBhvr additive="base">
                                        <p:cTn id="81" dur="500" fill="hold"/>
                                        <p:tgtEl>
                                          <p:spTgt spid="50"/>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51"/>
                                        </p:tgtEl>
                                        <p:attrNameLst>
                                          <p:attrName>style.visibility</p:attrName>
                                        </p:attrNameLst>
                                      </p:cBhvr>
                                      <p:to>
                                        <p:strVal val="visible"/>
                                      </p:to>
                                    </p:set>
                                    <p:anim calcmode="lin" valueType="num">
                                      <p:cBhvr additive="base">
                                        <p:cTn id="84" dur="500" fill="hold"/>
                                        <p:tgtEl>
                                          <p:spTgt spid="51"/>
                                        </p:tgtEl>
                                        <p:attrNameLst>
                                          <p:attrName>ppt_x</p:attrName>
                                        </p:attrNameLst>
                                      </p:cBhvr>
                                      <p:tavLst>
                                        <p:tav tm="0">
                                          <p:val>
                                            <p:strVal val="#ppt_x"/>
                                          </p:val>
                                        </p:tav>
                                        <p:tav tm="100000">
                                          <p:val>
                                            <p:strVal val="#ppt_x"/>
                                          </p:val>
                                        </p:tav>
                                      </p:tavLst>
                                    </p:anim>
                                    <p:anim calcmode="lin" valueType="num">
                                      <p:cBhvr additive="base">
                                        <p:cTn id="85" dur="500" fill="hold"/>
                                        <p:tgtEl>
                                          <p:spTgt spid="51"/>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52"/>
                                        </p:tgtEl>
                                        <p:attrNameLst>
                                          <p:attrName>style.visibility</p:attrName>
                                        </p:attrNameLst>
                                      </p:cBhvr>
                                      <p:to>
                                        <p:strVal val="visible"/>
                                      </p:to>
                                    </p:set>
                                    <p:anim calcmode="lin" valueType="num">
                                      <p:cBhvr additive="base">
                                        <p:cTn id="88" dur="500" fill="hold"/>
                                        <p:tgtEl>
                                          <p:spTgt spid="52"/>
                                        </p:tgtEl>
                                        <p:attrNameLst>
                                          <p:attrName>ppt_x</p:attrName>
                                        </p:attrNameLst>
                                      </p:cBhvr>
                                      <p:tavLst>
                                        <p:tav tm="0">
                                          <p:val>
                                            <p:strVal val="#ppt_x"/>
                                          </p:val>
                                        </p:tav>
                                        <p:tav tm="100000">
                                          <p:val>
                                            <p:strVal val="#ppt_x"/>
                                          </p:val>
                                        </p:tav>
                                      </p:tavLst>
                                    </p:anim>
                                    <p:anim calcmode="lin" valueType="num">
                                      <p:cBhvr additive="base">
                                        <p:cTn id="89" dur="500" fill="hold"/>
                                        <p:tgtEl>
                                          <p:spTgt spid="52"/>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53"/>
                                        </p:tgtEl>
                                        <p:attrNameLst>
                                          <p:attrName>style.visibility</p:attrName>
                                        </p:attrNameLst>
                                      </p:cBhvr>
                                      <p:to>
                                        <p:strVal val="visible"/>
                                      </p:to>
                                    </p:set>
                                    <p:anim calcmode="lin" valueType="num">
                                      <p:cBhvr additive="base">
                                        <p:cTn id="92" dur="500" fill="hold"/>
                                        <p:tgtEl>
                                          <p:spTgt spid="53"/>
                                        </p:tgtEl>
                                        <p:attrNameLst>
                                          <p:attrName>ppt_x</p:attrName>
                                        </p:attrNameLst>
                                      </p:cBhvr>
                                      <p:tavLst>
                                        <p:tav tm="0">
                                          <p:val>
                                            <p:strVal val="#ppt_x"/>
                                          </p:val>
                                        </p:tav>
                                        <p:tav tm="100000">
                                          <p:val>
                                            <p:strVal val="#ppt_x"/>
                                          </p:val>
                                        </p:tav>
                                      </p:tavLst>
                                    </p:anim>
                                    <p:anim calcmode="lin" valueType="num">
                                      <p:cBhvr additive="base">
                                        <p:cTn id="93" dur="500" fill="hold"/>
                                        <p:tgtEl>
                                          <p:spTgt spid="53"/>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55"/>
                                        </p:tgtEl>
                                        <p:attrNameLst>
                                          <p:attrName>style.visibility</p:attrName>
                                        </p:attrNameLst>
                                      </p:cBhvr>
                                      <p:to>
                                        <p:strVal val="visible"/>
                                      </p:to>
                                    </p:set>
                                    <p:anim calcmode="lin" valueType="num">
                                      <p:cBhvr additive="base">
                                        <p:cTn id="96" dur="500" fill="hold"/>
                                        <p:tgtEl>
                                          <p:spTgt spid="55"/>
                                        </p:tgtEl>
                                        <p:attrNameLst>
                                          <p:attrName>ppt_x</p:attrName>
                                        </p:attrNameLst>
                                      </p:cBhvr>
                                      <p:tavLst>
                                        <p:tav tm="0">
                                          <p:val>
                                            <p:strVal val="#ppt_x"/>
                                          </p:val>
                                        </p:tav>
                                        <p:tav tm="100000">
                                          <p:val>
                                            <p:strVal val="#ppt_x"/>
                                          </p:val>
                                        </p:tav>
                                      </p:tavLst>
                                    </p:anim>
                                    <p:anim calcmode="lin" valueType="num">
                                      <p:cBhvr additive="base">
                                        <p:cTn id="97" dur="500" fill="hold"/>
                                        <p:tgtEl>
                                          <p:spTgt spid="55"/>
                                        </p:tgtEl>
                                        <p:attrNameLst>
                                          <p:attrName>ppt_y</p:attrName>
                                        </p:attrNameLst>
                                      </p:cBhvr>
                                      <p:tavLst>
                                        <p:tav tm="0">
                                          <p:val>
                                            <p:strVal val="1+#ppt_h/2"/>
                                          </p:val>
                                        </p:tav>
                                        <p:tav tm="100000">
                                          <p:val>
                                            <p:strVal val="#ppt_y"/>
                                          </p:val>
                                        </p:tav>
                                      </p:tavLst>
                                    </p:anim>
                                  </p:childTnLst>
                                </p:cTn>
                              </p:par>
                              <p:par>
                                <p:cTn id="98" presetID="2" presetClass="entr" presetSubtype="4" fill="hold" grpId="0" nodeType="withEffect">
                                  <p:stCondLst>
                                    <p:cond delay="0"/>
                                  </p:stCondLst>
                                  <p:childTnLst>
                                    <p:set>
                                      <p:cBhvr>
                                        <p:cTn id="99" dur="1" fill="hold">
                                          <p:stCondLst>
                                            <p:cond delay="0"/>
                                          </p:stCondLst>
                                        </p:cTn>
                                        <p:tgtEl>
                                          <p:spTgt spid="56"/>
                                        </p:tgtEl>
                                        <p:attrNameLst>
                                          <p:attrName>style.visibility</p:attrName>
                                        </p:attrNameLst>
                                      </p:cBhvr>
                                      <p:to>
                                        <p:strVal val="visible"/>
                                      </p:to>
                                    </p:set>
                                    <p:anim calcmode="lin" valueType="num">
                                      <p:cBhvr additive="base">
                                        <p:cTn id="100" dur="500" fill="hold"/>
                                        <p:tgtEl>
                                          <p:spTgt spid="56"/>
                                        </p:tgtEl>
                                        <p:attrNameLst>
                                          <p:attrName>ppt_x</p:attrName>
                                        </p:attrNameLst>
                                      </p:cBhvr>
                                      <p:tavLst>
                                        <p:tav tm="0">
                                          <p:val>
                                            <p:strVal val="#ppt_x"/>
                                          </p:val>
                                        </p:tav>
                                        <p:tav tm="100000">
                                          <p:val>
                                            <p:strVal val="#ppt_x"/>
                                          </p:val>
                                        </p:tav>
                                      </p:tavLst>
                                    </p:anim>
                                    <p:anim calcmode="lin" valueType="num">
                                      <p:cBhvr additive="base">
                                        <p:cTn id="101" dur="500" fill="hold"/>
                                        <p:tgtEl>
                                          <p:spTgt spid="56"/>
                                        </p:tgtEl>
                                        <p:attrNameLst>
                                          <p:attrName>ppt_y</p:attrName>
                                        </p:attrNameLst>
                                      </p:cBhvr>
                                      <p:tavLst>
                                        <p:tav tm="0">
                                          <p:val>
                                            <p:strVal val="1+#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57"/>
                                        </p:tgtEl>
                                        <p:attrNameLst>
                                          <p:attrName>style.visibility</p:attrName>
                                        </p:attrNameLst>
                                      </p:cBhvr>
                                      <p:to>
                                        <p:strVal val="visible"/>
                                      </p:to>
                                    </p:set>
                                    <p:anim calcmode="lin" valueType="num">
                                      <p:cBhvr additive="base">
                                        <p:cTn id="104" dur="500" fill="hold"/>
                                        <p:tgtEl>
                                          <p:spTgt spid="57"/>
                                        </p:tgtEl>
                                        <p:attrNameLst>
                                          <p:attrName>ppt_x</p:attrName>
                                        </p:attrNameLst>
                                      </p:cBhvr>
                                      <p:tavLst>
                                        <p:tav tm="0">
                                          <p:val>
                                            <p:strVal val="#ppt_x"/>
                                          </p:val>
                                        </p:tav>
                                        <p:tav tm="100000">
                                          <p:val>
                                            <p:strVal val="#ppt_x"/>
                                          </p:val>
                                        </p:tav>
                                      </p:tavLst>
                                    </p:anim>
                                    <p:anim calcmode="lin" valueType="num">
                                      <p:cBhvr additive="base">
                                        <p:cTn id="105" dur="500" fill="hold"/>
                                        <p:tgtEl>
                                          <p:spTgt spid="57"/>
                                        </p:tgtEl>
                                        <p:attrNameLst>
                                          <p:attrName>ppt_y</p:attrName>
                                        </p:attrNameLst>
                                      </p:cBhvr>
                                      <p:tavLst>
                                        <p:tav tm="0">
                                          <p:val>
                                            <p:strVal val="1+#ppt_h/2"/>
                                          </p:val>
                                        </p:tav>
                                        <p:tav tm="100000">
                                          <p:val>
                                            <p:strVal val="#ppt_y"/>
                                          </p:val>
                                        </p:tav>
                                      </p:tavLst>
                                    </p:anim>
                                  </p:childTnLst>
                                </p:cTn>
                              </p:par>
                              <p:par>
                                <p:cTn id="106" presetID="2" presetClass="entr" presetSubtype="4" fill="hold" grpId="0" nodeType="withEffect">
                                  <p:stCondLst>
                                    <p:cond delay="0"/>
                                  </p:stCondLst>
                                  <p:childTnLst>
                                    <p:set>
                                      <p:cBhvr>
                                        <p:cTn id="107" dur="1" fill="hold">
                                          <p:stCondLst>
                                            <p:cond delay="0"/>
                                          </p:stCondLst>
                                        </p:cTn>
                                        <p:tgtEl>
                                          <p:spTgt spid="58"/>
                                        </p:tgtEl>
                                        <p:attrNameLst>
                                          <p:attrName>style.visibility</p:attrName>
                                        </p:attrNameLst>
                                      </p:cBhvr>
                                      <p:to>
                                        <p:strVal val="visible"/>
                                      </p:to>
                                    </p:set>
                                    <p:anim calcmode="lin" valueType="num">
                                      <p:cBhvr additive="base">
                                        <p:cTn id="108" dur="500" fill="hold"/>
                                        <p:tgtEl>
                                          <p:spTgt spid="58"/>
                                        </p:tgtEl>
                                        <p:attrNameLst>
                                          <p:attrName>ppt_x</p:attrName>
                                        </p:attrNameLst>
                                      </p:cBhvr>
                                      <p:tavLst>
                                        <p:tav tm="0">
                                          <p:val>
                                            <p:strVal val="#ppt_x"/>
                                          </p:val>
                                        </p:tav>
                                        <p:tav tm="100000">
                                          <p:val>
                                            <p:strVal val="#ppt_x"/>
                                          </p:val>
                                        </p:tav>
                                      </p:tavLst>
                                    </p:anim>
                                    <p:anim calcmode="lin" valueType="num">
                                      <p:cBhvr additive="base">
                                        <p:cTn id="109" dur="500" fill="hold"/>
                                        <p:tgtEl>
                                          <p:spTgt spid="58"/>
                                        </p:tgtEl>
                                        <p:attrNameLst>
                                          <p:attrName>ppt_y</p:attrName>
                                        </p:attrNameLst>
                                      </p:cBhvr>
                                      <p:tavLst>
                                        <p:tav tm="0">
                                          <p:val>
                                            <p:strVal val="1+#ppt_h/2"/>
                                          </p:val>
                                        </p:tav>
                                        <p:tav tm="100000">
                                          <p:val>
                                            <p:strVal val="#ppt_y"/>
                                          </p:val>
                                        </p:tav>
                                      </p:tavLst>
                                    </p:anim>
                                  </p:childTnLst>
                                </p:cTn>
                              </p:par>
                              <p:par>
                                <p:cTn id="110" presetID="2" presetClass="entr" presetSubtype="4" fill="hold" grpId="0" nodeType="withEffect">
                                  <p:stCondLst>
                                    <p:cond delay="0"/>
                                  </p:stCondLst>
                                  <p:childTnLst>
                                    <p:set>
                                      <p:cBhvr>
                                        <p:cTn id="111" dur="1" fill="hold">
                                          <p:stCondLst>
                                            <p:cond delay="0"/>
                                          </p:stCondLst>
                                        </p:cTn>
                                        <p:tgtEl>
                                          <p:spTgt spid="59"/>
                                        </p:tgtEl>
                                        <p:attrNameLst>
                                          <p:attrName>style.visibility</p:attrName>
                                        </p:attrNameLst>
                                      </p:cBhvr>
                                      <p:to>
                                        <p:strVal val="visible"/>
                                      </p:to>
                                    </p:set>
                                    <p:anim calcmode="lin" valueType="num">
                                      <p:cBhvr additive="base">
                                        <p:cTn id="112" dur="500" fill="hold"/>
                                        <p:tgtEl>
                                          <p:spTgt spid="59"/>
                                        </p:tgtEl>
                                        <p:attrNameLst>
                                          <p:attrName>ppt_x</p:attrName>
                                        </p:attrNameLst>
                                      </p:cBhvr>
                                      <p:tavLst>
                                        <p:tav tm="0">
                                          <p:val>
                                            <p:strVal val="#ppt_x"/>
                                          </p:val>
                                        </p:tav>
                                        <p:tav tm="100000">
                                          <p:val>
                                            <p:strVal val="#ppt_x"/>
                                          </p:val>
                                        </p:tav>
                                      </p:tavLst>
                                    </p:anim>
                                    <p:anim calcmode="lin" valueType="num">
                                      <p:cBhvr additive="base">
                                        <p:cTn id="113" dur="500" fill="hold"/>
                                        <p:tgtEl>
                                          <p:spTgt spid="59"/>
                                        </p:tgtEl>
                                        <p:attrNameLst>
                                          <p:attrName>ppt_y</p:attrName>
                                        </p:attrNameLst>
                                      </p:cBhvr>
                                      <p:tavLst>
                                        <p:tav tm="0">
                                          <p:val>
                                            <p:strVal val="1+#ppt_h/2"/>
                                          </p:val>
                                        </p:tav>
                                        <p:tav tm="100000">
                                          <p:val>
                                            <p:strVal val="#ppt_y"/>
                                          </p:val>
                                        </p:tav>
                                      </p:tavLst>
                                    </p:anim>
                                  </p:childTnLst>
                                </p:cTn>
                              </p:par>
                              <p:par>
                                <p:cTn id="114" presetID="2" presetClass="entr" presetSubtype="4" fill="hold" grpId="0" nodeType="withEffect">
                                  <p:stCondLst>
                                    <p:cond delay="0"/>
                                  </p:stCondLst>
                                  <p:childTnLst>
                                    <p:set>
                                      <p:cBhvr>
                                        <p:cTn id="115" dur="1" fill="hold">
                                          <p:stCondLst>
                                            <p:cond delay="0"/>
                                          </p:stCondLst>
                                        </p:cTn>
                                        <p:tgtEl>
                                          <p:spTgt spid="60"/>
                                        </p:tgtEl>
                                        <p:attrNameLst>
                                          <p:attrName>style.visibility</p:attrName>
                                        </p:attrNameLst>
                                      </p:cBhvr>
                                      <p:to>
                                        <p:strVal val="visible"/>
                                      </p:to>
                                    </p:set>
                                    <p:anim calcmode="lin" valueType="num">
                                      <p:cBhvr additive="base">
                                        <p:cTn id="116" dur="500" fill="hold"/>
                                        <p:tgtEl>
                                          <p:spTgt spid="60"/>
                                        </p:tgtEl>
                                        <p:attrNameLst>
                                          <p:attrName>ppt_x</p:attrName>
                                        </p:attrNameLst>
                                      </p:cBhvr>
                                      <p:tavLst>
                                        <p:tav tm="0">
                                          <p:val>
                                            <p:strVal val="#ppt_x"/>
                                          </p:val>
                                        </p:tav>
                                        <p:tav tm="100000">
                                          <p:val>
                                            <p:strVal val="#ppt_x"/>
                                          </p:val>
                                        </p:tav>
                                      </p:tavLst>
                                    </p:anim>
                                    <p:anim calcmode="lin" valueType="num">
                                      <p:cBhvr additive="base">
                                        <p:cTn id="117" dur="500" fill="hold"/>
                                        <p:tgtEl>
                                          <p:spTgt spid="60"/>
                                        </p:tgtEl>
                                        <p:attrNameLst>
                                          <p:attrName>ppt_y</p:attrName>
                                        </p:attrNameLst>
                                      </p:cBhvr>
                                      <p:tavLst>
                                        <p:tav tm="0">
                                          <p:val>
                                            <p:strVal val="1+#ppt_h/2"/>
                                          </p:val>
                                        </p:tav>
                                        <p:tav tm="100000">
                                          <p:val>
                                            <p:strVal val="#ppt_y"/>
                                          </p:val>
                                        </p:tav>
                                      </p:tavLst>
                                    </p:anim>
                                  </p:childTnLst>
                                </p:cTn>
                              </p:par>
                              <p:par>
                                <p:cTn id="118" presetID="2" presetClass="entr" presetSubtype="4" fill="hold" grpId="0" nodeType="withEffect">
                                  <p:stCondLst>
                                    <p:cond delay="0"/>
                                  </p:stCondLst>
                                  <p:childTnLst>
                                    <p:set>
                                      <p:cBhvr>
                                        <p:cTn id="119" dur="1" fill="hold">
                                          <p:stCondLst>
                                            <p:cond delay="0"/>
                                          </p:stCondLst>
                                        </p:cTn>
                                        <p:tgtEl>
                                          <p:spTgt spid="61"/>
                                        </p:tgtEl>
                                        <p:attrNameLst>
                                          <p:attrName>style.visibility</p:attrName>
                                        </p:attrNameLst>
                                      </p:cBhvr>
                                      <p:to>
                                        <p:strVal val="visible"/>
                                      </p:to>
                                    </p:set>
                                    <p:anim calcmode="lin" valueType="num">
                                      <p:cBhvr additive="base">
                                        <p:cTn id="120" dur="500" fill="hold"/>
                                        <p:tgtEl>
                                          <p:spTgt spid="61"/>
                                        </p:tgtEl>
                                        <p:attrNameLst>
                                          <p:attrName>ppt_x</p:attrName>
                                        </p:attrNameLst>
                                      </p:cBhvr>
                                      <p:tavLst>
                                        <p:tav tm="0">
                                          <p:val>
                                            <p:strVal val="#ppt_x"/>
                                          </p:val>
                                        </p:tav>
                                        <p:tav tm="100000">
                                          <p:val>
                                            <p:strVal val="#ppt_x"/>
                                          </p:val>
                                        </p:tav>
                                      </p:tavLst>
                                    </p:anim>
                                    <p:anim calcmode="lin" valueType="num">
                                      <p:cBhvr additive="base">
                                        <p:cTn id="121" dur="500" fill="hold"/>
                                        <p:tgtEl>
                                          <p:spTgt spid="61"/>
                                        </p:tgtEl>
                                        <p:attrNameLst>
                                          <p:attrName>ppt_y</p:attrName>
                                        </p:attrNameLst>
                                      </p:cBhvr>
                                      <p:tavLst>
                                        <p:tav tm="0">
                                          <p:val>
                                            <p:strVal val="1+#ppt_h/2"/>
                                          </p:val>
                                        </p:tav>
                                        <p:tav tm="100000">
                                          <p:val>
                                            <p:strVal val="#ppt_y"/>
                                          </p:val>
                                        </p:tav>
                                      </p:tavLst>
                                    </p:anim>
                                  </p:childTnLst>
                                </p:cTn>
                              </p:par>
                              <p:par>
                                <p:cTn id="122" presetID="2" presetClass="entr" presetSubtype="4" fill="hold" nodeType="withEffect">
                                  <p:stCondLst>
                                    <p:cond delay="0"/>
                                  </p:stCondLst>
                                  <p:childTnLst>
                                    <p:set>
                                      <p:cBhvr>
                                        <p:cTn id="123" dur="1" fill="hold">
                                          <p:stCondLst>
                                            <p:cond delay="0"/>
                                          </p:stCondLst>
                                        </p:cTn>
                                        <p:tgtEl>
                                          <p:spTgt spid="27"/>
                                        </p:tgtEl>
                                        <p:attrNameLst>
                                          <p:attrName>style.visibility</p:attrName>
                                        </p:attrNameLst>
                                      </p:cBhvr>
                                      <p:to>
                                        <p:strVal val="visible"/>
                                      </p:to>
                                    </p:set>
                                    <p:anim calcmode="lin" valueType="num">
                                      <p:cBhvr additive="base">
                                        <p:cTn id="124" dur="500" fill="hold"/>
                                        <p:tgtEl>
                                          <p:spTgt spid="27"/>
                                        </p:tgtEl>
                                        <p:attrNameLst>
                                          <p:attrName>ppt_x</p:attrName>
                                        </p:attrNameLst>
                                      </p:cBhvr>
                                      <p:tavLst>
                                        <p:tav tm="0">
                                          <p:val>
                                            <p:strVal val="#ppt_x"/>
                                          </p:val>
                                        </p:tav>
                                        <p:tav tm="100000">
                                          <p:val>
                                            <p:strVal val="#ppt_x"/>
                                          </p:val>
                                        </p:tav>
                                      </p:tavLst>
                                    </p:anim>
                                    <p:anim calcmode="lin" valueType="num">
                                      <p:cBhvr additive="base">
                                        <p:cTn id="125" dur="500" fill="hold"/>
                                        <p:tgtEl>
                                          <p:spTgt spid="27"/>
                                        </p:tgtEl>
                                        <p:attrNameLst>
                                          <p:attrName>ppt_y</p:attrName>
                                        </p:attrNameLst>
                                      </p:cBhvr>
                                      <p:tavLst>
                                        <p:tav tm="0">
                                          <p:val>
                                            <p:strVal val="1+#ppt_h/2"/>
                                          </p:val>
                                        </p:tav>
                                        <p:tav tm="100000">
                                          <p:val>
                                            <p:strVal val="#ppt_y"/>
                                          </p:val>
                                        </p:tav>
                                      </p:tavLst>
                                    </p:anim>
                                  </p:childTnLst>
                                </p:cTn>
                              </p:par>
                              <p:par>
                                <p:cTn id="126" presetID="2" presetClass="entr" presetSubtype="4" fill="hold" nodeType="withEffect">
                                  <p:stCondLst>
                                    <p:cond delay="0"/>
                                  </p:stCondLst>
                                  <p:childTnLst>
                                    <p:set>
                                      <p:cBhvr>
                                        <p:cTn id="127" dur="1" fill="hold">
                                          <p:stCondLst>
                                            <p:cond delay="0"/>
                                          </p:stCondLst>
                                        </p:cTn>
                                        <p:tgtEl>
                                          <p:spTgt spid="39"/>
                                        </p:tgtEl>
                                        <p:attrNameLst>
                                          <p:attrName>style.visibility</p:attrName>
                                        </p:attrNameLst>
                                      </p:cBhvr>
                                      <p:to>
                                        <p:strVal val="visible"/>
                                      </p:to>
                                    </p:set>
                                    <p:anim calcmode="lin" valueType="num">
                                      <p:cBhvr additive="base">
                                        <p:cTn id="128" dur="500" fill="hold"/>
                                        <p:tgtEl>
                                          <p:spTgt spid="39"/>
                                        </p:tgtEl>
                                        <p:attrNameLst>
                                          <p:attrName>ppt_x</p:attrName>
                                        </p:attrNameLst>
                                      </p:cBhvr>
                                      <p:tavLst>
                                        <p:tav tm="0">
                                          <p:val>
                                            <p:strVal val="#ppt_x"/>
                                          </p:val>
                                        </p:tav>
                                        <p:tav tm="100000">
                                          <p:val>
                                            <p:strVal val="#ppt_x"/>
                                          </p:val>
                                        </p:tav>
                                      </p:tavLst>
                                    </p:anim>
                                    <p:anim calcmode="lin" valueType="num">
                                      <p:cBhvr additive="base">
                                        <p:cTn id="129" dur="500" fill="hold"/>
                                        <p:tgtEl>
                                          <p:spTgt spid="39"/>
                                        </p:tgtEl>
                                        <p:attrNameLst>
                                          <p:attrName>ppt_y</p:attrName>
                                        </p:attrNameLst>
                                      </p:cBhvr>
                                      <p:tavLst>
                                        <p:tav tm="0">
                                          <p:val>
                                            <p:strVal val="1+#ppt_h/2"/>
                                          </p:val>
                                        </p:tav>
                                        <p:tav tm="100000">
                                          <p:val>
                                            <p:strVal val="#ppt_y"/>
                                          </p:val>
                                        </p:tav>
                                      </p:tavLst>
                                    </p:anim>
                                  </p:childTnLst>
                                </p:cTn>
                              </p:par>
                              <p:par>
                                <p:cTn id="130" presetID="2" presetClass="entr" presetSubtype="4" fill="hold" nodeType="withEffect">
                                  <p:stCondLst>
                                    <p:cond delay="0"/>
                                  </p:stCondLst>
                                  <p:childTnLst>
                                    <p:set>
                                      <p:cBhvr>
                                        <p:cTn id="131" dur="1" fill="hold">
                                          <p:stCondLst>
                                            <p:cond delay="0"/>
                                          </p:stCondLst>
                                        </p:cTn>
                                        <p:tgtEl>
                                          <p:spTgt spid="41"/>
                                        </p:tgtEl>
                                        <p:attrNameLst>
                                          <p:attrName>style.visibility</p:attrName>
                                        </p:attrNameLst>
                                      </p:cBhvr>
                                      <p:to>
                                        <p:strVal val="visible"/>
                                      </p:to>
                                    </p:set>
                                    <p:anim calcmode="lin" valueType="num">
                                      <p:cBhvr additive="base">
                                        <p:cTn id="132" dur="500" fill="hold"/>
                                        <p:tgtEl>
                                          <p:spTgt spid="41"/>
                                        </p:tgtEl>
                                        <p:attrNameLst>
                                          <p:attrName>ppt_x</p:attrName>
                                        </p:attrNameLst>
                                      </p:cBhvr>
                                      <p:tavLst>
                                        <p:tav tm="0">
                                          <p:val>
                                            <p:strVal val="#ppt_x"/>
                                          </p:val>
                                        </p:tav>
                                        <p:tav tm="100000">
                                          <p:val>
                                            <p:strVal val="#ppt_x"/>
                                          </p:val>
                                        </p:tav>
                                      </p:tavLst>
                                    </p:anim>
                                    <p:anim calcmode="lin" valueType="num">
                                      <p:cBhvr additive="base">
                                        <p:cTn id="133" dur="500" fill="hold"/>
                                        <p:tgtEl>
                                          <p:spTgt spid="41"/>
                                        </p:tgtEl>
                                        <p:attrNameLst>
                                          <p:attrName>ppt_y</p:attrName>
                                        </p:attrNameLst>
                                      </p:cBhvr>
                                      <p:tavLst>
                                        <p:tav tm="0">
                                          <p:val>
                                            <p:strVal val="1+#ppt_h/2"/>
                                          </p:val>
                                        </p:tav>
                                        <p:tav tm="100000">
                                          <p:val>
                                            <p:strVal val="#ppt_y"/>
                                          </p:val>
                                        </p:tav>
                                      </p:tavLst>
                                    </p:anim>
                                  </p:childTnLst>
                                </p:cTn>
                              </p:par>
                              <p:par>
                                <p:cTn id="134" presetID="2" presetClass="entr" presetSubtype="4" fill="hold" nodeType="withEffect">
                                  <p:stCondLst>
                                    <p:cond delay="0"/>
                                  </p:stCondLst>
                                  <p:childTnLst>
                                    <p:set>
                                      <p:cBhvr>
                                        <p:cTn id="135" dur="1" fill="hold">
                                          <p:stCondLst>
                                            <p:cond delay="0"/>
                                          </p:stCondLst>
                                        </p:cTn>
                                        <p:tgtEl>
                                          <p:spTgt spid="63"/>
                                        </p:tgtEl>
                                        <p:attrNameLst>
                                          <p:attrName>style.visibility</p:attrName>
                                        </p:attrNameLst>
                                      </p:cBhvr>
                                      <p:to>
                                        <p:strVal val="visible"/>
                                      </p:to>
                                    </p:set>
                                    <p:anim calcmode="lin" valueType="num">
                                      <p:cBhvr additive="base">
                                        <p:cTn id="136" dur="500" fill="hold"/>
                                        <p:tgtEl>
                                          <p:spTgt spid="63"/>
                                        </p:tgtEl>
                                        <p:attrNameLst>
                                          <p:attrName>ppt_x</p:attrName>
                                        </p:attrNameLst>
                                      </p:cBhvr>
                                      <p:tavLst>
                                        <p:tav tm="0">
                                          <p:val>
                                            <p:strVal val="#ppt_x"/>
                                          </p:val>
                                        </p:tav>
                                        <p:tav tm="100000">
                                          <p:val>
                                            <p:strVal val="#ppt_x"/>
                                          </p:val>
                                        </p:tav>
                                      </p:tavLst>
                                    </p:anim>
                                    <p:anim calcmode="lin" valueType="num">
                                      <p:cBhvr additive="base">
                                        <p:cTn id="137" dur="500" fill="hold"/>
                                        <p:tgtEl>
                                          <p:spTgt spid="63"/>
                                        </p:tgtEl>
                                        <p:attrNameLst>
                                          <p:attrName>ppt_y</p:attrName>
                                        </p:attrNameLst>
                                      </p:cBhvr>
                                      <p:tavLst>
                                        <p:tav tm="0">
                                          <p:val>
                                            <p:strVal val="1+#ppt_h/2"/>
                                          </p:val>
                                        </p:tav>
                                        <p:tav tm="100000">
                                          <p:val>
                                            <p:strVal val="#ppt_y"/>
                                          </p:val>
                                        </p:tav>
                                      </p:tavLst>
                                    </p:anim>
                                  </p:childTnLst>
                                </p:cTn>
                              </p:par>
                              <p:par>
                                <p:cTn id="138" presetID="2" presetClass="entr" presetSubtype="4" fill="hold" grpId="0" nodeType="withEffect">
                                  <p:stCondLst>
                                    <p:cond delay="0"/>
                                  </p:stCondLst>
                                  <p:childTnLst>
                                    <p:set>
                                      <p:cBhvr>
                                        <p:cTn id="139" dur="1" fill="hold">
                                          <p:stCondLst>
                                            <p:cond delay="0"/>
                                          </p:stCondLst>
                                        </p:cTn>
                                        <p:tgtEl>
                                          <p:spTgt spid="67"/>
                                        </p:tgtEl>
                                        <p:attrNameLst>
                                          <p:attrName>style.visibility</p:attrName>
                                        </p:attrNameLst>
                                      </p:cBhvr>
                                      <p:to>
                                        <p:strVal val="visible"/>
                                      </p:to>
                                    </p:set>
                                    <p:anim calcmode="lin" valueType="num">
                                      <p:cBhvr additive="base">
                                        <p:cTn id="140" dur="500" fill="hold"/>
                                        <p:tgtEl>
                                          <p:spTgt spid="67"/>
                                        </p:tgtEl>
                                        <p:attrNameLst>
                                          <p:attrName>ppt_x</p:attrName>
                                        </p:attrNameLst>
                                      </p:cBhvr>
                                      <p:tavLst>
                                        <p:tav tm="0">
                                          <p:val>
                                            <p:strVal val="#ppt_x"/>
                                          </p:val>
                                        </p:tav>
                                        <p:tav tm="100000">
                                          <p:val>
                                            <p:strVal val="#ppt_x"/>
                                          </p:val>
                                        </p:tav>
                                      </p:tavLst>
                                    </p:anim>
                                    <p:anim calcmode="lin" valueType="num">
                                      <p:cBhvr additive="base">
                                        <p:cTn id="141" dur="500" fill="hold"/>
                                        <p:tgtEl>
                                          <p:spTgt spid="67"/>
                                        </p:tgtEl>
                                        <p:attrNameLst>
                                          <p:attrName>ppt_y</p:attrName>
                                        </p:attrNameLst>
                                      </p:cBhvr>
                                      <p:tavLst>
                                        <p:tav tm="0">
                                          <p:val>
                                            <p:strVal val="1+#ppt_h/2"/>
                                          </p:val>
                                        </p:tav>
                                        <p:tav tm="100000">
                                          <p:val>
                                            <p:strVal val="#ppt_y"/>
                                          </p:val>
                                        </p:tav>
                                      </p:tavLst>
                                    </p:anim>
                                  </p:childTnLst>
                                </p:cTn>
                              </p:par>
                            </p:childTnLst>
                          </p:cTn>
                        </p:par>
                        <p:par>
                          <p:cTn id="142" fill="hold">
                            <p:stCondLst>
                              <p:cond delay="1000"/>
                            </p:stCondLst>
                            <p:childTnLst>
                              <p:par>
                                <p:cTn id="143" presetID="2" presetClass="entr" presetSubtype="4" fill="hold" grpId="0" nodeType="afterEffect">
                                  <p:stCondLst>
                                    <p:cond delay="0"/>
                                  </p:stCondLst>
                                  <p:childTnLst>
                                    <p:set>
                                      <p:cBhvr>
                                        <p:cTn id="144" dur="1" fill="hold">
                                          <p:stCondLst>
                                            <p:cond delay="0"/>
                                          </p:stCondLst>
                                        </p:cTn>
                                        <p:tgtEl>
                                          <p:spTgt spid="54"/>
                                        </p:tgtEl>
                                        <p:attrNameLst>
                                          <p:attrName>style.visibility</p:attrName>
                                        </p:attrNameLst>
                                      </p:cBhvr>
                                      <p:to>
                                        <p:strVal val="visible"/>
                                      </p:to>
                                    </p:set>
                                    <p:anim calcmode="lin" valueType="num">
                                      <p:cBhvr additive="base">
                                        <p:cTn id="145" dur="500" fill="hold"/>
                                        <p:tgtEl>
                                          <p:spTgt spid="54"/>
                                        </p:tgtEl>
                                        <p:attrNameLst>
                                          <p:attrName>ppt_x</p:attrName>
                                        </p:attrNameLst>
                                      </p:cBhvr>
                                      <p:tavLst>
                                        <p:tav tm="0">
                                          <p:val>
                                            <p:strVal val="#ppt_x"/>
                                          </p:val>
                                        </p:tav>
                                        <p:tav tm="100000">
                                          <p:val>
                                            <p:strVal val="#ppt_x"/>
                                          </p:val>
                                        </p:tav>
                                      </p:tavLst>
                                    </p:anim>
                                    <p:anim calcmode="lin" valueType="num">
                                      <p:cBhvr additive="base">
                                        <p:cTn id="146"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P spid="50" grpId="0"/>
      <p:bldP spid="51" grpId="0"/>
      <p:bldP spid="52" grpId="0"/>
      <p:bldP spid="53" grpId="0"/>
      <p:bldP spid="54" grpId="0" animBg="1"/>
      <p:bldP spid="55" grpId="0" animBg="1"/>
      <p:bldP spid="56" grpId="0" animBg="1"/>
      <p:bldP spid="57" grpId="0" animBg="1"/>
      <p:bldP spid="58" grpId="0" animBg="1"/>
      <p:bldP spid="59" grpId="0" animBg="1"/>
      <p:bldP spid="60" grpId="0" animBg="1"/>
      <p:bldP spid="61" grpId="0" animBg="1"/>
      <p:bldP spid="67"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1a33af13-4045-4f88-9d7b-618e30f79918">A6WAAD5KZT2Q-604569563-4243</_dlc_DocId>
    <_dlc_DocIdUrl xmlns="1a33af13-4045-4f88-9d7b-618e30f79918">
      <Url>http://dm/eesc/2025/_layouts/15/DocIdRedir.aspx?ID=A6WAAD5KZT2Q-604569563-4243</Url>
      <Description>A6WAAD5KZT2Q-604569563-4243</Description>
    </_dlc_DocIdUrl>
    <DocumentType_0 xmlns="http://schemas.microsoft.com/sharepoint/v3/fields">
      <Terms xmlns="http://schemas.microsoft.com/office/infopath/2007/PartnerControls">
        <TermInfo xmlns="http://schemas.microsoft.com/office/infopath/2007/PartnerControls">
          <TermName xmlns="http://schemas.microsoft.com/office/infopath/2007/PartnerControls">INFO</TermName>
          <TermId xmlns="http://schemas.microsoft.com/office/infopath/2007/PartnerControls">d9136e7c-93a9-4c42-9d28-92b61e85f80c</TermId>
        </TermInfo>
      </Terms>
    </DocumentType_0>
    <Procedure xmlns="1a33af13-4045-4f88-9d7b-618e30f79918" xsi:nil="true"/>
    <DocumentSource_0 xmlns="http://schemas.microsoft.com/sharepoint/v3/fields">
      <Terms xmlns="http://schemas.microsoft.com/office/infopath/2007/PartnerControls">
        <TermInfo xmlns="http://schemas.microsoft.com/office/infopath/2007/PartnerControls">
          <TermName xmlns="http://schemas.microsoft.com/office/infopath/2007/PartnerControls">EESC</TermName>
          <TermId xmlns="http://schemas.microsoft.com/office/infopath/2007/PartnerControls">422833ec-8d7e-4e65-8e4e-8bed07ffb729</TermId>
        </TermInfo>
      </Terms>
    </DocumentSource_0>
    <ProductionDate xmlns="1a33af13-4045-4f88-9d7b-618e30f79918">2025-03-07T12:00:00+00:00</ProductionDate>
    <DocumentNumber xmlns="be3ca9a7-9286-4008-99ec-aebc20da9dc2">613</DocumentNumber>
    <FicheYear xmlns="1a33af13-4045-4f88-9d7b-618e30f79918" xsi:nil="true"/>
    <DossierNumber xmlns="1a33af13-4045-4f88-9d7b-618e30f79918" xsi:nil="true"/>
    <Confidentiality_0 xmlns="http://schemas.microsoft.com/sharepoint/v3/fields">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2451815e-8241-4bbf-a22e-1ab710712bf2</TermId>
        </TermInfo>
      </Terms>
    </Confidentiality_0>
    <TaxCatchAll xmlns="1a33af13-4045-4f88-9d7b-618e30f79918">
      <Value>42</Value>
      <Value>35</Value>
      <Value>34</Value>
      <Value>33</Value>
      <Value>32</Value>
      <Value>31</Value>
      <Value>30</Value>
      <Value>29</Value>
      <Value>28</Value>
      <Value>27</Value>
      <Value>24</Value>
      <Value>50</Value>
      <Value>23</Value>
      <Value>16</Value>
      <Value>13</Value>
      <Value>46</Value>
      <Value>47</Value>
      <Value>9</Value>
      <Value>8</Value>
      <Value>6</Value>
      <Value>5</Value>
      <Value>40</Value>
      <Value>39</Value>
      <Value>1</Value>
      <Value>37</Value>
    </TaxCatchAll>
    <DocumentLanguage_0 xmlns="http://schemas.microsoft.com/sharepoint/v3/fields">
      <Terms xmlns="http://schemas.microsoft.com/office/infopath/2007/PartnerControls">
        <TermInfo xmlns="http://schemas.microsoft.com/office/infopath/2007/PartnerControls">
          <TermName xmlns="http://schemas.microsoft.com/office/infopath/2007/PartnerControls">ES</TermName>
          <TermId xmlns="http://schemas.microsoft.com/office/infopath/2007/PartnerControls">e7a6b05b-ae16-40c8-add9-68b64b03aeba</TermId>
        </TermInfo>
      </Terms>
    </DocumentLanguage_0>
    <MeetingDate xmlns="1a33af13-4045-4f88-9d7b-618e30f79918" xsi:nil="true"/>
    <VersionStatus_0 xmlns="http://schemas.microsoft.com/sharepoint/v3/fields">
      <Terms xmlns="http://schemas.microsoft.com/office/infopath/2007/PartnerControls">
        <TermInfo xmlns="http://schemas.microsoft.com/office/infopath/2007/PartnerControls">
          <TermName xmlns="http://schemas.microsoft.com/office/infopath/2007/PartnerControls">Final</TermName>
          <TermId xmlns="http://schemas.microsoft.com/office/infopath/2007/PartnerControls">ea5e6674-7b27-4bac-b091-73adbb394efe</TermId>
        </TermInfo>
      </Terms>
    </VersionStatus_0>
    <Rapporteur xmlns="1a33af13-4045-4f88-9d7b-618e30f79918" xsi:nil="true"/>
    <DocumentYear xmlns="1a33af13-4045-4f88-9d7b-618e30f79918">2025</DocumentYear>
    <FicheNumber xmlns="1a33af13-4045-4f88-9d7b-618e30f79918">2266</FicheNumber>
    <OriginalSender xmlns="1a33af13-4045-4f88-9d7b-618e30f79918">
      <UserInfo>
        <DisplayName>Navarro Anna</DisplayName>
        <AccountId>1542</AccountId>
        <AccountType/>
      </UserInfo>
    </OriginalSender>
    <DocumentPart xmlns="1a33af13-4045-4f88-9d7b-618e30f79918">0</DocumentPart>
    <AdoptionDate xmlns="1a33af13-4045-4f88-9d7b-618e30f79918" xsi:nil="true"/>
    <RequestingService xmlns="1a33af13-4045-4f88-9d7b-618e30f79918">Visites / Publications</RequestingService>
    <MeetingName_0 xmlns="http://schemas.microsoft.com/sharepoint/v3/fields">
      <Terms xmlns="http://schemas.microsoft.com/office/infopath/2007/PartnerControls"/>
    </MeetingName_0>
    <AvailableTranslations_0 xmlns="http://schemas.microsoft.com/sharepoint/v3/fields">
      <Terms xmlns="http://schemas.microsoft.com/office/infopath/2007/PartnerControls">
        <TermInfo xmlns="http://schemas.microsoft.com/office/infopath/2007/PartnerControls">
          <TermName xmlns="http://schemas.microsoft.com/office/infopath/2007/PartnerControls">MT</TermName>
          <TermId xmlns="http://schemas.microsoft.com/office/infopath/2007/PartnerControls">7df99101-6854-4a26-b53a-b88c0da02c26</TermId>
        </TermInfo>
        <TermInfo xmlns="http://schemas.microsoft.com/office/infopath/2007/PartnerControls">
          <TermName xmlns="http://schemas.microsoft.com/office/infopath/2007/PartnerControls">HR</TermName>
          <TermId xmlns="http://schemas.microsoft.com/office/infopath/2007/PartnerControls">2f555653-ed1a-4fe6-8362-9082d95989e5</TermId>
        </TermInfo>
        <TermInfo xmlns="http://schemas.microsoft.com/office/infopath/2007/PartnerControls">
          <TermName xmlns="http://schemas.microsoft.com/office/infopath/2007/PartnerControls">SL</TermName>
          <TermId xmlns="http://schemas.microsoft.com/office/infopath/2007/PartnerControls">98a412ae-eb01-49e9-ae3d-585a81724cfc</TermId>
        </TermInfo>
        <TermInfo xmlns="http://schemas.microsoft.com/office/infopath/2007/PartnerControls">
          <TermName xmlns="http://schemas.microsoft.com/office/infopath/2007/PartnerControls">SK</TermName>
          <TermId xmlns="http://schemas.microsoft.com/office/infopath/2007/PartnerControls">46d9fce0-ef79-4f71-b89b-cd6aa82426b8</TermId>
        </TermInfo>
        <TermInfo xmlns="http://schemas.microsoft.com/office/infopath/2007/PartnerControls">
          <TermName xmlns="http://schemas.microsoft.com/office/infopath/2007/PartnerControls">FI</TermName>
          <TermId xmlns="http://schemas.microsoft.com/office/infopath/2007/PartnerControls">87606a43-d45f-42d6-b8c9-e1a3457db5b7</TermId>
        </TermInfo>
        <TermInfo xmlns="http://schemas.microsoft.com/office/infopath/2007/PartnerControls">
          <TermName xmlns="http://schemas.microsoft.com/office/infopath/2007/PartnerControls">EL</TermName>
          <TermId xmlns="http://schemas.microsoft.com/office/infopath/2007/PartnerControls">6d4f4d51-af9b-4650-94b4-4276bee85c91</TermId>
        </TermInfo>
        <TermInfo xmlns="http://schemas.microsoft.com/office/infopath/2007/PartnerControls">
          <TermName xmlns="http://schemas.microsoft.com/office/infopath/2007/PartnerControls">IT</TermName>
          <TermId xmlns="http://schemas.microsoft.com/office/infopath/2007/PartnerControls">0774613c-01ed-4e5d-a25d-11d2388de825</TermId>
        </TermInfo>
        <TermInfo xmlns="http://schemas.microsoft.com/office/infopath/2007/PartnerControls">
          <TermName xmlns="http://schemas.microsoft.com/office/infopath/2007/PartnerControls">DE</TermName>
          <TermId xmlns="http://schemas.microsoft.com/office/infopath/2007/PartnerControls">f6b31e5a-26fa-4935-b661-318e46daf27e</TermId>
        </TermInfo>
        <TermInfo xmlns="http://schemas.microsoft.com/office/infopath/2007/PartnerControls">
          <TermName xmlns="http://schemas.microsoft.com/office/infopath/2007/PartnerControls">PT</TermName>
          <TermId xmlns="http://schemas.microsoft.com/office/infopath/2007/PartnerControls">50ccc04a-eadd-42ae-a0cb-acaf45f812ba</TermId>
        </TermInfo>
        <TermInfo xmlns="http://schemas.microsoft.com/office/infopath/2007/PartnerControls">
          <TermName xmlns="http://schemas.microsoft.com/office/infopath/2007/PartnerControls">SV</TermName>
          <TermId xmlns="http://schemas.microsoft.com/office/infopath/2007/PartnerControls">c2ed69e7-a339-43d7-8f22-d93680a92aa0</TermId>
        </TermInfo>
        <TermInfo xmlns="http://schemas.microsoft.com/office/infopath/2007/PartnerControls">
          <TermName xmlns="http://schemas.microsoft.com/office/infopath/2007/PartnerControls">CS</TermName>
          <TermId xmlns="http://schemas.microsoft.com/office/infopath/2007/PartnerControls">72f9705b-0217-4fd3-bea2-cbc7ed80e26e</TermId>
        </TermInfo>
        <TermInfo xmlns="http://schemas.microsoft.com/office/infopath/2007/PartnerControls">
          <TermName xmlns="http://schemas.microsoft.com/office/infopath/2007/PartnerControls">BG</TermName>
          <TermId xmlns="http://schemas.microsoft.com/office/infopath/2007/PartnerControls">1a1b3951-7821-4e6a-85f5-5673fc08bd2c</TermId>
        </TermInfo>
        <TermInfo xmlns="http://schemas.microsoft.com/office/infopath/2007/PartnerControls">
          <TermName xmlns="http://schemas.microsoft.com/office/infopath/2007/PartnerControls">NL</TermName>
          <TermId xmlns="http://schemas.microsoft.com/office/infopath/2007/PartnerControls">55c6556c-b4f4-441d-9acf-c498d4f838bd</TermId>
        </TermInfo>
        <TermInfo xmlns="http://schemas.microsoft.com/office/infopath/2007/PartnerControls">
          <TermName xmlns="http://schemas.microsoft.com/office/infopath/2007/PartnerControls">HU</TermName>
          <TermId xmlns="http://schemas.microsoft.com/office/infopath/2007/PartnerControls">6b229040-c589-4408-b4c1-4285663d20a8</TermId>
        </TermInfo>
        <TermInfo xmlns="http://schemas.microsoft.com/office/infopath/2007/PartnerControls">
          <TermName xmlns="http://schemas.microsoft.com/office/infopath/2007/PartnerControls">EN</TermName>
          <TermId xmlns="http://schemas.microsoft.com/office/infopath/2007/PartnerControls">f2175f21-25d7-44a3-96da-d6a61b075e1b</TermId>
        </TermInfo>
        <TermInfo xmlns="http://schemas.microsoft.com/office/infopath/2007/PartnerControls">
          <TermName xmlns="http://schemas.microsoft.com/office/infopath/2007/PartnerControls">DA</TermName>
          <TermId xmlns="http://schemas.microsoft.com/office/infopath/2007/PartnerControls">5d49c027-8956-412b-aa16-e85a0f96ad0e</TermId>
        </TermInfo>
        <TermInfo xmlns="http://schemas.microsoft.com/office/infopath/2007/PartnerControls">
          <TermName xmlns="http://schemas.microsoft.com/office/infopath/2007/PartnerControls">PL</TermName>
          <TermId xmlns="http://schemas.microsoft.com/office/infopath/2007/PartnerControls">1e03da61-4678-4e07-b136-b5024ca9197b</TermId>
        </TermInfo>
        <TermInfo xmlns="http://schemas.microsoft.com/office/infopath/2007/PartnerControls">
          <TermName xmlns="http://schemas.microsoft.com/office/infopath/2007/PartnerControls">LV</TermName>
          <TermId xmlns="http://schemas.microsoft.com/office/infopath/2007/PartnerControls">46f7e311-5d9f-4663-b433-18aeccb7ace7</TermId>
        </TermInfo>
        <TermInfo xmlns="http://schemas.microsoft.com/office/infopath/2007/PartnerControls">
          <TermName xmlns="http://schemas.microsoft.com/office/infopath/2007/PartnerControls">LT</TermName>
          <TermId xmlns="http://schemas.microsoft.com/office/infopath/2007/PartnerControls">a7ff5ce7-6123-4f68-865a-a57c31810414</TermId>
        </TermInfo>
        <TermInfo xmlns="http://schemas.microsoft.com/office/infopath/2007/PartnerControls">
          <TermName xmlns="http://schemas.microsoft.com/office/infopath/2007/PartnerControls">ES</TermName>
          <TermId xmlns="http://schemas.microsoft.com/office/infopath/2007/PartnerControls">e7a6b05b-ae16-40c8-add9-68b64b03aeba</TermId>
        </TermInfo>
      </Terms>
    </AvailableTranslations_0>
    <DocumentStatus_0 xmlns="http://schemas.microsoft.com/sharepoint/v3/fields">
      <Terms xmlns="http://schemas.microsoft.com/office/infopath/2007/PartnerControls">
        <TermInfo xmlns="http://schemas.microsoft.com/office/infopath/2007/PartnerControls">
          <TermName xmlns="http://schemas.microsoft.com/office/infopath/2007/PartnerControls">TRA</TermName>
          <TermId xmlns="http://schemas.microsoft.com/office/infopath/2007/PartnerControls">150d2a88-1431-44e6-a8ca-0bb753ab8672</TermId>
        </TermInfo>
      </Terms>
    </DocumentStatus_0>
    <OriginalLanguage_0 xmlns="http://schemas.microsoft.com/sharepoint/v3/fields">
      <Terms xmlns="http://schemas.microsoft.com/office/infopath/2007/PartnerControls">
        <TermInfo xmlns="http://schemas.microsoft.com/office/infopath/2007/PartnerControls">
          <TermName xmlns="http://schemas.microsoft.com/office/infopath/2007/PartnerControls">EN</TermName>
          <TermId xmlns="http://schemas.microsoft.com/office/infopath/2007/PartnerControls">f2175f21-25d7-44a3-96da-d6a61b075e1b</TermId>
        </TermInfo>
      </Terms>
    </OriginalLanguage_0>
    <MeetingNumber xmlns="be3ca9a7-9286-4008-99ec-aebc20da9dc2" xsi:nil="true"/>
    <DossierName_0 xmlns="http://schemas.microsoft.com/sharepoint/v3/fields">
      <Terms xmlns="http://schemas.microsoft.com/office/infopath/2007/PartnerControls"/>
    </DossierName_0>
    <DocumentVersion xmlns="1a33af13-4045-4f88-9d7b-618e30f79918">2</DocumentVersion>
  </documentManagement>
</p:properties>
</file>

<file path=customXml/item2.xml><?xml version="1.0" encoding="utf-8"?>
<ct:contentTypeSchema xmlns:ct="http://schemas.microsoft.com/office/2006/metadata/contentType" xmlns:ma="http://schemas.microsoft.com/office/2006/metadata/properties/metaAttributes" ct:_="" ma:_="" ma:contentTypeName="DM Document" ma:contentTypeID="0x010100EA97B91038054C99906057A708A1480A006BB3B767F3CF4149BF520211D4A86BC0" ma:contentTypeVersion="4" ma:contentTypeDescription="Defines the documents for Document Manager V2" ma:contentTypeScope="" ma:versionID="8f2b3a3e062f062a7ee8ba210ef02323">
  <xsd:schema xmlns:xsd="http://www.w3.org/2001/XMLSchema" xmlns:xs="http://www.w3.org/2001/XMLSchema" xmlns:p="http://schemas.microsoft.com/office/2006/metadata/properties" xmlns:ns2="1a33af13-4045-4f88-9d7b-618e30f79918" xmlns:ns3="http://schemas.microsoft.com/sharepoint/v3/fields" xmlns:ns4="be3ca9a7-9286-4008-99ec-aebc20da9dc2" targetNamespace="http://schemas.microsoft.com/office/2006/metadata/properties" ma:root="true" ma:fieldsID="f021f5764e4548d9eb17bdf3b768072d" ns2:_="" ns3:_="" ns4:_="">
    <xsd:import namespace="1a33af13-4045-4f88-9d7b-618e30f79918"/>
    <xsd:import namespace="http://schemas.microsoft.com/sharepoint/v3/fields"/>
    <xsd:import namespace="be3ca9a7-9286-4008-99ec-aebc20da9dc2"/>
    <xsd:element name="properties">
      <xsd:complexType>
        <xsd:sequence>
          <xsd:element name="documentManagement">
            <xsd:complexType>
              <xsd:all>
                <xsd:element ref="ns2:_dlc_DocId" minOccurs="0"/>
                <xsd:element ref="ns2:_dlc_DocIdUrl" minOccurs="0"/>
                <xsd:element ref="ns2:_dlc_DocIdPersistId" minOccurs="0"/>
                <xsd:element ref="ns2:ProductionDate" minOccurs="0"/>
                <xsd:element ref="ns2:OriginalSender" minOccurs="0"/>
                <xsd:element ref="ns3:DocumentLanguage_0" minOccurs="0"/>
                <xsd:element ref="ns2:DossierNumber" minOccurs="0"/>
                <xsd:element ref="ns4:MeetingNumber" minOccurs="0"/>
                <xsd:element ref="ns2:Rapporteur" minOccurs="0"/>
                <xsd:element ref="ns2:AdoptionDate" minOccurs="0"/>
                <xsd:element ref="ns3:Confidentiality_0" minOccurs="0"/>
                <xsd:element ref="ns2:TaxCatchAll" minOccurs="0"/>
                <xsd:element ref="ns2:TaxCatchAllLabel" minOccurs="0"/>
                <xsd:element ref="ns3:DocumentSource_0" minOccurs="0"/>
                <xsd:element ref="ns4:DocumentNumber" minOccurs="0"/>
                <xsd:element ref="ns2:MeetingDate" minOccurs="0"/>
                <xsd:element ref="ns3:OriginalLanguage_0" minOccurs="0"/>
                <xsd:element ref="ns2:Procedure" minOccurs="0"/>
                <xsd:element ref="ns3:VersionStatus_0" minOccurs="0"/>
                <xsd:element ref="ns3:DocumentStatus_0" minOccurs="0"/>
                <xsd:element ref="ns2:DocumentYear"/>
                <xsd:element ref="ns3:DocumentType_0" minOccurs="0"/>
                <xsd:element ref="ns2:DocumentPart" minOccurs="0"/>
                <xsd:element ref="ns3:MeetingName_0" minOccurs="0"/>
                <xsd:element ref="ns3:AvailableTranslations_0" minOccurs="0"/>
                <xsd:element ref="ns2:FicheYear" minOccurs="0"/>
                <xsd:element ref="ns2:RequestingService" minOccurs="0"/>
                <xsd:element ref="ns2:FicheNumber" minOccurs="0"/>
                <xsd:element ref="ns3:DossierName_0" minOccurs="0"/>
                <xsd:element ref="ns2:Document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33af13-4045-4f88-9d7b-618e30f7991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ProductionDate" ma:index="12" nillable="true" ma:displayName="Production Date" ma:format="DateOnly" ma:internalName="ProductionDate">
      <xsd:simpleType>
        <xsd:restriction base="dms:DateTime"/>
      </xsd:simpleType>
    </xsd:element>
    <xsd:element name="OriginalSender" ma:index="13" nillable="true" ma:displayName="Original Sender" ma:internalName="OriginalSend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ssierNumber" ma:index="15" nillable="true" ma:displayName="Dossier Number" ma:decimals="0" ma:internalName="DossierNumber">
      <xsd:simpleType>
        <xsd:restriction base="dms:Unknown"/>
      </xsd:simpleType>
    </xsd:element>
    <xsd:element name="Rapporteur" ma:index="17" nillable="true" ma:displayName="Rapporteur" ma:internalName="Rapporteur">
      <xsd:simpleType>
        <xsd:restriction base="dms:Text"/>
      </xsd:simpleType>
    </xsd:element>
    <xsd:element name="AdoptionDate" ma:index="18" nillable="true" ma:displayName="Adoption Date" ma:format="DateOnly" ma:internalName="AdoptionDate">
      <xsd:simpleType>
        <xsd:restriction base="dms:DateTime"/>
      </xsd:simpleType>
    </xsd:element>
    <xsd:element name="TaxCatchAll" ma:index="20" nillable="true" ma:displayName="Taxonomy Catch All Column" ma:hidden="true" ma:list="{c795c8aa-ad9d-4177-b7c3-7e58e1f2dfdf}" ma:internalName="TaxCatchAll" ma:showField="CatchAllData" ma:web="1a33af13-4045-4f88-9d7b-618e30f79918">
      <xsd:complexType>
        <xsd:complexContent>
          <xsd:extension base="dms:MultiChoiceLookup">
            <xsd:sequence>
              <xsd:element name="Value" type="dms:Lookup" maxOccurs="unbounded" minOccurs="0" nillable="true"/>
            </xsd:sequence>
          </xsd:extension>
        </xsd:complexContent>
      </xsd:complexType>
    </xsd:element>
    <xsd:element name="TaxCatchAllLabel" ma:index="21" nillable="true" ma:displayName="Taxonomy Catch All Column1" ma:hidden="true" ma:list="{c795c8aa-ad9d-4177-b7c3-7e58e1f2dfdf}" ma:internalName="TaxCatchAllLabel" ma:readOnly="true" ma:showField="CatchAllDataLabel" ma:web="1a33af13-4045-4f88-9d7b-618e30f79918">
      <xsd:complexType>
        <xsd:complexContent>
          <xsd:extension base="dms:MultiChoiceLookup">
            <xsd:sequence>
              <xsd:element name="Value" type="dms:Lookup" maxOccurs="unbounded" minOccurs="0" nillable="true"/>
            </xsd:sequence>
          </xsd:extension>
        </xsd:complexContent>
      </xsd:complexType>
    </xsd:element>
    <xsd:element name="MeetingDate" ma:index="26" nillable="true" ma:displayName="Meeting Date" ma:format="DateOnly" ma:internalName="MeetingDate">
      <xsd:simpleType>
        <xsd:restriction base="dms:DateTime"/>
      </xsd:simpleType>
    </xsd:element>
    <xsd:element name="Procedure" ma:index="29" nillable="true" ma:displayName="Procedure" ma:internalName="Procedure">
      <xsd:simpleType>
        <xsd:restriction base="dms:Text"/>
      </xsd:simpleType>
    </xsd:element>
    <xsd:element name="DocumentYear" ma:index="34" ma:displayName="Document Year" ma:decimals="0" ma:internalName="DocumentYear">
      <xsd:simpleType>
        <xsd:restriction base="dms:Unknown"/>
      </xsd:simpleType>
    </xsd:element>
    <xsd:element name="DocumentPart" ma:index="37" nillable="true" ma:displayName="Document Part" ma:decimals="0" ma:internalName="DocumentPart">
      <xsd:simpleType>
        <xsd:restriction base="dms:Unknown"/>
      </xsd:simpleType>
    </xsd:element>
    <xsd:element name="FicheYear" ma:index="42" nillable="true" ma:displayName="Fiche Year" ma:decimals="0" ma:internalName="FicheYear">
      <xsd:simpleType>
        <xsd:restriction base="dms:Unknown"/>
      </xsd:simpleType>
    </xsd:element>
    <xsd:element name="RequestingService" ma:index="43" nillable="true" ma:displayName="Requesting Service" ma:internalName="RequestingService">
      <xsd:simpleType>
        <xsd:restriction base="dms:Text"/>
      </xsd:simpleType>
    </xsd:element>
    <xsd:element name="FicheNumber" ma:index="44" nillable="true" ma:displayName="Fiche Number" ma:decimals="0" ma:internalName="FicheNumber">
      <xsd:simpleType>
        <xsd:restriction base="dms:Unknown"/>
      </xsd:simpleType>
    </xsd:element>
    <xsd:element name="DocumentVersion" ma:index="47" nillable="true" ma:displayName="Document Version" ma:decimals="0" ma:internalName="DocumentVersion">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DocumentLanguage_0" ma:index="14" nillable="true" ma:taxonomy="true" ma:internalName="DocumentLanguage_0" ma:taxonomyFieldName="DocumentLanguage" ma:displayName="Document Language" ma:fieldId="{ee5c55ab-e8dd-441f-8840-fdce66906fe3}" ma:sspId="5004ddca-ed1a-45fa-b2df-508b3c5dfc98" ma:termSetId="3e8d1f59-71f7-428c-bd68-e1e655ad5441" ma:anchorId="00000000-0000-0000-0000-000000000000" ma:open="false" ma:isKeyword="false">
      <xsd:complexType>
        <xsd:sequence>
          <xsd:element ref="pc:Terms" minOccurs="0" maxOccurs="1"/>
        </xsd:sequence>
      </xsd:complexType>
    </xsd:element>
    <xsd:element name="Confidentiality_0" ma:index="19" nillable="true" ma:taxonomy="true" ma:internalName="Confidentiality_0" ma:taxonomyFieldName="Confidentiality" ma:displayName="Confidentiality" ma:fieldId="{ee5c4bfe-2b62-4831-9131-22edf8f3665c}" ma:sspId="5004ddca-ed1a-45fa-b2df-508b3c5dfc98" ma:termSetId="11d040ac-3a9a-4d4c-b9cf-922342a701d6" ma:anchorId="00000000-0000-0000-0000-000000000000" ma:open="false" ma:isKeyword="false">
      <xsd:complexType>
        <xsd:sequence>
          <xsd:element ref="pc:Terms" minOccurs="0" maxOccurs="1"/>
        </xsd:sequence>
      </xsd:complexType>
    </xsd:element>
    <xsd:element name="DocumentSource_0" ma:index="23" ma:taxonomy="true" ma:internalName="DocumentSource_0" ma:taxonomyFieldName="DocumentSource" ma:displayName="Document Source" ma:fieldId="{ee5c1c29-f257-4aae-8e5e-529c0040e17a}" ma:sspId="5004ddca-ed1a-45fa-b2df-508b3c5dfc98" ma:termSetId="ca143256-a90d-4d26-b249-02646b17c0c5" ma:anchorId="00000000-0000-0000-0000-000000000000" ma:open="false" ma:isKeyword="false">
      <xsd:complexType>
        <xsd:sequence>
          <xsd:element ref="pc:Terms" minOccurs="0" maxOccurs="1"/>
        </xsd:sequence>
      </xsd:complexType>
    </xsd:element>
    <xsd:element name="OriginalLanguage_0" ma:index="27" nillable="true" ma:taxonomy="true" ma:internalName="OriginalLanguage_0" ma:taxonomyFieldName="OriginalLanguage" ma:displayName="Original Language" ma:fieldId="{ee5ce750-ff6c-4875-8192-ef11fb51efba}" ma:taxonomyMulti="true" ma:sspId="5004ddca-ed1a-45fa-b2df-508b3c5dfc98" ma:termSetId="3e8d1f59-71f7-428c-bd68-e1e655ad5441" ma:anchorId="00000000-0000-0000-0000-000000000000" ma:open="false" ma:isKeyword="false">
      <xsd:complexType>
        <xsd:sequence>
          <xsd:element ref="pc:Terms" minOccurs="0" maxOccurs="1"/>
        </xsd:sequence>
      </xsd:complexType>
    </xsd:element>
    <xsd:element name="VersionStatus_0" ma:index="30" ma:taxonomy="true" ma:internalName="VersionStatus_0" ma:taxonomyFieldName="VersionStatus" ma:displayName="Version Status" ma:indexed="true" ma:fieldId="{ee5cb94b-3df1-4df3-b49b-6e47ce2a7e87}" ma:sspId="5004ddca-ed1a-45fa-b2df-508b3c5dfc98" ma:termSetId="adeca67b-2bdd-4d0f-b3af-a690b4c6d95d" ma:anchorId="00000000-0000-0000-0000-000000000000" ma:open="false" ma:isKeyword="false">
      <xsd:complexType>
        <xsd:sequence>
          <xsd:element ref="pc:Terms" minOccurs="0" maxOccurs="1"/>
        </xsd:sequence>
      </xsd:complexType>
    </xsd:element>
    <xsd:element name="DocumentStatus_0" ma:index="32" nillable="true" ma:taxonomy="true" ma:internalName="DocumentStatus_0" ma:taxonomyFieldName="DocumentStatus" ma:displayName="Document Status" ma:fieldId="{ee5cab93-ac4d-4e2f-b298-e5342324388c}" ma:sspId="5004ddca-ed1a-45fa-b2df-508b3c5dfc98" ma:termSetId="54b85ca4-9023-4cbf-8e96-81af7735228f" ma:anchorId="00000000-0000-0000-0000-000000000000" ma:open="false" ma:isKeyword="false">
      <xsd:complexType>
        <xsd:sequence>
          <xsd:element ref="pc:Terms" minOccurs="0" maxOccurs="1"/>
        </xsd:sequence>
      </xsd:complexType>
    </xsd:element>
    <xsd:element name="DocumentType_0" ma:index="35" nillable="true" ma:taxonomy="true" ma:internalName="DocumentType_0" ma:taxonomyFieldName="DocumentType" ma:displayName="Document Type" ma:indexed="true" ma:fieldId="{ee5cf431-2d10-41e6-bd88-1b6bd5b84f5f}" ma:sspId="5004ddca-ed1a-45fa-b2df-508b3c5dfc98" ma:termSetId="67a76952-94e0-437b-9a60-5085083dde02" ma:anchorId="00000000-0000-0000-0000-000000000000" ma:open="false" ma:isKeyword="false">
      <xsd:complexType>
        <xsd:sequence>
          <xsd:element ref="pc:Terms" minOccurs="0" maxOccurs="1"/>
        </xsd:sequence>
      </xsd:complexType>
    </xsd:element>
    <xsd:element name="MeetingName_0" ma:index="38" nillable="true" ma:taxonomy="true" ma:internalName="MeetingName_0" ma:taxonomyFieldName="MeetingName" ma:displayName="Meeting Name" ma:indexed="true" ma:fieldId="{ee5c9b55-8403-4f9e-a156-b6ce5b7b9456}" ma:sspId="5004ddca-ed1a-45fa-b2df-508b3c5dfc98" ma:termSetId="a04e9634-de73-4a41-8cb5-e1efdb89060c" ma:anchorId="00000000-0000-0000-0000-000000000000" ma:open="false" ma:isKeyword="false">
      <xsd:complexType>
        <xsd:sequence>
          <xsd:element ref="pc:Terms" minOccurs="0" maxOccurs="1"/>
        </xsd:sequence>
      </xsd:complexType>
    </xsd:element>
    <xsd:element name="AvailableTranslations_0" ma:index="40" nillable="true" ma:taxonomy="true" ma:internalName="AvailableTranslations_0" ma:taxonomyFieldName="AvailableTranslations" ma:displayName="Available Translations" ma:fieldId="{ee5c7c01-1a65-4138-aa64-80e01e34d799}" ma:taxonomyMulti="true" ma:sspId="5004ddca-ed1a-45fa-b2df-508b3c5dfc98" ma:termSetId="3e8d1f59-71f7-428c-bd68-e1e655ad5441" ma:anchorId="00000000-0000-0000-0000-000000000000" ma:open="false" ma:isKeyword="false">
      <xsd:complexType>
        <xsd:sequence>
          <xsd:element ref="pc:Terms" minOccurs="0" maxOccurs="1"/>
        </xsd:sequence>
      </xsd:complexType>
    </xsd:element>
    <xsd:element name="DossierName_0" ma:index="45" nillable="true" ma:taxonomy="true" ma:internalName="DossierName_0" ma:taxonomyFieldName="DossierName" ma:displayName="Dossier Name" ma:fieldId="{ee5cf7da-503b-4593-8db2-4f0e09c901fd}" ma:sspId="5004ddca-ed1a-45fa-b2df-508b3c5dfc98" ma:termSetId="2b392f04-1222-4352-87c1-6fd60ec33b64"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e3ca9a7-9286-4008-99ec-aebc20da9dc2" elementFormDefault="qualified">
    <xsd:import namespace="http://schemas.microsoft.com/office/2006/documentManagement/types"/>
    <xsd:import namespace="http://schemas.microsoft.com/office/infopath/2007/PartnerControls"/>
    <xsd:element name="MeetingNumber" ma:index="16" nillable="true" ma:displayName="Meeting Number" ma:decimals="0" ma:indexed="true" ma:internalName="MeetingNumber">
      <xsd:simpleType>
        <xsd:restriction base="dms:Unknown"/>
      </xsd:simpleType>
    </xsd:element>
    <xsd:element name="DocumentNumber" ma:index="25" nillable="true" ma:displayName="Document Number" ma:decimals="0" ma:indexed="true" ma:internalName="DocumentNumber">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A319CCD-C155-421F-9AE4-1C52F2E13363}">
  <ds:schemaRefs>
    <ds:schemaRef ds:uri="http://schemas.microsoft.com/office/2006/metadata/properties"/>
    <ds:schemaRef ds:uri="http://schemas.microsoft.com/office/infopath/2007/PartnerControls"/>
    <ds:schemaRef ds:uri="1a33af13-4045-4f88-9d7b-618e30f79918"/>
    <ds:schemaRef ds:uri="http://schemas.microsoft.com/sharepoint/v3/fields"/>
    <ds:schemaRef ds:uri="be3ca9a7-9286-4008-99ec-aebc20da9dc2"/>
  </ds:schemaRefs>
</ds:datastoreItem>
</file>

<file path=customXml/itemProps2.xml><?xml version="1.0" encoding="utf-8"?>
<ds:datastoreItem xmlns:ds="http://schemas.openxmlformats.org/officeDocument/2006/customXml" ds:itemID="{5ABEBCEC-1287-487D-BB48-EA8C0D4AAA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33af13-4045-4f88-9d7b-618e30f79918"/>
    <ds:schemaRef ds:uri="http://schemas.microsoft.com/sharepoint/v3/fields"/>
    <ds:schemaRef ds:uri="be3ca9a7-9286-4008-99ec-aebc20da9d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135D837-2201-456A-B999-EC0EB5B41A7C}">
  <ds:schemaRefs>
    <ds:schemaRef ds:uri="http://schemas.microsoft.com/sharepoint/v3/contenttype/forms"/>
  </ds:schemaRefs>
</ds:datastoreItem>
</file>

<file path=customXml/itemProps4.xml><?xml version="1.0" encoding="utf-8"?>
<ds:datastoreItem xmlns:ds="http://schemas.openxmlformats.org/officeDocument/2006/customXml" ds:itemID="{5BB213E8-3885-4FCB-9125-64F9419E3F57}">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2</TotalTime>
  <Words>2187</Words>
  <Application>Microsoft Office PowerPoint</Application>
  <PresentationFormat>Widescreen</PresentationFormat>
  <Paragraphs>200</Paragraphs>
  <Slides>21</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(MS)</vt:lpstr>
      <vt:lpstr>Calibri (MS) Bold</vt:lpstr>
      <vt:lpstr>Calibri Light</vt:lpstr>
      <vt:lpstr>Open Sans Bold</vt:lpstr>
      <vt:lpstr>Office Theme</vt:lpstr>
      <vt:lpstr>PowerPoint Presentation</vt:lpstr>
      <vt:lpstr>El Comité Económico y Social Europeo es un órgano consultivo que representa a la sociedad civil organizada. </vt:lpstr>
      <vt:lpstr>PowerPoint Presentation</vt:lpstr>
      <vt:lpstr>PowerPoint Presentation</vt:lpstr>
      <vt:lpstr>¿CUÁL ES LA MISIÓN DEL CESE?</vt:lpstr>
      <vt:lpstr>PowerPoint Presentation</vt:lpstr>
      <vt:lpstr>Sección ECO</vt:lpstr>
      <vt:lpstr>PowerPoint Presentation</vt:lpstr>
      <vt:lpstr>PowerPoint Presentation</vt:lpstr>
      <vt:lpstr>PowerPoint Presentation</vt:lpstr>
      <vt:lpstr>PowerPoint Presentation</vt:lpstr>
      <vt:lpstr>¡Sigamos en contacto!</vt:lpstr>
      <vt:lpstr>PowerPoint Presentation</vt:lpstr>
      <vt:lpstr>PowerPoint Presentation</vt:lpstr>
      <vt:lpstr>¿QUÉ HACE LA UE POR LA JUVENTUD?</vt:lpstr>
      <vt:lpstr>INICIATIVAS DEL CESE PARA LA JUVENTUD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 para visitantes del CESE</dc:title>
  <dc:subject>INFO</dc:subject>
  <dc:creator>Andrejczuk Emilia</dc:creator>
  <cp:keywords>EESC-2025-00613-00-02-INFO-TRA-EN</cp:keywords>
  <dc:description>Rapporteur:  - Original language: EN - Date of document: 07/03/2025 - Date of meeting:  - External documents:  - Administrator:  ANDREJCZUK EMILIA</dc:description>
  <cp:lastModifiedBy>Andrejczuk Emilia</cp:lastModifiedBy>
  <cp:revision>143</cp:revision>
  <dcterms:created xsi:type="dcterms:W3CDTF">2024-07-17T07:57:29Z</dcterms:created>
  <dcterms:modified xsi:type="dcterms:W3CDTF">2025-03-28T09:05:03Z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0x010100EA97B91038054C99906057A708A1480A006BB3B767F3CF4149BF520211D4A86BC0</vt:lpwstr>
  </property>
  <property fmtid="{D5CDD505-2E9C-101B-9397-08002B2CF9AE}" pid="3" name="_dlc_DocIdItemGuid">
    <vt:lpwstr>f1bc4a21-2f49-4e43-b20b-ff9b0e742604</vt:lpwstr>
  </property>
  <property fmtid="{D5CDD505-2E9C-101B-9397-08002B2CF9AE}" pid="4" name="AvailableTranslations">
    <vt:lpwstr>32;#MT|7df99101-6854-4a26-b53a-b88c0da02c26;#50;#HR|2f555653-ed1a-4fe6-8362-9082d95989e5;#31;#SL|98a412ae-eb01-49e9-ae3d-585a81724cfc;#46;#SK|46d9fce0-ef79-4f71-b89b-cd6aa82426b8;#35;#FI|87606a43-d45f-42d6-b8c9-e1a3457db5b7;#42;#EL|6d4f4d51-af9b-4650-94b4-4276bee85c91;#34;#IT|0774613c-01ed-4e5d-a25d-11d2388de825;#23;#DE|f6b31e5a-26fa-4935-b661-318e46daf27e;#33;#PT|50ccc04a-eadd-42ae-a0cb-acaf45f812ba;#28;#SV|c2ed69e7-a339-43d7-8f22-d93680a92aa0;#29;#CS|72f9705b-0217-4fd3-bea2-cbc7ed80e26e;#47;#BG|1a1b3951-7821-4e6a-85f5-5673fc08bd2c;#27;#NL|55c6556c-b4f4-441d-9acf-c498d4f838bd;#37;#HU|6b229040-c589-4408-b4c1-4285663d20a8;#5;#EN|f2175f21-25d7-44a3-96da-d6a61b075e1b;#40;#DA|5d49c027-8956-412b-aa16-e85a0f96ad0e;#24;#PL|1e03da61-4678-4e07-b136-b5024ca9197b;#39;#LV|46f7e311-5d9f-4663-b433-18aeccb7ace7;#30;#LT|a7ff5ce7-6123-4f68-865a-a57c31810414;#16;#ES|e7a6b05b-ae16-40c8-add9-68b64b03aeba</vt:lpwstr>
  </property>
  <property fmtid="{D5CDD505-2E9C-101B-9397-08002B2CF9AE}" pid="5" name="DocumentType_0">
    <vt:lpwstr>INFO|d9136e7c-93a9-4c42-9d28-92b61e85f80c</vt:lpwstr>
  </property>
  <property fmtid="{D5CDD505-2E9C-101B-9397-08002B2CF9AE}" pid="6" name="DossierName_0">
    <vt:lpwstr/>
  </property>
  <property fmtid="{D5CDD505-2E9C-101B-9397-08002B2CF9AE}" pid="7" name="DocumentSource_0">
    <vt:lpwstr>EESC|422833ec-8d7e-4e65-8e4e-8bed07ffb729</vt:lpwstr>
  </property>
  <property fmtid="{D5CDD505-2E9C-101B-9397-08002B2CF9AE}" pid="8" name="DocumentNumber">
    <vt:i4>613</vt:i4>
  </property>
  <property fmtid="{D5CDD505-2E9C-101B-9397-08002B2CF9AE}" pid="9" name="FicheYear">
    <vt:i4>2025</vt:i4>
  </property>
  <property fmtid="{D5CDD505-2E9C-101B-9397-08002B2CF9AE}" pid="10" name="DocumentVersion">
    <vt:i4>2</vt:i4>
  </property>
  <property fmtid="{D5CDD505-2E9C-101B-9397-08002B2CF9AE}" pid="11" name="DocumentStatus">
    <vt:lpwstr>13;#TRA|150d2a88-1431-44e6-a8ca-0bb753ab8672</vt:lpwstr>
  </property>
  <property fmtid="{D5CDD505-2E9C-101B-9397-08002B2CF9AE}" pid="12" name="DocumentPart">
    <vt:i4>0</vt:i4>
  </property>
  <property fmtid="{D5CDD505-2E9C-101B-9397-08002B2CF9AE}" pid="13" name="DossierName">
    <vt:lpwstr/>
  </property>
  <property fmtid="{D5CDD505-2E9C-101B-9397-08002B2CF9AE}" pid="14" name="DocumentSource">
    <vt:lpwstr>1;#EESC|422833ec-8d7e-4e65-8e4e-8bed07ffb729</vt:lpwstr>
  </property>
  <property fmtid="{D5CDD505-2E9C-101B-9397-08002B2CF9AE}" pid="15" name="DocumentType">
    <vt:lpwstr>9;#INFO|d9136e7c-93a9-4c42-9d28-92b61e85f80c</vt:lpwstr>
  </property>
  <property fmtid="{D5CDD505-2E9C-101B-9397-08002B2CF9AE}" pid="16" name="RequestingService">
    <vt:lpwstr>Visites / Publications</vt:lpwstr>
  </property>
  <property fmtid="{D5CDD505-2E9C-101B-9397-08002B2CF9AE}" pid="17" name="Confidentiality">
    <vt:lpwstr>6;#Internal|2451815e-8241-4bbf-a22e-1ab710712bf2</vt:lpwstr>
  </property>
  <property fmtid="{D5CDD505-2E9C-101B-9397-08002B2CF9AE}" pid="18" name="MeetingName_0">
    <vt:lpwstr/>
  </property>
  <property fmtid="{D5CDD505-2E9C-101B-9397-08002B2CF9AE}" pid="19" name="Confidentiality_0">
    <vt:lpwstr>Internal|2451815e-8241-4bbf-a22e-1ab710712bf2</vt:lpwstr>
  </property>
  <property fmtid="{D5CDD505-2E9C-101B-9397-08002B2CF9AE}" pid="20" name="OriginalLanguage">
    <vt:lpwstr>5;#EN|f2175f21-25d7-44a3-96da-d6a61b075e1b</vt:lpwstr>
  </property>
  <property fmtid="{D5CDD505-2E9C-101B-9397-08002B2CF9AE}" pid="21" name="MeetingName">
    <vt:lpwstr/>
  </property>
  <property fmtid="{D5CDD505-2E9C-101B-9397-08002B2CF9AE}" pid="22" name="AvailableTranslations_0">
    <vt:lpwstr>MT|7df99101-6854-4a26-b53a-b88c0da02c26;SL|98a412ae-eb01-49e9-ae3d-585a81724cfc;SK|46d9fce0-ef79-4f71-b89b-cd6aa82426b8;FI|87606a43-d45f-42d6-b8c9-e1a3457db5b7;EL|6d4f4d51-af9b-4650-94b4-4276bee85c91;IT|0774613c-01ed-4e5d-a25d-11d2388de825;DE|f6b31e5a-26fa-4935-b661-318e46daf27e;PT|50ccc04a-eadd-42ae-a0cb-acaf45f812ba;SV|c2ed69e7-a339-43d7-8f22-d93680a92aa0;CS|72f9705b-0217-4fd3-bea2-cbc7ed80e26e;BG|1a1b3951-7821-4e6a-85f5-5673fc08bd2c;NL|55c6556c-b4f4-441d-9acf-c498d4f838bd;HU|6b229040-c589-4408-b4c1-4285663d20a8;EN|f2175f21-25d7-44a3-96da-d6a61b075e1b;DA|5d49c027-8956-412b-aa16-e85a0f96ad0e;PL|1e03da61-4678-4e07-b136-b5024ca9197b;LV|46f7e311-5d9f-4663-b433-18aeccb7ace7;LT|a7ff5ce7-6123-4f68-865a-a57c31810414</vt:lpwstr>
  </property>
  <property fmtid="{D5CDD505-2E9C-101B-9397-08002B2CF9AE}" pid="23" name="DocumentStatus_0">
    <vt:lpwstr>TRA|150d2a88-1431-44e6-a8ca-0bb753ab8672</vt:lpwstr>
  </property>
  <property fmtid="{D5CDD505-2E9C-101B-9397-08002B2CF9AE}" pid="24" name="OriginalLanguage_0">
    <vt:lpwstr>EN|f2175f21-25d7-44a3-96da-d6a61b075e1b</vt:lpwstr>
  </property>
  <property fmtid="{D5CDD505-2E9C-101B-9397-08002B2CF9AE}" pid="25" name="TaxCatchAll">
    <vt:lpwstr>42;#EL|6d4f4d51-af9b-4650-94b4-4276bee85c91;#35;#FI|87606a43-d45f-42d6-b8c9-e1a3457db5b7;#34;#IT|0774613c-01ed-4e5d-a25d-11d2388de825;#33;#PT|50ccc04a-eadd-42ae-a0cb-acaf45f812ba;#32;#MT|7df99101-6854-4a26-b53a-b88c0da02c26;#31;#SL|98a412ae-eb01-49e9-ae3d-585a81724cfc;#30;#LT|a7ff5ce7-6123-4f68-865a-a57c31810414;#29;#CS|72f9705b-0217-4fd3-bea2-cbc7ed80e26e;#28;#SV|c2ed69e7-a339-43d7-8f22-d93680a92aa0;#27;#NL|55c6556c-b4f4-441d-9acf-c498d4f838bd;#24;#PL|1e03da61-4678-4e07-b136-b5024ca9197b;#23;#DE|f6b31e5a-26fa-4935-b661-318e46daf27e;#13;#TRA|150d2a88-1431-44e6-a8ca-0bb753ab8672;#46;#SK|46d9fce0-ef79-4f71-b89b-cd6aa82426b8;#47;#BG|1a1b3951-7821-4e6a-85f5-5673fc08bd2c;#9;#INFO|d9136e7c-93a9-4c42-9d28-92b61e85f80c;#8;#Final|ea5e6674-7b27-4bac-b091-73adbb394efe;#6;#Internal|2451815e-8241-4bbf-a22e-1ab710712bf2;#5;#EN|f2175f21-25d7-44a3-96da-d6a61b075e1b;#40;#DA|5d49c027-8956-412b-aa16-e85a0f96ad0e;#39;#LV|46f7e311-5d9f-4663-b433-18aeccb7ace7;#1;#EESC|422833ec-8d7e-4e65-8e4e-8bed07ffb729;#37;#HU|6b229040-c589-4408-b4c1-4285663d20a8</vt:lpwstr>
  </property>
  <property fmtid="{D5CDD505-2E9C-101B-9397-08002B2CF9AE}" pid="26" name="VersionStatus_0">
    <vt:lpwstr>Final|ea5e6674-7b27-4bac-b091-73adbb394efe</vt:lpwstr>
  </property>
  <property fmtid="{D5CDD505-2E9C-101B-9397-08002B2CF9AE}" pid="27" name="VersionStatus">
    <vt:lpwstr>8;#Final|ea5e6674-7b27-4bac-b091-73adbb394efe</vt:lpwstr>
  </property>
  <property fmtid="{D5CDD505-2E9C-101B-9397-08002B2CF9AE}" pid="28" name="DocumentYear">
    <vt:i4>2025</vt:i4>
  </property>
  <property fmtid="{D5CDD505-2E9C-101B-9397-08002B2CF9AE}" pid="29" name="FicheNumber">
    <vt:i4>2266</vt:i4>
  </property>
  <property fmtid="{D5CDD505-2E9C-101B-9397-08002B2CF9AE}" pid="30" name="DocumentLanguage">
    <vt:lpwstr>16;#ES|e7a6b05b-ae16-40c8-add9-68b64b03aeba</vt:lpwstr>
  </property>
  <property fmtid="{D5CDD505-2E9C-101B-9397-08002B2CF9AE}" pid="31" name="_docset_NoMedatataSyncRequired">
    <vt:lpwstr>False</vt:lpwstr>
  </property>
  <property fmtid="{D5CDD505-2E9C-101B-9397-08002B2CF9AE}" pid="32" name="DocumentLanguage_0">
    <vt:lpwstr>EN|f2175f21-25d7-44a3-96da-d6a61b075e1b</vt:lpwstr>
  </property>
</Properties>
</file>