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1800">
              <a:solidFill>
                <a:schemeClr val="bg1"/>
              </a:solidFill>
            </a:rPr>
            <a:t>Ad-hoc-Gruppe „Gleichstellung“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de-DE" sz="1800">
              <a:solidFill>
                <a:schemeClr val="bg1"/>
              </a:solidFill>
            </a:rPr>
            <a:t>Ad-hoc-Gruppe zur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 custT="1"/>
      <dgm:spPr>
        <a:solidFill>
          <a:srgbClr val="7030A0"/>
        </a:solidFill>
      </dgm:spPr>
      <dgm:t>
        <a:bodyPr/>
        <a:lstStyle/>
        <a:p>
          <a:r>
            <a:rPr lang="de-DE" sz="1800" dirty="0">
              <a:solidFill>
                <a:schemeClr val="bg1"/>
              </a:solidFill>
              <a:latin typeface="Calibri" pitchFamily="34" charset="0"/>
            </a:rPr>
            <a:t>CCMI Beratende Kommission für den industriellen Wandel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de-DE" sz="1800">
              <a:solidFill>
                <a:schemeClr val="bg1"/>
              </a:solidFill>
            </a:rPr>
            <a:t>Ad-hoc-Gruppe „Jugend“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chemeClr val="bg1"/>
              </a:solidFill>
              <a:latin typeface="Calibri" pitchFamily="34" charset="0"/>
            </a:rPr>
            <a:t>CCMI Beratende Kommission für den industriellen Wandel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>
              <a:solidFill>
                <a:schemeClr val="bg1"/>
              </a:solidFill>
            </a:rPr>
            <a:t>Ad-hoc-Gruppe „Jugend“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>
              <a:solidFill>
                <a:schemeClr val="bg1"/>
              </a:solidFill>
            </a:rPr>
            <a:t>Ad-hoc-Gruppe „Gleichstellung“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>
              <a:solidFill>
                <a:schemeClr val="bg1"/>
              </a:solidFill>
            </a:rPr>
            <a:t>Ad-hoc-Gruppe zur COP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de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de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de" TargetMode="External"/><Relationship Id="rId27" Type="http://schemas.openxmlformats.org/officeDocument/2006/relationships/hyperlink" Target="https://www.eesc.europa.eu/de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90.sv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image" Target="../media/image92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8.svg"/><Relationship Id="rId40" Type="http://schemas.openxmlformats.org/officeDocument/2006/relationships/hyperlink" Target="https://www.eesc.europa.eu/ceslink/en" TargetMode="External"/><Relationship Id="rId45" Type="http://schemas.openxmlformats.org/officeDocument/2006/relationships/hyperlink" Target="https://www.eesc.europa.eu/de/work-with-us/traineeships" TargetMode="External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image" Target="../media/image87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4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hat-europe-does-for-me.europarl.europa.eu/de/home" TargetMode="External"/><Relationship Id="rId43" Type="http://schemas.openxmlformats.org/officeDocument/2006/relationships/image" Target="../media/image93.png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9.png"/><Relationship Id="rId20" Type="http://schemas.openxmlformats.org/officeDocument/2006/relationships/image" Target="../media/image73.png"/><Relationship Id="rId41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de/members-groups/groups/gruppe-vielfalt-europa" TargetMode="External"/><Relationship Id="rId5" Type="http://schemas.openxmlformats.org/officeDocument/2006/relationships/hyperlink" Target="https://www.eesc.europa.eu/de/members-groups/groups/workers-group" TargetMode="External"/><Relationship Id="rId4" Type="http://schemas.openxmlformats.org/officeDocument/2006/relationships/hyperlink" Target="https://www.eesc.europa.eu/de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de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de/sections-other-bodies/sections-commission/employment-social-affairs-and-citizenship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de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de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de/sections-other-bodies/sections-commission/economic-and-monetary-union-and-economic-and-social-cohesion-eco" TargetMode="External"/><Relationship Id="rId14" Type="http://schemas.openxmlformats.org/officeDocument/2006/relationships/hyperlink" Target="https://www.eesc.europa.eu/de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hyperlink" Target="https://www.eesc.europa.eu/sites/default/files/2024-12/qe-01-24-023-en-n_0.pdf" TargetMode="External"/><Relationship Id="rId3" Type="http://schemas.openxmlformats.org/officeDocument/2006/relationships/image" Target="../media/image16.svg"/><Relationship Id="rId21" Type="http://schemas.openxmlformats.org/officeDocument/2006/relationships/image" Target="../media/image33.png"/><Relationship Id="rId7" Type="http://schemas.openxmlformats.org/officeDocument/2006/relationships/image" Target="../media/image20.svg"/><Relationship Id="rId12" Type="http://schemas.openxmlformats.org/officeDocument/2006/relationships/hyperlink" Target="https://wayback.archive-it.org/12710/20240718213736/https:/belgian-presidency.consilium.europa.eu/de/nachrichten/erklaerung-von-luettich-erschwinglicher-angemessener-und-nachhaltiger-wohnraum-fuer-alle/" TargetMode="External"/><Relationship Id="rId17" Type="http://schemas.openxmlformats.org/officeDocument/2006/relationships/image" Target="../media/image29.png"/><Relationship Id="rId25" Type="http://schemas.openxmlformats.org/officeDocument/2006/relationships/hyperlink" Target="https://www.eesc.europa.eu/sites/default/files/2024-12/qe-01-24-021-en-n.pdf" TargetMode="External"/><Relationship Id="rId2" Type="http://schemas.openxmlformats.org/officeDocument/2006/relationships/image" Target="../media/image15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29" Type="http://schemas.openxmlformats.org/officeDocument/2006/relationships/hyperlink" Target="https://www.eesc.europa.eu/sites/default/files/2024-12/qe-01-24-018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6.svg"/><Relationship Id="rId5" Type="http://schemas.openxmlformats.org/officeDocument/2006/relationships/image" Target="../media/image18.sv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hyperlink" Target="https://www.eesc.europa.eu/sites/default/files/2024-12/qe-01-24-016-en-n.pdf" TargetMode="External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hyperlink" Target="https://www.eesc.europa.eu/sites/default/files/2024-12/qe-01-24-020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Willkommen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465946" y="3276004"/>
            <a:ext cx="3156755" cy="1614670"/>
            <a:chOff x="101791" y="0"/>
            <a:chExt cx="6313510" cy="3229340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205766" y="71454"/>
              <a:ext cx="6105557" cy="1095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Plattform für die Kreislaufwirtschaft – mehr Nachhaltigkeit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318220" y="1319676"/>
              <a:ext cx="5880649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586"/>
                </a:lnSpc>
                <a:spcBef>
                  <a:spcPct val="0"/>
                </a:spcBef>
              </a:pP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2017 hat der EWSA gemeinsam mit der Kommission die Europäische Plattform der Interessenträger für die Kreislaufwirtschaft lanciert.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de/our-work/publications-other-work/publications/recent-eesc-achievements"/>
                </a:rPr>
                <a:t>...und vieles mehr!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1122054" y="1392200"/>
              <a:ext cx="3910048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679"/>
                </a:lnSpc>
                <a:spcBef>
                  <a:spcPct val="0"/>
                </a:spcBef>
              </a:pP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Die aktuellen Erfolge finden Sie unter </a:t>
              </a:r>
              <a:r>
                <a:rPr lang="de-DE" sz="13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de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0" y="355573"/>
            <a:ext cx="12192000" cy="42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AKTUELLE ERFOLGSGESCHICHTEN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84189" y="3252118"/>
            <a:ext cx="3212396" cy="1643851"/>
            <a:chOff x="-25439" y="-47772"/>
            <a:chExt cx="6424792" cy="328770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de-D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Konsultation der Zivilgesellschaft zu nötigen Wirtschaftsreformen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294893" y="1085494"/>
              <a:ext cx="5963108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400"/>
                </a:lnSpc>
                <a:spcBef>
                  <a:spcPct val="0"/>
                </a:spcBef>
              </a:pPr>
              <a:r>
                <a:rPr lang="de-DE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 schlug die Kommission eine Reform der wirtschaftspolitischen Steuerung vor, um die aktuellen wirtschaftlichen Herausforderungen zu bewältigen. Der EWSA nahm mit einschlägigen Empfehlungen erheblichen Einfluss auf das endgültige Legislativpaket.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717421" y="840628"/>
              <a:ext cx="6031740" cy="20372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586"/>
                </a:lnSpc>
                <a:spcBef>
                  <a:spcPct val="0"/>
                </a:spcBef>
              </a:pP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 trug die Ad-hoc-Gruppe des EWSA „Klimaänderungen“ zum </a:t>
              </a:r>
              <a:r>
                <a:rPr lang="de-DE" sz="13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"/>
                </a:rPr>
                <a:t>Arbeitsprogramm für einen gerechten Übergang</a:t>
              </a: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bei und prägte die Standpunkte der EU-Mitgliedstaaten und der Kommission.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de-D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de/news-media/articles/leading-way-just-transition"/>
                </a:rPr>
                <a:t>Vorreiter beim gerechten Übergang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421288" y="1194277"/>
            <a:ext cx="3156755" cy="1614670"/>
            <a:chOff x="215051" y="0"/>
            <a:chExt cx="6313510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396027" y="73910"/>
              <a:ext cx="5953742" cy="11092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Teilhabe junger Menschen an der EU-Entscheidungsfindung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445151" y="1297056"/>
              <a:ext cx="5858582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586"/>
                </a:lnSpc>
                <a:spcBef>
                  <a:spcPct val="0"/>
                </a:spcBef>
              </a:pP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2022 verpflichtete sich der EWSA als erste EU-Institution zum </a:t>
              </a:r>
              <a:r>
                <a:rPr lang="de-DE" sz="13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de/our-work/opinions-information-reports/opinions/eu-youth-test"/>
                </a:rPr>
                <a:t>EU-Jugendtest</a:t>
              </a: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mit dem junge Menschen erstmals durchgängig in die Politikgestaltung einbezogen werden.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180054" y="5193852"/>
            <a:ext cx="3642032" cy="1614670"/>
            <a:chOff x="83646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83646" y="74974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EU-Lebensmittelpolitik</a:t>
              </a:r>
              <a:endParaRPr lang="de-DE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8" tooltip="https://www.eesc.europa.eu/sites/default/files/2024-12/qe-01-24-022-en-n.pdf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798284" y="840628"/>
              <a:ext cx="5854788" cy="20372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586"/>
                </a:lnSpc>
                <a:spcBef>
                  <a:spcPct val="0"/>
                </a:spcBef>
              </a:pPr>
              <a:r>
                <a:rPr lang="de-DE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2024 verabschiedete der EWSA Empfehlungen für die Gemeinsame Agrarpolitik nach 2027. Es setzt sich für nachhaltigere und für alle erschwingliche Lebensmittel in der EU ein.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572053" y="3278540"/>
            <a:ext cx="365224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</a:rPr>
              <a:t>Wir schätzen und fördern</a:t>
            </a:r>
            <a:br>
              <a:rPr lang="de-DE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de-DE" sz="2000" b="0" i="0" u="none" strike="noStrike" dirty="0">
                <a:solidFill>
                  <a:srgbClr val="000000"/>
                </a:solidFill>
                <a:effectLst/>
              </a:rPr>
              <a:t>aktiv den Gebrauch aller</a:t>
            </a:r>
            <a:br>
              <a:rPr lang="de-DE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de-DE" sz="2000" b="1" i="0" u="none" strike="noStrike" dirty="0">
                <a:solidFill>
                  <a:srgbClr val="1F5FA0"/>
                </a:solidFill>
                <a:effectLst/>
              </a:rPr>
              <a:t>24</a:t>
            </a:r>
            <a:r>
              <a:rPr lang="de-DE" sz="2000" i="0" u="none" strike="noStrike" dirty="0">
                <a:effectLst/>
              </a:rPr>
              <a:t> </a:t>
            </a:r>
            <a:r>
              <a:rPr lang="de-DE" sz="2000" b="1" i="0" u="none" strike="noStrike" dirty="0">
                <a:solidFill>
                  <a:srgbClr val="1F5FA0"/>
                </a:solidFill>
                <a:effectLst/>
              </a:rPr>
              <a:t>EU-Amtssprachen</a:t>
            </a:r>
            <a:r>
              <a:rPr lang="de-DE" sz="2000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pPr algn="just">
              <a:spcBef>
                <a:spcPts val="1200"/>
              </a:spcBef>
              <a:defRPr/>
            </a:pPr>
            <a:r>
              <a:rPr lang="de-DE" sz="2000" dirty="0">
                <a:solidFill>
                  <a:srgbClr val="000000"/>
                </a:solidFill>
              </a:rPr>
              <a:t>Daher haben unsere Mitglieder das Recht, sowohl schriftlich als auch mündlich in ihrer Muttersprache zu arbeiten.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0" y="1937746"/>
            <a:ext cx="12191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u="none" strike="noStrike" dirty="0">
                <a:effectLst/>
              </a:rPr>
              <a:t>Das Motto der EU </a:t>
            </a:r>
            <a:r>
              <a:rPr lang="de-DE" sz="2000" b="1" u="none" strike="noStrike" dirty="0">
                <a:solidFill>
                  <a:srgbClr val="1F5FA0"/>
                </a:solidFill>
                <a:effectLst/>
              </a:rPr>
              <a:t>„In Vielfalt geeint“</a:t>
            </a:r>
            <a:r>
              <a:rPr lang="de-DE" sz="2000" u="none" strike="noStrike" dirty="0">
                <a:effectLst/>
              </a:rPr>
              <a:t> findet konkreten Ausdruck in der Mehrsprachigkeit im EWSA.</a:t>
            </a:r>
            <a:r>
              <a:rPr lang="de-DE" sz="20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210154" y="3419647"/>
            <a:ext cx="35998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2000" dirty="0"/>
              <a:t>Alle Stellungnahmen, offiziellen Dokumente und die meisten digitalen Inhalte des EWSA werden dank unserer Übersetzungsdirektion </a:t>
            </a:r>
            <a:r>
              <a:rPr lang="de-DE" sz="2000" b="1" dirty="0">
                <a:solidFill>
                  <a:srgbClr val="1F5FA0"/>
                </a:solidFill>
              </a:rPr>
              <a:t>in allen Sprachen zur Verfügung gestellt</a:t>
            </a:r>
            <a:r>
              <a:rPr lang="de-DE" sz="2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2543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MEHRSPRACHIGKEIT IM EWSA</a:t>
            </a:r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5341343" y="4887819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77878" y="1775480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0" y="1422946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337026" y="1775480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b="1" dirty="0"/>
              <a:t>QR-Code zum Bewertungsformular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808542" y="2571346"/>
            <a:ext cx="3806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Wir sind für Sie da, z.B. per E-Mail: </a:t>
            </a:r>
            <a:r>
              <a:rPr lang="de-DE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045585" y="3719255"/>
            <a:ext cx="287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Folgen Sie uns auf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477646" y="1619233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966" y="3075628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83" y="3075628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-40068" y="2503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NOCH FRAGEN?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206" y="5981349"/>
            <a:ext cx="3108411" cy="737413"/>
          </a:xfrm>
        </p:spPr>
        <p:txBody>
          <a:bodyPr>
            <a:normAutofit/>
          </a:bodyPr>
          <a:lstStyle/>
          <a:p>
            <a:pPr algn="ctr"/>
            <a:r>
              <a:rPr lang="de-DE" sz="2400" b="1" dirty="0">
                <a:solidFill>
                  <a:srgbClr val="0060A0"/>
                </a:solidFill>
                <a:latin typeface="+mn-lt"/>
              </a:rPr>
              <a:t>Bleiben Sie dran!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8E564071-1D96-FB40-6494-66C4A9A5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30" y="567711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2A74F-F80B-27D9-0835-AA781F18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29" y="6053969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27EBEB86-326B-5815-86C8-B834F4471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29" y="6491051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625653D1-D56C-9367-9402-7DE3F691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98" y="443067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3BE0C07-EC97-F411-54E6-6350A757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81" y="4826417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E4191CAA-7F83-A53A-1B79-CA0A8BB3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77" y="5240701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B1D712-449A-DC04-BB73-5D65D55F4F30}"/>
              </a:ext>
            </a:extLst>
          </p:cNvPr>
          <p:cNvSpPr txBox="1"/>
          <p:nvPr/>
        </p:nvSpPr>
        <p:spPr>
          <a:xfrm>
            <a:off x="8136884" y="4440626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79AC06-FA12-D66A-627E-374824B62180}"/>
              </a:ext>
            </a:extLst>
          </p:cNvPr>
          <p:cNvSpPr txBox="1"/>
          <p:nvPr/>
        </p:nvSpPr>
        <p:spPr>
          <a:xfrm>
            <a:off x="8136885" y="4834235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C5EB2E-4618-8486-01CA-F366F592FEDE}"/>
              </a:ext>
            </a:extLst>
          </p:cNvPr>
          <p:cNvSpPr txBox="1"/>
          <p:nvPr/>
        </p:nvSpPr>
        <p:spPr>
          <a:xfrm>
            <a:off x="8136886" y="524961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73CE1C-B925-3D55-2D26-45B1E9CEDE46}"/>
              </a:ext>
            </a:extLst>
          </p:cNvPr>
          <p:cNvSpPr txBox="1"/>
          <p:nvPr/>
        </p:nvSpPr>
        <p:spPr>
          <a:xfrm>
            <a:off x="8136887" y="5646572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E9DF6C-C75C-A6F4-800F-BCD7A84D75D7}"/>
              </a:ext>
            </a:extLst>
          </p:cNvPr>
          <p:cNvSpPr txBox="1"/>
          <p:nvPr/>
        </p:nvSpPr>
        <p:spPr>
          <a:xfrm>
            <a:off x="8136887" y="603926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E05B33-3AA1-AC16-AEC8-D7E87B426D73}"/>
              </a:ext>
            </a:extLst>
          </p:cNvPr>
          <p:cNvSpPr txBox="1"/>
          <p:nvPr/>
        </p:nvSpPr>
        <p:spPr>
          <a:xfrm>
            <a:off x="8136886" y="6458527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687160" y="5396303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46924" y="645040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87976" y="2018432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55446" y="682430"/>
              <a:ext cx="878280" cy="878278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36463" y="3649930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99436" y="455436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4" y="615048"/>
              <a:ext cx="1017088" cy="1017086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288069" y="2133855"/>
            <a:ext cx="3967590" cy="1180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de-DE" sz="3200" b="1" dirty="0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Anhang: </a:t>
            </a:r>
          </a:p>
          <a:p>
            <a:pPr algn="ctr">
              <a:lnSpc>
                <a:spcPts val="3125"/>
              </a:lnSpc>
            </a:pPr>
            <a:r>
              <a:rPr lang="de-DE" sz="3200" b="1" dirty="0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Weitere Informationen</a:t>
            </a:r>
          </a:p>
          <a:p>
            <a:pPr algn="ctr">
              <a:lnSpc>
                <a:spcPts val="3321"/>
              </a:lnSpc>
            </a:pPr>
            <a:endParaRPr lang="en-US" sz="2000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58578" y="455436"/>
            <a:ext cx="1604662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Mitgliederseiten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355563" y="661289"/>
            <a:ext cx="2230953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</a:rPr>
              <a:t>EWSA-Stellungnahmen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47324" y="5358204"/>
            <a:ext cx="2186589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hat-europe-does-for-me.europarl.europa.eu/de/home"/>
              </a:rPr>
              <a:t>Das tut die EU für mich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06141" y="847082"/>
            <a:ext cx="330953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Vollständige Liste der derzeitigen EWSA-Mitglieder und CCMI-Delegierten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15338" y="1089963"/>
            <a:ext cx="2251812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Und ihre Folgemaßnahmen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034101" y="5779901"/>
            <a:ext cx="240687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Auswirkungen der EU-Politik auf das tägliche Leben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2735821" y="2017252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421240" y="2100270"/>
            <a:ext cx="2261790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</a:rPr>
              <a:t>EWSA-Stellungnahmen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61698" y="2504592"/>
            <a:ext cx="1980637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Derzeit im Fokus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211663" y="3587989"/>
            <a:ext cx="710975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0" tooltip="https://www.eesc.europa.eu/ceslink/en"/>
              </a:rPr>
              <a:t>CESlink</a:t>
            </a: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0" tooltip="https://www.eesc.europa.eu/ceslink/en"/>
              </a:rPr>
              <a:t>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172635" y="481575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 dirty="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606141" y="5363151"/>
            <a:ext cx="2839473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</a:rPr>
              <a:t>Etappen einer Stellungnahme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99615" y="5789627"/>
            <a:ext cx="231221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Wie EWSA-Stellungnahmen entstehen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391483" y="3970097"/>
            <a:ext cx="235133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Online-Zusammenarbeit der nationalen Wirtschafts- und Sozialräte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32631" y="3559141"/>
            <a:ext cx="1957628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5" tooltip="https://www.eesc.europa.eu/de/work-with-us/traineeships"/>
              </a:rPr>
              <a:t>Praktikum im EWSA</a:t>
            </a:r>
          </a:p>
          <a:p>
            <a:pPr algn="just">
              <a:lnSpc>
                <a:spcPts val="1867"/>
              </a:lnSpc>
            </a:pPr>
            <a:endParaRPr lang="en-US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5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0267756" y="2100270"/>
            <a:ext cx="1520519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de-D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</a:rPr>
              <a:t>Plenartagungen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10174" y="3963777"/>
            <a:ext cx="288368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Der EWSA bietet zweimal jährlich ein bezahltes 5-monatiges Praktikum in verschiedenen Bereichen an.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82728" y="2509154"/>
            <a:ext cx="209057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de-D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Eine EWSA-Plenartagung mitverfolgen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67592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581240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434113" y="4567480"/>
            <a:ext cx="548399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Seit Beginn der Mitgliederstatistik im Jahr 2010 war der Anteil der </a:t>
            </a:r>
            <a:r>
              <a:rPr lang="de-DE" sz="2000" b="1" dirty="0">
                <a:solidFill>
                  <a:srgbClr val="0CAFAD"/>
                </a:solidFill>
              </a:rPr>
              <a:t>weiblichen Mitglieder</a:t>
            </a:r>
            <a:r>
              <a:rPr lang="de-DE" sz="2000" dirty="0"/>
              <a:t> im EWSA </a:t>
            </a:r>
            <a:r>
              <a:rPr lang="de-DE" sz="2000" b="1" dirty="0">
                <a:solidFill>
                  <a:srgbClr val="0CAFAD"/>
                </a:solidFill>
              </a:rPr>
              <a:t>noch nie so hoch</a:t>
            </a:r>
            <a:r>
              <a:rPr lang="de-DE" sz="2000" dirty="0"/>
              <a:t> wie in der Mandatsperiode 2020–2025. </a:t>
            </a:r>
          </a:p>
          <a:p>
            <a:pPr algn="just"/>
            <a:endParaRPr lang="en-US" sz="1200" dirty="0"/>
          </a:p>
          <a:p>
            <a:pPr algn="just"/>
            <a:r>
              <a:rPr lang="de-DE" sz="2000" dirty="0"/>
              <a:t>Der Frauenanteil beträgt jetzt </a:t>
            </a:r>
            <a:r>
              <a:rPr lang="de-DE" sz="2000" b="1" dirty="0">
                <a:solidFill>
                  <a:srgbClr val="0CAFAD"/>
                </a:solidFill>
              </a:rPr>
              <a:t>33 %</a:t>
            </a:r>
            <a:r>
              <a:rPr lang="de-DE" sz="2000" dirty="0"/>
              <a:t>, während er 2015 bei 28 % und 2010 bei 24,7 % lag.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9" y="1099003"/>
            <a:ext cx="50798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Wie bei anderen EU-Institutionen sind die </a:t>
            </a:r>
            <a:r>
              <a:rPr lang="de-DE" sz="2000" b="1" dirty="0">
                <a:solidFill>
                  <a:srgbClr val="0CAFAD"/>
                </a:solidFill>
              </a:rPr>
              <a:t>Länder im Ausschuss entsprechend ihrer Größe vertreten</a:t>
            </a:r>
            <a:r>
              <a:rPr lang="de-DE" sz="2000" dirty="0"/>
              <a:t>. Bevölkerungsreichere Länder entsenden also mehr Mitglieder. </a:t>
            </a:r>
          </a:p>
          <a:p>
            <a:pPr algn="just"/>
            <a:endParaRPr lang="en-US" sz="1200" dirty="0"/>
          </a:p>
          <a:p>
            <a:pPr algn="just"/>
            <a:r>
              <a:rPr lang="de-DE" sz="2000" b="1" dirty="0">
                <a:solidFill>
                  <a:srgbClr val="0CAFAD"/>
                </a:solidFill>
              </a:rPr>
              <a:t>Frankreich, Deutschland und Italien</a:t>
            </a:r>
            <a:r>
              <a:rPr lang="de-DE" sz="2000" dirty="0"/>
              <a:t> haben deshalb die meisten Mitglieder (</a:t>
            </a:r>
            <a:r>
              <a:rPr lang="de-DE" sz="2000" b="1" dirty="0">
                <a:solidFill>
                  <a:srgbClr val="0CAFAD"/>
                </a:solidFill>
              </a:rPr>
              <a:t>24</a:t>
            </a:r>
            <a:r>
              <a:rPr lang="de-DE" sz="2000" dirty="0"/>
              <a:t>), während </a:t>
            </a:r>
            <a:r>
              <a:rPr lang="de-DE" sz="2000" b="1" dirty="0">
                <a:solidFill>
                  <a:srgbClr val="0CAFAD"/>
                </a:solidFill>
              </a:rPr>
              <a:t>Malta</a:t>
            </a:r>
            <a:r>
              <a:rPr lang="de-DE" sz="2000" dirty="0"/>
              <a:t> die wenigsten (</a:t>
            </a:r>
            <a:r>
              <a:rPr lang="de-DE" sz="2000" b="1" dirty="0">
                <a:solidFill>
                  <a:srgbClr val="0CAFAD"/>
                </a:solidFill>
              </a:rPr>
              <a:t>5</a:t>
            </a:r>
            <a:r>
              <a:rPr lang="de-DE" sz="2000" dirty="0"/>
              <a:t>) hat.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6128831" y="3734649"/>
            <a:ext cx="609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GESCHLECHTERVERHÄLTNIS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67080"/>
            <a:ext cx="6189376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MITGLIEDER JE LAND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46" y="1279622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887642" y="2720538"/>
            <a:ext cx="237209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F5FA0"/>
                </a:solidFill>
              </a:rPr>
              <a:t>Reinschnuppern</a:t>
            </a:r>
          </a:p>
          <a:p>
            <a:pPr algn="just"/>
            <a:r>
              <a:rPr lang="de-DE" sz="1300" dirty="0"/>
              <a:t>Arbeiten bei der EU oder in einem anderen EU-Land? </a:t>
            </a:r>
          </a:p>
          <a:p>
            <a:pPr algn="just"/>
            <a:r>
              <a:rPr lang="de-DE" sz="1300" dirty="0"/>
              <a:t>Jedes Jahr bietet die EU </a:t>
            </a:r>
            <a:r>
              <a:rPr lang="de-DE" sz="1300" b="1" dirty="0">
                <a:solidFill>
                  <a:srgbClr val="0CAFAD"/>
                </a:solidFill>
              </a:rPr>
              <a:t>jungen Hochschulabsolvent(</a:t>
            </a:r>
            <a:r>
              <a:rPr lang="de-DE" sz="1300" b="1" dirty="0" err="1">
                <a:solidFill>
                  <a:srgbClr val="0CAFAD"/>
                </a:solidFill>
              </a:rPr>
              <a:t>inn</a:t>
            </a:r>
            <a:r>
              <a:rPr lang="de-DE" sz="1300" b="1" dirty="0">
                <a:solidFill>
                  <a:srgbClr val="0CAFAD"/>
                </a:solidFill>
              </a:rPr>
              <a:t>)en</a:t>
            </a:r>
            <a:r>
              <a:rPr lang="de-DE" sz="1300" dirty="0"/>
              <a:t> bezahlte Praktika an.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11" y="4001690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1429829" y="5160483"/>
            <a:ext cx="36501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F5FA0"/>
                </a:solidFill>
              </a:rPr>
              <a:t>Studieren</a:t>
            </a:r>
          </a:p>
          <a:p>
            <a:pPr algn="just"/>
            <a:r>
              <a:rPr lang="de-DE" sz="1300" dirty="0"/>
              <a:t>Du darfst an jeder Hochschule in der EU unter denselben Bedingungen wie die Staatsangehörigen des jeweiligen Landes studieren. </a:t>
            </a:r>
          </a:p>
          <a:p>
            <a:pPr algn="just"/>
            <a:r>
              <a:rPr lang="de-DE" sz="1300" dirty="0"/>
              <a:t>Dank </a:t>
            </a:r>
            <a:r>
              <a:rPr lang="de-DE" sz="1300" b="1" dirty="0">
                <a:solidFill>
                  <a:srgbClr val="0CAFAD"/>
                </a:solidFill>
              </a:rPr>
              <a:t>ERASMUS</a:t>
            </a:r>
            <a:r>
              <a:rPr lang="de-DE" sz="1300" dirty="0"/>
              <a:t> kannst Du einen Teil Deines </a:t>
            </a:r>
          </a:p>
          <a:p>
            <a:pPr algn="just"/>
            <a:r>
              <a:rPr lang="de-DE" sz="1300" dirty="0"/>
              <a:t>Hochschulstudiums im Ausland absolvieren.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43" y="1276308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373298" y="2695714"/>
            <a:ext cx="283279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F5FA0"/>
                </a:solidFill>
              </a:rPr>
              <a:t>Sich zu Wort melden</a:t>
            </a:r>
          </a:p>
          <a:p>
            <a:pPr algn="just"/>
            <a:r>
              <a:rPr lang="de-DE" sz="1300" dirty="0"/>
              <a:t>Du kannst an Jugendveranstaltungen teilnehmen, etwa am EU-Jugenddialog, dem vom Europäischen Parlament ausgerichteten Europäischen Jugendevent „EYE“ sowie an der Jugendplenartagung </a:t>
            </a:r>
            <a:r>
              <a:rPr lang="de-DE" sz="1300" b="1" i="1" dirty="0">
                <a:solidFill>
                  <a:srgbClr val="0CAFAD"/>
                </a:solidFill>
              </a:rPr>
              <a:t>„</a:t>
            </a:r>
            <a:r>
              <a:rPr lang="de-DE" sz="1300" b="1" i="1" dirty="0" err="1">
                <a:solidFill>
                  <a:srgbClr val="0CAFAD"/>
                </a:solidFill>
              </a:rPr>
              <a:t>Your</a:t>
            </a:r>
            <a:r>
              <a:rPr lang="de-DE" sz="1300" b="1" i="1" dirty="0">
                <a:solidFill>
                  <a:srgbClr val="0CAFAD"/>
                </a:solidFill>
              </a:rPr>
              <a:t> Europe, </a:t>
            </a:r>
            <a:r>
              <a:rPr lang="de-DE" sz="1300" b="1" i="1" dirty="0" err="1">
                <a:solidFill>
                  <a:srgbClr val="0CAFAD"/>
                </a:solidFill>
              </a:rPr>
              <a:t>Your</a:t>
            </a:r>
            <a:r>
              <a:rPr lang="de-DE" sz="1300" b="1" i="1" dirty="0">
                <a:solidFill>
                  <a:srgbClr val="0CAFAD"/>
                </a:solidFill>
              </a:rPr>
              <a:t> Say!“</a:t>
            </a:r>
            <a:r>
              <a:rPr lang="de-DE" sz="1300" b="1" dirty="0">
                <a:solidFill>
                  <a:srgbClr val="0CAFAD"/>
                </a:solidFill>
              </a:rPr>
              <a:t>  </a:t>
            </a:r>
            <a:r>
              <a:rPr lang="de-DE" sz="1300" dirty="0"/>
              <a:t>im EWSA. </a:t>
            </a:r>
          </a:p>
          <a:p>
            <a:pPr algn="just"/>
            <a:r>
              <a:rPr lang="de-DE" sz="1300" dirty="0"/>
              <a:t>Dort kannst Du Deine Ansichten vortragen!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883" y="1174042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9081962" y="2731451"/>
            <a:ext cx="253838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F5FA0"/>
                </a:solidFill>
              </a:rPr>
              <a:t>Arbeiten</a:t>
            </a:r>
          </a:p>
          <a:p>
            <a:pPr algn="just"/>
            <a:r>
              <a:rPr lang="de-DE" sz="1300" dirty="0"/>
              <a:t>Du kannst Dich auf Stellen innerhalb der EU bewerben, wenn Du das 18. Lebensjahr vollendet hast. Das </a:t>
            </a:r>
            <a:r>
              <a:rPr lang="de-DE" sz="1300" b="1" dirty="0">
                <a:solidFill>
                  <a:srgbClr val="0CAFAD"/>
                </a:solidFill>
              </a:rPr>
              <a:t>EURES-Netz</a:t>
            </a:r>
            <a:r>
              <a:rPr lang="de-DE" sz="1300" dirty="0"/>
              <a:t> kann Dich mit Arbeitgebern in der gesamten EU, Norwegen und Island in Kontakt bringen.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23" y="3995410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552868" y="5160483"/>
            <a:ext cx="3182321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F5FA0"/>
                </a:solidFill>
              </a:rPr>
              <a:t>Reisen</a:t>
            </a:r>
          </a:p>
          <a:p>
            <a:pPr algn="just"/>
            <a:r>
              <a:rPr lang="de-DE" sz="1300" dirty="0"/>
              <a:t>Dank des grenzfreien Schengen-Raums können mehr als 400 Millionen Bürgerinnen und Bürger der EU grenzenlos reisen. Mit dem </a:t>
            </a:r>
            <a:r>
              <a:rPr lang="de-DE" sz="1300" b="1" dirty="0">
                <a:solidFill>
                  <a:srgbClr val="0CAFAD"/>
                </a:solidFill>
              </a:rPr>
              <a:t>INTERRAIL-Pass</a:t>
            </a:r>
            <a:r>
              <a:rPr lang="de-DE" sz="1300" dirty="0"/>
              <a:t> stehen Dir mehr als 40 000 Orte in 30 Ländern offen.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04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WAS HAT DIE EU JUNGEN MENSCHEN ZU BIETEN?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106442" y="371729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998636" y="4054884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Ad-hoc-Gruppe „Jugend“</a:t>
            </a:r>
            <a:br>
              <a:rPr lang="de-D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 des EWSA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98034" y="2866792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„</a:t>
            </a: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Your</a:t>
            </a: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 Europe,</a:t>
            </a:r>
            <a:br>
              <a:rPr lang="de-D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Your</a:t>
            </a: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 Say!“</a:t>
            </a:r>
          </a:p>
        </p:txBody>
      </p:sp>
      <p:sp>
        <p:nvSpPr>
          <p:cNvPr id="19" name="Oval 18"/>
          <p:cNvSpPr/>
          <p:nvPr/>
        </p:nvSpPr>
        <p:spPr>
          <a:xfrm>
            <a:off x="5512806" y="3792073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745237" y="4127850"/>
            <a:ext cx="1140249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EU-Jugendtest im EWSA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5762" y="2770056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Studie über die Beteiligung junger Menschen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327305" y="1977316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9" y="2119005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97756" y="2866531"/>
            <a:ext cx="1620000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Jugend-Debatten</a:t>
            </a:r>
            <a:br>
              <a:rPr lang="de-D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zu Nachhaltigkeit</a:t>
            </a:r>
            <a:br>
              <a:rPr lang="de-D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und Klima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1995392" y="1985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652396" y="2047161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221678" y="2256858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3294087" y="503796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3955455" y="4946321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488340" y="4527294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Calibri"/>
                <a:ea typeface="Calibri"/>
                <a:cs typeface="Calibri"/>
              </a:rPr>
              <a:t>Jugend-delegierte für die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370" y="4611338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de-DE" sz="3200" b="1" dirty="0">
                <a:solidFill>
                  <a:schemeClr val="bg1"/>
                </a:solidFill>
                <a:latin typeface="+mn-lt"/>
              </a:rPr>
              <a:t>JUGENDINITIATIVEN DES EWSA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2453" y="1854679"/>
            <a:ext cx="6619547" cy="35523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68734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DER EU-JUGENDTEST IM EWSA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2" y="2059666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Der Jugendtest ist ein Instrument, um </a:t>
            </a:r>
            <a:r>
              <a:rPr lang="de-DE" sz="2000" b="1" dirty="0">
                <a:solidFill>
                  <a:srgbClr val="0CAFAD"/>
                </a:solidFill>
              </a:rPr>
              <a:t>junge Menschen stärker an der Politikgestaltung zu beteiligen und ihre Interessen durchgehend zu berücksichtigen</a:t>
            </a:r>
            <a:r>
              <a:rPr lang="de-DE" sz="2000" dirty="0"/>
              <a:t>. Konkret: Jugendvertreterinnen und -vertreter können an der Ausarbeitung der politischen Empfehlungen des EWSA teilhaben: </a:t>
            </a:r>
          </a:p>
          <a:p>
            <a:pPr algn="just"/>
            <a:endParaRPr lang="en-US" sz="2000" dirty="0"/>
          </a:p>
          <a:p>
            <a:pPr algn="just"/>
            <a:r>
              <a:rPr lang="de-DE" sz="2000" dirty="0"/>
              <a:t>    Teilnahme an Sitzungen und Anhörungen </a:t>
            </a:r>
          </a:p>
          <a:p>
            <a:pPr algn="just"/>
            <a:r>
              <a:rPr lang="de-DE" sz="2000" dirty="0"/>
              <a:t>    mit schriftlichen Beiträgen </a:t>
            </a:r>
          </a:p>
          <a:p>
            <a:pPr algn="just"/>
            <a:r>
              <a:rPr lang="de-DE" sz="2000" dirty="0"/>
              <a:t>    Weiterverfolgung der Stellungnahme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266828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  <p:pic>
        <p:nvPicPr>
          <p:cNvPr id="14" name="Picture 13" title="EESCLogo_DE">
            <a:extLst>
              <a:ext uri="{FF2B5EF4-FFF2-40B4-BE49-F238E27FC236}">
                <a16:creationId xmlns:a16="http://schemas.microsoft.com/office/drawing/2014/main" id="{AAD7CFD5-9E91-434B-8BBD-B205D30C80F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39" y="5760881"/>
            <a:ext cx="1338122" cy="8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28">
            <a:extLst>
              <a:ext uri="{FF2B5EF4-FFF2-40B4-BE49-F238E27FC236}">
                <a16:creationId xmlns:a16="http://schemas.microsoft.com/office/drawing/2014/main" id="{91556054-F9DF-4F08-9CA4-0A1F6AD8547C}"/>
              </a:ext>
            </a:extLst>
          </p:cNvPr>
          <p:cNvSpPr/>
          <p:nvPr/>
        </p:nvSpPr>
        <p:spPr>
          <a:xfrm>
            <a:off x="3073407" y="3082482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0" name="Rounded Rectangle 28">
            <a:extLst>
              <a:ext uri="{FF2B5EF4-FFF2-40B4-BE49-F238E27FC236}">
                <a16:creationId xmlns:a16="http://schemas.microsoft.com/office/drawing/2014/main" id="{B400F8F5-6970-4617-B497-A56FCACFFBFD}"/>
              </a:ext>
            </a:extLst>
          </p:cNvPr>
          <p:cNvSpPr/>
          <p:nvPr/>
        </p:nvSpPr>
        <p:spPr>
          <a:xfrm>
            <a:off x="3076814" y="3793049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1" name="Rounded Rectangle 28">
            <a:extLst>
              <a:ext uri="{FF2B5EF4-FFF2-40B4-BE49-F238E27FC236}">
                <a16:creationId xmlns:a16="http://schemas.microsoft.com/office/drawing/2014/main" id="{9760F9EE-4E82-440C-8B31-FBB8D62BB0E1}"/>
              </a:ext>
            </a:extLst>
          </p:cNvPr>
          <p:cNvSpPr/>
          <p:nvPr/>
        </p:nvSpPr>
        <p:spPr>
          <a:xfrm>
            <a:off x="3073407" y="4492513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2" name="Rounded Rectangle 28">
            <a:extLst>
              <a:ext uri="{FF2B5EF4-FFF2-40B4-BE49-F238E27FC236}">
                <a16:creationId xmlns:a16="http://schemas.microsoft.com/office/drawing/2014/main" id="{6FF05F95-06D3-4DF9-B6E2-5A8836A468F6}"/>
              </a:ext>
            </a:extLst>
          </p:cNvPr>
          <p:cNvSpPr/>
          <p:nvPr/>
        </p:nvSpPr>
        <p:spPr>
          <a:xfrm>
            <a:off x="3081039" y="5190431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3" name="Rounded Rectangle 28">
            <a:extLst>
              <a:ext uri="{FF2B5EF4-FFF2-40B4-BE49-F238E27FC236}">
                <a16:creationId xmlns:a16="http://schemas.microsoft.com/office/drawing/2014/main" id="{26C02FD2-B8B0-47F3-91D5-AE03159625C9}"/>
              </a:ext>
            </a:extLst>
          </p:cNvPr>
          <p:cNvSpPr/>
          <p:nvPr/>
        </p:nvSpPr>
        <p:spPr>
          <a:xfrm>
            <a:off x="3076813" y="5880440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4" name="Rounded Rectangle 28">
            <a:extLst>
              <a:ext uri="{FF2B5EF4-FFF2-40B4-BE49-F238E27FC236}">
                <a16:creationId xmlns:a16="http://schemas.microsoft.com/office/drawing/2014/main" id="{67603C35-27CB-449A-8BA5-EF6A5E3F40AB}"/>
              </a:ext>
            </a:extLst>
          </p:cNvPr>
          <p:cNvSpPr/>
          <p:nvPr/>
        </p:nvSpPr>
        <p:spPr>
          <a:xfrm>
            <a:off x="7531453" y="5883147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EF68DA83-FB81-4C0D-87EC-FF647A784CE3}"/>
              </a:ext>
            </a:extLst>
          </p:cNvPr>
          <p:cNvSpPr/>
          <p:nvPr/>
        </p:nvSpPr>
        <p:spPr>
          <a:xfrm>
            <a:off x="7537072" y="4471943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6" name="Rounded Rectangle 28">
            <a:extLst>
              <a:ext uri="{FF2B5EF4-FFF2-40B4-BE49-F238E27FC236}">
                <a16:creationId xmlns:a16="http://schemas.microsoft.com/office/drawing/2014/main" id="{E27AC926-1ACD-4592-B053-E5753A39F315}"/>
              </a:ext>
            </a:extLst>
          </p:cNvPr>
          <p:cNvSpPr/>
          <p:nvPr/>
        </p:nvSpPr>
        <p:spPr>
          <a:xfrm>
            <a:off x="7537073" y="3782427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935B42F1-2099-43E1-809E-40AA0FB4A264}"/>
              </a:ext>
            </a:extLst>
          </p:cNvPr>
          <p:cNvSpPr/>
          <p:nvPr/>
        </p:nvSpPr>
        <p:spPr>
          <a:xfrm>
            <a:off x="7537073" y="3087415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347685"/>
            <a:ext cx="12192000" cy="74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sz="2000" dirty="0">
                <a:solidFill>
                  <a:srgbClr val="0060A0"/>
                </a:solidFill>
                <a:latin typeface="+mn-lt"/>
              </a:rPr>
              <a:t>Das </a:t>
            </a:r>
            <a:r>
              <a:rPr lang="de-DE" sz="2000" b="1" dirty="0">
                <a:solidFill>
                  <a:srgbClr val="0060A0"/>
                </a:solidFill>
                <a:latin typeface="+mn-lt"/>
              </a:rPr>
              <a:t>Europäische Parlament</a:t>
            </a:r>
            <a:r>
              <a:rPr lang="de-DE" sz="2000" dirty="0">
                <a:solidFill>
                  <a:srgbClr val="0060A0"/>
                </a:solidFill>
                <a:latin typeface="+mn-lt"/>
              </a:rPr>
              <a:t>, der </a:t>
            </a:r>
            <a:r>
              <a:rPr lang="de-DE" sz="2000" b="1" dirty="0">
                <a:solidFill>
                  <a:srgbClr val="0060A0"/>
                </a:solidFill>
                <a:latin typeface="+mn-lt"/>
              </a:rPr>
              <a:t>Rat der EU</a:t>
            </a:r>
            <a:r>
              <a:rPr lang="de-DE" sz="2000" dirty="0">
                <a:solidFill>
                  <a:srgbClr val="0060A0"/>
                </a:solidFill>
                <a:latin typeface="+mn-lt"/>
              </a:rPr>
              <a:t> und die </a:t>
            </a:r>
            <a:r>
              <a:rPr lang="de-DE" sz="2000" b="1" dirty="0">
                <a:solidFill>
                  <a:srgbClr val="0060A0"/>
                </a:solidFill>
                <a:latin typeface="+mn-lt"/>
              </a:rPr>
              <a:t>Europäische Kommission</a:t>
            </a:r>
            <a:r>
              <a:rPr lang="de-DE" sz="2000" dirty="0">
                <a:solidFill>
                  <a:srgbClr val="0060A0"/>
                </a:solidFill>
                <a:latin typeface="+mn-lt"/>
              </a:rPr>
              <a:t> sind vertraglich verpflichtet, den EWSA beim Erlass neuer Gesetze zu einer breiten Palette an Themen in folgenden Bereichen zu konsultieren: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218714" y="3846978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Landwirtschaft und Fischerei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073407" y="2384435"/>
            <a:ext cx="1093993" cy="608381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238535" y="2567839"/>
            <a:ext cx="78356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Wirtschaft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811449" y="5175469"/>
            <a:ext cx="2585879" cy="60016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334277" y="4642683"/>
            <a:ext cx="107783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Beschäftigung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201545" y="5919245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/>
              <a:t>Verbraucherschutz</a:t>
            </a:r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7531453" y="5183337"/>
            <a:ext cx="1584311" cy="59487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7509667" y="5178339"/>
            <a:ext cx="163912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Wirtschaftlicher, sozialer und territorialer Zusammenhalt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7623487" y="596514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Europäischer Sozialfonds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7537071" y="4554933"/>
            <a:ext cx="158431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Gemeinsamer </a:t>
            </a:r>
          </a:p>
          <a:p>
            <a:pPr algn="ctr"/>
            <a:r>
              <a:rPr lang="de-DE" sz="1100" dirty="0"/>
              <a:t>Kernenergiemarkt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7537072" y="3162860"/>
            <a:ext cx="158431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Gesundheit und Sicherheit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372772" y="3249113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Öffentliche Gesundheit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297562" y="2383815"/>
            <a:ext cx="1103241" cy="608381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530965" y="2384435"/>
            <a:ext cx="1103241" cy="60415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772969" y="2393523"/>
            <a:ext cx="1103241" cy="600986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8012523" y="2397455"/>
            <a:ext cx="1103241" cy="59569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7558859" y="3929853"/>
            <a:ext cx="156252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Sozialpolitik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905009" y="2563604"/>
            <a:ext cx="93044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Investitionen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8084915" y="2562463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Umwelt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701910" y="2567839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Verkehr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516787" y="2569514"/>
            <a:ext cx="65619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Energie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238535" y="5266461"/>
            <a:ext cx="125405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Transeuropäische Netze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55" name="Rounded Rectangle 16">
            <a:extLst>
              <a:ext uri="{FF2B5EF4-FFF2-40B4-BE49-F238E27FC236}">
                <a16:creationId xmlns:a16="http://schemas.microsoft.com/office/drawing/2014/main" id="{65DF0451-E59F-4774-A541-D755DA213805}"/>
              </a:ext>
            </a:extLst>
          </p:cNvPr>
          <p:cNvSpPr/>
          <p:nvPr/>
        </p:nvSpPr>
        <p:spPr>
          <a:xfrm>
            <a:off x="4811449" y="4477499"/>
            <a:ext cx="2585879" cy="60016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6" name="Rounded Rectangle 16">
            <a:extLst>
              <a:ext uri="{FF2B5EF4-FFF2-40B4-BE49-F238E27FC236}">
                <a16:creationId xmlns:a16="http://schemas.microsoft.com/office/drawing/2014/main" id="{5C4C0DF9-E06D-4209-AC45-587C6F33A899}"/>
              </a:ext>
            </a:extLst>
          </p:cNvPr>
          <p:cNvSpPr/>
          <p:nvPr/>
        </p:nvSpPr>
        <p:spPr>
          <a:xfrm>
            <a:off x="4811449" y="3779781"/>
            <a:ext cx="2585879" cy="60016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96B8B642-34E5-4EC9-B987-C5A94B274D6C}"/>
              </a:ext>
            </a:extLst>
          </p:cNvPr>
          <p:cNvSpPr/>
          <p:nvPr/>
        </p:nvSpPr>
        <p:spPr>
          <a:xfrm>
            <a:off x="4811448" y="3082482"/>
            <a:ext cx="2585879" cy="60016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8" name="Rounded Rectangle 16">
            <a:extLst>
              <a:ext uri="{FF2B5EF4-FFF2-40B4-BE49-F238E27FC236}">
                <a16:creationId xmlns:a16="http://schemas.microsoft.com/office/drawing/2014/main" id="{99618A47-1AC2-4D58-B81A-C42B0F76027F}"/>
              </a:ext>
            </a:extLst>
          </p:cNvPr>
          <p:cNvSpPr/>
          <p:nvPr/>
        </p:nvSpPr>
        <p:spPr>
          <a:xfrm>
            <a:off x="4811449" y="5872995"/>
            <a:ext cx="2585879" cy="60016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811449" y="3867017"/>
            <a:ext cx="258587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Allgemeine und berufliche Bildung, Jugend und Sport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811447" y="4555891"/>
            <a:ext cx="258588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Forschung, technologische </a:t>
            </a:r>
          </a:p>
          <a:p>
            <a:pPr algn="ctr"/>
            <a:r>
              <a:rPr lang="de-DE" sz="1100" dirty="0"/>
              <a:t>Entwicklung und Raumfahrt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811447" y="5169569"/>
            <a:ext cx="258588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Gemeinsame Regeln für Wettbewerb,</a:t>
            </a:r>
          </a:p>
          <a:p>
            <a:pPr algn="ctr"/>
            <a:r>
              <a:rPr lang="de-DE" sz="1100" dirty="0"/>
              <a:t>Steuerfragen und die Angleichung der Rechtsvorschriften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811448" y="3167120"/>
            <a:ext cx="258587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Nichtdiskriminierung und Unionsbürgerschaft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811449" y="5939010"/>
            <a:ext cx="258587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dirty="0"/>
              <a:t>Freier Personen-, Dienstleistungs- und Kapitalverkehr</a:t>
            </a:r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de-DE" sz="2400" dirty="0">
                <a:solidFill>
                  <a:srgbClr val="0060A0"/>
                </a:solidFill>
                <a:latin typeface="Calibri" panose="020F0502020204030204" pitchFamily="34" charset="0"/>
              </a:rPr>
              <a:t>LEERE VORLAGE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DE" sz="2000" dirty="0">
                <a:solidFill>
                  <a:srgbClr val="595959"/>
                </a:solidFill>
                <a:latin typeface="Calibri" panose="020F0502020204030204" pitchFamily="34" charset="0"/>
              </a:rPr>
              <a:t>Hier können Sie Ihren Text einfügen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3386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TITEL</a:t>
            </a:r>
            <a:endParaRPr lang="de-DE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88"/>
            <a:ext cx="12192000" cy="1828364"/>
          </a:xfrm>
        </p:spPr>
        <p:txBody>
          <a:bodyPr>
            <a:no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  <a:t>Der Europäische Wirtschafts- und Sozialausschuss ist eine beratende Einrichtung zur Vertretung der </a:t>
            </a: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  <a:t>organisierten Zivilgesellschaft</a:t>
            </a:r>
            <a:r>
              <a:rPr lang="de-DE" sz="320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.</a:t>
            </a:r>
            <a:endParaRPr lang="de-DE" sz="3200" b="1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459265" y="2799790"/>
            <a:ext cx="6236711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just" eaLnBrk="1" hangingPunct="1">
              <a:buFont typeface="Arial" charset="0"/>
              <a:buNone/>
            </a:pPr>
            <a:r>
              <a:rPr lang="de-DE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„Das Europäische Parlament, der Rat und die Kommission werden von einem </a:t>
            </a:r>
            <a:r>
              <a:rPr lang="de-DE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Wirtschafts- und Sozialausschuss</a:t>
            </a:r>
            <a:r>
              <a:rPr lang="de-DE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sowie einem Ausschuss der Regionen </a:t>
            </a:r>
            <a:r>
              <a:rPr lang="de-DE" b="1" i="1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unterstützt, die beratende Aufgaben wahrnehmen</a:t>
            </a:r>
            <a:r>
              <a:rPr lang="de-DE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.“</a:t>
            </a:r>
            <a:r>
              <a:rPr lang="de-DE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de-DE" sz="2000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Vertrag über die Europäische Union, Artikel 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0271" y="1904805"/>
            <a:ext cx="4831729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707" y="2216419"/>
            <a:ext cx="6852935" cy="3179577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200" dirty="0">
                <a:latin typeface="Calibri" panose="020F0502020204030204" pitchFamily="34" charset="0"/>
              </a:rPr>
              <a:t>Sie werden auf Vorschlag der Mitgliedstaaten für </a:t>
            </a:r>
            <a:r>
              <a:rPr lang="de-DE" sz="2200" b="1" dirty="0">
                <a:solidFill>
                  <a:srgbClr val="0060A0"/>
                </a:solidFill>
                <a:latin typeface="Calibri" panose="020F0502020204030204" pitchFamily="34" charset="0"/>
              </a:rPr>
              <a:t>fünf Jahre vom Rat</a:t>
            </a:r>
            <a:r>
              <a:rPr lang="de-DE" sz="2200" dirty="0">
                <a:latin typeface="Calibri" panose="020F0502020204030204" pitchFamily="34" charset="0"/>
              </a:rPr>
              <a:t> ernannt (Wiederernennung möglich).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2200" dirty="0">
              <a:latin typeface="Calibri" panose="020F0502020204030204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200" dirty="0">
                <a:latin typeface="Calibri" panose="020F0502020204030204" pitchFamily="34" charset="0"/>
              </a:rPr>
              <a:t>Sie sind weisungsunabhängig (d. h. </a:t>
            </a:r>
            <a:r>
              <a:rPr lang="de-DE" sz="2200" b="1" dirty="0">
                <a:solidFill>
                  <a:srgbClr val="0060A0"/>
                </a:solidFill>
                <a:latin typeface="Calibri" panose="020F0502020204030204" pitchFamily="34" charset="0"/>
              </a:rPr>
              <a:t>sie vertreten keine Parteien</a:t>
            </a:r>
            <a:r>
              <a:rPr lang="de-DE" sz="2200" dirty="0">
                <a:latin typeface="Calibri" panose="020F0502020204030204" pitchFamily="34" charset="0"/>
              </a:rPr>
              <a:t>) und üben ihre Tätigkeit im Interesse aller Unionsbürgerinnen und -bürger aus.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de-DE" sz="2200" dirty="0">
              <a:latin typeface="Calibri" panose="020F0502020204030204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200" dirty="0">
                <a:latin typeface="Calibri" panose="020F0502020204030204" pitchFamily="34" charset="0"/>
              </a:rPr>
              <a:t>Sie sind größtenteils für ihre Organisation in ihrem Heimatland, also </a:t>
            </a:r>
            <a:r>
              <a:rPr lang="de-DE" sz="2200" b="1" dirty="0">
                <a:solidFill>
                  <a:srgbClr val="0060A0"/>
                </a:solidFill>
                <a:latin typeface="Calibri" panose="020F0502020204030204" pitchFamily="34" charset="0"/>
              </a:rPr>
              <a:t>nicht hauptamtlich in Brüssel tätig</a:t>
            </a:r>
            <a:r>
              <a:rPr lang="de-DE" sz="2200" dirty="0">
                <a:latin typeface="Calibri" panose="020F0502020204030204" pitchFamily="34" charset="0"/>
              </a:rPr>
              <a:t>. Ihre Reise- und Unterkunftskosten werden vom EWSA erstattet.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13340" y="336384"/>
            <a:ext cx="12165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EINE VERSAMMLUNG VON 329 MITGLIEDERN AUS ALLEN MITGLIEDSTAATEN DER EU</a:t>
            </a:r>
          </a:p>
          <a:p>
            <a:pPr algn="ctr"/>
            <a:endParaRPr lang="LID4096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531067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2200" dirty="0">
                <a:latin typeface="Calibri" charset="0"/>
                <a:ea typeface="MS PGothic" charset="-128"/>
              </a:rPr>
              <a:t> = Alle Gruppen und Organisationen, in denen</a:t>
            </a:r>
            <a:r>
              <a:rPr lang="de-DE" sz="2200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 Menschen gemeinschaftlich zusammenwirken</a:t>
            </a:r>
            <a:r>
              <a:rPr lang="de-DE" sz="2200" dirty="0"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82531" y="344306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Arbeitgeber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44306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Arbeitnehmer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464304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Organisationen der Zivilgesellschaft (106)</a:t>
            </a:r>
          </a:p>
          <a:p>
            <a:pPr algn="ctr" eaLnBrk="1" hangingPunct="1">
              <a:defRPr/>
            </a:pPr>
            <a:endParaRPr lang="fr-BE" sz="2300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6057914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de-DE" sz="22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Sie vertreten die Interessen und Anliegen ihrer Gruppe (ihrer Organisationen) und fungieren oft als Bindeglied zwischen den Entscheidungsträgern und den Bürgern.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249715"/>
            <a:ext cx="2962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Arbeitgeberverbände,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Handelskammern,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KMU-Verbände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60922"/>
            <a:ext cx="2962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Gewerkschaften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Landwirte, Verbraucher, Jugendorganisationen, NGO, Berufsverbände, Behindertenorganisationen, Wissenschaftler, Genossenschaften u. a.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43115"/>
            <a:ext cx="12192000" cy="51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ORGANISIERTE ZIVILGESELLSCHAFT?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44"/>
            <a:ext cx="7324259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WELCHE AUFGABEN HAT DER EWSA?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0"/>
            <a:ext cx="4867741" cy="685799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46497" y="1363051"/>
            <a:ext cx="70144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/>
              <a:t>Das </a:t>
            </a:r>
            <a:r>
              <a:rPr lang="de-DE" b="1" dirty="0">
                <a:solidFill>
                  <a:srgbClr val="1F5FA0"/>
                </a:solidFill>
              </a:rPr>
              <a:t>Europäische Parlament</a:t>
            </a:r>
            <a:r>
              <a:rPr lang="de-DE" dirty="0"/>
              <a:t>, der </a:t>
            </a:r>
            <a:r>
              <a:rPr lang="de-DE" b="1" dirty="0">
                <a:solidFill>
                  <a:srgbClr val="1F5FA0"/>
                </a:solidFill>
              </a:rPr>
              <a:t>Rat der EU</a:t>
            </a:r>
            <a:r>
              <a:rPr lang="de-DE" dirty="0"/>
              <a:t> und die </a:t>
            </a:r>
            <a:r>
              <a:rPr lang="de-DE" b="1" dirty="0">
                <a:solidFill>
                  <a:srgbClr val="1F5FA0"/>
                </a:solidFill>
              </a:rPr>
              <a:t>Europäische Kommission</a:t>
            </a:r>
            <a:r>
              <a:rPr lang="de-DE" dirty="0"/>
              <a:t> </a:t>
            </a:r>
            <a:r>
              <a:rPr lang="de-DE" b="1" dirty="0">
                <a:solidFill>
                  <a:srgbClr val="0060A0"/>
                </a:solidFill>
              </a:rPr>
              <a:t>müssen lt. Vertrag den EWSA</a:t>
            </a:r>
            <a:r>
              <a:rPr lang="de-DE" dirty="0"/>
              <a:t> beim Erlass neuer Gesetze </a:t>
            </a:r>
            <a:r>
              <a:rPr lang="de-DE" b="1" dirty="0">
                <a:solidFill>
                  <a:srgbClr val="0060A0"/>
                </a:solidFill>
              </a:rPr>
              <a:t>konsultieren</a:t>
            </a:r>
            <a:r>
              <a:rPr lang="de-DE" dirty="0"/>
              <a:t>. Die </a:t>
            </a:r>
            <a:r>
              <a:rPr lang="de-DE" b="1" dirty="0"/>
              <a:t>Konsultationen</a:t>
            </a:r>
            <a:r>
              <a:rPr lang="de-DE" dirty="0"/>
              <a:t> decken ein breites Themenspektrum ab. </a:t>
            </a:r>
          </a:p>
          <a:p>
            <a:pPr algn="just"/>
            <a:endParaRPr lang="en-US" altLang="fr-FR" dirty="0">
              <a:solidFill>
                <a:srgbClr val="0060A0"/>
              </a:solidFill>
            </a:endParaRPr>
          </a:p>
          <a:p>
            <a:pPr algn="just"/>
            <a:r>
              <a:rPr lang="de-DE" b="1" dirty="0">
                <a:solidFill>
                  <a:srgbClr val="1F5FA0"/>
                </a:solidFill>
              </a:rPr>
              <a:t>EWSA-Mitglieder aus allen 3 Gruppen erarbeiten eine Stellungnahme</a:t>
            </a:r>
            <a:r>
              <a:rPr lang="de-DE" dirty="0"/>
              <a:t> zu den Gesetzesvorlagen. In </a:t>
            </a:r>
            <a:r>
              <a:rPr lang="de-DE" b="1" dirty="0">
                <a:solidFill>
                  <a:srgbClr val="1F5FA0"/>
                </a:solidFill>
              </a:rPr>
              <a:t>Debatten und Konsultationen wird ein Konsens erzielt</a:t>
            </a:r>
            <a:r>
              <a:rPr lang="de-DE" dirty="0"/>
              <a:t>.</a:t>
            </a:r>
          </a:p>
          <a:p>
            <a:pPr algn="just"/>
            <a:endParaRPr lang="en-US" altLang="fr-FR" dirty="0">
              <a:solidFill>
                <a:srgbClr val="0060A0"/>
              </a:solidFill>
            </a:endParaRPr>
          </a:p>
          <a:p>
            <a:pPr algn="just"/>
            <a:r>
              <a:rPr lang="de-DE" dirty="0"/>
              <a:t>Die </a:t>
            </a:r>
            <a:r>
              <a:rPr lang="de-DE" b="1" dirty="0">
                <a:solidFill>
                  <a:srgbClr val="1F5FA0"/>
                </a:solidFill>
              </a:rPr>
              <a:t>fertige Stellungnahme wird an die EU-Organe übermittelt</a:t>
            </a:r>
            <a:r>
              <a:rPr lang="de-DE" dirty="0"/>
              <a:t> und von diesen erörtert. Veröffentlichung im Amtsblatt der EU (in 24 Sprachen).</a:t>
            </a:r>
          </a:p>
          <a:p>
            <a:pPr algn="just"/>
            <a:endParaRPr lang="en-US" altLang="fr-FR" dirty="0"/>
          </a:p>
          <a:p>
            <a:pPr algn="just"/>
            <a:r>
              <a:rPr lang="de-DE" dirty="0"/>
              <a:t>Die Berichterstatter </a:t>
            </a:r>
            <a:r>
              <a:rPr lang="de-DE" b="1" dirty="0">
                <a:solidFill>
                  <a:srgbClr val="1F5FA0"/>
                </a:solidFill>
              </a:rPr>
              <a:t>präsentieren</a:t>
            </a:r>
            <a:r>
              <a:rPr lang="de-DE" dirty="0"/>
              <a:t> die Kernaussagen und </a:t>
            </a:r>
            <a:r>
              <a:rPr lang="de-DE" b="1" dirty="0">
                <a:solidFill>
                  <a:srgbClr val="1F5FA0"/>
                </a:solidFill>
              </a:rPr>
              <a:t>verbreiten</a:t>
            </a:r>
            <a:r>
              <a:rPr lang="de-DE" dirty="0"/>
              <a:t> die Stellungnahme auf europäischer, nationaler und lokaler Ebene.</a:t>
            </a:r>
          </a:p>
          <a:p>
            <a:pPr algn="just"/>
            <a:endParaRPr lang="en-GB" altLang="fr-FR" dirty="0"/>
          </a:p>
          <a:p>
            <a:pPr algn="just"/>
            <a:r>
              <a:rPr lang="de-DE" dirty="0"/>
              <a:t>Der EWSA erarbeitet jährlich ca. </a:t>
            </a:r>
            <a:r>
              <a:rPr lang="de-DE" b="1" dirty="0">
                <a:solidFill>
                  <a:srgbClr val="1F5FA0"/>
                </a:solidFill>
              </a:rPr>
              <a:t>200 Stellungnahmen</a:t>
            </a:r>
            <a:r>
              <a:rPr lang="de-DE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Weitere Informationen hier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936710" y="1816239"/>
            <a:ext cx="1031857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2400" dirty="0"/>
              <a:t>Der EWSA ist ein Ort der Begegnung und ermöglicht als einziges institutionelles Dialogforum der EU einen </a:t>
            </a:r>
            <a:r>
              <a:rPr lang="de-DE" sz="2400" b="1" dirty="0">
                <a:solidFill>
                  <a:srgbClr val="0060A0"/>
                </a:solidFill>
              </a:rPr>
              <a:t>Konsens</a:t>
            </a:r>
            <a:r>
              <a:rPr lang="de-DE" sz="2400" dirty="0"/>
              <a:t> zwischen unterschiedlichen Interessen zu finden. </a:t>
            </a:r>
            <a:r>
              <a:rPr lang="de-DE" sz="2400" dirty="0">
                <a:latin typeface="Calibri" pitchFamily="34" charset="0"/>
              </a:rPr>
              <a:t>Nur hier haben europäische Interessengruppen eine formale </a:t>
            </a:r>
            <a:r>
              <a:rPr lang="de-DE" sz="2400" b="1" dirty="0">
                <a:solidFill>
                  <a:srgbClr val="0060A0"/>
                </a:solidFill>
                <a:latin typeface="Calibri" pitchFamily="34" charset="0"/>
              </a:rPr>
              <a:t>Mitsprache bei EU‑Gesetzesvorhaben</a:t>
            </a:r>
            <a:r>
              <a:rPr lang="de-DE" sz="2400" dirty="0">
                <a:latin typeface="Calibri" pitchFamily="34" charset="0"/>
              </a:rPr>
              <a:t> in einem </a:t>
            </a:r>
            <a:r>
              <a:rPr lang="de-DE" sz="2400" b="1" dirty="0">
                <a:solidFill>
                  <a:srgbClr val="0060A0"/>
                </a:solidFill>
                <a:latin typeface="Calibri" pitchFamily="34" charset="0"/>
              </a:rPr>
              <a:t>interinstitutionellen Rahmen</a:t>
            </a:r>
            <a:r>
              <a:rPr lang="de-DE" sz="2400" dirty="0">
                <a:latin typeface="Calibri" pitchFamily="34" charset="0"/>
              </a:rPr>
              <a:t>.</a:t>
            </a:r>
          </a:p>
          <a:p>
            <a:pPr algn="just">
              <a:defRPr/>
            </a:pPr>
            <a:endParaRPr lang="de-DE" sz="2400" dirty="0">
              <a:latin typeface="Calibri" pitchFamily="34" charset="0"/>
            </a:endParaRPr>
          </a:p>
          <a:p>
            <a:pPr algn="just">
              <a:defRPr/>
            </a:pPr>
            <a:r>
              <a:rPr lang="de-DE" sz="2400" dirty="0">
                <a:latin typeface="Calibri" pitchFamily="34" charset="0"/>
              </a:rPr>
              <a:t>Die Teilhabe der organisierten Zivilgesellschaft – eine Form der </a:t>
            </a:r>
            <a:r>
              <a:rPr lang="de-DE" sz="2400" b="1" dirty="0">
                <a:solidFill>
                  <a:srgbClr val="0060A0"/>
                </a:solidFill>
                <a:latin typeface="Calibri" pitchFamily="34" charset="0"/>
              </a:rPr>
              <a:t>partizipativen Demokratie</a:t>
            </a:r>
            <a:r>
              <a:rPr lang="de-DE" sz="2400" dirty="0">
                <a:latin typeface="Calibri" pitchFamily="34" charset="0"/>
              </a:rPr>
              <a:t> – ist zentraler Bestandteil der Demokratie in der EU.</a:t>
            </a:r>
          </a:p>
          <a:p>
            <a:pPr algn="just">
              <a:defRPr/>
            </a:pPr>
            <a:endParaRPr lang="de-DE" sz="2400" dirty="0">
              <a:latin typeface="Calibri" pitchFamily="34" charset="0"/>
            </a:endParaRPr>
          </a:p>
          <a:p>
            <a:pPr algn="just">
              <a:defRPr/>
            </a:pPr>
            <a:r>
              <a:rPr lang="de-DE" sz="2400" dirty="0">
                <a:latin typeface="Calibri" pitchFamily="34" charset="0"/>
              </a:rPr>
              <a:t>Die behandelten </a:t>
            </a:r>
            <a:r>
              <a:rPr lang="de-DE" sz="2400" b="1" dirty="0">
                <a:solidFill>
                  <a:srgbClr val="0060A0"/>
                </a:solidFill>
                <a:latin typeface="Calibri" pitchFamily="34" charset="0"/>
              </a:rPr>
              <a:t>Themen sind alltagsrelevant</a:t>
            </a:r>
            <a:r>
              <a:rPr lang="de-DE" sz="2400" dirty="0">
                <a:latin typeface="Calibri" pitchFamily="34" charset="0"/>
              </a:rPr>
              <a:t> (u.a. Beschäftigung, Gesundheit, Verbraucherrechte, Landwirtschaft, Bekämpfung der organisierten Kriminalität)</a:t>
            </a:r>
            <a:r>
              <a:rPr lang="de-DE" sz="2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2539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WARUM IST DER EWSA FÜR DIE EU WICHTIG?</a:t>
            </a:r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67" y="2270916"/>
            <a:ext cx="1719072" cy="763693"/>
          </a:xfrm>
        </p:spPr>
        <p:txBody>
          <a:bodyPr>
            <a:no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24125" y="2270917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23704" y="2270917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>
                <a:solidFill>
                  <a:schemeClr val="bg1"/>
                </a:solidFill>
              </a:rPr>
              <a:t>TEN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157851" y="4939323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157851" y="1457822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033641" y="1490238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157851" y="3235481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30115" y="3385479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60A0"/>
                </a:solidFill>
              </a:rPr>
              <a:t>Wirtschafts- und Währungsunion, wirtschaftlicher und sozialer Zusammenhalt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130115" y="1843819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60A0"/>
                </a:solidFill>
              </a:rPr>
              <a:t>Binnenmarkt, Produktion, Verbrauch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067508" y="1768487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60A0"/>
                </a:solidFill>
              </a:rPr>
              <a:t>Verkehr, Energie, Infrastrukturen, Informationsgesellschaft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67508" y="3710184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60A0"/>
                </a:solidFill>
              </a:rPr>
              <a:t>Beschäftigung, Sozialfragen, Unionsbürgerschaft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17549" y="5462276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60A0"/>
                </a:solidFill>
              </a:rPr>
              <a:t>Landwirtschaft, ländliche Entwicklung, Umwelt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130115" y="5569998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60A0"/>
                </a:solidFill>
              </a:rPr>
              <a:t>Außenbeziehungen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061032" y="3344603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047679" y="493932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55047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de-DE" sz="3200" b="1" dirty="0">
                <a:solidFill>
                  <a:schemeClr val="bg1"/>
                </a:solidFill>
                <a:latin typeface="Calibri" charset="0"/>
              </a:rPr>
              <a:t>ARBEITSORGANE: 6 FACHGRUPPEN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19872" y="1876634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GES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97440" y="1876634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BDWB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75008" y="1876634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GGR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852576" y="1876634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ABS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289567" y="4102368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BNE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644351" y="4701432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Ad-hoc-Gruppe „Jugend“ des EWSA</a:t>
            </a:r>
          </a:p>
          <a:p>
            <a:pPr algn="ctr"/>
            <a:endParaRPr lang="fr-BE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550CAC-41D4-4A2D-86C1-44E77BFF7AD6}"/>
              </a:ext>
            </a:extLst>
          </p:cNvPr>
          <p:cNvGrpSpPr/>
          <p:nvPr/>
        </p:nvGrpSpPr>
        <p:grpSpPr>
          <a:xfrm>
            <a:off x="4972152" y="2038184"/>
            <a:ext cx="7036486" cy="3832348"/>
            <a:chOff x="4972152" y="2038184"/>
            <a:chExt cx="7036486" cy="383234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3FD9F6-20EB-4AD0-B17C-8063C7E63F76}"/>
                </a:ext>
              </a:extLst>
            </p:cNvPr>
            <p:cNvSpPr/>
            <p:nvPr/>
          </p:nvSpPr>
          <p:spPr>
            <a:xfrm>
              <a:off x="4972152" y="2038184"/>
              <a:ext cx="2301634" cy="2301629"/>
            </a:xfrm>
            <a:custGeom>
              <a:avLst/>
              <a:gdLst>
                <a:gd name="connsiteX0" fmla="*/ 0 w 2301634"/>
                <a:gd name="connsiteY0" fmla="*/ 1150815 h 2301629"/>
                <a:gd name="connsiteX1" fmla="*/ 1150817 w 2301634"/>
                <a:gd name="connsiteY1" fmla="*/ 0 h 2301629"/>
                <a:gd name="connsiteX2" fmla="*/ 2301634 w 2301634"/>
                <a:gd name="connsiteY2" fmla="*/ 1150815 h 2301629"/>
                <a:gd name="connsiteX3" fmla="*/ 1150817 w 2301634"/>
                <a:gd name="connsiteY3" fmla="*/ 2301630 h 2301629"/>
                <a:gd name="connsiteX4" fmla="*/ 0 w 2301634"/>
                <a:gd name="connsiteY4" fmla="*/ 1150815 h 23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634" h="2301629">
                  <a:moveTo>
                    <a:pt x="0" y="1150815"/>
                  </a:moveTo>
                  <a:cubicBezTo>
                    <a:pt x="0" y="515237"/>
                    <a:pt x="515238" y="0"/>
                    <a:pt x="1150817" y="0"/>
                  </a:cubicBezTo>
                  <a:cubicBezTo>
                    <a:pt x="1786396" y="0"/>
                    <a:pt x="2301634" y="515237"/>
                    <a:pt x="2301634" y="1150815"/>
                  </a:cubicBezTo>
                  <a:cubicBezTo>
                    <a:pt x="2301634" y="1786393"/>
                    <a:pt x="1786396" y="2301630"/>
                    <a:pt x="1150817" y="2301630"/>
                  </a:cubicBezTo>
                  <a:cubicBezTo>
                    <a:pt x="515238" y="2301630"/>
                    <a:pt x="0" y="1786393"/>
                    <a:pt x="0" y="1150815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17076" tIns="417076" rIns="417076" bIns="417076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7BA63F-EA29-4E3B-AA10-AEC08EE8975D}"/>
                </a:ext>
              </a:extLst>
            </p:cNvPr>
            <p:cNvSpPr/>
            <p:nvPr/>
          </p:nvSpPr>
          <p:spPr>
            <a:xfrm>
              <a:off x="7339929" y="2038184"/>
              <a:ext cx="2301634" cy="2301629"/>
            </a:xfrm>
            <a:custGeom>
              <a:avLst/>
              <a:gdLst>
                <a:gd name="connsiteX0" fmla="*/ 0 w 2301634"/>
                <a:gd name="connsiteY0" fmla="*/ 1150815 h 2301629"/>
                <a:gd name="connsiteX1" fmla="*/ 1150817 w 2301634"/>
                <a:gd name="connsiteY1" fmla="*/ 0 h 2301629"/>
                <a:gd name="connsiteX2" fmla="*/ 2301634 w 2301634"/>
                <a:gd name="connsiteY2" fmla="*/ 1150815 h 2301629"/>
                <a:gd name="connsiteX3" fmla="*/ 1150817 w 2301634"/>
                <a:gd name="connsiteY3" fmla="*/ 2301630 h 2301629"/>
                <a:gd name="connsiteX4" fmla="*/ 0 w 2301634"/>
                <a:gd name="connsiteY4" fmla="*/ 1150815 h 23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634" h="2301629">
                  <a:moveTo>
                    <a:pt x="0" y="1150815"/>
                  </a:moveTo>
                  <a:cubicBezTo>
                    <a:pt x="0" y="515237"/>
                    <a:pt x="515238" y="0"/>
                    <a:pt x="1150817" y="0"/>
                  </a:cubicBezTo>
                  <a:cubicBezTo>
                    <a:pt x="1786396" y="0"/>
                    <a:pt x="2301634" y="515237"/>
                    <a:pt x="2301634" y="1150815"/>
                  </a:cubicBezTo>
                  <a:cubicBezTo>
                    <a:pt x="2301634" y="1786393"/>
                    <a:pt x="1786396" y="2301630"/>
                    <a:pt x="1150817" y="2301630"/>
                  </a:cubicBezTo>
                  <a:cubicBezTo>
                    <a:pt x="515238" y="2301630"/>
                    <a:pt x="0" y="1786393"/>
                    <a:pt x="0" y="1150815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5646" tIns="405646" rIns="405646" bIns="40564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800" kern="1200" dirty="0">
                  <a:solidFill>
                    <a:schemeClr val="bg1"/>
                  </a:solidFill>
                </a:rPr>
                <a:t>Ad-hoc-Gruppe „Grundrechte und Rechtsstaat-</a:t>
              </a:r>
              <a:r>
                <a:rPr lang="de-DE" sz="1800" kern="1200" dirty="0" err="1">
                  <a:solidFill>
                    <a:schemeClr val="bg1"/>
                  </a:solidFill>
                </a:rPr>
                <a:t>lichkeit</a:t>
              </a:r>
              <a:r>
                <a:rPr lang="de-DE" sz="1800" kern="1200" dirty="0">
                  <a:solidFill>
                    <a:schemeClr val="bg1"/>
                  </a:solidFill>
                </a:rPr>
                <a:t>“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7B68529-2F1E-4C8B-B832-B7E8973DEBFB}"/>
                </a:ext>
              </a:extLst>
            </p:cNvPr>
            <p:cNvSpPr/>
            <p:nvPr/>
          </p:nvSpPr>
          <p:spPr>
            <a:xfrm>
              <a:off x="8700842" y="3564554"/>
              <a:ext cx="2322372" cy="2286922"/>
            </a:xfrm>
            <a:custGeom>
              <a:avLst/>
              <a:gdLst>
                <a:gd name="connsiteX0" fmla="*/ 0 w 2322372"/>
                <a:gd name="connsiteY0" fmla="*/ 1143461 h 2286922"/>
                <a:gd name="connsiteX1" fmla="*/ 1161186 w 2322372"/>
                <a:gd name="connsiteY1" fmla="*/ 0 h 2286922"/>
                <a:gd name="connsiteX2" fmla="*/ 2322372 w 2322372"/>
                <a:gd name="connsiteY2" fmla="*/ 1143461 h 2286922"/>
                <a:gd name="connsiteX3" fmla="*/ 1161186 w 2322372"/>
                <a:gd name="connsiteY3" fmla="*/ 2286922 h 2286922"/>
                <a:gd name="connsiteX4" fmla="*/ 0 w 2322372"/>
                <a:gd name="connsiteY4" fmla="*/ 1143461 h 228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2372" h="2286922">
                  <a:moveTo>
                    <a:pt x="0" y="1143461"/>
                  </a:moveTo>
                  <a:cubicBezTo>
                    <a:pt x="0" y="511945"/>
                    <a:pt x="519881" y="0"/>
                    <a:pt x="1161186" y="0"/>
                  </a:cubicBezTo>
                  <a:cubicBezTo>
                    <a:pt x="1802491" y="0"/>
                    <a:pt x="2322372" y="511945"/>
                    <a:pt x="2322372" y="1143461"/>
                  </a:cubicBezTo>
                  <a:cubicBezTo>
                    <a:pt x="2322372" y="1774977"/>
                    <a:pt x="1802491" y="2286922"/>
                    <a:pt x="1161186" y="2286922"/>
                  </a:cubicBezTo>
                  <a:cubicBezTo>
                    <a:pt x="519881" y="2286922"/>
                    <a:pt x="0" y="1774977"/>
                    <a:pt x="0" y="1143461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8684" tIns="403492" rIns="408684" bIns="40349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800" kern="1200" dirty="0">
                  <a:solidFill>
                    <a:schemeClr val="bg1"/>
                  </a:solidFill>
                </a:rPr>
                <a:t>Arbeitsmarkt-beobachtungs-stelle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14E264-2A47-43D0-AA99-69BD48E0FEB6}"/>
                </a:ext>
              </a:extLst>
            </p:cNvPr>
            <p:cNvSpPr/>
            <p:nvPr/>
          </p:nvSpPr>
          <p:spPr>
            <a:xfrm>
              <a:off x="9707004" y="2038184"/>
              <a:ext cx="2301634" cy="2301629"/>
            </a:xfrm>
            <a:custGeom>
              <a:avLst/>
              <a:gdLst>
                <a:gd name="connsiteX0" fmla="*/ 0 w 2301634"/>
                <a:gd name="connsiteY0" fmla="*/ 1150815 h 2301629"/>
                <a:gd name="connsiteX1" fmla="*/ 1150817 w 2301634"/>
                <a:gd name="connsiteY1" fmla="*/ 0 h 2301629"/>
                <a:gd name="connsiteX2" fmla="*/ 2301634 w 2301634"/>
                <a:gd name="connsiteY2" fmla="*/ 1150815 h 2301629"/>
                <a:gd name="connsiteX3" fmla="*/ 1150817 w 2301634"/>
                <a:gd name="connsiteY3" fmla="*/ 2301630 h 2301629"/>
                <a:gd name="connsiteX4" fmla="*/ 0 w 2301634"/>
                <a:gd name="connsiteY4" fmla="*/ 1150815 h 23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634" h="2301629">
                  <a:moveTo>
                    <a:pt x="0" y="1150815"/>
                  </a:moveTo>
                  <a:cubicBezTo>
                    <a:pt x="0" y="515237"/>
                    <a:pt x="515238" y="0"/>
                    <a:pt x="1150817" y="0"/>
                  </a:cubicBezTo>
                  <a:cubicBezTo>
                    <a:pt x="1786396" y="0"/>
                    <a:pt x="2301634" y="515237"/>
                    <a:pt x="2301634" y="1150815"/>
                  </a:cubicBezTo>
                  <a:cubicBezTo>
                    <a:pt x="2301634" y="1786393"/>
                    <a:pt x="1786396" y="2301630"/>
                    <a:pt x="1150817" y="2301630"/>
                  </a:cubicBezTo>
                  <a:cubicBezTo>
                    <a:pt x="515238" y="2301630"/>
                    <a:pt x="0" y="1786393"/>
                    <a:pt x="0" y="1150815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5646" tIns="405646" rIns="405646" bIns="40564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800" kern="1200" dirty="0">
                  <a:solidFill>
                    <a:schemeClr val="bg1"/>
                  </a:solidFill>
                </a:rPr>
                <a:t>Beobachtungs-stelle für nachhaltige </a:t>
              </a:r>
              <a:r>
                <a:rPr lang="de-DE" kern="1200" dirty="0">
                  <a:solidFill>
                    <a:schemeClr val="bg1"/>
                  </a:solidFill>
                </a:rPr>
                <a:t>Entwicklung</a:t>
              </a:r>
              <a:endParaRPr lang="de-DE" sz="900" kern="1200" dirty="0">
                <a:solidFill>
                  <a:schemeClr val="bg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33B0604-BFEA-4C27-8B09-5CF6E04B4AC6}"/>
                </a:ext>
              </a:extLst>
            </p:cNvPr>
            <p:cNvSpPr/>
            <p:nvPr/>
          </p:nvSpPr>
          <p:spPr>
            <a:xfrm>
              <a:off x="6176009" y="3568903"/>
              <a:ext cx="2301634" cy="2301629"/>
            </a:xfrm>
            <a:custGeom>
              <a:avLst/>
              <a:gdLst>
                <a:gd name="connsiteX0" fmla="*/ 0 w 2301634"/>
                <a:gd name="connsiteY0" fmla="*/ 1150815 h 2301629"/>
                <a:gd name="connsiteX1" fmla="*/ 1150817 w 2301634"/>
                <a:gd name="connsiteY1" fmla="*/ 0 h 2301629"/>
                <a:gd name="connsiteX2" fmla="*/ 2301634 w 2301634"/>
                <a:gd name="connsiteY2" fmla="*/ 1150815 h 2301629"/>
                <a:gd name="connsiteX3" fmla="*/ 1150817 w 2301634"/>
                <a:gd name="connsiteY3" fmla="*/ 2301630 h 2301629"/>
                <a:gd name="connsiteX4" fmla="*/ 0 w 2301634"/>
                <a:gd name="connsiteY4" fmla="*/ 1150815 h 23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634" h="2301629">
                  <a:moveTo>
                    <a:pt x="0" y="1150815"/>
                  </a:moveTo>
                  <a:cubicBezTo>
                    <a:pt x="0" y="515237"/>
                    <a:pt x="515238" y="0"/>
                    <a:pt x="1150817" y="0"/>
                  </a:cubicBezTo>
                  <a:cubicBezTo>
                    <a:pt x="1786396" y="0"/>
                    <a:pt x="2301634" y="515237"/>
                    <a:pt x="2301634" y="1150815"/>
                  </a:cubicBezTo>
                  <a:cubicBezTo>
                    <a:pt x="2301634" y="1786393"/>
                    <a:pt x="1786396" y="2301630"/>
                    <a:pt x="1150817" y="2301630"/>
                  </a:cubicBezTo>
                  <a:cubicBezTo>
                    <a:pt x="515238" y="2301630"/>
                    <a:pt x="0" y="1786393"/>
                    <a:pt x="0" y="1150815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5646" tIns="405646" rIns="405646" bIns="40564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1800" kern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138485"/>
              </p:ext>
            </p:extLst>
          </p:nvPr>
        </p:nvGraphicFramePr>
        <p:xfrm>
          <a:off x="161813" y="1885045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56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de-DE" sz="3200" b="1" dirty="0">
                <a:solidFill>
                  <a:schemeClr val="bg1"/>
                </a:solidFill>
                <a:latin typeface="Calibri" charset="0"/>
              </a:rPr>
              <a:t>WEITERE ARBEITSORGANE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050474-C306-4A75-B6DB-46F56E8663C1}"/>
              </a:ext>
            </a:extLst>
          </p:cNvPr>
          <p:cNvSpPr txBox="1"/>
          <p:nvPr/>
        </p:nvSpPr>
        <p:spPr>
          <a:xfrm>
            <a:off x="5032135" y="2739575"/>
            <a:ext cx="212772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kern="1200" dirty="0">
                <a:solidFill>
                  <a:schemeClr val="bg1"/>
                </a:solidFill>
              </a:rPr>
              <a:t>Ad-hoc-Gruppe „Europäisches Semester“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276CF-C730-472F-AEB2-0959EED7D14F}"/>
              </a:ext>
            </a:extLst>
          </p:cNvPr>
          <p:cNvSpPr txBox="1"/>
          <p:nvPr/>
        </p:nvSpPr>
        <p:spPr>
          <a:xfrm>
            <a:off x="6314286" y="3713205"/>
            <a:ext cx="197141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800" kern="1200" dirty="0">
              <a:solidFill>
                <a:schemeClr val="bg1"/>
              </a:solidFill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kern="1200" dirty="0">
                <a:solidFill>
                  <a:schemeClr val="bg1"/>
                </a:solidFill>
              </a:rPr>
              <a:t>Beobachtungs-stelle für den digitalen Wandel und den Binnenmarkt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548361"/>
            <a:ext cx="2790606" cy="2164006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1976584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1976584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548361"/>
            <a:ext cx="2790606" cy="2176229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548361"/>
            <a:ext cx="2790000" cy="2176229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3981666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1976584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4" y="2080989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3981666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de-DE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847277" y="5511466"/>
            <a:ext cx="2535841" cy="862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  <a:spcBef>
                <a:spcPct val="0"/>
              </a:spcBef>
            </a:pP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Nach einer entsprechenden Empfehlung des EWSA lancierte die Kommission die Beratungsplattform Energiearmut.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1" y="342888"/>
            <a:ext cx="12191999" cy="42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de-DE" sz="3200" b="1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AKTUELLE ERFOLGSGESCHICHTEN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98734" y="5486946"/>
            <a:ext cx="260728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3"/>
              </a:lnSpc>
              <a:spcBef>
                <a:spcPct val="0"/>
              </a:spcBef>
            </a:pP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2023 legte die Kommission den Legislativvorschlag „Recht auf Reparatur“ für die neue Verbraucheragenda vor, um Hindernisse für die Reparatur defekter Geräte zu beseitigen.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854376" y="2633106"/>
            <a:ext cx="246806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Die Forderungen des EWSA flossen in die </a:t>
            </a:r>
            <a:r>
              <a:rPr lang="de-DE" sz="1300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2" tooltip="https://wayback.archive-it.org/12710/20240718213736/https://belgian-presidency.consilium.europa.eu/de/nachrichten/erklaerung-von-luettich-erschwinglicher-angemessener-und-nachhaltiger-wohnraum-fuer-alle/"/>
              </a:rPr>
              <a:t>Erklärung von Lüttich</a:t>
            </a: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vom März 2024 ein, die auf der Konferenz für Wohnungswesen unter belgischem EU-Ratsvorsitz angenommen wurde.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213087" y="2661260"/>
            <a:ext cx="2538236" cy="1079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  <a:spcBef>
                <a:spcPct val="0"/>
              </a:spcBef>
            </a:pP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Der EWSA wurde von der Kommission zum Sekretariat aller Internen Beratungsgruppen (DAG) der EU ernannt (Leitung: Tanja Buzek (Gruppe II).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571592" y="2442627"/>
            <a:ext cx="2461564" cy="142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86"/>
              </a:lnSpc>
              <a:spcBef>
                <a:spcPct val="0"/>
              </a:spcBef>
            </a:pP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Der EWSA fordert seit 2023 eine einheitliche EU-Wasserpolitik, den europäischen Blauen Deal. Er ermittelte die Wasserprobleme in Europa und präsentierte einen klaren und konkreten Fahrplan zu ihrer Bewältigung.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238455" y="5305099"/>
            <a:ext cx="2520433" cy="129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de-DE" sz="13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Der EWSA hat sich in mehreren Empfehlungen und Konferenzen für die Aufnahme eines EU-Aktionsplans zu seltenen Krankheiten in das Arbeitsprogramm der Kommission eingesetzt. 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066445" y="4286048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48988" y="1489673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1222" y="1452502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395687" y="4294196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2411" y="1473538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3981666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69415" y="432745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806639" y="4687874"/>
            <a:ext cx="2564741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de-DE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5" tooltip="https://www.eesc.europa.eu/sites/default/files/2024-12/qe-01-24-021-en-n.pdf"/>
              </a:rPr>
              <a:t>Recht auf erschwingliche Energie für alle</a:t>
            </a:r>
          </a:p>
        </p:txBody>
      </p: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112780" y="2025622"/>
            <a:ext cx="2740789" cy="1007875"/>
            <a:chOff x="0" y="-407819"/>
            <a:chExt cx="5481579" cy="2015749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233548" y="-407819"/>
              <a:ext cx="5076473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de-D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23-en-n_0.pdf"/>
                </a:rPr>
                <a:t>Handelsabkommen zum Nutzen aller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96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6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684540"/>
            <a:ext cx="2651756" cy="1127638"/>
            <a:chOff x="0" y="-599929"/>
            <a:chExt cx="5303512" cy="2255275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96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6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547562" y="-599929"/>
              <a:ext cx="4673818" cy="11092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7" tooltip="https://www.eesc.europa.eu/sites/default/files/2024-12/qe-01-24-020-en-n.pdf"/>
                </a:rPr>
                <a:t>EU-Aktionsplan für seltene Krankheiten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495719" y="2015777"/>
            <a:ext cx="2650773" cy="1029576"/>
            <a:chOff x="-103800" y="-403805"/>
            <a:chExt cx="5301545" cy="205915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103800" y="-403805"/>
              <a:ext cx="5197743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16-en-n.pdf"/>
                </a:rPr>
                <a:t>EU-Wasserstrategie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96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600" dirty="0"/>
            </a:p>
          </p:txBody>
        </p:sp>
      </p:grp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94978" y="2015777"/>
            <a:ext cx="2502840" cy="554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de-DE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18-en-n.pdf"/>
              </a:rPr>
              <a:t>Erschwinglicher Wohnraum für alle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604941" y="4546873"/>
            <a:ext cx="2482165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de-DE" sz="16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Recht auf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de-DE" sz="1600" u="sng" dirty="0">
                <a:solidFill>
                  <a:srgbClr val="1F5FA0"/>
                </a:solidFill>
              </a:rPr>
              <a:t>Reparatur im Zentrum der EU-Verbraucherschutzpolitik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16" grpId="0"/>
      <p:bldP spid="67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A6WAAD5KZT2Q-604569563-4204</_dlc_DocId>
    <_dlc_DocIdUrl xmlns="1a33af13-4045-4f88-9d7b-618e30f79918">
      <Url>http://dm/eesc/2025/_layouts/15/DocIdRedir.aspx?ID=A6WAAD5KZT2Q-604569563-4204</Url>
      <Description>A6WAAD5KZT2Q-604569563-4204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Gumm Alexander</DisplayName>
        <AccountId>1510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Props1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D311D7-3ED9-41B2-A825-A89027CFC6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1593</Words>
  <Application>Microsoft Office PowerPoint</Application>
  <PresentationFormat>Widescreen</PresentationFormat>
  <Paragraphs>206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Der Europäische Wirtschafts- und Sozialausschuss ist eine beratende Einrichtung zur Vertretung der organisierten Zivilgesellschaft.</vt:lpstr>
      <vt:lpstr>PowerPoint Presentation</vt:lpstr>
      <vt:lpstr>PowerPoint Presentation</vt:lpstr>
      <vt:lpstr>WELCHE AUFGABEN HAT DER EWSA?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Bleiben Sie dran!</vt:lpstr>
      <vt:lpstr>PowerPoint Presentation</vt:lpstr>
      <vt:lpstr>PowerPoint Presentation</vt:lpstr>
      <vt:lpstr>WAS HAT DIE EU JUNGEN MENSCHEN ZU BIETEN?</vt:lpstr>
      <vt:lpstr>JUGENDINITIATIVEN DES EWSA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für Besuchergruppen des EWSA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143</cp:revision>
  <dcterms:created xsi:type="dcterms:W3CDTF">2024-07-17T07:57:29Z</dcterms:created>
  <dcterms:modified xsi:type="dcterms:W3CDTF">2025-03-28T08:58:54Z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155886f6-6c9b-47ec-9547-68f4df0cfe44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SV|c2ed69e7-a339-43d7-8f22-d93680a92aa0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32;#MT|7df99101-6854-4a26-b53a-b88c0da02c26;#31;#SL|98a412ae-eb01-49e9-ae3d-585a81724cfc;#30;#LT|a7ff5ce7-6123-4f68-865a-a57c31810414;#28;#SV|c2ed69e7-a339-43d7-8f22-d93680a92aa0;#27;#NL|55c6556c-b4f4-441d-9acf-c498d4f838bd;#24;#PL|1e03da61-4678-4e07-b136-b5024ca9197b;#13;#TRA|150d2a88-1431-44e6-a8ca-0bb753ab8672;#46;#SK|46d9fce0-ef79-4f71-b89b-cd6aa82426b8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23;#DE|f6b31e5a-26fa-4935-b661-318e46daf27e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