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Středisko pro sledování digitální transformace a jednotného trhu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 custT="1"/>
      <dgm:spPr>
        <a:solidFill>
          <a:srgbClr val="002060"/>
        </a:solidFill>
      </dgm:spPr>
      <dgm:t>
        <a:bodyPr/>
        <a:lstStyle/>
        <a:p>
          <a:r>
            <a:rPr lang="cs-CZ" sz="2100" dirty="0">
              <a:solidFill>
                <a:schemeClr val="bg1"/>
              </a:solidFill>
            </a:rPr>
            <a:t>Skupina </a:t>
          </a:r>
        </a:p>
        <a:p>
          <a:r>
            <a:rPr lang="cs-CZ" sz="2100" dirty="0">
              <a:solidFill>
                <a:schemeClr val="bg1"/>
              </a:solidFill>
            </a:rPr>
            <a:t>ad hoc Základní práva </a:t>
          </a:r>
        </a:p>
        <a:p>
          <a:r>
            <a:rPr lang="cs-CZ" sz="2100" dirty="0">
              <a:solidFill>
                <a:schemeClr val="bg1"/>
              </a:solidFill>
            </a:rPr>
            <a:t>a právní stát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Středisko pro sledování trhu práce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cs-CZ" sz="2100" dirty="0">
              <a:solidFill>
                <a:schemeClr val="bg1"/>
              </a:solidFill>
            </a:rPr>
            <a:t>Skupina </a:t>
          </a:r>
        </a:p>
        <a:p>
          <a:r>
            <a:rPr lang="cs-CZ" sz="2100" dirty="0">
              <a:solidFill>
                <a:schemeClr val="bg1"/>
              </a:solidFill>
            </a:rPr>
            <a:t>ad hoc Evropský semestr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Středisko pro sledování udržitelného rozvoje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-594" custLinFactNeighborY="6170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7329" custLinFactNeighborY="5474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cs-CZ" sz="2100" dirty="0">
              <a:solidFill>
                <a:schemeClr val="bg1"/>
              </a:solidFill>
            </a:rPr>
            <a:t>Skupina </a:t>
          </a:r>
        </a:p>
        <a:p>
          <a:r>
            <a:rPr lang="cs-CZ" sz="2100" dirty="0">
              <a:solidFill>
                <a:schemeClr val="bg1"/>
              </a:solidFill>
            </a:rPr>
            <a:t>ad hoc Rovnost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cs-CZ" sz="2100" dirty="0">
              <a:solidFill>
                <a:schemeClr val="bg1"/>
              </a:solidFill>
            </a:rPr>
            <a:t>Skupina</a:t>
          </a:r>
        </a:p>
        <a:p>
          <a:r>
            <a:rPr lang="cs-CZ" sz="2100" dirty="0">
              <a:solidFill>
                <a:schemeClr val="bg1"/>
              </a:solidFill>
            </a:rPr>
            <a:t> ad hoc pro COP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  <a:latin typeface="Calibri" pitchFamily="34" charset="0"/>
            </a:rPr>
            <a:t>CCMI Poradní komise pro průmyslové změny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cs-CZ" sz="2100" dirty="0">
              <a:solidFill>
                <a:schemeClr val="bg1"/>
              </a:solidFill>
            </a:rPr>
            <a:t>Skupina </a:t>
          </a:r>
        </a:p>
        <a:p>
          <a:r>
            <a:rPr lang="cs-CZ" sz="2100" dirty="0">
              <a:solidFill>
                <a:schemeClr val="bg1"/>
              </a:solidFill>
            </a:rPr>
            <a:t>ad hoc Mládež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5196" custLinFactNeighborY="-9209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10130" custLinFactNeighborY="-5693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ScaleX="105303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248" custLinFactNeighborY="1465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Skupina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ad hoc Evropský semestr</a:t>
          </a: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169865" y="2047799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solidFill>
                <a:schemeClr val="bg1"/>
              </a:solidFill>
            </a:rPr>
            <a:t>Středisko pro sledování digitální transformace a jednotného trhu</a:t>
          </a:r>
        </a:p>
      </dsp:txBody>
      <dsp:txXfrm>
        <a:off x="1506931" y="2384865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Skupina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ad hoc Základní práva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a právní stát</a:t>
          </a: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09632" y="2039134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solidFill>
                <a:schemeClr val="bg1"/>
              </a:solidFill>
            </a:rPr>
            <a:t>Středisko pro sledování trhu práce</a:t>
          </a:r>
        </a:p>
      </dsp:txBody>
      <dsp:txXfrm>
        <a:off x="4049736" y="2374046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solidFill>
                <a:schemeClr val="bg1"/>
              </a:solidFill>
            </a:rPr>
            <a:t>Středisko pro sledování udržitelného rozvoje</a:t>
          </a: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112033" y="103230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  <a:latin typeface="Calibri" pitchFamily="34" charset="0"/>
            </a:rPr>
            <a:t>CCMI Poradní komise pro průmyslové změny</a:t>
          </a:r>
        </a:p>
      </dsp:txBody>
      <dsp:txXfrm>
        <a:off x="453221" y="424878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957780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Skupina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ad hoc Mládež</a:t>
          </a:r>
        </a:p>
      </dsp:txBody>
      <dsp:txXfrm>
        <a:off x="1294593" y="2003139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388473" y="149418"/>
          <a:ext cx="2421866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Skupina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ad hoc Rovnost</a:t>
          </a:r>
        </a:p>
      </dsp:txBody>
      <dsp:txXfrm>
        <a:off x="2743147" y="486272"/>
        <a:ext cx="1712518" cy="1626475"/>
      </dsp:txXfrm>
    </dsp:sp>
    <dsp:sp modelId="{3F6A9F8B-8669-4891-A9B7-B500B35741E7}">
      <dsp:nvSpPr>
        <dsp:cNvPr id="0" name=""/>
        <dsp:cNvSpPr/>
      </dsp:nvSpPr>
      <dsp:spPr>
        <a:xfrm>
          <a:off x="3556758" y="1830932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Skupina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 ad hoc pro COP</a:t>
          </a:r>
        </a:p>
      </dsp:txBody>
      <dsp:txXfrm>
        <a:off x="3893571" y="2167786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sites/default/files/2024-12/qe-01-24-017-en-n.pdf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cs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cs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%23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cs" TargetMode="External"/><Relationship Id="rId27" Type="http://schemas.openxmlformats.org/officeDocument/2006/relationships/hyperlink" Target="https://www.eesc.europa.eu/cs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cs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cs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cs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cs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cs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g"/><Relationship Id="rId4" Type="http://schemas.openxmlformats.org/officeDocument/2006/relationships/image" Target="../media/image114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cs/members-groups/groups/skupina-ruznoroda-evropa" TargetMode="External"/><Relationship Id="rId5" Type="http://schemas.openxmlformats.org/officeDocument/2006/relationships/hyperlink" Target="https://www.eesc.europa.eu/cs/members-groups/groups/workers-group" TargetMode="External"/><Relationship Id="rId4" Type="http://schemas.openxmlformats.org/officeDocument/2006/relationships/hyperlink" Target="https://www.eesc.europa.eu/cs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cs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cs/sections-other-bodies/sections-commission/employment-social-affairs-and-citizenship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cs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cs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cs/sections-other-bodies/sections-commission/economic-and-monetary-union-and-economic-and-social-cohesion-eco" TargetMode="External"/><Relationship Id="rId14" Type="http://schemas.openxmlformats.org/officeDocument/2006/relationships/hyperlink" Target="https://www.eesc.europa.eu/cs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28.sv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hyperlink" Target="https://www.eesc.europa.eu/sites/default/files/2024-12/qe-01-24-017-en-n.pdf" TargetMode="External"/><Relationship Id="rId25" Type="http://schemas.openxmlformats.org/officeDocument/2006/relationships/image" Target="../media/image32.sv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hyperlink" Target="https://www.eesc.europa.eu/sites/default/files/2024-12/qe-01-24-018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2" y="43707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600" b="1" dirty="0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Vítejte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534" y="1329066"/>
            <a:ext cx="2854060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4262678" y="1309424"/>
            <a:ext cx="2505574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260009" y="4401332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532404" y="3479871"/>
            <a:ext cx="570282" cy="593955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482932" y="2552996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-14423" y="3307816"/>
            <a:ext cx="4313380" cy="1781821"/>
            <a:chOff x="-26481" y="-28984"/>
            <a:chExt cx="6538956" cy="3258324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659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cs-CZ" sz="17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Směrování budoucnosti v oblasti udržitelnosti prostřednictvím Evropské platformy zainteresovaných stran pro oběhové hospodářství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-26481" y="2093083"/>
              <a:ext cx="6419917" cy="11061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cs-CZ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EHSV v roce 2017 vytvořil ve spolupráci s Evropskou komisí Evropskou platformu zainteresovaných stran pro oběhové hospodářství.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9"/>
            <a:ext cx="3156755" cy="1525096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cs-CZ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cs/our-work/publications-other-work/publications/recent-eesc-achievements"/>
                </a:rPr>
                <a:t>… a mnoho dalších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1"/>
              <a:ext cx="4877440" cy="9299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cs-CZ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Další úspěchy z poslední doby najdete na stránce </a:t>
              </a:r>
              <a:r>
                <a:rPr lang="cs-CZ" sz="12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cs"/>
                </a:rPr>
                <a:t>eesc.europa.eu</a:t>
              </a:r>
              <a:r>
                <a:rPr lang="cs-CZ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474899" y="209295"/>
            <a:ext cx="6840000" cy="876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NEDÁVNÉ PŘÍKLADY ÚSPĚŠNÉHO PŮSOBENÍ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064910" y="2958091"/>
            <a:ext cx="3751631" cy="2130530"/>
            <a:chOff x="-25439" y="-47772"/>
            <a:chExt cx="6424792" cy="3528383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424792" cy="1047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cs-CZ" sz="155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Zavedení povinnosti konzultovat nezbytné hospodářské reformy s občanskou společností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30202" y="1326175"/>
              <a:ext cx="6313509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cs-CZ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Evropská komise v roce 2023 předložila návrh na reformu rámce EU pro správu ekonomických záležitostí, jehož cílem bylo řešit současné hospodářské výzvy. EHSV vypracoval klíčová doporučení, která výrazně ovlivnila konečný legislativní balíček.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338550" y="5436874"/>
            <a:ext cx="5919265" cy="1285593"/>
            <a:chOff x="-53685" y="513407"/>
            <a:chExt cx="7284064" cy="2715933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513407"/>
              <a:ext cx="6165974" cy="2715933"/>
              <a:chOff x="0" y="146464"/>
              <a:chExt cx="1759022" cy="774798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146464"/>
                <a:ext cx="1759022" cy="774798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477350" y="1403575"/>
              <a:ext cx="6306436" cy="1711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cs-CZ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Skupina ad hoc pro konferenci smluvních stran Rámcové úmluvy OSN o změně klimatu (UNFCCC) v roce 2023 přímo působila na postoje členských států EU a Komise, a tak přispěla k </a:t>
              </a:r>
              <a:r>
                <a:rPr lang="cs-CZ" sz="12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pracovnímu programu pro oblast spravedlivé transformace</a:t>
              </a:r>
              <a:r>
                <a:rPr lang="cs-CZ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-53685" y="653359"/>
              <a:ext cx="7284064" cy="545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cs-CZ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cs-CZ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cs/news-media/articles/leading-way-just-transition"/>
                </a:rPr>
                <a:t>Udávání směru pro spravedlivou transformaci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131529" y="1210616"/>
            <a:ext cx="3580248" cy="1939550"/>
            <a:chOff x="215051" y="0"/>
            <a:chExt cx="6313510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298809" y="190868"/>
              <a:ext cx="6046490" cy="9234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cs-CZ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Začleňování názorů mladých lidí do rozhodovacího procesu EU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3" cy="135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cs-CZ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EHSV se v červenci 2022 stal první institucí EU, která se zavázala </a:t>
              </a:r>
              <a:r>
                <a:rPr lang="cs-CZ" sz="12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cs/our-work/opinions-information-reports/opinions/eu-youth-test"/>
                </a:rPr>
                <a:t>ověřovat dopad předpisů EU na mladé lidi</a:t>
              </a:r>
              <a:r>
                <a:rPr lang="cs-CZ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což je novátorský přístup k začleňování problematiky mládeže do tvorby politik.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6282662" y="5193852"/>
            <a:ext cx="5503300" cy="1614670"/>
            <a:chOff x="100090" y="0"/>
            <a:chExt cx="7284064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0"/>
              <a:ext cx="6313510" cy="3229340"/>
              <a:chOff x="0" y="0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100090" y="278652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cs-CZ" sz="17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Předložení potravinové politiky k projednávání v EU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4" y="1019952"/>
              <a:ext cx="6306437" cy="1620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cs-CZ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EHSV v roce 2024 přijal doporučení týkající se společné zemědělské politiky po roce 2027, v nichž prosazoval udržitelnější potravinářské výrobky, které budou jednak přístupné pro spotřebitele v EU, a jednak cenově dostupné pro sociálně zranitelné skupiny.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251572" y="2288149"/>
            <a:ext cx="4025154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Velmi si ceníme všech </a:t>
            </a:r>
            <a:r>
              <a:rPr lang="cs-CZ" sz="2400" b="1" i="0" u="none" strike="noStrike" dirty="0">
                <a:solidFill>
                  <a:srgbClr val="1F5FA0"/>
                </a:solidFill>
                <a:effectLst/>
              </a:rPr>
              <a:t>24 úředních jazyků EU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 a aktivně prosazujeme jejich používání. </a:t>
            </a:r>
          </a:p>
          <a:p>
            <a:pPr algn="ctr">
              <a:spcBef>
                <a:spcPts val="1200"/>
              </a:spcBef>
              <a:defRPr/>
            </a:pPr>
            <a:r>
              <a:rPr lang="cs-CZ" sz="2400" dirty="0">
                <a:solidFill>
                  <a:srgbClr val="000000"/>
                </a:solidFill>
              </a:rPr>
              <a:t>Tento přístup je podpořen tím, že členové mají právo používat při své práci svůj mateřský jazyk, a to jak v mluveném, tak v písemném projevu.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378157" y="1502249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Heslo EU </a:t>
            </a:r>
            <a:r>
              <a:rPr lang="cs-CZ" sz="2400" b="1" i="1" u="none" strike="noStrike" dirty="0">
                <a:solidFill>
                  <a:srgbClr val="1F5FA0"/>
                </a:solidFill>
                <a:effectLst/>
              </a:rPr>
              <a:t>„Jednotná v rozmanitosti“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 je v EHSV díky mnohojazyčnosti více než jen slovy.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7813242" y="2452336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Všechna stanoviska, oficiální dokumenty a většina digitálního obsahu EHSV jsou </a:t>
            </a:r>
            <a:r>
              <a:rPr lang="cs-CZ" sz="2400" b="1" dirty="0">
                <a:solidFill>
                  <a:srgbClr val="1F5FA0"/>
                </a:solidFill>
              </a:rPr>
              <a:t>k dispozici ve všech jazycích</a:t>
            </a:r>
            <a:r>
              <a:rPr lang="cs-CZ" sz="2400" dirty="0"/>
              <a:t> díky nasazení našeho ředitelství pro překlady.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348" y="2395752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285578" y="141134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MNOHOJAZYČNOST VE VÝBORU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454657" y="1470084"/>
            <a:ext cx="4805322" cy="4200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422860" y="1614649"/>
            <a:ext cx="487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Pro hodnoticí formulář naskenujte QR kód.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520521" y="2560359"/>
            <a:ext cx="5095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Chcete se na něco zeptat? Pošlete nám e-mail na adresu </a:t>
            </a:r>
            <a:r>
              <a:rPr lang="cs-CZ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  <a:r>
              <a:rPr lang="cs-CZ" sz="20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6845340" y="3664266"/>
            <a:ext cx="287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Sledujte nás: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563480" y="1344190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5219" y="3268245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19" y="2956468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132131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+mn-lt"/>
              </a:rPr>
              <a:t>MÁTE NĚJAKÉ DOTAZY?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26" y="5700037"/>
            <a:ext cx="5141986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solidFill>
                  <a:srgbClr val="0060A0"/>
                </a:solidFill>
                <a:latin typeface="+mn-lt"/>
              </a:rPr>
              <a:t>Zůstaňte s námi v kontaktu!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1394DF2B-96E7-2C74-4650-CC07D0A30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540B2-B0F2-FE03-1174-7B12085B3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9A98E907-1EF7-1007-9E67-2FDAC7D55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C39FE08D-BABE-72C3-AD88-E691CDA4E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6264A581-6F2C-CDC7-E488-55014D75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22301D6-22BB-B792-26D7-228BDE6E4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30CBCA-7BA0-7E77-B9B4-DD6105F09E25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5E3289-1632-09A8-F9E9-1A3CFE73B2AF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C16126-2269-D82E-5E14-995DF7CFEFB3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470BCC-4A35-1D8A-645A-7DB70E58E21E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2BE1FA-D938-430B-AD7E-8E9517949F50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56DB8E-3CFF-3A0C-615E-5FBD847CEB4E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BEBC77A-30EF-1A2E-1701-03D1663BE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5800" y="3048962"/>
            <a:ext cx="864169" cy="114415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203564" y="4979158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59998" y="489688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37314" y="346888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55813" y="1893140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016332" y="3429000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51193" y="3181349"/>
            <a:ext cx="2351942" cy="1905001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585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cs-CZ" sz="3600" b="1" dirty="0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Příloha: </a:t>
            </a:r>
          </a:p>
          <a:p>
            <a:pPr algn="ctr">
              <a:lnSpc>
                <a:spcPts val="3125"/>
              </a:lnSpc>
            </a:pPr>
            <a:r>
              <a:rPr lang="cs-CZ" sz="3600" b="1" dirty="0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Doplňující informace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05676" y="518596"/>
            <a:ext cx="2515307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cs-CZ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Stránky členů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618292" y="428878"/>
            <a:ext cx="3946039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cs-CZ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cs/our-work/opinions-information-reports/follow-opinions"/>
              </a:rPr>
              <a:t>Monitorování stanovisek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607904" y="4945109"/>
            <a:ext cx="3260245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cs-CZ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Co dělá Evropa pro mě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26335" y="935833"/>
            <a:ext cx="25731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solidFill>
                  <a:schemeClr val="bg2">
                    <a:lumMod val="25000"/>
                  </a:schemeClr>
                </a:solidFill>
              </a:rPr>
              <a:t>Úplný seznam stávajících členů EHSV a delegátů CCMI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024026" y="791983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cs-CZ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Činnosti následující po přijetí stanovisek EHSV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099683" y="5297296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cs-CZ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Dopad opatření EU na běžný život jejích občanů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843973" y="2064426"/>
            <a:ext cx="239693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cs-CZ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cs/our-work/opinions-information-reports/in-the-spotlight"/>
              </a:rPr>
              <a:t>Stanoviska EHSV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672870" y="2460563"/>
            <a:ext cx="229429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cs-CZ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Stanoviska, která jsou nyní ve středu pozornosti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59209" y="3276221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cs-CZ" sz="2400" u="sng" dirty="0" err="1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</a:t>
            </a:r>
            <a:r>
              <a:rPr lang="cs-CZ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368070" y="537905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32918" y="4934637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cs-CZ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cs/news-media/videos/lifecycle-opinion"/>
              </a:rPr>
              <a:t>Životní cyklus stanoviska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414453" y="5366245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cs-CZ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Jak se připravují stanoviska EHSV (video)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133678" y="3665194"/>
            <a:ext cx="273447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cs-CZ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On-line komunita národních hospodářských a sociálních rad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93895" y="3346950"/>
            <a:ext cx="188188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cs-CZ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cs/work-with-us/traineeships"/>
              </a:rPr>
              <a:t> Pracujte u nás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133679" y="1759025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cs-CZ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cs/agenda/plenary-sessions"/>
              </a:rPr>
              <a:t>Plenární zasedání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400050" y="3741886"/>
            <a:ext cx="257671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cs-CZ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EHSV nabízí dvakrát ročně pětiměsíční placené stáže v různých oblastech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216221" y="2202576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cs-CZ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Jak sledovat plenární zasedání EHSV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7"/>
            <a:ext cx="4305300" cy="34034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5162550" y="3538057"/>
            <a:ext cx="6883161" cy="72698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29232" y="35759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5067300" y="4345694"/>
            <a:ext cx="6978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Ve funkčním období 2020–2025 zaznamenal EHSV </a:t>
            </a:r>
            <a:r>
              <a:rPr lang="cs-CZ" sz="2000" b="1" dirty="0">
                <a:solidFill>
                  <a:srgbClr val="0CAFAD"/>
                </a:solidFill>
              </a:rPr>
              <a:t>nejvyšší zastoupení žen mezi členy</a:t>
            </a:r>
            <a:r>
              <a:rPr lang="cs-CZ" sz="2000" dirty="0"/>
              <a:t> od té doby, co se v roce 2010 tyto statistiky začaly vést. </a:t>
            </a:r>
          </a:p>
          <a:p>
            <a:pPr algn="just"/>
            <a:endParaRPr lang="en-US" sz="2000" dirty="0"/>
          </a:p>
          <a:p>
            <a:pPr algn="just"/>
            <a:r>
              <a:rPr lang="cs-CZ" sz="2000" dirty="0"/>
              <a:t>EHSV má ve svých řadách vyšší podíl žen než kdy dříve, a sice </a:t>
            </a:r>
            <a:r>
              <a:rPr lang="cs-CZ" sz="2000" b="1" dirty="0">
                <a:solidFill>
                  <a:srgbClr val="0CAFAD"/>
                </a:solidFill>
              </a:rPr>
              <a:t>33 %</a:t>
            </a:r>
            <a:r>
              <a:rPr lang="cs-CZ" sz="2000" dirty="0"/>
              <a:t>. Pro srovnání: v roce 2015 to bylo 28 % a v roce 2010 24,7 %.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Stejně jako v ostatních evropských orgánech </a:t>
            </a:r>
          </a:p>
          <a:p>
            <a:pPr algn="just"/>
            <a:r>
              <a:rPr lang="cs-CZ" sz="2000" dirty="0"/>
              <a:t>a institucích je i v EHSV </a:t>
            </a:r>
            <a:r>
              <a:rPr lang="cs-CZ" sz="2000" b="1" dirty="0">
                <a:solidFill>
                  <a:srgbClr val="0CAFAD"/>
                </a:solidFill>
              </a:rPr>
              <a:t>zeměpisné zastoupení proporcionální</a:t>
            </a:r>
            <a:r>
              <a:rPr lang="cs-CZ" sz="2000" dirty="0"/>
              <a:t>. Znamená to, že lidnatější země jsou zastupovány větším počtem členů. </a:t>
            </a:r>
          </a:p>
          <a:p>
            <a:pPr algn="just"/>
            <a:endParaRPr lang="en-US" sz="2000" dirty="0"/>
          </a:p>
          <a:p>
            <a:pPr algn="just"/>
            <a:r>
              <a:rPr lang="cs-CZ" sz="2000" dirty="0"/>
              <a:t>Nejvíce členů (</a:t>
            </a:r>
            <a:r>
              <a:rPr lang="cs-CZ" sz="2000" b="1" dirty="0">
                <a:solidFill>
                  <a:srgbClr val="0CAFAD"/>
                </a:solidFill>
              </a:rPr>
              <a:t>24</a:t>
            </a:r>
            <a:r>
              <a:rPr lang="cs-CZ" sz="2000" dirty="0"/>
              <a:t>) mají proto </a:t>
            </a:r>
            <a:r>
              <a:rPr lang="cs-CZ" sz="2000" b="1" dirty="0">
                <a:solidFill>
                  <a:srgbClr val="0CAFAD"/>
                </a:solidFill>
              </a:rPr>
              <a:t>Francie, Německo a Itálie</a:t>
            </a:r>
            <a:r>
              <a:rPr lang="cs-CZ" sz="2000" dirty="0"/>
              <a:t>, zatímco nejméně (</a:t>
            </a:r>
            <a:r>
              <a:rPr lang="cs-CZ" sz="2000" b="1" dirty="0">
                <a:solidFill>
                  <a:srgbClr val="0CAFAD"/>
                </a:solidFill>
              </a:rPr>
              <a:t>5</a:t>
            </a:r>
            <a:r>
              <a:rPr lang="cs-CZ" sz="2000" dirty="0"/>
              <a:t>) jich má </a:t>
            </a:r>
            <a:r>
              <a:rPr lang="cs-CZ" sz="2000" b="1" dirty="0">
                <a:solidFill>
                  <a:srgbClr val="0CAFAD"/>
                </a:solidFill>
              </a:rPr>
              <a:t>Malta</a:t>
            </a:r>
            <a:r>
              <a:rPr lang="cs-CZ" sz="2000" dirty="0"/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641148" y="3575998"/>
            <a:ext cx="587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VYVÁŽENÉ ZASTOUPENÍ ŽEN A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r>
              <a:rPr lang="cs-CZ" sz="2800" b="1" dirty="0">
                <a:solidFill>
                  <a:schemeClr val="bg1"/>
                </a:solidFill>
              </a:rPr>
              <a:t>MUŽŮ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>
                <a:solidFill>
                  <a:schemeClr val="bg1"/>
                </a:solidFill>
                <a:latin typeface="+mn-lt"/>
              </a:rPr>
              <a:t>ČLENOVÉ PODLE ZEMÍ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34" y="1125422"/>
            <a:ext cx="1557409" cy="1567731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829581" y="2727432"/>
            <a:ext cx="2953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F5FA0"/>
                </a:solidFill>
              </a:rPr>
              <a:t>Poznávání</a:t>
            </a:r>
          </a:p>
          <a:p>
            <a:pPr algn="ctr"/>
            <a:r>
              <a:rPr lang="cs-CZ" sz="1200" dirty="0"/>
              <a:t>Přemýšlíte o práci v některé z institucí EU nebo v jiném členském státě? </a:t>
            </a:r>
          </a:p>
          <a:p>
            <a:pPr algn="ctr"/>
            <a:r>
              <a:rPr lang="cs-CZ" sz="1200" dirty="0"/>
              <a:t>EU každý rok nabízí placené stáže pro </a:t>
            </a:r>
            <a:r>
              <a:rPr lang="cs-CZ" sz="1200" b="1" dirty="0">
                <a:solidFill>
                  <a:srgbClr val="0CAFAD"/>
                </a:solidFill>
              </a:rPr>
              <a:t>mladé absolventy vysokých škol</a:t>
            </a:r>
            <a:r>
              <a:rPr lang="cs-CZ" sz="1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54" y="405751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1315018" y="5420299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F5FA0"/>
                </a:solidFill>
              </a:rPr>
              <a:t>Studium</a:t>
            </a:r>
          </a:p>
          <a:p>
            <a:pPr algn="ctr"/>
            <a:r>
              <a:rPr lang="cs-CZ" sz="1200" dirty="0"/>
              <a:t>Máte právo studovat na jakékoliv vysoké škole v EU,</a:t>
            </a:r>
            <a:br>
              <a:rPr lang="cs-CZ" sz="1200" dirty="0"/>
            </a:br>
            <a:r>
              <a:rPr lang="cs-CZ" sz="1200" dirty="0"/>
              <a:t>a to za stejných podmínek jako státní příslušníci dané země. </a:t>
            </a:r>
          </a:p>
          <a:p>
            <a:pPr algn="ctr"/>
            <a:r>
              <a:rPr lang="cs-CZ" sz="1200" dirty="0"/>
              <a:t>Díky programu </a:t>
            </a:r>
            <a:r>
              <a:rPr lang="cs-CZ" sz="1200" b="1" dirty="0">
                <a:solidFill>
                  <a:srgbClr val="0CAFAD"/>
                </a:solidFill>
              </a:rPr>
              <a:t>ERASMUS</a:t>
            </a:r>
            <a:r>
              <a:rPr lang="cs-CZ" sz="1200" dirty="0"/>
              <a:t> můžete část svých </a:t>
            </a:r>
          </a:p>
          <a:p>
            <a:pPr algn="ctr"/>
            <a:r>
              <a:rPr lang="cs-CZ" sz="1200" dirty="0"/>
              <a:t>vysokoškolských studií absolvovat v zahraničí.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83" y="1190356"/>
            <a:ext cx="1686949" cy="143786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277999" y="2620434"/>
            <a:ext cx="3628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F5FA0"/>
                </a:solidFill>
              </a:rPr>
              <a:t>Možnost vyjádřit se</a:t>
            </a:r>
          </a:p>
          <a:p>
            <a:pPr algn="ctr"/>
            <a:r>
              <a:rPr lang="cs-CZ" sz="1200" dirty="0"/>
              <a:t>Můžete se zapojit do akcí pro mladé lidi – např. dialogu EU s mládeží, Evropského setkání mládeže (EYE), které se koná v Evropském parlamentu, nebo akce </a:t>
            </a:r>
          </a:p>
          <a:p>
            <a:pPr algn="ctr"/>
            <a:r>
              <a:rPr lang="cs-CZ" sz="1200" b="1" i="1" dirty="0">
                <a:solidFill>
                  <a:srgbClr val="0CAFAD"/>
                </a:solidFill>
              </a:rPr>
              <a:t>Vaše Evropa, váš názor</a:t>
            </a:r>
            <a:r>
              <a:rPr lang="cs-CZ" sz="1200" dirty="0"/>
              <a:t>,</a:t>
            </a:r>
            <a:r>
              <a:rPr lang="cs-CZ" sz="1200" b="1" dirty="0">
                <a:solidFill>
                  <a:srgbClr val="0CAFAD"/>
                </a:solidFill>
              </a:rPr>
              <a:t>  </a:t>
            </a:r>
            <a:r>
              <a:rPr lang="cs-CZ" sz="1200" dirty="0"/>
              <a:t>kterou pořádá </a:t>
            </a:r>
          </a:p>
          <a:p>
            <a:pPr algn="ctr"/>
            <a:r>
              <a:rPr lang="cs-CZ" sz="1200" dirty="0"/>
              <a:t>Evropský hospodářský a sociální výbor. </a:t>
            </a:r>
          </a:p>
          <a:p>
            <a:pPr algn="ctr"/>
            <a:r>
              <a:rPr lang="cs-CZ" sz="1200" dirty="0"/>
              <a:t>Při těchto příležitostech můžete vyjádřit svůj názor!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153" y="1094599"/>
            <a:ext cx="1709368" cy="17093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8346056" y="2702120"/>
            <a:ext cx="3522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F5FA0"/>
                </a:solidFill>
              </a:rPr>
              <a:t>Práce</a:t>
            </a:r>
          </a:p>
          <a:p>
            <a:pPr algn="ctr"/>
            <a:r>
              <a:rPr lang="cs-CZ" sz="1200" dirty="0"/>
              <a:t>Od 18 let se můžete kdekoli v Evropské unii ucházet </a:t>
            </a:r>
          </a:p>
          <a:p>
            <a:pPr algn="ctr"/>
            <a:r>
              <a:rPr lang="cs-CZ" sz="1200" dirty="0"/>
              <a:t>o práci. Díky portálu </a:t>
            </a:r>
            <a:r>
              <a:rPr lang="cs-CZ" sz="1200" b="1" dirty="0">
                <a:solidFill>
                  <a:srgbClr val="0CAFAD"/>
                </a:solidFill>
              </a:rPr>
              <a:t>EURES</a:t>
            </a:r>
            <a:r>
              <a:rPr lang="cs-CZ" sz="1200" dirty="0"/>
              <a:t> se můžete spojit se zaměstnavateli v celé EU, v Norsku </a:t>
            </a:r>
          </a:p>
          <a:p>
            <a:pPr algn="ctr"/>
            <a:r>
              <a:rPr lang="cs-CZ" sz="1200" dirty="0"/>
              <a:t>a na Islandu.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07" y="4184119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620102" y="5407499"/>
            <a:ext cx="39145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F5FA0"/>
                </a:solidFill>
              </a:rPr>
              <a:t>Cestování</a:t>
            </a:r>
          </a:p>
          <a:p>
            <a:pPr algn="ctr"/>
            <a:r>
              <a:rPr lang="cs-CZ" sz="1200" dirty="0"/>
              <a:t>Na 400 milionů občanů EU se může volně pohybovat mezi jednotlivými zeměmi schengenského prostoru, v němž neexistují vnitřní hranice. Například s vlakovou jízdenkou </a:t>
            </a:r>
            <a:r>
              <a:rPr lang="cs-CZ" sz="1200" b="1" dirty="0">
                <a:solidFill>
                  <a:srgbClr val="0CAFAD"/>
                </a:solidFill>
              </a:rPr>
              <a:t>INTERRAIL</a:t>
            </a:r>
            <a:r>
              <a:rPr lang="cs-CZ" sz="1200" dirty="0"/>
              <a:t> se dostanete do více než 40 000 destinací ve </a:t>
            </a:r>
          </a:p>
          <a:p>
            <a:pPr algn="ctr"/>
            <a:r>
              <a:rPr lang="cs-CZ" sz="1200" dirty="0"/>
              <a:t>30 zemích.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+mn-lt"/>
              </a:rPr>
              <a:t>CO EU DĚLÁ PRO MLADÉ LIDI?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2580141" y="4255193"/>
            <a:ext cx="1828104" cy="1812231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569989" y="4754011"/>
            <a:ext cx="1828104" cy="808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Skupina</a:t>
            </a:r>
            <a:br>
              <a:rPr lang="cs-CZ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Mládež</a:t>
            </a:r>
            <a:br>
              <a:rPr lang="cs-CZ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v EHSV</a:t>
            </a:r>
          </a:p>
        </p:txBody>
      </p:sp>
      <p:sp>
        <p:nvSpPr>
          <p:cNvPr id="17" name="Oval 16"/>
          <p:cNvSpPr/>
          <p:nvPr/>
        </p:nvSpPr>
        <p:spPr>
          <a:xfrm>
            <a:off x="4032603" y="2478846"/>
            <a:ext cx="1898045" cy="1802215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97449" y="3131432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Vaše Evropa,</a:t>
            </a:r>
            <a:br>
              <a:rPr lang="cs-CZ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váš názor</a:t>
            </a:r>
          </a:p>
        </p:txBody>
      </p:sp>
      <p:sp>
        <p:nvSpPr>
          <p:cNvPr id="19" name="Oval 18"/>
          <p:cNvSpPr/>
          <p:nvPr/>
        </p:nvSpPr>
        <p:spPr>
          <a:xfrm>
            <a:off x="5657529" y="4361803"/>
            <a:ext cx="1870154" cy="181223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873590" y="4608107"/>
            <a:ext cx="1379410" cy="11926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Ověřování dopadu předpisů EU na mladé lidi</a:t>
            </a:r>
          </a:p>
        </p:txBody>
      </p:sp>
      <p:sp>
        <p:nvSpPr>
          <p:cNvPr id="21" name="Oval 20"/>
          <p:cNvSpPr/>
          <p:nvPr/>
        </p:nvSpPr>
        <p:spPr>
          <a:xfrm>
            <a:off x="8824216" y="2429094"/>
            <a:ext cx="1755705" cy="1785727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9077454" y="2635305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Studie </a:t>
            </a:r>
          </a:p>
          <a:p>
            <a:pPr>
              <a:defRPr/>
            </a:pPr>
            <a:r>
              <a:rPr lang="cs-CZ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 zapojení mládeže na různých úrovních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258194" y="2127955"/>
            <a:ext cx="899100" cy="84931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315490" y="2379203"/>
            <a:ext cx="2074931" cy="182649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28806" y="2584155"/>
            <a:ext cx="3099539" cy="1314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Kulaté stoly</a:t>
            </a:r>
            <a:br>
              <a:rPr lang="cs-CZ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mládeže </a:t>
            </a:r>
          </a:p>
          <a:p>
            <a:pPr>
              <a:defRPr/>
            </a:pP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o</a:t>
            </a:r>
            <a:br>
              <a:rPr lang="cs-CZ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otázkách klimatu </a:t>
            </a:r>
          </a:p>
          <a:p>
            <a:pPr>
              <a:defRPr/>
            </a:pP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a udržitelnosti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242641" y="179229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43199" y="20569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240715" y="275069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3851792" y="564313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173226" y="492596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055638" y="4156193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428597" y="2389888"/>
            <a:ext cx="1755705" cy="181223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Delegát mládeže</a:t>
            </a:r>
            <a:br>
              <a:rPr lang="cs-CZ" sz="1600" dirty="0">
                <a:latin typeface="Calibri"/>
                <a:ea typeface="Calibri"/>
                <a:cs typeface="Calibri"/>
              </a:rPr>
            </a:br>
            <a:r>
              <a:rPr lang="cs-CZ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na COP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9698" y="2212206"/>
            <a:ext cx="768931" cy="68081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2998" y="4373268"/>
            <a:ext cx="901653" cy="846431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sz="4000" b="1" dirty="0">
                <a:solidFill>
                  <a:schemeClr val="bg1"/>
                </a:solidFill>
                <a:latin typeface="+mn-lt"/>
              </a:rPr>
              <a:t>INICIATIVY EHSV ZAMĚŘENÉ NA MLADÉ LIDI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966197" y="50356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bg1"/>
                </a:solidFill>
                <a:latin typeface="+mn-lt"/>
              </a:rPr>
              <a:t>OVĚŘOVÁNÍ DOPADU PŘEDPISŮ EU NA MLADÉ LIDI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06" y="598332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396812" y="1468973"/>
            <a:ext cx="52324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Toto ověřování dopadu má </a:t>
            </a:r>
            <a:r>
              <a:rPr lang="cs-CZ" sz="2000" b="1" dirty="0">
                <a:solidFill>
                  <a:srgbClr val="0CAFAD"/>
                </a:solidFill>
              </a:rPr>
              <a:t>posílit účast mladých lidí na tvorbě politik a začleňování problematiky mládeže do jednotlivých politik</a:t>
            </a:r>
            <a:r>
              <a:rPr lang="cs-CZ" sz="2000" dirty="0"/>
              <a:t>. 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V případě EHSV to znamená, že se zástupci mládeže mohou podílet na přípravě politických doporučení EHSV prostřednictvím</a:t>
            </a:r>
          </a:p>
          <a:p>
            <a:pPr algn="just"/>
            <a:endParaRPr lang="cs-CZ" sz="2000" dirty="0"/>
          </a:p>
          <a:p>
            <a:pPr algn="just"/>
            <a:endParaRPr lang="en-US" sz="2000" dirty="0"/>
          </a:p>
          <a:p>
            <a:pPr algn="just"/>
            <a:r>
              <a:rPr lang="cs-CZ" sz="2000" dirty="0"/>
              <a:t>    účasti na schůzích a slyšeních </a:t>
            </a:r>
          </a:p>
          <a:p>
            <a:pPr algn="just"/>
            <a:r>
              <a:rPr lang="cs-CZ" sz="2000" dirty="0"/>
              <a:t>    předkládání písemných příspěvků </a:t>
            </a:r>
          </a:p>
          <a:p>
            <a:pPr algn="just"/>
            <a:r>
              <a:rPr lang="cs-CZ" sz="2000" dirty="0"/>
              <a:t>    sledování postupu přijímání stanoviska</a:t>
            </a:r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571" y="4257095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571" y="462122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571" y="4931097"/>
            <a:ext cx="265079" cy="265079"/>
          </a:xfrm>
          <a:prstGeom prst="rect">
            <a:avLst/>
          </a:prstGeom>
        </p:spPr>
      </p:pic>
      <p:pic>
        <p:nvPicPr>
          <p:cNvPr id="9" name="Picture 8" descr="A diagram of a group of people&#10;&#10;AI-generated content may be incorrect.">
            <a:extLst>
              <a:ext uri="{FF2B5EF4-FFF2-40B4-BE49-F238E27FC236}">
                <a16:creationId xmlns:a16="http://schemas.microsoft.com/office/drawing/2014/main" id="{15BEAAF4-CFC5-7743-04E0-0B671E8F6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r="7923"/>
          <a:stretch/>
        </p:blipFill>
        <p:spPr>
          <a:xfrm>
            <a:off x="5926349" y="1629100"/>
            <a:ext cx="6167886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200025" y="1227608"/>
            <a:ext cx="11991975" cy="83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cs-CZ" sz="2400" b="1" dirty="0">
                <a:solidFill>
                  <a:srgbClr val="0060A0"/>
                </a:solidFill>
                <a:latin typeface="+mn-lt"/>
              </a:rPr>
              <a:t>Evropský parlament</a:t>
            </a:r>
            <a:r>
              <a:rPr lang="cs-CZ" sz="2400" dirty="0">
                <a:solidFill>
                  <a:srgbClr val="0060A0"/>
                </a:solidFill>
                <a:latin typeface="+mn-lt"/>
              </a:rPr>
              <a:t>, </a:t>
            </a:r>
            <a:r>
              <a:rPr lang="cs-CZ" sz="2400" b="1" dirty="0">
                <a:solidFill>
                  <a:srgbClr val="0060A0"/>
                </a:solidFill>
                <a:latin typeface="+mn-lt"/>
              </a:rPr>
              <a:t>Rada EU</a:t>
            </a:r>
            <a:r>
              <a:rPr lang="cs-CZ" sz="2400" dirty="0">
                <a:solidFill>
                  <a:srgbClr val="0060A0"/>
                </a:solidFill>
                <a:latin typeface="+mn-lt"/>
              </a:rPr>
              <a:t> a </a:t>
            </a:r>
            <a:r>
              <a:rPr lang="cs-CZ" sz="2400" b="1" dirty="0">
                <a:solidFill>
                  <a:srgbClr val="0060A0"/>
                </a:solidFill>
                <a:latin typeface="+mn-lt"/>
              </a:rPr>
              <a:t>Evropská komise</a:t>
            </a:r>
            <a:r>
              <a:rPr lang="cs-CZ" sz="2400" dirty="0">
                <a:solidFill>
                  <a:srgbClr val="0060A0"/>
                </a:solidFill>
                <a:latin typeface="+mn-lt"/>
              </a:rPr>
              <a:t> mají zákonnou povinnost konzultovat EHSV při přijímání nových právních předpisů k celé řadě témat v následujících oblastech: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319865" y="3612715"/>
            <a:ext cx="129293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319865" y="2967889"/>
            <a:ext cx="1283911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319865" y="4219174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308407" y="4842366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291574" y="5461880"/>
            <a:ext cx="1223080" cy="659906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19865" y="3653984"/>
            <a:ext cx="131302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zemědělství </a:t>
            </a:r>
          </a:p>
          <a:p>
            <a:pPr algn="ctr"/>
            <a:r>
              <a:rPr lang="cs-CZ" sz="1100" dirty="0"/>
              <a:t>a rybolov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291574" y="2328551"/>
            <a:ext cx="1305604" cy="569543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581085" y="2558813"/>
            <a:ext cx="761470" cy="2613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průmysl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677854" y="3612715"/>
            <a:ext cx="266594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955993" y="366903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všeobecné a odborné vzdělávání, mládež a sport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671331" y="4855423"/>
            <a:ext cx="2627421" cy="635497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469358" y="4362722"/>
            <a:ext cx="105838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zaměstnanost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184451" y="5572949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ochrana spotřebitele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688070" y="4211986"/>
            <a:ext cx="264420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831631" y="4260915"/>
            <a:ext cx="227128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výzkum a technologický </a:t>
            </a:r>
          </a:p>
          <a:p>
            <a:pPr algn="ctr"/>
            <a:r>
              <a:rPr lang="cs-CZ" sz="1100" dirty="0"/>
              <a:t>rozvoj a vesmír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671332" y="5608917"/>
            <a:ext cx="262742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978978" y="4858424"/>
            <a:ext cx="226188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společná pravidla pro hospodářskou soutěž,</a:t>
            </a:r>
          </a:p>
          <a:p>
            <a:pPr algn="ctr"/>
            <a:r>
              <a:rPr lang="cs-CZ" sz="1100" dirty="0"/>
              <a:t>daně a sbližování právních předpisů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0217" y="2922657"/>
            <a:ext cx="2588535" cy="615127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846384" y="3108684"/>
            <a:ext cx="2370749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zákaz diskriminace a občanství Unie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7377778" y="2945990"/>
            <a:ext cx="1608219" cy="58940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7408854" y="3578126"/>
            <a:ext cx="1603870" cy="548347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7437422" y="4868645"/>
            <a:ext cx="1548575" cy="622275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7455430" y="5551862"/>
            <a:ext cx="160838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7423783" y="4913548"/>
            <a:ext cx="154857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hospodářská, sociální </a:t>
            </a:r>
          </a:p>
          <a:p>
            <a:pPr algn="ctr"/>
            <a:r>
              <a:rPr lang="cs-CZ" sz="1100" dirty="0"/>
              <a:t>a územní soudržnost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7443080" y="5680166"/>
            <a:ext cx="162073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Evropský sociální fond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7437423" y="4187415"/>
            <a:ext cx="1575302" cy="60016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7568985" y="4157333"/>
            <a:ext cx="1113790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společný jaderný</a:t>
            </a:r>
          </a:p>
          <a:p>
            <a:pPr algn="ctr"/>
            <a:r>
              <a:rPr lang="cs-CZ" sz="1100" dirty="0"/>
              <a:t>trh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7391997" y="3161422"/>
            <a:ext cx="1508171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zdraví a bezpečnost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499771" y="3080447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veřejné zdraví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643359" y="2307726"/>
            <a:ext cx="100145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662699" y="2329386"/>
            <a:ext cx="105707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814771" y="2324923"/>
            <a:ext cx="108370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930204" y="2312174"/>
            <a:ext cx="108370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7711205" y="3710738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sociální politika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802148" y="5668216"/>
            <a:ext cx="252410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volný pohyb osob, služeb a kapitálu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939748" y="2451369"/>
            <a:ext cx="8326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investice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8054269" y="2462260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životní prostředí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810562" y="2469635"/>
            <a:ext cx="7613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doprava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671331" y="2442364"/>
            <a:ext cx="847926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energetika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296327" y="4846511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100" dirty="0"/>
              <a:t>transevropské sítě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cs-CZ" sz="2667">
                <a:solidFill>
                  <a:srgbClr val="0060A0"/>
                </a:solidFill>
                <a:latin typeface="Calibri" panose="020F0502020204030204" pitchFamily="34" charset="0"/>
              </a:rPr>
              <a:t>EMPTY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200">
                <a:solidFill>
                  <a:srgbClr val="595959"/>
                </a:solidFill>
                <a:latin typeface="Calibri" panose="020F0502020204030204" pitchFamily="34" charset="0"/>
              </a:rPr>
              <a:t>ADD your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Evropský hospodářský a sociální výbor je poradní instituce zastupující </a:t>
            </a:r>
            <a:r>
              <a:rPr lang="cs-CZ" sz="4000" b="1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organizovanou občanskou společnost</a:t>
            </a:r>
            <a:r>
              <a:rPr lang="cs-CZ" sz="4000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.</a:t>
            </a:r>
            <a:br>
              <a:rPr lang="cs-CZ" sz="4267" b="1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cs-CZ" sz="4267" b="1" dirty="0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9"/>
            <a:ext cx="6592213" cy="263173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cs-CZ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„Evropskému parlamentu, Radě a Komisi jsou </a:t>
            </a:r>
            <a:r>
              <a:rPr lang="cs-CZ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nápomocny Hospodářský a sociální výbor</a:t>
            </a:r>
            <a:r>
              <a:rPr lang="cs-CZ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 Výbor regionů, které plní </a:t>
            </a:r>
            <a:r>
              <a:rPr lang="cs-CZ" sz="2667" b="1" i="1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poradní funkce</a:t>
            </a:r>
            <a:r>
              <a:rPr lang="cs-CZ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.“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cs-CZ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Smlouva o Evropské unii, článek 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B1093-C161-4BD8-9A5A-FDE4BCF94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161" y="1907242"/>
            <a:ext cx="4734838" cy="48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67226" y="2091706"/>
            <a:ext cx="7474350" cy="2937932"/>
          </a:xfrm>
        </p:spPr>
        <p:txBody>
          <a:bodyPr>
            <a:normAutofit fontScale="925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cs-CZ" sz="2400" dirty="0">
                <a:latin typeface="Calibri" panose="020F0502020204030204" pitchFamily="34" charset="0"/>
              </a:rPr>
              <a:t>Členové jsou </a:t>
            </a:r>
            <a:r>
              <a:rPr lang="cs-CZ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jmenováni Radou</a:t>
            </a:r>
            <a:r>
              <a:rPr lang="cs-CZ" sz="2400" dirty="0">
                <a:latin typeface="Calibri" panose="020F0502020204030204" pitchFamily="34" charset="0"/>
              </a:rPr>
              <a:t> na návrh členských států </a:t>
            </a:r>
            <a:r>
              <a:rPr lang="cs-CZ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na pětileté funkční období a jejich mandát lze prodloužit</a:t>
            </a:r>
            <a:r>
              <a:rPr lang="cs-CZ" sz="2400" dirty="0">
                <a:latin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cs-CZ" sz="2400" dirty="0">
                <a:latin typeface="Calibri" panose="020F0502020204030204" pitchFamily="34" charset="0"/>
              </a:rPr>
              <a:t>Členové jsou nezávislí </a:t>
            </a:r>
            <a:r>
              <a:rPr lang="cs-CZ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(tj. nemají politickou příslušnost)</a:t>
            </a:r>
            <a:r>
              <a:rPr lang="cs-CZ" sz="2400" dirty="0">
                <a:latin typeface="Calibri" panose="020F0502020204030204" pitchFamily="34" charset="0"/>
              </a:rPr>
              <a:t> a plní své povinnosti v zájmu všech občanů EU.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cs-CZ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Členové nepůsobí v Bruselu na plný úvazek</a:t>
            </a:r>
            <a:r>
              <a:rPr lang="cs-CZ" sz="2400" dirty="0">
                <a:latin typeface="Calibri" panose="020F0502020204030204" pitchFamily="34" charset="0"/>
              </a:rPr>
              <a:t> – většina z nich nadále pracuje pro své domovské organizace v zemi, odkud pocházejí. EHSV jim proplácí výdaje za cestu a ubytování.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SHROMÁŽDĚNÍ 329 ČLENŮ ZE VŠECH </a:t>
            </a:r>
          </a:p>
          <a:p>
            <a:pPr algn="ctr"/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ČLENSKÝCH STÁTŮ EU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43195" y="881640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cs-CZ" dirty="0">
                <a:latin typeface="Calibri" charset="0"/>
                <a:ea typeface="MS PGothic" charset="-128"/>
              </a:rPr>
              <a:t>Zahrnuje všechny skupiny a organizace, jejichž </a:t>
            </a:r>
            <a:r>
              <a:rPr lang="cs-CZ" b="1" dirty="0">
                <a:solidFill>
                  <a:srgbClr val="0060A0"/>
                </a:solidFill>
                <a:latin typeface="Calibri" charset="0"/>
                <a:ea typeface="MS PGothic" charset="-128"/>
              </a:rPr>
              <a:t>činnost je založena na spolupráci mezi lidmi</a:t>
            </a:r>
            <a:r>
              <a:rPr lang="cs-CZ" dirty="0">
                <a:latin typeface="Calibri" charset="0"/>
                <a:ea typeface="MS PGothic" charset="-128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2987902"/>
            <a:ext cx="2926080" cy="2602766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36592" y="3006952"/>
            <a:ext cx="2926080" cy="2682028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132926" y="2987873"/>
            <a:ext cx="2926080" cy="270110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309963" y="3243462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2533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Zaměstnavatelé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79787" y="3233303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2533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Zaměstnanci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157833" y="3216145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2667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Organizace občanské společnosti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195" y="6297463"/>
            <a:ext cx="12192000" cy="691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43195" y="5787078"/>
            <a:ext cx="12192000" cy="93404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cs-CZ" sz="2400" b="1" dirty="0">
                <a:solidFill>
                  <a:srgbClr val="1F5FA0"/>
                </a:solidFill>
                <a:latin typeface="Calibri" charset="0"/>
                <a:ea typeface="MS PGothic" charset="-128"/>
              </a:rPr>
              <a:t>Tyto organizace jsou zaměřeny na obranu zájmů svých skupin (nebo komunit) a záležitostí a často fungují </a:t>
            </a:r>
            <a:r>
              <a:rPr lang="cs-CZ" sz="1800" b="1" dirty="0">
                <a:solidFill>
                  <a:srgbClr val="1F5FA0"/>
                </a:solidFill>
                <a:latin typeface="Calibri" charset="0"/>
                <a:ea typeface="MS PGothic" charset="-128"/>
              </a:rPr>
              <a:t>jako</a:t>
            </a:r>
            <a:r>
              <a:rPr lang="cs-CZ" sz="2400" b="1" dirty="0">
                <a:solidFill>
                  <a:srgbClr val="1F5FA0"/>
                </a:solidFill>
                <a:latin typeface="Calibri" charset="0"/>
                <a:ea typeface="MS PGothic" charset="-128"/>
              </a:rPr>
              <a:t> prostředníci mezi subjekty s rozhodovací pravomocí a občany.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3847025"/>
            <a:ext cx="296265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67" dirty="0">
                <a:solidFill>
                  <a:schemeClr val="bg1"/>
                </a:solidFill>
              </a:rPr>
              <a:t>sdružení zaměstnavatelů,</a:t>
            </a:r>
          </a:p>
          <a:p>
            <a:pPr algn="ctr"/>
            <a:r>
              <a:rPr lang="cs-CZ" sz="1867" dirty="0">
                <a:solidFill>
                  <a:schemeClr val="bg1"/>
                </a:solidFill>
              </a:rPr>
              <a:t>obchodní komory,</a:t>
            </a:r>
          </a:p>
          <a:p>
            <a:pPr algn="ctr"/>
            <a:r>
              <a:rPr lang="cs-CZ" sz="1867" dirty="0">
                <a:solidFill>
                  <a:schemeClr val="bg1"/>
                </a:solidFill>
              </a:rPr>
              <a:t>organizace </a:t>
            </a:r>
            <a:r>
              <a:rPr lang="cs-CZ" dirty="0">
                <a:solidFill>
                  <a:schemeClr val="bg1"/>
                </a:solidFill>
              </a:rPr>
              <a:t>malých</a:t>
            </a:r>
            <a:r>
              <a:rPr lang="cs-CZ" sz="1867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cs-CZ" sz="1867" dirty="0">
                <a:solidFill>
                  <a:schemeClr val="bg1"/>
                </a:solidFill>
              </a:rPr>
              <a:t>a středních podniků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082152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odborové organizace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193516" y="3950959"/>
            <a:ext cx="2962656" cy="204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zemědělci, spotřebitelé, nevládní organizace, mládež, svobodná povolání, osoby se zdravotním postižením, akademičtí pracovníci, družstva atd.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3195" y="198617"/>
            <a:ext cx="1210561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3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CO ZNAMENÁ ORGANIZOVANÁ OBČANSKÁ SPOLEČNOST?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JAKOU ÚLOHU PLNÍ EHSV?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545" y="1144284"/>
            <a:ext cx="71053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solidFill>
                  <a:srgbClr val="1F5FA0"/>
                </a:solidFill>
                <a:latin typeface="+mn-lt"/>
              </a:rPr>
              <a:t>Evropský parlament</a:t>
            </a:r>
            <a:r>
              <a:rPr lang="cs-CZ" sz="2000" dirty="0">
                <a:latin typeface="+mn-lt"/>
              </a:rPr>
              <a:t>, </a:t>
            </a:r>
            <a:r>
              <a:rPr lang="cs-CZ" sz="2000" b="1" dirty="0">
                <a:solidFill>
                  <a:srgbClr val="1F5FA0"/>
                </a:solidFill>
                <a:latin typeface="+mn-lt"/>
              </a:rPr>
              <a:t>Rada EU</a:t>
            </a:r>
            <a:r>
              <a:rPr lang="cs-CZ" sz="2000" dirty="0">
                <a:latin typeface="+mn-lt"/>
              </a:rPr>
              <a:t> a </a:t>
            </a:r>
            <a:r>
              <a:rPr lang="cs-CZ" sz="2000" b="1" dirty="0">
                <a:solidFill>
                  <a:srgbClr val="1F5FA0"/>
                </a:solidFill>
                <a:latin typeface="+mn-lt"/>
              </a:rPr>
              <a:t>Evropská komise</a:t>
            </a:r>
            <a:r>
              <a:rPr lang="cs-CZ" sz="2000" dirty="0">
                <a:latin typeface="+mn-lt"/>
              </a:rPr>
              <a:t> mají </a:t>
            </a:r>
            <a:r>
              <a:rPr lang="cs-CZ" sz="2000" b="1" dirty="0">
                <a:solidFill>
                  <a:srgbClr val="1F5FA0"/>
                </a:solidFill>
                <a:latin typeface="+mn-lt"/>
              </a:rPr>
              <a:t>zákonnou povinnost konzultovat EHSV</a:t>
            </a:r>
            <a:r>
              <a:rPr lang="cs-CZ" sz="2000" dirty="0">
                <a:latin typeface="+mn-lt"/>
              </a:rPr>
              <a:t> při přijímání nových právních předpisů. </a:t>
            </a:r>
            <a:r>
              <a:rPr lang="cs-CZ" sz="2000" b="1" dirty="0">
                <a:latin typeface="+mn-lt"/>
              </a:rPr>
              <a:t>Konzultace</a:t>
            </a:r>
            <a:r>
              <a:rPr lang="cs-CZ" sz="2000" dirty="0">
                <a:latin typeface="+mn-lt"/>
              </a:rPr>
              <a:t> se mohou týkat celé řady témat. 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cs-CZ" sz="2000" b="1" dirty="0">
                <a:solidFill>
                  <a:srgbClr val="1F5FA0"/>
                </a:solidFill>
              </a:rPr>
              <a:t>Členové EHSV</a:t>
            </a:r>
            <a:r>
              <a:rPr lang="cs-CZ" sz="2000" dirty="0"/>
              <a:t> ze </a:t>
            </a:r>
            <a:r>
              <a:rPr lang="cs-CZ" sz="2000" b="1" dirty="0">
                <a:solidFill>
                  <a:srgbClr val="1F5FA0"/>
                </a:solidFill>
              </a:rPr>
              <a:t>všech 3 skupin formou diskusí a konzultací dosáhnou konsensu, aby</a:t>
            </a:r>
            <a:r>
              <a:rPr lang="cs-CZ" sz="2000" dirty="0"/>
              <a:t> k navrhovaným právním předpisům </a:t>
            </a:r>
            <a:r>
              <a:rPr lang="cs-CZ" sz="2000" b="1" dirty="0">
                <a:solidFill>
                  <a:srgbClr val="1F5FA0"/>
                </a:solidFill>
              </a:rPr>
              <a:t>vypracovali jeden dokument, tzv. „stanovisko“</a:t>
            </a:r>
            <a:r>
              <a:rPr lang="cs-CZ" sz="2000" dirty="0"/>
              <a:t>.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cs-CZ" sz="2000" b="1" dirty="0">
                <a:solidFill>
                  <a:srgbClr val="1F5FA0"/>
                </a:solidFill>
              </a:rPr>
              <a:t>Stanovisko je po přijetí předáno orgánům EU</a:t>
            </a:r>
            <a:r>
              <a:rPr lang="cs-CZ" sz="2000" dirty="0"/>
              <a:t>, aby se s ním mohly seznámit, a je zveřejněno v Úředním věstníku EU (ve 24 jazycích).</a:t>
            </a:r>
          </a:p>
          <a:p>
            <a:pPr algn="just"/>
            <a:endParaRPr lang="en-US" altLang="fr-FR" sz="2000" dirty="0"/>
          </a:p>
          <a:p>
            <a:pPr algn="just"/>
            <a:r>
              <a:rPr lang="cs-CZ" sz="2000" dirty="0"/>
              <a:t>Zpravodaj/ka </a:t>
            </a:r>
            <a:r>
              <a:rPr lang="cs-CZ" sz="2000" b="1" dirty="0">
                <a:solidFill>
                  <a:srgbClr val="1F5FA0"/>
                </a:solidFill>
              </a:rPr>
              <a:t>prezentuje</a:t>
            </a:r>
            <a:r>
              <a:rPr lang="cs-CZ" sz="2000" dirty="0"/>
              <a:t> nejdůležitější závěry a </a:t>
            </a:r>
            <a:r>
              <a:rPr lang="cs-CZ" sz="2000" b="1" dirty="0">
                <a:solidFill>
                  <a:srgbClr val="1F5FA0"/>
                </a:solidFill>
              </a:rPr>
              <a:t>propaguje</a:t>
            </a:r>
            <a:r>
              <a:rPr lang="cs-CZ" sz="2000" dirty="0"/>
              <a:t> stanovisko na unijní, celostátní a místní úrovni.</a:t>
            </a:r>
          </a:p>
          <a:p>
            <a:pPr algn="just"/>
            <a:endParaRPr lang="en-GB" altLang="fr-FR" sz="2000" dirty="0"/>
          </a:p>
          <a:p>
            <a:pPr algn="just"/>
            <a:r>
              <a:rPr lang="cs-CZ" sz="2000" dirty="0"/>
              <a:t>Každý rok EHSV vypracuje celkem asi </a:t>
            </a:r>
            <a:r>
              <a:rPr lang="cs-CZ" sz="2000" b="1" dirty="0">
                <a:solidFill>
                  <a:srgbClr val="1F5FA0"/>
                </a:solidFill>
              </a:rPr>
              <a:t>200 stanovisek</a:t>
            </a:r>
            <a:r>
              <a:rPr lang="cs-CZ" sz="2000" dirty="0"/>
              <a:t>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1135191" y="6115277"/>
            <a:ext cx="3808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Pro více informací naskenujte kód QR.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4" t="7800" r="9338" b="6166"/>
          <a:stretch/>
        </p:blipFill>
        <p:spPr>
          <a:xfrm>
            <a:off x="5796516" y="5713716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3156" y="5882684"/>
            <a:ext cx="677519" cy="677519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3C40CE72-B4E7-4E4E-934E-AA8562307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1902"/>
          <a:stretch/>
        </p:blipFill>
        <p:spPr>
          <a:xfrm>
            <a:off x="7324259" y="0"/>
            <a:ext cx="4867741" cy="6858000"/>
          </a:xfr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7021" y="1526129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cs-CZ" sz="2600" dirty="0"/>
              <a:t>Výbor je jediným institucionálním fórem pro setkávání a vedení dialogu na evropské úrovni, jež umožňuje </a:t>
            </a:r>
            <a:r>
              <a:rPr lang="cs-CZ" sz="2600" b="1" dirty="0">
                <a:solidFill>
                  <a:srgbClr val="0060A0"/>
                </a:solidFill>
              </a:rPr>
              <a:t>dosahovat konsenzu</a:t>
            </a:r>
            <a:r>
              <a:rPr lang="cs-CZ" sz="2600" dirty="0"/>
              <a:t> mezi rozdílnými zájmy. </a:t>
            </a:r>
            <a:r>
              <a:rPr lang="cs-CZ" sz="2800" dirty="0">
                <a:latin typeface="Calibri" pitchFamily="34" charset="0"/>
              </a:rPr>
              <a:t>Je to jediný způsob, jakým mohou evropské zájmové skupiny formálně a </a:t>
            </a:r>
            <a:r>
              <a:rPr lang="cs-CZ" sz="2800" b="1" dirty="0">
                <a:solidFill>
                  <a:srgbClr val="0060A0"/>
                </a:solidFill>
                <a:latin typeface="Calibri" pitchFamily="34" charset="0"/>
              </a:rPr>
              <a:t>na interinstitucionální bázi vyjádřit své postoje k návrhům právních předpisů EU</a:t>
            </a:r>
            <a:r>
              <a:rPr lang="cs-CZ" sz="2800" dirty="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cs-CZ" sz="2800" dirty="0">
                <a:latin typeface="Calibri" pitchFamily="34" charset="0"/>
              </a:rPr>
              <a:t>Zapojení organizované občanské společnosti je zásadním prvkem evropské demokracie: </a:t>
            </a:r>
            <a:r>
              <a:rPr lang="cs-CZ" sz="2800" b="1" dirty="0">
                <a:solidFill>
                  <a:srgbClr val="0060A0"/>
                </a:solidFill>
                <a:latin typeface="Calibri" pitchFamily="34" charset="0"/>
              </a:rPr>
              <a:t>participativní demokracie</a:t>
            </a:r>
            <a:r>
              <a:rPr lang="cs-CZ" sz="2800" dirty="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cs-CZ" sz="2800" dirty="0">
                <a:solidFill>
                  <a:srgbClr val="595959"/>
                </a:solidFill>
                <a:latin typeface="Calibri" pitchFamily="34" charset="0"/>
              </a:rPr>
              <a:t>Zabývá se četnými </a:t>
            </a:r>
            <a:r>
              <a:rPr lang="cs-CZ" sz="2800" b="1" dirty="0">
                <a:solidFill>
                  <a:srgbClr val="0060A0"/>
                </a:solidFill>
                <a:latin typeface="Calibri" pitchFamily="34" charset="0"/>
              </a:rPr>
              <a:t>tématy ovlivňujícími každodenní život lidí</a:t>
            </a:r>
            <a:r>
              <a:rPr lang="cs-CZ" sz="2800" dirty="0">
                <a:latin typeface="Calibri" pitchFamily="34" charset="0"/>
              </a:rPr>
              <a:t> (zaměstnanost, zdraví, práva spotřebitelů, zemědělství, boj proti organizovanému zločinu atd.).</a:t>
            </a:r>
            <a:r>
              <a:rPr lang="cs-CZ" sz="26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-126018" y="141134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PROČ JE EHSV PRO EU DŮLEŽITÝ?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cs-CZ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60A0"/>
                </a:solidFill>
              </a:rPr>
              <a:t>Hospodářská a měnová unie, hospodářská </a:t>
            </a:r>
          </a:p>
          <a:p>
            <a:pPr algn="ctr"/>
            <a:r>
              <a:rPr lang="cs-CZ" sz="2000" dirty="0">
                <a:solidFill>
                  <a:srgbClr val="0060A0"/>
                </a:solidFill>
              </a:rPr>
              <a:t>a sociální soudržnost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>
                <a:solidFill>
                  <a:srgbClr val="0060A0"/>
                </a:solidFill>
              </a:rPr>
              <a:t>Jednotný trh, výroba a spotřeba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>
                <a:solidFill>
                  <a:srgbClr val="0060A0"/>
                </a:solidFill>
              </a:rPr>
              <a:t>Doprava, energetika, infrastruktura a informační společnost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>
                <a:solidFill>
                  <a:srgbClr val="0060A0"/>
                </a:solidFill>
              </a:rPr>
              <a:t>Zaměstnanost, sociální věci, občanství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>
                <a:solidFill>
                  <a:srgbClr val="0060A0"/>
                </a:solidFill>
              </a:rPr>
              <a:t>Zemědělství, rozvoj venkova, životní prostředí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>
                <a:solidFill>
                  <a:srgbClr val="0060A0"/>
                </a:solidFill>
              </a:rPr>
              <a:t>Vnější vztahy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131227" y="238543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cs-CZ" sz="4000" b="1" dirty="0">
                <a:solidFill>
                  <a:schemeClr val="bg1"/>
                </a:solidFill>
                <a:latin typeface="Calibri" charset="0"/>
              </a:rPr>
              <a:t>PRACOVNÍ ORGÁNY: 6 SEKCÍ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267">
                <a:solidFill>
                  <a:schemeClr val="bg1"/>
                </a:solidFill>
              </a:rPr>
              <a:t>skupina ad hoc Evropský semestr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267">
                <a:solidFill>
                  <a:schemeClr val="bg1"/>
                </a:solidFill>
              </a:rPr>
              <a:t>SSDTJT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267" dirty="0">
                <a:solidFill>
                  <a:schemeClr val="bg1"/>
                </a:solidFill>
              </a:rPr>
              <a:t>skupina ad hoc Základní práva a právní stát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267">
                <a:solidFill>
                  <a:schemeClr val="bg1"/>
                </a:solidFill>
              </a:rPr>
              <a:t>SSTP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267">
                <a:solidFill>
                  <a:schemeClr val="bg1"/>
                </a:solidFill>
              </a:rPr>
              <a:t>SSUR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>
                <a:solidFill>
                  <a:schemeClr val="bg1"/>
                </a:solidFill>
                <a:latin typeface="Calibri" pitchFamily="34" charset="0"/>
              </a:rPr>
              <a:t>Skupina</a:t>
            </a:r>
            <a:br>
              <a:rPr lang="cs-CZ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cs-CZ" sz="2800">
                <a:solidFill>
                  <a:schemeClr val="bg1"/>
                </a:solidFill>
                <a:latin typeface="Calibri" pitchFamily="34" charset="0"/>
              </a:rPr>
              <a:t>Mládež</a:t>
            </a:r>
            <a:br>
              <a:rPr lang="cs-CZ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cs-CZ" sz="2800">
                <a:solidFill>
                  <a:schemeClr val="bg1"/>
                </a:solidFill>
                <a:latin typeface="Calibri" pitchFamily="34" charset="0"/>
              </a:rPr>
              <a:t>v EHSV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5712349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833057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cs-CZ" sz="4000" b="1" dirty="0">
                <a:solidFill>
                  <a:schemeClr val="bg1"/>
                </a:solidFill>
                <a:latin typeface="Calibri" charset="0"/>
              </a:rPr>
              <a:t>DALŠÍ PRACOVNÍ ORGÁNY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233458" y="4341762"/>
            <a:ext cx="2790606" cy="2324668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538283" y="1599763"/>
            <a:ext cx="2790000" cy="2512560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39973" y="1560345"/>
            <a:ext cx="2790606" cy="252968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086901" y="4321104"/>
            <a:ext cx="2717285" cy="2324668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464019" y="4368000"/>
            <a:ext cx="2790000" cy="229843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414358" y="4584347"/>
            <a:ext cx="2775373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cs-CZ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Prosazování práva na cenově dostupnou energii pro všechny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99980" y="3824539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274668" y="1582967"/>
            <a:ext cx="2814279" cy="2496017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26245" y="1725465"/>
            <a:ext cx="2861329" cy="1395234"/>
            <a:chOff x="-127084" y="-1209468"/>
            <a:chExt cx="5722659" cy="2790466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127084" y="-1209468"/>
              <a:ext cx="5722659" cy="10577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cs-CZ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Zajištění toho, aby obchodní dohody byly přínosné pro všechny vrstvy společnosti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467726"/>
            <a:ext cx="2729745" cy="1330986"/>
            <a:chOff x="0" y="-1033557"/>
            <a:chExt cx="5459490" cy="2661971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55978" y="-1033557"/>
              <a:ext cx="5303512" cy="11092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cs-CZ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Výzva k vypracování akčního plánu EU pro vzácná onemocnění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282145" y="1663534"/>
            <a:ext cx="2840939" cy="1513107"/>
            <a:chOff x="-484132" y="-1397799"/>
            <a:chExt cx="5681877" cy="3026215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484132" y="-1397799"/>
              <a:ext cx="5197743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cs-CZ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V čele výzvy k vypracování strategie EU pro vodu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895798" y="1189241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701838" y="1113221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874918" y="3909529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cs-CZ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493395" y="5221398"/>
            <a:ext cx="2796377" cy="86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cs-CZ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Doporučení EHSV, aby bylo zřízeno evropské středisko pro sledování chudoby, vedlo Evropskou komisi k vytvoření Poradenského centra pro energetickou chudobu.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cs-CZ" sz="4000" b="1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NEDÁVNÉ PŘÍKLADY ÚSPĚŠNÉHO PŮSOBENÍ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202579" y="5407398"/>
            <a:ext cx="279060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cs-CZ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Komise v roce 2023 předložila legislativní návrh týkající se práva na opravu jako součást Nové agendy pro spotřebitele. Návrh se zabývá překážkami, které spotřebitele odrazují od oprav výrobků.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556329" y="2769030"/>
            <a:ext cx="2724153" cy="10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Požadavky, které EHSV předložil, ovlivnily </a:t>
            </a:r>
            <a:r>
              <a:rPr lang="cs-CZ" sz="1333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Prohlášení z Lutychu</a:t>
            </a:r>
            <a:r>
              <a:rPr lang="cs-CZ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přijaté v březnu 2024 na konferenci ministrů EU pro bydlení během belgického předsednictví Rady.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41805" y="2659894"/>
            <a:ext cx="2762386" cy="1298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cs-CZ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Evropská komise ustanovila EHSV jako sekretariát pro všechny domácí poradní skupiny EU. Vedení se jakožto hlavní koordinátorka ujala Tanja Buzek. 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endParaRPr lang="cs-CZ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1680"/>
              </a:lnSpc>
              <a:spcBef>
                <a:spcPct val="0"/>
              </a:spcBef>
            </a:pPr>
            <a:endParaRPr lang="cs-CZ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301226" y="2311481"/>
            <a:ext cx="2787723" cy="122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cs-CZ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EHSV v roce 2023 vyzval k vypracování modré dohody pro Evropu, což byla první významná výzva k vytvoření jednotné vodní politiky EU. Tato iniciativa jednak identifikuje evropské problémy v oblasti vody, a také předkládá jasný a konkrétní plán, jak je řešit.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61606" y="5347959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cs-CZ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EHSV se prostřednictvím řady doporučení a konferencí snažil zajistit, aby byl akční plán EU pro vzácná onemocnění začleněn do pracovního programu příští Komise.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158615" y="4293964"/>
            <a:ext cx="2859928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cs-CZ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cs-CZ" sz="1700" u="sng" dirty="0">
                <a:solidFill>
                  <a:srgbClr val="1F5FA0"/>
                </a:solidFill>
              </a:rPr>
              <a:t>Zařazení práva na </a:t>
            </a:r>
            <a:r>
              <a:rPr lang="cs-CZ" sz="1700" u="sng" dirty="0">
                <a:solidFill>
                  <a:srgbClr val="1F5FA0"/>
                </a:solidFill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opravu</a:t>
            </a:r>
            <a:r>
              <a:rPr lang="cs-CZ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mezi hlavní body politiky EU v oblasti ochrany spotřebitele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79248" y="4160726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1079724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399560" y="4202984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266286" y="1513216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723639" y="3689204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1060054" y="3999458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620003" y="1817084"/>
            <a:ext cx="2656228" cy="554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cs-CZ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Bezpečný přístup k sociálnímu a cenově dostupnému bydlení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A6WAAD5KZT2Q-604569563-4212</_dlc_DocId>
    <_dlc_DocIdUrl xmlns="1a33af13-4045-4f88-9d7b-618e30f79918">
      <Url>http://dm/eesc/2025/_layouts/15/DocIdRedir.aspx?ID=A6WAAD5KZT2Q-604569563-4212</Url>
      <Description>A6WAAD5KZT2Q-604569563-4212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42</Value>
      <Value>35</Value>
      <Value>34</Value>
      <Value>33</Value>
      <Value>32</Value>
      <Value>31</Value>
      <Value>30</Value>
      <Value>29</Value>
      <Value>28</Value>
      <Value>27</Value>
      <Value>24</Value>
      <Value>50</Value>
      <Value>23</Value>
      <Value>16</Value>
      <Value>13</Value>
      <Value>46</Value>
      <Value>47</Value>
      <Value>9</Value>
      <Value>8</Value>
      <Value>6</Value>
      <Value>5</Value>
      <Value>40</Value>
      <Value>39</Value>
      <Value>1</Value>
      <Value>37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Kupcakova Linda</DisplayName>
        <AccountId>1533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HR</TermName>
          <TermId xmlns="http://schemas.microsoft.com/office/infopath/2007/PartnerControls">2f555653-ed1a-4fe6-8362-9082d95989e5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IT</TermName>
          <TermId xmlns="http://schemas.microsoft.com/office/infopath/2007/PartnerControls">0774613c-01ed-4e5d-a25d-11d2388de825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  <TermInfo xmlns="http://schemas.microsoft.com/office/infopath/2007/PartnerControls">
          <TermName xmlns="http://schemas.microsoft.com/office/infopath/2007/PartnerControls">ES</TermName>
          <TermId xmlns="http://schemas.microsoft.com/office/infopath/2007/PartnerControls">e7a6b05b-ae16-40c8-add9-68b64b03aeba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Props1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C2FE3C-932E-47A9-A0D9-928A981E4A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1837</Words>
  <Application>Microsoft Office PowerPoint</Application>
  <PresentationFormat>Widescreen</PresentationFormat>
  <Paragraphs>226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Evropský hospodářský a sociální výbor je poradní instituce zastupující organizovanou občanskou společnost. </vt:lpstr>
      <vt:lpstr>PowerPoint Presentation</vt:lpstr>
      <vt:lpstr>PowerPoint Presentation</vt:lpstr>
      <vt:lpstr>JAKOU ÚLOHU PLNÍ EHSV?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Zůstaňte s námi v kontaktu!</vt:lpstr>
      <vt:lpstr>PowerPoint Presentation</vt:lpstr>
      <vt:lpstr>PowerPoint Presentation</vt:lpstr>
      <vt:lpstr>CO EU DĚLÁ PRO MLADÉ LIDI?</vt:lpstr>
      <vt:lpstr>INICIATIVY EHSV ZAMĚŘENÉ NA MLADÉ LIDI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Powerpointová prezentace pro návštěvníky - EHSV</dc:title>
  <dc:subject>INFO</dc:subject>
  <dc:creator>Andrejczuk Emilia</dc:creator>
  <cp:keywords>EESC-2025-00613-00-02-INFO-TRA-EN</cp:keywords>
  <dc:description>Rapporteur:  - Original language: EN - Date of document: 07.03.2025 - Date of meeting:  - External documents:  - Administrator:  ANDREJCZUK EMILIA</dc:description>
  <cp:lastModifiedBy>Andrejczuk Emilia</cp:lastModifiedBy>
  <cp:revision>167</cp:revision>
  <dcterms:created xsi:type="dcterms:W3CDTF">2024-07-17T07:57:29Z</dcterms:created>
  <dcterms:modified xsi:type="dcterms:W3CDTF">2025-03-27T14:44:15Z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0915ca2e-60ce-47e8-88bb-76ee7e6de491</vt:lpwstr>
  </property>
  <property fmtid="{D5CDD505-2E9C-101B-9397-08002B2CF9AE}" pid="4" name="AvailableTranslations">
    <vt:lpwstr>32;#MT|7df99101-6854-4a26-b53a-b88c0da02c26;#50;#HR|2f555653-ed1a-4fe6-8362-9082d95989e5;#31;#SL|98a412ae-eb01-49e9-ae3d-585a81724cfc;#46;#SK|46d9fce0-ef79-4f71-b89b-cd6aa82426b8;#35;#FI|87606a43-d45f-42d6-b8c9-e1a3457db5b7;#42;#EL|6d4f4d51-af9b-4650-94b4-4276bee85c91;#34;#IT|0774613c-01ed-4e5d-a25d-11d2388de825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;#16;#ES|e7a6b05b-ae16-40c8-add9-68b64b03aeba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SL|98a412ae-eb01-49e9-ae3d-585a81724cfc;SK|46d9fce0-ef79-4f71-b89b-cd6aa82426b8;FI|87606a43-d45f-42d6-b8c9-e1a3457db5b7;EL|6d4f4d51-af9b-4650-94b4-4276bee85c91;DE|f6b31e5a-26fa-4935-b661-318e46daf27e;SV|c2ed69e7-a339-43d7-8f22-d93680a92aa0;BG|1a1b3951-7821-4e6a-85f5-5673fc08bd2c;NL|55c6556c-b4f4-441d-9acf-c498d4f838bd;HU|6b229040-c589-4408-b4c1-4285663d20a8;EN|f2175f21-25d7-44a3-96da-d6a61b075e1b;DA|5d49c027-8956-412b-aa16-e85a0f96ad0e;PL|1e03da61-4678-4e07-b136-b5024ca9197b;LV|46f7e311-5d9f-4663-b433-18aeccb7ace7;LT|a7ff5ce7-6123-4f68-865a-a57c31810414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42;#EL|6d4f4d51-af9b-4650-94b4-4276bee85c91;#35;#FI|87606a43-d45f-42d6-b8c9-e1a3457db5b7;#32;#MT|7df99101-6854-4a26-b53a-b88c0da02c26;#31;#SL|98a412ae-eb01-49e9-ae3d-585a81724cfc;#30;#LT|a7ff5ce7-6123-4f68-865a-a57c31810414;#28;#SV|c2ed69e7-a339-43d7-8f22-d93680a92aa0;#27;#NL|55c6556c-b4f4-441d-9acf-c498d4f838bd;#24;#PL|1e03da61-4678-4e07-b136-b5024ca9197b;#23;#DE|f6b31e5a-26fa-4935-b661-318e46daf27e;#13;#TRA|150d2a88-1431-44e6-a8ca-0bb753ab8672;#46;#SK|46d9fce0-ef79-4f71-b89b-cd6aa82426b8;#47;#BG|1a1b3951-7821-4e6a-85f5-5673fc08bd2c;#9;#INFO|d9136e7c-93a9-4c42-9d28-92b61e85f80c;#8;#Final|ea5e6674-7b27-4bac-b091-73adbb394efe;#6;#Internal|2451815e-8241-4bbf-a22e-1ab710712bf2;#5;#EN|f2175f21-25d7-44a3-96da-d6a61b075e1b;#40;#DA|5d49c027-8956-412b-aa16-e85a0f96ad0e;#39;#LV|46f7e311-5d9f-4663-b433-18aeccb7ace7;#1;#EESC|422833ec-8d7e-4e65-8e4e-8bed07ffb729;#37;#HU|6b229040-c589-4408-b4c1-4285663d20a8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29;#CS|72f9705b-0217-4fd3-bea2-cbc7ed80e26e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