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7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bg-BG" dirty="0">
              <a:solidFill>
                <a:schemeClr val="bg1"/>
              </a:solidFill>
            </a:rPr>
            <a:t>Обсерватория на цифровия преход и единния пазар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bg-BG" dirty="0" err="1">
              <a:solidFill>
                <a:schemeClr val="bg1"/>
              </a:solidFill>
            </a:rPr>
            <a:t>Ad</a:t>
          </a:r>
          <a:r>
            <a:rPr lang="bg-BG" dirty="0">
              <a:solidFill>
                <a:schemeClr val="bg1"/>
              </a:solidFill>
            </a:rPr>
            <a:t> </a:t>
          </a:r>
          <a:r>
            <a:rPr lang="bg-BG" dirty="0" err="1">
              <a:solidFill>
                <a:schemeClr val="bg1"/>
              </a:solidFill>
            </a:rPr>
            <a:t>hoc</a:t>
          </a:r>
          <a:r>
            <a:rPr lang="bg-BG" dirty="0">
              <a:solidFill>
                <a:schemeClr val="bg1"/>
              </a:solidFill>
            </a:rPr>
            <a:t> група „Основни права и правова държава“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bg-BG" dirty="0">
              <a:solidFill>
                <a:schemeClr val="bg1"/>
              </a:solidFill>
            </a:rPr>
            <a:t>Обсерватория на пазара на труда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bg-BG" sz="1900" dirty="0" err="1">
              <a:solidFill>
                <a:schemeClr val="bg1"/>
              </a:solidFill>
            </a:rPr>
            <a:t>Ad</a:t>
          </a:r>
          <a:r>
            <a:rPr lang="bg-BG" sz="1900" dirty="0">
              <a:solidFill>
                <a:schemeClr val="bg1"/>
              </a:solidFill>
            </a:rPr>
            <a:t> </a:t>
          </a:r>
          <a:r>
            <a:rPr lang="bg-BG" sz="1900" dirty="0" err="1">
              <a:solidFill>
                <a:schemeClr val="bg1"/>
              </a:solidFill>
            </a:rPr>
            <a:t>hoc</a:t>
          </a:r>
          <a:r>
            <a:rPr lang="bg-BG" sz="1900" dirty="0">
              <a:solidFill>
                <a:schemeClr val="bg1"/>
              </a:solidFill>
            </a:rPr>
            <a:t> група „Европейски семестър“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bg-BG" dirty="0">
              <a:solidFill>
                <a:schemeClr val="bg1"/>
              </a:solidFill>
            </a:rPr>
            <a:t>Обсерватория на устойчивото развитие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 custLinFactNeighborX="5243" custLinFactNeighborY="-7758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2385" custLinFactNeighborY="6170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 custLinFactNeighborX="1705" custLinFactNeighborY="-5044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7256" custLinFactNeighborY="6170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 custLinFactNeighborX="4133" custLinFactNeighborY="-6654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bg-BG" sz="1900" dirty="0" err="1">
              <a:solidFill>
                <a:schemeClr val="bg1"/>
              </a:solidFill>
            </a:rPr>
            <a:t>Ad</a:t>
          </a:r>
          <a:r>
            <a:rPr lang="bg-BG" sz="1900" dirty="0">
              <a:solidFill>
                <a:schemeClr val="bg1"/>
              </a:solidFill>
            </a:rPr>
            <a:t> </a:t>
          </a:r>
          <a:r>
            <a:rPr lang="bg-BG" sz="1900" dirty="0" err="1">
              <a:solidFill>
                <a:schemeClr val="bg1"/>
              </a:solidFill>
            </a:rPr>
            <a:t>hoc</a:t>
          </a:r>
          <a:r>
            <a:rPr lang="bg-BG" sz="1900" dirty="0">
              <a:solidFill>
                <a:schemeClr val="bg1"/>
              </a:solidFill>
            </a:rPr>
            <a:t> група „Равенство“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bg-BG" sz="1900" dirty="0" err="1">
              <a:solidFill>
                <a:schemeClr val="bg1"/>
              </a:solidFill>
            </a:rPr>
            <a:t>Ad</a:t>
          </a:r>
          <a:r>
            <a:rPr lang="bg-BG" sz="1900" dirty="0">
              <a:solidFill>
                <a:schemeClr val="bg1"/>
              </a:solidFill>
            </a:rPr>
            <a:t> </a:t>
          </a:r>
          <a:r>
            <a:rPr lang="bg-BG" sz="1900" dirty="0" err="1">
              <a:solidFill>
                <a:schemeClr val="bg1"/>
              </a:solidFill>
            </a:rPr>
            <a:t>hoc</a:t>
          </a:r>
          <a:r>
            <a:rPr lang="bg-BG" sz="1900" dirty="0">
              <a:solidFill>
                <a:schemeClr val="bg1"/>
              </a:solidFill>
            </a:rPr>
            <a:t> група „Конференция на страните по РКООНИК“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 custT="1"/>
      <dgm:spPr>
        <a:solidFill>
          <a:srgbClr val="7030A0"/>
        </a:solidFill>
      </dgm:spPr>
      <dgm:t>
        <a:bodyPr/>
        <a:lstStyle/>
        <a:p>
          <a:r>
            <a:rPr lang="bg-BG" sz="1900" dirty="0">
              <a:solidFill>
                <a:schemeClr val="bg1"/>
              </a:solidFill>
              <a:latin typeface="Calibri" pitchFamily="34" charset="0"/>
            </a:rPr>
            <a:t>CCMI Консултативна комисия по индустриални промени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bg-BG" sz="1900" dirty="0" err="1">
              <a:solidFill>
                <a:schemeClr val="bg1"/>
              </a:solidFill>
            </a:rPr>
            <a:t>Ad</a:t>
          </a:r>
          <a:r>
            <a:rPr lang="bg-BG" sz="1900" dirty="0">
              <a:solidFill>
                <a:schemeClr val="bg1"/>
              </a:solidFill>
            </a:rPr>
            <a:t> </a:t>
          </a:r>
          <a:r>
            <a:rPr lang="bg-BG" sz="1900" dirty="0" err="1">
              <a:solidFill>
                <a:schemeClr val="bg1"/>
              </a:solidFill>
            </a:rPr>
            <a:t>hoc</a:t>
          </a:r>
          <a:r>
            <a:rPr lang="bg-BG" sz="1900" dirty="0">
              <a:solidFill>
                <a:schemeClr val="bg1"/>
              </a:solidFill>
            </a:rPr>
            <a:t> група „Младеж“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5366" custLinFactNeighborY="-8406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3892" custLinFactNeighborY="-2009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6626" custLinFactNeighborY="-8316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ScaleX="98921" custScaleY="92530" custLinFactNeighborX="-766" custLinFactNeighborY="-2009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120674" y="192169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 err="1">
              <a:solidFill>
                <a:schemeClr val="bg1"/>
              </a:solidFill>
            </a:rPr>
            <a:t>Ad</a:t>
          </a:r>
          <a:r>
            <a:rPr lang="bg-BG" sz="1900" kern="1200" dirty="0">
              <a:solidFill>
                <a:schemeClr val="bg1"/>
              </a:solidFill>
            </a:rPr>
            <a:t> </a:t>
          </a:r>
          <a:r>
            <a:rPr lang="bg-BG" sz="1900" kern="1200" dirty="0" err="1">
              <a:solidFill>
                <a:schemeClr val="bg1"/>
              </a:solidFill>
            </a:rPr>
            <a:t>hoc</a:t>
          </a:r>
          <a:r>
            <a:rPr lang="bg-BG" sz="1900" kern="1200" dirty="0">
              <a:solidFill>
                <a:schemeClr val="bg1"/>
              </a:solidFill>
            </a:rPr>
            <a:t> група „Европейски семестър“</a:t>
          </a:r>
        </a:p>
      </dsp:txBody>
      <dsp:txXfrm>
        <a:off x="457740" y="529235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38431" y="2047799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>
              <a:solidFill>
                <a:schemeClr val="bg1"/>
              </a:solidFill>
            </a:rPr>
            <a:t>Обсерватория на цифровия преход и единния пазар</a:t>
          </a:r>
        </a:p>
      </dsp:txBody>
      <dsp:txXfrm>
        <a:off x="1575497" y="2384865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407020" y="254635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 err="1">
              <a:solidFill>
                <a:schemeClr val="bg1"/>
              </a:solidFill>
            </a:rPr>
            <a:t>Ad</a:t>
          </a:r>
          <a:r>
            <a:rPr lang="bg-BG" sz="1900" kern="1200" dirty="0">
              <a:solidFill>
                <a:schemeClr val="bg1"/>
              </a:solidFill>
            </a:rPr>
            <a:t> </a:t>
          </a:r>
          <a:r>
            <a:rPr lang="bg-BG" sz="1900" kern="1200" dirty="0" err="1">
              <a:solidFill>
                <a:schemeClr val="bg1"/>
              </a:solidFill>
            </a:rPr>
            <a:t>hoc</a:t>
          </a:r>
          <a:r>
            <a:rPr lang="bg-BG" sz="1900" kern="1200" dirty="0">
              <a:solidFill>
                <a:schemeClr val="bg1"/>
              </a:solidFill>
            </a:rPr>
            <a:t> група „Основни права и правова държава“</a:t>
          </a:r>
        </a:p>
      </dsp:txBody>
      <dsp:txXfrm>
        <a:off x="2744086" y="591701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07952" y="2055153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>
              <a:solidFill>
                <a:schemeClr val="bg1"/>
              </a:solidFill>
            </a:rPr>
            <a:t>Обсерватория на пазара на труда</a:t>
          </a:r>
        </a:p>
      </dsp:txBody>
      <dsp:txXfrm>
        <a:off x="4048056" y="2390065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217579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>
              <a:solidFill>
                <a:schemeClr val="bg1"/>
              </a:solidFill>
            </a:rPr>
            <a:t>Обсерватория на устойчивото развитие</a:t>
          </a:r>
        </a:p>
      </dsp:txBody>
      <dsp:txXfrm>
        <a:off x="5071918" y="554645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129409" y="0"/>
          <a:ext cx="2468283" cy="232692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>
              <a:solidFill>
                <a:schemeClr val="bg1"/>
              </a:solidFill>
              <a:latin typeface="Calibri" pitchFamily="34" charset="0"/>
            </a:rPr>
            <a:t>CCMI Консултативна комисия по индустриални промени</a:t>
          </a:r>
        </a:p>
      </dsp:txBody>
      <dsp:txXfrm>
        <a:off x="490881" y="340771"/>
        <a:ext cx="1745339" cy="1645385"/>
      </dsp:txXfrm>
    </dsp:sp>
    <dsp:sp modelId="{05077633-4EF1-4E8F-8DB5-AC3CA458874A}">
      <dsp:nvSpPr>
        <dsp:cNvPr id="0" name=""/>
        <dsp:cNvSpPr/>
      </dsp:nvSpPr>
      <dsp:spPr>
        <a:xfrm>
          <a:off x="1173290" y="1725504"/>
          <a:ext cx="2436632" cy="2436930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 err="1">
              <a:solidFill>
                <a:schemeClr val="bg1"/>
              </a:solidFill>
            </a:rPr>
            <a:t>Ad</a:t>
          </a:r>
          <a:r>
            <a:rPr lang="bg-BG" sz="1900" kern="1200" dirty="0">
              <a:solidFill>
                <a:schemeClr val="bg1"/>
              </a:solidFill>
            </a:rPr>
            <a:t> </a:t>
          </a:r>
          <a:r>
            <a:rPr lang="bg-BG" sz="1900" kern="1200" dirty="0" err="1">
              <a:solidFill>
                <a:schemeClr val="bg1"/>
              </a:solidFill>
            </a:rPr>
            <a:t>hoc</a:t>
          </a:r>
          <a:r>
            <a:rPr lang="bg-BG" sz="1900" kern="1200" dirty="0">
              <a:solidFill>
                <a:schemeClr val="bg1"/>
              </a:solidFill>
            </a:rPr>
            <a:t> група „Младеж“</a:t>
          </a:r>
        </a:p>
      </dsp:txBody>
      <dsp:txXfrm>
        <a:off x="1530126" y="2082384"/>
        <a:ext cx="1722960" cy="1723170"/>
      </dsp:txXfrm>
    </dsp:sp>
    <dsp:sp modelId="{E43C8C33-10C3-48CA-A976-5B97E2E6FB47}">
      <dsp:nvSpPr>
        <dsp:cNvPr id="0" name=""/>
        <dsp:cNvSpPr/>
      </dsp:nvSpPr>
      <dsp:spPr>
        <a:xfrm>
          <a:off x="2682594" y="0"/>
          <a:ext cx="2436632" cy="2436930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 err="1">
              <a:solidFill>
                <a:schemeClr val="bg1"/>
              </a:solidFill>
            </a:rPr>
            <a:t>Ad</a:t>
          </a:r>
          <a:r>
            <a:rPr lang="bg-BG" sz="1900" kern="1200" dirty="0">
              <a:solidFill>
                <a:schemeClr val="bg1"/>
              </a:solidFill>
            </a:rPr>
            <a:t> </a:t>
          </a:r>
          <a:r>
            <a:rPr lang="bg-BG" sz="1900" kern="1200" dirty="0" err="1">
              <a:solidFill>
                <a:schemeClr val="bg1"/>
              </a:solidFill>
            </a:rPr>
            <a:t>hoc</a:t>
          </a:r>
          <a:r>
            <a:rPr lang="bg-BG" sz="1900" kern="1200" dirty="0">
              <a:solidFill>
                <a:schemeClr val="bg1"/>
              </a:solidFill>
            </a:rPr>
            <a:t> група „Равенство“</a:t>
          </a:r>
        </a:p>
      </dsp:txBody>
      <dsp:txXfrm>
        <a:off x="3039430" y="356880"/>
        <a:ext cx="1722960" cy="1723170"/>
      </dsp:txXfrm>
    </dsp:sp>
    <dsp:sp modelId="{3F6A9F8B-8669-4891-A9B7-B500B35741E7}">
      <dsp:nvSpPr>
        <dsp:cNvPr id="0" name=""/>
        <dsp:cNvSpPr/>
      </dsp:nvSpPr>
      <dsp:spPr>
        <a:xfrm>
          <a:off x="3769262" y="1816523"/>
          <a:ext cx="2410340" cy="2254891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 err="1">
              <a:solidFill>
                <a:schemeClr val="bg1"/>
              </a:solidFill>
            </a:rPr>
            <a:t>Ad</a:t>
          </a:r>
          <a:r>
            <a:rPr lang="bg-BG" sz="1900" kern="1200" dirty="0">
              <a:solidFill>
                <a:schemeClr val="bg1"/>
              </a:solidFill>
            </a:rPr>
            <a:t> </a:t>
          </a:r>
          <a:r>
            <a:rPr lang="bg-BG" sz="1900" kern="1200" dirty="0" err="1">
              <a:solidFill>
                <a:schemeClr val="bg1"/>
              </a:solidFill>
            </a:rPr>
            <a:t>hoc</a:t>
          </a:r>
          <a:r>
            <a:rPr lang="bg-BG" sz="1900" kern="1200" dirty="0">
              <a:solidFill>
                <a:schemeClr val="bg1"/>
              </a:solidFill>
            </a:rPr>
            <a:t> група „Конференция на страните по РКООНИК“</a:t>
          </a:r>
        </a:p>
      </dsp:txBody>
      <dsp:txXfrm>
        <a:off x="4122248" y="2146744"/>
        <a:ext cx="1704368" cy="1594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27-03-25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bg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bg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bg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bg" TargetMode="External"/><Relationship Id="rId27" Type="http://schemas.openxmlformats.org/officeDocument/2006/relationships/hyperlink" Target="https://www.eesc.europa.eu/bg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bg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bg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bg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bg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bg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esc.europa.eu/?i=portal.bg.group-3" TargetMode="External"/><Relationship Id="rId5" Type="http://schemas.openxmlformats.org/officeDocument/2006/relationships/hyperlink" Target="http://www.eesc.europa.eu/?i=portal.bg.group-2" TargetMode="External"/><Relationship Id="rId4" Type="http://schemas.openxmlformats.org/officeDocument/2006/relationships/hyperlink" Target="http://www.eesc.europa.eu/?i=portal.bg.group-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www.eesc.europa.eu/?i=portal.en.nat-section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://www.eesc.europa.eu/?i=portal.en.soc-section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://www.eesc.europa.eu/?i=portal.en.ten-sectio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://www.eesc.europa.eu/?i=portal.en.int-section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www.eesc.europa.eu/?i=portal.en.eco-section" TargetMode="External"/><Relationship Id="rId14" Type="http://schemas.openxmlformats.org/officeDocument/2006/relationships/hyperlink" Target="http://www.eesc.europa.eu/?i=portal.en.rex-sectio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8.svg"/><Relationship Id="rId29" Type="http://schemas.openxmlformats.org/officeDocument/2006/relationships/hyperlink" Target="https://www.eesc.europa.eu/sites/default/files/2024-12/qe-01-24-018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2.sv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22.svg"/><Relationship Id="rId19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30.svg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Добре дошли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10"/>
            <a:ext cx="12192000" cy="65341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13206" y="1179012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220300" y="2933585"/>
            <a:ext cx="3365052" cy="1860067"/>
            <a:chOff x="-284302" y="-236930"/>
            <a:chExt cx="6730106" cy="3720131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-284302" y="-236930"/>
              <a:ext cx="6730106" cy="3720131"/>
              <a:chOff x="-110144" y="-67591"/>
              <a:chExt cx="1919957" cy="1061274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-110144" y="-67591"/>
                <a:ext cx="1919957" cy="1061274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284302" y="-211430"/>
              <a:ext cx="6730106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bg-BG" sz="15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Стимулиране на бъдещето на устойчивостта с Европейската платформа на заинтересованите страни в областта на кръговата икономика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2312" y="1708744"/>
              <a:ext cx="6419918" cy="16167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През 2017 г., в партньорство с Европейската комисия, ЕИСК стартира Европейската платформа на заинтересованите страни в областта на кръговата икономика (ECESP).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42257" y="826177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4" y="211948"/>
              <a:ext cx="4447434" cy="5450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bg-BG" sz="15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bg/our-work/publications-other-work/publications/recent-eesc-achievements"/>
                </a:rPr>
                <a:t>... и много други!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Вижте последните постижения в </a:t>
              </a:r>
              <a:r>
                <a:rPr lang="bg-BG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bg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559662" y="209957"/>
            <a:ext cx="10670474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bg-BG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НЕОТДАВНАШНИ ПРИМЕРИ ЗА УСПЕХИ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123898" y="2721824"/>
            <a:ext cx="3673186" cy="2114327"/>
            <a:chOff x="-79382" y="-160748"/>
            <a:chExt cx="6478734" cy="3533845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-79382" y="-160748"/>
              <a:ext cx="6478734" cy="3533845"/>
              <a:chOff x="-47135" y="-45858"/>
              <a:chExt cx="1848246" cy="1008131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-47135" y="-45858"/>
                <a:ext cx="1848246" cy="1008131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3230" y="-82519"/>
              <a:ext cx="6313507" cy="11574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bg-BG" sz="15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Задължително провеждане на консултации с гражданското общество относно необходимите икономически реформи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-79382" y="1212610"/>
              <a:ext cx="5952997" cy="21005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bg-BG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През 2023 г. Европейската комисия представи предложение за реформа на рамката на ЕС за икономическо управление с цел справяне с днешните икономически предизвикателства. ЕИСК отправи ключови препоръки, които в значителна степен оформиха окончателния законодателен пакет.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189154" y="4897978"/>
            <a:ext cx="3642032" cy="1860067"/>
            <a:chOff x="-320351" y="-190264"/>
            <a:chExt cx="7284064" cy="3720134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-43369" y="-190264"/>
              <a:ext cx="6730102" cy="3720134"/>
              <a:chOff x="-171426" y="-54278"/>
              <a:chExt cx="1919956" cy="1061275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-171426" y="-54278"/>
                <a:ext cx="1919956" cy="106127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265923" y="540820"/>
              <a:ext cx="5896654" cy="28602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През 2023 г. </a:t>
              </a:r>
              <a:r>
                <a:rPr lang="bg-BG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ad</a:t>
              </a: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bg-BG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hoc</a:t>
              </a: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групата на ЕИСК по Рамковата конвенция на ООН по изменение на климата (РКООНИК) допринесе за </a:t>
              </a:r>
              <a:r>
                <a:rPr lang="bg-BG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работната програма за справедлив преход</a:t>
              </a: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като оказа пряко влияние върху позициите на държавите — членки на ЕС, и на Комисията.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-320351" y="-17894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bg-BG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bg-BG" sz="15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bg/news-media/articles/leading-way-just-transition"/>
                </a:rPr>
                <a:t>Водеща роля в справедливия преход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0196" y="794522"/>
            <a:ext cx="3327193" cy="1939551"/>
            <a:chOff x="-35470" y="0"/>
            <a:chExt cx="6654385" cy="3879101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-26180" y="0"/>
              <a:ext cx="6645095" cy="3879101"/>
              <a:chOff x="-68818" y="0"/>
              <a:chExt cx="1895705" cy="1106625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-68818" y="0"/>
                <a:ext cx="1895705" cy="110662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0" y="73890"/>
              <a:ext cx="6600821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bg-BG" sz="15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bg/news-media/articles/integrating-young-voices-eu-decision-making"/>
                </a:rPr>
                <a:t>Интегриране на младите гласове в процеса на вземане на решения в ЕС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-35470" y="1306148"/>
              <a:ext cx="6635803" cy="2461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През 2022 г. ЕИСК стана първата институция на ЕС, която се ангажира с </a:t>
              </a:r>
              <a:r>
                <a:rPr lang="bg-BG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bg/our-work/opinions-information-reports/opinions/eu-youth-test"/>
                </a:rPr>
                <a:t>оценката на въздействието на ЕС от гледна точка на младежта</a:t>
              </a: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— новаторски инструмент за интегриране на участието на младите хора в изготвянето на политиките.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441730" y="4998356"/>
            <a:ext cx="3883495" cy="1750872"/>
            <a:chOff x="568923" y="-20349"/>
            <a:chExt cx="7449939" cy="3501744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-20349"/>
              <a:ext cx="7449939" cy="3501744"/>
              <a:chOff x="0" y="-5805"/>
              <a:chExt cx="2125310" cy="998973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-5805"/>
                <a:ext cx="2125310" cy="998973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684117" y="-18991"/>
              <a:ext cx="7284062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bg-BG" sz="15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Политиката в областта на храните</a:t>
              </a:r>
              <a:br>
                <a:rPr lang="en-US" sz="15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</a:br>
              <a:r>
                <a:rPr lang="bg-BG" sz="15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на масата за преговори в ЕС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68923" y="1135973"/>
              <a:ext cx="7449939" cy="2051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bg-BG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През 2024 г. ЕИСК прие препоръки за общата селскостопанска политика за периода след 2027 г., в които настоя за по-устойчиви варианти за храни, които са както достъпни за потребителите в ЕС, така и финансово приемливи за социално уязвимите групи.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256837" y="3012374"/>
            <a:ext cx="40734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</a:rPr>
              <a:t>Дълбоко ценим и активно насърчаваме използването на всички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bg-BG" sz="2400" b="1" dirty="0">
                <a:solidFill>
                  <a:srgbClr val="0E5D9E"/>
                </a:solidFill>
                <a:latin typeface="Calibri" panose="020F0502020204030204" pitchFamily="34" charset="0"/>
              </a:rPr>
              <a:t>24 </a:t>
            </a:r>
            <a:r>
              <a:rPr lang="bg-BG" sz="2400" b="1" dirty="0">
                <a:solidFill>
                  <a:srgbClr val="1F5FA0"/>
                </a:solidFill>
                <a:latin typeface="Calibri" panose="020F0502020204030204" pitchFamily="34" charset="0"/>
              </a:rPr>
              <a:t>официални езика на ЕС</a:t>
            </a:r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</a:rPr>
              <a:t>В подкрепа на това нашите членове имат право да работят на родния си език </a:t>
            </a:r>
            <a:b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</a:rPr>
              <a:t>както устно, така и писмено.</a:t>
            </a:r>
            <a:endParaRPr lang="bg-BG" sz="24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1605865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400" u="none" strike="noStrike" dirty="0">
                <a:effectLst/>
              </a:rPr>
              <a:t>Мотото на ЕС </a:t>
            </a:r>
            <a:r>
              <a:rPr lang="bg-BG" sz="2400" b="1" i="1" u="none" strike="noStrike" dirty="0">
                <a:solidFill>
                  <a:srgbClr val="1F5FA0"/>
                </a:solidFill>
                <a:effectLst/>
              </a:rPr>
              <a:t>„Единство в многообразието“</a:t>
            </a:r>
            <a:r>
              <a:rPr lang="bg-BG" sz="2400" u="none" strike="noStrike" dirty="0">
                <a:effectLst/>
              </a:rPr>
              <a:t> се реализира чрез многоезичието в ЕИСК.</a:t>
            </a:r>
            <a:r>
              <a:rPr lang="bg-BG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7649554" y="3168065"/>
            <a:ext cx="43864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Всички становища на ЕИСК,</a:t>
            </a:r>
            <a:b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официални документи и </a:t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по-голямата част от цифровото съдържание е </a:t>
            </a:r>
            <a:r>
              <a:rPr lang="bg-BG" sz="2400" b="1" dirty="0">
                <a:solidFill>
                  <a:srgbClr val="1F5F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достъпно на всеки език</a:t>
            </a:r>
            <a:r>
              <a:rPr lang="bg-BG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благодарение на всеотдайната работа на нашата Дирекция „Писмени преводи“.</a:t>
            </a:r>
            <a:endParaRPr lang="bg-BG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33" y="2907026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>
                <a:solidFill>
                  <a:schemeClr val="bg1"/>
                </a:solidFill>
                <a:latin typeface="Calibri" panose="020F0502020204030204" pitchFamily="34" charset="0"/>
              </a:rPr>
              <a:t>МНОГОЕЗИЧИЕТО В КОМИТЕТА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45433" y="4968386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498424" y="1744027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445888" y="1261522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967520" y="1451994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/>
              <a:t>Сканирайте QR кода за формуляра за оценка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704422" y="2372700"/>
            <a:ext cx="339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/>
              <a:t>Искате да се свържете с нас? Пишете ни на </a:t>
            </a:r>
            <a:r>
              <a:rPr lang="bg-BG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7096878" y="3667040"/>
            <a:ext cx="2926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b="1" dirty="0"/>
              <a:t>За повече информация ни следвайте на: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5108140" y="1319132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3652" y="3031587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55" y="2885973"/>
            <a:ext cx="1378475" cy="13829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>
                <a:solidFill>
                  <a:schemeClr val="bg1"/>
                </a:solidFill>
                <a:latin typeface="+mn-lt"/>
              </a:rPr>
              <a:t>ИМАТЕ ЛИ ВЪПРОСИ?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348" y="5743783"/>
            <a:ext cx="2815602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b="1" dirty="0">
                <a:solidFill>
                  <a:srgbClr val="0060A0"/>
                </a:solidFill>
                <a:latin typeface="+mn-lt"/>
              </a:rPr>
              <a:t>Поддържайте връзка с нас!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C04129E1-106B-5B9C-3B6A-39FDDB30B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2" y="5703631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CA59B5-5F46-8839-243B-099E2D5B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1" y="608048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DF25054E-A5E7-7869-D0A5-8EAA10D0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1" y="65175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3BC357D1-DA33-0F36-BD38-246521CF3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380" y="445719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FFA7A87-FA1E-B485-E516-726981A9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463" y="4852936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375B7D9F-0722-4B66-3412-F9B68CD9A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59" y="5267220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D13857-5109-323D-B75A-2A51F68B8E3B}"/>
              </a:ext>
            </a:extLst>
          </p:cNvPr>
          <p:cNvSpPr txBox="1"/>
          <p:nvPr/>
        </p:nvSpPr>
        <p:spPr>
          <a:xfrm>
            <a:off x="8202666" y="4467145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A8C5EF-1CD8-9EAA-8BB2-15FF7A262A1A}"/>
              </a:ext>
            </a:extLst>
          </p:cNvPr>
          <p:cNvSpPr txBox="1"/>
          <p:nvPr/>
        </p:nvSpPr>
        <p:spPr>
          <a:xfrm>
            <a:off x="8202667" y="4860754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E1A2CD-ADD3-47FD-8D45-5126F1F43422}"/>
              </a:ext>
            </a:extLst>
          </p:cNvPr>
          <p:cNvSpPr txBox="1"/>
          <p:nvPr/>
        </p:nvSpPr>
        <p:spPr>
          <a:xfrm>
            <a:off x="8202668" y="527613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C0848C-42D2-4C5C-BC76-2D6CF86CD692}"/>
              </a:ext>
            </a:extLst>
          </p:cNvPr>
          <p:cNvSpPr txBox="1"/>
          <p:nvPr/>
        </p:nvSpPr>
        <p:spPr>
          <a:xfrm>
            <a:off x="8202669" y="5673091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185CCD-ACDF-8001-415E-59CCA7DEA755}"/>
              </a:ext>
            </a:extLst>
          </p:cNvPr>
          <p:cNvSpPr txBox="1"/>
          <p:nvPr/>
        </p:nvSpPr>
        <p:spPr>
          <a:xfrm>
            <a:off x="8202669" y="60657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D60E0D-F3FE-F477-AC77-D099D49164E6}"/>
              </a:ext>
            </a:extLst>
          </p:cNvPr>
          <p:cNvSpPr txBox="1"/>
          <p:nvPr/>
        </p:nvSpPr>
        <p:spPr>
          <a:xfrm>
            <a:off x="8202668" y="6485046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699401" y="5360176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3713" y="5324048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5958" y="347408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56419" y="3449509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100521" y="326512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bg-BG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Приложение: Допълнителна информация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62109" y="507260"/>
            <a:ext cx="2973353" cy="534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bg-BG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Страници на членовете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115322" y="357199"/>
            <a:ext cx="3565513" cy="817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bg/our-work/opinions-information-reports/follow-opinions"/>
              </a:rPr>
              <a:t>Последващи действия</a:t>
            </a:r>
            <a:br>
              <a:rPr lang="en-US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bg/our-work/opinions-information-reports/follow-opinions"/>
              </a:rPr>
            </a:br>
            <a:r>
              <a:rPr lang="bg-BG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bg/our-work/opinions-information-reports/follow-opinions"/>
              </a:rPr>
              <a:t> във връзка със становища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8284" y="5291434"/>
            <a:ext cx="3260245" cy="29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bg-BG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Какво прави Европа за мен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5173" y="834922"/>
            <a:ext cx="271965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g-BG" sz="1600" dirty="0">
                <a:solidFill>
                  <a:schemeClr val="bg2">
                    <a:lumMod val="25000"/>
                  </a:schemeClr>
                </a:solidFill>
              </a:rPr>
              <a:t>Пълен списък на настоящите членове на ЕИСК и делегати на CCMI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303164" y="988494"/>
            <a:ext cx="32036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bg-BG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Действия, предприети във връзка със становищата на ЕИСК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37854" y="5628973"/>
            <a:ext cx="276897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bg-BG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Въздействие на действията на ЕС върху ежедневието на неговите граждани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848077" y="2119904"/>
            <a:ext cx="2162812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bg-BG" sz="20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bg/our-work/opinions-information-reports/in-the-spotlight"/>
              </a:rPr>
              <a:t>Становища на ЕИС</a:t>
            </a:r>
            <a:r>
              <a:rPr lang="bg-BG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bg/our-work/opinions-information-reports/in-the-spotlight"/>
              </a:rPr>
              <a:t>К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60029" y="2453791"/>
            <a:ext cx="2162811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bg-BG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Становища, които понастоящем са в центъра на вниманието </a:t>
            </a:r>
            <a:r>
              <a:rPr lang="en-US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 </a:t>
            </a:r>
            <a:endParaRPr lang="bg-BG" sz="1600" dirty="0">
              <a:solidFill>
                <a:srgbClr val="4F4F59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bg-BG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373450" y="5264229"/>
            <a:ext cx="3712734" cy="540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bg-BG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bg/news-media/videos/lifecycle-opinion"/>
              </a:rPr>
              <a:t>Жизненият цикъл на едно становище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373450" y="5626116"/>
            <a:ext cx="290657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bg-BG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Как се изготвят становищата на ЕИСК (видео)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bg-BG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Онлайн общност на националните икономически и социални съвети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69563" y="3659114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bg-BG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bg/work-with-us/traineeships"/>
              </a:rPr>
              <a:t> </a:t>
            </a:r>
            <a:r>
              <a:rPr lang="bg-BG" sz="20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bg/work-with-us/traineeships"/>
              </a:rPr>
              <a:t>Работете с нас!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348370" y="2107102"/>
            <a:ext cx="1983601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bg-BG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bg/agenda/plenary-sessions"/>
              </a:rPr>
              <a:t>Пленарни сесии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840073" y="4001183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bg-BG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Два пъти годишно ЕИСК предлага 5-месечен платен стаж в различни области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386351" y="2488438"/>
            <a:ext cx="210602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bg-BG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Как да следите пленарна сесия на ЕИСК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dirty="0"/>
              <a:t>Мандатът на ЕИСК за периода 2020—2025 г. бележи </a:t>
            </a:r>
            <a:r>
              <a:rPr lang="bg-BG" b="1" dirty="0">
                <a:solidFill>
                  <a:srgbClr val="0CAFAD"/>
                </a:solidFill>
              </a:rPr>
              <a:t>най-големия брой нови членове и жени членове</a:t>
            </a:r>
            <a:r>
              <a:rPr lang="bg-BG" dirty="0"/>
              <a:t>, откакто от 2010 г. се води статистика за членския състав. </a:t>
            </a:r>
          </a:p>
          <a:p>
            <a:pPr algn="just"/>
            <a:endParaRPr lang="en-US" sz="1200" dirty="0"/>
          </a:p>
          <a:p>
            <a:pPr algn="just"/>
            <a:r>
              <a:rPr lang="bg-BG" dirty="0"/>
              <a:t>Процентният дял на жените в Комитета е най-високият досега:</a:t>
            </a:r>
            <a:r>
              <a:rPr lang="bg-BG" b="1" dirty="0">
                <a:solidFill>
                  <a:srgbClr val="0CAFAD"/>
                </a:solidFill>
              </a:rPr>
              <a:t> 33 % </a:t>
            </a:r>
            <a:r>
              <a:rPr lang="bg-BG" dirty="0"/>
              <a:t>в сравнение с 28 % през 2015 г. и 24,70 % през 2010 г.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dirty="0"/>
              <a:t>Както и при други европейски институции, </a:t>
            </a:r>
            <a:r>
              <a:rPr lang="bg-BG" b="1" dirty="0">
                <a:solidFill>
                  <a:srgbClr val="0CAFAD"/>
                </a:solidFill>
              </a:rPr>
              <a:t>географското представителство на Комитета</a:t>
            </a:r>
            <a:r>
              <a:rPr lang="bg-BG" dirty="0"/>
              <a:t> е пропорционално, което означава, че държавите с по-голямо население се представляват от по-голям брой членове. </a:t>
            </a:r>
          </a:p>
          <a:p>
            <a:pPr algn="just"/>
            <a:endParaRPr lang="en-US" dirty="0"/>
          </a:p>
          <a:p>
            <a:pPr algn="just"/>
            <a:r>
              <a:rPr lang="bg-BG" dirty="0"/>
              <a:t>Следователно </a:t>
            </a:r>
            <a:r>
              <a:rPr lang="bg-BG" b="1" dirty="0">
                <a:solidFill>
                  <a:srgbClr val="0CAFAD"/>
                </a:solidFill>
              </a:rPr>
              <a:t>Франция, Германия и Италия имат</a:t>
            </a:r>
            <a:r>
              <a:rPr lang="bg-BG" dirty="0"/>
              <a:t> най-много членове (</a:t>
            </a:r>
            <a:r>
              <a:rPr lang="bg-BG" b="1" dirty="0">
                <a:solidFill>
                  <a:srgbClr val="0CAFAD"/>
                </a:solidFill>
              </a:rPr>
              <a:t>24</a:t>
            </a:r>
            <a:r>
              <a:rPr lang="bg-BG" dirty="0"/>
              <a:t>), а Малта има най-малко (</a:t>
            </a:r>
            <a:r>
              <a:rPr lang="bg-BG" b="1" dirty="0">
                <a:solidFill>
                  <a:srgbClr val="0CAFAD"/>
                </a:solidFill>
              </a:rPr>
              <a:t>5</a:t>
            </a:r>
            <a:r>
              <a:rPr lang="bg-BG" dirty="0"/>
              <a:t>)</a:t>
            </a:r>
            <a:r>
              <a:rPr lang="bg-BG" b="1" dirty="0">
                <a:solidFill>
                  <a:srgbClr val="0CAFAD"/>
                </a:solidFill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600" b="1">
                <a:solidFill>
                  <a:schemeClr val="bg1"/>
                </a:solidFill>
              </a:rPr>
              <a:t>БАЛАНС МЕЖДУ ПОЛОВЕТЕ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b="1">
                <a:solidFill>
                  <a:schemeClr val="bg1"/>
                </a:solidFill>
                <a:latin typeface="+mn-lt"/>
              </a:rPr>
              <a:t>ЧЛЕНОВЕ ПО ДЪРЖАВИ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1163567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675671" y="2612107"/>
            <a:ext cx="2953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1F5FA0"/>
                </a:solidFill>
              </a:rPr>
              <a:t>Научавате повече</a:t>
            </a:r>
          </a:p>
          <a:p>
            <a:pPr algn="ctr"/>
            <a:r>
              <a:rPr lang="bg-BG" sz="1200" dirty="0"/>
              <a:t>Мислите ли за работа в институциите на ЕС или в друга страна от ЕС? </a:t>
            </a:r>
          </a:p>
          <a:p>
            <a:pPr algn="ctr"/>
            <a:r>
              <a:rPr lang="bg-BG" sz="1200" dirty="0"/>
              <a:t>Всяка година ЕС предлага платени стажове за </a:t>
            </a:r>
            <a:r>
              <a:rPr lang="bg-BG" sz="1200" b="1" dirty="0">
                <a:solidFill>
                  <a:srgbClr val="0CAFAD"/>
                </a:solidFill>
              </a:rPr>
              <a:t>млади висшисти</a:t>
            </a:r>
            <a:r>
              <a:rPr lang="bg-BG" sz="1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81" y="4232734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1438275" y="5395063"/>
            <a:ext cx="4114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1F5FA0"/>
                </a:solidFill>
              </a:rPr>
              <a:t>Образование</a:t>
            </a:r>
          </a:p>
          <a:p>
            <a:pPr algn="ctr"/>
            <a:r>
              <a:rPr lang="bg-BG" sz="1200" dirty="0"/>
              <a:t>Имате право да учите във всеки университет на ЕС</a:t>
            </a:r>
            <a:br>
              <a:rPr lang="bg-BG" sz="1200" dirty="0"/>
            </a:br>
            <a:r>
              <a:rPr lang="bg-BG" sz="1200" dirty="0"/>
              <a:t>при същите условия като гражданите на съответната страна. </a:t>
            </a:r>
          </a:p>
          <a:p>
            <a:pPr algn="ctr"/>
            <a:r>
              <a:rPr lang="bg-BG" sz="1200" dirty="0"/>
              <a:t>Програмата </a:t>
            </a:r>
            <a:r>
              <a:rPr lang="bg-BG" sz="1200" b="1" dirty="0">
                <a:solidFill>
                  <a:srgbClr val="0CAFAD"/>
                </a:solidFill>
              </a:rPr>
              <a:t>„ЕРАЗЪМ“</a:t>
            </a:r>
            <a:r>
              <a:rPr lang="bg-BG" sz="1200" dirty="0"/>
              <a:t> Ви позволява да проведете част </a:t>
            </a:r>
          </a:p>
          <a:p>
            <a:pPr algn="ctr"/>
            <a:r>
              <a:rPr lang="bg-BG" sz="1200" dirty="0"/>
              <a:t>от Вашето следване в чужбина.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55" y="114261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3943350" y="2666609"/>
            <a:ext cx="3478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1F5FA0"/>
                </a:solidFill>
              </a:rPr>
              <a:t>Изразявате мнението си</a:t>
            </a:r>
          </a:p>
          <a:p>
            <a:pPr algn="ctr"/>
            <a:r>
              <a:rPr lang="bg-BG" sz="1200" dirty="0"/>
              <a:t>Можете да участвате в младежки прояви като Срещата на европейската младеж (EYE), провеждана от Европейския парламент, и проявата </a:t>
            </a:r>
            <a:r>
              <a:rPr lang="bg-BG" sz="1200" b="1" i="1" dirty="0">
                <a:solidFill>
                  <a:srgbClr val="0CAFAD"/>
                </a:solidFill>
              </a:rPr>
              <a:t>„Твоята Европа, твоето мнение!“</a:t>
            </a:r>
            <a:r>
              <a:rPr lang="bg-BG" sz="1200" b="1" dirty="0">
                <a:solidFill>
                  <a:srgbClr val="0CAFAD"/>
                </a:solidFill>
              </a:rPr>
              <a:t>  </a:t>
            </a:r>
            <a:r>
              <a:rPr lang="bg-BG" sz="1200" dirty="0"/>
              <a:t>в Европейския икономически и социален комитет </a:t>
            </a:r>
          </a:p>
          <a:p>
            <a:pPr algn="ctr"/>
            <a:r>
              <a:rPr lang="bg-BG" sz="1200" dirty="0"/>
              <a:t>Там гласът Ви може да бъде чут!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455" y="1026377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378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1F5FA0"/>
                </a:solidFill>
              </a:rPr>
              <a:t>Работа</a:t>
            </a:r>
          </a:p>
          <a:p>
            <a:pPr algn="ctr"/>
            <a:r>
              <a:rPr lang="bg-BG" sz="1350" dirty="0"/>
              <a:t>Може да кандидатствате за работа в рамките на Европейския съюз, когато навършите 18 години. Схемата </a:t>
            </a:r>
            <a:r>
              <a:rPr lang="bg-BG" sz="1350" b="1" dirty="0">
                <a:solidFill>
                  <a:srgbClr val="0CAFAD"/>
                </a:solidFill>
              </a:rPr>
              <a:t>EURES</a:t>
            </a:r>
            <a:r>
              <a:rPr lang="bg-BG" sz="1350" dirty="0"/>
              <a:t> осигурява връзка с работодатели от ЕС, Норвегия и Исландия.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11" y="4258040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224444" y="5395063"/>
            <a:ext cx="4705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1F5FA0"/>
                </a:solidFill>
              </a:rPr>
              <a:t>Пътуване</a:t>
            </a:r>
          </a:p>
          <a:p>
            <a:pPr algn="ctr"/>
            <a: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Шенгенското пространство без граници осигурява на </a:t>
            </a:r>
            <a:b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400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милиона граждани на ЕС свободно движение между държавите.</a:t>
            </a:r>
            <a:b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Така например картата за влак </a:t>
            </a:r>
            <a:r>
              <a:rPr lang="bg-BG" sz="1200" b="1" kern="1200" dirty="0">
                <a:solidFill>
                  <a:srgbClr val="0CAFA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INTERRAIL</a:t>
            </a:r>
            <a: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Ви позволява да стигнете до над 40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000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lang="bg-BG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дестинации в 30 държави.</a:t>
            </a:r>
            <a:endParaRPr lang="bg-BG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bg-BG" b="1">
                <a:solidFill>
                  <a:schemeClr val="bg1"/>
                </a:solidFill>
                <a:latin typeface="+mn-lt"/>
              </a:rPr>
              <a:t>КАКВО ПРАВИ ЕС ЗА МЛАДИТЕ ХОРА?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2713881" y="4165184"/>
            <a:ext cx="1929519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69461" y="4651514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Група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„Младеж“</a:t>
            </a:r>
            <a:br>
              <a:rPr lang="bg-BG" sz="1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на ЕИСК</a:t>
            </a:r>
          </a:p>
        </p:txBody>
      </p:sp>
      <p:sp>
        <p:nvSpPr>
          <p:cNvPr id="17" name="Oval 16"/>
          <p:cNvSpPr/>
          <p:nvPr/>
        </p:nvSpPr>
        <p:spPr>
          <a:xfrm>
            <a:off x="3833400" y="2293892"/>
            <a:ext cx="1996502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893046" y="2779985"/>
            <a:ext cx="1853641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Проявата</a:t>
            </a:r>
            <a:br>
              <a:rPr lang="en-US" sz="1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„Твоята Европа, </a:t>
            </a:r>
            <a:br>
              <a:rPr lang="bg-BG" sz="1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твоето мнение!“</a:t>
            </a:r>
          </a:p>
        </p:txBody>
      </p:sp>
      <p:sp>
        <p:nvSpPr>
          <p:cNvPr id="19" name="Oval 18"/>
          <p:cNvSpPr/>
          <p:nvPr/>
        </p:nvSpPr>
        <p:spPr>
          <a:xfrm>
            <a:off x="5874054" y="4165184"/>
            <a:ext cx="1996502" cy="1649655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911934" y="4545434"/>
            <a:ext cx="1880078" cy="12976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bg-BG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Оценка на въздействието на ЕС от гледна точка на младежта</a:t>
            </a:r>
          </a:p>
        </p:txBody>
      </p:sp>
      <p:sp>
        <p:nvSpPr>
          <p:cNvPr id="21" name="Oval 20"/>
          <p:cNvSpPr/>
          <p:nvPr/>
        </p:nvSpPr>
        <p:spPr>
          <a:xfrm>
            <a:off x="9058864" y="2232932"/>
            <a:ext cx="1913936" cy="1755907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9201739" y="2519301"/>
            <a:ext cx="1601159" cy="11831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bg-BG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Проучване относно участието на младите хора на различни равнища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096088" y="2068955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83" y="219507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270016" y="2419372"/>
            <a:ext cx="1853642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70016" y="2696017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Кръгли маси на младежта</a:t>
            </a:r>
            <a:br>
              <a:rPr lang="bg-BG" sz="1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относно климата</a:t>
            </a:r>
            <a:br>
              <a:rPr lang="bg-BG" sz="1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bg-BG" sz="1400" dirty="0">
                <a:solidFill>
                  <a:schemeClr val="bg1"/>
                </a:solidFill>
                <a:latin typeface="Calibri" pitchFamily="34" charset="0"/>
              </a:rPr>
              <a:t>и устойчивостта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1809101" y="1894666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438478" y="1985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2869697" y="241387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3455684" y="5505576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037995" y="519424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399496" y="4573420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246875" y="2246467"/>
            <a:ext cx="1996502" cy="1717725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dirty="0">
                <a:latin typeface="Calibri"/>
                <a:ea typeface="Calibri"/>
                <a:cs typeface="Calibri"/>
              </a:rPr>
              <a:t>Младежки делегат</a:t>
            </a:r>
            <a:br>
              <a:rPr lang="bg-BG" sz="1400" dirty="0">
                <a:latin typeface="Calibri"/>
                <a:ea typeface="Calibri"/>
                <a:cs typeface="Calibri"/>
              </a:rPr>
            </a:br>
            <a:r>
              <a:rPr lang="bg-BG" sz="1400" dirty="0">
                <a:latin typeface="Calibri"/>
                <a:ea typeface="Calibri"/>
                <a:cs typeface="Calibri"/>
              </a:rPr>
              <a:t>на Конференцията на страните по РКООНИК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4130" y="2232932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4310" y="4039372"/>
            <a:ext cx="811164" cy="790635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bg-BG" sz="4800" b="1" dirty="0">
                <a:solidFill>
                  <a:schemeClr val="bg1"/>
                </a:solidFill>
                <a:latin typeface="+mn-lt"/>
              </a:rPr>
              <a:t>ИНИЦИАТИВИ НА ЕИСК ЗА МЛАДЕЖТА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2027962"/>
            <a:ext cx="6448948" cy="329728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b="1">
                <a:solidFill>
                  <a:schemeClr val="bg1"/>
                </a:solidFill>
                <a:latin typeface="+mn-lt"/>
              </a:rPr>
              <a:t>Оценката на въздействието на ЕС от гледна точка на младежта в ЕИСК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357534" y="1939849"/>
            <a:ext cx="5528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dirty="0"/>
              <a:t>Оценката на въздействието от гледна точка на младежта е инструмент, предназначен да </a:t>
            </a:r>
            <a:r>
              <a:rPr lang="bg-BG" sz="2000" b="1" dirty="0">
                <a:solidFill>
                  <a:srgbClr val="0CAFAD"/>
                </a:solidFill>
              </a:rPr>
              <a:t>засили участието на младите хора и включването на въпросите, свързани с младежта, в изготвянето на политиките</a:t>
            </a:r>
            <a:r>
              <a:rPr lang="bg-BG" sz="2000" dirty="0"/>
              <a:t>. В ЕИСК това означава, че представители на младежта могат да участват в изготвянето на политическите препоръки на ЕИСК чрез: </a:t>
            </a:r>
          </a:p>
          <a:p>
            <a:pPr algn="just"/>
            <a:endParaRPr lang="en-US" sz="2000" dirty="0"/>
          </a:p>
          <a:p>
            <a:pPr algn="just"/>
            <a:r>
              <a:rPr lang="bg-BG" sz="2000" dirty="0"/>
              <a:t>    участие в заседания и изслушвания </a:t>
            </a:r>
          </a:p>
          <a:p>
            <a:pPr algn="just"/>
            <a:r>
              <a:rPr lang="bg-BG" sz="2000" dirty="0"/>
              <a:t>    предоставяне на писмени становища </a:t>
            </a:r>
          </a:p>
          <a:p>
            <a:r>
              <a:rPr lang="bg-BG" sz="2000" dirty="0"/>
              <a:t>    проследяване на изготвянето на становищата.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534" y="4779872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534" y="5060167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534" y="537220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bg-BG" sz="2400" b="1" dirty="0">
                <a:solidFill>
                  <a:srgbClr val="0060A0"/>
                </a:solidFill>
                <a:latin typeface="+mn-lt"/>
              </a:rPr>
              <a:t>Европейският парламент</a:t>
            </a:r>
            <a:r>
              <a:rPr lang="bg-BG" sz="2400" dirty="0">
                <a:solidFill>
                  <a:srgbClr val="0060A0"/>
                </a:solidFill>
                <a:latin typeface="+mn-lt"/>
              </a:rPr>
              <a:t>, </a:t>
            </a:r>
            <a:r>
              <a:rPr lang="bg-BG" sz="2400" b="1" dirty="0">
                <a:solidFill>
                  <a:srgbClr val="0060A0"/>
                </a:solidFill>
                <a:latin typeface="+mn-lt"/>
              </a:rPr>
              <a:t>Съветът на ЕС</a:t>
            </a:r>
            <a:r>
              <a:rPr lang="bg-BG" sz="2400" dirty="0">
                <a:solidFill>
                  <a:srgbClr val="0060A0"/>
                </a:solidFill>
                <a:latin typeface="+mn-lt"/>
              </a:rPr>
              <a:t> и </a:t>
            </a:r>
            <a:r>
              <a:rPr lang="bg-BG" sz="2400" b="1" dirty="0">
                <a:solidFill>
                  <a:srgbClr val="0060A0"/>
                </a:solidFill>
                <a:latin typeface="+mn-lt"/>
              </a:rPr>
              <a:t>Европейската комисия</a:t>
            </a:r>
            <a:br>
              <a:rPr lang="en-US" sz="2400" b="1" dirty="0">
                <a:solidFill>
                  <a:srgbClr val="0060A0"/>
                </a:solidFill>
                <a:latin typeface="+mn-lt"/>
              </a:rPr>
            </a:br>
            <a:r>
              <a:rPr lang="bg-BG" sz="2400" dirty="0">
                <a:solidFill>
                  <a:srgbClr val="0060A0"/>
                </a:solidFill>
                <a:latin typeface="+mn-lt"/>
              </a:rPr>
              <a:t>са правно задължени да се консултират с ЕИСК, </a:t>
            </a:r>
            <a:br>
              <a:rPr lang="en-US" sz="2400" dirty="0">
                <a:solidFill>
                  <a:srgbClr val="0060A0"/>
                </a:solidFill>
                <a:latin typeface="+mn-lt"/>
              </a:rPr>
            </a:br>
            <a:r>
              <a:rPr lang="bg-BG" sz="2400" dirty="0">
                <a:solidFill>
                  <a:srgbClr val="0060A0"/>
                </a:solidFill>
                <a:latin typeface="+mn-lt"/>
              </a:rPr>
              <a:t>когато прокарват нови закони по широк кръг от теми в следните области: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2307597" y="4163194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2310895" y="3491308"/>
            <a:ext cx="1210447" cy="55948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2295667" y="4797794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2283083" y="5446432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2285500" y="6100008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2256540" y="4194204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Селско стопанство и рибарство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2297737" y="2875774"/>
            <a:ext cx="1236764" cy="533243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2171689" y="2976473"/>
            <a:ext cx="115316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Промишленост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3611643" y="4171958"/>
            <a:ext cx="234584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3701653" y="4221588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Образование, професионално обучение, младеж и спорт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3607893" y="5431073"/>
            <a:ext cx="234959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2392334" y="4901679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Заетост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2181345" y="613558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Защита на потребителите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3613054" y="4800567"/>
            <a:ext cx="234959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3534501" y="4840199"/>
            <a:ext cx="247856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Научни изследвания и технологично </a:t>
            </a:r>
          </a:p>
          <a:p>
            <a:pPr algn="ctr"/>
            <a:r>
              <a:rPr lang="bg-BG" sz="1100" dirty="0"/>
              <a:t>развитие, и космическо пространство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3615539" y="6115537"/>
            <a:ext cx="2349595" cy="508119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3589409" y="5406145"/>
            <a:ext cx="231352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Общи правила за конкуренцията,</a:t>
            </a:r>
          </a:p>
          <a:p>
            <a:pPr algn="ctr"/>
            <a:r>
              <a:rPr lang="bg-BG" sz="1100" dirty="0"/>
              <a:t>данъчно облагане и сближаване на законодателствата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3611643" y="3501049"/>
            <a:ext cx="234584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3649129" y="3566428"/>
            <a:ext cx="228974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/>
              <a:t>Недискриминация и гражданство на Съюза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061098" y="3499710"/>
            <a:ext cx="166435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068741" y="4163194"/>
            <a:ext cx="1656711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092990" y="5443891"/>
            <a:ext cx="163912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110583" y="6083656"/>
            <a:ext cx="162153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045890" y="5413809"/>
            <a:ext cx="173332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Икономическо, социално и териториално сближаване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147334" y="6103198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Европейски социален фонд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075405" y="4785987"/>
            <a:ext cx="1656711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192184" y="4901679"/>
            <a:ext cx="13371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Общ ядрен</a:t>
            </a:r>
            <a:r>
              <a:rPr lang="en-US" sz="1100" dirty="0"/>
              <a:t> </a:t>
            </a:r>
            <a:r>
              <a:rPr lang="bg-BG" sz="1100" dirty="0"/>
              <a:t>пазар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039728" y="3672642"/>
            <a:ext cx="16643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Здраве и безопасност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2259653" y="3574232"/>
            <a:ext cx="121044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Обществено здравеопазване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3562123" y="2856987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4454900" y="286723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5299407" y="2856987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6194186" y="2847658"/>
            <a:ext cx="153126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161029" y="4299668"/>
            <a:ext cx="146849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Социална политика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3527961" y="6103199"/>
            <a:ext cx="217064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/>
              <a:t>Свободно движение на хора, услуги и капитали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5263972" y="2942318"/>
            <a:ext cx="93178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Инвестиции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6192184" y="2952711"/>
            <a:ext cx="13371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Околна среда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4457698" y="2952275"/>
            <a:ext cx="81828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Транспорт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3613054" y="2952275"/>
            <a:ext cx="7163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Енергия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2193228" y="550098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1100" dirty="0"/>
              <a:t>Трансевропейски мрежи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bg-BG" sz="2667">
                <a:solidFill>
                  <a:srgbClr val="0060A0"/>
                </a:solidFill>
                <a:latin typeface="Calibri" panose="020F0502020204030204" pitchFamily="34" charset="0"/>
              </a:rPr>
              <a:t>ПРАЗЕН ОБРАЗЕЦ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bg-BG" sz="2200">
                <a:solidFill>
                  <a:srgbClr val="595959"/>
                </a:solidFill>
                <a:latin typeface="Calibri" panose="020F0502020204030204" pitchFamily="34" charset="0"/>
              </a:rPr>
              <a:t>Добавете Вашия текст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b="1">
                <a:solidFill>
                  <a:schemeClr val="bg1"/>
                </a:solidFill>
                <a:latin typeface="+mn-lt"/>
              </a:rPr>
              <a:t>ЗАГЛАВИЕ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bg-BG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Европейският икономически и социален комитет е</a:t>
            </a:r>
            <a:br>
              <a:rPr lang="bg-BG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bg-BG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консултативен орган, който представлява</a:t>
            </a:r>
            <a:br>
              <a:rPr lang="bg-BG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bg-BG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организираното гражданско общество.</a:t>
            </a:r>
            <a:br>
              <a:rPr lang="bg-BG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bg-BG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„Европейският парламент, Съветът</a:t>
            </a:r>
            <a:b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 Комисията се </a:t>
            </a:r>
            <a:r>
              <a:rPr lang="bg-BG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подпомагат от</a:t>
            </a:r>
            <a:b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Икономически и социален комитет</a:t>
            </a:r>
            <a:b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 от Комитет на регионите, които осъществяват</a:t>
            </a:r>
            <a:b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667" b="1" i="1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консултативни функции</a:t>
            </a:r>
            <a:r>
              <a:rPr lang="bg-BG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.“</a:t>
            </a:r>
            <a:r>
              <a:rPr lang="bg-BG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bg-BG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Договор за Европейския съюз, член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283" y="1876765"/>
            <a:ext cx="4683300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bg-BG" sz="2600" dirty="0">
                <a:latin typeface="Calibri" panose="020F0502020204030204" pitchFamily="34" charset="0"/>
              </a:rPr>
              <a:t>Назначени </a:t>
            </a:r>
            <a:r>
              <a:rPr lang="bg-BG" sz="2600" b="1" dirty="0">
                <a:solidFill>
                  <a:srgbClr val="0060A0"/>
                </a:solidFill>
                <a:latin typeface="Calibri" panose="020F0502020204030204" pitchFamily="34" charset="0"/>
              </a:rPr>
              <a:t>от Съвета с петгодишен мандат, който може да бъде подновяван,</a:t>
            </a:r>
            <a:r>
              <a:rPr lang="bg-BG" sz="2600" dirty="0">
                <a:solidFill>
                  <a:srgbClr val="0060A0"/>
                </a:solidFill>
                <a:latin typeface="Calibri" panose="020F0502020204030204" pitchFamily="34" charset="0"/>
              </a:rPr>
              <a:t> </a:t>
            </a:r>
            <a:r>
              <a:rPr lang="bg-BG" sz="2600" dirty="0">
                <a:latin typeface="Calibri" panose="020F0502020204030204" pitchFamily="34" charset="0"/>
              </a:rPr>
              <a:t>по предложение на всяка държава членка.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bg-BG" sz="2600" dirty="0">
                <a:latin typeface="Calibri" panose="020F0502020204030204" pitchFamily="34" charset="0"/>
              </a:rPr>
              <a:t>Независими </a:t>
            </a:r>
            <a:r>
              <a:rPr lang="bg-BG" sz="2600" b="1" dirty="0">
                <a:solidFill>
                  <a:srgbClr val="0060A0"/>
                </a:solidFill>
                <a:latin typeface="Calibri" panose="020F0502020204030204" pitchFamily="34" charset="0"/>
              </a:rPr>
              <a:t>(= нямат политическа принадлежност) </a:t>
            </a:r>
            <a:r>
              <a:rPr lang="bg-BG" sz="2600" dirty="0">
                <a:latin typeface="Calibri" panose="020F0502020204030204" pitchFamily="34" charset="0"/>
              </a:rPr>
              <a:t>и изпълняват задълженията си в интерес на всички граждани на ЕС.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bg-BG" sz="2600" b="1" dirty="0">
                <a:solidFill>
                  <a:srgbClr val="0060A0"/>
                </a:solidFill>
                <a:latin typeface="Calibri" panose="020F0502020204030204" pitchFamily="34" charset="0"/>
              </a:rPr>
              <a:t>Не са установени на пълно работно време в Брюксел</a:t>
            </a:r>
            <a:r>
              <a:rPr lang="bg-BG" sz="2600" dirty="0">
                <a:solidFill>
                  <a:srgbClr val="0060A0"/>
                </a:solidFill>
                <a:latin typeface="Calibri" panose="020F0502020204030204" pitchFamily="34" charset="0"/>
              </a:rPr>
              <a:t>: </a:t>
            </a:r>
            <a:r>
              <a:rPr lang="bg-BG" sz="2600" dirty="0">
                <a:latin typeface="Calibri" panose="020F0502020204030204" pitchFamily="34" charset="0"/>
              </a:rPr>
              <a:t>повечето от тях продължават да работят за своите организации в своята държава на произход. Пътните им разноски и разходите им за настаняване се поемат от ЕИСК.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АСАМБЛЕЯ ОТ 329 ЧЛЕНОВЕ ОТ</a:t>
            </a:r>
            <a:br>
              <a:rPr lang="bg-BG" sz="44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bg-BG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ВСИЧКИ ДЪРЖАВИ — ЧЛЕНКИ НА ЕС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32124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bg-BG" dirty="0">
                <a:latin typeface="Calibri" charset="0"/>
                <a:ea typeface="MS PGothic" charset="-128"/>
              </a:rPr>
              <a:t>То обхваща всички групи и организации, в които </a:t>
            </a:r>
            <a:r>
              <a:rPr lang="bg-BG" b="1" dirty="0">
                <a:solidFill>
                  <a:srgbClr val="0060A0"/>
                </a:solidFill>
                <a:latin typeface="Calibri" charset="0"/>
                <a:ea typeface="MS PGothic" charset="-128"/>
              </a:rPr>
              <a:t>хората работят в сътрудничество</a:t>
            </a:r>
            <a:r>
              <a:rPr lang="bg-BG" dirty="0">
                <a:solidFill>
                  <a:srgbClr val="0060A0"/>
                </a:solidFill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bg-BG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Работодатели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bg-BG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Работници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25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bg-BG" sz="8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Организации на гражданското общество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bg-BG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Те са ангажирани със защитата на интересите и каузите на своите групи (или своите общности) и често действат като посредници между тези, които вземат решения, и гражданите.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73387" y="4260412"/>
            <a:ext cx="2962656" cy="107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500" dirty="0">
                <a:solidFill>
                  <a:schemeClr val="bg1"/>
                </a:solidFill>
              </a:rPr>
              <a:t>Федерации на работодателите,</a:t>
            </a:r>
          </a:p>
          <a:p>
            <a:pPr algn="ctr"/>
            <a:r>
              <a:rPr lang="bg-BG" sz="1500" dirty="0">
                <a:solidFill>
                  <a:schemeClr val="bg1"/>
                </a:solidFill>
              </a:rPr>
              <a:t>търговски палати,</a:t>
            </a:r>
          </a:p>
          <a:p>
            <a:pPr algn="ctr"/>
            <a:r>
              <a:rPr lang="bg-BG" sz="1500" dirty="0">
                <a:solidFill>
                  <a:schemeClr val="bg1"/>
                </a:solidFill>
              </a:rPr>
              <a:t>организации на МСП и др.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300225"/>
            <a:ext cx="2962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500" dirty="0">
                <a:solidFill>
                  <a:schemeClr val="bg1"/>
                </a:solidFill>
              </a:rPr>
              <a:t>Синдикати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84185"/>
            <a:ext cx="2962656" cy="176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500" dirty="0">
                <a:solidFill>
                  <a:schemeClr val="bg1"/>
                </a:solidFill>
              </a:rPr>
              <a:t>Земеделски стопани, потребители, НПО, младежи, лица със свободни професии, хора с увреждания, представители на академичната общност, кооперации и др.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31015"/>
            <a:ext cx="12277060" cy="107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bg-BG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КАКВО ОЗНАЧАВА ОРГАНИЗИРАНО ГРАЖДАНСКО ОБЩЕСТВО?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  <a:p>
            <a:pPr algn="ctr" eaLnBrk="1" hangingPunct="1">
              <a:defRPr/>
            </a:pPr>
            <a:endParaRPr lang="bg-BG" sz="4000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bg-BG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КАКВА Е ФУНКЦИЯТА НА ЕИСК?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271641"/>
            <a:ext cx="4867741" cy="631471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09461" y="1070856"/>
            <a:ext cx="710533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/>
              <a:t>Когато прокарват нови закони по широк кръг от теми,</a:t>
            </a:r>
            <a:r>
              <a:rPr lang="bg-BG" dirty="0">
                <a:solidFill>
                  <a:srgbClr val="0060A0"/>
                </a:solidFill>
              </a:rPr>
              <a:t> </a:t>
            </a:r>
            <a:r>
              <a:rPr lang="bg-BG" b="1" dirty="0">
                <a:solidFill>
                  <a:srgbClr val="1F5FA0"/>
                </a:solidFill>
              </a:rPr>
              <a:t>Европейският парламент</a:t>
            </a:r>
            <a:r>
              <a:rPr lang="bg-BG" dirty="0">
                <a:solidFill>
                  <a:srgbClr val="0060A0"/>
                </a:solidFill>
              </a:rPr>
              <a:t>, </a:t>
            </a:r>
            <a:r>
              <a:rPr lang="bg-BG" b="1" dirty="0">
                <a:solidFill>
                  <a:srgbClr val="1F5FA0"/>
                </a:solidFill>
              </a:rPr>
              <a:t>Съветът на ЕС</a:t>
            </a:r>
            <a:r>
              <a:rPr lang="bg-BG" dirty="0">
                <a:solidFill>
                  <a:srgbClr val="1F5FA0"/>
                </a:solidFill>
              </a:rPr>
              <a:t> </a:t>
            </a:r>
            <a:r>
              <a:rPr lang="bg-BG" dirty="0"/>
              <a:t>и </a:t>
            </a:r>
            <a:r>
              <a:rPr lang="bg-BG" b="1" dirty="0">
                <a:solidFill>
                  <a:srgbClr val="1F5FA0"/>
                </a:solidFill>
              </a:rPr>
              <a:t>Европейската комисията</a:t>
            </a:r>
            <a:r>
              <a:rPr lang="bg-BG" dirty="0">
                <a:solidFill>
                  <a:srgbClr val="1F5FA0"/>
                </a:solidFill>
              </a:rPr>
              <a:t> </a:t>
            </a:r>
            <a:r>
              <a:rPr lang="bg-BG" dirty="0"/>
              <a:t>са </a:t>
            </a:r>
            <a:r>
              <a:rPr lang="bg-BG" b="1" dirty="0">
                <a:solidFill>
                  <a:srgbClr val="0060A0"/>
                </a:solidFill>
              </a:rPr>
              <a:t>правно задължени да се консултират с ЕИСК</a:t>
            </a:r>
            <a:r>
              <a:rPr lang="bg-BG" dirty="0"/>
              <a:t>. </a:t>
            </a:r>
            <a:r>
              <a:rPr lang="bg-BG" b="1" dirty="0"/>
              <a:t>Консултацията</a:t>
            </a:r>
            <a:r>
              <a:rPr lang="bg-BG" dirty="0"/>
              <a:t> може да обхваща широк кръг от теми. </a:t>
            </a:r>
          </a:p>
          <a:p>
            <a:pPr algn="just"/>
            <a:endParaRPr lang="en-US" altLang="fr-FR" sz="1000" dirty="0"/>
          </a:p>
          <a:p>
            <a:pPr algn="just"/>
            <a:r>
              <a:rPr lang="bg-BG" b="1" dirty="0">
                <a:solidFill>
                  <a:srgbClr val="1F5FA0"/>
                </a:solidFill>
              </a:rPr>
              <a:t>Членовете на ЕИСК</a:t>
            </a:r>
            <a:r>
              <a:rPr lang="bg-BG" dirty="0"/>
              <a:t>, представляващи </a:t>
            </a:r>
            <a:r>
              <a:rPr lang="bg-BG" b="1" dirty="0">
                <a:solidFill>
                  <a:srgbClr val="0060A0"/>
                </a:solidFill>
              </a:rPr>
              <a:t>всичките 3 групи дебатират, консултират се и постигат консенсус, за да изготвят единен документ, наречен „становище“</a:t>
            </a:r>
            <a:r>
              <a:rPr lang="bg-BG" dirty="0"/>
              <a:t> относно предложеното законодателство.</a:t>
            </a:r>
          </a:p>
          <a:p>
            <a:pPr algn="just"/>
            <a:endParaRPr lang="en-US" altLang="fr-FR" sz="1000" dirty="0"/>
          </a:p>
          <a:p>
            <a:pPr algn="just"/>
            <a:r>
              <a:rPr lang="bg-BG" dirty="0"/>
              <a:t>След като </a:t>
            </a:r>
            <a:r>
              <a:rPr lang="bg-BG" b="1" dirty="0">
                <a:solidFill>
                  <a:srgbClr val="1F5FA0"/>
                </a:solidFill>
              </a:rPr>
              <a:t>становището се приеме, то се изпраща на институциите на ЕС</a:t>
            </a:r>
            <a:r>
              <a:rPr lang="bg-BG" dirty="0"/>
              <a:t>, за да бъде обсъдено и публикувано в Официален вестник на ЕС (на 24 езика).</a:t>
            </a:r>
          </a:p>
          <a:p>
            <a:pPr algn="just"/>
            <a:endParaRPr lang="en-US" altLang="fr-FR" sz="1000" dirty="0"/>
          </a:p>
          <a:p>
            <a:pPr algn="just"/>
            <a:r>
              <a:rPr lang="bg-BG" dirty="0"/>
              <a:t>Докладчикът </a:t>
            </a:r>
            <a:r>
              <a:rPr lang="bg-BG" b="1" dirty="0">
                <a:solidFill>
                  <a:srgbClr val="1F5FA0"/>
                </a:solidFill>
              </a:rPr>
              <a:t>представя</a:t>
            </a:r>
            <a:r>
              <a:rPr lang="bg-BG" dirty="0"/>
              <a:t> основните констатации и </a:t>
            </a:r>
            <a:r>
              <a:rPr lang="bg-BG" b="1" dirty="0">
                <a:solidFill>
                  <a:srgbClr val="1F5FA0"/>
                </a:solidFill>
              </a:rPr>
              <a:t>популяризира</a:t>
            </a:r>
            <a:r>
              <a:rPr lang="bg-BG" dirty="0"/>
              <a:t> становището на равнището на ЕС, държавите членки и на местно равнище.</a:t>
            </a:r>
          </a:p>
          <a:p>
            <a:pPr algn="just"/>
            <a:endParaRPr lang="en-GB" altLang="fr-FR" sz="1000" dirty="0"/>
          </a:p>
          <a:p>
            <a:pPr algn="just"/>
            <a:r>
              <a:rPr lang="bg-BG" dirty="0"/>
              <a:t>ЕИСК изготвя общо около </a:t>
            </a:r>
            <a:r>
              <a:rPr lang="bg-BG" b="1" dirty="0">
                <a:solidFill>
                  <a:srgbClr val="1F5FA0"/>
                </a:solidFill>
              </a:rPr>
              <a:t>200 становища</a:t>
            </a:r>
            <a:r>
              <a:rPr lang="bg-BG" dirty="0"/>
              <a:t> всяка година.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715280" y="6213603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600" b="1" dirty="0"/>
              <a:t>Сканирайте QR кода, за да научите повече!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bg-BG" sz="2600" dirty="0"/>
              <a:t>Комитетът е единственият институционален форум за диалог на европейско равнище, където може да се постигне </a:t>
            </a:r>
            <a:r>
              <a:rPr lang="bg-BG" sz="2600" b="1" dirty="0">
                <a:solidFill>
                  <a:srgbClr val="0060A0"/>
                </a:solidFill>
              </a:rPr>
              <a:t>консенсус</a:t>
            </a:r>
            <a:r>
              <a:rPr lang="bg-BG" sz="2600" dirty="0"/>
              <a:t> между различните интереси. </a:t>
            </a:r>
            <a:r>
              <a:rPr lang="bg-BG" sz="2800" dirty="0">
                <a:latin typeface="Calibri" pitchFamily="34" charset="0"/>
              </a:rPr>
              <a:t>Това е единственият начин европейските групи, представляващи различни интереси, да дадат официално</a:t>
            </a:r>
            <a:r>
              <a:rPr lang="bg-BG" sz="2800" b="1" dirty="0">
                <a:solidFill>
                  <a:srgbClr val="0060A0"/>
                </a:solidFill>
                <a:latin typeface="Calibri" pitchFamily="34" charset="0"/>
              </a:rPr>
              <a:t> своето мнение по проектите за законодателство на ЕС в междуинституционална рамка.</a:t>
            </a:r>
          </a:p>
          <a:p>
            <a:pPr algn="ctr">
              <a:spcBef>
                <a:spcPts val="1200"/>
              </a:spcBef>
              <a:defRPr/>
            </a:pPr>
            <a:r>
              <a:rPr lang="bg-BG" sz="2800" dirty="0">
                <a:latin typeface="Calibri" pitchFamily="34" charset="0"/>
              </a:rPr>
              <a:t>Участието на организираното гражданско общество е основен елемент на европейската демокрация: </a:t>
            </a:r>
            <a:r>
              <a:rPr lang="bg-BG" sz="2800" b="1" dirty="0">
                <a:solidFill>
                  <a:srgbClr val="0060A0"/>
                </a:solidFill>
                <a:latin typeface="Calibri" pitchFamily="34" charset="0"/>
              </a:rPr>
              <a:t>демокрацията на участието.</a:t>
            </a:r>
          </a:p>
          <a:p>
            <a:pPr algn="ctr">
              <a:spcBef>
                <a:spcPts val="1200"/>
              </a:spcBef>
              <a:defRPr/>
            </a:pPr>
            <a:r>
              <a:rPr lang="bg-BG" sz="2800" dirty="0">
                <a:solidFill>
                  <a:srgbClr val="595959"/>
                </a:solidFill>
                <a:latin typeface="Calibri" pitchFamily="34" charset="0"/>
              </a:rPr>
              <a:t>Обхванати са много</a:t>
            </a:r>
            <a:r>
              <a:rPr lang="bg-BG" sz="2800" b="1" dirty="0">
                <a:solidFill>
                  <a:srgbClr val="0060A0"/>
                </a:solidFill>
                <a:latin typeface="Calibri" pitchFamily="34" charset="0"/>
              </a:rPr>
              <a:t> теми, засягащи ежедневието на хората</a:t>
            </a:r>
            <a:r>
              <a:rPr lang="bg-BG" sz="2800" dirty="0">
                <a:solidFill>
                  <a:srgbClr val="595959"/>
                </a:solidFill>
                <a:latin typeface="Calibri" pitchFamily="34" charset="0"/>
              </a:rPr>
              <a:t> (заетост, здравеопазване, права на потребителите, селско стопанство, борба срещу организираната престъпност и др.).</a:t>
            </a:r>
            <a:r>
              <a:rPr lang="bg-BG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>
                <a:solidFill>
                  <a:schemeClr val="bg1"/>
                </a:solidFill>
                <a:latin typeface="Calibri" panose="020F0502020204030204" pitchFamily="34" charset="0"/>
              </a:rPr>
              <a:t>ЗАЩО ЕИСК Е ВАЖЕН ЗА ЕС?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bg-BG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>
                <a:solidFill>
                  <a:srgbClr val="0060A0"/>
                </a:solidFill>
              </a:rPr>
              <a:t>Икономически и паричен съюз, икономическо и социално сближаване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>
                <a:solidFill>
                  <a:srgbClr val="0060A0"/>
                </a:solidFill>
              </a:rPr>
              <a:t>Единен пазар, производство и потребление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>
                <a:solidFill>
                  <a:srgbClr val="0060A0"/>
                </a:solidFill>
              </a:rPr>
              <a:t>Транспорт, енергетика, инфраструктури, информационно общество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>
                <a:solidFill>
                  <a:srgbClr val="0060A0"/>
                </a:solidFill>
              </a:rPr>
              <a:t>Заетост, социални въпроси и гражданство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>
                <a:solidFill>
                  <a:srgbClr val="0060A0"/>
                </a:solidFill>
              </a:rPr>
              <a:t>Земеделие, развитие на селските райони, околна среда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>
                <a:solidFill>
                  <a:srgbClr val="0060A0"/>
                </a:solidFill>
              </a:rPr>
              <a:t>Външни отношения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bg-BG" sz="4400" b="1">
                <a:solidFill>
                  <a:schemeClr val="bg1"/>
                </a:solidFill>
                <a:latin typeface="Calibri" charset="0"/>
              </a:rPr>
              <a:t>РАБОТНИ ОРГАНИ: 6 СЕКЦИИ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267">
                <a:solidFill>
                  <a:schemeClr val="bg1"/>
                </a:solidFill>
              </a:rPr>
              <a:t>ГEС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267">
                <a:solidFill>
                  <a:schemeClr val="bg1"/>
                </a:solidFill>
              </a:rPr>
              <a:t>ОЦПЕП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267">
                <a:solidFill>
                  <a:schemeClr val="bg1"/>
                </a:solidFill>
              </a:rPr>
              <a:t>ОППД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267">
                <a:solidFill>
                  <a:schemeClr val="bg1"/>
                </a:solidFill>
              </a:rPr>
              <a:t>ОПТ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267">
                <a:solidFill>
                  <a:schemeClr val="bg1"/>
                </a:solidFill>
              </a:rPr>
              <a:t>ОУР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>
                <a:solidFill>
                  <a:schemeClr val="bg1"/>
                </a:solidFill>
                <a:latin typeface="Calibri" pitchFamily="34" charset="0"/>
              </a:rPr>
              <a:t>група</a:t>
            </a:r>
            <a:br>
              <a:rPr lang="bg-BG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bg-BG" sz="2800">
                <a:solidFill>
                  <a:schemeClr val="bg1"/>
                </a:solidFill>
                <a:latin typeface="Calibri" pitchFamily="34" charset="0"/>
              </a:rPr>
              <a:t>„Младеж“</a:t>
            </a:r>
            <a:br>
              <a:rPr lang="bg-BG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bg-BG" sz="2800">
                <a:solidFill>
                  <a:schemeClr val="bg1"/>
                </a:solidFill>
                <a:latin typeface="Calibri" pitchFamily="34" charset="0"/>
              </a:rPr>
              <a:t>на ЕИСК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795082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6758609"/>
              </p:ext>
            </p:extLst>
          </p:nvPr>
        </p:nvGraphicFramePr>
        <p:xfrm>
          <a:off x="-15582" y="2534486"/>
          <a:ext cx="6196928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bg-BG" sz="4400" b="1">
                <a:solidFill>
                  <a:schemeClr val="bg1"/>
                </a:solidFill>
                <a:latin typeface="Calibri" charset="0"/>
              </a:rPr>
              <a:t>ДРУГИ РАБОТНИ ОРГАНИ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1980060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39969" y="4734000"/>
            <a:ext cx="2840423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672755" y="4758603"/>
            <a:ext cx="277537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14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Отстояване на правото на енергия на достъпни цени за всички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518256" y="4741963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304613" y="3892376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202611" y="1228093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69972" y="2032759"/>
            <a:ext cx="2861329" cy="1087940"/>
            <a:chOff x="-39630" y="-594881"/>
            <a:chExt cx="5722659" cy="2175879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39630" y="-594881"/>
              <a:ext cx="5722659" cy="12926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bg-BG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Гарантиране, че търговските споразумения са от полза за всички слоеве на обществото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55084"/>
            <a:ext cx="2790607" cy="943628"/>
            <a:chOff x="0" y="-258841"/>
            <a:chExt cx="5581214" cy="1887255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58841"/>
              <a:ext cx="5453524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bg-BG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Призив за план за действие на ЕС </a:t>
              </a:r>
              <a:br>
                <a:rPr lang="bg-BG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</a:br>
              <a:r>
                <a:rPr lang="bg-BG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в областта на редките заболявания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483962" y="2013002"/>
            <a:ext cx="2639537" cy="1119553"/>
            <a:chOff x="-81328" y="-610691"/>
            <a:chExt cx="5279073" cy="2239107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81328" y="-610691"/>
              <a:ext cx="5197743" cy="86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bg-BG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Водеща роля в призива за стратегия на ЕС за водите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99132" y="1137208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917074" y="3929371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bg-BG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711419" y="5293743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bg-BG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Препоръката на ЕИСК за Европейска обсерватория на бедността накара Европейската комисия да създаде консултантски център по въпросите на енергийната бедност (EPAH).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bg-BG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НЕОТДАВНАШНИ ПРИМЕРИ ЗА УСПЕХИ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5876" y="5377535"/>
            <a:ext cx="279060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bg-BG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През 2023 г. Комисията въведе законодателното предложение „Право на ремонт“ като част от новата програма за потребителите. В него се разглеждат пречките, които възпират потребителите да предоставят продукти за ремонт.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14927" y="2560553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Исканията на ЕИСК доведоха до </a:t>
            </a:r>
            <a:r>
              <a:rPr lang="bg-BG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Декларацията от Лиеж</a:t>
            </a:r>
            <a:r>
              <a:rPr lang="bg-BG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от март 2024 г., приета на Европейската конференция на министрите, отговарящи за жилищната политика, по време на белгийското председателство на Съвета.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75005" y="2839726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bg-BG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ЕИСК беше определен от Европейската комисия за секретариат на всички вътрешни консултативни групи (ВКГ) на ЕС под ръководството на главния координатор Таня Бузек.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490800"/>
            <a:ext cx="2787723" cy="164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През 2023 г. ЕИСК стартира Синия пакт на ЕС — първият значим призив за единна политика на ЕС в областта на водите. С тази инициатива не само се набелязват проблемите на Европа, свързани с водите, но и се предоставя ясна и конкретна пътна карта за справяне с тях.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61924" y="5359627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bg-BG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Чрез поредица от препоръки и конференции ЕИСК настоя да се гарантира, че в следващата работна програма на Комисията ще бъде включен план за действие на ЕС в областта на редките заболявания.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332476" y="4694209"/>
            <a:ext cx="285992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sz="14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Правото на </a:t>
            </a:r>
          </a:p>
          <a:p>
            <a:pPr algn="ctr">
              <a:spcBef>
                <a:spcPct val="0"/>
              </a:spcBef>
            </a:pPr>
            <a:r>
              <a:rPr lang="bg-BG" sz="1400" u="sng" dirty="0">
                <a:solidFill>
                  <a:srgbClr val="1F5FA0"/>
                </a:solidFill>
              </a:rPr>
              <a:t>ремонт — в основата на политиката на ЕС за защита на потребителите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242220" y="4216099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838068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582810" y="1514002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642081" y="4192452"/>
            <a:ext cx="539750" cy="439383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734786" y="4132102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1063098" y="4453016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672755" y="1998780"/>
            <a:ext cx="2656228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bg-BG" sz="14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9" tooltip="https://www.eesc.europa.eu/sites/default/files/2024-12/qe-01-24-018-en-n.pdf"/>
              </a:rPr>
              <a:t>Сигурен достъп до социални и достъпни жилища за всички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A6WAAD5KZT2Q-604569563-4205</_dlc_DocId>
    <_dlc_DocIdUrl xmlns="1a33af13-4045-4f88-9d7b-618e30f79918">
      <Url>http://dm/eesc/2025/_layouts/15/DocIdRedir.aspx?ID=A6WAAD5KZT2Q-604569563-4205</Url>
      <Description>A6WAAD5KZT2Q-604569563-4205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34</Value>
      <Value>33</Value>
      <Value>32</Value>
      <Value>31</Value>
      <Value>30</Value>
      <Value>29</Value>
      <Value>28</Value>
      <Value>27</Value>
      <Value>24</Value>
      <Value>50</Value>
      <Value>23</Value>
      <Value>16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Ilieva Albena</DisplayName>
        <AccountId>1595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17DEE8-2B18-40F4-B3EF-6C2E4D9263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4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2037</Words>
  <Application>Microsoft Office PowerPoint</Application>
  <PresentationFormat>Widescreen</PresentationFormat>
  <Paragraphs>201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(MS)</vt:lpstr>
      <vt:lpstr>Calibri (MS) Bold</vt:lpstr>
      <vt:lpstr>Calibri Light</vt:lpstr>
      <vt:lpstr>Open Sans Bold</vt:lpstr>
      <vt:lpstr>Times New Roman</vt:lpstr>
      <vt:lpstr>Office Theme</vt:lpstr>
      <vt:lpstr>PowerPoint Presentation</vt:lpstr>
      <vt:lpstr>Европейският икономически и социален комитет е консултативен орган, който представлява организираното гражданско общество. </vt:lpstr>
      <vt:lpstr>PowerPoint Presentation</vt:lpstr>
      <vt:lpstr>PowerPoint Presentation</vt:lpstr>
      <vt:lpstr>КАКВА Е ФУНКЦИЯТА НА ЕИСК?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Поддържайте връзка с нас!</vt:lpstr>
      <vt:lpstr>PowerPoint Presentation</vt:lpstr>
      <vt:lpstr>PowerPoint Presentation</vt:lpstr>
      <vt:lpstr>КАКВО ПРАВИ ЕС ЗА МЛАДИТЕ ХОРА?</vt:lpstr>
      <vt:lpstr>ИНИЦИАТИВИ НА ЕИСК ЗА МЛАДЕЖТА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презентация за посетители - ЕИСК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160</cp:revision>
  <dcterms:created xsi:type="dcterms:W3CDTF">2024-07-17T07:57:29Z</dcterms:created>
  <dcterms:modified xsi:type="dcterms:W3CDTF">2025-03-27T14:40:14Z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31bbfeac-698b-4798-a757-a270c387542e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L|98a412ae-eb01-49e9-ae3d-585a81724cfc;SK|46d9fce0-ef79-4f71-b89b-cd6aa82426b8;FI|87606a43-d45f-42d6-b8c9-e1a3457db5b7;EL|6d4f4d51-af9b-4650-94b4-4276bee85c91;DE|f6b31e5a-26fa-4935-b661-318e46daf27e;SV|c2ed69e7-a339-43d7-8f22-d93680a92aa0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32;#MT|7df99101-6854-4a26-b53a-b88c0da02c26;#31;#SL|98a412ae-eb01-49e9-ae3d-585a81724cfc;#30;#LT|a7ff5ce7-6123-4f68-865a-a57c31810414;#28;#SV|c2ed69e7-a339-43d7-8f22-d93680a92aa0;#27;#NL|55c6556c-b4f4-441d-9acf-c498d4f838bd;#24;#PL|1e03da61-4678-4e07-b136-b5024ca9197b;#23;#DE|f6b31e5a-26fa-4935-b661-318e46daf27e;#13;#TRA|150d2a88-1431-44e6-a8ca-0bb753ab8672;#46;#SK|46d9fce0-ef79-4f71-b89b-cd6aa82426b8;#9;#INFO|d9136e7c-93a9-4c42-9d28-92b61e85f80c;#8;#Final|ea5e6674-7b27-4bac-b091-73adbb394efe;#6;#Internal|2451815e-8241-4bbf-a22e-1ab710712bf2;#5;#EN|f2175f21-25d7-44a3-96da-d6a61b075e1b;#40;#DA|5d49c027-8956-412b-aa16-e85a0f96ad0e;#39;#LV|46f7e311-5d9f-4663-b433-18aeccb7ace7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47;#BG|1a1b3951-7821-4e6a-85f5-5673fc08bd2c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