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1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1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Digital Transition and Single Market Observatory</a:t>
          </a:r>
          <a:endParaRPr lang="fr-BE" dirty="0"/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Ad-hoc group Fundamental Rights and the Rule of Law</a:t>
          </a:r>
          <a:endParaRPr lang="fr-BE" dirty="0"/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nl-BE" dirty="0">
              <a:solidFill>
                <a:schemeClr val="bg1"/>
              </a:solidFill>
            </a:rPr>
            <a:t>Labour Market Observatory</a:t>
          </a:r>
          <a:endParaRPr lang="fr-BE" dirty="0"/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en-GB" sz="2100" dirty="0">
              <a:solidFill>
                <a:schemeClr val="bg1"/>
              </a:solidFill>
            </a:rPr>
            <a:t>Ad-hoc group European Semester</a:t>
          </a:r>
          <a:endParaRPr lang="fr-BE" sz="2100" dirty="0"/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nl-BE" dirty="0">
              <a:solidFill>
                <a:schemeClr val="bg1"/>
              </a:solidFill>
            </a:rPr>
            <a:t>Sustainable Development Observatory</a:t>
          </a:r>
          <a:endParaRPr lang="fr-BE" dirty="0"/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1061" custLinFactNeighborY="-9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GB" sz="2100" dirty="0">
              <a:solidFill>
                <a:schemeClr val="bg1"/>
              </a:solidFill>
            </a:rPr>
            <a:t>Ad-hoc Group on Equality</a:t>
          </a:r>
          <a:endParaRPr lang="fr-BE" sz="2100" dirty="0">
            <a:solidFill>
              <a:schemeClr val="bg1"/>
            </a:solidFill>
          </a:endParaRP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en-GB" sz="2100" dirty="0">
              <a:solidFill>
                <a:schemeClr val="bg1"/>
              </a:solidFill>
            </a:rPr>
            <a:t>Ad-hoc group on COP</a:t>
          </a:r>
          <a:endParaRPr lang="fr-BE" sz="2100" dirty="0">
            <a:solidFill>
              <a:schemeClr val="bg1"/>
            </a:solidFill>
          </a:endParaRP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en-GB" altLang="fr-FR" dirty="0">
              <a:solidFill>
                <a:schemeClr val="bg1"/>
              </a:solidFill>
              <a:latin typeface="Calibri" pitchFamily="34" charset="0"/>
            </a:rPr>
            <a:t>CCMI Consultative Commission on Industrial Change</a:t>
          </a:r>
          <a:endParaRPr lang="fr-BE" dirty="0">
            <a:solidFill>
              <a:schemeClr val="bg1"/>
            </a:solidFill>
          </a:endParaRP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en-GB" sz="2100" dirty="0">
              <a:solidFill>
                <a:schemeClr val="bg1"/>
              </a:solidFill>
            </a:rPr>
            <a:t>Ad-hoc Youth Group</a:t>
          </a:r>
          <a:endParaRPr lang="fr-BE" sz="2100" dirty="0">
            <a:solidFill>
              <a:schemeClr val="bg1"/>
            </a:solidFill>
          </a:endParaRP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bg1"/>
              </a:solidFill>
            </a:rPr>
            <a:t>Ad-hoc group European Semester</a:t>
          </a:r>
          <a:endParaRPr lang="fr-BE" sz="2100" kern="1200" dirty="0"/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07957" y="188316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Digital Transition and Single Market Observatory</a:t>
          </a:r>
          <a:endParaRPr lang="fr-BE" sz="2100" kern="1200" dirty="0"/>
        </a:p>
      </dsp:txBody>
      <dsp:txXfrm>
        <a:off x="1545023" y="2220230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Ad-hoc group Fundamental Rights and the Rule of Law</a:t>
          </a:r>
          <a:endParaRPr lang="fr-BE" sz="2100" kern="1200" dirty="0"/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7100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>
              <a:solidFill>
                <a:schemeClr val="bg1"/>
              </a:solidFill>
            </a:rPr>
            <a:t>Labour Market Observatory</a:t>
          </a:r>
          <a:endParaRPr lang="fr-BE" sz="2100" kern="1200" dirty="0"/>
        </a:p>
      </dsp:txBody>
      <dsp:txXfrm>
        <a:off x="4068794" y="2232012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>
              <a:solidFill>
                <a:schemeClr val="bg1"/>
              </a:solidFill>
            </a:rPr>
            <a:t>Sustainable Development Observatory</a:t>
          </a:r>
          <a:endParaRPr lang="fr-BE" sz="2100" kern="1200" dirty="0"/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fr-FR" sz="2000" kern="1200" dirty="0">
              <a:solidFill>
                <a:schemeClr val="bg1"/>
              </a:solidFill>
              <a:latin typeface="Calibri" pitchFamily="34" charset="0"/>
            </a:rPr>
            <a:t>CCMI Consultative Commission on Industrial Change</a:t>
          </a:r>
          <a:endParaRPr lang="fr-BE" sz="2000" kern="1200" dirty="0">
            <a:solidFill>
              <a:schemeClr val="bg1"/>
            </a:solidFill>
          </a:endParaRP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bg1"/>
              </a:solidFill>
            </a:rPr>
            <a:t>Ad-hoc Youth Group</a:t>
          </a:r>
          <a:endParaRPr lang="fr-BE" sz="2100" kern="1200" dirty="0">
            <a:solidFill>
              <a:schemeClr val="bg1"/>
            </a:solidFill>
          </a:endParaRP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bg1"/>
              </a:solidFill>
            </a:rPr>
            <a:t>Ad-hoc Group on Equality</a:t>
          </a:r>
          <a:endParaRPr lang="fr-BE" sz="2100" kern="1200" dirty="0">
            <a:solidFill>
              <a:schemeClr val="bg1"/>
            </a:solidFill>
          </a:endParaRP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bg1"/>
              </a:solidFill>
            </a:rPr>
            <a:t>Ad-hoc group on COP</a:t>
          </a:r>
          <a:endParaRPr lang="fr-BE" sz="2100" kern="1200" dirty="0">
            <a:solidFill>
              <a:schemeClr val="bg1"/>
            </a:solidFill>
          </a:endParaRP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en/news-media/articles/integrating-young-voices-eu-decision-making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en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en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29" Type="http://schemas.openxmlformats.org/officeDocument/2006/relationships/hyperlink" Target="https://www.eesc.europa.eu/sites/default/files/2024-12/qe-01-24-022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#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en/our-work/opinions-information-reports/opinions/eu-youth-test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en" TargetMode="External"/><Relationship Id="rId27" Type="http://schemas.openxmlformats.org/officeDocument/2006/relationships/hyperlink" Target="https://www.eesc.europa.eu/sites/default/files/2024-12/qe-01-24-017-en-n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en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" TargetMode="External"/><Relationship Id="rId49" Type="http://schemas.openxmlformats.org/officeDocument/2006/relationships/hyperlink" Target="https://www.eesc.europa.eu/en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en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en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en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esc.europa.eu/?i=portal.en.group-3" TargetMode="External"/><Relationship Id="rId5" Type="http://schemas.openxmlformats.org/officeDocument/2006/relationships/hyperlink" Target="http://www.eesc.europa.eu/?i=portal.en.group-2" TargetMode="External"/><Relationship Id="rId4" Type="http://schemas.openxmlformats.org/officeDocument/2006/relationships/hyperlink" Target="http://www.eesc.europa.eu/?i=portal.en.group-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://www.eesc.europa.eu/?i=portal.en.nat-section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://www.eesc.europa.eu/?i=portal.en.soc-section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://www.eesc.europa.eu/?i=portal.en.ten-sectio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://www.eesc.europa.eu/?i=portal.en.int-section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://www.eesc.europa.eu/?i=portal.en.eco-section" TargetMode="External"/><Relationship Id="rId14" Type="http://schemas.openxmlformats.org/officeDocument/2006/relationships/hyperlink" Target="http://www.eesc.europa.eu/?i=portal.en.rex-section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5.png"/><Relationship Id="rId21" Type="http://schemas.openxmlformats.org/officeDocument/2006/relationships/image" Target="../media/image28.sv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hyperlink" Target="https://www.eesc.europa.eu/sites/default/files/2024-12/qe-01-24-017-en-n.pdf" TargetMode="External"/><Relationship Id="rId25" Type="http://schemas.openxmlformats.org/officeDocument/2006/relationships/image" Target="../media/image32.sv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hyperlink" Target="https://www.eesc.europa.eu/sites/default/files/2024-12/qe-01-24-018-en-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1" dirty="0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Welcome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390039" y="3361491"/>
            <a:ext cx="3258545" cy="1639338"/>
            <a:chOff x="-4616" y="-28984"/>
            <a:chExt cx="6517091" cy="3278676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17091" cy="1659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7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Driving the future of sustainability with the European Circular Economy Stakeholder Platform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11330" y="1632966"/>
              <a:ext cx="6419917" cy="1616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In 2017, in partnership with the European Commission, the EESC launched the European Circular Economy Stakeholder Platform (ECESP).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8"/>
            <a:ext cx="3156755" cy="1662083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en/our-work/publications-other-work/publications/recent-eesc-achievements"/>
                </a:rPr>
                <a:t>... and many more!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en-US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Check the recent achievements at </a:t>
              </a:r>
              <a:r>
                <a:rPr lang="en-US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en"/>
                </a:rPr>
                <a:t>eesc.europa.eu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3" y="371638"/>
            <a:ext cx="6840000" cy="36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en-US" sz="4400" b="1" spc="102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RECENT SUCCESS STORIES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261486" y="3352097"/>
            <a:ext cx="3212397" cy="1638556"/>
            <a:chOff x="-25439" y="-47772"/>
            <a:chExt cx="6424794" cy="3277112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-25439" y="-47772"/>
              <a:ext cx="6424792" cy="1047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en-US" sz="155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Making it mandatory to consult civil society on necessary economic reforms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85845" y="1046028"/>
              <a:ext cx="631351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In 2023, the European Commission introduced a proposal to reform the EU’s economic governance framework to address today’s economic challenges. The EESC had issued pivotal recommendations which significantly shaped the final legislative package.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570539" y="5193852"/>
            <a:ext cx="3642032" cy="1614670"/>
            <a:chOff x="34771" y="0"/>
            <a:chExt cx="7284064" cy="3229340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0"/>
              <a:ext cx="6313510" cy="3229340"/>
              <a:chOff x="0" y="0"/>
              <a:chExt cx="1801111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529637" y="766838"/>
              <a:ext cx="6306436" cy="2449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In 2023, the EESC’s ad hoc group on the UN Framework Convention on Climate Change (UNFCCC) contributed to the </a:t>
              </a:r>
              <a:r>
                <a:rPr lang="en-US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Just Transition Work </a:t>
              </a:r>
              <a:r>
                <a:rPr lang="en-US" sz="1333" u="sng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Programme</a:t>
              </a:r>
              <a:r>
                <a:rPr lang="en-US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 </a:t>
              </a:r>
              <a:r>
                <a:rPr lang="en-US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 (JTWP) by directly influencing the positions of EU Member States and the Commission.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34771" y="69280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en/news-media/articles/leading-way-just-transition"/>
                </a:rPr>
                <a:t>Leading the way in just transition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259487" y="1194278"/>
            <a:ext cx="3300411" cy="1614670"/>
            <a:chOff x="-16891" y="0"/>
            <a:chExt cx="6600822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16891" y="190868"/>
              <a:ext cx="6600822" cy="11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  <a:t>Integrating young voices in EU decision-making</a:t>
              </a:r>
              <a:endParaRPr lang="en-US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7" tooltip="https://www.eesc.europa.eu/sites/default/files/2024-12/qe-01-24-017-en-n.pdf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9" y="1437946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In 2022, The EESC became the first EU institution to commit to the </a:t>
              </a:r>
              <a:r>
                <a:rPr lang="en-US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8" tooltip="https://www.eesc.europa.eu/en/our-work/opinions-information-reports/opinions/eu-youth-test"/>
                </a:rPr>
                <a:t>EU Youth Test</a:t>
              </a:r>
              <a:r>
                <a:rPr lang="en-US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a pioneering tool to mainstream youth participation in policymaking.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188276" y="5193852"/>
            <a:ext cx="3642032" cy="1614670"/>
            <a:chOff x="100090" y="0"/>
            <a:chExt cx="7284064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68923" y="0"/>
              <a:ext cx="6313510" cy="3229340"/>
              <a:chOff x="0" y="0"/>
              <a:chExt cx="180111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100090" y="278652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7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9" tooltip="https://www.eesc.europa.eu/sites/default/files/2024-12/qe-01-24-022-en-n.pdf"/>
                </a:rPr>
                <a:t>Bringing food policy to the EU table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88904" y="1019952"/>
              <a:ext cx="6306436" cy="2039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In 2024, the EESC adopted recommendations for the post-2027 common agricultural policy, pushing for more sustainable food options that are both accessible to EU consumers and affordable for socially vulnerable groups.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56383" y="3522360"/>
            <a:ext cx="407340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We deeply value and actively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promote the use of all</a:t>
            </a:r>
            <a:r>
              <a:rPr lang="en-US" sz="2400" b="1" i="0" u="none" strike="noStrike" dirty="0">
                <a:solidFill>
                  <a:srgbClr val="0E5D9E"/>
                </a:solidFill>
                <a:effectLst/>
              </a:rPr>
              <a:t> </a:t>
            </a:r>
            <a:r>
              <a:rPr lang="en-US" sz="2400" b="1" i="0" u="none" strike="noStrike" dirty="0">
                <a:solidFill>
                  <a:srgbClr val="1F5FA0"/>
                </a:solidFill>
                <a:effectLst/>
              </a:rPr>
              <a:t>24</a:t>
            </a:r>
            <a:br>
              <a:rPr lang="en-US" sz="2400" b="0" i="0" u="none" strike="noStrike" dirty="0">
                <a:solidFill>
                  <a:srgbClr val="1F5FA0"/>
                </a:solidFill>
                <a:effectLst/>
              </a:rPr>
            </a:br>
            <a:r>
              <a:rPr lang="en-US" sz="2400" b="1" i="0" u="none" strike="noStrike" dirty="0">
                <a:solidFill>
                  <a:srgbClr val="1F5FA0"/>
                </a:solidFill>
                <a:effectLst/>
              </a:rPr>
              <a:t>official EU languages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. </a:t>
            </a:r>
          </a:p>
          <a:p>
            <a:pPr algn="ctr">
              <a:spcBef>
                <a:spcPts val="1200"/>
              </a:spcBef>
              <a:defRPr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To support this, our members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have the right to </a:t>
            </a:r>
            <a:r>
              <a:rPr lang="en-US" sz="2400" dirty="0">
                <a:solidFill>
                  <a:srgbClr val="000000"/>
                </a:solidFill>
              </a:rPr>
              <a:t>work in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their own language, both in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speech and in writing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182432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The EU’s motto </a:t>
            </a:r>
            <a:r>
              <a:rPr lang="en-US" sz="2400" b="1" i="1" u="none" strike="noStrike" dirty="0">
                <a:solidFill>
                  <a:srgbClr val="1F5FA0"/>
                </a:solidFill>
                <a:effectLst/>
              </a:rPr>
              <a:t>United in Diversity</a:t>
            </a:r>
            <a:r>
              <a:rPr lang="en-US" sz="2400" b="0" i="0" u="none" strike="noStrike" dirty="0">
                <a:solidFill>
                  <a:srgbClr val="1F5FA0"/>
                </a:solidFill>
                <a:effectLst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truly comes to life through multilingualism at the EESC.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522360"/>
            <a:ext cx="38422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All EESC opinions, official</a:t>
            </a: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>
                <a:solidFill>
                  <a:srgbClr val="000000"/>
                </a:solidFill>
                <a:effectLst/>
              </a:rPr>
              <a:t>documents</a:t>
            </a:r>
            <a:r>
              <a:rPr lang="en-US" sz="2400" dirty="0">
                <a:solidFill>
                  <a:srgbClr val="000000"/>
                </a:solidFill>
              </a:rPr>
              <a:t>,</a:t>
            </a:r>
            <a:r>
              <a:rPr lang="en-US" sz="24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and most digital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content are made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1" i="0" u="none" strike="noStrike" dirty="0">
                <a:solidFill>
                  <a:srgbClr val="1F5FA0"/>
                </a:solidFill>
                <a:effectLst/>
              </a:rPr>
              <a:t>available in every</a:t>
            </a:r>
            <a:br>
              <a:rPr lang="en-US" sz="2400" b="0" i="0" u="none" strike="noStrike" dirty="0">
                <a:solidFill>
                  <a:srgbClr val="1F5FA0"/>
                </a:solidFill>
                <a:effectLst/>
              </a:rPr>
            </a:br>
            <a:r>
              <a:rPr lang="en-US" sz="2400" b="1" i="0" u="none" strike="noStrike" dirty="0">
                <a:solidFill>
                  <a:srgbClr val="1F5FA0"/>
                </a:solidFill>
                <a:effectLst/>
              </a:rPr>
              <a:t>language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, thanks to the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dedicated work of </a:t>
            </a:r>
            <a:r>
              <a:rPr lang="en-US" sz="2400" dirty="0">
                <a:solidFill>
                  <a:srgbClr val="000000"/>
                </a:solidFill>
              </a:rPr>
              <a:t>our</a:t>
            </a: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r>
              <a:rPr lang="pl-PL" sz="2400">
                <a:solidFill>
                  <a:srgbClr val="000000"/>
                </a:solidFill>
              </a:rPr>
              <a:t>Directorate</a:t>
            </a:r>
            <a:r>
              <a:rPr lang="pl-PL" sz="24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</a:rPr>
              <a:t>for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Translation.</a:t>
            </a:r>
            <a:endParaRPr lang="LID4096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MULTILINGUALISM IN THE COMMITTEE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00B034-008E-AA79-CB04-CA350C5C94BE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1FB109-F2AD-765F-EB65-1D97E6C29BD5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6A829C-A612-224A-F85B-123BAD6B5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126120" y="1571847"/>
            <a:ext cx="5258534" cy="4596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C790BF-8CB3-E8E7-7C5E-7B8B3B024515}"/>
              </a:ext>
            </a:extLst>
          </p:cNvPr>
          <p:cNvSpPr txBox="1"/>
          <p:nvPr/>
        </p:nvSpPr>
        <p:spPr>
          <a:xfrm>
            <a:off x="5620512" y="1737599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Scan the QR for the evaluation form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BD99E-8E46-4F5B-92AB-EA92CB301976}"/>
              </a:ext>
            </a:extLst>
          </p:cNvPr>
          <p:cNvSpPr txBox="1"/>
          <p:nvPr/>
        </p:nvSpPr>
        <p:spPr>
          <a:xfrm>
            <a:off x="5737321" y="2441414"/>
            <a:ext cx="3396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Want to reach out? Email us at </a:t>
            </a:r>
            <a:r>
              <a:rPr lang="en-GB" altLang="fr-FR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  <a:endParaRPr lang="en-GB" alt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FF77A7-4E1F-0497-1341-B646CAAAB633}"/>
              </a:ext>
            </a:extLst>
          </p:cNvPr>
          <p:cNvSpPr txBox="1"/>
          <p:nvPr/>
        </p:nvSpPr>
        <p:spPr>
          <a:xfrm>
            <a:off x="7615197" y="3938448"/>
            <a:ext cx="287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/>
              <a:t>Follow us for more:</a:t>
            </a:r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 descr="Back with solid fill">
            <a:extLst>
              <a:ext uri="{FF2B5EF4-FFF2-40B4-BE49-F238E27FC236}">
                <a16:creationId xmlns:a16="http://schemas.microsoft.com/office/drawing/2014/main" id="{E8A52E70-1AE9-F708-868B-412DF753B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877942" y="1828331"/>
            <a:ext cx="737413" cy="737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61ACAA-57F7-7BF7-B248-8E31F6974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209" y="3280022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2" name="Picture 1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01EE5F5-883B-BE8B-D3BC-9E84D77FB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01" y="3205738"/>
            <a:ext cx="1324819" cy="13291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ACF76-BD5E-6C7C-7489-6541A2296A90}"/>
              </a:ext>
            </a:extLst>
          </p:cNvPr>
          <p:cNvSpPr txBox="1"/>
          <p:nvPr/>
        </p:nvSpPr>
        <p:spPr>
          <a:xfrm>
            <a:off x="-98218" y="28831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+mn-lt"/>
              </a:rPr>
              <a:t>DO YOU HAVE ANY QUESTIONS?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69B072-99FA-C94F-B4D7-3B3507EA7BF6}"/>
              </a:ext>
            </a:extLst>
          </p:cNvPr>
          <p:cNvSpPr txBox="1">
            <a:spLocks/>
          </p:cNvSpPr>
          <p:nvPr/>
        </p:nvSpPr>
        <p:spPr>
          <a:xfrm>
            <a:off x="4589981" y="5551544"/>
            <a:ext cx="2815602" cy="737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fr-FR" sz="3600" b="1">
                <a:solidFill>
                  <a:srgbClr val="0060A0"/>
                </a:solidFill>
                <a:latin typeface="+mn-lt"/>
              </a:rPr>
              <a:t>Keep in touch!</a:t>
            </a:r>
            <a:endParaRPr lang="en-GB" altLang="fr-FR" sz="3600" b="1" dirty="0">
              <a:solidFill>
                <a:srgbClr val="0060A0"/>
              </a:solidFill>
              <a:latin typeface="+mn-lt"/>
            </a:endParaRP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14AE1126-F8D2-4BC1-887A-FF9C17EC4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37" y="5716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ID4096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BD76C1EF-8632-3FD1-B5E9-7CFD122CC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37" y="58971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LID4096" alt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EF315B40-A047-AF72-66C4-1FE712721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37" y="60780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</a:t>
            </a:r>
            <a:endParaRPr kumimoji="0" lang="LID4096" alt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80A11013-E81B-E428-1EEF-05EEA5A58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37" y="48730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</a:t>
            </a:r>
            <a:endParaRPr kumimoji="0" lang="LID4096" alt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4">
            <a:extLst>
              <a:ext uri="{FF2B5EF4-FFF2-40B4-BE49-F238E27FC236}">
                <a16:creationId xmlns:a16="http://schemas.microsoft.com/office/drawing/2014/main" id="{41F3A6F8-8427-FB1E-EE4B-CFFF5F780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37" y="64400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</a:t>
            </a:r>
            <a:endParaRPr kumimoji="0" lang="LID4096" altLang="LID4096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C7D2EBC9-61E2-4BC4-AB17-93B1957EE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593" y="6551536"/>
            <a:ext cx="2712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</a:t>
            </a:r>
            <a:endParaRPr kumimoji="0" lang="LID4096" altLang="LID4096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A358A06D-51DA-663E-4FD1-F72A9966E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0781" y="4537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LID4096" alt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" descr="Title: follow us on facebook">
            <a:extLst>
              <a:ext uri="{FF2B5EF4-FFF2-40B4-BE49-F238E27FC236}">
                <a16:creationId xmlns:a16="http://schemas.microsoft.com/office/drawing/2014/main" id="{CB557EFA-E2E3-282D-560B-77537E19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CE3E91C3-5C81-EB9A-B179-9487ABF91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itle: follow us on YouTube">
            <a:extLst>
              <a:ext uri="{FF2B5EF4-FFF2-40B4-BE49-F238E27FC236}">
                <a16:creationId xmlns:a16="http://schemas.microsoft.com/office/drawing/2014/main" id="{AE83F3C9-6444-B290-9B69-9B46B9095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Title: follow us on Linkedin">
            <a:extLst>
              <a:ext uri="{FF2B5EF4-FFF2-40B4-BE49-F238E27FC236}">
                <a16:creationId xmlns:a16="http://schemas.microsoft.com/office/drawing/2014/main" id="{3FC95C23-545E-103B-0F12-CBFEA92A2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2EDEA6E-B0F7-37F5-A11B-00A771A5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4253A19C-0097-B53A-0BBE-101F9F7C9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0">
            <a:extLst>
              <a:ext uri="{FF2B5EF4-FFF2-40B4-BE49-F238E27FC236}">
                <a16:creationId xmlns:a16="http://schemas.microsoft.com/office/drawing/2014/main" id="{D6350FDA-A982-0AA9-DB2D-AE63805B0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043" y="5000753"/>
            <a:ext cx="2844736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ID4096"/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F8DC2513-9527-6D72-3B06-2F89562A6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043" y="5066088"/>
            <a:ext cx="284473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LID4096" alt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AD4F05B0-C22F-A01F-EC5E-E6313DF7E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043" y="5247063"/>
            <a:ext cx="284473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</a:t>
            </a:r>
            <a:endParaRPr kumimoji="0" lang="LID4096" alt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5896666E-D584-B154-E229-D5576059B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393" y="5357173"/>
            <a:ext cx="284473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</a:t>
            </a:r>
            <a:endParaRPr kumimoji="0" lang="LID4096" alt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C9F1D1E1-A518-3C9F-6953-6BB62CB7E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043" y="5609013"/>
            <a:ext cx="284473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</a:t>
            </a:r>
            <a:endParaRPr kumimoji="0" lang="LID4096" alt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2AFCB914-D290-6623-2B4A-57FEC848C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654" y="5718864"/>
            <a:ext cx="284473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</a:t>
            </a:r>
            <a:endParaRPr kumimoji="0" lang="LID4096" alt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1713CFA0-308A-2D72-D564-D404D3F96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043" y="6011266"/>
            <a:ext cx="2844736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LID4096" alt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6C192C-767A-8349-18FA-88FA2C72BBDA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0BD118-7C63-B4A8-2032-A640D30E7B32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799CD4-21F0-A204-55A3-594F307616DF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1CE994-DD97-8A8B-909E-147E196BE805}"/>
              </a:ext>
            </a:extLst>
          </p:cNvPr>
          <p:cNvSpPr txBox="1"/>
          <p:nvPr/>
        </p:nvSpPr>
        <p:spPr>
          <a:xfrm>
            <a:off x="8176955" y="5662325"/>
            <a:ext cx="43274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FF144C-BDFC-7497-3DCA-A8C76B6EC0A8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FC0D27-8966-AF98-53FF-71427157F622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33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/>
      <p:bldP spid="9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en-US" sz="3600" b="1" dirty="0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Annex:  Additional information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89199" y="429118"/>
            <a:ext cx="2135175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Members</a:t>
            </a:r>
            <a:r>
              <a:rPr lang="en-US" sz="22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 </a:t>
            </a:r>
            <a:r>
              <a:rPr lang="en-US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Page</a:t>
            </a: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006909" y="426515"/>
            <a:ext cx="293369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en-US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en/our-work/opinions-information-reports/follow-opinions"/>
              </a:rPr>
              <a:t>Follow-up </a:t>
            </a:r>
            <a:r>
              <a:rPr lang="en-US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en/our-work/opinions-information-reports/follow-opinions"/>
              </a:rPr>
              <a:t>on Opinions </a:t>
            </a: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7302" y="5506397"/>
            <a:ext cx="3260245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en-US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What Europe does for me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63433" y="795261"/>
            <a:ext cx="21213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Full list of the current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EESC 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Members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CCMI delegates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52851" y="787742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Actions taken on the EESC opinions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27035" y="5875441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Impact </a:t>
            </a:r>
            <a:r>
              <a:rPr lang="en-US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of </a:t>
            </a: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the</a:t>
            </a:r>
            <a:r>
              <a:rPr lang="en-US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 EU </a:t>
            </a: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actions on the everyday life of its citizens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167736" y="2119904"/>
            <a:ext cx="184315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en/our-work/opinions-information-reports/in-the-spotlight"/>
              </a:rPr>
              <a:t>EESC Opinions</a:t>
            </a: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2203" y="2453791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Opinions currently in the spotlight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64006" y="3776380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en-US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75289" y="5465763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en/news-media/videos/lifecycle-opinion"/>
              </a:rPr>
              <a:t>The lifecycle of an opinion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1021" y="5871290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How </a:t>
            </a: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the</a:t>
            </a:r>
            <a:r>
              <a:rPr lang="en-US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 EESC </a:t>
            </a: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opinions are drafted (video)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Online community of the national Economic and Social Councils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38621" y="3776380"/>
            <a:ext cx="188188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en/work-with-us/traineeships"/>
              </a:rPr>
              <a:t> Work with us!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119916" y="2017252"/>
            <a:ext cx="222400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en-US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en/agenda/plenary-sessions"/>
              </a:rPr>
              <a:t>Plenary sessions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Twice a year, the EESC </a:t>
            </a:r>
            <a:r>
              <a:rPr lang="en-US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offers 5-month paid traineeship in </a:t>
            </a: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various fields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73755" y="2412820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How to follow an </a:t>
            </a:r>
            <a:r>
              <a:rPr lang="en-US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EESC Plenary Session</a:t>
            </a:r>
            <a:endParaRPr lang="en-US" sz="1600" dirty="0">
              <a:solidFill>
                <a:srgbClr val="4F4F59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48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/>
              <a:t>The EESC's 2020-2025 </a:t>
            </a:r>
            <a:r>
              <a:rPr lang="en-US" sz="2000" dirty="0"/>
              <a:t>term of office has the </a:t>
            </a:r>
            <a:r>
              <a:rPr lang="en-US" sz="2000" b="1" dirty="0">
                <a:solidFill>
                  <a:srgbClr val="0CAFAD"/>
                </a:solidFill>
              </a:rPr>
              <a:t>highest number of female members </a:t>
            </a:r>
            <a:r>
              <a:rPr lang="en-US" sz="2000" dirty="0"/>
              <a:t>since statistics on membership began in 2010.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There is a higher percentage of women at the Committee than ever before: </a:t>
            </a:r>
            <a:r>
              <a:rPr lang="en-US" sz="2000" b="1" dirty="0">
                <a:solidFill>
                  <a:srgbClr val="0CAFAD"/>
                </a:solidFill>
              </a:rPr>
              <a:t>33%</a:t>
            </a:r>
            <a:r>
              <a:rPr lang="en-US" sz="2000" dirty="0"/>
              <a:t> compared to 28% in 2015 and 24.70% in 2010.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931133"/>
            <a:ext cx="5079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As with other European institutions, </a:t>
            </a:r>
            <a:r>
              <a:rPr lang="en-US" sz="2000"/>
              <a:t>the committee’s </a:t>
            </a:r>
            <a:r>
              <a:rPr lang="en-US" sz="2000" b="1">
                <a:solidFill>
                  <a:srgbClr val="0CAFAD"/>
                </a:solidFill>
              </a:rPr>
              <a:t>geographical </a:t>
            </a:r>
            <a:r>
              <a:rPr lang="en-US" sz="2000" b="1" dirty="0">
                <a:solidFill>
                  <a:srgbClr val="0CAFAD"/>
                </a:solidFill>
              </a:rPr>
              <a:t>representation is proportional</a:t>
            </a:r>
            <a:r>
              <a:rPr lang="en-US" sz="2000" dirty="0"/>
              <a:t>, meaning that more populous countries are allocated a greater number of members to represent them.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Therefore, </a:t>
            </a:r>
            <a:r>
              <a:rPr lang="en-US" sz="2000" b="1" dirty="0">
                <a:solidFill>
                  <a:srgbClr val="0CAFAD"/>
                </a:solidFill>
              </a:rPr>
              <a:t>France</a:t>
            </a:r>
            <a:r>
              <a:rPr lang="en-US" sz="2000" b="1">
                <a:solidFill>
                  <a:srgbClr val="0CAFAD"/>
                </a:solidFill>
              </a:rPr>
              <a:t>, Germany</a:t>
            </a:r>
            <a:r>
              <a:rPr lang="en-US" sz="2000" b="1" dirty="0">
                <a:solidFill>
                  <a:srgbClr val="0CAFAD"/>
                </a:solidFill>
              </a:rPr>
              <a:t>,</a:t>
            </a:r>
            <a:r>
              <a:rPr lang="en-US" sz="2000" b="1">
                <a:solidFill>
                  <a:srgbClr val="0CAFAD"/>
                </a:solidFill>
              </a:rPr>
              <a:t> </a:t>
            </a:r>
            <a:r>
              <a:rPr lang="en-US" sz="2000" b="1" dirty="0">
                <a:solidFill>
                  <a:srgbClr val="0CAFAD"/>
                </a:solidFill>
              </a:rPr>
              <a:t>and Italy </a:t>
            </a:r>
            <a:r>
              <a:rPr lang="en-US" sz="2000" dirty="0"/>
              <a:t>have the most members (</a:t>
            </a:r>
            <a:r>
              <a:rPr lang="en-US" sz="2000" b="1" dirty="0">
                <a:solidFill>
                  <a:srgbClr val="0CAFAD"/>
                </a:solidFill>
              </a:rPr>
              <a:t>24</a:t>
            </a:r>
            <a:r>
              <a:rPr lang="en-US" sz="2000" dirty="0"/>
              <a:t>), while</a:t>
            </a:r>
            <a:r>
              <a:rPr lang="en-US" sz="2000" b="1" dirty="0">
                <a:solidFill>
                  <a:srgbClr val="0CAFAD"/>
                </a:solidFill>
              </a:rPr>
              <a:t> Malta </a:t>
            </a:r>
            <a:r>
              <a:rPr lang="en-US" sz="2000" dirty="0"/>
              <a:t>has the fewest (</a:t>
            </a:r>
            <a:r>
              <a:rPr lang="en-US" sz="2000" b="1" dirty="0">
                <a:solidFill>
                  <a:srgbClr val="0CAFAD"/>
                </a:solidFill>
              </a:rPr>
              <a:t>5</a:t>
            </a:r>
            <a:r>
              <a:rPr lang="en-US" sz="2000" dirty="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GENDER BALANCE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fr-FR" b="1" dirty="0">
                <a:solidFill>
                  <a:schemeClr val="bg1"/>
                </a:solidFill>
                <a:latin typeface="+mn-lt"/>
              </a:rPr>
              <a:t>MEMBERS BY COUNTRY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rgbClr val="1F5FA0"/>
                </a:solidFill>
              </a:rPr>
              <a:t>Explore</a:t>
            </a:r>
          </a:p>
          <a:p>
            <a:pPr algn="ctr"/>
            <a:r>
              <a:rPr lang="en-US" sz="1350" dirty="0"/>
              <a:t>Thinking about a job in the EU institutions or another EU country? </a:t>
            </a:r>
          </a:p>
          <a:p>
            <a:pPr algn="ctr"/>
            <a:r>
              <a:rPr lang="en-US" sz="1350" dirty="0"/>
              <a:t>Each year, the EU offers paid traineeships to </a:t>
            </a:r>
            <a:r>
              <a:rPr lang="en-US" sz="1350" b="1" dirty="0">
                <a:solidFill>
                  <a:srgbClr val="0CAFAD"/>
                </a:solidFill>
              </a:rPr>
              <a:t>young</a:t>
            </a:r>
            <a:r>
              <a:rPr lang="en-US" sz="1350" dirty="0">
                <a:solidFill>
                  <a:srgbClr val="0CAFAD"/>
                </a:solidFill>
              </a:rPr>
              <a:t> </a:t>
            </a:r>
            <a:r>
              <a:rPr lang="en-US" sz="1350" b="1" dirty="0">
                <a:solidFill>
                  <a:srgbClr val="0CAFAD"/>
                </a:solidFill>
              </a:rPr>
              <a:t>university graduates</a:t>
            </a:r>
            <a:r>
              <a:rPr lang="en-US" sz="135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79" y="414393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625996" y="5302730"/>
            <a:ext cx="33167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solidFill>
                  <a:srgbClr val="1F5FA0"/>
                </a:solidFill>
              </a:rPr>
              <a:t>Study</a:t>
            </a:r>
            <a:endParaRPr lang="en-GB" b="1" dirty="0">
              <a:solidFill>
                <a:srgbClr val="1F5FA0"/>
              </a:solidFill>
            </a:endParaRPr>
          </a:p>
          <a:p>
            <a:pPr algn="ctr"/>
            <a:r>
              <a:rPr lang="en-GB" sz="1200" dirty="0"/>
              <a:t>You are entitled to study at any EU university </a:t>
            </a:r>
            <a:br>
              <a:rPr lang="en-GB" sz="1200" dirty="0"/>
            </a:br>
            <a:r>
              <a:rPr lang="en-GB" sz="1200" dirty="0"/>
              <a:t>under the same conditions as nationals of that country. </a:t>
            </a:r>
          </a:p>
          <a:p>
            <a:pPr algn="ctr"/>
            <a:r>
              <a:rPr lang="en-GB" sz="1200" dirty="0"/>
              <a:t>The </a:t>
            </a:r>
            <a:r>
              <a:rPr lang="en-GB" sz="1200" b="1" dirty="0">
                <a:solidFill>
                  <a:srgbClr val="0CAFAD"/>
                </a:solidFill>
              </a:rPr>
              <a:t>ERASMUS</a:t>
            </a:r>
            <a:r>
              <a:rPr lang="en-GB" sz="1200" dirty="0"/>
              <a:t> programme allows you to do part </a:t>
            </a:r>
          </a:p>
          <a:p>
            <a:pPr algn="ctr"/>
            <a:r>
              <a:rPr lang="en-GB" sz="1200" dirty="0"/>
              <a:t>of your university studies abroad.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463407" y="2666609"/>
            <a:ext cx="295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F5FA0"/>
                </a:solidFill>
              </a:rPr>
              <a:t>S</a:t>
            </a:r>
            <a:r>
              <a:rPr lang="en-GB" b="1" dirty="0">
                <a:solidFill>
                  <a:srgbClr val="1F5FA0"/>
                </a:solidFill>
              </a:rPr>
              <a:t>peak</a:t>
            </a:r>
          </a:p>
          <a:p>
            <a:pPr algn="ctr"/>
            <a:r>
              <a:rPr lang="en-US" sz="1200" dirty="0"/>
              <a:t>You can take part in youth events like the EU Youth Dialogue, the </a:t>
            </a:r>
            <a:r>
              <a:rPr lang="en-US" sz="1200"/>
              <a:t>European Parliament's European </a:t>
            </a:r>
            <a:r>
              <a:rPr lang="en-US" sz="1200" dirty="0"/>
              <a:t>Youth Event </a:t>
            </a:r>
            <a:r>
              <a:rPr lang="en-US" sz="1200"/>
              <a:t>(EYE), and </a:t>
            </a:r>
            <a:r>
              <a:rPr lang="en-US" sz="1200" b="1" i="1" dirty="0">
                <a:solidFill>
                  <a:srgbClr val="0CAFAD"/>
                </a:solidFill>
              </a:rPr>
              <a:t>Your Europe, Your Say</a:t>
            </a:r>
            <a:r>
              <a:rPr lang="en-US" sz="1200" b="1" i="1">
                <a:solidFill>
                  <a:srgbClr val="0CAFAD"/>
                </a:solidFill>
              </a:rPr>
              <a:t>!</a:t>
            </a:r>
            <a:r>
              <a:rPr lang="en-US" sz="1200" b="1">
                <a:solidFill>
                  <a:srgbClr val="0CAFAD"/>
                </a:solidFill>
              </a:rPr>
              <a:t> </a:t>
            </a:r>
            <a:r>
              <a:rPr lang="en-US" sz="1200" b="1" dirty="0">
                <a:solidFill>
                  <a:srgbClr val="0CAFAD"/>
                </a:solidFill>
              </a:rPr>
              <a:t> </a:t>
            </a:r>
            <a:r>
              <a:rPr lang="en-US" sz="1200"/>
              <a:t>at </a:t>
            </a:r>
            <a:r>
              <a:rPr lang="en-US" sz="1200" dirty="0"/>
              <a:t>the European Economic and Social Committee. </a:t>
            </a:r>
          </a:p>
          <a:p>
            <a:pPr algn="ctr"/>
            <a:r>
              <a:rPr lang="en-US" sz="1200" dirty="0"/>
              <a:t>There, you can make your voice heard!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295360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rgbClr val="1F5FA0"/>
                </a:solidFill>
              </a:rPr>
              <a:t>Work</a:t>
            </a:r>
          </a:p>
          <a:p>
            <a:pPr algn="ctr"/>
            <a:r>
              <a:rPr lang="en-US" sz="1350" dirty="0"/>
              <a:t>You can apply for jobs within the European Union when you are 18 years old. The</a:t>
            </a:r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>
                <a:solidFill>
                  <a:srgbClr val="0CAFAD"/>
                </a:solidFill>
              </a:rPr>
              <a:t>EURES</a:t>
            </a:r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dirty="0"/>
              <a:t>scheme connects you with employers </a:t>
            </a:r>
            <a:r>
              <a:rPr lang="en-US" sz="1350"/>
              <a:t>across EU</a:t>
            </a:r>
            <a:r>
              <a:rPr lang="en-US" sz="1350" dirty="0"/>
              <a:t>, Norway and Iceland.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08" y="4165707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869258" y="5395063"/>
            <a:ext cx="295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F5FA0"/>
                </a:solidFill>
              </a:rPr>
              <a:t>Travel</a:t>
            </a:r>
          </a:p>
          <a:p>
            <a:pPr algn="ctr"/>
            <a:r>
              <a:rPr lang="en-US" sz="1200" dirty="0"/>
              <a:t>The border-free Schengen Area gives 400 million EU citizens free movement between countries. For instance, the </a:t>
            </a:r>
            <a:r>
              <a:rPr lang="en-US" sz="1200" b="1" dirty="0">
                <a:solidFill>
                  <a:srgbClr val="0CAFAD"/>
                </a:solidFill>
              </a:rPr>
              <a:t>INTERRAIL</a:t>
            </a:r>
            <a:r>
              <a:rPr lang="en-US" sz="1200" dirty="0"/>
              <a:t> train pass allows you to reach over 40 000 destinations in 30 countries.</a:t>
            </a:r>
            <a:r>
              <a:rPr lang="fr-BE" sz="1200" dirty="0"/>
              <a:t> </a:t>
            </a:r>
            <a:endParaRPr 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  <a:latin typeface="+mn-lt"/>
              </a:rPr>
              <a:t>WHAT DOES THE EU DO FOR YOUNG PEOPLE?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373631" y="3903709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55110" y="4304865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  <a:t>EESC </a:t>
            </a:r>
            <a:b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  <a:t>Youth </a:t>
            </a:r>
            <a:b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  <a:t>Group</a:t>
            </a: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73825" y="2951055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  <a:t>Your Europe, </a:t>
            </a:r>
            <a:b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  <a:t>Your Say!</a:t>
            </a:r>
          </a:p>
        </p:txBody>
      </p:sp>
      <p:sp>
        <p:nvSpPr>
          <p:cNvPr id="19" name="Oval 18"/>
          <p:cNvSpPr/>
          <p:nvPr/>
        </p:nvSpPr>
        <p:spPr>
          <a:xfrm>
            <a:off x="5902935" y="407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257682" y="4432600"/>
            <a:ext cx="997320" cy="855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fr-FR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EU Youth Test at the EESC</a:t>
            </a:r>
            <a:endParaRPr lang="en-GB" alt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571936" y="247735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30499" y="2859806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fr-FR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Study on youth participation at various levels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431388" y="2246467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2" y="238815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74790" y="238833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74808" y="2677188"/>
            <a:ext cx="1828104" cy="83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fr-FR" sz="1600">
                <a:solidFill>
                  <a:schemeClr val="bg1"/>
                </a:solidFill>
                <a:latin typeface="Calibri" pitchFamily="34" charset="0"/>
              </a:rPr>
              <a:t>Youth </a:t>
            </a:r>
            <a:b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  <a:t>Climate and</a:t>
            </a:r>
            <a:b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altLang="fr-FR" sz="1600" dirty="0">
                <a:solidFill>
                  <a:schemeClr val="bg1"/>
                </a:solidFill>
                <a:latin typeface="Calibri" pitchFamily="34" charset="0"/>
              </a:rPr>
              <a:t>Sustainability Round Tables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65165" y="2660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445498" y="2389888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FFFF"/>
                </a:solidFill>
                <a:latin typeface="Calibri"/>
              </a:rPr>
              <a:t>Youth Delegate </a:t>
            </a:r>
            <a:r>
              <a:rPr lang="en-GB" sz="1600" dirty="0">
                <a:latin typeface="Calibri"/>
                <a:ea typeface="Calibri"/>
                <a:cs typeface="Calibri"/>
              </a:rPr>
              <a:t>​</a:t>
            </a:r>
            <a:br>
              <a:rPr lang="en-GB" sz="1600" dirty="0">
                <a:latin typeface="Calibri"/>
                <a:ea typeface="Calibri"/>
                <a:cs typeface="Calibri"/>
              </a:rPr>
            </a:br>
            <a:r>
              <a:rPr lang="en-GB" sz="1600" dirty="0">
                <a:solidFill>
                  <a:srgbClr val="FFFFFF"/>
                </a:solidFill>
                <a:latin typeface="Calibri"/>
              </a:rPr>
              <a:t>to COP</a:t>
            </a:r>
            <a:r>
              <a:rPr lang="en-GB" sz="1600" dirty="0">
                <a:latin typeface="Calibri"/>
                <a:ea typeface="Calibri"/>
                <a:cs typeface="Calibri"/>
              </a:rPr>
              <a:t>​</a:t>
            </a:r>
            <a:endParaRPr lang="en-GB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altLang="fr-FR" sz="4800" b="1" dirty="0">
                <a:solidFill>
                  <a:schemeClr val="bg1"/>
                </a:solidFill>
                <a:latin typeface="+mn-lt"/>
              </a:rPr>
              <a:t>EESC YOUTH INITIATIVES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3052" y="1946229"/>
            <a:ext cx="6448948" cy="346075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fr-FR" b="1" dirty="0">
                <a:solidFill>
                  <a:schemeClr val="bg1"/>
                </a:solidFill>
                <a:latin typeface="+mn-lt"/>
              </a:rPr>
              <a:t>THE EU YOUTH TEST AT THE EESC</a:t>
            </a:r>
            <a:r>
              <a:rPr lang="en-GB" altLang="fr-FR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391582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The Youth Test is a tool designed to </a:t>
            </a:r>
            <a:r>
              <a:rPr lang="en-US" sz="2000" b="1" dirty="0">
                <a:solidFill>
                  <a:srgbClr val="0CAFAD"/>
                </a:solidFill>
              </a:rPr>
              <a:t>strengthen youth participation and youth mainstreaming in policy-making</a:t>
            </a:r>
            <a:r>
              <a:rPr lang="en-US" sz="2000" dirty="0"/>
              <a:t>. At the EESC, it means that youth representatives can participate in the preparation </a:t>
            </a:r>
            <a:r>
              <a:rPr lang="en-US" sz="2000"/>
              <a:t>of </a:t>
            </a:r>
            <a:r>
              <a:rPr lang="en-US" sz="2000" dirty="0"/>
              <a:t>the</a:t>
            </a:r>
            <a:r>
              <a:rPr lang="en-US" sz="2000"/>
              <a:t> EESC </a:t>
            </a:r>
            <a:r>
              <a:rPr lang="en-US" sz="2000" dirty="0"/>
              <a:t>policy recommendations: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    Participate in meetings and hearings </a:t>
            </a:r>
          </a:p>
          <a:p>
            <a:pPr algn="just"/>
            <a:r>
              <a:rPr lang="en-US" sz="2000" dirty="0"/>
              <a:t>    Provide written contributions </a:t>
            </a:r>
          </a:p>
          <a:p>
            <a:pPr algn="just"/>
            <a:r>
              <a:rPr lang="en-US" sz="2000" dirty="0"/>
              <a:t>    Follow </a:t>
            </a:r>
            <a:r>
              <a:rPr lang="en-US" sz="2000"/>
              <a:t>the uptake of </a:t>
            </a:r>
            <a:r>
              <a:rPr lang="en-US" sz="2000" dirty="0"/>
              <a:t>the opinion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310113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57519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4873339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rgbClr val="0060A0"/>
                </a:solidFill>
                <a:latin typeface="+mn-lt"/>
              </a:rPr>
              <a:t>The </a:t>
            </a:r>
            <a:r>
              <a:rPr lang="en-GB" sz="2400" b="1" dirty="0">
                <a:solidFill>
                  <a:srgbClr val="0060A0"/>
                </a:solidFill>
                <a:latin typeface="+mn-lt"/>
              </a:rPr>
              <a:t>European Parliament</a:t>
            </a:r>
            <a:r>
              <a:rPr lang="en-GB" sz="2400" dirty="0">
                <a:solidFill>
                  <a:srgbClr val="0060A0"/>
                </a:solidFill>
                <a:latin typeface="+mn-lt"/>
              </a:rPr>
              <a:t>, the </a:t>
            </a:r>
            <a:r>
              <a:rPr lang="en-GB" sz="2400" b="1" dirty="0">
                <a:solidFill>
                  <a:srgbClr val="0060A0"/>
                </a:solidFill>
                <a:latin typeface="+mn-lt"/>
              </a:rPr>
              <a:t>Council of the EU</a:t>
            </a:r>
            <a:r>
              <a:rPr lang="en-GB" sz="2400" dirty="0">
                <a:solidFill>
                  <a:srgbClr val="0060A0"/>
                </a:solidFill>
                <a:latin typeface="+mn-lt"/>
              </a:rPr>
              <a:t> and the </a:t>
            </a:r>
            <a:r>
              <a:rPr lang="en-GB" sz="2400" b="1" dirty="0">
                <a:solidFill>
                  <a:srgbClr val="0060A0"/>
                </a:solidFill>
                <a:latin typeface="+mn-lt"/>
              </a:rPr>
              <a:t>European Commission</a:t>
            </a:r>
            <a:r>
              <a:rPr lang="en-GB" sz="2400" dirty="0">
                <a:solidFill>
                  <a:srgbClr val="0060A0"/>
                </a:solidFill>
                <a:latin typeface="+mn-lt"/>
              </a:rPr>
              <a:t> are legally obliged to consult the EESC when passing new laws on a wide range of topics in the following domains: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431147" y="4412307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423502" y="3748612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439744" y="5057726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448306" y="5652010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439744" y="6257749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94136" y="4437032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Agriculture and Fisheries</a:t>
            </a:r>
            <a:endParaRPr lang="en-US" sz="1100" dirty="0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460708" y="3107918"/>
            <a:ext cx="797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487979" y="3204244"/>
            <a:ext cx="68633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Industry</a:t>
            </a:r>
            <a:endParaRPr lang="en-US" sz="1100" dirty="0"/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34096" y="4400925"/>
            <a:ext cx="208557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698035" y="4470509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Education, vocational training, youth and sport</a:t>
            </a:r>
            <a:endParaRPr lang="en-US" sz="1100" dirty="0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53771" y="5652010"/>
            <a:ext cx="208305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611603" y="5139627"/>
            <a:ext cx="9093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Employment</a:t>
            </a:r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390750" y="6282510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Consumer protection</a:t>
            </a:r>
            <a:endParaRPr lang="en-US" sz="1100" dirty="0"/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45210" y="5057726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799094" y="5094068"/>
            <a:ext cx="19924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Research and technological </a:t>
            </a:r>
          </a:p>
          <a:p>
            <a:pPr algn="ctr"/>
            <a:r>
              <a:rPr lang="en-GB" sz="1100" dirty="0"/>
              <a:t>development and space</a:t>
            </a:r>
            <a:endParaRPr lang="en-US" sz="1100" dirty="0"/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45209" y="6257748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708678" y="5712407"/>
            <a:ext cx="221844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Common rules of competition,</a:t>
            </a:r>
          </a:p>
          <a:p>
            <a:pPr algn="ctr"/>
            <a:r>
              <a:rPr lang="en-GB" sz="1100" dirty="0"/>
              <a:t>taxation and approximation of laws</a:t>
            </a:r>
            <a:endParaRPr lang="en-US" sz="1100" dirty="0"/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15676" y="3748612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58753" y="3793353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Non-discrimination and citizenship of the Union</a:t>
            </a:r>
            <a:endParaRPr lang="en-US" sz="1100" dirty="0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88016" y="3748611"/>
            <a:ext cx="118296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895660" y="4400807"/>
            <a:ext cx="117532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6" y="56520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9170" y="6249271"/>
            <a:ext cx="117661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737167" y="5706227"/>
            <a:ext cx="154857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Economic, social and territorial cohesion</a:t>
            </a:r>
            <a:endParaRPr lang="en-US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819670" y="6282510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European Social Fund</a:t>
            </a:r>
            <a:endParaRPr lang="en-US" sz="1100" dirty="0"/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8565" y="50463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680915" y="5163289"/>
            <a:ext cx="163912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Nuclear common </a:t>
            </a:r>
          </a:p>
          <a:p>
            <a:pPr algn="ctr"/>
            <a:r>
              <a:rPr lang="en-GB" sz="1100" dirty="0"/>
              <a:t>market</a:t>
            </a:r>
            <a:endParaRPr lang="en-US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895660" y="3800137"/>
            <a:ext cx="114599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Health and Safety</a:t>
            </a:r>
            <a:endParaRPr lang="en-US" sz="11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534501" y="3852447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Public health</a:t>
            </a:r>
            <a:endParaRPr lang="en-US" sz="1100" dirty="0"/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362719" y="310620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324400" y="3107918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233307" y="310529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177054" y="3105290"/>
            <a:ext cx="921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6987948" y="4521670"/>
            <a:ext cx="9831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Social Policy</a:t>
            </a:r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73072" y="6294987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Free movement of persons, services and capital</a:t>
            </a:r>
            <a:endParaRPr lang="en-US" sz="11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236591" y="3201356"/>
            <a:ext cx="8326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Investment</a:t>
            </a:r>
            <a:endParaRPr lang="en-US" sz="1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158428" y="3201356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Environment</a:t>
            </a:r>
            <a:endParaRPr lang="en-US" sz="11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324400" y="3205373"/>
            <a:ext cx="76135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Transport</a:t>
            </a:r>
            <a:endParaRPr lang="en-US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489801" y="3201356"/>
            <a:ext cx="58921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Energy</a:t>
            </a:r>
            <a:endParaRPr lang="en-US" sz="11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394136" y="569313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100" dirty="0"/>
              <a:t>Trans-European Networks</a:t>
            </a:r>
            <a:endParaRPr lang="en-US" sz="11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en-US" sz="2667" dirty="0">
                <a:solidFill>
                  <a:srgbClr val="0060A0"/>
                </a:solidFill>
                <a:latin typeface="Calibri" panose="020F0502020204030204" pitchFamily="34" charset="0"/>
              </a:rPr>
              <a:t>EMPTY TEMPLATE</a:t>
            </a:r>
            <a:endParaRPr lang="fr-BE" sz="2667" dirty="0">
              <a:solidFill>
                <a:srgbClr val="0060A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200" dirty="0">
                <a:solidFill>
                  <a:srgbClr val="595959"/>
                </a:solidFill>
                <a:latin typeface="Calibri" panose="020F0502020204030204" pitchFamily="34" charset="0"/>
              </a:rPr>
              <a:t>ADD your text</a:t>
            </a:r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altLang="fr-FR" b="1" dirty="0">
                <a:solidFill>
                  <a:schemeClr val="bg1"/>
                </a:solidFill>
                <a:latin typeface="+mn-lt"/>
              </a:rPr>
              <a:t>TITLE</a:t>
            </a:r>
            <a:endParaRPr lang="en-GB" altLang="fr-FR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en-GB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The European Economic and Social Committee is</a:t>
            </a:r>
            <a:br>
              <a:rPr lang="en-GB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</a:br>
            <a:r>
              <a:rPr lang="en-GB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a consultative body that represents </a:t>
            </a:r>
            <a:br>
              <a:rPr lang="en-GB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</a:br>
            <a:r>
              <a:rPr lang="en-GB" sz="4267" b="1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organised civil society.</a:t>
            </a:r>
            <a:br>
              <a:rPr lang="en-GB" sz="4267" b="1" spc="67" dirty="0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GB" altLang="en-US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en-GB" altLang="ja-JP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altLang="ja-JP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European Parliament, the Council </a:t>
            </a:r>
          </a:p>
          <a:p>
            <a:pPr algn="ctr" eaLnBrk="1" hangingPunct="1">
              <a:buFont typeface="Arial" charset="0"/>
              <a:buNone/>
            </a:pPr>
            <a:r>
              <a:rPr lang="en-GB" altLang="ja-JP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the Commission shall be </a:t>
            </a:r>
            <a:r>
              <a:rPr lang="en-GB" altLang="ja-JP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assisted by </a:t>
            </a:r>
          </a:p>
          <a:p>
            <a:pPr algn="ctr" eaLnBrk="1" hangingPunct="1">
              <a:buFont typeface="Arial" charset="0"/>
              <a:buNone/>
            </a:pPr>
            <a:r>
              <a:rPr lang="en-GB" altLang="ja-JP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 Economic and Social Committee</a:t>
            </a:r>
            <a:r>
              <a:rPr lang="en-GB" altLang="ja-JP" sz="2667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buFont typeface="Arial" charset="0"/>
              <a:buNone/>
            </a:pPr>
            <a:r>
              <a:rPr lang="en-GB" altLang="ja-JP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a Committee of the Regions acting </a:t>
            </a:r>
          </a:p>
          <a:p>
            <a:pPr algn="ctr" eaLnBrk="1" hangingPunct="1">
              <a:buFont typeface="Arial" charset="0"/>
              <a:buNone/>
            </a:pPr>
            <a:r>
              <a:rPr lang="en-GB" altLang="ja-JP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GB" altLang="ja-JP" sz="2667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ja-JP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altLang="ja-JP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advisory capacity</a:t>
            </a:r>
            <a:r>
              <a:rPr lang="en-GB" altLang="ja-JP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altLang="en-US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endParaRPr lang="en-GB" altLang="en-US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GB" altLang="fr-FR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Treaty on European Union, Article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795" y="1876765"/>
            <a:ext cx="5126276" cy="49464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fontScale="925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en-US" sz="2400" dirty="0">
                <a:latin typeface="Calibri" panose="020F0502020204030204" pitchFamily="34" charset="0"/>
              </a:rPr>
              <a:t>Appointed for </a:t>
            </a:r>
            <a:r>
              <a:rPr lang="en-US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a renewable five-year term by the Council</a:t>
            </a:r>
            <a:r>
              <a:rPr lang="en-US" sz="2400" dirty="0">
                <a:solidFill>
                  <a:srgbClr val="0060A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on a proposal from each Member State.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n-US" sz="2400" dirty="0">
                <a:latin typeface="Calibri" panose="020F0502020204030204" pitchFamily="34" charset="0"/>
              </a:rPr>
              <a:t>Independent </a:t>
            </a:r>
            <a:r>
              <a:rPr lang="en-US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(= not politically-affiliated) </a:t>
            </a:r>
            <a:r>
              <a:rPr lang="en-US" sz="2400" dirty="0">
                <a:latin typeface="Calibri" panose="020F0502020204030204" pitchFamily="34" charset="0"/>
              </a:rPr>
              <a:t>and performing their duties in the interest of all EU citizens.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n-US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Not based full time in Brussels</a:t>
            </a:r>
            <a:r>
              <a:rPr lang="en-US" sz="2400" dirty="0">
                <a:solidFill>
                  <a:srgbClr val="0060A0"/>
                </a:solidFill>
                <a:latin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</a:rPr>
              <a:t>most continue working for their home organisations in their country of origin. Their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travel and accommodation costs are covered by the EESC.</a:t>
            </a:r>
            <a:endParaRPr lang="fr-BE" sz="2000" dirty="0">
              <a:latin typeface="Calibri" panose="020F0502020204030204" pitchFamily="34" charset="0"/>
            </a:endParaRP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AN ASSEMBLY OF 329 MEMBERS FROM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ALL MEMBER STATES OF THE EU</a:t>
            </a:r>
            <a:endParaRPr lang="fr-BE" sz="4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en-US" altLang="fr-FR" dirty="0">
                <a:latin typeface="Calibri" charset="0"/>
                <a:ea typeface="MS PGothic" charset="-128"/>
              </a:rPr>
              <a:t>It comprises all the groups </a:t>
            </a:r>
            <a:r>
              <a:rPr lang="en-US" altLang="fr-FR">
                <a:latin typeface="Calibri" charset="0"/>
                <a:ea typeface="MS PGothic" charset="-128"/>
              </a:rPr>
              <a:t>and organisations </a:t>
            </a:r>
            <a:r>
              <a:rPr lang="en-US" altLang="fr-FR" dirty="0">
                <a:latin typeface="Calibri" charset="0"/>
                <a:ea typeface="MS PGothic" charset="-128"/>
              </a:rPr>
              <a:t>in which </a:t>
            </a:r>
            <a:r>
              <a:rPr lang="en-US" altLang="fr-FR" b="1" dirty="0">
                <a:solidFill>
                  <a:srgbClr val="0060A0"/>
                </a:solidFill>
                <a:latin typeface="Calibri" charset="0"/>
                <a:ea typeface="MS PGothic" charset="-128"/>
              </a:rPr>
              <a:t>people work cooperatively</a:t>
            </a:r>
            <a:r>
              <a:rPr lang="en-US" altLang="fr-FR" dirty="0">
                <a:solidFill>
                  <a:srgbClr val="0060A0"/>
                </a:solidFill>
                <a:latin typeface="Calibri" charset="0"/>
                <a:ea typeface="MS PGothic" charset="-128"/>
              </a:rPr>
              <a:t>:</a:t>
            </a:r>
            <a:endParaRPr lang="en-GB" altLang="fr-FR" dirty="0">
              <a:solidFill>
                <a:srgbClr val="0060A0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r-BE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Employers </a:t>
            </a:r>
            <a:r>
              <a:rPr lang="fr-BE" sz="2533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r-BE" sz="2533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Workers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r-BE" sz="2667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Civil Society Organisations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altLang="fr-FR" sz="2400" b="1" dirty="0">
                <a:solidFill>
                  <a:srgbClr val="1F5FA0"/>
                </a:solidFill>
                <a:latin typeface="Calibri" charset="0"/>
                <a:ea typeface="MS PGothic" charset="-128"/>
              </a:rPr>
              <a:t>They are committed to defending their groups' (or their communities') interests and causes, and they often act as intermediaries between decision-makers and citizens.</a:t>
            </a:r>
            <a:endParaRPr lang="en-US" altLang="fr-FR" sz="2400" dirty="0">
              <a:solidFill>
                <a:srgbClr val="59595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67">
                <a:solidFill>
                  <a:schemeClr val="bg1"/>
                </a:solidFill>
              </a:rPr>
              <a:t>Employers </a:t>
            </a:r>
            <a:r>
              <a:rPr lang="nl-BE" sz="1867" dirty="0">
                <a:solidFill>
                  <a:schemeClr val="bg1"/>
                </a:solidFill>
              </a:rPr>
              <a:t>federations,</a:t>
            </a:r>
          </a:p>
          <a:p>
            <a:pPr algn="ctr"/>
            <a:r>
              <a:rPr lang="nl-BE" sz="1867" dirty="0">
                <a:solidFill>
                  <a:schemeClr val="bg1"/>
                </a:solidFill>
              </a:rPr>
              <a:t>Chambers of Commerce,</a:t>
            </a:r>
          </a:p>
          <a:p>
            <a:pPr algn="ctr"/>
            <a:r>
              <a:rPr lang="nl-BE" sz="1867">
                <a:solidFill>
                  <a:schemeClr val="bg1"/>
                </a:solidFill>
              </a:rPr>
              <a:t>SME organisations s</a:t>
            </a:r>
            <a:endParaRPr lang="en-US" sz="1867" dirty="0">
              <a:solidFill>
                <a:schemeClr val="bg1"/>
              </a:solidFill>
            </a:endParaRP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67" dirty="0">
                <a:solidFill>
                  <a:schemeClr val="bg1"/>
                </a:solidFill>
              </a:rPr>
              <a:t>Trade Unions</a:t>
            </a:r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24000"/>
            <a:ext cx="2962656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67" dirty="0">
                <a:solidFill>
                  <a:schemeClr val="bg1"/>
                </a:solidFill>
              </a:rPr>
              <a:t>Farmers, Consumers, NGOs, Youth</a:t>
            </a:r>
            <a:r>
              <a:rPr lang="nl-BE" sz="1867">
                <a:solidFill>
                  <a:schemeClr val="bg1"/>
                </a:solidFill>
              </a:rPr>
              <a:t>, Professions, </a:t>
            </a:r>
            <a:r>
              <a:rPr lang="nl-BE" sz="1867" dirty="0">
                <a:solidFill>
                  <a:schemeClr val="bg1"/>
                </a:solidFill>
              </a:rPr>
              <a:t>Disabilities, Academics</a:t>
            </a:r>
            <a:r>
              <a:rPr lang="nl-BE" sz="1867">
                <a:solidFill>
                  <a:schemeClr val="bg1"/>
                </a:solidFill>
              </a:rPr>
              <a:t>, Cooperatives… </a:t>
            </a:r>
            <a:endParaRPr lang="en-US" sz="1867" dirty="0">
              <a:solidFill>
                <a:schemeClr val="bg1"/>
              </a:solidFill>
            </a:endParaRP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r-BE" sz="44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WHAT DOES ORGANISED CIVIL SOCIETY MEAN?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WHAT IS THE EESC’S</a:t>
            </a:r>
            <a:r>
              <a:rPr lang="pl-PL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FUNCTION?</a:t>
            </a:r>
            <a:endParaRPr lang="fr-BE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59" y="20021"/>
            <a:ext cx="4867741" cy="681795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24545" y="1144284"/>
            <a:ext cx="71053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+mn-lt"/>
              </a:rPr>
              <a:t>The</a:t>
            </a:r>
            <a:r>
              <a:rPr lang="en-GB" sz="2000" dirty="0">
                <a:solidFill>
                  <a:srgbClr val="0060A0"/>
                </a:solidFill>
                <a:latin typeface="+mn-lt"/>
              </a:rPr>
              <a:t> </a:t>
            </a:r>
            <a:r>
              <a:rPr lang="en-GB" sz="2000" b="1" dirty="0">
                <a:solidFill>
                  <a:srgbClr val="1F5FA0"/>
                </a:solidFill>
                <a:latin typeface="+mn-lt"/>
              </a:rPr>
              <a:t>European Parliament</a:t>
            </a:r>
            <a:r>
              <a:rPr lang="en-GB" sz="2000" dirty="0">
                <a:solidFill>
                  <a:srgbClr val="0060A0"/>
                </a:solidFill>
                <a:latin typeface="+mn-lt"/>
              </a:rPr>
              <a:t>, </a:t>
            </a:r>
            <a:r>
              <a:rPr lang="en-GB" sz="2000" dirty="0">
                <a:latin typeface="+mn-lt"/>
              </a:rPr>
              <a:t>the</a:t>
            </a:r>
            <a:r>
              <a:rPr lang="en-GB" sz="2000" dirty="0">
                <a:solidFill>
                  <a:srgbClr val="0060A0"/>
                </a:solidFill>
                <a:latin typeface="+mn-lt"/>
              </a:rPr>
              <a:t> </a:t>
            </a:r>
            <a:r>
              <a:rPr lang="en-GB" sz="2000" b="1" dirty="0">
                <a:solidFill>
                  <a:srgbClr val="1F5FA0"/>
                </a:solidFill>
                <a:latin typeface="+mn-lt"/>
              </a:rPr>
              <a:t>Council of the EU</a:t>
            </a:r>
            <a:r>
              <a:rPr lang="en-GB" sz="2000" dirty="0">
                <a:solidFill>
                  <a:srgbClr val="1F5FA0"/>
                </a:solidFill>
                <a:latin typeface="+mn-lt"/>
              </a:rPr>
              <a:t> </a:t>
            </a:r>
            <a:r>
              <a:rPr lang="en-GB" sz="2000" dirty="0">
                <a:latin typeface="+mn-lt"/>
              </a:rPr>
              <a:t>and the </a:t>
            </a:r>
            <a:r>
              <a:rPr lang="en-GB" sz="2000" b="1" dirty="0">
                <a:solidFill>
                  <a:srgbClr val="1F5FA0"/>
                </a:solidFill>
                <a:latin typeface="+mn-lt"/>
              </a:rPr>
              <a:t>European Commission</a:t>
            </a:r>
            <a:r>
              <a:rPr lang="en-GB" sz="2000" dirty="0">
                <a:solidFill>
                  <a:srgbClr val="1F5FA0"/>
                </a:solidFill>
                <a:latin typeface="+mn-lt"/>
              </a:rPr>
              <a:t> </a:t>
            </a:r>
            <a:r>
              <a:rPr lang="en-GB" sz="2000" dirty="0">
                <a:latin typeface="+mn-lt"/>
              </a:rPr>
              <a:t>are </a:t>
            </a:r>
            <a:r>
              <a:rPr lang="en-GB" sz="2000" b="1" dirty="0">
                <a:solidFill>
                  <a:srgbClr val="0060A0"/>
                </a:solidFill>
                <a:latin typeface="+mn-lt"/>
              </a:rPr>
              <a:t>legally obliged to consult the EESC </a:t>
            </a:r>
            <a:r>
              <a:rPr lang="en-GB" sz="2000" dirty="0">
                <a:latin typeface="+mn-lt"/>
              </a:rPr>
              <a:t>when passing new laws</a:t>
            </a:r>
            <a:r>
              <a:rPr lang="en-US" sz="2000" dirty="0">
                <a:latin typeface="+mn-lt"/>
              </a:rPr>
              <a:t>. </a:t>
            </a:r>
            <a:r>
              <a:rPr lang="en-US" sz="2000" b="1" dirty="0">
                <a:latin typeface="+mn-lt"/>
              </a:rPr>
              <a:t>Consultation</a:t>
            </a:r>
            <a:r>
              <a:rPr lang="en-US" sz="2000" dirty="0">
                <a:latin typeface="+mn-lt"/>
              </a:rPr>
              <a:t> can cover a wide range of topics. 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en-US" altLang="fr-FR" sz="2000" dirty="0"/>
              <a:t>The</a:t>
            </a:r>
            <a:r>
              <a:rPr lang="en-US" altLang="fr-FR" sz="2000" dirty="0">
                <a:solidFill>
                  <a:srgbClr val="0060A0"/>
                </a:solidFill>
              </a:rPr>
              <a:t> </a:t>
            </a:r>
            <a:r>
              <a:rPr lang="en-US" altLang="fr-FR" sz="2000" b="1" dirty="0">
                <a:solidFill>
                  <a:srgbClr val="1F5FA0"/>
                </a:solidFill>
              </a:rPr>
              <a:t>EESC members</a:t>
            </a:r>
            <a:r>
              <a:rPr lang="en-US" altLang="fr-FR" sz="2000" dirty="0">
                <a:solidFill>
                  <a:srgbClr val="0060A0"/>
                </a:solidFill>
              </a:rPr>
              <a:t>, </a:t>
            </a:r>
            <a:r>
              <a:rPr lang="en-US" altLang="fr-FR" sz="2000" dirty="0"/>
              <a:t>representing</a:t>
            </a:r>
            <a:r>
              <a:rPr lang="en-US" altLang="fr-FR" sz="2000" b="1" dirty="0"/>
              <a:t> </a:t>
            </a:r>
            <a:r>
              <a:rPr lang="en-US" altLang="fr-FR" sz="2000" b="1" dirty="0">
                <a:solidFill>
                  <a:srgbClr val="0060A0"/>
                </a:solidFill>
              </a:rPr>
              <a:t>all 3 Groups, debate, consult and reach consensus to draw up a</a:t>
            </a:r>
            <a:r>
              <a:rPr lang="en-US" altLang="fr-FR" sz="2000" dirty="0"/>
              <a:t> </a:t>
            </a:r>
            <a:r>
              <a:rPr lang="en-US" altLang="fr-FR" sz="2000" b="1" dirty="0">
                <a:solidFill>
                  <a:srgbClr val="1F5FA0"/>
                </a:solidFill>
              </a:rPr>
              <a:t>single document, called an “opinion”</a:t>
            </a:r>
            <a:r>
              <a:rPr lang="en-US" altLang="fr-FR" sz="2000" dirty="0">
                <a:solidFill>
                  <a:srgbClr val="1F5FA0"/>
                </a:solidFill>
              </a:rPr>
              <a:t>,</a:t>
            </a:r>
            <a:r>
              <a:rPr lang="en-US" altLang="fr-FR" sz="2000" dirty="0">
                <a:solidFill>
                  <a:srgbClr val="0060A0"/>
                </a:solidFill>
              </a:rPr>
              <a:t> </a:t>
            </a:r>
            <a:r>
              <a:rPr lang="en-US" altLang="fr-FR" sz="2000" dirty="0"/>
              <a:t>on the proposed legislation</a:t>
            </a:r>
            <a:r>
              <a:rPr lang="el-GR" altLang="fr-FR" sz="2000" dirty="0"/>
              <a:t>.</a:t>
            </a:r>
            <a:endParaRPr lang="en-US" altLang="fr-FR" sz="2000" dirty="0"/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en-US" altLang="fr-FR" sz="2000" dirty="0"/>
              <a:t>After an </a:t>
            </a:r>
            <a:r>
              <a:rPr lang="en-US" altLang="fr-FR" sz="2000" b="1" dirty="0">
                <a:solidFill>
                  <a:srgbClr val="1F5FA0"/>
                </a:solidFill>
              </a:rPr>
              <a:t>opinion is adopted</a:t>
            </a:r>
            <a:r>
              <a:rPr lang="en-US" altLang="fr-FR" sz="2000" dirty="0">
                <a:solidFill>
                  <a:srgbClr val="1F5FA0"/>
                </a:solidFill>
              </a:rPr>
              <a:t>, </a:t>
            </a:r>
            <a:r>
              <a:rPr lang="en-US" altLang="fr-FR" sz="2000" b="1" dirty="0">
                <a:solidFill>
                  <a:srgbClr val="1F5FA0"/>
                </a:solidFill>
              </a:rPr>
              <a:t>it’s sent to the EU institutions</a:t>
            </a:r>
            <a:r>
              <a:rPr lang="en-US" altLang="fr-FR" sz="2000" dirty="0">
                <a:solidFill>
                  <a:srgbClr val="0060A0"/>
                </a:solidFill>
              </a:rPr>
              <a:t> </a:t>
            </a:r>
            <a:r>
              <a:rPr lang="en-US" altLang="fr-FR" sz="2000" dirty="0"/>
              <a:t>to be discussed and published in the EU’s Official Journal (24 languages)</a:t>
            </a:r>
            <a:r>
              <a:rPr lang="el-GR" altLang="fr-FR" sz="2000" dirty="0"/>
              <a:t>.</a:t>
            </a:r>
            <a:endParaRPr lang="en-US" altLang="fr-FR" sz="2000" dirty="0"/>
          </a:p>
          <a:p>
            <a:pPr algn="just"/>
            <a:endParaRPr lang="en-US" altLang="fr-FR" sz="2000" dirty="0"/>
          </a:p>
          <a:p>
            <a:pPr algn="just"/>
            <a:r>
              <a:rPr lang="en-US" altLang="fr-FR" sz="2000" dirty="0"/>
              <a:t>The rapporteur </a:t>
            </a:r>
            <a:r>
              <a:rPr lang="en-US" altLang="fr-FR" sz="2000" b="1" dirty="0">
                <a:solidFill>
                  <a:srgbClr val="1F5FA0"/>
                </a:solidFill>
              </a:rPr>
              <a:t>presents</a:t>
            </a:r>
            <a:r>
              <a:rPr lang="en-US" altLang="fr-FR" sz="2000" dirty="0">
                <a:solidFill>
                  <a:srgbClr val="0060A0"/>
                </a:solidFill>
              </a:rPr>
              <a:t> </a:t>
            </a:r>
            <a:r>
              <a:rPr lang="en-US" altLang="fr-FR" sz="2000" dirty="0"/>
              <a:t>key findings and </a:t>
            </a:r>
            <a:r>
              <a:rPr lang="en-US" altLang="fr-FR" sz="2000" b="1" dirty="0">
                <a:solidFill>
                  <a:srgbClr val="1F5FA0"/>
                </a:solidFill>
              </a:rPr>
              <a:t>promotes</a:t>
            </a:r>
            <a:r>
              <a:rPr lang="en-US" altLang="fr-FR" sz="2000" dirty="0">
                <a:solidFill>
                  <a:srgbClr val="0060A0"/>
                </a:solidFill>
              </a:rPr>
              <a:t> </a:t>
            </a:r>
            <a:r>
              <a:rPr lang="en-US" altLang="fr-FR" sz="2000" dirty="0"/>
              <a:t>the opinion at EU, Member State and local level</a:t>
            </a:r>
            <a:r>
              <a:rPr lang="el-GR" altLang="fr-FR" sz="2000" dirty="0"/>
              <a:t>.</a:t>
            </a:r>
            <a:endParaRPr lang="en-GB" altLang="fr-FR" sz="2000" dirty="0"/>
          </a:p>
          <a:p>
            <a:pPr algn="just"/>
            <a:endParaRPr lang="en-GB" altLang="fr-FR" sz="2000" dirty="0"/>
          </a:p>
          <a:p>
            <a:pPr algn="just"/>
            <a:r>
              <a:rPr lang="en-GB" sz="2000" dirty="0"/>
              <a:t>In total, the EESC produces around</a:t>
            </a:r>
            <a:r>
              <a:rPr lang="en-GB" sz="2000" dirty="0">
                <a:solidFill>
                  <a:srgbClr val="0060A0"/>
                </a:solidFill>
              </a:rPr>
              <a:t> </a:t>
            </a:r>
            <a:r>
              <a:rPr lang="en-GB" sz="2000" b="1" dirty="0">
                <a:solidFill>
                  <a:srgbClr val="1F5FA0"/>
                </a:solidFill>
              </a:rPr>
              <a:t>200 opinions </a:t>
            </a:r>
            <a:r>
              <a:rPr lang="en-GB" sz="2000" dirty="0"/>
              <a:t>every year.</a:t>
            </a:r>
            <a:endParaRPr lang="en-US" sz="2000" dirty="0"/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209887" y="6164440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fr-FR" sz="1600" b="1" dirty="0"/>
              <a:t>Scan the QR code to find out more!</a:t>
            </a:r>
            <a:endParaRPr lang="en-US" altLang="fr-FR" sz="16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7" y="2177162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n-US" sz="2600" dirty="0"/>
              <a:t>The Committee is the only institutional meeting place and forum for dialogue at European level that enables </a:t>
            </a:r>
            <a:r>
              <a:rPr lang="en-US" sz="2600" b="1" dirty="0">
                <a:solidFill>
                  <a:srgbClr val="0060A0"/>
                </a:solidFill>
              </a:rPr>
              <a:t>consensus</a:t>
            </a:r>
            <a:r>
              <a:rPr lang="en-US" sz="2600" dirty="0">
                <a:solidFill>
                  <a:schemeClr val="tx2"/>
                </a:solidFill>
              </a:rPr>
              <a:t> </a:t>
            </a:r>
            <a:r>
              <a:rPr lang="en-US" sz="2600" dirty="0"/>
              <a:t>to be reached between diverse interests. </a:t>
            </a:r>
            <a:r>
              <a:rPr lang="en-GB" altLang="fr-FR" sz="2800" dirty="0">
                <a:latin typeface="Calibri" pitchFamily="34" charset="0"/>
              </a:rPr>
              <a:t>It is the only way for Europe</a:t>
            </a:r>
            <a:r>
              <a:rPr lang="en-GB" altLang="en-US" sz="2800" dirty="0">
                <a:latin typeface="Calibri" pitchFamily="34" charset="0"/>
              </a:rPr>
              <a:t>’</a:t>
            </a:r>
            <a:r>
              <a:rPr lang="en-GB" altLang="fr-FR" sz="2800" dirty="0">
                <a:latin typeface="Calibri" pitchFamily="34" charset="0"/>
              </a:rPr>
              <a:t>s interest groups to have a formal </a:t>
            </a:r>
            <a:r>
              <a:rPr lang="en-GB" altLang="fr-FR" sz="2800" b="1" dirty="0">
                <a:solidFill>
                  <a:srgbClr val="0060A0"/>
                </a:solidFill>
                <a:latin typeface="Calibri" pitchFamily="34" charset="0"/>
              </a:rPr>
              <a:t>say on draft EU legislation in an interinstitutional framework.</a:t>
            </a:r>
          </a:p>
          <a:p>
            <a:pPr algn="ctr">
              <a:spcBef>
                <a:spcPts val="1200"/>
              </a:spcBef>
              <a:defRPr/>
            </a:pPr>
            <a:r>
              <a:rPr lang="en-GB" altLang="fr-FR" sz="2800" dirty="0">
                <a:latin typeface="Calibri" pitchFamily="34" charset="0"/>
              </a:rPr>
              <a:t>Participation of organised civil society is a fundamental element of European democracy: </a:t>
            </a:r>
            <a:r>
              <a:rPr lang="en-GB" altLang="fr-FR" sz="2800" b="1" dirty="0">
                <a:solidFill>
                  <a:srgbClr val="0060A0"/>
                </a:solidFill>
                <a:latin typeface="Calibri" pitchFamily="34" charset="0"/>
              </a:rPr>
              <a:t>participatory democracy.</a:t>
            </a:r>
          </a:p>
          <a:p>
            <a:pPr algn="ctr">
              <a:spcBef>
                <a:spcPts val="1200"/>
              </a:spcBef>
              <a:defRPr/>
            </a:pPr>
            <a:r>
              <a:rPr lang="en-GB" altLang="fr-FR" sz="2800" dirty="0">
                <a:latin typeface="Calibri" pitchFamily="34" charset="0"/>
              </a:rPr>
              <a:t>Many</a:t>
            </a:r>
            <a:r>
              <a:rPr lang="en-GB" altLang="fr-FR" sz="2800" dirty="0">
                <a:solidFill>
                  <a:srgbClr val="595959"/>
                </a:solidFill>
                <a:latin typeface="Calibri" pitchFamily="34" charset="0"/>
              </a:rPr>
              <a:t> </a:t>
            </a:r>
            <a:r>
              <a:rPr lang="en-GB" altLang="fr-FR" sz="2800" b="1" dirty="0">
                <a:solidFill>
                  <a:srgbClr val="0060A0"/>
                </a:solidFill>
                <a:latin typeface="Calibri" pitchFamily="34" charset="0"/>
              </a:rPr>
              <a:t>topics affecting people</a:t>
            </a:r>
            <a:r>
              <a:rPr lang="en-GB" altLang="en-US" sz="2800" b="1" dirty="0">
                <a:solidFill>
                  <a:srgbClr val="0060A0"/>
                </a:solidFill>
                <a:latin typeface="Calibri" pitchFamily="34" charset="0"/>
              </a:rPr>
              <a:t>’</a:t>
            </a:r>
            <a:r>
              <a:rPr lang="en-GB" altLang="fr-FR" sz="2800" b="1" dirty="0">
                <a:solidFill>
                  <a:srgbClr val="0060A0"/>
                </a:solidFill>
                <a:latin typeface="Calibri" pitchFamily="34" charset="0"/>
              </a:rPr>
              <a:t>s daily lives </a:t>
            </a:r>
            <a:r>
              <a:rPr lang="en-GB" altLang="fr-FR" sz="2800" dirty="0">
                <a:latin typeface="Calibri" pitchFamily="34" charset="0"/>
              </a:rPr>
              <a:t>are covered (employment, health, consumer rights, farming, the fight against organised crime, etc.).</a:t>
            </a:r>
            <a:r>
              <a:rPr lang="en-US" sz="26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WHY IS THE EESC IMPORTANT FOR THE EU?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ECO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INT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</a:rPr>
              <a:t>TEN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</a:rPr>
              <a:t>SOC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0060A0"/>
                </a:solidFill>
              </a:rPr>
              <a:t>Economic and Monetary Union and Economic and Social Cohesion</a:t>
            </a:r>
            <a:endParaRPr lang="en-US" sz="2000" dirty="0">
              <a:solidFill>
                <a:srgbClr val="0060A0"/>
              </a:solidFill>
            </a:endParaRP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60A0"/>
                </a:solidFill>
              </a:rPr>
              <a:t>Single Market, Production and Consumption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0060A0"/>
                </a:solidFill>
              </a:rPr>
              <a:t>Transport, Energy, </a:t>
            </a:r>
            <a:r>
              <a:rPr lang="en-GB" sz="2000" dirty="0">
                <a:solidFill>
                  <a:srgbClr val="0060A0"/>
                </a:solidFill>
              </a:rPr>
              <a:t>Infrastructure</a:t>
            </a:r>
            <a:r>
              <a:rPr lang="nl-BE" sz="2000" dirty="0">
                <a:solidFill>
                  <a:srgbClr val="0060A0"/>
                </a:solidFill>
              </a:rPr>
              <a:t> and the Information Society</a:t>
            </a:r>
            <a:endParaRPr lang="en-US" sz="2000" dirty="0">
              <a:solidFill>
                <a:srgbClr val="0060A0"/>
              </a:solidFill>
            </a:endParaRP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err="1">
                <a:solidFill>
                  <a:srgbClr val="0060A0"/>
                </a:solidFill>
              </a:rPr>
              <a:t>Employment</a:t>
            </a:r>
            <a:r>
              <a:rPr lang="nl-BE" sz="2000" dirty="0">
                <a:solidFill>
                  <a:srgbClr val="0060A0"/>
                </a:solidFill>
              </a:rPr>
              <a:t>, </a:t>
            </a:r>
            <a:r>
              <a:rPr lang="nl-BE" sz="2000" dirty="0" err="1">
                <a:solidFill>
                  <a:srgbClr val="0060A0"/>
                </a:solidFill>
              </a:rPr>
              <a:t>Social</a:t>
            </a:r>
            <a:r>
              <a:rPr lang="nl-BE" sz="2000" dirty="0">
                <a:solidFill>
                  <a:srgbClr val="0060A0"/>
                </a:solidFill>
              </a:rPr>
              <a:t> Affairs and </a:t>
            </a:r>
            <a:r>
              <a:rPr lang="nl-BE" sz="2000" dirty="0" err="1">
                <a:solidFill>
                  <a:srgbClr val="0060A0"/>
                </a:solidFill>
              </a:rPr>
              <a:t>Citizenship</a:t>
            </a:r>
            <a:endParaRPr lang="en-US" sz="2000" dirty="0">
              <a:solidFill>
                <a:srgbClr val="0060A0"/>
              </a:solidFill>
            </a:endParaRP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0060A0"/>
                </a:solidFill>
              </a:rPr>
              <a:t>Agriculture, Rural Development and the Environment</a:t>
            </a:r>
            <a:endParaRPr lang="en-US" sz="2000" dirty="0">
              <a:solidFill>
                <a:srgbClr val="0060A0"/>
              </a:solidFill>
            </a:endParaRP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0060A0"/>
                </a:solidFill>
              </a:rPr>
              <a:t>External Relations</a:t>
            </a:r>
            <a:endParaRPr lang="en-US" sz="2000" dirty="0">
              <a:solidFill>
                <a:srgbClr val="0060A0"/>
              </a:solidFill>
            </a:endParaRP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n-US" altLang="fr-FR" sz="4400" b="1" dirty="0">
                <a:solidFill>
                  <a:schemeClr val="bg1"/>
                </a:solidFill>
                <a:latin typeface="Calibri" charset="0"/>
              </a:rPr>
              <a:t>WORKING BODIES: 6 SECTIONS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ESG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DSMO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FRRL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LMO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SDO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fr-FR" sz="2800" dirty="0">
                <a:solidFill>
                  <a:schemeClr val="bg1"/>
                </a:solidFill>
                <a:latin typeface="Calibri" pitchFamily="34" charset="0"/>
              </a:rPr>
              <a:t>EESC </a:t>
            </a:r>
            <a:br>
              <a:rPr lang="en-GB" altLang="fr-FR" sz="28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altLang="fr-FR" sz="2800" dirty="0">
                <a:solidFill>
                  <a:schemeClr val="bg1"/>
                </a:solidFill>
                <a:latin typeface="Calibri" pitchFamily="34" charset="0"/>
              </a:rPr>
              <a:t>Youth </a:t>
            </a:r>
            <a:br>
              <a:rPr lang="en-GB" altLang="fr-FR" sz="28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altLang="fr-FR" sz="2800" dirty="0">
                <a:solidFill>
                  <a:schemeClr val="bg1"/>
                </a:solidFill>
                <a:latin typeface="Calibri" pitchFamily="34" charset="0"/>
              </a:rPr>
              <a:t>Group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706905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409929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n-US" altLang="fr-FR" sz="4400" b="1" dirty="0">
                <a:solidFill>
                  <a:schemeClr val="bg1"/>
                </a:solidFill>
                <a:latin typeface="Calibri" charset="0"/>
              </a:rPr>
              <a:t>OTHER WORKING BODIES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03488" y="4721777"/>
            <a:ext cx="2790606" cy="1990590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2018529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2018529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89786" y="4734000"/>
            <a:ext cx="2790606" cy="1990590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199080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712135" y="4899616"/>
            <a:ext cx="2775373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Upholding the right to affordable energy for everyone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4032000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2018529"/>
            <a:ext cx="2790606" cy="205616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46107" y="2211570"/>
            <a:ext cx="2861329" cy="909129"/>
            <a:chOff x="-87360" y="-237259"/>
            <a:chExt cx="5722659" cy="1818257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87360" y="-237259"/>
              <a:ext cx="5722659" cy="10577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en-US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Ensuring that trade agreements benefit all sections of society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878235"/>
            <a:ext cx="2715601" cy="920477"/>
            <a:chOff x="0" y="-212539"/>
            <a:chExt cx="5431202" cy="1840953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27690" y="-212539"/>
              <a:ext cx="5303512" cy="1109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Calling for an EU action </a:t>
              </a:r>
              <a:br>
                <a:rPr lang="en-US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</a:br>
              <a:r>
                <a:rPr lang="en-US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plan on rare diseases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524495" y="2191039"/>
            <a:ext cx="2599004" cy="941516"/>
            <a:chOff x="-262" y="-254617"/>
            <a:chExt cx="5198007" cy="1883033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262" y="-254617"/>
              <a:ext cx="5197743" cy="1109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Leading the call for an EU Water Strategy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4032000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696903" y="5687085"/>
            <a:ext cx="2796377" cy="86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The EESC’s recommendation for a European Poverty Observatory led the European Commission to create the Energy Poverty Advisory Hub (EPAH).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en-US" sz="4400" b="1" spc="102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RECENT SUCCESS STORIES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25876" y="5704628"/>
            <a:ext cx="279060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In 2023, the Commission introduced the legislative proposal ‘Right to repair’ as part of the New Consumer Agenda. It addresses obstacles that deter consumers from repairing products.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30130" y="2869309"/>
            <a:ext cx="2724153" cy="10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The EESC’s demands shaped the </a:t>
            </a:r>
            <a:r>
              <a:rPr lang="en-US" sz="1333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Liège Declaration</a:t>
            </a:r>
            <a:r>
              <a:rPr lang="en-US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of March 2024, adopted at the European Conference of Housing Ministers under the Belgian Presidency of the Council.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75005" y="2839726"/>
            <a:ext cx="2802503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The EESC was appointed by the European Commission as the secretariat for all of the EU Domestic Advisory Groups (DAGs), under the leadership of chief coordinator Tanja Buzek.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428760" y="2809179"/>
            <a:ext cx="2787723" cy="122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en-US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In 2023, the EESC launched the EU Blue Deal – the first major call for a unified EU water policy. This initiative not only identifies Europe’s water issues but also delivers a clear and concrete roadmap for tackling them.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86903" y="5488002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Through a series of recommendations and conferences, the EESC have pushed to ensure that an EU action plan on rare diseases is included in the next Commission’s </a:t>
            </a:r>
            <a:r>
              <a:rPr lang="en-US" sz="1333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work programme. </a:t>
            </a:r>
            <a:endParaRPr lang="en-US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406372" y="4811156"/>
            <a:ext cx="2859928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Placing the right to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lang="en-US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epair</a:t>
            </a:r>
            <a:r>
              <a:rPr lang="en-US" sz="1700" u="sng" dirty="0">
                <a:solidFill>
                  <a:srgbClr val="1F5FA0"/>
                </a:solidFill>
                <a:ea typeface="Calibri (MS) Bold"/>
                <a:cs typeface="Calibri (MS)"/>
                <a:sym typeface="Calibri (MS)"/>
              </a:rPr>
              <a:t> </a:t>
            </a:r>
            <a:r>
              <a:rPr lang="en-US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 the core of the EU’s consumer protection policy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02800" y="4368000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55571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6000" y="4368000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764091" y="2191039"/>
            <a:ext cx="2656228" cy="554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Secure access to social and affordable housing for all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A6WAAD5KZT2Q-604569563-3441</_dlc_DocId>
    <_dlc_DocIdUrl xmlns="1a33af13-4045-4f88-9d7b-618e30f79918">
      <Url>http://dm/eesc/2025/_layouts/15/DocIdRedir.aspx?ID=A6WAAD5KZT2Q-604569563-3441</Url>
      <Description>A6WAAD5KZT2Q-604569563-3441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2025-03-03T12:00:00+00:00</ProductionDate>
    <FicheYear xmlns="1a33af13-4045-4f88-9d7b-618e30f79918">2025</FicheYear>
    <DocumentNumber xmlns="be3ca9a7-9286-4008-99ec-aebc20da9dc2">613</DocumentNumber>
    <DocumentVersion xmlns="1a33af13-4045-4f88-9d7b-618e30f79918">1</DocumentVersion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MeetingDate xmlns="1a33af13-4045-4f88-9d7b-618e30f79918" xsi:nil="true"/>
    <TaxCatchAll xmlns="1a33af13-4045-4f88-9d7b-618e30f79918">
      <Value>13</Value>
      <Value>9</Value>
      <Value>8</Value>
      <Value>6</Value>
      <Value>5</Value>
      <Value>1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DocumentLanguage_0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2094</FicheNumber>
    <OriginalSender xmlns="1a33af13-4045-4f88-9d7b-618e30f79918">
      <UserInfo>
        <DisplayName>TDriveSVCUserProd</DisplayName>
        <AccountId>1358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2.xml><?xml version="1.0" encoding="utf-8"?>
<ds:datastoreItem xmlns:ds="http://schemas.openxmlformats.org/officeDocument/2006/customXml" ds:itemID="{4258259F-768F-4B88-AA7F-AC5E5C46D9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1873</Words>
  <Application>Microsoft Office PowerPoint</Application>
  <PresentationFormat>Widescreen</PresentationFormat>
  <Paragraphs>219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The European Economic and Social Committee is a consultative body that represents  organised civil society. </vt:lpstr>
      <vt:lpstr>PowerPoint Presentation</vt:lpstr>
      <vt:lpstr>PowerPoint Presentation</vt:lpstr>
      <vt:lpstr>WHAT IS THE EESC’S FUNCTION?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THE EU DO FOR YOUNG PEOPLE?</vt:lpstr>
      <vt:lpstr>EESC YOUTH INITIATIVES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for Visitors - EESC</dc:title>
  <dc:subject>Information document</dc:subject>
  <dc:creator>Andrejczuk Emilia</dc:creator>
  <cp:keywords>EESC-2025-00613-00-01-INFO-TRA-EN</cp:keywords>
  <dc:description>Rapporteur: -  Original language: - EN Date of document: - 03/03/2025 Date of meeting: -  External documents: -  Administrator responsible: -  ANDREJCZUK EMILIA</dc:description>
  <cp:lastModifiedBy>Andrejczuk Emilia</cp:lastModifiedBy>
  <cp:revision>129</cp:revision>
  <dcterms:created xsi:type="dcterms:W3CDTF">2024-07-17T07:57:29Z</dcterms:created>
  <dcterms:modified xsi:type="dcterms:W3CDTF">2025-03-27T14:34:07Z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ee313087-89b6-4259-9fde-3ce1cbe29eb5</vt:lpwstr>
  </property>
  <property fmtid="{D5CDD505-2E9C-101B-9397-08002B2CF9AE}" pid="4" name="AvailableTranslations">
    <vt:lpwstr>5;#EN|f2175f21-25d7-44a3-96da-d6a61b075e1b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1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/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13;#TRA|150d2a88-1431-44e6-a8ca-0bb753ab8672;#9;#INFO|d9136e7c-93a9-4c42-9d28-92b61e85f80c;#8;#Final|ea5e6674-7b27-4bac-b091-73adbb394efe;#6;#Internal|2451815e-8241-4bbf-a22e-1ab710712bf2;#5;#EN|f2175f21-25d7-44a3-96da-d6a61b075e1b;#1;#EESC|422833ec-8d7e-4e65-8e4e-8bed07ffb729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2094</vt:i4>
  </property>
  <property fmtid="{D5CDD505-2E9C-101B-9397-08002B2CF9AE}" pid="30" name="DocumentLanguage">
    <vt:lpwstr>5;#EN|f2175f21-25d7-44a3-96da-d6a61b075e1b</vt:lpwstr>
  </property>
  <property fmtid="{D5CDD505-2E9C-101B-9397-08002B2CF9AE}" pid="31" name="_docset_NoMedatataSyncRequired">
    <vt:lpwstr>False</vt:lpwstr>
  </property>
</Properties>
</file>