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7" r:id="rId5"/>
    <p:sldId id="1805" r:id="rId6"/>
    <p:sldId id="1850" r:id="rId7"/>
    <p:sldId id="1851" r:id="rId8"/>
    <p:sldId id="1807" r:id="rId9"/>
    <p:sldId id="1847" r:id="rId10"/>
    <p:sldId id="1848" r:id="rId11"/>
    <p:sldId id="1849" r:id="rId12"/>
    <p:sldId id="1854" r:id="rId13"/>
    <p:sldId id="1855" r:id="rId14"/>
    <p:sldId id="1856" r:id="rId15"/>
  </p:sldIdLst>
  <p:sldSz cx="17351375" cy="9756775"/>
  <p:notesSz cx="6858000" cy="9945688"/>
  <p:defaultTextStyle>
    <a:defPPr>
      <a:defRPr lang="fr-FR"/>
    </a:defPPr>
    <a:lvl1pPr marL="0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1pPr>
    <a:lvl2pPr marL="650596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2pPr>
    <a:lvl3pPr marL="1301191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3pPr>
    <a:lvl4pPr marL="1951787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4pPr>
    <a:lvl5pPr marL="2602382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5pPr>
    <a:lvl6pPr marL="3252978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6pPr>
    <a:lvl7pPr marL="3903574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7pPr>
    <a:lvl8pPr marL="4554169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8pPr>
    <a:lvl9pPr marL="5204765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3">
          <p15:clr>
            <a:srgbClr val="A4A3A4"/>
          </p15:clr>
        </p15:guide>
        <p15:guide id="2" pos="5465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327C37-109C-D8A0-F71D-2F32EE6B0AE1}" name="Ana Pires" initials="AP" userId="S::a.pires@afg.asso.fr::84825899-85b2-4dbf-ba05-c5c93569aaa8" providerId="AD"/>
  <p188:author id="{80FA3A82-096B-08AA-5653-E4FAC2D39C5E}" name="Thibaut Ghirardi" initials="TG" userId="f2a0afd2140e19b8" providerId="Windows Live"/>
  <p188:author id="{F0FD00AE-1137-59B9-7C1A-69AD8F0E4371}" name="Louis-Marie durand" initials="Ld" userId="21f522342cc29823" providerId="Windows Live"/>
  <p188:author id="{471356D9-4520-E291-8F69-DC0EC56D2547}" name="Sarah KALMOUNI" initials="SK" userId="S::s.kalmouni@afg.asso.fr::93635e03-1c6d-4fc8-afb3-a446a0b77be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AA48"/>
    <a:srgbClr val="164194"/>
    <a:srgbClr val="E1A41B"/>
    <a:srgbClr val="E78D15"/>
    <a:srgbClr val="EE990E"/>
    <a:srgbClr val="F18700"/>
    <a:srgbClr val="FFFFFF"/>
    <a:srgbClr val="8AA0CA"/>
    <a:srgbClr val="D04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447" autoAdjust="0"/>
  </p:normalViewPr>
  <p:slideViewPr>
    <p:cSldViewPr snapToGrid="0">
      <p:cViewPr>
        <p:scale>
          <a:sx n="50" d="100"/>
          <a:sy n="50" d="100"/>
        </p:scale>
        <p:origin x="448" y="-120"/>
      </p:cViewPr>
      <p:guideLst>
        <p:guide orient="horz" pos="3073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120215937752233"/>
          <c:y val="0"/>
          <c:w val="0.44362517339598606"/>
          <c:h val="0.90422004442152037"/>
        </c:manualLayout>
      </c:layout>
      <c:doughnutChart>
        <c:varyColors val="1"/>
        <c:ser>
          <c:idx val="0"/>
          <c:order val="0"/>
          <c:tx>
            <c:strRef>
              <c:f>DATA!$B$1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7941D"/>
            </a:solidFill>
            <a:ln>
              <a:solidFill>
                <a:schemeClr val="bg1"/>
              </a:solidFill>
            </a:ln>
            <a:effectLst/>
          </c:spPr>
          <c:dPt>
            <c:idx val="0"/>
            <c:bubble3D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0-5F67-42E1-B177-077DC1B62031}"/>
              </c:ext>
            </c:extLst>
          </c:dPt>
          <c:dPt>
            <c:idx val="1"/>
            <c:bubble3D val="0"/>
            <c:spPr>
              <a:solidFill>
                <a:srgbClr val="FAC090"/>
              </a:solidFill>
              <a:ln>
                <a:solidFill>
                  <a:schemeClr val="bg1"/>
                </a:solidFill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2-5F67-42E1-B177-077DC1B62031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>
                <a:solidFill>
                  <a:schemeClr val="bg1"/>
                </a:solidFill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4-5F67-42E1-B177-077DC1B62031}"/>
              </c:ext>
            </c:extLst>
          </c:dPt>
          <c:dPt>
            <c:idx val="3"/>
            <c:bubble3D val="0"/>
            <c:spPr>
              <a:solidFill>
                <a:srgbClr val="E9EDF4"/>
              </a:solidFill>
              <a:ln>
                <a:solidFill>
                  <a:schemeClr val="bg1"/>
                </a:solidFill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6-5F67-42E1-B177-077DC1B62031}"/>
              </c:ext>
            </c:extLst>
          </c:dPt>
          <c:dPt>
            <c:idx val="4"/>
            <c:bubble3D val="0"/>
            <c:spPr>
              <a:pattFill prst="wdUpDiag">
                <a:fgClr>
                  <a:sysClr val="windowText" lastClr="000000"/>
                </a:fgClr>
                <a:bgClr>
                  <a:sysClr val="window" lastClr="FFFFFF"/>
                </a:bgClr>
              </a:pattFill>
              <a:ln>
                <a:solidFill>
                  <a:schemeClr val="bg1"/>
                </a:solidFill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8-5F67-42E1-B177-077DC1B62031}"/>
              </c:ext>
            </c:extLst>
          </c:dPt>
          <c:dPt>
            <c:idx val="5"/>
            <c:bubble3D val="0"/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A-5F67-42E1-B177-077DC1B62031}"/>
              </c:ext>
            </c:extLst>
          </c:dPt>
          <c:dPt>
            <c:idx val="6"/>
            <c:bubble3D val="0"/>
            <c:spPr>
              <a:solidFill>
                <a:srgbClr val="7F7F7F"/>
              </a:solidFill>
              <a:ln>
                <a:solidFill>
                  <a:schemeClr val="bg1"/>
                </a:solidFill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C-5F67-42E1-B177-077DC1B62031}"/>
              </c:ext>
            </c:extLst>
          </c:dPt>
          <c:dLbls>
            <c:dLbl>
              <c:idx val="0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5F67-42E1-B177-077DC1B62031}"/>
                </c:ext>
              </c:extLst>
            </c:dLbl>
            <c:dLbl>
              <c:idx val="1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5F67-42E1-B177-077DC1B62031}"/>
                </c:ext>
              </c:extLst>
            </c:dLbl>
            <c:dLbl>
              <c:idx val="2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5F67-42E1-B177-077DC1B62031}"/>
                </c:ext>
              </c:extLst>
            </c:dLbl>
            <c:dLbl>
              <c:idx val="3"/>
              <c:numFmt formatCode="0;0;\ " sourceLinked="0"/>
              <c:spPr>
                <a:noFill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5F67-42E1-B177-077DC1B62031}"/>
                </c:ext>
              </c:extLst>
            </c:dLbl>
            <c:dLbl>
              <c:idx val="4"/>
              <c:numFmt formatCode="0;0;\ " sourceLinked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5F67-42E1-B177-077DC1B62031}"/>
                </c:ext>
              </c:extLst>
            </c:dLbl>
            <c:dLbl>
              <c:idx val="5"/>
              <c:numFmt formatCode="0;0;\ 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A-5F67-42E1-B177-077DC1B62031}"/>
                </c:ext>
              </c:extLst>
            </c:dLbl>
            <c:dLbl>
              <c:idx val="6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5F67-42E1-B177-077DC1B62031}"/>
                </c:ext>
              </c:extLst>
            </c:dLbl>
            <c:dLbl>
              <c:idx val="7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F67-42E1-B177-077DC1B620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5="http://schemas.microsoft.com/office/drawing/2012/chart" uri="{CE6537A1-D6FC-4f65-9D91-7224C49458BB}"/>
            </c:extLst>
          </c:dLbls>
          <c:cat>
            <c:strRef>
              <c:f>DATA!$A$2:$A$4</c:f>
              <c:strCache>
                <c:ptCount val="3"/>
                <c:pt idx="0">
                  <c:v>Yes, by integrating financial education into the compulsory school curriculum</c:v>
                </c:pt>
                <c:pt idx="1">
                  <c:v>Yes, by organising awareness-raising days in schools</c:v>
                </c:pt>
                <c:pt idx="2">
                  <c:v>No, school is not the place for these subjects</c:v>
                </c:pt>
              </c:strCache>
            </c:strRef>
          </c:cat>
          <c:val>
            <c:numRef>
              <c:f>DATA!$B$2:$B$4</c:f>
              <c:numCache>
                <c:formatCode>0;0;\ </c:formatCode>
                <c:ptCount val="3"/>
                <c:pt idx="0">
                  <c:v>27</c:v>
                </c:pt>
                <c:pt idx="1">
                  <c:v>38</c:v>
                </c:pt>
                <c:pt idx="2">
                  <c:v>35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E-5F67-42E1-B177-077DC1B620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3.0282293363133501E-2"/>
          <c:y val="0.11366978277041613"/>
          <c:w val="0.33345865701444793"/>
          <c:h val="0.69792687876246651"/>
        </c:manualLayout>
      </c:layout>
      <c:overlay val="0"/>
      <c:txPr>
        <a:bodyPr/>
        <a:lstStyle/>
        <a:p>
          <a:pPr>
            <a:defRPr sz="1600"/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152567177657722E-2"/>
          <c:y val="7.8367470192713784E-2"/>
          <c:w val="0.92156121805238433"/>
          <c:h val="0.748306926201282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F7941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01-B6BC-48E9-A7E9-0AA04175CA1C}"/>
              </c:ext>
            </c:extLst>
          </c:dPt>
          <c:dPt>
            <c:idx val="1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03-B6BC-48E9-A7E9-0AA04175CA1C}"/>
              </c:ext>
            </c:extLst>
          </c:dPt>
          <c:dPt>
            <c:idx val="2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05-B6BC-48E9-A7E9-0AA04175CA1C}"/>
              </c:ext>
            </c:extLst>
          </c:dPt>
          <c:dPt>
            <c:idx val="3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07-B6BC-48E9-A7E9-0AA04175CA1C}"/>
              </c:ext>
            </c:extLst>
          </c:dPt>
          <c:dPt>
            <c:idx val="4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09-B6BC-48E9-A7E9-0AA04175CA1C}"/>
              </c:ext>
            </c:extLst>
          </c:dPt>
          <c:dPt>
            <c:idx val="5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0B-B6BC-48E9-A7E9-0AA04175CA1C}"/>
              </c:ext>
            </c:extLst>
          </c:dPt>
          <c:dPt>
            <c:idx val="6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0D-B6BC-48E9-A7E9-0AA04175CA1C}"/>
              </c:ext>
            </c:extLst>
          </c:dPt>
          <c:dPt>
            <c:idx val="7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0F-B6BC-48E9-A7E9-0AA04175CA1C}"/>
              </c:ext>
            </c:extLst>
          </c:dPt>
          <c:dPt>
            <c:idx val="8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11-B6BC-48E9-A7E9-0AA04175CA1C}"/>
              </c:ext>
            </c:extLst>
          </c:dPt>
          <c:dPt>
            <c:idx val="9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13-B6BC-48E9-A7E9-0AA04175CA1C}"/>
              </c:ext>
            </c:extLst>
          </c:dPt>
          <c:dPt>
            <c:idx val="10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15-B6BC-48E9-A7E9-0AA04175CA1C}"/>
              </c:ext>
            </c:extLst>
          </c:dPt>
          <c:dPt>
            <c:idx val="11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17-B6BC-48E9-A7E9-0AA04175CA1C}"/>
              </c:ext>
            </c:extLst>
          </c:dPt>
          <c:dPt>
            <c:idx val="12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19-B6BC-48E9-A7E9-0AA04175CA1C}"/>
              </c:ext>
            </c:extLst>
          </c:dPt>
          <c:dPt>
            <c:idx val="13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1B-B6BC-48E9-A7E9-0AA04175CA1C}"/>
              </c:ext>
            </c:extLst>
          </c:dPt>
          <c:dPt>
            <c:idx val="14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1D-B6BC-48E9-A7E9-0AA04175CA1C}"/>
              </c:ext>
            </c:extLst>
          </c:dPt>
          <c:dPt>
            <c:idx val="15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1F-B6BC-48E9-A7E9-0AA04175CA1C}"/>
              </c:ext>
            </c:extLst>
          </c:dPt>
          <c:dPt>
            <c:idx val="16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21-B6BC-48E9-A7E9-0AA04175CA1C}"/>
              </c:ext>
            </c:extLst>
          </c:dPt>
          <c:dPt>
            <c:idx val="17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23-B6BC-48E9-A7E9-0AA04175CA1C}"/>
              </c:ext>
            </c:extLst>
          </c:dPt>
          <c:dPt>
            <c:idx val="18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25-B6BC-48E9-A7E9-0AA04175CA1C}"/>
              </c:ext>
            </c:extLst>
          </c:dPt>
          <c:dPt>
            <c:idx val="19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27-B6BC-48E9-A7E9-0AA04175CA1C}"/>
              </c:ext>
            </c:extLst>
          </c:dPt>
          <c:dPt>
            <c:idx val="22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29-B6BC-48E9-A7E9-0AA04175CA1C}"/>
              </c:ext>
            </c:extLst>
          </c:dPt>
          <c:dPt>
            <c:idx val="23"/>
            <c:invertIfNegative val="0"/>
            <c:bubble3D val="0"/>
            <c:spPr>
              <a:solidFill>
                <a:srgbClr val="F7941D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6="http://schemas.microsoft.com/office/drawing/2014/chart" uri="{C3380CC4-5D6E-409C-BE32-E72D297353CC}">
                <c16:uniqueId val="{0000002B-B6BC-48E9-A7E9-0AA04175CA1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Feuil1!$A$2:$A$6</c:f>
              <c:strCache>
                <c:ptCount val="5"/>
                <c:pt idx="0">
                  <c:v>18-24 years old</c:v>
                </c:pt>
                <c:pt idx="1">
                  <c:v>Aged 25-34</c:v>
                </c:pt>
                <c:pt idx="2">
                  <c:v>35-49 years old</c:v>
                </c:pt>
                <c:pt idx="3">
                  <c:v>50-64 years old</c:v>
                </c:pt>
                <c:pt idx="4">
                  <c:v>65 and over</c:v>
                </c:pt>
              </c:strCache>
            </c:strRef>
          </c:cat>
          <c:val>
            <c:numRef>
              <c:f>Feuil1!$B$2:$B$6</c:f>
              <c:numCache>
                <c:formatCode>0</c:formatCode>
                <c:ptCount val="5"/>
                <c:pt idx="0">
                  <c:v>80</c:v>
                </c:pt>
                <c:pt idx="1">
                  <c:v>72</c:v>
                </c:pt>
                <c:pt idx="2">
                  <c:v>68</c:v>
                </c:pt>
                <c:pt idx="3">
                  <c:v>59</c:v>
                </c:pt>
                <c:pt idx="4">
                  <c:v>59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      <c:ext xmlns:c16="http://schemas.microsoft.com/office/drawing/2014/chart" uri="{C3380CC4-5D6E-409C-BE32-E72D297353CC}">
              <c16:uniqueId val="{0000002C-B6BC-48E9-A7E9-0AA04175CA1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-2054521744"/>
        <c:axId val="-2054520656"/>
      </c:barChart>
      <c:catAx>
        <c:axId val="-205452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2054520656"/>
        <c:crosses val="autoZero"/>
        <c:auto val="1"/>
        <c:lblAlgn val="ctr"/>
        <c:lblOffset val="100"/>
        <c:noMultiLvlLbl val="0"/>
      </c:catAx>
      <c:valAx>
        <c:axId val="-2054520656"/>
        <c:scaling>
          <c:orientation val="minMax"/>
          <c:max val="85"/>
          <c:min val="50"/>
        </c:scaling>
        <c:delete val="1"/>
        <c:axPos val="l"/>
        <c:numFmt formatCode="0" sourceLinked="1"/>
        <c:majorTickMark val="out"/>
        <c:minorTickMark val="none"/>
        <c:tickLblPos val="nextTo"/>
        <c:crossAx val="-2054521744"/>
        <c:crosses val="autoZero"/>
        <c:crossBetween val="between"/>
      </c:valAx>
      <c:spPr>
        <a:noFill/>
        <a:ln w="3175">
          <a:noFill/>
          <a:prstDash val="dash"/>
        </a:ln>
        <a:effectLst/>
      </c:spPr>
    </c:plotArea>
    <c:plotVisOnly val="1"/>
    <c:dispBlanksAs val="gap"/>
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>
      <a:solidFill>
        <a:srgbClr val="F7941D"/>
      </a:solidFill>
      <a:prstDash val="dash"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3008121938680499"/>
          <c:h val="0.9991185162857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DATA!$B$1</c:f>
              <c:strCache>
                <c:ptCount val="1"/>
                <c:pt idx="0">
                  <c:v>In 1st</c:v>
                </c:pt>
              </c:strCache>
            </c:strRef>
          </c:tx>
          <c:spPr>
            <a:solidFill>
              <a:srgbClr val="F68E38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0-DEAF-47C7-9799-E61E86583382}"/>
              </c:ext>
            </c:extLst>
          </c:dPt>
          <c:dPt>
            <c:idx val="1"/>
            <c:invertIfNegative val="0"/>
            <c:bubble3D val="0"/>
            <c:spPr>
              <a:solidFill>
                <a:srgbClr val="F68E38"/>
              </a:solidFill>
              <a:ln w="15875">
                <a:noFill/>
              </a:ln>
              <a:effectLst/>
            </c:spPr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2-DEAF-47C7-9799-E61E86583382}"/>
              </c:ext>
            </c:extLst>
          </c:dPt>
          <c:dPt>
            <c:idx val="2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3-DEAF-47C7-9799-E61E86583382}"/>
              </c:ext>
            </c:extLst>
          </c:dPt>
          <c:dPt>
            <c:idx val="3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4-DEAF-47C7-9799-E61E86583382}"/>
              </c:ext>
            </c:extLst>
          </c:dPt>
          <c:dPt>
            <c:idx val="4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5-DEAF-47C7-9799-E61E86583382}"/>
              </c:ext>
            </c:extLst>
          </c:dPt>
          <c:dPt>
            <c:idx val="7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6-DEAF-47C7-9799-E61E86583382}"/>
              </c:ext>
            </c:extLst>
          </c:dPt>
          <c:dPt>
            <c:idx val="8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7-DEAF-47C7-9799-E61E86583382}"/>
              </c:ext>
            </c:extLst>
          </c:dPt>
          <c:dPt>
            <c:idx val="10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8-DEAF-47C7-9799-E61E86583382}"/>
              </c:ext>
            </c:extLst>
          </c:dPt>
          <c:dPt>
            <c:idx val="15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9-DEAF-47C7-9799-E61E86583382}"/>
              </c:ext>
            </c:extLst>
          </c:dPt>
          <c:dLbls>
            <c:dLbl>
              <c:idx val="0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EAF-47C7-9799-E61E86583382}"/>
                </c:ext>
              </c:extLst>
            </c:dLbl>
            <c:dLbl>
              <c:idx val="1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EAF-47C7-9799-E61E86583382}"/>
                </c:ext>
              </c:extLst>
            </c:dLbl>
            <c:dLbl>
              <c:idx val="2"/>
              <c:numFmt formatCode="0;0;\ 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DEAF-47C7-9799-E61E86583382}"/>
                </c:ext>
              </c:extLst>
            </c:dLbl>
            <c:dLbl>
              <c:idx val="3"/>
              <c:numFmt formatCode="0;0;\ 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DEAF-47C7-9799-E61E86583382}"/>
                </c:ext>
              </c:extLst>
            </c:dLbl>
            <c:dLbl>
              <c:idx val="4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AF-47C7-9799-E61E86583382}"/>
                </c:ext>
              </c:extLst>
            </c:dLbl>
            <c:dLbl>
              <c:idx val="5"/>
              <c:numFmt formatCode="0;0;\ 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DEAF-47C7-9799-E61E86583382}"/>
                </c:ext>
              </c:extLst>
            </c:dLbl>
            <c:dLbl>
              <c:idx val="6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EAF-47C7-9799-E61E86583382}"/>
                </c:ext>
              </c:extLst>
            </c:dLbl>
            <c:dLbl>
              <c:idx val="7"/>
              <c:numFmt formatCode="0;0;\ " sourceLinked="0"/>
              <c:spPr/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DEAF-47C7-9799-E61E865833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DATA!$A$2:$A$8</c:f>
              <c:strCache>
                <c:ptCount val="7"/>
                <c:pt idx="0">
                  <c:v>Achieve a high potential return on investment</c:v>
                </c:pt>
                <c:pt idx="1">
                  <c:v>Receive personalised support and advice from a professional</c:v>
                </c:pt>
                <c:pt idx="2">
                  <c:v>Be better informed about all aspects of financial investment</c:v>
                </c:pt>
                <c:pt idx="3">
                  <c:v>Better tax incentives</c:v>
                </c:pt>
                <c:pt idx="4">
                  <c:v>A system of automatic payments into savings products</c:v>
                </c:pt>
                <c:pt idx="5">
                  <c:v>Greater simplification of the customer process (questionnaires and regulatory information) and financial product documentation</c:v>
                </c:pt>
                <c:pt idx="6">
                  <c:v>Controlled management of your savings (allocations are automatically made according to your age)</c:v>
                </c:pt>
              </c:strCache>
            </c:strRef>
          </c:cat>
          <c:val>
            <c:numRef>
              <c:f>DATA!$B$2:$B$8</c:f>
              <c:numCache>
                <c:formatCode>0"%";"";""</c:formatCode>
                <c:ptCount val="7"/>
                <c:pt idx="0">
                  <c:v>19</c:v>
                </c:pt>
                <c:pt idx="1">
                  <c:v>18</c:v>
                </c:pt>
                <c:pt idx="2">
                  <c:v>17</c:v>
                </c:pt>
                <c:pt idx="3">
                  <c:v>19</c:v>
                </c:pt>
                <c:pt idx="4">
                  <c:v>9</c:v>
                </c:pt>
                <c:pt idx="5">
                  <c:v>9</c:v>
                </c:pt>
                <c:pt idx="6">
                  <c:v>6</c:v>
                </c:pt>
              </c:numCache>
            </c:numRef>
          </c:val>
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C-DEAF-47C7-9799-E61E86583382}"/>
            </c:ext>
          </c:extLst>
        </c:ser>
        <c:ser>
          <c:idx val="1"/>
          <c:order val="1"/>
          <c:tx>
            <c:strRef>
              <c:f>DATA!$C$1</c:f>
              <c:strCache>
                <c:ptCount val="1"/>
                <c:pt idx="0">
                  <c:v>In 2nd, In 3rd</c:v>
                </c:pt>
              </c:strCache>
            </c:strRef>
          </c:tx>
          <c:spPr>
            <a:noFill/>
            <a:ln>
              <a:solidFill>
                <a:srgbClr val="F68E38"/>
              </a:solidFill>
            </a:ln>
          </c:spPr>
          <c:invertIfNegative val="0"/>
          <c:dPt>
            <c:idx val="5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D-DEAF-47C7-9799-E61E86583382}"/>
              </c:ext>
            </c:extLst>
          </c:dPt>
          <c:dPt>
            <c:idx val="15"/>
            <c:invertIfNegative val="0"/>
            <c:bubble3D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E-DEAF-47C7-9799-E61E86583382}"/>
              </c:ext>
            </c:extLst>
          </c:dPt>
          <c:dLbls>
            <c:dLbl>
              <c:idx val="0"/>
              <c:numFmt formatCode="0;0;\ " sourceLinked="0"/>
              <c:spPr/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EAF-47C7-9799-E61E86583382}"/>
                </c:ext>
              </c:extLst>
            </c:dLbl>
            <c:dLbl>
              <c:idx val="1"/>
              <c:numFmt formatCode="0;0;\ " sourceLinked="0"/>
              <c:spPr/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EAF-47C7-9799-E61E86583382}"/>
                </c:ext>
              </c:extLst>
            </c:dLbl>
            <c:dLbl>
              <c:idx val="2"/>
              <c:numFmt formatCode="0;0;\ " sourceLinked="0"/>
              <c:spPr/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EAF-47C7-9799-E61E86583382}"/>
                </c:ext>
              </c:extLst>
            </c:dLbl>
            <c:dLbl>
              <c:idx val="3"/>
              <c:numFmt formatCode="0;0;\ " sourceLinked="0"/>
              <c:spPr/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EAF-47C7-9799-E61E86583382}"/>
                </c:ext>
              </c:extLst>
            </c:dLbl>
            <c:dLbl>
              <c:idx val="4"/>
              <c:numFmt formatCode="0;0;\ " sourceLinked="0"/>
              <c:spPr/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EAF-47C7-9799-E61E86583382}"/>
                </c:ext>
              </c:extLst>
            </c:dLbl>
            <c:dLbl>
              <c:idx val="5"/>
              <c:numFmt formatCode="0;0;\ " sourceLinked="0"/>
              <c:spPr/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EAF-47C7-9799-E61E86583382}"/>
                </c:ext>
              </c:extLst>
            </c:dLbl>
            <c:dLbl>
              <c:idx val="6"/>
              <c:numFmt formatCode="0;0;\ " sourceLinked="0"/>
              <c:spPr/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EAF-47C7-9799-E61E86583382}"/>
                </c:ext>
              </c:extLst>
            </c:dLbl>
            <c:dLbl>
              <c:idx val="7"/>
              <c:numFmt formatCode="0;0;\ " sourceLinked="0"/>
              <c:spPr/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EAF-47C7-9799-E61E8658338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DATA!$A$2:$A$8</c:f>
              <c:strCache>
                <c:ptCount val="7"/>
                <c:pt idx="0">
                  <c:v>Achieve a high potential return on investment</c:v>
                </c:pt>
                <c:pt idx="1">
                  <c:v>Receive personalised support and advice from a professional</c:v>
                </c:pt>
                <c:pt idx="2">
                  <c:v>Be better informed about all aspects of financial investment</c:v>
                </c:pt>
                <c:pt idx="3">
                  <c:v>Better tax incentives</c:v>
                </c:pt>
                <c:pt idx="4">
                  <c:v>A system of automatic payments into savings products</c:v>
                </c:pt>
                <c:pt idx="5">
                  <c:v>Greater simplification of the customer process (questionnaires and regulatory information) and financial product documentation</c:v>
                </c:pt>
                <c:pt idx="6">
                  <c:v>Controlled management of your savings (allocations are automatically made according to your age)</c:v>
                </c:pt>
              </c:strCache>
            </c:strRef>
          </c:cat>
          <c:val>
            <c:numRef>
              <c:f>DATA!$C$2:$C$8</c:f>
              <c:numCache>
                <c:formatCode>0;0;\ </c:formatCode>
                <c:ptCount val="7"/>
                <c:pt idx="0">
                  <c:v>44</c:v>
                </c:pt>
                <c:pt idx="1">
                  <c:v>42</c:v>
                </c:pt>
                <c:pt idx="2">
                  <c:v>41</c:v>
                </c:pt>
                <c:pt idx="3">
                  <c:v>39</c:v>
                </c:pt>
                <c:pt idx="4">
                  <c:v>27</c:v>
                </c:pt>
                <c:pt idx="5">
                  <c:v>25</c:v>
                </c:pt>
                <c:pt idx="6">
                  <c:v>22</c:v>
                </c:pt>
              </c:numCache>
            </c:numRef>
          </c:val>
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16-DEAF-47C7-9799-E61E865833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920442368"/>
        <c:axId val="2064387728"/>
      </c:barChart>
      <c:valAx>
        <c:axId val="2064387728"/>
        <c:scaling>
          <c:orientation val="minMax"/>
        </c:scaling>
        <c:delete val="1"/>
        <c:axPos val="t"/>
        <c:numFmt formatCode="0&quot;%&quot;;&quot;&quot;;&quot;&quot;" sourceLinked="1"/>
        <c:majorTickMark val="out"/>
        <c:minorTickMark val="none"/>
        <c:tickLblPos val="nextTo"/>
        <c:crossAx val="1920442368"/>
        <c:crosses val="autoZero"/>
        <c:crossBetween val="between"/>
      </c:valAx>
      <c:catAx>
        <c:axId val="1920442368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2064387728"/>
        <c:crosses val="autoZero"/>
        <c:auto val="1"/>
        <c:lblAlgn val="ctr"/>
        <c:lblOffset val="100"/>
        <c:noMultiLvlLbl val="0"/>
      </c:catAx>
      <c:spPr>
        <a:noFill/>
        <a:ln w="12700">
          <a:noFill/>
        </a:ln>
        <a:effectLst/>
      </c:spPr>
    </c:plotArea>
    <c:legend>
      <c:legendPos val="r"/>
      <c:layout>
        <c:manualLayout>
          <c:xMode val="edge"/>
          <c:yMode val="edge"/>
          <c:x val="0.57503337660085641"/>
          <c:y val="0.78302923813869652"/>
          <c:w val="0.32592741718970331"/>
          <c:h val="0.19204690519703108"/>
        </c:manualLayout>
      </c:layout>
      <c:overlay val="0"/>
      <c:txPr>
        <a:bodyPr/>
        <a:lstStyle/>
        <a:p>
          <a:pPr>
            <a:defRPr sz="2400"/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2867984299800703"/>
          <c:w val="1"/>
          <c:h val="0.83377065872953704"/>
        </c:manualLayout>
      </c:layout>
      <c:barChart>
        <c:barDir val="bar"/>
        <c:grouping val="percentStacked"/>
        <c:varyColors val="0"/>
        <c:ser>
          <c:idx val="4"/>
          <c:order val="0"/>
          <c:tx>
            <c:strRef>
              <c:f>DATA!$B$1</c:f>
              <c:strCache>
                <c:ptCount val="1"/>
                <c:pt idx="0">
                  <c:v>  Complete confidence</c:v>
                </c:pt>
              </c:strCache>
            </c:strRef>
          </c:tx>
          <c:spPr>
            <a:solidFill>
              <a:srgbClr val="F7941D"/>
            </a:solidFill>
            <a:effectLst/>
          </c:spPr>
          <c:invertIfNegative val="0"/>
          <c:dLbls>
            <c:dLbl>
              <c:idx val="0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814-427C-8E6E-A82420B21F31}"/>
                </c:ext>
              </c:extLst>
            </c:dLbl>
            <c:dLbl>
              <c:idx val="1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14-427C-8E6E-A82420B21F31}"/>
                </c:ext>
              </c:extLst>
            </c:dLbl>
            <c:dLbl>
              <c:idx val="2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814-427C-8E6E-A82420B21F31}"/>
                </c:ext>
              </c:extLst>
            </c:dLbl>
            <c:dLbl>
              <c:idx val="3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814-427C-8E6E-A82420B21F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DATA!$A$2:$A$8</c:f>
              <c:strCache>
                <c:ptCount val="7"/>
                <c:pt idx="0">
                  <c:v>Your bank (in person, online or by telephone)</c:v>
                </c:pt>
                <c:pt idx="1">
                  <c:v>Your family and friends</c:v>
                </c:pt>
                <c:pt idx="2">
                  <c:v>Public bodies (Banque de France, Autorité des Marchés Financiers)</c:v>
                </c:pt>
                <c:pt idx="3">
                  <c:v>A financial adviser (asset management company, CGP, CIF, broker)</c:v>
                </c:pt>
                <c:pt idx="4">
                  <c:v>Associations, universities</c:v>
                </c:pt>
                <c:pt idx="5">
                  <c:v>Discussions with artificial intelligence (ChatGpt, Copilot, etc.)</c:v>
                </c:pt>
                <c:pt idx="6">
                  <c:v>Influencers on social networks</c:v>
                </c:pt>
              </c:strCache>
            </c:strRef>
          </c:cat>
          <c:val>
            <c:numRef>
              <c:f>DATA!$B$2:$B$8</c:f>
              <c:numCache>
                <c:formatCode>General</c:formatCode>
                <c:ptCount val="7"/>
                <c:pt idx="0">
                  <c:v>14</c:v>
                </c:pt>
                <c:pt idx="1">
                  <c:v>12</c:v>
                </c:pt>
                <c:pt idx="2">
                  <c:v>12</c:v>
                </c:pt>
                <c:pt idx="3">
                  <c:v>9</c:v>
                </c:pt>
                <c:pt idx="4">
                  <c:v>5</c:v>
                </c:pt>
                <c:pt idx="5">
                  <c:v>4</c:v>
                </c:pt>
                <c:pt idx="6">
                  <c:v>3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4-8814-427C-8E6E-A82420B21F31}"/>
            </c:ext>
          </c:extLst>
        </c:ser>
        <c:ser>
          <c:idx val="2"/>
          <c:order val="1"/>
          <c:tx>
            <c:strRef>
              <c:f>DATA!$C$1</c:f>
              <c:strCache>
                <c:ptCount val="1"/>
                <c:pt idx="0">
                  <c:v>  Somewhat confident</c:v>
                </c:pt>
              </c:strCache>
            </c:strRef>
          </c:tx>
          <c:spPr>
            <a:solidFill>
              <a:srgbClr val="FAC090"/>
            </a:solidFill>
            <a:effectLst/>
          </c:spPr>
          <c:invertIfNegative val="0"/>
          <c:dLbls>
            <c:dLbl>
              <c:idx val="0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814-427C-8E6E-A82420B21F31}"/>
                </c:ext>
              </c:extLst>
            </c:dLbl>
            <c:dLbl>
              <c:idx val="1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814-427C-8E6E-A82420B21F31}"/>
                </c:ext>
              </c:extLst>
            </c:dLbl>
            <c:dLbl>
              <c:idx val="2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814-427C-8E6E-A82420B21F31}"/>
                </c:ext>
              </c:extLst>
            </c:dLbl>
            <c:dLbl>
              <c:idx val="3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814-427C-8E6E-A82420B21F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DATA!$A$2:$A$8</c:f>
              <c:strCache>
                <c:ptCount val="7"/>
                <c:pt idx="0">
                  <c:v>Your bank (in person, online or by telephone)</c:v>
                </c:pt>
                <c:pt idx="1">
                  <c:v>Your family and friends</c:v>
                </c:pt>
                <c:pt idx="2">
                  <c:v>Public bodies (Banque de France, Autorité des Marchés Financiers)</c:v>
                </c:pt>
                <c:pt idx="3">
                  <c:v>A financial adviser (asset management company, CGP, CIF, broker)</c:v>
                </c:pt>
                <c:pt idx="4">
                  <c:v>Associations, universities</c:v>
                </c:pt>
                <c:pt idx="5">
                  <c:v>Discussions with artificial intelligence (ChatGpt, Copilot, etc.)</c:v>
                </c:pt>
                <c:pt idx="6">
                  <c:v>Influencers on social networks</c:v>
                </c:pt>
              </c:strCache>
            </c:strRef>
          </c:cat>
          <c:val>
            <c:numRef>
              <c:f>DATA!$C$2:$C$8</c:f>
              <c:numCache>
                <c:formatCode>General</c:formatCode>
                <c:ptCount val="7"/>
                <c:pt idx="0">
                  <c:v>48</c:v>
                </c:pt>
                <c:pt idx="1">
                  <c:v>43</c:v>
                </c:pt>
                <c:pt idx="2">
                  <c:v>42</c:v>
                </c:pt>
                <c:pt idx="3">
                  <c:v>42</c:v>
                </c:pt>
                <c:pt idx="4">
                  <c:v>31</c:v>
                </c:pt>
                <c:pt idx="5">
                  <c:v>12</c:v>
                </c:pt>
                <c:pt idx="6">
                  <c:v>6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9-8814-427C-8E6E-A82420B21F31}"/>
            </c:ext>
          </c:extLst>
        </c:ser>
        <c:ser>
          <c:idx val="3"/>
          <c:order val="2"/>
          <c:tx>
            <c:strRef>
              <c:f>DATA!$D$1</c:f>
              <c:strCache>
                <c:ptCount val="1"/>
                <c:pt idx="0">
                  <c:v>  Not really confident</c:v>
                </c:pt>
              </c:strCache>
            </c:strRef>
          </c:tx>
          <c:spPr>
            <a:solidFill>
              <a:srgbClr val="A6A6A6"/>
            </a:solidFill>
            <a:effectLst/>
          </c:spPr>
          <c:invertIfNegative val="0"/>
          <c:dLbls>
            <c:dLbl>
              <c:idx val="0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814-427C-8E6E-A82420B21F31}"/>
                </c:ext>
              </c:extLst>
            </c:dLbl>
            <c:dLbl>
              <c:idx val="1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814-427C-8E6E-A82420B21F31}"/>
                </c:ext>
              </c:extLst>
            </c:dLbl>
            <c:dLbl>
              <c:idx val="2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814-427C-8E6E-A82420B21F31}"/>
                </c:ext>
              </c:extLst>
            </c:dLbl>
            <c:dLbl>
              <c:idx val="3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814-427C-8E6E-A82420B21F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DATA!$A$2:$A$8</c:f>
              <c:strCache>
                <c:ptCount val="7"/>
                <c:pt idx="0">
                  <c:v>Your bank (in person, online or by telephone)</c:v>
                </c:pt>
                <c:pt idx="1">
                  <c:v>Your family and friends</c:v>
                </c:pt>
                <c:pt idx="2">
                  <c:v>Public bodies (Banque de France, Autorité des Marchés Financiers)</c:v>
                </c:pt>
                <c:pt idx="3">
                  <c:v>A financial adviser (asset management company, CGP, CIF, broker)</c:v>
                </c:pt>
                <c:pt idx="4">
                  <c:v>Associations, universities</c:v>
                </c:pt>
                <c:pt idx="5">
                  <c:v>Discussions with artificial intelligence (ChatGpt, Copilot, etc.)</c:v>
                </c:pt>
                <c:pt idx="6">
                  <c:v>Influencers on social networks</c:v>
                </c:pt>
              </c:strCache>
            </c:strRef>
          </c:cat>
          <c:val>
            <c:numRef>
              <c:f>DATA!$D$2:$D$8</c:f>
              <c:numCache>
                <c:formatCode>General</c:formatCode>
                <c:ptCount val="7"/>
                <c:pt idx="0">
                  <c:v>18</c:v>
                </c:pt>
                <c:pt idx="1">
                  <c:v>22</c:v>
                </c:pt>
                <c:pt idx="2">
                  <c:v>19</c:v>
                </c:pt>
                <c:pt idx="3">
                  <c:v>22</c:v>
                </c:pt>
                <c:pt idx="4">
                  <c:v>26</c:v>
                </c:pt>
                <c:pt idx="5">
                  <c:v>24</c:v>
                </c:pt>
                <c:pt idx="6">
                  <c:v>13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E-8814-427C-8E6E-A82420B21F31}"/>
            </c:ext>
          </c:extLst>
        </c:ser>
        <c:ser>
          <c:idx val="0"/>
          <c:order val="3"/>
          <c:tx>
            <c:strRef>
              <c:f>DATA!$E$1</c:f>
              <c:strCache>
                <c:ptCount val="1"/>
                <c:pt idx="0">
                  <c:v>  No confidence at all</c:v>
                </c:pt>
              </c:strCache>
            </c:strRef>
          </c:tx>
          <c:spPr>
            <a:solidFill>
              <a:srgbClr val="7F7F7F"/>
            </a:solidFill>
            <a:effectLst/>
          </c:spPr>
          <c:invertIfNegative val="0"/>
          <c:dLbls>
            <c:dLbl>
              <c:idx val="0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814-427C-8E6E-A82420B21F31}"/>
                </c:ext>
              </c:extLst>
            </c:dLbl>
            <c:dLbl>
              <c:idx val="1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814-427C-8E6E-A82420B21F31}"/>
                </c:ext>
              </c:extLst>
            </c:dLbl>
            <c:dLbl>
              <c:idx val="2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814-427C-8E6E-A82420B21F31}"/>
                </c:ext>
              </c:extLst>
            </c:dLbl>
            <c:dLbl>
              <c:idx val="3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814-427C-8E6E-A82420B21F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DATA!$A$2:$A$8</c:f>
              <c:strCache>
                <c:ptCount val="7"/>
                <c:pt idx="0">
                  <c:v>Your bank (in person, online or by telephone)</c:v>
                </c:pt>
                <c:pt idx="1">
                  <c:v>Your family and friends</c:v>
                </c:pt>
                <c:pt idx="2">
                  <c:v>Public bodies (Banque de France, Autorité des Marchés Financiers)</c:v>
                </c:pt>
                <c:pt idx="3">
                  <c:v>A financial adviser (asset management company, CGP, CIF, broker)</c:v>
                </c:pt>
                <c:pt idx="4">
                  <c:v>Associations, universities</c:v>
                </c:pt>
                <c:pt idx="5">
                  <c:v>Discussions with artificial intelligence (ChatGpt, Copilot, etc.)</c:v>
                </c:pt>
                <c:pt idx="6">
                  <c:v>Influencers on social networks</c:v>
                </c:pt>
              </c:strCache>
            </c:strRef>
          </c:cat>
          <c:val>
            <c:numRef>
              <c:f>DATA!$E$2:$E$8</c:f>
              <c:numCache>
                <c:formatCode>General</c:formatCode>
                <c:ptCount val="7"/>
                <c:pt idx="0">
                  <c:v>8</c:v>
                </c:pt>
                <c:pt idx="1">
                  <c:v>7</c:v>
                </c:pt>
                <c:pt idx="2">
                  <c:v>11</c:v>
                </c:pt>
                <c:pt idx="3">
                  <c:v>10</c:v>
                </c:pt>
                <c:pt idx="4">
                  <c:v>16</c:v>
                </c:pt>
                <c:pt idx="5">
                  <c:v>44</c:v>
                </c:pt>
                <c:pt idx="6">
                  <c:v>66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13-8814-427C-8E6E-A82420B21F31}"/>
            </c:ext>
          </c:extLst>
        </c:ser>
        <c:ser>
          <c:idx val="1"/>
          <c:order val="4"/>
          <c:tx>
            <c:strRef>
              <c:f>DATA!$F$1</c:f>
              <c:strCache>
                <c:ptCount val="1"/>
                <c:pt idx="0">
                  <c:v>I don't know</c:v>
                </c:pt>
              </c:strCache>
            </c:strRef>
          </c:tx>
          <c:spPr>
            <a:pattFill prst="wdUpDiag">
              <a:fgClr>
                <a:sysClr val="windowText" lastClr="000000"/>
              </a:fgClr>
              <a:bgClr>
                <a:sysClr val="window" lastClr="FFFFFF"/>
              </a:bgClr>
            </a:pattFill>
            <a:ln>
              <a:solidFill>
                <a:sysClr val="window" lastClr="FFFFFF"/>
              </a:solidFill>
            </a:ln>
            <a:effectLst/>
          </c:spPr>
          <c:invertIfNegative val="0"/>
          <c:dLbls>
            <c:dLbl>
              <c:idx val="0"/>
              <c:numFmt formatCode="0;0;\ " sourceLinked="0"/>
              <c:spPr>
                <a:solidFill>
                  <a:sysClr val="window" lastClr="FFFFFF"/>
                </a:solidFill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814-427C-8E6E-A82420B21F31}"/>
                </c:ext>
              </c:extLst>
            </c:dLbl>
            <c:dLbl>
              <c:idx val="1"/>
              <c:numFmt formatCode="0;0;\ " sourceLinked="0"/>
              <c:spPr>
                <a:solidFill>
                  <a:sysClr val="window" lastClr="FFFFFF"/>
                </a:solidFill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814-427C-8E6E-A82420B21F31}"/>
                </c:ext>
              </c:extLst>
            </c:dLbl>
            <c:dLbl>
              <c:idx val="2"/>
              <c:numFmt formatCode="0;0;\ " sourceLinked="0"/>
              <c:spPr>
                <a:solidFill>
                  <a:sysClr val="window" lastClr="FFFFFF"/>
                </a:solidFill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814-427C-8E6E-A82420B21F31}"/>
                </c:ext>
              </c:extLst>
            </c:dLbl>
            <c:dLbl>
              <c:idx val="3"/>
              <c:numFmt formatCode="0;0;\ " sourceLinked="0"/>
              <c:spPr>
                <a:solidFill>
                  <a:sysClr val="window" lastClr="FFFFFF"/>
                </a:solidFill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814-427C-8E6E-A82420B21F31}"/>
                </c:ext>
              </c:extLst>
            </c:dLbl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DATA!$A$2:$A$8</c:f>
              <c:strCache>
                <c:ptCount val="7"/>
                <c:pt idx="0">
                  <c:v>Your bank (in person, online or by telephone)</c:v>
                </c:pt>
                <c:pt idx="1">
                  <c:v>Your family and friends</c:v>
                </c:pt>
                <c:pt idx="2">
                  <c:v>Public bodies (Banque de France, Autorité des Marchés Financiers)</c:v>
                </c:pt>
                <c:pt idx="3">
                  <c:v>A financial adviser (asset management company, CGP, CIF, broker)</c:v>
                </c:pt>
                <c:pt idx="4">
                  <c:v>Associations, universities</c:v>
                </c:pt>
                <c:pt idx="5">
                  <c:v>Discussions with artificial intelligence (ChatGpt, Copilot, etc.)</c:v>
                </c:pt>
                <c:pt idx="6">
                  <c:v>Influencers on social networks</c:v>
                </c:pt>
              </c:strCache>
            </c:strRef>
          </c:cat>
          <c:val>
            <c:numRef>
              <c:f>DATA!$F$2:$F$8</c:f>
              <c:numCache>
                <c:formatCode>General</c:formatCode>
                <c:ptCount val="7"/>
                <c:pt idx="0">
                  <c:v>12</c:v>
                </c:pt>
                <c:pt idx="1">
                  <c:v>16</c:v>
                </c:pt>
                <c:pt idx="2">
                  <c:v>16</c:v>
                </c:pt>
                <c:pt idx="3">
                  <c:v>17</c:v>
                </c:pt>
                <c:pt idx="4">
                  <c:v>22</c:v>
                </c:pt>
                <c:pt idx="5">
                  <c:v>16</c:v>
                </c:pt>
                <c:pt idx="6">
                  <c:v>12</c:v>
                </c:pt>
              </c:numCache>
            </c:numRef>
          </c:val>
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18-8814-427C-8E6E-A82420B21F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100"/>
        <c:axId val="-800787728"/>
        <c:axId val="-602009504"/>
      </c:barChart>
      <c:catAx>
        <c:axId val="-800787728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-602009504"/>
        <c:crosses val="autoZero"/>
        <c:auto val="1"/>
        <c:lblAlgn val="ctr"/>
        <c:lblOffset val="100"/>
        <c:noMultiLvlLbl val="0"/>
      </c:catAx>
      <c:valAx>
        <c:axId val="-60200950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one"/>
        <c:crossAx val="-8007877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7399424603174601"/>
          <c:y val="2.4868802381138873E-2"/>
          <c:w val="0.67033792389294566"/>
          <c:h val="8.9113861256886237E-2"/>
        </c:manualLayout>
      </c:layout>
      <c:overlay val="0"/>
      <c:txPr>
        <a:bodyPr/>
        <a:lstStyle/>
        <a:p>
          <a:pPr>
            <a:defRPr sz="160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400">
          <a:solidFill>
            <a:srgbClr val="58585A"/>
          </a:solidFill>
        </a:defRPr>
      </a:pPr>
      <a:endParaRPr lang="fr-FR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1.5726186868542467E-3"/>
          <c:w val="1"/>
          <c:h val="0.94982508756688577"/>
        </c:manualLayout>
      </c:layout>
      <c:barChart>
        <c:barDir val="bar"/>
        <c:grouping val="percentStacked"/>
        <c:varyColors val="0"/>
        <c:ser>
          <c:idx val="4"/>
          <c:order val="0"/>
          <c:tx>
            <c:strRef>
              <c:f>DATA!$B$1</c:f>
              <c:strCache>
                <c:ptCount val="1"/>
                <c:pt idx="0">
                  <c:v>It's essential for my confidence</c:v>
                </c:pt>
              </c:strCache>
            </c:strRef>
          </c:tx>
          <c:spPr>
            <a:solidFill>
              <a:srgbClr val="F7941D"/>
            </a:solidFill>
            <a:effectLst/>
          </c:spPr>
          <c:invertIfNegative val="0"/>
          <c:dLbls>
            <c:dLbl>
              <c:idx val="0"/>
              <c:numFmt formatCode="0;0;\ 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D1-4DFC-A101-EC294FC9DB1F}"/>
                </c:ext>
              </c:extLst>
            </c:dLbl>
            <c:dLbl>
              <c:idx val="1"/>
              <c:numFmt formatCode="0;0;\ 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D1-4DFC-A101-EC294FC9DB1F}"/>
                </c:ext>
              </c:extLst>
            </c:dLbl>
            <c:dLbl>
              <c:idx val="2"/>
              <c:numFmt formatCode="0;0;\ 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D1-4DFC-A101-EC294FC9DB1F}"/>
                </c:ext>
              </c:extLst>
            </c:dLbl>
            <c:dLbl>
              <c:idx val="3"/>
              <c:numFmt formatCode="0;0;\ " sourceLinked="0"/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FD1-4DFC-A101-EC294FC9DB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DATA!$A$2:$A$4</c:f>
              <c:strCache>
                <c:ptCount val="3"/>
                <c:pt idx="0">
                  <c:v>The fact that the information is certified by public bodies (Banque de France, Autorité des Marchés Financiers)</c:v>
                </c:pt>
                <c:pt idx="1">
                  <c:v>The fact that the person has professional certification or approval issued by a recognised body (for example, the Autorité des Marchés Financiers)</c:v>
                </c:pt>
                <c:pt idx="2">
                  <c:v>The fact that the person has a large number of subscribers</c:v>
                </c:pt>
              </c:strCache>
            </c:strRef>
          </c:cat>
          <c:val>
            <c:numRef>
              <c:f>DATA!$B$2:$B$4</c:f>
              <c:numCache>
                <c:formatCode>General</c:formatCode>
                <c:ptCount val="3"/>
                <c:pt idx="0">
                  <c:v>58</c:v>
                </c:pt>
                <c:pt idx="1">
                  <c:v>55</c:v>
                </c:pt>
                <c:pt idx="2">
                  <c:v>12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4-CFD1-4DFC-A101-EC294FC9DB1F}"/>
            </c:ext>
          </c:extLst>
        </c:ser>
        <c:ser>
          <c:idx val="2"/>
          <c:order val="1"/>
          <c:tx>
            <c:strRef>
              <c:f>DATA!$C$1</c:f>
              <c:strCache>
                <c:ptCount val="1"/>
                <c:pt idx="0">
                  <c:v>This does not count</c:v>
                </c:pt>
              </c:strCache>
            </c:strRef>
          </c:tx>
          <c:spPr>
            <a:solidFill>
              <a:srgbClr val="7F7F7F"/>
            </a:solidFill>
            <a:effectLst/>
          </c:spPr>
          <c:invertIfNegative val="0"/>
          <c:dLbls>
            <c:dLbl>
              <c:idx val="0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FD1-4DFC-A101-EC294FC9DB1F}"/>
                </c:ext>
              </c:extLst>
            </c:dLbl>
            <c:dLbl>
              <c:idx val="1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FD1-4DFC-A101-EC294FC9DB1F}"/>
                </c:ext>
              </c:extLst>
            </c:dLbl>
            <c:dLbl>
              <c:idx val="2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FD1-4DFC-A101-EC294FC9DB1F}"/>
                </c:ext>
              </c:extLst>
            </c:dLbl>
            <c:dLbl>
              <c:idx val="3"/>
              <c:numFmt formatCode="0;0;\ " sourceLinked="0"/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FD1-4DFC-A101-EC294FC9DB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DATA!$A$2:$A$4</c:f>
              <c:strCache>
                <c:ptCount val="3"/>
                <c:pt idx="0">
                  <c:v>The fact that the information is certified by public bodies (Banque de France, Autorité des Marchés Financiers)</c:v>
                </c:pt>
                <c:pt idx="1">
                  <c:v>The fact that the person has professional certification or approval issued by a recognised body (for example, the Autorité des Marchés Financiers)</c:v>
                </c:pt>
                <c:pt idx="2">
                  <c:v>The fact that the person has a large number of subscribers</c:v>
                </c:pt>
              </c:strCache>
            </c:strRef>
          </c:cat>
          <c:val>
            <c:numRef>
              <c:f>DATA!$C$2:$C$4</c:f>
              <c:numCache>
                <c:formatCode>General</c:formatCode>
                <c:ptCount val="3"/>
                <c:pt idx="0">
                  <c:v>18</c:v>
                </c:pt>
                <c:pt idx="1">
                  <c:v>20</c:v>
                </c:pt>
                <c:pt idx="2">
                  <c:v>65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9-CFD1-4DFC-A101-EC294FC9DB1F}"/>
            </c:ext>
          </c:extLst>
        </c:ser>
        <c:ser>
          <c:idx val="3"/>
          <c:order val="2"/>
          <c:tx>
            <c:strRef>
              <c:f>DATA!$D$1</c:f>
              <c:strCache>
                <c:ptCount val="1"/>
                <c:pt idx="0">
                  <c:v>I don't know</c:v>
                </c:pt>
              </c:strCache>
            </c:strRef>
          </c:tx>
          <c:spPr>
            <a:pattFill prst="wdUpDiag">
              <a:fgClr>
                <a:sysClr val="windowText" lastClr="000000"/>
              </a:fgClr>
              <a:bgClr>
                <a:sysClr val="window" lastClr="FFFFFF"/>
              </a:bgClr>
            </a:pattFill>
            <a:effectLst/>
          </c:spPr>
          <c:invertIfNegative val="0"/>
          <c:dLbls>
            <c:dLbl>
              <c:idx val="0"/>
              <c:numFmt formatCode="0;0;\ " sourceLinked="0"/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FD1-4DFC-A101-EC294FC9DB1F}"/>
                </c:ext>
              </c:extLst>
            </c:dLbl>
            <c:dLbl>
              <c:idx val="1"/>
              <c:numFmt formatCode="0;0;\ " sourceLinked="0"/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FD1-4DFC-A101-EC294FC9DB1F}"/>
                </c:ext>
              </c:extLst>
            </c:dLbl>
            <c:dLbl>
              <c:idx val="2"/>
              <c:numFmt formatCode="0;0;\ " sourceLinked="0"/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FD1-4DFC-A101-EC294FC9DB1F}"/>
                </c:ext>
              </c:extLst>
            </c:dLbl>
            <c:dLbl>
              <c:idx val="3"/>
              <c:numFmt formatCode="0;0;\ " sourceLinked="0"/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tx1"/>
                      </a:solidFill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1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FD1-4DFC-A101-EC294FC9DB1F}"/>
                </c:ext>
              </c:extLst>
            </c:dLbl>
            <c:spPr>
              <a:solidFill>
                <a:sysClr val="window" lastClr="FFFFFF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DATA!$A$2:$A$4</c:f>
              <c:strCache>
                <c:ptCount val="3"/>
                <c:pt idx="0">
                  <c:v>The fact that the information is certified by public bodies (Banque de France, Autorité des Marchés Financiers)</c:v>
                </c:pt>
                <c:pt idx="1">
                  <c:v>The fact that the person has professional certification or approval issued by a recognised body (for example, the Autorité des Marchés Financiers)</c:v>
                </c:pt>
                <c:pt idx="2">
                  <c:v>The fact that the person has a large number of subscribers</c:v>
                </c:pt>
              </c:strCache>
            </c:strRef>
          </c:cat>
          <c:val>
            <c:numRef>
              <c:f>DATA!$D$2:$D$4</c:f>
              <c:numCache>
                <c:formatCode>General</c:formatCode>
                <c:ptCount val="3"/>
                <c:pt idx="0">
                  <c:v>24</c:v>
                </c:pt>
                <c:pt idx="1">
                  <c:v>25</c:v>
                </c:pt>
                <c:pt idx="2">
                  <c:v>23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E-CFD1-4DFC-A101-EC294FC9D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100"/>
        <c:axId val="-800787728"/>
        <c:axId val="-602009504"/>
      </c:barChart>
      <c:catAx>
        <c:axId val="-800787728"/>
        <c:scaling>
          <c:orientation val="maxMin"/>
        </c:scaling>
        <c:delete val="1"/>
        <c:axPos val="l"/>
        <c:numFmt formatCode="General" sourceLinked="0"/>
        <c:majorTickMark val="none"/>
        <c:minorTickMark val="none"/>
        <c:tickLblPos val="nextTo"/>
        <c:crossAx val="-602009504"/>
        <c:crosses val="autoZero"/>
        <c:auto val="1"/>
        <c:lblAlgn val="ctr"/>
        <c:lblOffset val="100"/>
        <c:noMultiLvlLbl val="0"/>
      </c:catAx>
      <c:valAx>
        <c:axId val="-60200950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one"/>
        <c:crossAx val="-800787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3110855491061217"/>
          <c:w val="1"/>
          <c:h val="6.2414466658182038E-2"/>
        </c:manualLayout>
      </c:layout>
      <c:overlay val="0"/>
      <c:txPr>
        <a:bodyPr/>
        <a:lstStyle/>
        <a:p>
          <a:pPr>
            <a:defRPr sz="1200"/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400">
          <a:solidFill>
            <a:srgbClr val="58585A"/>
          </a:solidFill>
        </a:defRPr>
      </a:pPr>
      <a:endParaRPr lang="fr-FR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1800" cy="499012"/>
          </a:xfrm>
          <a:prstGeom prst="rect">
            <a:avLst/>
          </a:prstGeom>
        </p:spPr>
        <p:txBody>
          <a:bodyPr vert="horz" lIns="91733" tIns="45866" rIns="91733" bIns="4586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12"/>
          </a:xfrm>
          <a:prstGeom prst="rect">
            <a:avLst/>
          </a:prstGeom>
        </p:spPr>
        <p:txBody>
          <a:bodyPr vert="horz" lIns="91733" tIns="45866" rIns="91733" bIns="45866" rtlCol="0"/>
          <a:lstStyle>
            <a:lvl1pPr algn="r">
              <a:defRPr sz="1200"/>
            </a:lvl1pPr>
          </a:lstStyle>
          <a:p>
            <a:fld id="{D2ED4542-17E1-494C-BFC9-BA9ED832C194}" type="datetimeFigureOut">
              <a:rPr lang="fr-FR" smtClean="0"/>
              <a:t>10/06/2025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42913" y="1243013"/>
            <a:ext cx="597217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3" tIns="45866" rIns="91733" bIns="45866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786364"/>
            <a:ext cx="5486400" cy="3916114"/>
          </a:xfrm>
          <a:prstGeom prst="rect">
            <a:avLst/>
          </a:prstGeom>
        </p:spPr>
        <p:txBody>
          <a:bodyPr vert="horz" lIns="91733" tIns="45866" rIns="91733" bIns="45866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46680"/>
            <a:ext cx="2971800" cy="499010"/>
          </a:xfrm>
          <a:prstGeom prst="rect">
            <a:avLst/>
          </a:prstGeom>
        </p:spPr>
        <p:txBody>
          <a:bodyPr vert="horz" lIns="91733" tIns="45866" rIns="91733" bIns="4586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4" y="9446680"/>
            <a:ext cx="2971800" cy="499010"/>
          </a:xfrm>
          <a:prstGeom prst="rect">
            <a:avLst/>
          </a:prstGeom>
        </p:spPr>
        <p:txBody>
          <a:bodyPr vert="horz" lIns="91733" tIns="45866" rIns="91733" bIns="45866" rtlCol="0" anchor="b"/>
          <a:lstStyle>
            <a:lvl1pPr algn="r">
              <a:defRPr sz="1200"/>
            </a:lvl1pPr>
          </a:lstStyle>
          <a:p>
            <a:fld id="{84A3002E-000E-4A47-8A41-01704C8BAE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178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1191" rtl="0" eaLnBrk="1" latinLnBrk="0" hangingPunct="1">
      <a:defRPr sz="1708" kern="1200">
        <a:solidFill>
          <a:schemeClr val="tx1"/>
        </a:solidFill>
        <a:latin typeface="+mn-lt"/>
        <a:ea typeface="+mn-ea"/>
        <a:cs typeface="+mn-cs"/>
      </a:defRPr>
    </a:lvl1pPr>
    <a:lvl2pPr marL="650596" algn="l" defTabSz="1301191" rtl="0" eaLnBrk="1" latinLnBrk="0" hangingPunct="1">
      <a:defRPr sz="1708" kern="1200">
        <a:solidFill>
          <a:schemeClr val="tx1"/>
        </a:solidFill>
        <a:latin typeface="+mn-lt"/>
        <a:ea typeface="+mn-ea"/>
        <a:cs typeface="+mn-cs"/>
      </a:defRPr>
    </a:lvl2pPr>
    <a:lvl3pPr marL="1301191" algn="l" defTabSz="1301191" rtl="0" eaLnBrk="1" latinLnBrk="0" hangingPunct="1">
      <a:defRPr sz="1708" kern="1200">
        <a:solidFill>
          <a:schemeClr val="tx1"/>
        </a:solidFill>
        <a:latin typeface="+mn-lt"/>
        <a:ea typeface="+mn-ea"/>
        <a:cs typeface="+mn-cs"/>
      </a:defRPr>
    </a:lvl3pPr>
    <a:lvl4pPr marL="1951787" algn="l" defTabSz="1301191" rtl="0" eaLnBrk="1" latinLnBrk="0" hangingPunct="1">
      <a:defRPr sz="1708" kern="1200">
        <a:solidFill>
          <a:schemeClr val="tx1"/>
        </a:solidFill>
        <a:latin typeface="+mn-lt"/>
        <a:ea typeface="+mn-ea"/>
        <a:cs typeface="+mn-cs"/>
      </a:defRPr>
    </a:lvl4pPr>
    <a:lvl5pPr marL="2602382" algn="l" defTabSz="1301191" rtl="0" eaLnBrk="1" latinLnBrk="0" hangingPunct="1">
      <a:defRPr sz="1708" kern="1200">
        <a:solidFill>
          <a:schemeClr val="tx1"/>
        </a:solidFill>
        <a:latin typeface="+mn-lt"/>
        <a:ea typeface="+mn-ea"/>
        <a:cs typeface="+mn-cs"/>
      </a:defRPr>
    </a:lvl5pPr>
    <a:lvl6pPr marL="3252978" algn="l" defTabSz="1301191" rtl="0" eaLnBrk="1" latinLnBrk="0" hangingPunct="1">
      <a:defRPr sz="1708" kern="1200">
        <a:solidFill>
          <a:schemeClr val="tx1"/>
        </a:solidFill>
        <a:latin typeface="+mn-lt"/>
        <a:ea typeface="+mn-ea"/>
        <a:cs typeface="+mn-cs"/>
      </a:defRPr>
    </a:lvl6pPr>
    <a:lvl7pPr marL="3903574" algn="l" defTabSz="1301191" rtl="0" eaLnBrk="1" latinLnBrk="0" hangingPunct="1">
      <a:defRPr sz="1708" kern="1200">
        <a:solidFill>
          <a:schemeClr val="tx1"/>
        </a:solidFill>
        <a:latin typeface="+mn-lt"/>
        <a:ea typeface="+mn-ea"/>
        <a:cs typeface="+mn-cs"/>
      </a:defRPr>
    </a:lvl7pPr>
    <a:lvl8pPr marL="4554169" algn="l" defTabSz="1301191" rtl="0" eaLnBrk="1" latinLnBrk="0" hangingPunct="1">
      <a:defRPr sz="1708" kern="1200">
        <a:solidFill>
          <a:schemeClr val="tx1"/>
        </a:solidFill>
        <a:latin typeface="+mn-lt"/>
        <a:ea typeface="+mn-ea"/>
        <a:cs typeface="+mn-cs"/>
      </a:defRPr>
    </a:lvl8pPr>
    <a:lvl9pPr marL="5204765" algn="l" defTabSz="1301191" rtl="0" eaLnBrk="1" latinLnBrk="0" hangingPunct="1">
      <a:defRPr sz="17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Simon, </a:t>
            </a:r>
            <a:r>
              <a:rPr lang="en-GB" dirty="0"/>
              <a:t>La finance durable : un </a:t>
            </a:r>
            <a:r>
              <a:rPr lang="en-GB" dirty="0" err="1"/>
              <a:t>atout</a:t>
            </a:r>
            <a:r>
              <a:rPr lang="en-GB" dirty="0"/>
              <a:t> </a:t>
            </a:r>
            <a:r>
              <a:rPr lang="en-GB" dirty="0" err="1"/>
              <a:t>stratégique</a:t>
            </a:r>
            <a:r>
              <a:rPr lang="en-GB" dirty="0"/>
              <a:t> de differentiation. </a:t>
            </a:r>
            <a:r>
              <a:rPr lang="en-GB" dirty="0" err="1"/>
              <a:t>Opportunité</a:t>
            </a:r>
            <a:r>
              <a:rPr lang="en-GB" dirty="0"/>
              <a:t> de </a:t>
            </a:r>
            <a:r>
              <a:rPr lang="en-GB" dirty="0" err="1"/>
              <a:t>mettre</a:t>
            </a:r>
            <a:r>
              <a:rPr lang="en-GB" dirty="0"/>
              <a:t> un peu </a:t>
            </a:r>
            <a:r>
              <a:rPr lang="en-GB" dirty="0" err="1"/>
              <a:t>d’ordre</a:t>
            </a:r>
            <a:r>
              <a:rPr lang="en-GB" dirty="0"/>
              <a:t> et de </a:t>
            </a:r>
            <a:r>
              <a:rPr lang="en-GB" dirty="0" err="1"/>
              <a:t>cohérence</a:t>
            </a:r>
            <a:r>
              <a:rPr lang="en-GB" dirty="0"/>
              <a:t>. </a:t>
            </a:r>
            <a:r>
              <a:rPr lang="en-GB" dirty="0" err="1"/>
              <a:t>Erreur</a:t>
            </a:r>
            <a:r>
              <a:rPr lang="en-GB" dirty="0"/>
              <a:t> </a:t>
            </a:r>
            <a:r>
              <a:rPr lang="en-GB" dirty="0" err="1"/>
              <a:t>d’opposer</a:t>
            </a:r>
            <a:r>
              <a:rPr lang="en-GB" dirty="0"/>
              <a:t> </a:t>
            </a:r>
            <a:r>
              <a:rPr lang="en-GB" dirty="0" err="1"/>
              <a:t>compétitivité</a:t>
            </a:r>
            <a:r>
              <a:rPr lang="en-GB" dirty="0"/>
              <a:t> et </a:t>
            </a:r>
            <a:r>
              <a:rPr lang="en-GB" dirty="0" err="1"/>
              <a:t>durabilité</a:t>
            </a:r>
            <a:r>
              <a:rPr lang="en-GB" dirty="0"/>
              <a:t>.</a:t>
            </a:r>
          </a:p>
          <a:p>
            <a:r>
              <a:rPr lang="en-GB" b="1" dirty="0"/>
              <a:t>Mirela: </a:t>
            </a:r>
            <a:r>
              <a:rPr lang="en-GB" dirty="0" err="1"/>
              <a:t>regagner</a:t>
            </a:r>
            <a:r>
              <a:rPr lang="en-GB" dirty="0"/>
              <a:t> des parts de </a:t>
            </a:r>
            <a:r>
              <a:rPr lang="en-GB" dirty="0" err="1"/>
              <a:t>marché</a:t>
            </a:r>
            <a:r>
              <a:rPr lang="en-GB" dirty="0"/>
              <a:t> face à des </a:t>
            </a:r>
            <a:r>
              <a:rPr lang="en-GB" dirty="0" err="1"/>
              <a:t>acteurs</a:t>
            </a:r>
            <a:r>
              <a:rPr lang="en-GB" dirty="0"/>
              <a:t> </a:t>
            </a:r>
            <a:r>
              <a:rPr lang="en-GB" dirty="0" err="1"/>
              <a:t>américains</a:t>
            </a:r>
            <a:r>
              <a:rPr lang="en-GB" dirty="0"/>
              <a:t> qui </a:t>
            </a:r>
            <a:r>
              <a:rPr lang="en-GB" dirty="0" err="1"/>
              <a:t>renoncent</a:t>
            </a:r>
            <a:r>
              <a:rPr lang="en-GB" dirty="0"/>
              <a:t> à </a:t>
            </a:r>
            <a:r>
              <a:rPr lang="en-GB" dirty="0" err="1"/>
              <a:t>l’ESG</a:t>
            </a:r>
            <a:r>
              <a:rPr lang="en-GB" dirty="0"/>
              <a:t>. Cela montre </a:t>
            </a:r>
            <a:r>
              <a:rPr lang="en-GB" dirty="0" err="1"/>
              <a:t>où</a:t>
            </a:r>
            <a:r>
              <a:rPr lang="en-GB" dirty="0"/>
              <a:t> </a:t>
            </a:r>
            <a:r>
              <a:rPr lang="en-GB" dirty="0" err="1"/>
              <a:t>mènent</a:t>
            </a:r>
            <a:r>
              <a:rPr lang="en-GB" dirty="0"/>
              <a:t> les </a:t>
            </a:r>
            <a:r>
              <a:rPr lang="en-GB" dirty="0" err="1"/>
              <a:t>excés</a:t>
            </a:r>
            <a:r>
              <a:rPr lang="en-GB" dirty="0"/>
              <a:t>.</a:t>
            </a:r>
          </a:p>
          <a:p>
            <a:r>
              <a:rPr lang="en-GB" b="1" dirty="0"/>
              <a:t>Arnaud : </a:t>
            </a:r>
            <a:r>
              <a:rPr lang="en-GB" dirty="0" err="1"/>
              <a:t>assumons</a:t>
            </a:r>
            <a:r>
              <a:rPr lang="en-GB" dirty="0"/>
              <a:t> d’être </a:t>
            </a:r>
            <a:r>
              <a:rPr lang="en-GB" dirty="0" err="1"/>
              <a:t>européen</a:t>
            </a:r>
            <a:r>
              <a:rPr lang="en-GB" dirty="0"/>
              <a:t>. SFDR </a:t>
            </a:r>
            <a:r>
              <a:rPr lang="en-GB" dirty="0" err="1"/>
              <a:t>n’aurait</a:t>
            </a:r>
            <a:r>
              <a:rPr lang="en-GB" dirty="0"/>
              <a:t> jamais </a:t>
            </a:r>
            <a:r>
              <a:rPr lang="en-GB" dirty="0" err="1"/>
              <a:t>dû</a:t>
            </a:r>
            <a:r>
              <a:rPr lang="en-GB" dirty="0"/>
              <a:t> </a:t>
            </a:r>
            <a:r>
              <a:rPr lang="en-GB" dirty="0" err="1"/>
              <a:t>être</a:t>
            </a:r>
            <a:r>
              <a:rPr lang="en-GB" dirty="0"/>
              <a:t> CSRD. Beaucoup </a:t>
            </a:r>
            <a:r>
              <a:rPr lang="en-GB" dirty="0" err="1"/>
              <a:t>d’incertitude</a:t>
            </a:r>
            <a:r>
              <a:rPr lang="en-GB" dirty="0"/>
              <a:t> et de confusion.  </a:t>
            </a:r>
            <a:endParaRPr lang="en-GB" b="1" dirty="0"/>
          </a:p>
          <a:p>
            <a:r>
              <a:rPr lang="en-GB" b="1" dirty="0"/>
              <a:t>Stéphane </a:t>
            </a:r>
            <a:r>
              <a:rPr lang="en-GB" dirty="0"/>
              <a:t>: </a:t>
            </a:r>
            <a:r>
              <a:rPr lang="en-GB" dirty="0" err="1"/>
              <a:t>mandats</a:t>
            </a:r>
            <a:r>
              <a:rPr lang="en-GB" dirty="0"/>
              <a:t> idem. En Asie et au UK, </a:t>
            </a:r>
            <a:r>
              <a:rPr lang="en-GB" dirty="0" err="1"/>
              <a:t>plusieurs</a:t>
            </a:r>
            <a:r>
              <a:rPr lang="en-GB" dirty="0"/>
              <a:t> </a:t>
            </a:r>
            <a:r>
              <a:rPr lang="en-GB" dirty="0" err="1"/>
              <a:t>mandats</a:t>
            </a:r>
            <a:r>
              <a:rPr lang="en-GB" dirty="0"/>
              <a:t> </a:t>
            </a:r>
            <a:r>
              <a:rPr lang="en-GB" dirty="0" err="1"/>
              <a:t>gagnés</a:t>
            </a:r>
            <a:r>
              <a:rPr lang="en-GB" dirty="0"/>
              <a:t> sur </a:t>
            </a:r>
            <a:r>
              <a:rPr lang="en-GB" dirty="0" err="1"/>
              <a:t>l’ESG</a:t>
            </a:r>
            <a:r>
              <a:rPr lang="en-GB" dirty="0"/>
              <a:t>. On ne </a:t>
            </a:r>
            <a:r>
              <a:rPr lang="en-GB" dirty="0" err="1"/>
              <a:t>peut</a:t>
            </a:r>
            <a:r>
              <a:rPr lang="en-GB" dirty="0"/>
              <a:t> jamais </a:t>
            </a:r>
            <a:r>
              <a:rPr lang="en-GB" dirty="0" err="1"/>
              <a:t>préjuger</a:t>
            </a:r>
            <a:r>
              <a:rPr lang="en-GB" dirty="0"/>
              <a:t> à moyen </a:t>
            </a:r>
            <a:r>
              <a:rPr lang="en-GB" dirty="0" err="1"/>
              <a:t>terme</a:t>
            </a:r>
            <a:r>
              <a:rPr lang="en-GB" dirty="0"/>
              <a:t> </a:t>
            </a:r>
            <a:r>
              <a:rPr lang="en-GB" dirty="0" err="1"/>
              <a:t>mais</a:t>
            </a:r>
            <a:r>
              <a:rPr lang="en-GB" dirty="0"/>
              <a:t> à court </a:t>
            </a:r>
            <a:r>
              <a:rPr lang="en-GB" dirty="0" err="1"/>
              <a:t>terme</a:t>
            </a:r>
            <a:r>
              <a:rPr lang="en-GB" dirty="0"/>
              <a:t> </a:t>
            </a:r>
            <a:r>
              <a:rPr lang="en-GB" dirty="0" err="1"/>
              <a:t>c’est</a:t>
            </a:r>
            <a:r>
              <a:rPr lang="en-GB" dirty="0"/>
              <a:t> </a:t>
            </a:r>
            <a:r>
              <a:rPr lang="en-GB" dirty="0" err="1"/>
              <a:t>favorable</a:t>
            </a:r>
            <a:r>
              <a:rPr lang="en-GB" dirty="0"/>
              <a:t>. Ce </a:t>
            </a:r>
            <a:r>
              <a:rPr lang="en-GB" dirty="0" err="1"/>
              <a:t>n’est</a:t>
            </a:r>
            <a:r>
              <a:rPr lang="en-GB" dirty="0"/>
              <a:t> pas </a:t>
            </a:r>
            <a:r>
              <a:rPr lang="en-GB" dirty="0" err="1"/>
              <a:t>parce</a:t>
            </a:r>
            <a:r>
              <a:rPr lang="en-GB" dirty="0"/>
              <a:t> que </a:t>
            </a:r>
            <a:r>
              <a:rPr lang="en-GB" dirty="0" err="1"/>
              <a:t>l’on</a:t>
            </a:r>
            <a:r>
              <a:rPr lang="en-GB" dirty="0"/>
              <a:t> </a:t>
            </a:r>
            <a:r>
              <a:rPr lang="en-GB" dirty="0" err="1"/>
              <a:t>détricote</a:t>
            </a:r>
            <a:r>
              <a:rPr lang="en-GB" dirty="0"/>
              <a:t>. Au contraire, on </a:t>
            </a:r>
            <a:r>
              <a:rPr lang="en-GB" dirty="0" err="1"/>
              <a:t>garde</a:t>
            </a:r>
            <a:r>
              <a:rPr lang="en-GB" dirty="0"/>
              <a:t> le cap. </a:t>
            </a:r>
            <a:r>
              <a:rPr lang="en-GB" dirty="0" err="1"/>
              <a:t>Opportunité</a:t>
            </a:r>
            <a:r>
              <a:rPr lang="en-GB" dirty="0"/>
              <a:t> de se </a:t>
            </a:r>
            <a:r>
              <a:rPr lang="en-GB" dirty="0" err="1"/>
              <a:t>distinguer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 err="1"/>
              <a:t>C’est</a:t>
            </a:r>
            <a:r>
              <a:rPr lang="en-GB" dirty="0"/>
              <a:t> quoi la simplification: simplifier </a:t>
            </a:r>
            <a:r>
              <a:rPr lang="en-GB" dirty="0" err="1"/>
              <a:t>ce</a:t>
            </a:r>
            <a:r>
              <a:rPr lang="en-GB" dirty="0"/>
              <a:t> </a:t>
            </a:r>
            <a:r>
              <a:rPr lang="en-GB" dirty="0" err="1"/>
              <a:t>n’est</a:t>
            </a:r>
            <a:r>
              <a:rPr lang="en-GB" dirty="0"/>
              <a:t> pas </a:t>
            </a:r>
            <a:r>
              <a:rPr lang="en-GB" dirty="0" err="1"/>
              <a:t>réhausser</a:t>
            </a:r>
            <a:r>
              <a:rPr lang="en-GB" dirty="0"/>
              <a:t> les </a:t>
            </a:r>
            <a:r>
              <a:rPr lang="en-GB" dirty="0" err="1"/>
              <a:t>seuils</a:t>
            </a:r>
            <a:r>
              <a:rPr lang="en-GB" dirty="0"/>
              <a:t> </a:t>
            </a:r>
            <a:r>
              <a:rPr lang="en-GB" dirty="0" err="1"/>
              <a:t>mais</a:t>
            </a:r>
            <a:r>
              <a:rPr lang="en-GB" dirty="0"/>
              <a:t> </a:t>
            </a:r>
            <a:r>
              <a:rPr lang="en-GB" dirty="0" err="1"/>
              <a:t>revenir</a:t>
            </a:r>
            <a:r>
              <a:rPr lang="en-GB" dirty="0"/>
              <a:t> à un reporting </a:t>
            </a:r>
            <a:r>
              <a:rPr lang="en-GB" dirty="0" err="1"/>
              <a:t>opérationnel</a:t>
            </a:r>
            <a:r>
              <a:rPr lang="en-GB" dirty="0"/>
              <a:t>. 250 </a:t>
            </a:r>
            <a:r>
              <a:rPr lang="en-GB" dirty="0" err="1"/>
              <a:t>indicateurs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/>
              <a:t>Christophe </a:t>
            </a:r>
            <a:r>
              <a:rPr lang="en-GB" dirty="0" err="1"/>
              <a:t>Peronin</a:t>
            </a:r>
            <a:r>
              <a:rPr lang="en-GB" dirty="0"/>
              <a:t> ; finance durable un axe de </a:t>
            </a:r>
            <a:r>
              <a:rPr lang="en-GB" dirty="0" err="1"/>
              <a:t>développement</a:t>
            </a:r>
            <a:r>
              <a:rPr lang="en-GB" dirty="0"/>
              <a:t>. Simplification </a:t>
            </a:r>
            <a:r>
              <a:rPr lang="en-GB" dirty="0" err="1"/>
              <a:t>n’est</a:t>
            </a:r>
            <a:r>
              <a:rPr lang="en-GB" dirty="0"/>
              <a:t> pas </a:t>
            </a:r>
            <a:r>
              <a:rPr lang="en-GB" dirty="0" err="1"/>
              <a:t>égale</a:t>
            </a:r>
            <a:r>
              <a:rPr lang="en-GB" dirty="0"/>
              <a:t> à </a:t>
            </a:r>
            <a:r>
              <a:rPr lang="en-GB" dirty="0" err="1"/>
              <a:t>dérèglementation</a:t>
            </a:r>
            <a:r>
              <a:rPr lang="en-GB" dirty="0"/>
              <a:t>. On </a:t>
            </a:r>
            <a:r>
              <a:rPr lang="en-GB" dirty="0" err="1"/>
              <a:t>atteint</a:t>
            </a:r>
            <a:r>
              <a:rPr lang="en-GB" dirty="0"/>
              <a:t> un </a:t>
            </a:r>
            <a:r>
              <a:rPr lang="en-GB" dirty="0" err="1"/>
              <a:t>niveau</a:t>
            </a:r>
            <a:r>
              <a:rPr lang="en-GB" dirty="0"/>
              <a:t> de </a:t>
            </a:r>
            <a:r>
              <a:rPr lang="en-GB" dirty="0" err="1"/>
              <a:t>règlementation</a:t>
            </a:r>
            <a:r>
              <a:rPr lang="en-GB" dirty="0"/>
              <a:t> trop </a:t>
            </a:r>
            <a:r>
              <a:rPr lang="en-GB" dirty="0" err="1"/>
              <a:t>élevé</a:t>
            </a:r>
            <a:r>
              <a:rPr lang="en-GB" dirty="0"/>
              <a:t>. Simplifier </a:t>
            </a:r>
            <a:r>
              <a:rPr lang="en-GB" dirty="0" err="1"/>
              <a:t>seulement</a:t>
            </a:r>
            <a:r>
              <a:rPr lang="en-GB" dirty="0"/>
              <a:t> </a:t>
            </a:r>
            <a:r>
              <a:rPr lang="en-GB" dirty="0" err="1"/>
              <a:t>n’est</a:t>
            </a:r>
            <a:r>
              <a:rPr lang="en-GB" dirty="0"/>
              <a:t> pas </a:t>
            </a:r>
            <a:r>
              <a:rPr lang="en-GB" dirty="0" err="1"/>
              <a:t>suffisant</a:t>
            </a:r>
            <a:r>
              <a:rPr lang="en-GB" dirty="0"/>
              <a:t>. </a:t>
            </a:r>
          </a:p>
          <a:p>
            <a:endParaRPr lang="en-GB" dirty="0"/>
          </a:p>
          <a:p>
            <a:pPr algn="just">
              <a:lnSpc>
                <a:spcPct val="120000"/>
              </a:lnSpc>
              <a:spcBef>
                <a:spcPts val="602"/>
              </a:spcBef>
            </a:pPr>
            <a:r>
              <a:rPr lang="en-GB" sz="1000" b="1" dirty="0">
                <a:solidFill>
                  <a:srgbClr val="44546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11:15</a:t>
            </a:r>
            <a:endParaRPr lang="fr-FR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2"/>
              </a:spcBef>
              <a:spcAft>
                <a:spcPts val="602"/>
              </a:spcAft>
            </a:pPr>
            <a:r>
              <a:rPr lang="en-GB" sz="1000" b="1" dirty="0">
                <a:solidFill>
                  <a:srgbClr val="44546A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role of stakeholders – how to mobilise private investment in the EU</a:t>
            </a:r>
            <a:endParaRPr lang="fr-FR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Bef>
                <a:spcPts val="602"/>
              </a:spcBef>
              <a:spcAft>
                <a:spcPts val="1204"/>
              </a:spcAft>
            </a:pPr>
            <a:r>
              <a:rPr lang="en-GB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fr-FR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6658" lvl="2" indent="-229332" algn="just">
              <a:lnSpc>
                <a:spcPct val="120000"/>
              </a:lnSpc>
              <a:spcBef>
                <a:spcPts val="602"/>
              </a:spcBef>
              <a:buFont typeface="Symbol" panose="05050102010706020507" pitchFamily="18" charset="2"/>
              <a:buChar char=""/>
            </a:pPr>
            <a:r>
              <a:rPr lang="fr-FR" sz="1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Delphine de Chaisemartin</a:t>
            </a:r>
            <a:r>
              <a:rPr lang="fr-FR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fr-FR" sz="1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Deputy</a:t>
            </a:r>
            <a:r>
              <a:rPr lang="fr-FR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CEO, Association française de la gestion financière (AFG)</a:t>
            </a:r>
            <a:endParaRPr lang="fr-FR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6658" lvl="2" indent="-229332" algn="just">
              <a:lnSpc>
                <a:spcPct val="120000"/>
              </a:lnSpc>
              <a:spcBef>
                <a:spcPts val="602"/>
              </a:spcBef>
              <a:buFont typeface="Symbol" panose="05050102010706020507" pitchFamily="18" charset="2"/>
              <a:buChar char=""/>
            </a:pPr>
            <a:r>
              <a:rPr lang="en-GB" sz="1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Sebastien </a:t>
            </a:r>
            <a:r>
              <a:rPr lang="en-GB" sz="10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Commain</a:t>
            </a:r>
            <a:r>
              <a:rPr lang="en-GB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research and policy officer, Better Finance</a:t>
            </a:r>
            <a:endParaRPr lang="fr-FR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6658" lvl="2" indent="-229332" algn="just">
              <a:lnSpc>
                <a:spcPct val="120000"/>
              </a:lnSpc>
              <a:spcBef>
                <a:spcPts val="602"/>
              </a:spcBef>
              <a:buFont typeface="Symbol" panose="05050102010706020507" pitchFamily="18" charset="2"/>
              <a:buChar char=""/>
            </a:pPr>
            <a:r>
              <a:rPr lang="en-GB" sz="1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Priscille </a:t>
            </a:r>
            <a:r>
              <a:rPr lang="en-GB" sz="10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Szeradzki</a:t>
            </a:r>
            <a:r>
              <a:rPr lang="en-GB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President, European Association of Cooperative Banks (tbc)</a:t>
            </a:r>
            <a:endParaRPr lang="fr-FR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0606" algn="just">
              <a:lnSpc>
                <a:spcPct val="120000"/>
              </a:lnSpc>
              <a:spcBef>
                <a:spcPts val="602"/>
              </a:spcBef>
            </a:pPr>
            <a:r>
              <a:rPr lang="en-GB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Q&amp;A and debate</a:t>
            </a:r>
            <a:endParaRPr lang="fr-FR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A3002E-000E-4A47-8A41-01704C8BAEE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764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A3002E-000E-4A47-8A41-01704C8BAEE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30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A3002E-000E-4A47-8A41-01704C8BAEE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234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F5DAB-F4BD-C8C9-2271-2E168B44D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F16577B-3932-BD05-CF48-19B9AD41D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327720C-9EF8-25DF-501C-0F07C2FEB0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26B2658-6F86-8FEA-D74D-F5EC10AA7E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A3002E-000E-4A47-8A41-01704C8BAEEA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006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BCD50DB-C9E1-6B41-BB76-8FCC26AD1592}"/>
              </a:ext>
            </a:extLst>
          </p:cNvPr>
          <p:cNvSpPr/>
          <p:nvPr userDrawn="1"/>
        </p:nvSpPr>
        <p:spPr>
          <a:xfrm>
            <a:off x="323999" y="323999"/>
            <a:ext cx="16704000" cy="91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4" name="Graphique 23">
            <a:extLst>
              <a:ext uri="{FF2B5EF4-FFF2-40B4-BE49-F238E27FC236}">
                <a16:creationId xmlns:a16="http://schemas.microsoft.com/office/drawing/2014/main" id="{53C967F8-64ED-5A4C-8B99-4FB2A94633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77" r="596" b="35918"/>
          <a:stretch/>
        </p:blipFill>
        <p:spPr>
          <a:xfrm>
            <a:off x="2770497" y="324000"/>
            <a:ext cx="14256880" cy="910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186149" y="3851878"/>
            <a:ext cx="9996304" cy="923330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bg2"/>
                </a:solidFill>
              </a:defRPr>
            </a:lvl1pPr>
          </a:lstStyle>
          <a:p>
            <a:r>
              <a:rPr lang="fr-FR"/>
              <a:t>Titre du PowerPoint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5186149" y="4878387"/>
            <a:ext cx="9996304" cy="569387"/>
          </a:xfrm>
        </p:spPr>
        <p:txBody>
          <a:bodyPr/>
          <a:lstStyle>
            <a:lvl1pPr marL="0" indent="0" algn="l">
              <a:buNone/>
              <a:defRPr sz="4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Sous-titre</a:t>
            </a:r>
          </a:p>
        </p:txBody>
      </p:sp>
      <p:pic>
        <p:nvPicPr>
          <p:cNvPr id="22" name="Image 21" descr="Une image contenant texte, graphiques vectoriels, clipart&#10;&#10;Description générée automatiquement">
            <a:extLst>
              <a:ext uri="{FF2B5EF4-FFF2-40B4-BE49-F238E27FC236}">
                <a16:creationId xmlns:a16="http://schemas.microsoft.com/office/drawing/2014/main" id="{23603707-E15A-7547-BF6C-0D30C4A59F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59810" y="835676"/>
            <a:ext cx="2948676" cy="2671800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7E75C8B0-5BFD-624D-9894-57350B4708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86149" y="7133151"/>
            <a:ext cx="9996304" cy="553998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FR"/>
              <a:t>Nom de l’intervenant</a:t>
            </a:r>
          </a:p>
        </p:txBody>
      </p:sp>
      <p:sp>
        <p:nvSpPr>
          <p:cNvPr id="30" name="Espace réservé de la date 29">
            <a:extLst>
              <a:ext uri="{FF2B5EF4-FFF2-40B4-BE49-F238E27FC236}">
                <a16:creationId xmlns:a16="http://schemas.microsoft.com/office/drawing/2014/main" id="{D2466CCB-19D4-0347-B7A7-4CAA46DAFBC2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5186149" y="7828376"/>
            <a:ext cx="3905250" cy="307777"/>
          </a:xfrm>
        </p:spPr>
        <p:txBody>
          <a:bodyPr/>
          <a:lstStyle/>
          <a:p>
            <a:fld id="{CB9F39F1-6537-2B43-8DFA-9C546146EDCA}" type="datetime1">
              <a:rPr lang="fr-FR" smtClean="0"/>
              <a:t>10/06/2025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28038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, fond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FDA013-2C32-0E40-8973-C9718EF35188}"/>
              </a:ext>
            </a:extLst>
          </p:cNvPr>
          <p:cNvSpPr/>
          <p:nvPr userDrawn="1"/>
        </p:nvSpPr>
        <p:spPr>
          <a:xfrm>
            <a:off x="323999" y="323999"/>
            <a:ext cx="16704000" cy="9108000"/>
          </a:xfrm>
          <a:prstGeom prst="rect">
            <a:avLst/>
          </a:prstGeom>
          <a:gradFill flip="none" rotWithShape="1">
            <a:gsLst>
              <a:gs pos="70000">
                <a:srgbClr val="69A9D8"/>
              </a:gs>
              <a:gs pos="0">
                <a:schemeClr val="bg2"/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>
              <a:solidFill>
                <a:schemeClr val="bg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CAF8E8-172B-4E70-9325-BA460E9DD57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09370" y="2164227"/>
            <a:ext cx="13115297" cy="3631763"/>
          </a:xfrm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>
                <a:solidFill>
                  <a:schemeClr val="bg1"/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tx2"/>
              </a:buClr>
              <a:defRPr>
                <a:solidFill>
                  <a:schemeClr val="bg1"/>
                </a:solidFill>
              </a:defRPr>
            </a:lvl6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11DCFABD-A43C-8C46-BD3D-7F9E9FC0AAF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5473" y="8855095"/>
            <a:ext cx="1516862" cy="4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591353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, fond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FDA013-2C32-0E40-8973-C9718EF35188}"/>
              </a:ext>
            </a:extLst>
          </p:cNvPr>
          <p:cNvSpPr/>
          <p:nvPr userDrawn="1"/>
        </p:nvSpPr>
        <p:spPr>
          <a:xfrm>
            <a:off x="323999" y="323999"/>
            <a:ext cx="16704000" cy="9108000"/>
          </a:xfrm>
          <a:prstGeom prst="rect">
            <a:avLst/>
          </a:prstGeom>
          <a:gradFill flip="none" rotWithShape="1">
            <a:gsLst>
              <a:gs pos="70000">
                <a:srgbClr val="69A9D8"/>
              </a:gs>
              <a:gs pos="0">
                <a:schemeClr val="bg2"/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675689" y="9088998"/>
            <a:ext cx="7388674" cy="2154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>
              <a:solidFill>
                <a:schemeClr val="bg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CAF8E8-172B-4E70-9325-BA460E9DD57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09369" y="2164227"/>
            <a:ext cx="6465600" cy="3631763"/>
          </a:xfrm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>
                <a:solidFill>
                  <a:schemeClr val="bg1"/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tx2"/>
              </a:buClr>
              <a:defRPr>
                <a:solidFill>
                  <a:schemeClr val="bg1"/>
                </a:solidFill>
              </a:defRPr>
            </a:lvl6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11DCFABD-A43C-8C46-BD3D-7F9E9FC0AAF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5473" y="8855095"/>
            <a:ext cx="1516862" cy="426617"/>
          </a:xfrm>
          <a:prstGeom prst="rect">
            <a:avLst/>
          </a:prstGeom>
        </p:spPr>
      </p:pic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4FB985DA-BFD6-CC42-AD4A-3463B416A8B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98763" y="2164227"/>
            <a:ext cx="6465600" cy="3631763"/>
          </a:xfrm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>
                <a:solidFill>
                  <a:schemeClr val="bg1"/>
                </a:solidFill>
              </a:defRPr>
            </a:lvl3pPr>
            <a:lvl4pPr>
              <a:buClr>
                <a:schemeClr val="tx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tx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tx2"/>
              </a:buClr>
              <a:defRPr>
                <a:solidFill>
                  <a:schemeClr val="bg1"/>
                </a:solidFill>
              </a:defRPr>
            </a:lvl6pPr>
          </a:lstStyle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2863643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rme libre 14">
            <a:extLst>
              <a:ext uri="{FF2B5EF4-FFF2-40B4-BE49-F238E27FC236}">
                <a16:creationId xmlns:a16="http://schemas.microsoft.com/office/drawing/2014/main" id="{4EF62338-1D25-4846-A19C-66B2D950E97A}"/>
              </a:ext>
            </a:extLst>
          </p:cNvPr>
          <p:cNvSpPr/>
          <p:nvPr userDrawn="1"/>
        </p:nvSpPr>
        <p:spPr>
          <a:xfrm>
            <a:off x="-1" y="-1"/>
            <a:ext cx="17351377" cy="9756775"/>
          </a:xfrm>
          <a:custGeom>
            <a:avLst/>
            <a:gdLst>
              <a:gd name="connsiteX0" fmla="*/ 324000 w 17351377"/>
              <a:gd name="connsiteY0" fmla="*/ 324000 h 9756775"/>
              <a:gd name="connsiteX1" fmla="*/ 324000 w 17351377"/>
              <a:gd name="connsiteY1" fmla="*/ 7069278 h 9756775"/>
              <a:gd name="connsiteX2" fmla="*/ 17028001 w 17351377"/>
              <a:gd name="connsiteY2" fmla="*/ 7069278 h 9756775"/>
              <a:gd name="connsiteX3" fmla="*/ 17028001 w 17351377"/>
              <a:gd name="connsiteY3" fmla="*/ 324000 h 9756775"/>
              <a:gd name="connsiteX4" fmla="*/ 0 w 17351377"/>
              <a:gd name="connsiteY4" fmla="*/ 0 h 9756775"/>
              <a:gd name="connsiteX5" fmla="*/ 17351377 w 17351377"/>
              <a:gd name="connsiteY5" fmla="*/ 0 h 9756775"/>
              <a:gd name="connsiteX6" fmla="*/ 17351377 w 17351377"/>
              <a:gd name="connsiteY6" fmla="*/ 9756775 h 9756775"/>
              <a:gd name="connsiteX7" fmla="*/ 0 w 17351377"/>
              <a:gd name="connsiteY7" fmla="*/ 9756775 h 975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51377" h="9756775">
                <a:moveTo>
                  <a:pt x="324000" y="324000"/>
                </a:moveTo>
                <a:lnTo>
                  <a:pt x="324000" y="7069278"/>
                </a:lnTo>
                <a:lnTo>
                  <a:pt x="17028001" y="7069278"/>
                </a:lnTo>
                <a:lnTo>
                  <a:pt x="17028001" y="324000"/>
                </a:lnTo>
                <a:close/>
                <a:moveTo>
                  <a:pt x="0" y="0"/>
                </a:moveTo>
                <a:lnTo>
                  <a:pt x="17351377" y="0"/>
                </a:lnTo>
                <a:lnTo>
                  <a:pt x="17351377" y="9756775"/>
                </a:lnTo>
                <a:lnTo>
                  <a:pt x="0" y="97567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14" name="Espace réservé pour une image  8">
            <a:extLst>
              <a:ext uri="{FF2B5EF4-FFF2-40B4-BE49-F238E27FC236}">
                <a16:creationId xmlns:a16="http://schemas.microsoft.com/office/drawing/2014/main" id="{37E594B0-F403-9D46-A887-B7EA16A2C85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22263" y="341312"/>
            <a:ext cx="16706850" cy="6710651"/>
          </a:xfrm>
          <a:solidFill>
            <a:schemeClr val="bg2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fr-FR"/>
              <a:t>Image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09370" y="5731232"/>
            <a:ext cx="13115297" cy="861774"/>
          </a:xfrm>
        </p:spPr>
        <p:txBody>
          <a:bodyPr>
            <a:spAutoFit/>
          </a:bodyPr>
          <a:lstStyle>
            <a:lvl1pPr algn="ctr">
              <a:spcBef>
                <a:spcPts val="0"/>
              </a:spcBef>
              <a:defRPr sz="4000">
                <a:solidFill>
                  <a:schemeClr val="bg1"/>
                </a:solidFill>
                <a:latin typeface="+mn-lt"/>
              </a:defRPr>
            </a:lvl1pPr>
            <a:lvl2pPr algn="ctr">
              <a:spcBef>
                <a:spcPts val="0"/>
              </a:spcBef>
              <a:defRPr sz="2000">
                <a:solidFill>
                  <a:schemeClr val="bg1"/>
                </a:solidFill>
                <a:latin typeface="+mn-lt"/>
              </a:defRPr>
            </a:lvl2pPr>
            <a:lvl3pPr marL="12700" indent="0" algn="ctr">
              <a:spcBef>
                <a:spcPts val="0"/>
              </a:spcBef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3pPr>
            <a:lvl4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4pPr>
            <a:lvl5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5pPr>
            <a:lvl6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6pPr>
          </a:lstStyle>
          <a:p>
            <a:pPr lvl="0"/>
            <a:r>
              <a:rPr lang="fr-FR"/>
              <a:t>Merci !</a:t>
            </a:r>
          </a:p>
          <a:p>
            <a:pPr lvl="1"/>
            <a:r>
              <a:rPr lang="fr-FR"/>
              <a:t>Deuxième niveau</a:t>
            </a:r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E5F367AA-E707-B049-A63C-0A6361EFC1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80942" y="7162393"/>
            <a:ext cx="5154823" cy="1475860"/>
          </a:xfrm>
          <a:prstGeom prst="rect">
            <a:avLst/>
          </a:prstGeom>
        </p:spPr>
      </p:pic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5A1DF86C-A501-E248-8B25-18D4F3924A5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2263" y="9200404"/>
            <a:ext cx="16706850" cy="221599"/>
          </a:xfrm>
        </p:spPr>
        <p:txBody>
          <a:bodyPr wrap="square">
            <a:spAutoFit/>
          </a:bodyPr>
          <a:lstStyle>
            <a:lvl1pPr algn="ctr">
              <a:spcBef>
                <a:spcPts val="0"/>
              </a:spcBef>
              <a:defRPr sz="1600" b="0">
                <a:solidFill>
                  <a:schemeClr val="tx2"/>
                </a:solidFill>
                <a:latin typeface="+mn-lt"/>
              </a:defRPr>
            </a:lvl1pPr>
            <a:lvl2pPr algn="ctr">
              <a:spcBef>
                <a:spcPts val="0"/>
              </a:spcBef>
              <a:defRPr sz="1600" b="0">
                <a:solidFill>
                  <a:schemeClr val="tx2"/>
                </a:solidFill>
                <a:latin typeface="+mn-lt"/>
              </a:defRPr>
            </a:lvl2pPr>
            <a:lvl3pPr marL="12700" indent="0" algn="ctr">
              <a:spcBef>
                <a:spcPts val="0"/>
              </a:spcBef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3pPr>
            <a:lvl4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4pPr>
            <a:lvl5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5pPr>
            <a:lvl6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6pPr>
          </a:lstStyle>
          <a:p>
            <a:pPr lvl="0"/>
            <a:r>
              <a:rPr lang="fr-FR"/>
              <a:t>Adresse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8A4ABD0E-9EB2-4B44-9C0C-C16E72086C8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22473" y="745774"/>
            <a:ext cx="4087092" cy="403404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>
            <a:noAutofit/>
          </a:bodyPr>
          <a:lstStyle>
            <a:lvl1pPr algn="ctr">
              <a:spcBef>
                <a:spcPts val="0"/>
              </a:spcBef>
              <a:defRPr sz="4000">
                <a:solidFill>
                  <a:schemeClr val="bg1"/>
                </a:solidFill>
                <a:latin typeface="+mn-lt"/>
              </a:defRPr>
            </a:lvl1pPr>
            <a:lvl2pPr algn="ctr">
              <a:spcBef>
                <a:spcPts val="0"/>
              </a:spcBef>
              <a:defRPr sz="2000">
                <a:solidFill>
                  <a:schemeClr val="bg1"/>
                </a:solidFill>
                <a:latin typeface="+mn-lt"/>
              </a:defRPr>
            </a:lvl2pPr>
            <a:lvl3pPr marL="12700" indent="0" algn="ctr">
              <a:spcBef>
                <a:spcPts val="0"/>
              </a:spcBef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3pPr>
            <a:lvl4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4pPr>
            <a:lvl5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5pPr>
            <a:lvl6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6pPr>
          </a:lstStyle>
          <a:p>
            <a:pPr lvl="0"/>
            <a:r>
              <a:rPr lang="fr-FR"/>
              <a:t>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29287" y="2043960"/>
            <a:ext cx="8092800" cy="1538883"/>
          </a:xfrm>
        </p:spPr>
        <p:txBody>
          <a:bodyPr/>
          <a:lstStyle>
            <a:lvl1pPr algn="ctr"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77178319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FDCBEC0-74CD-FD4B-8A8D-B11E0ED2C52D}"/>
              </a:ext>
            </a:extLst>
          </p:cNvPr>
          <p:cNvSpPr/>
          <p:nvPr userDrawn="1"/>
        </p:nvSpPr>
        <p:spPr>
          <a:xfrm>
            <a:off x="323999" y="323999"/>
            <a:ext cx="16704000" cy="91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Graphique 14">
            <a:extLst>
              <a:ext uri="{FF2B5EF4-FFF2-40B4-BE49-F238E27FC236}">
                <a16:creationId xmlns:a16="http://schemas.microsoft.com/office/drawing/2014/main" id="{28CD74D3-4317-0146-926A-7099EB69A3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499" t="36035" r="30" b="461"/>
          <a:stretch/>
        </p:blipFill>
        <p:spPr>
          <a:xfrm>
            <a:off x="322263" y="323998"/>
            <a:ext cx="10107197" cy="9108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5281F81-6EEA-F14B-A06F-6B22CC97259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984" y="627419"/>
            <a:ext cx="4234564" cy="4885485"/>
          </a:xfrm>
          <a:prstGeom prst="rect">
            <a:avLst/>
          </a:prstGeom>
        </p:spPr>
      </p:pic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5A1DF86C-A501-E248-8B25-18D4F3924A5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8740" y="9061858"/>
            <a:ext cx="16013896" cy="221599"/>
          </a:xfrm>
        </p:spPr>
        <p:txBody>
          <a:bodyPr wrap="square">
            <a:spAutoFit/>
          </a:bodyPr>
          <a:lstStyle>
            <a:lvl1pPr algn="ctr">
              <a:spcBef>
                <a:spcPts val="0"/>
              </a:spcBef>
              <a:defRPr sz="1600" b="0">
                <a:solidFill>
                  <a:schemeClr val="bg1"/>
                </a:solidFill>
                <a:latin typeface="+mn-lt"/>
              </a:defRPr>
            </a:lvl1pPr>
            <a:lvl2pPr algn="ctr">
              <a:spcBef>
                <a:spcPts val="0"/>
              </a:spcBef>
              <a:defRPr sz="1600" b="0">
                <a:solidFill>
                  <a:schemeClr val="tx2"/>
                </a:solidFill>
                <a:latin typeface="+mn-lt"/>
              </a:defRPr>
            </a:lvl2pPr>
            <a:lvl3pPr marL="12700" indent="0" algn="ctr">
              <a:spcBef>
                <a:spcPts val="0"/>
              </a:spcBef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3pPr>
            <a:lvl4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4pPr>
            <a:lvl5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5pPr>
            <a:lvl6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6pPr>
          </a:lstStyle>
          <a:p>
            <a:pPr lvl="0"/>
            <a:r>
              <a:rPr lang="fr-FR"/>
              <a:t>Adresse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75688" y="8069655"/>
            <a:ext cx="8006948" cy="553998"/>
          </a:xfrm>
        </p:spPr>
        <p:txBody>
          <a:bodyPr wrap="square">
            <a:spAutoFit/>
          </a:bodyPr>
          <a:lstStyle>
            <a:lvl1pPr algn="ctr">
              <a:spcBef>
                <a:spcPts val="0"/>
              </a:spcBef>
              <a:defRPr sz="4000">
                <a:solidFill>
                  <a:schemeClr val="bg1"/>
                </a:solidFill>
                <a:latin typeface="+mn-lt"/>
              </a:defRPr>
            </a:lvl1pPr>
            <a:lvl2pPr algn="ctr">
              <a:spcBef>
                <a:spcPts val="0"/>
              </a:spcBef>
              <a:defRPr sz="2000">
                <a:solidFill>
                  <a:schemeClr val="bg1"/>
                </a:solidFill>
                <a:latin typeface="+mn-lt"/>
              </a:defRPr>
            </a:lvl2pPr>
            <a:lvl3pPr marL="12700" indent="0" algn="ctr">
              <a:spcBef>
                <a:spcPts val="0"/>
              </a:spcBef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3pPr>
            <a:lvl4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4pPr>
            <a:lvl5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5pPr>
            <a:lvl6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6pPr>
          </a:lstStyle>
          <a:p>
            <a:pPr lvl="0"/>
            <a:r>
              <a:rPr lang="fr-FR"/>
              <a:t>Merci !</a:t>
            </a:r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88B1465-41C7-8E47-9511-651EAFC0CB6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11681498" y="996444"/>
            <a:ext cx="2054731" cy="2054731"/>
          </a:xfrm>
          <a:prstGeom prst="ellipse">
            <a:avLst/>
          </a:prstGeom>
        </p:spPr>
        <p:txBody>
          <a:bodyPr anchor="ctr" anchorCtr="0">
            <a:noAutofit/>
          </a:bodyPr>
          <a:lstStyle>
            <a:lvl1pPr algn="ctr">
              <a:defRPr sz="3000" b="0">
                <a:latin typeface="+mn-lt"/>
              </a:defRPr>
            </a:lvl1pPr>
          </a:lstStyle>
          <a:p>
            <a:r>
              <a:rPr lang="fr-FR"/>
              <a:t>Photo</a:t>
            </a:r>
          </a:p>
        </p:txBody>
      </p:sp>
      <p:sp>
        <p:nvSpPr>
          <p:cNvPr id="17" name="Espace réservé du texte 7">
            <a:extLst>
              <a:ext uri="{FF2B5EF4-FFF2-40B4-BE49-F238E27FC236}">
                <a16:creationId xmlns:a16="http://schemas.microsoft.com/office/drawing/2014/main" id="{4687764F-96E2-1B42-B699-16C23DDCECE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178863" y="3341218"/>
            <a:ext cx="3060000" cy="207749"/>
          </a:xfrm>
        </p:spPr>
        <p:txBody>
          <a:bodyPr wrap="square">
            <a:spAutoFit/>
          </a:bodyPr>
          <a:lstStyle>
            <a:lvl1pPr algn="ctr">
              <a:spcBef>
                <a:spcPts val="600"/>
              </a:spcBef>
              <a:defRPr sz="1500" b="0">
                <a:solidFill>
                  <a:schemeClr val="bg1"/>
                </a:solidFill>
                <a:latin typeface="+mn-lt"/>
              </a:defRPr>
            </a:lvl1pPr>
            <a:lvl2pPr algn="ctr">
              <a:spcBef>
                <a:spcPts val="0"/>
              </a:spcBef>
              <a:defRPr sz="2000">
                <a:solidFill>
                  <a:schemeClr val="bg1"/>
                </a:solidFill>
                <a:latin typeface="+mn-lt"/>
              </a:defRPr>
            </a:lvl2pPr>
            <a:lvl3pPr marL="12700" indent="0" algn="ctr">
              <a:spcBef>
                <a:spcPts val="0"/>
              </a:spcBef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3pPr>
            <a:lvl4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4pPr>
            <a:lvl5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5pPr>
            <a:lvl6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6pPr>
          </a:lstStyle>
          <a:p>
            <a:pPr lvl="0"/>
            <a:r>
              <a:rPr lang="fr-FR"/>
              <a:t>Prénom NOM</a:t>
            </a:r>
          </a:p>
        </p:txBody>
      </p:sp>
      <p:sp>
        <p:nvSpPr>
          <p:cNvPr id="20" name="Espace réservé pour une image  15">
            <a:extLst>
              <a:ext uri="{FF2B5EF4-FFF2-40B4-BE49-F238E27FC236}">
                <a16:creationId xmlns:a16="http://schemas.microsoft.com/office/drawing/2014/main" id="{94AFC6A6-9581-0842-978C-6EC36EFC78EF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9775824" y="4427467"/>
            <a:ext cx="2054731" cy="2054731"/>
          </a:xfrm>
          <a:prstGeom prst="ellipse">
            <a:avLst/>
          </a:prstGeom>
        </p:spPr>
        <p:txBody>
          <a:bodyPr anchor="ctr" anchorCtr="0">
            <a:noAutofit/>
          </a:bodyPr>
          <a:lstStyle>
            <a:lvl1pPr algn="ctr">
              <a:defRPr sz="3000" b="0">
                <a:latin typeface="+mn-lt"/>
              </a:defRPr>
            </a:lvl1pPr>
          </a:lstStyle>
          <a:p>
            <a:r>
              <a:rPr lang="fr-FR"/>
              <a:t>Photo</a:t>
            </a:r>
          </a:p>
        </p:txBody>
      </p:sp>
      <p:sp>
        <p:nvSpPr>
          <p:cNvPr id="21" name="Espace réservé du texte 7">
            <a:extLst>
              <a:ext uri="{FF2B5EF4-FFF2-40B4-BE49-F238E27FC236}">
                <a16:creationId xmlns:a16="http://schemas.microsoft.com/office/drawing/2014/main" id="{E82A6B49-9069-FA42-8323-910BF2D7609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274162" y="6772241"/>
            <a:ext cx="3060000" cy="207749"/>
          </a:xfrm>
        </p:spPr>
        <p:txBody>
          <a:bodyPr wrap="square">
            <a:spAutoFit/>
          </a:bodyPr>
          <a:lstStyle>
            <a:lvl1pPr algn="ctr">
              <a:spcBef>
                <a:spcPts val="600"/>
              </a:spcBef>
              <a:defRPr sz="1500" b="0">
                <a:solidFill>
                  <a:schemeClr val="bg1"/>
                </a:solidFill>
                <a:latin typeface="+mn-lt"/>
              </a:defRPr>
            </a:lvl1pPr>
            <a:lvl2pPr algn="ctr">
              <a:spcBef>
                <a:spcPts val="0"/>
              </a:spcBef>
              <a:defRPr sz="2000">
                <a:solidFill>
                  <a:schemeClr val="bg1"/>
                </a:solidFill>
                <a:latin typeface="+mn-lt"/>
              </a:defRPr>
            </a:lvl2pPr>
            <a:lvl3pPr marL="12700" indent="0" algn="ctr">
              <a:spcBef>
                <a:spcPts val="0"/>
              </a:spcBef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3pPr>
            <a:lvl4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4pPr>
            <a:lvl5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5pPr>
            <a:lvl6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6pPr>
          </a:lstStyle>
          <a:p>
            <a:pPr lvl="0"/>
            <a:r>
              <a:rPr lang="fr-FR"/>
              <a:t>Prénom NOM</a:t>
            </a:r>
          </a:p>
        </p:txBody>
      </p:sp>
      <p:sp>
        <p:nvSpPr>
          <p:cNvPr id="22" name="Espace réservé pour une image  15">
            <a:extLst>
              <a:ext uri="{FF2B5EF4-FFF2-40B4-BE49-F238E27FC236}">
                <a16:creationId xmlns:a16="http://schemas.microsoft.com/office/drawing/2014/main" id="{BF04334D-C444-034A-A98C-5564C9A3533A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3587173" y="4427467"/>
            <a:ext cx="2054731" cy="2054731"/>
          </a:xfrm>
          <a:prstGeom prst="ellipse">
            <a:avLst/>
          </a:prstGeom>
        </p:spPr>
        <p:txBody>
          <a:bodyPr anchor="ctr" anchorCtr="0">
            <a:noAutofit/>
          </a:bodyPr>
          <a:lstStyle>
            <a:lvl1pPr algn="ctr">
              <a:defRPr sz="3000" b="0">
                <a:latin typeface="+mn-lt"/>
              </a:defRPr>
            </a:lvl1pPr>
          </a:lstStyle>
          <a:p>
            <a:r>
              <a:rPr lang="fr-FR"/>
              <a:t>Photo</a:t>
            </a:r>
          </a:p>
        </p:txBody>
      </p:sp>
      <p:sp>
        <p:nvSpPr>
          <p:cNvPr id="23" name="Espace réservé du texte 7">
            <a:extLst>
              <a:ext uri="{FF2B5EF4-FFF2-40B4-BE49-F238E27FC236}">
                <a16:creationId xmlns:a16="http://schemas.microsoft.com/office/drawing/2014/main" id="{030F9178-B59D-F544-955B-D8FF271E454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084538" y="6772241"/>
            <a:ext cx="3060000" cy="207749"/>
          </a:xfrm>
        </p:spPr>
        <p:txBody>
          <a:bodyPr wrap="square">
            <a:spAutoFit/>
          </a:bodyPr>
          <a:lstStyle>
            <a:lvl1pPr algn="ctr">
              <a:spcBef>
                <a:spcPts val="600"/>
              </a:spcBef>
              <a:defRPr sz="1500" b="0">
                <a:solidFill>
                  <a:schemeClr val="bg1"/>
                </a:solidFill>
                <a:latin typeface="+mn-lt"/>
              </a:defRPr>
            </a:lvl1pPr>
            <a:lvl2pPr algn="ctr">
              <a:spcBef>
                <a:spcPts val="0"/>
              </a:spcBef>
              <a:defRPr sz="2000">
                <a:solidFill>
                  <a:schemeClr val="bg1"/>
                </a:solidFill>
                <a:latin typeface="+mn-lt"/>
              </a:defRPr>
            </a:lvl2pPr>
            <a:lvl3pPr marL="12700" indent="0" algn="ctr">
              <a:spcBef>
                <a:spcPts val="0"/>
              </a:spcBef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3pPr>
            <a:lvl4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4pPr>
            <a:lvl5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5pPr>
            <a:lvl6pPr marL="12700" indent="0" algn="ctr">
              <a:spcBef>
                <a:spcPts val="0"/>
              </a:spcBef>
              <a:buNone/>
              <a:tabLst/>
              <a:defRPr sz="2000">
                <a:solidFill>
                  <a:schemeClr val="bg1"/>
                </a:solidFill>
                <a:latin typeface="+mn-lt"/>
              </a:defRPr>
            </a:lvl6pPr>
          </a:lstStyle>
          <a:p>
            <a:pPr lvl="0"/>
            <a:r>
              <a:rPr lang="fr-FR"/>
              <a:t>Prénom NOM</a:t>
            </a:r>
          </a:p>
        </p:txBody>
      </p:sp>
    </p:spTree>
    <p:extLst>
      <p:ext uri="{BB962C8B-B14F-4D97-AF65-F5344CB8AC3E}">
        <p14:creationId xmlns:p14="http://schemas.microsoft.com/office/powerpoint/2010/main" val="400719967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CB75D09-FFC3-B543-BEF6-F06EC9E4AA4C}"/>
              </a:ext>
            </a:extLst>
          </p:cNvPr>
          <p:cNvSpPr/>
          <p:nvPr userDrawn="1"/>
        </p:nvSpPr>
        <p:spPr>
          <a:xfrm>
            <a:off x="323999" y="323999"/>
            <a:ext cx="8351689" cy="9108000"/>
          </a:xfrm>
          <a:prstGeom prst="rect">
            <a:avLst/>
          </a:prstGeom>
          <a:gradFill flip="none" rotWithShape="1">
            <a:gsLst>
              <a:gs pos="70000">
                <a:srgbClr val="69A9D8"/>
              </a:gs>
              <a:gs pos="0">
                <a:schemeClr val="bg2"/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05784" y="1638457"/>
            <a:ext cx="7616526" cy="415498"/>
          </a:xfrm>
        </p:spPr>
        <p:txBody>
          <a:bodyPr wrap="square">
            <a:spAutoFit/>
          </a:bodyPr>
          <a:lstStyle>
            <a:lvl1pPr marL="468000" indent="-468000">
              <a:spcBef>
                <a:spcPts val="1200"/>
              </a:spcBef>
              <a:buClr>
                <a:schemeClr val="bg2"/>
              </a:buClr>
              <a:buFont typeface="+mj-lt"/>
              <a:buAutoNum type="arabicPeriod"/>
              <a:tabLst/>
              <a:defRPr sz="3000" b="0">
                <a:solidFill>
                  <a:schemeClr val="tx2"/>
                </a:solidFill>
                <a:latin typeface="+mn-lt"/>
              </a:defRPr>
            </a:lvl1pPr>
            <a:lvl2pPr marL="500063" indent="-500063">
              <a:buClr>
                <a:schemeClr val="bg2"/>
              </a:buClr>
              <a:buFont typeface="+mj-lt"/>
              <a:buAutoNum type="arabicPeriod"/>
              <a:tabLst/>
              <a:defRPr sz="3000" b="0">
                <a:solidFill>
                  <a:schemeClr val="tx2"/>
                </a:solidFill>
                <a:latin typeface="+mn-lt"/>
              </a:defRPr>
            </a:lvl2pPr>
            <a:lvl3pPr marL="500063" indent="-500063">
              <a:buClr>
                <a:schemeClr val="bg2"/>
              </a:buClr>
              <a:buFont typeface="+mj-lt"/>
              <a:buAutoNum type="arabicPeriod"/>
              <a:tabLst/>
              <a:defRPr sz="3000" b="0">
                <a:solidFill>
                  <a:schemeClr val="tx2"/>
                </a:solidFill>
                <a:latin typeface="+mn-lt"/>
              </a:defRPr>
            </a:lvl3pPr>
            <a:lvl4pPr marL="500063" indent="-500063">
              <a:buClr>
                <a:schemeClr val="bg2"/>
              </a:buClr>
              <a:buFont typeface="+mj-lt"/>
              <a:buAutoNum type="arabicPeriod"/>
              <a:tabLst/>
              <a:defRPr sz="3000" b="0">
                <a:solidFill>
                  <a:schemeClr val="tx2"/>
                </a:solidFill>
                <a:latin typeface="+mn-lt"/>
              </a:defRPr>
            </a:lvl4pPr>
            <a:lvl5pPr marL="500063" indent="-500063">
              <a:buClr>
                <a:schemeClr val="bg2"/>
              </a:buClr>
              <a:buFont typeface="+mj-lt"/>
              <a:buAutoNum type="arabicPeriod"/>
              <a:tabLst/>
              <a:defRPr sz="3000" b="0">
                <a:solidFill>
                  <a:schemeClr val="tx2"/>
                </a:solidFill>
                <a:latin typeface="+mn-lt"/>
              </a:defRPr>
            </a:lvl5pPr>
            <a:lvl6pPr marL="0" indent="0">
              <a:buNone/>
              <a:tabLst/>
              <a:defRPr sz="3000" b="0">
                <a:solidFill>
                  <a:schemeClr val="tx2"/>
                </a:solidFill>
                <a:latin typeface="+mn-lt"/>
              </a:defRPr>
            </a:lvl6pPr>
          </a:lstStyle>
          <a:p>
            <a:pPr lvl="0"/>
            <a:r>
              <a:rPr lang="fr-FR"/>
              <a:t>Premier niveau</a:t>
            </a:r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7ED198FB-8A54-1B40-8710-6DE68C29F5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473" y="8855095"/>
            <a:ext cx="1516862" cy="426617"/>
          </a:xfrm>
          <a:prstGeom prst="rect">
            <a:avLst/>
          </a:prstGeom>
        </p:spPr>
      </p:pic>
      <p:pic>
        <p:nvPicPr>
          <p:cNvPr id="11" name="Graphique 10">
            <a:extLst>
              <a:ext uri="{FF2B5EF4-FFF2-40B4-BE49-F238E27FC236}">
                <a16:creationId xmlns:a16="http://schemas.microsoft.com/office/drawing/2014/main" id="{45E4DEEC-D922-844A-8ED8-B9FC2D180A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1" t="6243" r="55218" b="30488"/>
          <a:stretch/>
        </p:blipFill>
        <p:spPr>
          <a:xfrm>
            <a:off x="2252844" y="341313"/>
            <a:ext cx="6422843" cy="907415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286001" y="2076663"/>
            <a:ext cx="5770604" cy="923330"/>
          </a:xfrm>
        </p:spPr>
        <p:txBody>
          <a:bodyPr/>
          <a:lstStyle>
            <a:lvl1pPr>
              <a:defRPr sz="6000" b="1" cap="none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355494927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uverture Photo"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81A650D-06D0-CE47-88B9-A11CFFA4FEA7}"/>
              </a:ext>
            </a:extLst>
          </p:cNvPr>
          <p:cNvSpPr/>
          <p:nvPr userDrawn="1"/>
        </p:nvSpPr>
        <p:spPr>
          <a:xfrm>
            <a:off x="323999" y="323999"/>
            <a:ext cx="16704000" cy="455438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Graphique 13">
            <a:extLst>
              <a:ext uri="{FF2B5EF4-FFF2-40B4-BE49-F238E27FC236}">
                <a16:creationId xmlns:a16="http://schemas.microsoft.com/office/drawing/2014/main" id="{661D3EE5-C74C-6246-8FFF-3D7A176671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78" r="596" b="55466"/>
          <a:stretch/>
        </p:blipFill>
        <p:spPr>
          <a:xfrm>
            <a:off x="2770497" y="3127639"/>
            <a:ext cx="14256880" cy="630436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273301" y="2075136"/>
            <a:ext cx="13791062" cy="923330"/>
          </a:xfrm>
        </p:spPr>
        <p:txBody>
          <a:bodyPr anchor="t" anchorCtr="0"/>
          <a:lstStyle>
            <a:lvl1pPr>
              <a:defRPr sz="6000" b="1" cap="none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Titre du chapitre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3098800" y="3112766"/>
            <a:ext cx="12965562" cy="569387"/>
          </a:xfrm>
        </p:spPr>
        <p:txBody>
          <a:bodyPr/>
          <a:lstStyle>
            <a:lvl1pPr marL="0" indent="0">
              <a:buNone/>
              <a:defRPr sz="4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Sous-titre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>
              <a:solidFill>
                <a:schemeClr val="bg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CAF8E8-172B-4E70-9325-BA460E9DD57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Forme libre 10">
            <a:extLst>
              <a:ext uri="{FF2B5EF4-FFF2-40B4-BE49-F238E27FC236}">
                <a16:creationId xmlns:a16="http://schemas.microsoft.com/office/drawing/2014/main" id="{067216B3-B1AC-5F49-8A5B-12B3975F2083}"/>
              </a:ext>
            </a:extLst>
          </p:cNvPr>
          <p:cNvSpPr/>
          <p:nvPr userDrawn="1"/>
        </p:nvSpPr>
        <p:spPr>
          <a:xfrm>
            <a:off x="-1" y="-1"/>
            <a:ext cx="17351377" cy="9756775"/>
          </a:xfrm>
          <a:custGeom>
            <a:avLst/>
            <a:gdLst>
              <a:gd name="connsiteX0" fmla="*/ 324000 w 17351377"/>
              <a:gd name="connsiteY0" fmla="*/ 324000 h 9756775"/>
              <a:gd name="connsiteX1" fmla="*/ 324000 w 17351377"/>
              <a:gd name="connsiteY1" fmla="*/ 9432000 h 9756775"/>
              <a:gd name="connsiteX2" fmla="*/ 17028001 w 17351377"/>
              <a:gd name="connsiteY2" fmla="*/ 9432000 h 9756775"/>
              <a:gd name="connsiteX3" fmla="*/ 17028001 w 17351377"/>
              <a:gd name="connsiteY3" fmla="*/ 324000 h 9756775"/>
              <a:gd name="connsiteX4" fmla="*/ 0 w 17351377"/>
              <a:gd name="connsiteY4" fmla="*/ 0 h 9756775"/>
              <a:gd name="connsiteX5" fmla="*/ 17351377 w 17351377"/>
              <a:gd name="connsiteY5" fmla="*/ 0 h 9756775"/>
              <a:gd name="connsiteX6" fmla="*/ 17351377 w 17351377"/>
              <a:gd name="connsiteY6" fmla="*/ 9756775 h 9756775"/>
              <a:gd name="connsiteX7" fmla="*/ 0 w 17351377"/>
              <a:gd name="connsiteY7" fmla="*/ 9756775 h 975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51377" h="9756775">
                <a:moveTo>
                  <a:pt x="324000" y="324000"/>
                </a:moveTo>
                <a:lnTo>
                  <a:pt x="324000" y="9432000"/>
                </a:lnTo>
                <a:lnTo>
                  <a:pt x="17028001" y="9432000"/>
                </a:lnTo>
                <a:lnTo>
                  <a:pt x="17028001" y="324000"/>
                </a:lnTo>
                <a:close/>
                <a:moveTo>
                  <a:pt x="0" y="0"/>
                </a:moveTo>
                <a:lnTo>
                  <a:pt x="17351377" y="0"/>
                </a:lnTo>
                <a:lnTo>
                  <a:pt x="17351377" y="9756775"/>
                </a:lnTo>
                <a:lnTo>
                  <a:pt x="0" y="97567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13" name="Graphique 12">
            <a:extLst>
              <a:ext uri="{FF2B5EF4-FFF2-40B4-BE49-F238E27FC236}">
                <a16:creationId xmlns:a16="http://schemas.microsoft.com/office/drawing/2014/main" id="{300EBCF5-1DA8-8F46-BF19-FAAC8DBDD2C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5473" y="8855095"/>
            <a:ext cx="1516862" cy="426617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C5AB69F-42B7-7848-8AA6-A1777E6BC221}"/>
              </a:ext>
            </a:extLst>
          </p:cNvPr>
          <p:cNvSpPr txBox="1"/>
          <p:nvPr userDrawn="1"/>
        </p:nvSpPr>
        <p:spPr>
          <a:xfrm>
            <a:off x="-2441834" y="382037"/>
            <a:ext cx="2092090" cy="2730729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72000" rIns="72000" bIns="72000" rtlCol="0">
            <a:spAutoFit/>
          </a:bodyPr>
          <a:lstStyle/>
          <a:p>
            <a:pPr defTabSz="914377"/>
            <a:r>
              <a:rPr lang="fr-FR" sz="1400">
                <a:solidFill>
                  <a:srgbClr val="4D4D4F"/>
                </a:solidFill>
              </a:rPr>
              <a:t>Pour personnaliser votre image de fond : faire un clic droit en dehors de la slide, cliquer sur </a:t>
            </a:r>
            <a:r>
              <a:rPr lang="fr-FR" sz="1400" b="1">
                <a:solidFill>
                  <a:srgbClr val="4D4D4F"/>
                </a:solidFill>
              </a:rPr>
              <a:t>Mise en forme de l’arrière-plan</a:t>
            </a:r>
          </a:p>
          <a:p>
            <a:pPr defTabSz="914377"/>
            <a:r>
              <a:rPr lang="fr-FR" sz="1400">
                <a:solidFill>
                  <a:srgbClr val="4D4D4F"/>
                </a:solidFill>
              </a:rPr>
              <a:t>Cliquer sur </a:t>
            </a:r>
            <a:r>
              <a:rPr lang="fr-FR" sz="1400" b="1">
                <a:solidFill>
                  <a:srgbClr val="4D4D4F"/>
                </a:solidFill>
              </a:rPr>
              <a:t>Remplissage avec image ou texture </a:t>
            </a:r>
            <a:r>
              <a:rPr lang="fr-FR" sz="1400">
                <a:solidFill>
                  <a:srgbClr val="4D4D4F"/>
                </a:solidFill>
              </a:rPr>
              <a:t>&gt; </a:t>
            </a:r>
            <a:r>
              <a:rPr lang="fr-FR" sz="1400" b="1">
                <a:solidFill>
                  <a:srgbClr val="4D4D4F"/>
                </a:solidFill>
              </a:rPr>
              <a:t>Fichier</a:t>
            </a:r>
            <a:r>
              <a:rPr lang="fr-FR" sz="1400">
                <a:solidFill>
                  <a:srgbClr val="4D4D4F"/>
                </a:solidFill>
              </a:rPr>
              <a:t> et sélectionner l’image.</a:t>
            </a:r>
          </a:p>
        </p:txBody>
      </p:sp>
    </p:spTree>
    <p:extLst>
      <p:ext uri="{BB962C8B-B14F-4D97-AF65-F5344CB8AC3E}">
        <p14:creationId xmlns:p14="http://schemas.microsoft.com/office/powerpoint/2010/main" val="68760041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uverture Cou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445F97D-1E62-C249-BFD5-782AFF16B636}"/>
              </a:ext>
            </a:extLst>
          </p:cNvPr>
          <p:cNvSpPr/>
          <p:nvPr userDrawn="1"/>
        </p:nvSpPr>
        <p:spPr>
          <a:xfrm>
            <a:off x="323999" y="323999"/>
            <a:ext cx="16704000" cy="9108000"/>
          </a:xfrm>
          <a:prstGeom prst="rect">
            <a:avLst/>
          </a:prstGeom>
          <a:gradFill flip="none" rotWithShape="1">
            <a:gsLst>
              <a:gs pos="70000">
                <a:srgbClr val="69A9D8"/>
              </a:gs>
              <a:gs pos="0">
                <a:schemeClr val="bg2"/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Graphique 13">
            <a:extLst>
              <a:ext uri="{FF2B5EF4-FFF2-40B4-BE49-F238E27FC236}">
                <a16:creationId xmlns:a16="http://schemas.microsoft.com/office/drawing/2014/main" id="{661D3EE5-C74C-6246-8FFF-3D7A176671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78" r="596" b="55466"/>
          <a:stretch/>
        </p:blipFill>
        <p:spPr>
          <a:xfrm>
            <a:off x="2770497" y="3127639"/>
            <a:ext cx="14256880" cy="630436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273301" y="2075136"/>
            <a:ext cx="13791062" cy="923330"/>
          </a:xfrm>
        </p:spPr>
        <p:txBody>
          <a:bodyPr anchor="t" anchorCtr="0"/>
          <a:lstStyle>
            <a:lvl1pPr>
              <a:defRPr sz="6000" b="1" cap="none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Titre du chapitre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3098800" y="3112766"/>
            <a:ext cx="12965562" cy="569387"/>
          </a:xfrm>
        </p:spPr>
        <p:txBody>
          <a:bodyPr/>
          <a:lstStyle>
            <a:lvl1pPr marL="0" indent="0">
              <a:buNone/>
              <a:defRPr sz="4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Sous-titre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>
              <a:solidFill>
                <a:schemeClr val="bg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CAF8E8-172B-4E70-9325-BA460E9DD579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3" name="Graphique 12">
            <a:extLst>
              <a:ext uri="{FF2B5EF4-FFF2-40B4-BE49-F238E27FC236}">
                <a16:creationId xmlns:a16="http://schemas.microsoft.com/office/drawing/2014/main" id="{300EBCF5-1DA8-8F46-BF19-FAAC8DBDD2C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5473" y="8855095"/>
            <a:ext cx="1516862" cy="4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84435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09370" y="2164227"/>
            <a:ext cx="13115297" cy="3631763"/>
          </a:xfrm>
        </p:spPr>
        <p:txBody>
          <a:bodyPr>
            <a:spAutoFit/>
          </a:bodyPr>
          <a:lstStyle/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2EA1C402-9945-CCFD-0BA1-0B63A71FB9E2}"/>
              </a:ext>
            </a:extLst>
          </p:cNvPr>
          <p:cNvCxnSpPr/>
          <p:nvPr userDrawn="1"/>
        </p:nvCxnSpPr>
        <p:spPr>
          <a:xfrm>
            <a:off x="513347" y="1171074"/>
            <a:ext cx="16308963" cy="0"/>
          </a:xfrm>
          <a:prstGeom prst="line">
            <a:avLst/>
          </a:prstGeom>
          <a:ln>
            <a:solidFill>
              <a:srgbClr val="8AA0CA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1521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8A67E93C-0221-2440-A1B7-2CC0C67803F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64638" y="323999"/>
            <a:ext cx="7862738" cy="9108000"/>
          </a:xfrm>
        </p:spPr>
        <p:txBody>
          <a:bodyPr>
            <a:no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fr-FR"/>
              <a:t>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9064" y="445571"/>
            <a:ext cx="8146624" cy="46166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09370" y="2164227"/>
            <a:ext cx="6466317" cy="3631763"/>
          </a:xfrm>
        </p:spPr>
        <p:txBody>
          <a:bodyPr wrap="square">
            <a:spAutoFit/>
          </a:bodyPr>
          <a:lstStyle/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269760631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, légend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8A67E93C-0221-2440-A1B7-2CC0C67803F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22264" y="2215027"/>
            <a:ext cx="8353424" cy="5737069"/>
          </a:xfrm>
        </p:spPr>
        <p:txBody>
          <a:bodyPr>
            <a:no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fr-FR"/>
              <a:t>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9064" y="445571"/>
            <a:ext cx="16293600" cy="46166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730822" y="2164227"/>
            <a:ext cx="6466317" cy="3631763"/>
          </a:xfrm>
        </p:spPr>
        <p:txBody>
          <a:bodyPr wrap="square">
            <a:spAutoFit/>
          </a:bodyPr>
          <a:lstStyle/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3C640F7F-9E55-2049-9310-87543ADADBA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2264" y="7952096"/>
            <a:ext cx="8352000" cy="468004"/>
          </a:xfrm>
          <a:solidFill>
            <a:schemeClr val="tx2"/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sz="2000" b="1" i="0">
                <a:solidFill>
                  <a:schemeClr val="bg1"/>
                </a:solidFill>
                <a:latin typeface="+mn-lt"/>
              </a:defRPr>
            </a:lvl1pPr>
            <a:lvl2pPr>
              <a:defRPr sz="2000" b="1">
                <a:solidFill>
                  <a:schemeClr val="bg1"/>
                </a:solidFill>
                <a:latin typeface="+mn-lt"/>
              </a:defRPr>
            </a:lvl2pPr>
            <a:lvl3pPr marL="11113" indent="0"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+mn-lt"/>
              </a:defRPr>
            </a:lvl3pPr>
            <a:lvl4pPr marL="11113" indent="0">
              <a:buNone/>
              <a:tabLst/>
              <a:defRPr sz="2000" b="1">
                <a:solidFill>
                  <a:schemeClr val="bg1"/>
                </a:solidFill>
                <a:latin typeface="+mn-lt"/>
              </a:defRPr>
            </a:lvl4pPr>
            <a:lvl5pPr marL="11113" indent="0">
              <a:buNone/>
              <a:tabLst/>
              <a:defRPr sz="2000" b="1">
                <a:solidFill>
                  <a:schemeClr val="bg1"/>
                </a:solidFill>
                <a:latin typeface="+mn-lt"/>
              </a:defRPr>
            </a:lvl5pPr>
            <a:lvl6pPr marL="11113" indent="0">
              <a:buNone/>
              <a:tabLst/>
              <a:defRPr sz="2000" b="1">
                <a:solidFill>
                  <a:schemeClr val="bg1"/>
                </a:solidFill>
                <a:latin typeface="+mn-lt"/>
              </a:defRPr>
            </a:lvl6pPr>
          </a:lstStyle>
          <a:p>
            <a:pPr lvl="0"/>
            <a:r>
              <a:rPr lang="fr-FR"/>
              <a:t>Légende, référence photo</a:t>
            </a:r>
          </a:p>
        </p:txBody>
      </p:sp>
    </p:spTree>
    <p:extLst>
      <p:ext uri="{BB962C8B-B14F-4D97-AF65-F5344CB8AC3E}">
        <p14:creationId xmlns:p14="http://schemas.microsoft.com/office/powerpoint/2010/main" val="47393840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8A67E93C-0221-2440-A1B7-2CC0C67803F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690100" y="1295400"/>
            <a:ext cx="6374262" cy="3187700"/>
          </a:xfrm>
        </p:spPr>
        <p:txBody>
          <a:bodyPr>
            <a:no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fr-FR"/>
              <a:t>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9064" y="445571"/>
            <a:ext cx="16293600" cy="46166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09370" y="2164227"/>
            <a:ext cx="6466317" cy="3631763"/>
          </a:xfrm>
        </p:spPr>
        <p:txBody>
          <a:bodyPr wrap="square">
            <a:spAutoFit/>
          </a:bodyPr>
          <a:lstStyle/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4209B5E6-9894-2747-9009-3693266846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90101" y="4793127"/>
            <a:ext cx="6374262" cy="3631763"/>
          </a:xfrm>
        </p:spPr>
        <p:txBody>
          <a:bodyPr wrap="square">
            <a:spAutoFit/>
          </a:bodyPr>
          <a:lstStyle/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405208159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9064" y="445571"/>
            <a:ext cx="16293600" cy="461665"/>
          </a:xfrm>
        </p:spPr>
        <p:txBody>
          <a:bodyPr/>
          <a:lstStyle>
            <a:lvl1pPr>
              <a:defRPr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7526CB9-37EF-D249-8DA4-261E847122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09370" y="2164227"/>
            <a:ext cx="6466317" cy="3631763"/>
          </a:xfrm>
        </p:spPr>
        <p:txBody>
          <a:bodyPr wrap="square">
            <a:spAutoFit/>
          </a:bodyPr>
          <a:lstStyle/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4209B5E6-9894-2747-9009-3693266846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90101" y="2164227"/>
            <a:ext cx="6374262" cy="3631763"/>
          </a:xfrm>
        </p:spPr>
        <p:txBody>
          <a:bodyPr wrap="square">
            <a:spAutoFit/>
          </a:bodyPr>
          <a:lstStyle/>
          <a:p>
            <a:pPr lvl="0"/>
            <a:r>
              <a:rPr lang="fr-FR"/>
              <a:t>Premier niveau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400790301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29063" y="445571"/>
            <a:ext cx="16293247" cy="461665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09370" y="2164227"/>
            <a:ext cx="13115297" cy="36317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  <a:p>
            <a:pPr lvl="5"/>
            <a:r>
              <a:rPr lang="fr-FR"/>
              <a:t>Sixième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675689" y="9088998"/>
            <a:ext cx="7388674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400" b="1">
                <a:solidFill>
                  <a:schemeClr val="bg2"/>
                </a:solidFill>
                <a:latin typeface="+mj-lt"/>
              </a:defRPr>
            </a:lvl1pPr>
          </a:lstStyle>
          <a:p>
            <a:endParaRPr lang="fr-FR" b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6197139" y="9017582"/>
            <a:ext cx="625171" cy="307777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fld id="{D6CAF8E8-172B-4E70-9325-BA460E9DD579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1" name="Graphique 10">
            <a:extLst>
              <a:ext uri="{FF2B5EF4-FFF2-40B4-BE49-F238E27FC236}">
                <a16:creationId xmlns:a16="http://schemas.microsoft.com/office/drawing/2014/main" id="{0CC2E8F5-9F2C-354C-BCC8-B71089C9137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37369" y="8678044"/>
            <a:ext cx="1872000" cy="535966"/>
          </a:xfrm>
          <a:prstGeom prst="rect">
            <a:avLst/>
          </a:prstGeom>
        </p:spPr>
      </p:pic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81C3897C-0E0B-FB4B-8F65-AD32D01EB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2213" y="10092298"/>
            <a:ext cx="3905250" cy="307777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fld id="{3E8196D0-56E2-7547-A8E4-AA3011F7D178}" type="datetime1">
              <a:rPr lang="fr-FR" smtClean="0"/>
              <a:t>10/06/2025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3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0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p:transition>
    <p:fade/>
  </p:transition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all" baseline="0">
          <a:solidFill>
            <a:srgbClr val="8AA0CA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000" b="1" kern="1200">
          <a:solidFill>
            <a:schemeClr val="bg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3000" kern="1200">
          <a:solidFill>
            <a:schemeClr val="tx2"/>
          </a:solidFill>
          <a:latin typeface="+mn-lt"/>
          <a:ea typeface="+mn-ea"/>
          <a:cs typeface="+mn-cs"/>
        </a:defRPr>
      </a:lvl2pPr>
      <a:lvl3pPr marL="468000" indent="-468000" algn="l" defTabSz="914400" rtl="0" eaLnBrk="1" latinLnBrk="0" hangingPunct="1">
        <a:lnSpc>
          <a:spcPct val="100000"/>
        </a:lnSpc>
        <a:spcBef>
          <a:spcPts val="1200"/>
        </a:spcBef>
        <a:buFontTx/>
        <a:buBlip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</a:buBlip>
        <a:tabLst/>
        <a:defRPr sz="3000" kern="1200">
          <a:solidFill>
            <a:schemeClr val="tx2"/>
          </a:solidFill>
          <a:latin typeface="+mn-lt"/>
          <a:ea typeface="+mn-ea"/>
          <a:cs typeface="+mn-cs"/>
        </a:defRPr>
      </a:lvl3pPr>
      <a:lvl4pPr marL="828000" indent="-358775" algn="l" defTabSz="914400" rtl="0" eaLnBrk="1" latinLnBrk="0" hangingPunct="1">
        <a:lnSpc>
          <a:spcPct val="100000"/>
        </a:lnSpc>
        <a:spcBef>
          <a:spcPts val="1200"/>
        </a:spcBef>
        <a:buClr>
          <a:schemeClr val="bg2"/>
        </a:buClr>
        <a:buFont typeface="Police système"/>
        <a:buChar char="■"/>
        <a:tabLst/>
        <a:defRPr sz="3000" kern="1200">
          <a:solidFill>
            <a:schemeClr val="tx2"/>
          </a:solidFill>
          <a:latin typeface="+mn-lt"/>
          <a:ea typeface="+mn-ea"/>
          <a:cs typeface="+mn-cs"/>
        </a:defRPr>
      </a:lvl4pPr>
      <a:lvl5pPr marL="1260000" indent="-396000" algn="l" defTabSz="914400" rtl="0" eaLnBrk="1" latinLnBrk="0" hangingPunct="1">
        <a:lnSpc>
          <a:spcPct val="100000"/>
        </a:lnSpc>
        <a:spcBef>
          <a:spcPts val="1200"/>
        </a:spcBef>
        <a:buClr>
          <a:schemeClr val="bg2"/>
        </a:buClr>
        <a:buSzPct val="50000"/>
        <a:buFont typeface="Lucida Grande" panose="020B0600040502020204" pitchFamily="34" charset="0"/>
        <a:buChar char="▶"/>
        <a:tabLst/>
        <a:defRPr sz="3000" kern="1200">
          <a:solidFill>
            <a:schemeClr val="tx2"/>
          </a:solidFill>
          <a:latin typeface="+mn-lt"/>
          <a:ea typeface="+mn-ea"/>
          <a:cs typeface="+mn-cs"/>
        </a:defRPr>
      </a:lvl5pPr>
      <a:lvl6pPr marL="1512000" indent="-216000" algn="l" defTabSz="914400" rtl="0" eaLnBrk="1" latinLnBrk="0" hangingPunct="1">
        <a:lnSpc>
          <a:spcPct val="100000"/>
        </a:lnSpc>
        <a:spcBef>
          <a:spcPts val="1200"/>
        </a:spcBef>
        <a:buClr>
          <a:schemeClr val="bg2"/>
        </a:buClr>
        <a:buFont typeface="Police système"/>
        <a:buChar char="∙"/>
        <a:tabLst/>
        <a:defRPr sz="30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931" userDrawn="1">
          <p15:clr>
            <a:srgbClr val="F26B43"/>
          </p15:clr>
        </p15:guide>
        <p15:guide id="2" pos="203" userDrawn="1">
          <p15:clr>
            <a:srgbClr val="F26B43"/>
          </p15:clr>
        </p15:guide>
        <p15:guide id="3" pos="10727" userDrawn="1">
          <p15:clr>
            <a:srgbClr val="F26B43"/>
          </p15:clr>
        </p15:guide>
        <p15:guide id="4" orient="horz" pos="215" userDrawn="1">
          <p15:clr>
            <a:srgbClr val="F26B43"/>
          </p15:clr>
        </p15:guide>
        <p15:guide id="5" pos="54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emf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AD4FB9-4498-7140-8761-ABC5211499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Savings</a:t>
            </a:r>
            <a:r>
              <a:rPr lang="fr-FR" dirty="0"/>
              <a:t> and Investment Union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0D6D4D20-056C-F4A9-5CA3-671DF43E9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6149" y="5342844"/>
            <a:ext cx="9996304" cy="2472472"/>
          </a:xfrm>
        </p:spPr>
        <p:txBody>
          <a:bodyPr/>
          <a:lstStyle/>
          <a:p>
            <a:r>
              <a:rPr lang="fr-FR" dirty="0"/>
              <a:t>The rôle of stakeholders - How to mobilise </a:t>
            </a:r>
            <a:r>
              <a:rPr lang="fr-FR" dirty="0" err="1"/>
              <a:t>private</a:t>
            </a:r>
            <a:r>
              <a:rPr lang="fr-FR" dirty="0"/>
              <a:t> </a:t>
            </a:r>
            <a:r>
              <a:rPr lang="fr-FR" dirty="0" err="1"/>
              <a:t>investment</a:t>
            </a:r>
            <a:r>
              <a:rPr lang="fr-FR" dirty="0"/>
              <a:t> in the EU</a:t>
            </a:r>
          </a:p>
          <a:p>
            <a:endParaRPr lang="fr-FR" dirty="0"/>
          </a:p>
          <a:p>
            <a:r>
              <a:rPr lang="fr-FR" b="0" dirty="0">
                <a:solidFill>
                  <a:schemeClr val="bg1"/>
                </a:solidFill>
              </a:rPr>
              <a:t>EECS June 11 2025</a:t>
            </a:r>
          </a:p>
        </p:txBody>
      </p:sp>
    </p:spTree>
    <p:extLst>
      <p:ext uri="{BB962C8B-B14F-4D97-AF65-F5344CB8AC3E}">
        <p14:creationId xmlns:p14="http://schemas.microsoft.com/office/powerpoint/2010/main" val="275011784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D7FD9-61BE-0D7C-38C3-3E867E986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18F7973-B75D-97DF-4DF4-862D983D5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10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D2BE0B-5855-DEA6-F207-9150EE327F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5432" y="1490459"/>
            <a:ext cx="16437298" cy="7253268"/>
          </a:xfrm>
        </p:spPr>
        <p:txBody>
          <a:bodyPr/>
          <a:lstStyle/>
          <a:p>
            <a:pPr marL="571500" lvl="1" indent="-571500">
              <a:spcBef>
                <a:spcPts val="600"/>
              </a:spcBef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Empower Retail Investors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financial education early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client journey: streamline PRIIPs</a:t>
            </a:r>
          </a:p>
          <a:p>
            <a:pPr marL="1399500" lvl="3" indent="-571500">
              <a:spcBef>
                <a:spcPts val="600"/>
              </a:spcBef>
              <a:spcAft>
                <a:spcPts val="600"/>
              </a:spcAft>
              <a:buClr>
                <a:srgbClr val="164194"/>
              </a:buClr>
              <a:buFont typeface="Courier New" panose="02070309020205020404" pitchFamily="49" charset="0"/>
              <a:buChar char="o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Replace misleading “performance scenario” with past performance</a:t>
            </a:r>
          </a:p>
          <a:p>
            <a:pPr marL="1399500" lvl="3" indent="-571500">
              <a:spcBef>
                <a:spcPts val="600"/>
              </a:spcBef>
              <a:spcAft>
                <a:spcPts val="600"/>
              </a:spcAft>
              <a:buClr>
                <a:srgbClr val="164194"/>
              </a:buClr>
              <a:buFont typeface="Courier New" panose="02070309020205020404" pitchFamily="49" charset="0"/>
              <a:buChar char="o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Remove unmeasurable “implicit transaction” costs</a:t>
            </a:r>
          </a:p>
          <a:p>
            <a:pPr marL="571500" lvl="1" indent="-571500">
              <a:spcBef>
                <a:spcPts val="600"/>
              </a:spcBef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Unlock the EU Investment Potential: Enable an attractive, competitive framework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Simplify EU regulation for asset managers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Prioritize global competitiveness: ensure level playing field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</a:t>
            </a: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stronger oversight of data service providers (e.g., ESG, ratings, benchmarks) to prevent dependency and ensure data quality and reliability. 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Strengthen the role of asset managers in financing the economy</a:t>
            </a:r>
          </a:p>
          <a:p>
            <a:endParaRPr lang="en-GB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58D40F6-EA0F-388E-7B38-A2BBFAE1A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63" y="95884"/>
            <a:ext cx="16822312" cy="1107996"/>
          </a:xfrm>
        </p:spPr>
        <p:txBody>
          <a:bodyPr/>
          <a:lstStyle/>
          <a:p>
            <a:r>
              <a:rPr lang="en-US" sz="3600" dirty="0"/>
              <a:t>SIU is not just about savings or investment – it’s about connecting the two </a:t>
            </a:r>
            <a:r>
              <a:rPr lang="en-US" sz="3600" i="1" dirty="0"/>
              <a:t>strategically</a:t>
            </a:r>
            <a:r>
              <a:rPr lang="en-US" sz="3200" dirty="0"/>
              <a:t>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88457990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BB52A-8A26-727D-ED3D-E48894E42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6425D1D-3EE1-EFF4-5C25-F997FFCBA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11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D6210D-B1A3-5C63-507E-D83DD02D4A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063" y="1443789"/>
            <a:ext cx="16465158" cy="6370975"/>
          </a:xfrm>
        </p:spPr>
        <p:txBody>
          <a:bodyPr/>
          <a:lstStyle/>
          <a:p>
            <a:pPr marL="571500" lvl="1" indent="-571500">
              <a:spcBef>
                <a:spcPts val="600"/>
              </a:spcBef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Connecting Savings &amp; Investment – Ensure Trust, Clarity, and Competitiveness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Avoid one-size-fits-all “low-cost” bias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MiFID &amp; UCITS: already deliver clarity and comparability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 UCITS brand: no product cannibalization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regulatory push for “low-cost”: risk of standardization, overconcentration, limited diversification</a:t>
            </a:r>
            <a:endParaRPr lang="en-US" sz="3600" b="1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71500" lvl="1" indent="-571500">
              <a:spcBef>
                <a:spcPts val="600"/>
              </a:spcBef>
              <a:spcAft>
                <a:spcPts val="600"/>
              </a:spcAft>
              <a:buSzPct val="110000"/>
              <a:buFont typeface="Wingdings" panose="05000000000000000000" pitchFamily="2" charset="2"/>
              <a:buChar char="ü"/>
            </a:pPr>
            <a:r>
              <a:rPr lang="en-US" sz="3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Channel Savings into the EU Economy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Relaunch IPOs with “Bonus IPO” incentive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Revive securitization to boost financing capacity</a:t>
            </a: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an EU Label: long-term horizon, SME focus, auto-enrolment &amp; best-in-class national tax treatment</a:t>
            </a:r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2C3D9647-6F74-05C8-38BF-7D2FCFAE9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63" y="70484"/>
            <a:ext cx="16822312" cy="1107996"/>
          </a:xfrm>
        </p:spPr>
        <p:txBody>
          <a:bodyPr/>
          <a:lstStyle/>
          <a:p>
            <a:r>
              <a:rPr lang="en-US" sz="3600" dirty="0"/>
              <a:t>SIU is not just about savings or investment – it’s about connecting the two </a:t>
            </a:r>
            <a:r>
              <a:rPr lang="en-US" sz="3600" i="1" dirty="0"/>
              <a:t>strategically</a:t>
            </a:r>
            <a:r>
              <a:rPr lang="en-US" sz="3600" dirty="0"/>
              <a:t>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10192143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diagramme, logo&#10;&#10;Le contenu généré par l’IA peut être incorrect.">
            <a:extLst>
              <a:ext uri="{FF2B5EF4-FFF2-40B4-BE49-F238E27FC236}">
                <a16:creationId xmlns:a16="http://schemas.microsoft.com/office/drawing/2014/main" id="{98F6F503-8EE2-0F2E-E6BC-2ACA27962F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402" y="1681538"/>
            <a:ext cx="11547928" cy="7852354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07AE695B-D3DE-1D04-04EA-58B3E28A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63" y="95884"/>
            <a:ext cx="16822312" cy="1107996"/>
          </a:xfrm>
        </p:spPr>
        <p:txBody>
          <a:bodyPr/>
          <a:lstStyle/>
          <a:p>
            <a:r>
              <a:rPr lang="en-US" sz="3600" dirty="0"/>
              <a:t>SIU is not just about savings or investment – it’s about connecting the two </a:t>
            </a:r>
            <a:r>
              <a:rPr lang="en-US" sz="3600" i="1" dirty="0"/>
              <a:t>strategically</a:t>
            </a:r>
            <a:r>
              <a:rPr lang="en-US" sz="3600" dirty="0"/>
              <a:t>.</a:t>
            </a:r>
            <a:endParaRPr lang="fr-FR" sz="3600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BE9E138-88E7-4EB3-66B4-0276318A2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2</a:t>
            </a:fld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6A7B26-21B1-A195-CD66-0522F990A681}"/>
              </a:ext>
            </a:extLst>
          </p:cNvPr>
          <p:cNvSpPr/>
          <p:nvPr/>
        </p:nvSpPr>
        <p:spPr>
          <a:xfrm>
            <a:off x="9935589" y="3991553"/>
            <a:ext cx="1444023" cy="30472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SAVINGS PRODUCTs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92407D-443A-0798-317E-70FBC16C2EBA}"/>
              </a:ext>
            </a:extLst>
          </p:cNvPr>
          <p:cNvSpPr/>
          <p:nvPr/>
        </p:nvSpPr>
        <p:spPr>
          <a:xfrm>
            <a:off x="12524014" y="7151914"/>
            <a:ext cx="1240972" cy="6639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203F40-66BA-D081-9AB4-8E3A9166A4DB}"/>
              </a:ext>
            </a:extLst>
          </p:cNvPr>
          <p:cNvSpPr/>
          <p:nvPr/>
        </p:nvSpPr>
        <p:spPr>
          <a:xfrm>
            <a:off x="12524014" y="7151914"/>
            <a:ext cx="1126672" cy="624114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 descr="Tous les drapeaux des pays de l'Union européenne. Style brillant rond ...">
            <a:extLst>
              <a:ext uri="{FF2B5EF4-FFF2-40B4-BE49-F238E27FC236}">
                <a16:creationId xmlns:a16="http://schemas.microsoft.com/office/drawing/2014/main" id="{9FC4004D-FE80-4B8C-8463-4EFFD77BF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5294" y="6552266"/>
            <a:ext cx="908840" cy="90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780C68-F7B5-F2B2-2DE8-31264BBE8D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5043" y="1377341"/>
            <a:ext cx="16950646" cy="1994392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rgbClr val="F18700"/>
                </a:solidFill>
              </a:rPr>
              <a:t>Let’s rebuild a </a:t>
            </a:r>
            <a:r>
              <a:rPr lang="en-US" sz="3600" b="1" dirty="0">
                <a:solidFill>
                  <a:srgbClr val="F18700"/>
                </a:solidFill>
              </a:rPr>
              <a:t>competitive, empowered EU ecosystem</a:t>
            </a:r>
            <a:endParaRPr lang="en-US" sz="2800" b="1" dirty="0">
              <a:solidFill>
                <a:srgbClr val="F187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28024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D046E7F-85B9-E32E-5450-B36033844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3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F9FE95A6-A138-96B2-5610-3597E97D0DE8}"/>
              </a:ext>
            </a:extLst>
          </p:cNvPr>
          <p:cNvSpPr txBox="1">
            <a:spLocks/>
          </p:cNvSpPr>
          <p:nvPr/>
        </p:nvSpPr>
        <p:spPr>
          <a:xfrm>
            <a:off x="570203" y="477541"/>
            <a:ext cx="16293247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1" kern="1200" cap="all" baseline="0">
                <a:solidFill>
                  <a:srgbClr val="8AA0C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EUROPE’s PARADOX: HIGH SAVINGS, LOW INVESTMENT in the EU</a:t>
            </a:r>
            <a:endParaRPr lang="fr-FR" sz="36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5AB1D63-605E-C797-44F9-F667F33BC478}"/>
              </a:ext>
            </a:extLst>
          </p:cNvPr>
          <p:cNvSpPr txBox="1"/>
          <p:nvPr/>
        </p:nvSpPr>
        <p:spPr>
          <a:xfrm>
            <a:off x="652472" y="1201467"/>
            <a:ext cx="16512581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1" indent="-5715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40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 savings </a:t>
            </a:r>
          </a:p>
          <a:p>
            <a:pPr marL="571500" lvl="1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€33 trillion</a:t>
            </a:r>
            <a:r>
              <a:rPr lang="en-US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EU household financial assets (Eurostat 2023). </a:t>
            </a:r>
            <a:r>
              <a:rPr lang="en-US" sz="32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~ 12% </a:t>
            </a:r>
            <a:r>
              <a:rPr lang="en-US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household savings (vs ~7% US)</a:t>
            </a:r>
          </a:p>
          <a:p>
            <a:pPr marL="571500" lvl="1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u="sng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</a:t>
            </a:r>
            <a:r>
              <a:rPr lang="en-US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~</a:t>
            </a:r>
            <a:r>
              <a:rPr lang="en-US" sz="32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17% </a:t>
            </a:r>
            <a:r>
              <a:rPr lang="en-US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EU household financial wealth in equities, vs ~40% in the US (OECD)</a:t>
            </a:r>
          </a:p>
          <a:p>
            <a:pPr marL="571500" lvl="1" indent="-5715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40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 Investment in the EU…ever more invested outside the EU with poor diversification &amp; concentration on a</a:t>
            </a:r>
            <a:r>
              <a:rPr lang="fr-FR" sz="40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few non-EU </a:t>
            </a:r>
            <a:r>
              <a:rPr lang="fr-FR" sz="4000" b="1" dirty="0" err="1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issuers</a:t>
            </a:r>
            <a:r>
              <a:rPr lang="fr-FR" sz="40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4000" b="1" dirty="0">
              <a:solidFill>
                <a:srgbClr val="F187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Image 54">
            <a:extLst>
              <a:ext uri="{FF2B5EF4-FFF2-40B4-BE49-F238E27FC236}">
                <a16:creationId xmlns:a16="http://schemas.microsoft.com/office/drawing/2014/main" id="{5C49275B-25F5-58C7-8B24-F7D70940B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1767" y="6198602"/>
            <a:ext cx="1332800" cy="69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53">
            <a:extLst>
              <a:ext uri="{FF2B5EF4-FFF2-40B4-BE49-F238E27FC236}">
                <a16:creationId xmlns:a16="http://schemas.microsoft.com/office/drawing/2014/main" id="{6E10334E-3298-288E-5629-83D6ED37C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691" y="5384164"/>
            <a:ext cx="8758751" cy="3042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5">
            <a:extLst>
              <a:ext uri="{FF2B5EF4-FFF2-40B4-BE49-F238E27FC236}">
                <a16:creationId xmlns:a16="http://schemas.microsoft.com/office/drawing/2014/main" id="{483DEF12-7521-5446-E1D9-DC43F7E73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263" y="4813488"/>
            <a:ext cx="83111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Geographical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allocation of </a:t>
            </a:r>
            <a:r>
              <a:rPr kumimoji="0" lang="fr-FR" altLang="fr-FR" sz="2400" b="1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issuers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in 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</a:rPr>
              <a:t>EU 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portfolios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945FB0A-F02C-9525-5BCF-6539FC78DB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13683" y="5443152"/>
            <a:ext cx="4841037" cy="2894312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C1D0C787-406D-989B-3FBA-C1ACD7D01CF0}"/>
              </a:ext>
            </a:extLst>
          </p:cNvPr>
          <p:cNvSpPr txBox="1"/>
          <p:nvPr/>
        </p:nvSpPr>
        <p:spPr>
          <a:xfrm>
            <a:off x="11257871" y="4813487"/>
            <a:ext cx="62906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Weighting</a:t>
            </a:r>
            <a:r>
              <a:rPr lang="en-GB" sz="2400" b="1" dirty="0"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top 25 issuers in </a:t>
            </a:r>
            <a:r>
              <a:rPr lang="en-GB" sz="2400" b="1" spc="-10" dirty="0">
                <a:solidFill>
                  <a:schemeClr val="tx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portfolios</a:t>
            </a:r>
            <a:endParaRPr lang="en-GB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0B4FE21-E3B8-5D03-E8F9-5FB51208C0ED}"/>
              </a:ext>
            </a:extLst>
          </p:cNvPr>
          <p:cNvSpPr txBox="1"/>
          <p:nvPr/>
        </p:nvSpPr>
        <p:spPr>
          <a:xfrm>
            <a:off x="11449535" y="8691149"/>
            <a:ext cx="50042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« ECB – Financial </a:t>
            </a:r>
            <a:r>
              <a:rPr lang="fr-FR" sz="20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Stability</a:t>
            </a:r>
            <a:r>
              <a:rPr lang="fr-FR" sz="20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000" dirty="0" err="1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</a:t>
            </a:r>
            <a:r>
              <a:rPr lang="fr-FR" sz="20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»</a:t>
            </a:r>
            <a:endParaRPr lang="fr-FR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60331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38FC2-E0F0-A98D-7D8E-F799062DC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885B64F-0E93-921B-7FFE-EBF3128DA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4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63C66B1-1454-1E70-6B41-6F3F0948FBC3}"/>
              </a:ext>
            </a:extLst>
          </p:cNvPr>
          <p:cNvSpPr txBox="1">
            <a:spLocks/>
          </p:cNvSpPr>
          <p:nvPr/>
        </p:nvSpPr>
        <p:spPr>
          <a:xfrm>
            <a:off x="570203" y="477541"/>
            <a:ext cx="16293247" cy="5539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1" kern="1200" cap="all" baseline="0">
                <a:solidFill>
                  <a:srgbClr val="8AA0C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EUROPE’s PARADOX: HIGH SAVINGS, LOW INVESTMENT in the EU</a:t>
            </a:r>
            <a:endParaRPr lang="fr-FR" sz="36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B01225D-8692-0243-7960-A9ACA7B253AC}"/>
              </a:ext>
            </a:extLst>
          </p:cNvPr>
          <p:cNvSpPr txBox="1"/>
          <p:nvPr/>
        </p:nvSpPr>
        <p:spPr>
          <a:xfrm>
            <a:off x="14160799" y="6969267"/>
            <a:ext cx="266151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« </a:t>
            </a:r>
            <a:r>
              <a:rPr lang="fr-FR" sz="20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EFAMA</a:t>
            </a:r>
            <a:r>
              <a:rPr lang="fr-FR" sz="20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»</a:t>
            </a:r>
            <a:endParaRPr lang="fr-FR" sz="18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E2BD0B-1A05-0A3B-BCD0-35B44D7CA8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412" y="4193935"/>
            <a:ext cx="5400719" cy="374925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207E5A0C-A13B-CC9C-DD52-B4A0945D42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5687" y="4177893"/>
            <a:ext cx="5485112" cy="3942130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A2CC6468-F6DF-9953-6829-FC7C5AF3C753}"/>
              </a:ext>
            </a:extLst>
          </p:cNvPr>
          <p:cNvSpPr txBox="1"/>
          <p:nvPr/>
        </p:nvSpPr>
        <p:spPr>
          <a:xfrm>
            <a:off x="458071" y="7750469"/>
            <a:ext cx="165175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0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Europe has the capacity – but underuses it. SIU aims to unlock this potential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96F1603-47B6-B579-9118-373CD5630512}"/>
              </a:ext>
            </a:extLst>
          </p:cNvPr>
          <p:cNvSpPr txBox="1"/>
          <p:nvPr/>
        </p:nvSpPr>
        <p:spPr>
          <a:xfrm>
            <a:off x="265565" y="1440185"/>
            <a:ext cx="17085810" cy="2776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1" indent="-5715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Low Investment in the EU comes at a cost </a:t>
            </a:r>
          </a:p>
          <a:p>
            <a:pPr marL="1222095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 capital markets accounts for only 13% of global equity market cap (vs 42% US – IMF)</a:t>
            </a:r>
          </a:p>
          <a:p>
            <a:pPr marL="1222095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IPO volumes in the EU dropped by 90% between 2021 to 2023 (Euronext)</a:t>
            </a:r>
          </a:p>
          <a:p>
            <a:pPr marL="1222095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Although EU investment managers allocate </a:t>
            </a:r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 pts more to EU </a:t>
            </a:r>
            <a:r>
              <a:rPr lang="fr-FR" sz="2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</a:t>
            </a:r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non-EU </a:t>
            </a:r>
            <a:r>
              <a:rPr lang="fr-FR" sz="2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peers</a:t>
            </a:r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2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offering</a:t>
            </a:r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local expertise, essential for </a:t>
            </a:r>
            <a:r>
              <a:rPr lang="fr-FR" sz="2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financing</a:t>
            </a:r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SME but </a:t>
            </a:r>
            <a:r>
              <a:rPr lang="fr-FR" sz="2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fr-FR" sz="2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losing</a:t>
            </a:r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market</a:t>
            </a:r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</a:t>
            </a:r>
            <a:r>
              <a:rPr lang="fr-FR" sz="28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9207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ED2691-17B7-55C7-F235-675D73856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63" y="445571"/>
            <a:ext cx="16293247" cy="553998"/>
          </a:xfrm>
        </p:spPr>
        <p:txBody>
          <a:bodyPr/>
          <a:lstStyle/>
          <a:p>
            <a:r>
              <a:rPr lang="en-US" sz="3600" dirty="0"/>
              <a:t>Retail Investors: Unlocking Untapped Potential</a:t>
            </a:r>
            <a:endParaRPr lang="en-GB" sz="3600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51B2D3D-2EAC-7153-7343-E09DFE2F5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5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EF8FB3-BEDA-F986-6270-9EF3433ABC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063" y="1288737"/>
            <a:ext cx="16007958" cy="7259423"/>
          </a:xfrm>
        </p:spPr>
        <p:txBody>
          <a:bodyPr/>
          <a:lstStyle/>
          <a:p>
            <a:pPr marL="571500" lvl="1" indent="-5715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Bridge the Financial literacy gap</a:t>
            </a:r>
          </a:p>
          <a:p>
            <a:pPr marL="1222095" lvl="2" indent="-571500" defTabSz="130119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18% of EU adults can correctly answer three basic finance questions (OECD) </a:t>
            </a:r>
          </a:p>
          <a:p>
            <a:pPr marL="1222095" lvl="2" indent="-571500" defTabSz="130119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a recent study in France (ELABE) show that they are eager to learn starting at school!</a:t>
            </a:r>
          </a:p>
          <a:p>
            <a:pPr marL="1222095" lvl="2" indent="-571500" defTabSz="130119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8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65% </a:t>
            </a:r>
            <a:r>
              <a:rPr lang="fr-FR" sz="2800" b="1" dirty="0" err="1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say</a:t>
            </a:r>
            <a:r>
              <a:rPr lang="fr-FR" sz="28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Yes to </a:t>
            </a:r>
            <a:r>
              <a:rPr lang="fr-FR" sz="2800" b="1" dirty="0" err="1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bring</a:t>
            </a:r>
            <a:r>
              <a:rPr lang="fr-FR" sz="28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financial</a:t>
            </a:r>
            <a:r>
              <a:rPr lang="fr-FR" sz="28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fr-FR" sz="28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r-FR" sz="2800" b="1" dirty="0" err="1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</a:t>
            </a:r>
            <a:r>
              <a:rPr lang="fr-FR" sz="28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80% of 18-24 </a:t>
            </a:r>
            <a:r>
              <a:rPr lang="fr-FR" sz="2800" b="1" dirty="0" err="1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years</a:t>
            </a:r>
            <a:r>
              <a:rPr lang="fr-FR" sz="28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b="1" dirty="0" err="1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old</a:t>
            </a:r>
            <a:r>
              <a:rPr lang="fr-FR" sz="28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650595" lvl="2" indent="0" defTabSz="1301191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800" b="1" i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1800" i="1" dirty="0">
                <a:solidFill>
                  <a:srgbClr val="F7941D"/>
                </a:solidFill>
              </a:rPr>
              <a:t>In % - All French people</a:t>
            </a:r>
            <a:endParaRPr lang="fr-FR" sz="1800" b="1" dirty="0"/>
          </a:p>
          <a:p>
            <a:pPr marL="1222095" lvl="2" indent="-571500" defTabSz="130119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39500" lvl="2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/>
          </a:p>
        </p:txBody>
      </p:sp>
      <p:graphicFrame>
        <p:nvGraphicFramePr>
          <p:cNvPr id="5" name="CHART" descr="Set Id=&quot;GlgquVkEiUGZJwQ9mSqqNw&quot;">
            <a:extLst>
              <a:ext uri="{FF2B5EF4-FFF2-40B4-BE49-F238E27FC236}">
                <a16:creationId xmlns:a16="http://schemas.microsoft.com/office/drawing/2014/main" id="{CA6C658D-9F8D-25D1-EB2A-38C5B48DD1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4400500"/>
              </p:ext>
            </p:extLst>
          </p:nvPr>
        </p:nvGraphicFramePr>
        <p:xfrm>
          <a:off x="1709530" y="4203031"/>
          <a:ext cx="8942431" cy="4638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ET_VALUE1" descr="Set Id=&quot;OKjCGVnftkiwBlQpalxV1Q&quot;">
            <a:extLst>
              <a:ext uri="{FF2B5EF4-FFF2-40B4-BE49-F238E27FC236}">
                <a16:creationId xmlns:a16="http://schemas.microsoft.com/office/drawing/2014/main" id="{3B8835B2-8E61-3CB0-4F9C-650AE9A7D948}"/>
              </a:ext>
            </a:extLst>
          </p:cNvPr>
          <p:cNvSpPr txBox="1"/>
          <p:nvPr/>
        </p:nvSpPr>
        <p:spPr>
          <a:xfrm>
            <a:off x="10651961" y="4279035"/>
            <a:ext cx="4989883" cy="764344"/>
          </a:xfrm>
          <a:prstGeom prst="rect">
            <a:avLst/>
          </a:prstGeom>
          <a:solidFill>
            <a:srgbClr val="F7941D"/>
          </a:solidFill>
        </p:spPr>
        <p:txBody>
          <a:bodyPr wrap="square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867257">
              <a:defRPr/>
            </a:pPr>
            <a:r>
              <a:rPr lang="fr-FR" sz="3200" b="1" dirty="0">
                <a:solidFill>
                  <a:schemeClr val="bg1"/>
                </a:solidFill>
                <a:latin typeface="Calibri"/>
              </a:rPr>
              <a:t>TOTAL YES: 65%</a:t>
            </a:r>
            <a:endParaRPr lang="fr-FR" sz="3600" b="1" dirty="0">
              <a:solidFill>
                <a:schemeClr val="bg1"/>
              </a:solidFill>
              <a:latin typeface="Calibri"/>
            </a:endParaRPr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40CC2936-FAEC-045D-19E3-D2675E07D8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7218823"/>
              </p:ext>
            </p:extLst>
          </p:nvPr>
        </p:nvGraphicFramePr>
        <p:xfrm>
          <a:off x="10651961" y="5043379"/>
          <a:ext cx="4989883" cy="3252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EE0E9455-4E3F-59EF-5E0D-AF1C13AE363C}"/>
              </a:ext>
            </a:extLst>
          </p:cNvPr>
          <p:cNvSpPr txBox="1"/>
          <p:nvPr/>
        </p:nvSpPr>
        <p:spPr>
          <a:xfrm>
            <a:off x="14109390" y="8516538"/>
            <a:ext cx="27129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ELABE 2025</a:t>
            </a:r>
          </a:p>
        </p:txBody>
      </p:sp>
    </p:spTree>
    <p:extLst>
      <p:ext uri="{BB962C8B-B14F-4D97-AF65-F5344CB8AC3E}">
        <p14:creationId xmlns:p14="http://schemas.microsoft.com/office/powerpoint/2010/main" val="291489659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28F6D252-CDBF-6FE2-E259-844EC4F91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Retail Investors: Unlocking Untapped Potential</a:t>
            </a:r>
            <a:endParaRPr lang="en-GB" sz="3600" b="1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F3AE020-2D36-F4AF-7D89-E1C83B878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6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6536D1-CC2C-720D-33BA-C750B30ABE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8638" y="1329461"/>
            <a:ext cx="16090983" cy="2306272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Levers to encourage Investment</a:t>
            </a:r>
            <a:r>
              <a:rPr lang="en-US" sz="3600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What would motivate French people to Invest more in the medium to Long Term? </a:t>
            </a:r>
            <a:r>
              <a:rPr lang="fr-FR" sz="3600" i="1" dirty="0">
                <a:solidFill>
                  <a:srgbClr val="F7941D"/>
                </a:solidFill>
              </a:rPr>
              <a:t>In % - </a:t>
            </a:r>
            <a:r>
              <a:rPr lang="fr-FR" sz="1800" i="1" dirty="0">
                <a:solidFill>
                  <a:srgbClr val="F7941D"/>
                </a:solidFill>
                <a:latin typeface="+mn-lt"/>
              </a:rPr>
              <a:t>All French people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br>
              <a:rPr lang="fr-FR" sz="1800" i="1" dirty="0">
                <a:solidFill>
                  <a:srgbClr val="F7941D"/>
                </a:solidFill>
                <a:latin typeface="+mn-lt"/>
              </a:rPr>
            </a:br>
            <a:endParaRPr lang="en-US" sz="1800" i="1" dirty="0">
              <a:solidFill>
                <a:srgbClr val="F7941D"/>
              </a:solidFill>
              <a:latin typeface="+mn-lt"/>
            </a:endParaRPr>
          </a:p>
          <a:p>
            <a:endParaRPr lang="en-GB" dirty="0"/>
          </a:p>
        </p:txBody>
      </p:sp>
      <p:graphicFrame>
        <p:nvGraphicFramePr>
          <p:cNvPr id="6" name="TABLE" descr="Set Id=&quot;4mSs7u6tfkWPuh1rNdX4Sg&quot;">
            <a:extLst>
              <a:ext uri="{FF2B5EF4-FFF2-40B4-BE49-F238E27FC236}">
                <a16:creationId xmlns:a16="http://schemas.microsoft.com/office/drawing/2014/main" id="{B3F69325-B57B-8E84-C2AB-115DF861A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898103"/>
              </p:ext>
            </p:extLst>
          </p:nvPr>
        </p:nvGraphicFramePr>
        <p:xfrm>
          <a:off x="2016781" y="2931939"/>
          <a:ext cx="4200233" cy="5743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0233">
                  <a:extLst>
                    <a:ext uri="{9D8B030D-6E8A-4147-A177-3AD203B41FA5}">
                      <a16:colId xmlns:a16="http://schemas.microsoft.com/office/drawing/2014/main" val="4180462658"/>
                    </a:ext>
                  </a:extLst>
                </a:gridCol>
              </a:tblGrid>
              <a:tr h="804833"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>
                          <a:solidFill>
                            <a:srgbClr val="000000"/>
                          </a:solidFill>
                        </a:rPr>
                        <a:t>Achieve high return potential</a:t>
                      </a:r>
                    </a:p>
                    <a:p>
                      <a:pPr algn="r"/>
                      <a:r>
                        <a:rPr lang="fr-FR" sz="1500" b="1" dirty="0">
                          <a:solidFill>
                            <a:srgbClr val="000000"/>
                          </a:solidFill>
                        </a:rPr>
                        <a:t>on investments</a:t>
                      </a:r>
                      <a:endParaRPr sz="1700" dirty="0"/>
                    </a:p>
                  </a:txBody>
                  <a:tcPr marL="0" marR="0" marT="0" marB="0" anchor="ctr">
                    <a:lnL w="0" cmpd="sng">
                      <a:solidFill>
                        <a:schemeClr val="lt1"/>
                      </a:solidFill>
                    </a:lnL>
                    <a:lnR w="0" cmpd="sng">
                      <a:solidFill>
                        <a:schemeClr val="lt1"/>
                      </a:solidFill>
                    </a:lnR>
                    <a:lnT w="0" cmpd="sng">
                      <a:solidFill>
                        <a:schemeClr val="lt1"/>
                      </a:solidFill>
                    </a:lnT>
                    <a:lnB w="0" cmpd="sng">
                      <a:solidFill>
                        <a:schemeClr val="l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967304"/>
                  </a:ext>
                </a:extLst>
              </a:tr>
              <a:tr h="804833"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 err="1">
                          <a:solidFill>
                            <a:srgbClr val="000000"/>
                          </a:solidFill>
                        </a:rPr>
                        <a:t>Receive personalised support and advice from a professional</a:t>
                      </a:r>
                      <a:endParaRPr sz="1700" dirty="0"/>
                    </a:p>
                  </a:txBody>
                  <a:tcPr marL="0" marR="0" marT="0" marB="0" anchor="ctr">
                    <a:lnL w="0" cmpd="sng">
                      <a:solidFill>
                        <a:schemeClr val="lt1"/>
                      </a:solidFill>
                    </a:lnL>
                    <a:lnR w="0" cmpd="sng">
                      <a:solidFill>
                        <a:schemeClr val="lt1"/>
                      </a:solidFill>
                    </a:lnR>
                    <a:lnT w="0" cmpd="sng">
                      <a:solidFill>
                        <a:schemeClr val="lt1"/>
                      </a:solidFill>
                    </a:lnT>
                    <a:lnB w="0" cmpd="sng">
                      <a:solidFill>
                        <a:schemeClr val="l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813054"/>
                  </a:ext>
                </a:extLst>
              </a:tr>
              <a:tr h="804833"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>
                          <a:solidFill>
                            <a:srgbClr val="000000"/>
                          </a:solidFill>
                        </a:rPr>
                        <a:t>Be better informed about all aspects of financial investment</a:t>
                      </a:r>
                      <a:endParaRPr sz="1700" dirty="0"/>
                    </a:p>
                  </a:txBody>
                  <a:tcPr marL="0" marR="0" marT="0" marB="0" anchor="ctr">
                    <a:lnL w="0" cmpd="sng">
                      <a:solidFill>
                        <a:schemeClr val="lt1"/>
                      </a:solidFill>
                    </a:lnL>
                    <a:lnR w="0" cmpd="sng">
                      <a:solidFill>
                        <a:schemeClr val="lt1"/>
                      </a:solidFill>
                    </a:lnR>
                    <a:lnT w="0" cmpd="sng">
                      <a:solidFill>
                        <a:schemeClr val="lt1"/>
                      </a:solidFill>
                    </a:lnT>
                    <a:lnB w="0" cmpd="sng">
                      <a:solidFill>
                        <a:schemeClr val="l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9341304"/>
                  </a:ext>
                </a:extLst>
              </a:tr>
              <a:tr h="804833"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>
                          <a:solidFill>
                            <a:srgbClr val="000000"/>
                          </a:solidFill>
                        </a:rPr>
                        <a:t>Better tax incentives</a:t>
                      </a:r>
                      <a:endParaRPr sz="1700" dirty="0"/>
                    </a:p>
                  </a:txBody>
                  <a:tcPr marL="0" marR="0" marT="0" marB="0" anchor="ctr">
                    <a:lnL w="0" cmpd="sng">
                      <a:solidFill>
                        <a:schemeClr val="lt1"/>
                      </a:solidFill>
                    </a:lnL>
                    <a:lnR w="0" cmpd="sng">
                      <a:solidFill>
                        <a:schemeClr val="lt1"/>
                      </a:solidFill>
                    </a:lnR>
                    <a:lnT w="0" cmpd="sng">
                      <a:solidFill>
                        <a:schemeClr val="lt1"/>
                      </a:solidFill>
                    </a:lnT>
                    <a:lnB w="0" cmpd="sng">
                      <a:solidFill>
                        <a:schemeClr val="l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0901251"/>
                  </a:ext>
                </a:extLst>
              </a:tr>
              <a:tr h="804833"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>
                          <a:solidFill>
                            <a:srgbClr val="000000"/>
                          </a:solidFill>
                        </a:rPr>
                        <a:t>A system of automatic payments into savings products</a:t>
                      </a:r>
                      <a:endParaRPr sz="1700" dirty="0"/>
                    </a:p>
                  </a:txBody>
                  <a:tcPr marL="0" marR="0" marT="0" marB="0" anchor="ctr">
                    <a:lnL w="0" cmpd="sng">
                      <a:solidFill>
                        <a:schemeClr val="lt1"/>
                      </a:solidFill>
                    </a:lnL>
                    <a:lnR w="0" cmpd="sng">
                      <a:solidFill>
                        <a:schemeClr val="lt1"/>
                      </a:solidFill>
                    </a:lnR>
                    <a:lnT w="0" cmpd="sng">
                      <a:solidFill>
                        <a:schemeClr val="lt1"/>
                      </a:solidFill>
                    </a:lnT>
                    <a:lnB w="0" cmpd="sng">
                      <a:solidFill>
                        <a:schemeClr val="l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4833"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>
                          <a:solidFill>
                            <a:srgbClr val="000000"/>
                          </a:solidFill>
                        </a:rPr>
                        <a:t>Greater simplification of the customer process (questionnaires and regulatory information) and financial product documentation</a:t>
                      </a:r>
                      <a:endParaRPr sz="1700" dirty="0"/>
                    </a:p>
                  </a:txBody>
                  <a:tcPr marL="0" marR="0" marT="0" marB="0" anchor="ctr">
                    <a:lnL w="0" cmpd="sng">
                      <a:solidFill>
                        <a:schemeClr val="lt1"/>
                      </a:solidFill>
                    </a:lnL>
                    <a:lnR w="0" cmpd="sng">
                      <a:solidFill>
                        <a:schemeClr val="lt1"/>
                      </a:solidFill>
                    </a:lnR>
                    <a:lnT w="0" cmpd="sng">
                      <a:solidFill>
                        <a:schemeClr val="lt1"/>
                      </a:solidFill>
                    </a:lnT>
                    <a:lnB w="0" cmpd="sng">
                      <a:solidFill>
                        <a:schemeClr val="l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4833"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>
                          <a:solidFill>
                            <a:srgbClr val="000000"/>
                          </a:solidFill>
                        </a:rPr>
                        <a:t>Controlled management of your savings (allocations are automatically made according to your age)</a:t>
                      </a:r>
                      <a:endParaRPr sz="1700" dirty="0"/>
                    </a:p>
                  </a:txBody>
                  <a:tcPr marL="0" marR="0" marT="0" marB="0" anchor="ctr">
                    <a:lnL w="0" cmpd="sng">
                      <a:solidFill>
                        <a:schemeClr val="lt1"/>
                      </a:solidFill>
                    </a:lnL>
                    <a:lnR w="0" cmpd="sng">
                      <a:solidFill>
                        <a:schemeClr val="lt1"/>
                      </a:solidFill>
                    </a:lnR>
                    <a:lnT w="0" cmpd="sng">
                      <a:solidFill>
                        <a:schemeClr val="lt1"/>
                      </a:solidFill>
                    </a:lnT>
                    <a:lnB w="0" cmpd="sng">
                      <a:solidFill>
                        <a:schemeClr val="lt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CHART" descr="Set Id=&quot;Bva2u5_6a0SAgAJI56rWlQ&quot;">
            <a:extLst>
              <a:ext uri="{FF2B5EF4-FFF2-40B4-BE49-F238E27FC236}">
                <a16:creationId xmlns:a16="http://schemas.microsoft.com/office/drawing/2014/main" id="{63ADCFAA-CF03-93DB-32F3-4F39F9BE04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7697668"/>
              </p:ext>
            </p:extLst>
          </p:nvPr>
        </p:nvGraphicFramePr>
        <p:xfrm>
          <a:off x="6320449" y="2931938"/>
          <a:ext cx="8053277" cy="5633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D5632C50-B495-173A-976E-D9D7C7EBDA9D}"/>
              </a:ext>
            </a:extLst>
          </p:cNvPr>
          <p:cNvSpPr txBox="1"/>
          <p:nvPr/>
        </p:nvSpPr>
        <p:spPr>
          <a:xfrm>
            <a:off x="7600349" y="8710636"/>
            <a:ext cx="54258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ELABE 2025</a:t>
            </a:r>
          </a:p>
        </p:txBody>
      </p:sp>
    </p:spTree>
    <p:extLst>
      <p:ext uri="{BB962C8B-B14F-4D97-AF65-F5344CB8AC3E}">
        <p14:creationId xmlns:p14="http://schemas.microsoft.com/office/powerpoint/2010/main" val="31801116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33A42-3B1E-234B-946E-05BED20F2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CF45C508-004D-0216-8119-76426E9FE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Retail Investors: Unlocking Untapped Potential</a:t>
            </a:r>
            <a:endParaRPr lang="en-GB" sz="3600" b="1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C24097C-A070-13BB-143D-988C0A904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7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6DDAD6A-4ADF-B872-9DAC-0C4C6D24BB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8638" y="1329461"/>
            <a:ext cx="15433257" cy="997196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or what do you trust most for information on savings management or financial advice?</a:t>
            </a:r>
            <a:r>
              <a:rPr lang="fr-FR" sz="3600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i="1" dirty="0">
                <a:solidFill>
                  <a:srgbClr val="F7941D"/>
                </a:solidFill>
              </a:rPr>
              <a:t>In % - All French people</a:t>
            </a:r>
            <a:endParaRPr lang="en-GB" dirty="0"/>
          </a:p>
        </p:txBody>
      </p:sp>
      <p:graphicFrame>
        <p:nvGraphicFramePr>
          <p:cNvPr id="10" name="CHART" descr="Set Id=&quot;0YVHCRRMSkyrtNo5XQYUBA&quot;">
            <a:extLst>
              <a:ext uri="{FF2B5EF4-FFF2-40B4-BE49-F238E27FC236}">
                <a16:creationId xmlns:a16="http://schemas.microsoft.com/office/drawing/2014/main" id="{EA40CF85-871E-197D-B340-098C28006B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1384747"/>
              </p:ext>
            </p:extLst>
          </p:nvPr>
        </p:nvGraphicFramePr>
        <p:xfrm>
          <a:off x="4783584" y="2583790"/>
          <a:ext cx="7887451" cy="6538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ABLE_NET1" descr="Set Id=&quot;4ZvxLFMalEavphf2QmzfTA&quot;">
            <a:extLst>
              <a:ext uri="{FF2B5EF4-FFF2-40B4-BE49-F238E27FC236}">
                <a16:creationId xmlns:a16="http://schemas.microsoft.com/office/drawing/2014/main" id="{B4EB8364-C0C9-4154-7101-BA91E94E9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434943"/>
              </p:ext>
            </p:extLst>
          </p:nvPr>
        </p:nvGraphicFramePr>
        <p:xfrm>
          <a:off x="13119641" y="3367853"/>
          <a:ext cx="1024333" cy="5457074"/>
        </p:xfrm>
        <a:graphic>
          <a:graphicData uri="http://schemas.openxmlformats.org/drawingml/2006/table">
            <a:tbl>
              <a:tblPr/>
              <a:tblGrid>
                <a:gridCol w="1024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9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2800" b="1" i="0" u="none" strike="noStrike" dirty="0">
                          <a:solidFill>
                            <a:srgbClr val="F68E38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  <a:endParaRPr sz="2300" dirty="0"/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239908"/>
                  </a:ext>
                </a:extLst>
              </a:tr>
              <a:tr h="779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2300" b="1" i="0" u="none" strike="noStrike" dirty="0">
                          <a:solidFill>
                            <a:srgbClr val="F68E38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  <a:endParaRPr sz="2300" dirty="0"/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2300" b="1" i="0" u="none" strike="noStrike" kern="1200" dirty="0">
                          <a:solidFill>
                            <a:srgbClr val="F68E38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</a:t>
                      </a:r>
                      <a:endParaRPr sz="2300" b="1" i="0" u="none" strike="noStrike" kern="1200" dirty="0">
                        <a:solidFill>
                          <a:srgbClr val="F68E38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9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2300" b="1" i="0" u="none" strike="noStrike" kern="1200" dirty="0">
                          <a:solidFill>
                            <a:srgbClr val="F68E38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</a:t>
                      </a:r>
                      <a:endParaRPr sz="2300" b="1" i="0" u="none" strike="noStrike" kern="1200" dirty="0">
                        <a:solidFill>
                          <a:srgbClr val="F68E38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247212"/>
                  </a:ext>
                </a:extLst>
              </a:tr>
              <a:tr h="77958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300" b="1" i="0" u="none" strike="noStrike" kern="1200" dirty="0">
                          <a:solidFill>
                            <a:srgbClr val="F68E38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</a:t>
                      </a:r>
                      <a:endParaRPr sz="2300" b="1" i="0" u="none" strike="noStrike" kern="1200" dirty="0">
                        <a:solidFill>
                          <a:srgbClr val="F68E38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4403800"/>
                  </a:ext>
                </a:extLst>
              </a:tr>
              <a:tr h="77958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300" b="1" i="0" u="none" strike="noStrike" kern="1200" dirty="0">
                          <a:solidFill>
                            <a:srgbClr val="F68E38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</a:t>
                      </a:r>
                      <a:endParaRPr sz="2300" b="1" i="0" u="none" strike="noStrike" kern="1200" dirty="0">
                        <a:solidFill>
                          <a:srgbClr val="F68E38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453225"/>
                  </a:ext>
                </a:extLst>
              </a:tr>
              <a:tr h="77958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300" b="1" i="0" u="none" strike="noStrike" kern="1200" dirty="0">
                          <a:solidFill>
                            <a:srgbClr val="F68E38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</a:t>
                      </a:r>
                      <a:endParaRPr sz="2300" b="1" i="0" u="none" strike="noStrike" kern="1200" dirty="0">
                        <a:solidFill>
                          <a:srgbClr val="F68E38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026969"/>
                  </a:ext>
                </a:extLst>
              </a:tr>
            </a:tbl>
          </a:graphicData>
        </a:graphic>
      </p:graphicFrame>
      <p:sp>
        <p:nvSpPr>
          <p:cNvPr id="12" name="TEXT1" descr="Set Id=&quot;vzNoT5Bwikai4YRH3590Pw&quot;">
            <a:extLst>
              <a:ext uri="{FF2B5EF4-FFF2-40B4-BE49-F238E27FC236}">
                <a16:creationId xmlns:a16="http://schemas.microsoft.com/office/drawing/2014/main" id="{C3957402-C3E1-0E7E-0EB9-665196A5178B}"/>
              </a:ext>
            </a:extLst>
          </p:cNvPr>
          <p:cNvSpPr txBox="1"/>
          <p:nvPr/>
        </p:nvSpPr>
        <p:spPr>
          <a:xfrm>
            <a:off x="14156246" y="2750038"/>
            <a:ext cx="2099883" cy="617733"/>
          </a:xfrm>
          <a:prstGeom prst="rect">
            <a:avLst/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 defTabSz="650458">
              <a:defRPr/>
            </a:pPr>
            <a:r>
              <a:rPr lang="fr-FR" sz="1707" b="1" kern="0" dirty="0">
                <a:solidFill>
                  <a:srgbClr val="7F7F7F"/>
                </a:solidFill>
              </a:rPr>
              <a:t>TOTAL </a:t>
            </a:r>
          </a:p>
          <a:p>
            <a:pPr algn="ctr" defTabSz="650458">
              <a:defRPr/>
            </a:pPr>
            <a:r>
              <a:rPr lang="fr-FR" sz="1707" b="1" kern="0" dirty="0">
                <a:solidFill>
                  <a:srgbClr val="7F7F7F"/>
                </a:solidFill>
              </a:rPr>
              <a:t>NO CONFIDENCE</a:t>
            </a:r>
            <a:endParaRPr sz="3644" dirty="0"/>
          </a:p>
        </p:txBody>
      </p:sp>
      <p:graphicFrame>
        <p:nvGraphicFramePr>
          <p:cNvPr id="13" name="TABLE" descr="Set Id=&quot;8osytRiaMEG4vtvLuT3oKw&quot;">
            <a:extLst>
              <a:ext uri="{FF2B5EF4-FFF2-40B4-BE49-F238E27FC236}">
                <a16:creationId xmlns:a16="http://schemas.microsoft.com/office/drawing/2014/main" id="{3DE7A904-5524-2C64-C468-5A04A48E4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956071"/>
              </p:ext>
            </p:extLst>
          </p:nvPr>
        </p:nvGraphicFramePr>
        <p:xfrm>
          <a:off x="1411903" y="3367238"/>
          <a:ext cx="3278229" cy="5593595"/>
        </p:xfrm>
        <a:graphic>
          <a:graphicData uri="http://schemas.openxmlformats.org/drawingml/2006/table">
            <a:tbl>
              <a:tblPr/>
              <a:tblGrid>
                <a:gridCol w="3278229">
                  <a:extLst>
                    <a:ext uri="{9D8B030D-6E8A-4147-A177-3AD203B41FA5}">
                      <a16:colId xmlns:a16="http://schemas.microsoft.com/office/drawing/2014/main" val="1474985619"/>
                    </a:ext>
                  </a:extLst>
                </a:gridCol>
              </a:tblGrid>
              <a:tr h="7990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Your bank (in person, online or by telephone)</a:t>
                      </a:r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200075"/>
                  </a:ext>
                </a:extLst>
              </a:tr>
              <a:tr h="7990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Your family and friends</a:t>
                      </a:r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0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 bodies (Banque de France, Autorité des Marchés Financiers)</a:t>
                      </a:r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416700"/>
                  </a:ext>
                </a:extLst>
              </a:tr>
              <a:tr h="799085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financial adviser (asset management company, CGP, CIF, broker)</a:t>
                      </a:r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770351"/>
                  </a:ext>
                </a:extLst>
              </a:tr>
              <a:tr h="799085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Associations, universities</a:t>
                      </a:r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773127"/>
                  </a:ext>
                </a:extLst>
              </a:tr>
              <a:tr h="799085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Discussions with artificial intelligence (</a:t>
                      </a: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ChatGpt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Copilot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etc.)</a:t>
                      </a:r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4224000"/>
                  </a:ext>
                </a:extLst>
              </a:tr>
              <a:tr h="799085">
                <a:tc>
                  <a:txBody>
                    <a:bodyPr/>
                    <a:lstStyle/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Influencers on social networks</a:t>
                      </a:r>
                    </a:p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7619265"/>
                  </a:ext>
                </a:extLst>
              </a:tr>
            </a:tbl>
          </a:graphicData>
        </a:graphic>
      </p:graphicFrame>
      <p:graphicFrame>
        <p:nvGraphicFramePr>
          <p:cNvPr id="14" name="TABLE_NET1" descr="Set Id=&quot;4ZvxLFMalEavphf2QmzfTA&quot;">
            <a:extLst>
              <a:ext uri="{FF2B5EF4-FFF2-40B4-BE49-F238E27FC236}">
                <a16:creationId xmlns:a16="http://schemas.microsoft.com/office/drawing/2014/main" id="{A8C5EB6A-5728-75FE-CC69-A4D1C9B354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511573"/>
              </p:ext>
            </p:extLst>
          </p:nvPr>
        </p:nvGraphicFramePr>
        <p:xfrm>
          <a:off x="14668583" y="3367849"/>
          <a:ext cx="1024333" cy="5457074"/>
        </p:xfrm>
        <a:graphic>
          <a:graphicData uri="http://schemas.openxmlformats.org/drawingml/2006/table">
            <a:tbl>
              <a:tblPr/>
              <a:tblGrid>
                <a:gridCol w="1024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9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2300" b="1" i="0" u="none" strike="noStrike" dirty="0">
                          <a:solidFill>
                            <a:srgbClr val="7F7F7F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sz="2300" dirty="0">
                        <a:solidFill>
                          <a:srgbClr val="7F7F7F"/>
                        </a:solidFill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239908"/>
                  </a:ext>
                </a:extLst>
              </a:tr>
              <a:tr h="779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2300" b="1" i="0" u="none" strike="noStrike" dirty="0">
                          <a:solidFill>
                            <a:srgbClr val="7F7F7F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  <a:endParaRPr sz="2300" dirty="0">
                        <a:solidFill>
                          <a:srgbClr val="7F7F7F"/>
                        </a:solidFill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2300" b="1" i="0" u="none" strike="noStrike" kern="1200" dirty="0">
                          <a:solidFill>
                            <a:srgbClr val="7F7F7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  <a:endParaRPr sz="2300" b="1" i="0" u="none" strike="noStrike" kern="1200" dirty="0">
                        <a:solidFill>
                          <a:srgbClr val="7F7F7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95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fr-FR" sz="2300" b="1" i="0" u="none" strike="noStrike" kern="1200" dirty="0">
                          <a:solidFill>
                            <a:srgbClr val="7F7F7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32</a:t>
                      </a:r>
                      <a:endParaRPr sz="2300" b="1" i="0" u="none" strike="noStrike" kern="1200" dirty="0">
                        <a:solidFill>
                          <a:srgbClr val="7F7F7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247212"/>
                  </a:ext>
                </a:extLst>
              </a:tr>
              <a:tr h="77958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300" b="1" i="0" u="none" strike="noStrike" kern="1200" dirty="0">
                          <a:solidFill>
                            <a:srgbClr val="7F7F7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42</a:t>
                      </a:r>
                      <a:endParaRPr sz="2300" b="1" i="0" u="none" strike="noStrike" kern="1200" dirty="0">
                        <a:solidFill>
                          <a:srgbClr val="7F7F7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4403800"/>
                  </a:ext>
                </a:extLst>
              </a:tr>
              <a:tr h="77958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300" b="1" i="0" u="none" strike="noStrike" kern="1200" dirty="0">
                          <a:solidFill>
                            <a:srgbClr val="7F7F7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68</a:t>
                      </a:r>
                      <a:endParaRPr sz="2300" b="1" i="0" u="none" strike="noStrike" kern="1200" dirty="0">
                        <a:solidFill>
                          <a:srgbClr val="7F7F7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453225"/>
                  </a:ext>
                </a:extLst>
              </a:tr>
              <a:tr h="77958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800" b="1" i="0" u="none" strike="noStrike" kern="1200" dirty="0">
                          <a:solidFill>
                            <a:srgbClr val="7F7F7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79</a:t>
                      </a:r>
                      <a:endParaRPr sz="2300" b="1" i="0" u="none" strike="noStrike" kern="1200" dirty="0">
                        <a:solidFill>
                          <a:srgbClr val="7F7F7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034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026969"/>
                  </a:ext>
                </a:extLst>
              </a:tr>
            </a:tbl>
          </a:graphicData>
        </a:graphic>
      </p:graphicFrame>
      <p:sp>
        <p:nvSpPr>
          <p:cNvPr id="15" name="TEXT1" descr="Set Id=&quot;vzNoT5Bwikai4YRH3590Pw&quot;">
            <a:extLst>
              <a:ext uri="{FF2B5EF4-FFF2-40B4-BE49-F238E27FC236}">
                <a16:creationId xmlns:a16="http://schemas.microsoft.com/office/drawing/2014/main" id="{D0234CCA-7201-499C-6EF8-62B38D16B678}"/>
              </a:ext>
            </a:extLst>
          </p:cNvPr>
          <p:cNvSpPr txBox="1"/>
          <p:nvPr/>
        </p:nvSpPr>
        <p:spPr>
          <a:xfrm>
            <a:off x="12568586" y="2750038"/>
            <a:ext cx="2099883" cy="617733"/>
          </a:xfrm>
          <a:prstGeom prst="rect">
            <a:avLst/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 defTabSz="650458">
              <a:defRPr/>
            </a:pPr>
            <a:r>
              <a:rPr lang="fr-FR" sz="1707" b="1" kern="0" dirty="0">
                <a:solidFill>
                  <a:srgbClr val="F7941D"/>
                </a:solidFill>
              </a:rPr>
              <a:t>TOTAL</a:t>
            </a:r>
          </a:p>
          <a:p>
            <a:pPr algn="ctr" defTabSz="650458">
              <a:defRPr/>
            </a:pPr>
            <a:r>
              <a:rPr lang="fr-FR" sz="1707" b="1" kern="0" dirty="0">
                <a:solidFill>
                  <a:srgbClr val="F7941D"/>
                </a:solidFill>
              </a:rPr>
              <a:t>CONFIDENCE</a:t>
            </a:r>
            <a:endParaRPr sz="3644" dirty="0">
              <a:solidFill>
                <a:srgbClr val="F7941D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E266C92-B9F1-A06D-B6E9-DCFAF08599EE}"/>
              </a:ext>
            </a:extLst>
          </p:cNvPr>
          <p:cNvSpPr txBox="1"/>
          <p:nvPr/>
        </p:nvSpPr>
        <p:spPr>
          <a:xfrm>
            <a:off x="7600349" y="8710636"/>
            <a:ext cx="54258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ELABE 2025</a:t>
            </a:r>
          </a:p>
        </p:txBody>
      </p:sp>
    </p:spTree>
    <p:extLst>
      <p:ext uri="{BB962C8B-B14F-4D97-AF65-F5344CB8AC3E}">
        <p14:creationId xmlns:p14="http://schemas.microsoft.com/office/powerpoint/2010/main" val="175950442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4B159-FBF1-A1FA-6083-8C6923AC7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955C7198-B9AF-2942-E664-1C9F0985A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Retail Investors: Unlocking Untapped Potential</a:t>
            </a:r>
            <a:endParaRPr lang="en-GB" sz="3600" b="1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C943A0-E411-E962-24C5-57E15E2EFB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8638" y="1329461"/>
            <a:ext cx="16427867" cy="997196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F187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 of the following factors contribute to your confidence in the financial information and advice you receive?  </a:t>
            </a:r>
            <a:r>
              <a:rPr lang="fr-FR" sz="2800" i="1" dirty="0">
                <a:solidFill>
                  <a:srgbClr val="F7941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fr-FR" sz="2800" i="1" dirty="0">
                <a:solidFill>
                  <a:srgbClr val="F7941D"/>
                </a:solidFill>
              </a:rPr>
              <a:t>% - All French people</a:t>
            </a:r>
            <a:endParaRPr lang="en-GB" dirty="0"/>
          </a:p>
        </p:txBody>
      </p:sp>
      <p:graphicFrame>
        <p:nvGraphicFramePr>
          <p:cNvPr id="6" name="TABLE" descr="Set Id=&quot;8osytRiaMEG4vtvLuT3oKw&quot;">
            <a:extLst>
              <a:ext uri="{FF2B5EF4-FFF2-40B4-BE49-F238E27FC236}">
                <a16:creationId xmlns:a16="http://schemas.microsoft.com/office/drawing/2014/main" id="{23F7A066-C3F5-62A0-0F34-73AE308A2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97491"/>
              </p:ext>
            </p:extLst>
          </p:nvPr>
        </p:nvGraphicFramePr>
        <p:xfrm>
          <a:off x="2733894" y="2964173"/>
          <a:ext cx="4446954" cy="5396679"/>
        </p:xfrm>
        <a:graphic>
          <a:graphicData uri="http://schemas.openxmlformats.org/drawingml/2006/table">
            <a:tbl>
              <a:tblPr/>
              <a:tblGrid>
                <a:gridCol w="4446954">
                  <a:extLst>
                    <a:ext uri="{9D8B030D-6E8A-4147-A177-3AD203B41FA5}">
                      <a16:colId xmlns:a16="http://schemas.microsoft.com/office/drawing/2014/main" val="1474985619"/>
                    </a:ext>
                  </a:extLst>
                </a:gridCol>
              </a:tblGrid>
              <a:tr h="17988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fact that the information is certified by public bodies (Banque de France, Autorité des Marchés Financiers)</a:t>
                      </a:r>
                      <a:endParaRPr sz="2300" dirty="0"/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200075"/>
                  </a:ext>
                </a:extLst>
              </a:tr>
              <a:tr h="17988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fact that the person has professional certification or approval issued by a recognised body (for example, the Autorité des Marchés Financiers)</a:t>
                      </a:r>
                      <a:endParaRPr sz="2300" dirty="0"/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8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fact that the person has a large number of subscribers</a:t>
                      </a:r>
                      <a:endParaRPr sz="2300" dirty="0"/>
                    </a:p>
                  </a:txBody>
                  <a:tcPr marL="135511" marR="9034" marT="9034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416700"/>
                  </a:ext>
                </a:extLst>
              </a:tr>
            </a:tbl>
          </a:graphicData>
        </a:graphic>
      </p:graphicFrame>
      <p:graphicFrame>
        <p:nvGraphicFramePr>
          <p:cNvPr id="7" name="CHART" descr="Set Id=&quot;0YVHCRRMSkyrtNo5XQYUBA&quot;">
            <a:extLst>
              <a:ext uri="{FF2B5EF4-FFF2-40B4-BE49-F238E27FC236}">
                <a16:creationId xmlns:a16="http://schemas.microsoft.com/office/drawing/2014/main" id="{3908A78C-1F86-C53C-AFED-8EBF1AFF42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2960628"/>
              </p:ext>
            </p:extLst>
          </p:nvPr>
        </p:nvGraphicFramePr>
        <p:xfrm>
          <a:off x="7462580" y="3009180"/>
          <a:ext cx="6001384" cy="5579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1554A593-6D89-0751-757B-497C552BB2AC}"/>
              </a:ext>
            </a:extLst>
          </p:cNvPr>
          <p:cNvSpPr txBox="1"/>
          <p:nvPr/>
        </p:nvSpPr>
        <p:spPr>
          <a:xfrm>
            <a:off x="7600349" y="8710636"/>
            <a:ext cx="54258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ELABE 2025</a:t>
            </a:r>
          </a:p>
        </p:txBody>
      </p:sp>
    </p:spTree>
    <p:extLst>
      <p:ext uri="{BB962C8B-B14F-4D97-AF65-F5344CB8AC3E}">
        <p14:creationId xmlns:p14="http://schemas.microsoft.com/office/powerpoint/2010/main" val="43177395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311BE-2E37-E13A-12AD-8F3C96ED4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diagramme, logo&#10;&#10;Le contenu généré par l’IA peut être incorrect.">
            <a:extLst>
              <a:ext uri="{FF2B5EF4-FFF2-40B4-BE49-F238E27FC236}">
                <a16:creationId xmlns:a16="http://schemas.microsoft.com/office/drawing/2014/main" id="{44AF0A17-CB4F-7F13-80C3-D60B7D876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646" y="1708786"/>
            <a:ext cx="11547928" cy="7929681"/>
          </a:xfrm>
          <a:prstGeom prst="rect">
            <a:avLst/>
          </a:prstGeom>
        </p:spPr>
      </p:pic>
      <p:sp>
        <p:nvSpPr>
          <p:cNvPr id="20" name="Légende : flèche vers le bas 19">
            <a:extLst>
              <a:ext uri="{FF2B5EF4-FFF2-40B4-BE49-F238E27FC236}">
                <a16:creationId xmlns:a16="http://schemas.microsoft.com/office/drawing/2014/main" id="{0B4D8E0E-8804-07D7-CF76-E408AF5173DB}"/>
              </a:ext>
            </a:extLst>
          </p:cNvPr>
          <p:cNvSpPr/>
          <p:nvPr/>
        </p:nvSpPr>
        <p:spPr>
          <a:xfrm>
            <a:off x="3713707" y="1306372"/>
            <a:ext cx="8752807" cy="1709079"/>
          </a:xfrm>
          <a:prstGeom prst="downArrowCallout">
            <a:avLst/>
          </a:prstGeom>
          <a:solidFill>
            <a:srgbClr val="00A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Légende : flèche vers la droite 18">
            <a:extLst>
              <a:ext uri="{FF2B5EF4-FFF2-40B4-BE49-F238E27FC236}">
                <a16:creationId xmlns:a16="http://schemas.microsoft.com/office/drawing/2014/main" id="{CC2083EC-FFA2-25DC-735A-F33C8B9E4283}"/>
              </a:ext>
            </a:extLst>
          </p:cNvPr>
          <p:cNvSpPr/>
          <p:nvPr/>
        </p:nvSpPr>
        <p:spPr>
          <a:xfrm>
            <a:off x="529063" y="3535022"/>
            <a:ext cx="3609799" cy="3432732"/>
          </a:xfrm>
          <a:prstGeom prst="rightArrowCallout">
            <a:avLst/>
          </a:prstGeom>
          <a:solidFill>
            <a:srgbClr val="00A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0EF81631-42EF-A443-75DE-7558090F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63" y="70484"/>
            <a:ext cx="16822312" cy="1107996"/>
          </a:xfrm>
        </p:spPr>
        <p:txBody>
          <a:bodyPr/>
          <a:lstStyle/>
          <a:p>
            <a:r>
              <a:rPr lang="en-US" sz="3600" dirty="0"/>
              <a:t>SIU is not just about savings or investment – it’s about connecting the two </a:t>
            </a:r>
            <a:r>
              <a:rPr lang="en-US" sz="3600" i="1" dirty="0"/>
              <a:t>strategically</a:t>
            </a:r>
            <a:r>
              <a:rPr lang="en-US" sz="3600" dirty="0"/>
              <a:t>.</a:t>
            </a:r>
            <a:endParaRPr lang="fr-FR" sz="3600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DBD136D-B4A8-4059-9CF8-377C91DD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AF8E8-172B-4E70-9325-BA460E9DD579}" type="slidenum">
              <a:rPr lang="fr-FR" smtClean="0"/>
              <a:t>9</a:t>
            </a:fld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65A8F0-97FB-5AF8-FC07-8D38084D137A}"/>
              </a:ext>
            </a:extLst>
          </p:cNvPr>
          <p:cNvSpPr/>
          <p:nvPr/>
        </p:nvSpPr>
        <p:spPr>
          <a:xfrm>
            <a:off x="9069641" y="3621555"/>
            <a:ext cx="2350081" cy="3660721"/>
          </a:xfrm>
          <a:prstGeom prst="rect">
            <a:avLst/>
          </a:prstGeom>
          <a:solidFill>
            <a:srgbClr val="00A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Connect </a:t>
            </a:r>
            <a:r>
              <a:rPr lang="en-GB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Savings and investment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899933-9EDB-2858-7126-096DFC74AF89}"/>
              </a:ext>
            </a:extLst>
          </p:cNvPr>
          <p:cNvSpPr/>
          <p:nvPr/>
        </p:nvSpPr>
        <p:spPr>
          <a:xfrm>
            <a:off x="12524014" y="7151914"/>
            <a:ext cx="1240972" cy="6639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9C3AE-7F31-1EAB-40AE-298E5C51E59F}"/>
              </a:ext>
            </a:extLst>
          </p:cNvPr>
          <p:cNvSpPr/>
          <p:nvPr/>
        </p:nvSpPr>
        <p:spPr>
          <a:xfrm>
            <a:off x="12524014" y="7151914"/>
            <a:ext cx="1126672" cy="624114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4" name="Picture 2" descr="Tous les drapeaux des pays de l'Union européenne. Style brillant rond ...">
            <a:extLst>
              <a:ext uri="{FF2B5EF4-FFF2-40B4-BE49-F238E27FC236}">
                <a16:creationId xmlns:a16="http://schemas.microsoft.com/office/drawing/2014/main" id="{687ECF23-F4A7-41E2-F910-F8DDD91F4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8166" y="6741323"/>
            <a:ext cx="908840" cy="90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CB5FF078-5444-AFE3-7250-C6D8F4EA0963}"/>
              </a:ext>
            </a:extLst>
          </p:cNvPr>
          <p:cNvSpPr txBox="1"/>
          <p:nvPr/>
        </p:nvSpPr>
        <p:spPr>
          <a:xfrm>
            <a:off x="529061" y="3624895"/>
            <a:ext cx="2338606" cy="1588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2" algn="ctr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3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Empower</a:t>
            </a:r>
            <a:r>
              <a:rPr lang="fr-FR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retail</a:t>
            </a:r>
            <a:r>
              <a:rPr lang="fr-FR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investors</a:t>
            </a:r>
            <a:endParaRPr lang="fr-FR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3BD6D9E-F817-C092-16D3-30B45AEEB784}"/>
              </a:ext>
            </a:extLst>
          </p:cNvPr>
          <p:cNvSpPr txBox="1"/>
          <p:nvPr/>
        </p:nvSpPr>
        <p:spPr>
          <a:xfrm>
            <a:off x="4559426" y="1551284"/>
            <a:ext cx="79645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Bef>
                <a:spcPts val="600"/>
              </a:spcBef>
              <a:spcAft>
                <a:spcPts val="600"/>
              </a:spcAft>
              <a:buSzPct val="110000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Unlock the EU Investment Potential</a:t>
            </a:r>
          </a:p>
        </p:txBody>
      </p:sp>
      <p:sp>
        <p:nvSpPr>
          <p:cNvPr id="21" name="Légende : flèche vers le haut 20">
            <a:extLst>
              <a:ext uri="{FF2B5EF4-FFF2-40B4-BE49-F238E27FC236}">
                <a16:creationId xmlns:a16="http://schemas.microsoft.com/office/drawing/2014/main" id="{4A383146-8E6B-88DB-8C4A-FA30AE593B1C}"/>
              </a:ext>
            </a:extLst>
          </p:cNvPr>
          <p:cNvSpPr/>
          <p:nvPr/>
        </p:nvSpPr>
        <p:spPr>
          <a:xfrm rot="16200000">
            <a:off x="13274112" y="3466708"/>
            <a:ext cx="3660720" cy="3797349"/>
          </a:xfrm>
          <a:prstGeom prst="upArrowCallout">
            <a:avLst/>
          </a:prstGeom>
          <a:solidFill>
            <a:srgbClr val="00A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B598D77-06C1-D0A5-BD69-593074E6BCC2}"/>
              </a:ext>
            </a:extLst>
          </p:cNvPr>
          <p:cNvSpPr txBox="1"/>
          <p:nvPr/>
        </p:nvSpPr>
        <p:spPr>
          <a:xfrm>
            <a:off x="14613729" y="3857277"/>
            <a:ext cx="2415016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fr-FR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Channel </a:t>
            </a:r>
            <a:r>
              <a:rPr lang="fr-FR" sz="36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Savings</a:t>
            </a:r>
            <a:r>
              <a:rPr lang="fr-FR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the EU Economy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fr-FR" sz="36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54338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ème AFG">
  <a:themeElements>
    <a:clrScheme name="AFG">
      <a:dk1>
        <a:sysClr val="windowText" lastClr="000000"/>
      </a:dk1>
      <a:lt1>
        <a:sysClr val="window" lastClr="FFFFFF"/>
      </a:lt1>
      <a:dk2>
        <a:srgbClr val="164194"/>
      </a:dk2>
      <a:lt2>
        <a:srgbClr val="1DBADF"/>
      </a:lt2>
      <a:accent1>
        <a:srgbClr val="449DD7"/>
      </a:accent1>
      <a:accent2>
        <a:srgbClr val="004A78"/>
      </a:accent2>
      <a:accent3>
        <a:srgbClr val="18BBB5"/>
      </a:accent3>
      <a:accent4>
        <a:srgbClr val="008269"/>
      </a:accent4>
      <a:accent5>
        <a:srgbClr val="522A6B"/>
      </a:accent5>
      <a:accent6>
        <a:srgbClr val="CC302B"/>
      </a:accent6>
      <a:hlink>
        <a:srgbClr val="0563C1"/>
      </a:hlink>
      <a:folHlink>
        <a:srgbClr val="954F72"/>
      </a:folHlink>
    </a:clrScheme>
    <a:fontScheme name="BioRhyme + Montserrat">
      <a:majorFont>
        <a:latin typeface="BioRhyme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1200"/>
          </a:spcBef>
          <a:defRPr sz="3000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Jaune orange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  <a:fontScheme name="Calibri">
    <a:maj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Bureau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ersonnalisé 1">
    <a:dk1>
      <a:sysClr val="windowText" lastClr="000000"/>
    </a:dk1>
    <a:lt1>
      <a:srgbClr val="FFFFFF"/>
    </a:lt1>
    <a:dk2>
      <a:srgbClr val="58585A"/>
    </a:dk2>
    <a:lt2>
      <a:srgbClr val="D9D9D9"/>
    </a:lt2>
    <a:accent1>
      <a:srgbClr val="F7941D"/>
    </a:accent1>
    <a:accent2>
      <a:srgbClr val="BE1D2D"/>
    </a:accent2>
    <a:accent3>
      <a:srgbClr val="8CC73F"/>
    </a:accent3>
    <a:accent4>
      <a:srgbClr val="159443"/>
    </a:accent4>
    <a:accent5>
      <a:srgbClr val="9E1F62"/>
    </a:accent5>
    <a:accent6>
      <a:srgbClr val="7D6954"/>
    </a:accent6>
    <a:hlink>
      <a:srgbClr val="998C7E"/>
    </a:hlink>
    <a:folHlink>
      <a:srgbClr val="D9D9D9"/>
    </a:folHlink>
  </a:clrScheme>
  <a:fontScheme name="Calibri">
    <a:maj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Bureau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ersonnalisé 1">
    <a:dk1>
      <a:sysClr val="windowText" lastClr="000000"/>
    </a:dk1>
    <a:lt1>
      <a:srgbClr val="FFFFFF"/>
    </a:lt1>
    <a:dk2>
      <a:srgbClr val="58585A"/>
    </a:dk2>
    <a:lt2>
      <a:srgbClr val="D9D9D9"/>
    </a:lt2>
    <a:accent1>
      <a:srgbClr val="F7941D"/>
    </a:accent1>
    <a:accent2>
      <a:srgbClr val="BE1D2D"/>
    </a:accent2>
    <a:accent3>
      <a:srgbClr val="8CC73F"/>
    </a:accent3>
    <a:accent4>
      <a:srgbClr val="159443"/>
    </a:accent4>
    <a:accent5>
      <a:srgbClr val="9E1F62"/>
    </a:accent5>
    <a:accent6>
      <a:srgbClr val="7D6954"/>
    </a:accent6>
    <a:hlink>
      <a:srgbClr val="998C7E"/>
    </a:hlink>
    <a:folHlink>
      <a:srgbClr val="D9D9D9"/>
    </a:folHlink>
  </a:clrScheme>
  <a:fontScheme name="Calibri">
    <a:maj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Bureau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Personnalisé 1">
    <a:dk1>
      <a:sysClr val="windowText" lastClr="000000"/>
    </a:dk1>
    <a:lt1>
      <a:srgbClr val="FFFFFF"/>
    </a:lt1>
    <a:dk2>
      <a:srgbClr val="58585A"/>
    </a:dk2>
    <a:lt2>
      <a:srgbClr val="D9D9D9"/>
    </a:lt2>
    <a:accent1>
      <a:srgbClr val="F7941D"/>
    </a:accent1>
    <a:accent2>
      <a:srgbClr val="BE1D2D"/>
    </a:accent2>
    <a:accent3>
      <a:srgbClr val="8CC73F"/>
    </a:accent3>
    <a:accent4>
      <a:srgbClr val="159443"/>
    </a:accent4>
    <a:accent5>
      <a:srgbClr val="9E1F62"/>
    </a:accent5>
    <a:accent6>
      <a:srgbClr val="7D6954"/>
    </a:accent6>
    <a:hlink>
      <a:srgbClr val="998C7E"/>
    </a:hlink>
    <a:folHlink>
      <a:srgbClr val="D9D9D9"/>
    </a:folHlink>
  </a:clrScheme>
  <a:fontScheme name="Calibri">
    <a:maj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メイリオ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inorFont>
  </a:fontScheme>
  <a:fmtScheme name="Bureau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186244BE85541BB7A6A7E7679B3E5" ma:contentTypeVersion="4" ma:contentTypeDescription="Create a new document." ma:contentTypeScope="" ma:versionID="2f490de3ba40dbe169a7b34fa7155b11">
  <xsd:schema xmlns:xsd="http://www.w3.org/2001/XMLSchema" xmlns:xs="http://www.w3.org/2001/XMLSchema" xmlns:p="http://schemas.microsoft.com/office/2006/metadata/properties" xmlns:ns2="6a60b017-360a-4d45-bc4d-8b5ba406afb9" targetNamespace="http://schemas.microsoft.com/office/2006/metadata/properties" ma:root="true" ma:fieldsID="64d3c8d0cf5eef34aa4e3e7d587f3d27" ns2:_="">
    <xsd:import namespace="6a60b017-360a-4d45-bc4d-8b5ba406af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60b017-360a-4d45-bc4d-8b5ba406af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A1AB6D-5AFD-4ACF-9E04-57FC20853EC3}">
  <ds:schemaRefs>
    <ds:schemaRef ds:uri="6a60b017-360a-4d45-bc4d-8b5ba406afb9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C56D17E-42D4-4FB8-AB98-D623013222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A059E-4474-431F-B4E9-EC4AA620B82F}">
  <ds:schemaRefs>
    <ds:schemaRef ds:uri="6a60b017-360a-4d45-bc4d-8b5ba406afb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18587</TotalTime>
  <Words>1174</Words>
  <Application>Microsoft Office PowerPoint</Application>
  <PresentationFormat>Personnalisé</PresentationFormat>
  <Paragraphs>184</Paragraphs>
  <Slides>11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2" baseType="lpstr">
      <vt:lpstr>Arial</vt:lpstr>
      <vt:lpstr>BioRhyme</vt:lpstr>
      <vt:lpstr>Calibri</vt:lpstr>
      <vt:lpstr>Courier New</vt:lpstr>
      <vt:lpstr>Lucida Grande</vt:lpstr>
      <vt:lpstr>Montserrat</vt:lpstr>
      <vt:lpstr>Police système</vt:lpstr>
      <vt:lpstr>Symbol</vt:lpstr>
      <vt:lpstr>Times New Roman</vt:lpstr>
      <vt:lpstr>Wingdings</vt:lpstr>
      <vt:lpstr>Thème AFG</vt:lpstr>
      <vt:lpstr>Savings and Investment Union</vt:lpstr>
      <vt:lpstr>SIU is not just about savings or investment – it’s about connecting the two strategically.</vt:lpstr>
      <vt:lpstr>Présentation PowerPoint</vt:lpstr>
      <vt:lpstr>Présentation PowerPoint</vt:lpstr>
      <vt:lpstr>Retail Investors: Unlocking Untapped Potential</vt:lpstr>
      <vt:lpstr>Retail Investors: Unlocking Untapped Potential</vt:lpstr>
      <vt:lpstr>Retail Investors: Unlocking Untapped Potential</vt:lpstr>
      <vt:lpstr>Retail Investors: Unlocking Untapped Potential</vt:lpstr>
      <vt:lpstr>SIU is not just about savings or investment – it’s about connecting the two strategically.</vt:lpstr>
      <vt:lpstr>SIU is not just about savings or investment – it’s about connecting the two strategically.</vt:lpstr>
      <vt:lpstr>SIU is not just about savings or investment – it’s about connecting the two strategically.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Planet13</dc:creator>
  <cp:lastModifiedBy>DE CHAISEMARTIN Delphine</cp:lastModifiedBy>
  <cp:revision>25</cp:revision>
  <cp:lastPrinted>2025-06-06T08:48:58Z</cp:lastPrinted>
  <dcterms:created xsi:type="dcterms:W3CDTF">2021-09-09T11:06:59Z</dcterms:created>
  <dcterms:modified xsi:type="dcterms:W3CDTF">2025-06-10T20:31:01Z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0x010100052186244BE85541BB7A6A7E7679B3E5</vt:lpwstr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