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8"/>
  </p:notesMasterIdLst>
  <p:sldIdLst>
    <p:sldId id="265" r:id="rId3"/>
    <p:sldId id="258" r:id="rId4"/>
    <p:sldId id="259" r:id="rId5"/>
    <p:sldId id="539" r:id="rId6"/>
    <p:sldId id="54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D4CB4-8096-CD4F-81E5-4A8E9C80A0C2}" v="2" dt="2025-06-07T06:59:10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392F4-BB13-9D4D-BCD0-E08D7784F04C}" type="datetimeFigureOut">
              <a:rPr lang="en-US" smtClean="0"/>
              <a:t>6/7/25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E9258-9703-4A47-8D27-CE683F918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1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CD02-C3F1-43A0-58EE-A97092E19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31D5F-1F72-ED7C-FA16-FCAAA6085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68088-DFE7-9A69-0124-B55FE012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69BA-1401-6B4F-A0AA-2303821EAFD7}" type="datetimeFigureOut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706EC-5C40-C2C5-1838-11C40C6E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B8B41-69A3-45A8-DBA4-6D474347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995C-5F48-4C46-9FEF-CA3AFF7F2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2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FEEB-2CA0-815F-EFFB-C09C364D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C8C29-936D-BCB3-4808-F8E6C9A6E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5D3D-0B89-78AC-535A-79DF964D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69BA-1401-6B4F-A0AA-2303821EAFD7}" type="datetimeFigureOut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2D27B-FDE9-5285-966A-68386A7E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7AB5E-E465-2E20-6864-04E82BFC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995C-5F48-4C46-9FEF-CA3AFF7F2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6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F7D9DB-F3FB-4481-9438-5F05BF6ED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59C24-94E8-5E91-5322-224F7B893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691A4-99B2-6CFA-1084-C53CC943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69BA-1401-6B4F-A0AA-2303821EAFD7}" type="datetimeFigureOut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7F977-A394-A239-B0B3-46223693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F134B-5FFC-05D3-490B-209A82D1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995C-5F48-4C46-9FEF-CA3AFF7F2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0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0E9AB-3AA4-F046-9357-5EE6D3CF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4CB1932B-BC4B-5048-BC18-331686F2B46D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497CA-C2F6-0B44-A108-0C066CBB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Chapter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2F34C-1765-344B-8A7F-2A2707DE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EBFB4AD6-30E1-AD47-B1EB-C8FEB4AF61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92" y="444285"/>
            <a:ext cx="2605891" cy="30149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0CA7-8B70-4C37-A7DC-02A2BC119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40946" y="383745"/>
            <a:ext cx="861367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14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3A0C-9878-E245-B451-CCAAFC0D8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332" y="1860884"/>
            <a:ext cx="10497295" cy="3216233"/>
          </a:xfrm>
        </p:spPr>
        <p:txBody>
          <a:bodyPr anchor="b"/>
          <a:lstStyle>
            <a:lvl1pPr algn="l">
              <a:defRPr sz="6000" b="0" i="0">
                <a:latin typeface="Recife Display Trial Ligh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5DA6A-2B9F-224F-958C-7AFEB3609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332" y="5503944"/>
            <a:ext cx="10497295" cy="35083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D7072-3172-234F-8B04-B7A92207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4332" y="6356350"/>
            <a:ext cx="1108342" cy="365125"/>
          </a:xfrm>
        </p:spPr>
        <p:txBody>
          <a:bodyPr/>
          <a:lstStyle>
            <a:lvl1pPr>
              <a:defRPr sz="900"/>
            </a:lvl1pPr>
          </a:lstStyle>
          <a:p>
            <a:fld id="{4B9FCA18-C538-854B-BEBE-DD2245464431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3E997-E75B-AF4D-95D9-58384894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8104" y="6356350"/>
            <a:ext cx="653524" cy="365125"/>
          </a:xfrm>
        </p:spPr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CA89D98-B13F-CF46-B2EE-8998BE7BC9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4332" y="444286"/>
            <a:ext cx="4481512" cy="30083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Overline</a:t>
            </a:r>
            <a:endParaRPr lang="nb-NO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6FA66C7-43E3-1B4E-A1FE-FBA33D561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3973" y="331966"/>
            <a:ext cx="1097654" cy="5254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1C3336-8A6C-0042-A368-EC75F37C0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604" t="8378" r="40624" b="10779"/>
          <a:stretch/>
        </p:blipFill>
        <p:spPr>
          <a:xfrm>
            <a:off x="0" y="0"/>
            <a:ext cx="691375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677063-2D9D-5045-B301-96909923B4E5}"/>
              </a:ext>
            </a:extLst>
          </p:cNvPr>
          <p:cNvCxnSpPr>
            <a:cxnSpLocks/>
          </p:cNvCxnSpPr>
          <p:nvPr userDrawn="1"/>
        </p:nvCxnSpPr>
        <p:spPr>
          <a:xfrm>
            <a:off x="1204332" y="5203371"/>
            <a:ext cx="10497295" cy="0"/>
          </a:xfrm>
          <a:prstGeom prst="line">
            <a:avLst/>
          </a:prstGeom>
          <a:ln>
            <a:solidFill>
              <a:srgbClr val="D2DA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92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lterna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EAB3B1C-0E89-BC49-A9D5-CB88827A55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64434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986993-A8EC-F64D-AFD7-279142AAE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3031" y="1860884"/>
            <a:ext cx="7498597" cy="3216233"/>
          </a:xfrm>
        </p:spPr>
        <p:txBody>
          <a:bodyPr anchor="b"/>
          <a:lstStyle>
            <a:lvl1pPr algn="l">
              <a:defRPr sz="6000" b="0" i="0">
                <a:latin typeface="Recife Display Trial Ligh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9FC10B-90B4-934D-BC86-BAA9A0D73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031" y="5503944"/>
            <a:ext cx="7498597" cy="35083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956D126-EB89-C847-BD61-7CB9DD35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3031" y="6356350"/>
            <a:ext cx="1066011" cy="365125"/>
          </a:xfrm>
        </p:spPr>
        <p:txBody>
          <a:bodyPr/>
          <a:lstStyle>
            <a:lvl1pPr>
              <a:defRPr sz="900"/>
            </a:lvl1pPr>
          </a:lstStyle>
          <a:p>
            <a:fld id="{D13DD7D7-BB07-7C43-BC6E-5F5030956E02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34683D7-EE3E-0A46-812D-42159557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1892" y="6356350"/>
            <a:ext cx="599736" cy="365125"/>
          </a:xfrm>
        </p:spPr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06CD03D9-FFC2-0548-9152-E6D9A69E21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3030" y="444286"/>
            <a:ext cx="5274167" cy="30083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Overline</a:t>
            </a:r>
            <a:endParaRPr lang="nb-NO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A70160-93A7-E44D-A2EF-42FBECA03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3974" y="331966"/>
            <a:ext cx="1097654" cy="52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33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/ 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8072ED-3D1A-984D-9CE6-01C03DA63C46}"/>
              </a:ext>
            </a:extLst>
          </p:cNvPr>
          <p:cNvSpPr/>
          <p:nvPr userDrawn="1"/>
        </p:nvSpPr>
        <p:spPr>
          <a:xfrm>
            <a:off x="0" y="0"/>
            <a:ext cx="3644348" cy="6858000"/>
          </a:xfrm>
          <a:prstGeom prst="rect">
            <a:avLst/>
          </a:prstGeom>
          <a:solidFill>
            <a:srgbClr val="D2D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15E25-51B8-3D42-8D7F-AB42C4EC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843808"/>
            <a:ext cx="2743199" cy="156157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BC0C-C777-8442-A24A-2239B73A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693" y="6356350"/>
            <a:ext cx="1196500" cy="365125"/>
          </a:xfrm>
        </p:spPr>
        <p:txBody>
          <a:bodyPr/>
          <a:lstStyle>
            <a:lvl1pPr>
              <a:defRPr sz="900"/>
            </a:lvl1pPr>
          </a:lstStyle>
          <a:p>
            <a:fld id="{007D47B4-DF2E-7141-8423-F6EA9829D9D5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BE23A-C49A-3D44-8C8F-F0B849A1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8104" y="6356350"/>
            <a:ext cx="653524" cy="365125"/>
          </a:xfrm>
        </p:spPr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34B1F97-9DD5-7F46-96ED-630BEB17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92" y="444285"/>
            <a:ext cx="2743199" cy="30149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B477BA-7373-B84C-B8AF-014A95325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40946" y="383745"/>
            <a:ext cx="861367" cy="41148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3E7BCE-F442-8740-A5FC-D01B4AA938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6042" y="843808"/>
            <a:ext cx="7575585" cy="5158959"/>
          </a:xfrm>
        </p:spPr>
        <p:txBody>
          <a:bodyPr numCol="2"/>
          <a:lstStyle>
            <a:lvl1pPr>
              <a:lnSpc>
                <a:spcPct val="150000"/>
              </a:lnSpc>
              <a:defRPr sz="20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B93E9F-79A4-CB41-BA96-83FFA7CAF0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694" y="3560781"/>
            <a:ext cx="2743198" cy="2657139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268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/ Agenda sho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5E25-51B8-3D42-8D7F-AB42C4EC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843808"/>
            <a:ext cx="2743199" cy="156157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34B1F97-9DD5-7F46-96ED-630BEB17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92" y="444285"/>
            <a:ext cx="2320885" cy="30149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B93E9F-79A4-CB41-BA96-83FFA7CAF0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694" y="3560781"/>
            <a:ext cx="2743198" cy="2657139"/>
          </a:xfrm>
        </p:spPr>
        <p:txBody>
          <a:bodyPr anchor="t">
            <a:normAutofit/>
          </a:bodyPr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F5D23B0-31D9-7642-A494-F17ED98A2F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44349" y="0"/>
            <a:ext cx="8547652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8137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3A0C-9878-E245-B451-CCAAFC0D8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042" y="1860883"/>
            <a:ext cx="7575585" cy="3216233"/>
          </a:xfrm>
        </p:spPr>
        <p:txBody>
          <a:bodyPr anchor="b">
            <a:normAutofit/>
          </a:bodyPr>
          <a:lstStyle>
            <a:lvl1pPr algn="l">
              <a:defRPr sz="6000" b="0" i="0">
                <a:latin typeface="Recife Display Trial Ligh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5DA6A-2B9F-224F-958C-7AFEB3609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6042" y="5503944"/>
            <a:ext cx="7575585" cy="35083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D7072-3172-234F-8B04-B7A92207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4332" y="6356350"/>
            <a:ext cx="1119320" cy="365125"/>
          </a:xfrm>
        </p:spPr>
        <p:txBody>
          <a:bodyPr/>
          <a:lstStyle>
            <a:lvl1pPr>
              <a:defRPr sz="900"/>
            </a:lvl1pPr>
          </a:lstStyle>
          <a:p>
            <a:fld id="{28C42CDB-5133-F54C-B602-8A1054472F28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91202-D0C9-B348-8FF7-FC997428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042" y="6356350"/>
            <a:ext cx="4705623" cy="365125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nb-NO"/>
              <a:t>Chapter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3E997-E75B-AF4D-95D9-58384894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126" y="6356350"/>
            <a:ext cx="664502" cy="365125"/>
          </a:xfrm>
        </p:spPr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27603BA-D181-B940-99E9-06140B95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604" t="8378" r="40624" b="10779"/>
          <a:stretch/>
        </p:blipFill>
        <p:spPr>
          <a:xfrm>
            <a:off x="0" y="0"/>
            <a:ext cx="691375" cy="6858000"/>
          </a:xfrm>
          <a:prstGeom prst="rect">
            <a:avLst/>
          </a:prstGeom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CA89D98-B13F-CF46-B2EE-8998BE7BC9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4332" y="444286"/>
            <a:ext cx="4481512" cy="30083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B2CBC7-8E07-974B-BCC7-3EA6BBA7B14F}"/>
              </a:ext>
            </a:extLst>
          </p:cNvPr>
          <p:cNvCxnSpPr>
            <a:cxnSpLocks/>
          </p:cNvCxnSpPr>
          <p:nvPr userDrawn="1"/>
        </p:nvCxnSpPr>
        <p:spPr>
          <a:xfrm>
            <a:off x="4126042" y="5203371"/>
            <a:ext cx="7575585" cy="0"/>
          </a:xfrm>
          <a:prstGeom prst="line">
            <a:avLst/>
          </a:prstGeom>
          <a:ln>
            <a:solidFill>
              <a:srgbClr val="D2DAE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51B3561-6AC0-4FD1-86FD-65ABD142F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93320" y="383745"/>
            <a:ext cx="909220" cy="4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31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5E25-51B8-3D42-8D7F-AB42C4EC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843808"/>
            <a:ext cx="7597300" cy="952719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BC0C-C777-8442-A24A-2239B73A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693" y="6356350"/>
            <a:ext cx="1196500" cy="365125"/>
          </a:xfrm>
        </p:spPr>
        <p:txBody>
          <a:bodyPr/>
          <a:lstStyle>
            <a:lvl1pPr>
              <a:defRPr sz="900"/>
            </a:lvl1pPr>
          </a:lstStyle>
          <a:p>
            <a:fld id="{93A855B5-6962-4C4B-8FB7-6C5C49A311B8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9D06-78BF-824A-A118-59F9EFCB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041" y="6356350"/>
            <a:ext cx="3952952" cy="36512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Chapter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BE23A-C49A-3D44-8C8F-F0B849A1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8104" y="6356350"/>
            <a:ext cx="653524" cy="365125"/>
          </a:xfrm>
        </p:spPr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34B1F97-9DD5-7F46-96ED-630BEB17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92" y="444285"/>
            <a:ext cx="3512083" cy="30149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7B7B5C-9732-6345-AEA8-79436683B28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81014" y="2054712"/>
            <a:ext cx="10502808" cy="3947626"/>
          </a:xfrm>
        </p:spPr>
        <p:txBody>
          <a:bodyPr/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52007D-622A-4178-9F4C-51D250B0D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40946" y="383745"/>
            <a:ext cx="861367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37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5E25-51B8-3D42-8D7F-AB42C4EC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843808"/>
            <a:ext cx="5440136" cy="952719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BC0C-C777-8442-A24A-2239B73A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693" y="6356350"/>
            <a:ext cx="1196500" cy="365125"/>
          </a:xfrm>
        </p:spPr>
        <p:txBody>
          <a:bodyPr/>
          <a:lstStyle>
            <a:lvl1pPr>
              <a:defRPr sz="900"/>
            </a:lvl1pPr>
          </a:lstStyle>
          <a:p>
            <a:fld id="{93A855B5-6962-4C4B-8FB7-6C5C49A311B8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9D06-78BF-824A-A118-59F9EFCB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041" y="6356350"/>
            <a:ext cx="3952952" cy="36512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Chapter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BE23A-C49A-3D44-8C8F-F0B849A1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8104" y="6356350"/>
            <a:ext cx="653524" cy="365125"/>
          </a:xfrm>
        </p:spPr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34B1F97-9DD5-7F46-96ED-630BEB17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92" y="444285"/>
            <a:ext cx="3512083" cy="30149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7B7B5C-9732-6345-AEA8-79436683B28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81693" y="2054712"/>
            <a:ext cx="5440136" cy="3947626"/>
          </a:xfrm>
        </p:spPr>
        <p:txBody>
          <a:bodyPr/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F02B82F-8208-9F46-9205-B926F2F546E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61492" y="2054712"/>
            <a:ext cx="5440136" cy="3947626"/>
          </a:xfrm>
        </p:spPr>
        <p:txBody>
          <a:bodyPr/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151007-361F-4F6F-BA8B-920E60E91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40946" y="383745"/>
            <a:ext cx="861367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41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D93F-D025-F029-05A0-A1861915B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49E58-78BB-21D9-FC28-ABD0937D3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DD587-9F17-4F0F-2D74-4E75361D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69BA-1401-6B4F-A0AA-2303821EAFD7}" type="datetimeFigureOut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357F5-6EC2-30D2-03C1-31B12216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CDA1-4115-462E-1C19-77270EC0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995C-5F48-4C46-9FEF-CA3AFF7F2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9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5E25-51B8-3D42-8D7F-AB42C4EC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843808"/>
            <a:ext cx="5440136" cy="952719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BC0C-C777-8442-A24A-2239B73A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693" y="6356350"/>
            <a:ext cx="1196500" cy="365125"/>
          </a:xfrm>
        </p:spPr>
        <p:txBody>
          <a:bodyPr/>
          <a:lstStyle>
            <a:lvl1pPr>
              <a:defRPr sz="900"/>
            </a:lvl1pPr>
          </a:lstStyle>
          <a:p>
            <a:fld id="{93A855B5-6962-4C4B-8FB7-6C5C49A311B8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9D06-78BF-824A-A118-59F9EFCB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041" y="6356350"/>
            <a:ext cx="3952952" cy="36512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Chapter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BE23A-C49A-3D44-8C8F-F0B849A1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8104" y="6356350"/>
            <a:ext cx="653524" cy="365125"/>
          </a:xfrm>
        </p:spPr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34B1F97-9DD5-7F46-96ED-630BEB17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92" y="444285"/>
            <a:ext cx="3512083" cy="30149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7B7B5C-9732-6345-AEA8-79436683B28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81013" y="2054712"/>
            <a:ext cx="3512763" cy="3947626"/>
          </a:xfrm>
        </p:spPr>
        <p:txBody>
          <a:bodyPr/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8927318-063A-D547-A39B-DDF46AA5610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46135" y="2054712"/>
            <a:ext cx="3512763" cy="3947626"/>
          </a:xfrm>
        </p:spPr>
        <p:txBody>
          <a:bodyPr/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75763573-D5CC-E846-A848-9E920680994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88865" y="2054712"/>
            <a:ext cx="3512763" cy="3947626"/>
          </a:xfrm>
        </p:spPr>
        <p:txBody>
          <a:bodyPr/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DB7B65-08C2-4DDD-A413-18FCEFE5B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40946" y="383745"/>
            <a:ext cx="861367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95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/ Tabl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19260E-784A-F549-BB0A-2EE4745C7AE8}"/>
              </a:ext>
            </a:extLst>
          </p:cNvPr>
          <p:cNvSpPr/>
          <p:nvPr userDrawn="1"/>
        </p:nvSpPr>
        <p:spPr>
          <a:xfrm>
            <a:off x="0" y="5134070"/>
            <a:ext cx="12192000" cy="1723930"/>
          </a:xfrm>
          <a:prstGeom prst="rect">
            <a:avLst/>
          </a:prstGeom>
          <a:solidFill>
            <a:srgbClr val="D2D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15E25-51B8-3D42-8D7F-AB42C4EC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5462777"/>
            <a:ext cx="3377613" cy="849430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BC0C-C777-8442-A24A-2239B73A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693" y="6356350"/>
            <a:ext cx="1271803" cy="365125"/>
          </a:xfrm>
        </p:spPr>
        <p:txBody>
          <a:bodyPr/>
          <a:lstStyle>
            <a:lvl1pPr>
              <a:defRPr sz="900"/>
            </a:lvl1pPr>
          </a:lstStyle>
          <a:p>
            <a:fld id="{B5181EA0-4384-9F4F-B407-EA7BD003EEC0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9D06-78BF-824A-A118-59F9EFCB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042" y="6356350"/>
            <a:ext cx="402735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Chapter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BE23A-C49A-3D44-8C8F-F0B849A1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0526" y="6356350"/>
            <a:ext cx="761101" cy="365125"/>
          </a:xfrm>
        </p:spPr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34B1F97-9DD5-7F46-96ED-630BEB17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92" y="444285"/>
            <a:ext cx="3377613" cy="30149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CEE7CE-6A97-3E48-BC25-DFD823BCA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26043" y="5462777"/>
            <a:ext cx="7575586" cy="84943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3502A0-C59D-2447-9F73-E057357C40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013" y="864869"/>
            <a:ext cx="11220450" cy="4097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C29516-D629-461F-B0A5-66830A8C6B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40946" y="383745"/>
            <a:ext cx="861367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15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– 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BBF326-1E80-A342-AFBE-6C56F3D905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4349" y="0"/>
            <a:ext cx="8547652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15E25-51B8-3D42-8D7F-AB42C4EC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4" y="1518557"/>
            <a:ext cx="2743199" cy="164208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34B1F97-9DD5-7F46-96ED-630BEB17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94" y="444286"/>
            <a:ext cx="2309007" cy="30083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CEE7CE-6A97-3E48-BC25-DFD823BCA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694" y="3332748"/>
            <a:ext cx="2743199" cy="276325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BD0E3-4F05-4F0D-9757-36EC8186C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41098" y="450606"/>
            <a:ext cx="669952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56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– 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BBF326-1E80-A342-AFBE-6C56F3D905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547652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15E25-51B8-3D42-8D7F-AB42C4EC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8429" y="1518557"/>
            <a:ext cx="2743199" cy="164208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34B1F97-9DD5-7F46-96ED-630BEB17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58429" y="444285"/>
            <a:ext cx="2216252" cy="30149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CEE7CE-6A97-3E48-BC25-DFD823BCA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58429" y="3332748"/>
            <a:ext cx="2743199" cy="276325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910E5-62A3-4ACF-A745-801EB22C7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50521" y="418249"/>
            <a:ext cx="765659" cy="3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87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25F34-88EB-3748-96C2-F41FA5F6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693" y="6356350"/>
            <a:ext cx="951691" cy="365125"/>
          </a:xfrm>
        </p:spPr>
        <p:txBody>
          <a:bodyPr/>
          <a:lstStyle>
            <a:lvl1pPr>
              <a:defRPr sz="900"/>
            </a:lvl1pPr>
          </a:lstStyle>
          <a:p>
            <a:fld id="{E37173C5-E69A-6347-AC44-22D8B171B430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730BE-160F-F445-BF29-5248272E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0454"/>
            <a:ext cx="4114800" cy="37102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Chapter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D7E5D-547B-4449-9E5C-17E474E2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6368" y="6356350"/>
            <a:ext cx="605260" cy="365125"/>
          </a:xfrm>
        </p:spPr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0BD101-26F0-144F-89B5-66275B1F71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880" y="163286"/>
            <a:ext cx="11826239" cy="61084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550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5E25-51B8-3D42-8D7F-AB42C4EC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332" y="1518557"/>
            <a:ext cx="9522823" cy="2955472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BC0C-C777-8442-A24A-2239B73A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4332" y="6350455"/>
            <a:ext cx="1364152" cy="301491"/>
          </a:xfrm>
        </p:spPr>
        <p:txBody>
          <a:bodyPr/>
          <a:lstStyle/>
          <a:p>
            <a:fld id="{E9101C01-15A7-8B4B-BF82-42F7AC1D4CB4}" type="datetime1">
              <a:rPr lang="nb-NO" smtClean="0"/>
              <a:t>07.06.2025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9D06-78BF-824A-A118-59F9EFCB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027" y="6360434"/>
            <a:ext cx="4114800" cy="291512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Chapter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BE23A-C49A-3D44-8C8F-F0B849A1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6370" y="6350455"/>
            <a:ext cx="1545257" cy="301492"/>
          </a:xfrm>
        </p:spPr>
        <p:txBody>
          <a:bodyPr/>
          <a:lstStyle/>
          <a:p>
            <a:fld id="{2F973A9F-8E2F-4F45-953A-36E81F23C9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34B1F97-9DD5-7F46-96ED-630BEB17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4332" y="444286"/>
            <a:ext cx="2743200" cy="30083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CEE7CE-6A97-3E48-BC25-DFD823BCA8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4332" y="4746171"/>
            <a:ext cx="3264392" cy="66402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5CCFE0-9C41-B54B-8311-9BB9FF425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604" t="8378" r="40624" b="10779"/>
          <a:stretch/>
        </p:blipFill>
        <p:spPr>
          <a:xfrm>
            <a:off x="0" y="0"/>
            <a:ext cx="691375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FBD3D7A-F032-4749-8767-747C181A52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3947" y="437348"/>
            <a:ext cx="7905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3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67F1EF-B44E-6141-8FE7-9A3D6EE40E7F}"/>
              </a:ext>
            </a:extLst>
          </p:cNvPr>
          <p:cNvSpPr/>
          <p:nvPr userDrawn="1"/>
        </p:nvSpPr>
        <p:spPr>
          <a:xfrm flipV="1">
            <a:off x="0" y="-2"/>
            <a:ext cx="12192000" cy="1775013"/>
          </a:xfrm>
          <a:prstGeom prst="rect">
            <a:avLst/>
          </a:prstGeom>
          <a:solidFill>
            <a:srgbClr val="D2D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15E25-51B8-3D42-8D7F-AB42C4EC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843809"/>
            <a:ext cx="7328547" cy="619232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BC0C-C777-8442-A24A-2239B73A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1693" y="6356350"/>
            <a:ext cx="1196500" cy="365125"/>
          </a:xfrm>
        </p:spPr>
        <p:txBody>
          <a:bodyPr/>
          <a:lstStyle>
            <a:lvl1pPr>
              <a:defRPr sz="900"/>
            </a:lvl1pPr>
          </a:lstStyle>
          <a:p>
            <a:fld id="{9B978570-AE70-1349-A8CB-BA043B66D58F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9D06-78BF-824A-A118-59F9EFCB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041" y="6356350"/>
            <a:ext cx="3952952" cy="36512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Chapter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BE23A-C49A-3D44-8C8F-F0B849A1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8104" y="6356350"/>
            <a:ext cx="653524" cy="365125"/>
          </a:xfrm>
        </p:spPr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34B1F97-9DD5-7F46-96ED-630BEB17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92" y="444285"/>
            <a:ext cx="2605891" cy="30149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E53631-3C6C-6A48-82F4-1325B76603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1694" y="2306852"/>
            <a:ext cx="2083666" cy="20850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6719D9-D08E-3A4C-A092-98BCA198B5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693" y="4532344"/>
            <a:ext cx="2083668" cy="12405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70F44AD0-9CCB-B64D-A271-5FD6AF0E3B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5761" y="2306852"/>
            <a:ext cx="2083666" cy="20850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67E04AAA-60AB-9C4C-9737-0F885EC958E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49828" y="2306852"/>
            <a:ext cx="2083666" cy="20850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68BF5D6C-506F-714C-8037-72F14EA9ECB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33895" y="2306852"/>
            <a:ext cx="2083666" cy="20850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75B5FEDF-F378-544F-986B-9698D35ECC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17962" y="2306852"/>
            <a:ext cx="2083666" cy="20850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6465D1DF-52A1-7746-9F80-873D1282B3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65759" y="4532344"/>
            <a:ext cx="2083668" cy="12405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02FC914-AA5D-C54C-95E9-AA21C2A6D3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49825" y="4532344"/>
            <a:ext cx="2083668" cy="12405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13ACFFE8-2507-9C4F-9737-E7FC2825264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33894" y="4532344"/>
            <a:ext cx="2083668" cy="12405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60EFD120-8CE5-404D-8122-209FCFA45C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17960" y="4532344"/>
            <a:ext cx="2083668" cy="12405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3D1E121-5EA4-4E1F-98D8-DA2A1FF72F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40946" y="383745"/>
            <a:ext cx="861367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card / contact inf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BC0C-C777-8442-A24A-2239B73A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4332" y="6350455"/>
            <a:ext cx="1364152" cy="301491"/>
          </a:xfrm>
        </p:spPr>
        <p:txBody>
          <a:bodyPr/>
          <a:lstStyle>
            <a:lvl1pPr>
              <a:defRPr sz="900"/>
            </a:lvl1pPr>
          </a:lstStyle>
          <a:p>
            <a:fld id="{79F7F53A-2CDB-6C42-A4ED-982357FEB565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F9D06-78BF-824A-A118-59F9EFCB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027" y="6360434"/>
            <a:ext cx="4114800" cy="291512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Chapter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BE23A-C49A-3D44-8C8F-F0B849A1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6370" y="6350455"/>
            <a:ext cx="1545257" cy="301492"/>
          </a:xfrm>
        </p:spPr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34B1F97-9DD5-7F46-96ED-630BEB17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4332" y="444286"/>
            <a:ext cx="2743200" cy="30083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5CCFE0-9C41-B54B-8311-9BB9FF425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604" t="8378" r="40624" b="10779"/>
          <a:stretch/>
        </p:blipFill>
        <p:spPr>
          <a:xfrm>
            <a:off x="0" y="0"/>
            <a:ext cx="691375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84A2970-8716-4D47-841E-DF2865616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4331" y="857438"/>
            <a:ext cx="6861229" cy="1223157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Thank you</a:t>
            </a:r>
            <a:endParaRPr lang="nb-NO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70D4675-76DC-3847-95A2-3D7045532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5026" y="4390770"/>
            <a:ext cx="3435469" cy="1268373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1400" b="1"/>
            </a:lvl1pPr>
          </a:lstStyle>
          <a:p>
            <a:pPr lvl="0"/>
            <a:r>
              <a:rPr lang="en-US"/>
              <a:t>Speaker 1</a:t>
            </a:r>
          </a:p>
          <a:p>
            <a:pPr lvl="0"/>
            <a:r>
              <a:rPr lang="en-US" b="0"/>
              <a:t>Email</a:t>
            </a:r>
          </a:p>
          <a:p>
            <a:pPr lvl="0"/>
            <a:r>
              <a:rPr lang="en-US" b="0"/>
              <a:t>Phone</a:t>
            </a:r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EE4DE9BF-4931-404C-9486-CB49962F5C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6158" y="4390770"/>
            <a:ext cx="3435469" cy="1268373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None/>
              <a:defRPr sz="1400" b="1"/>
            </a:lvl1pPr>
          </a:lstStyle>
          <a:p>
            <a:pPr lvl="0"/>
            <a:r>
              <a:rPr lang="en-US"/>
              <a:t>Speaker 2</a:t>
            </a:r>
          </a:p>
          <a:p>
            <a:pPr lvl="0"/>
            <a:r>
              <a:rPr lang="en-US" b="0"/>
              <a:t>Email</a:t>
            </a:r>
          </a:p>
          <a:p>
            <a:pPr lvl="0"/>
            <a:r>
              <a:rPr lang="en-US" b="0"/>
              <a:t>Phone</a:t>
            </a:r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02C356A-C682-B34F-92D6-2FF8094E0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3974" y="331966"/>
            <a:ext cx="1097654" cy="525472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6985157-D522-B842-8105-5160DFB2AE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04332" y="5386484"/>
            <a:ext cx="2575032" cy="2726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 err="1"/>
              <a:t>Website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42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96A3A9-6278-0E48-BEA2-A79A9BC88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26" t="8549" r="30340" b="40117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36C03A-58EC-DB45-B3FB-3C839621F1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0" y="2286000"/>
            <a:ext cx="4775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54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0E9AB-3AA4-F046-9357-5EE6D3CF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4CB1932B-BC4B-5048-BC18-331686F2B46D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497CA-C2F6-0B44-A108-0C066CBB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Chapter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2F34C-1765-344B-8A7F-2A2707DE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EBFB4AD6-30E1-AD47-B1EB-C8FEB4AF61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92" y="444285"/>
            <a:ext cx="2605891" cy="30149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Presentation </a:t>
            </a:r>
            <a:r>
              <a:rPr lang="nb-NO" err="1"/>
              <a:t>title</a:t>
            </a:r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0CA7-8B70-4C37-A7DC-02A2BC119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40946" y="383745"/>
            <a:ext cx="861367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3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ACC5-9E61-9DB2-12B4-91EAB8CE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EB4E6-ACD6-AFE8-7F00-6CBC09F0C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25EC4-A57F-619D-2480-69D9986B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69BA-1401-6B4F-A0AA-2303821EAFD7}" type="datetimeFigureOut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8F056-F055-427A-6D95-B983C1F6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A6E63-DD6F-4A80-B7AF-959664AA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995C-5F48-4C46-9FEF-CA3AFF7F2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6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4D46EC-F519-D745-B01C-17CBEFAC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AFCA9EB-3487-8F4B-8774-96232A9D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3095BD07-7437-F742-8CD8-EEAE52C32353}" type="datetime1">
              <a:rPr lang="nb-NO" smtClean="0"/>
              <a:pPr/>
              <a:t>07.06.2025</a:t>
            </a:fld>
            <a:endParaRPr lang="nb-NO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B7E1F6-9BC7-584F-AFAB-477725C2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Chapter title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D64F61-1EA7-734D-AB27-F3095F83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04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098B-BF28-FA59-EC10-B8EF6EA6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43D60-3026-8BA3-1F5B-1E292BAB4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77FA1-36FA-7E35-A014-2E96B4501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26324-075C-728C-879B-F0C67E16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69BA-1401-6B4F-A0AA-2303821EAFD7}" type="datetimeFigureOut">
              <a:rPr lang="en-US" smtClean="0"/>
              <a:t>6/7/25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CF919-74DA-3A20-A629-C4C4FA8B3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7A4FF-0725-15D1-D25D-771F7E41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995C-5F48-4C46-9FEF-CA3AFF7F2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8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FE2C-C78D-F076-6CB9-826685EB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C27F3-D449-B8D2-1F89-2882C089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3B127-7128-08E3-C472-85142875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7C15-7AE7-175C-C71D-5E1E01315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C9F42B-3B1C-0454-7757-66EC3C981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54E073-BB46-5795-777B-8C0782DA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69BA-1401-6B4F-A0AA-2303821EAFD7}" type="datetimeFigureOut">
              <a:rPr lang="en-US" smtClean="0"/>
              <a:t>6/7/25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9947E-82B0-5B9C-BA1A-C5E688AA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F3E0C-8AC7-5E13-82D1-8C2DC3E5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995C-5F48-4C46-9FEF-CA3AFF7F2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6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9980-3524-E73B-9C9C-B1F9B934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F6CDE-B6E8-A870-A312-6ABB888B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69BA-1401-6B4F-A0AA-2303821EAFD7}" type="datetimeFigureOut">
              <a:rPr lang="en-US" smtClean="0"/>
              <a:t>6/7/25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D31F3-04D1-177F-CBEB-B24E806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29D08-B936-1333-BC16-4F9CE6B7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995C-5F48-4C46-9FEF-CA3AFF7F2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3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DD2AB-4C78-EEEB-234C-609A7093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69BA-1401-6B4F-A0AA-2303821EAFD7}" type="datetimeFigureOut">
              <a:rPr lang="en-US" smtClean="0"/>
              <a:t>6/7/25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49F7F-3BD6-710E-0698-7FD5398A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3A0FD-D554-F080-3E07-9D083EA5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995C-5F48-4C46-9FEF-CA3AFF7F2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3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D952-4CA4-C006-777B-9D790E76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3AA92-59D9-8F5B-81AF-1FAB828A5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EAD31-CD9B-7DF8-1787-F918C9E57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032B4-F60A-F58A-3200-B20D1CF8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69BA-1401-6B4F-A0AA-2303821EAFD7}" type="datetimeFigureOut">
              <a:rPr lang="en-US" smtClean="0"/>
              <a:t>6/7/25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B82D8-411C-A10F-FC81-6D3B664A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6637D-66AF-0D42-4E20-A0774A02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995C-5F48-4C46-9FEF-CA3AFF7F2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540D-6D32-937A-63E0-BD3438D3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90AC96-D3FD-1514-C2EE-CCC6FAB22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738BD-D343-1DEB-F02D-882198ADB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46A68-DEA4-1FD2-069B-A6D28A01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69BA-1401-6B4F-A0AA-2303821EAFD7}" type="datetimeFigureOut">
              <a:rPr lang="en-US" smtClean="0"/>
              <a:t>6/7/25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42894-D481-D989-3A0B-04F0FF6F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97E98-9A10-FAF6-9A0C-C28638E0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C995C-5F48-4C46-9FEF-CA3AFF7F2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4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C30EFB-4A02-7360-E738-BB55DF4D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967B0-E962-9450-FAF4-4D32D7ED7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DD0E5-B3E7-29A9-B8AD-75F14D8C2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EA69BA-1401-6B4F-A0AA-2303821EAFD7}" type="datetimeFigureOut">
              <a:rPr lang="en-US" smtClean="0"/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63566-1B3D-BA0B-81D8-3B293BA0F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1620C-12B4-10EE-43CD-0A81CAB79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2C995C-5F48-4C46-9FEF-CA3AFF7F2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64057-D581-4742-B417-2C7549C6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71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A8A5F-6DC4-DD45-9A42-225DF4A3C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26229"/>
            <a:ext cx="10515600" cy="315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3091B-6A16-A047-A7AC-18556779C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1692" y="6350454"/>
            <a:ext cx="1196501" cy="37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HK Grotesk Regular Legacy" pitchFamily="2" charset="77"/>
              </a:defRPr>
            </a:lvl1pPr>
          </a:lstStyle>
          <a:p>
            <a:fld id="{3095BD07-7437-F742-8CD8-EEAE52C32353}" type="datetime1">
              <a:rPr lang="nb-NO" smtClean="0"/>
              <a:t>07.06.2025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2EAD3-8046-B345-9A4A-D6DEAFC6C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6041" y="6350454"/>
            <a:ext cx="3952952" cy="37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K Grotesk Regular Legacy" pitchFamily="2" charset="77"/>
              </a:defRPr>
            </a:lvl1pPr>
          </a:lstStyle>
          <a:p>
            <a:r>
              <a:rPr lang="nb-NO"/>
              <a:t>Chapter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13436-4A90-5C43-A976-62D876D25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104" y="6350454"/>
            <a:ext cx="652480" cy="37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K Grotesk Regular Legacy" pitchFamily="2" charset="77"/>
              </a:defRPr>
            </a:lvl1pPr>
          </a:lstStyle>
          <a:p>
            <a:fld id="{2F973A9F-8E2F-4F45-953A-36E81F23C9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3A96AD-5230-6C4F-B615-BC3C5FBC233D}"/>
              </a:ext>
            </a:extLst>
          </p:cNvPr>
          <p:cNvSpPr txBox="1">
            <a:spLocks/>
          </p:cNvSpPr>
          <p:nvPr userDrawn="1"/>
        </p:nvSpPr>
        <p:spPr>
          <a:xfrm>
            <a:off x="481693" y="6356350"/>
            <a:ext cx="1196500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8458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ecife Display Trial L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K Grotesk Regular Legacy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K Grotesk Regular Legacy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K Grotesk Regular Legacy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K Grotesk Regular Legacy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K Grotesk Regular Legac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D6E69-546B-4A7D-8D12-DC8BBE74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A855B5-6962-4C4B-8FB7-6C5C49A311B8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32032">
                    <a:tint val="75000"/>
                  </a:srgbClr>
                </a:solidFill>
                <a:effectLst/>
                <a:uLnTx/>
                <a:uFillTx/>
                <a:latin typeface="HK Grotesk Regular Legacy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07.06.2025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32032">
                  <a:tint val="75000"/>
                </a:srgbClr>
              </a:solidFill>
              <a:effectLst/>
              <a:uLnTx/>
              <a:uFillTx/>
              <a:latin typeface="HK Grotesk Regular Legacy" pitchFamily="2" charset="77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893E8-5B74-4146-A6EF-21E182C1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32032">
                    <a:tint val="75000"/>
                  </a:srgbClr>
                </a:solidFill>
                <a:effectLst/>
                <a:uLnTx/>
                <a:uFillTx/>
                <a:latin typeface="HK Grotesk Regular Legacy" pitchFamily="2" charset="77"/>
                <a:ea typeface="+mn-ea"/>
                <a:cs typeface="+mn-cs"/>
              </a:rPr>
              <a:t>Chapter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5A227-9E4C-45BB-BAD0-F7D7B372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73A9F-8E2F-4F45-953A-36E81F23C906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32032">
                    <a:tint val="75000"/>
                  </a:srgbClr>
                </a:solidFill>
                <a:effectLst/>
                <a:uLnTx/>
                <a:uFillTx/>
                <a:latin typeface="HK Grotesk Regular Legacy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32032">
                  <a:tint val="75000"/>
                </a:srgbClr>
              </a:solidFill>
              <a:effectLst/>
              <a:uLnTx/>
              <a:uFillTx/>
              <a:latin typeface="HK Grotesk Regular Legacy" pitchFamily="2" charset="77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7D7AA0-23E4-4887-8801-6F96376BBE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 descr="No image&#10;&#10;Description automatically generated with medium confidence">
            <a:extLst>
              <a:ext uri="{FF2B5EF4-FFF2-40B4-BE49-F238E27FC236}">
                <a16:creationId xmlns:a16="http://schemas.microsoft.com/office/drawing/2014/main" id="{E6A16D94-462E-414E-96DD-64B668FD4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72"/>
          <a:stretch/>
        </p:blipFill>
        <p:spPr>
          <a:xfrm>
            <a:off x="-1627564" y="0"/>
            <a:ext cx="13959324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D43896-7F49-45C2-8554-0D6C1DDC3C31}"/>
              </a:ext>
            </a:extLst>
          </p:cNvPr>
          <p:cNvSpPr txBox="1"/>
          <p:nvPr/>
        </p:nvSpPr>
        <p:spPr>
          <a:xfrm>
            <a:off x="5776132" y="4223254"/>
            <a:ext cx="47612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cife Display Light" panose="00000400000000000000" pitchFamily="50" charset="0"/>
                <a:ea typeface="+mn-ea"/>
                <a:cs typeface="+mn-cs"/>
              </a:rPr>
              <a:t>Shaping the future of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cife Display Light" panose="00000400000000000000" pitchFamily="50" charset="0"/>
                <a:ea typeface="+mn-ea"/>
                <a:cs typeface="+mn-cs"/>
              </a:rPr>
              <a:t>sustainable, safe and secure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cife Display Light" panose="00000400000000000000" pitchFamily="50" charset="0"/>
                <a:ea typeface="+mn-ea"/>
                <a:cs typeface="+mn-cs"/>
              </a:rPr>
              <a:t>shipping industry.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C7B54D7-CE50-4EE2-B706-8615BF7A7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28" y="1142994"/>
            <a:ext cx="4785370" cy="22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0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E6E3A30-F0FE-49D0-1798-C663A945DE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85" r="1737"/>
          <a:stretch/>
        </p:blipFill>
        <p:spPr>
          <a:xfrm>
            <a:off x="4803354" y="1330537"/>
            <a:ext cx="7388646" cy="4743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98F45-D3E4-92AB-193F-04CB7B25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50876"/>
            <a:ext cx="10827075" cy="644487"/>
          </a:xfrm>
        </p:spPr>
        <p:txBody>
          <a:bodyPr anchor="ctr">
            <a:normAutofit fontScale="90000"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IMO policy will lead global GHG reductions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5FF1C-6016-76B6-4AD1-CA95ECF18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4405" y="1311007"/>
            <a:ext cx="4671152" cy="4858439"/>
          </a:xfrm>
        </p:spPr>
        <p:txBody>
          <a:bodyPr>
            <a:normAutofit/>
          </a:bodyPr>
          <a:lstStyle/>
          <a:p>
            <a:r>
              <a:rPr lang="en-US" sz="1800" dirty="0"/>
              <a:t>IMO Net Zero Framework is turning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Global, clear, unified requirements to 2050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Well-to-wake GHG pricing + 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IMO applies to ~750 million tons CO</a:t>
            </a:r>
            <a:r>
              <a:rPr lang="en-US" sz="1800" baseline="-25000" dirty="0"/>
              <a:t>2e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ctr"/>
            <a:r>
              <a:rPr lang="en-US" sz="1800" b="1" dirty="0">
                <a:solidFill>
                  <a:srgbClr val="C00000"/>
                </a:solidFill>
              </a:rPr>
              <a:t>Consider 2035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IMO reduces GHG intensity by 30-43%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GHG pricing:  $380+ Tier 2, $100 Tier 1</a:t>
            </a:r>
          </a:p>
          <a:p>
            <a:endParaRPr lang="en-US" sz="1800" dirty="0"/>
          </a:p>
          <a:p>
            <a:r>
              <a:rPr lang="en-US" sz="1800" dirty="0"/>
              <a:t>IMO policy reduces ~12x more GHGs than EU policies on a global scale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IMO reduces double or triple GHGs within EU geographic scope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E03CBC-0A3A-8DB1-23EC-16A9E8B8DED1}"/>
              </a:ext>
            </a:extLst>
          </p:cNvPr>
          <p:cNvSpPr>
            <a:spLocks noChangeAspect="1"/>
          </p:cNvSpPr>
          <p:nvPr/>
        </p:nvSpPr>
        <p:spPr>
          <a:xfrm>
            <a:off x="10309932" y="3751246"/>
            <a:ext cx="133508" cy="1335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DA100B-9275-0F9C-3AF3-BC2BD069C130}"/>
              </a:ext>
            </a:extLst>
          </p:cNvPr>
          <p:cNvSpPr>
            <a:spLocks noChangeAspect="1"/>
          </p:cNvSpPr>
          <p:nvPr/>
        </p:nvSpPr>
        <p:spPr>
          <a:xfrm>
            <a:off x="10374196" y="4818047"/>
            <a:ext cx="133508" cy="1335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logo with blue text&#10;&#10;AI-generated content may be incorrect.">
            <a:extLst>
              <a:ext uri="{FF2B5EF4-FFF2-40B4-BE49-F238E27FC236}">
                <a16:creationId xmlns:a16="http://schemas.microsoft.com/office/drawing/2014/main" id="{44425E7F-59AA-095A-C797-2A9234B57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169" y="0"/>
            <a:ext cx="725831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6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A795B-0449-67C8-342D-F20915D72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20B9-A976-94C2-7741-43FDCC96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50876"/>
            <a:ext cx="10827075" cy="644487"/>
          </a:xfrm>
        </p:spPr>
        <p:txBody>
          <a:bodyPr anchor="ctr">
            <a:normAutofit fontScale="90000"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Liner sector investing more than $150 Billion in GHG transition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DBA9E-20D4-29F3-EFFE-99EAE19B1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4863" y="1150009"/>
            <a:ext cx="4912363" cy="5388323"/>
          </a:xfrm>
        </p:spPr>
        <p:txBody>
          <a:bodyPr>
            <a:normAutofit/>
          </a:bodyPr>
          <a:lstStyle/>
          <a:p>
            <a:r>
              <a:rPr lang="en-US" sz="1800" dirty="0"/>
              <a:t>About 1000 ships on the water by 2030, dual-fueled and renewable ZNZ capable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2020: order book was 100% conventional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Today, ~80% of liner ships on order are designed for zero/near-zero fuels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Renewable marine fuels and ZNZ rewards could enable the fleet to transition 8-10% of global fuel consumption by 2030 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</a:rPr>
              <a:t>This isn’t theory—it’s happening.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With IMO adoption of Net Zero Framework in October 2025,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considerable work remains.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Fleet demand potential (order book/retrofits)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Renewable f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uel production supply and scale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Policies that close cost gap so that ZNZ fuels are available at a competitive price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57E47E9-694B-6431-67B4-EF662D19DF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51" b="1151"/>
          <a:stretch>
            <a:fillRect/>
          </a:stretch>
        </p:blipFill>
        <p:spPr>
          <a:xfrm>
            <a:off x="0" y="1118801"/>
            <a:ext cx="6824039" cy="5388323"/>
          </a:xfrm>
          <a:prstGeom prst="rect">
            <a:avLst/>
          </a:prstGeom>
        </p:spPr>
      </p:pic>
      <p:pic>
        <p:nvPicPr>
          <p:cNvPr id="8" name="Picture 7" descr="A logo with blue text&#10;&#10;AI-generated content may be incorrect.">
            <a:extLst>
              <a:ext uri="{FF2B5EF4-FFF2-40B4-BE49-F238E27FC236}">
                <a16:creationId xmlns:a16="http://schemas.microsoft.com/office/drawing/2014/main" id="{E4E924C8-D15B-611E-E31E-76FBB6343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169" y="0"/>
            <a:ext cx="725831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7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3BE99-B1F1-9E8F-5902-2F6C3C450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E8F3-56C4-35EF-D940-ECFEFE3E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96460" cy="92384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IMO alignment support EU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D7D54-7858-4FBF-D814-7474373F1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8294"/>
            <a:ext cx="10696459" cy="4862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Coordinated leadership by EU nations helped IMO reach global GHG agreement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400" dirty="0"/>
              <a:t>IMO sets well-to-wake GHG pricing tied to lifecycle performance </a:t>
            </a:r>
          </a:p>
          <a:p>
            <a:r>
              <a:rPr lang="en-US" sz="2400" dirty="0"/>
              <a:t>Global standard prevents inequitable competitive distortions among nations</a:t>
            </a:r>
          </a:p>
          <a:p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/>
              <a:t>Motivations to improve EU ETS policy design</a:t>
            </a:r>
          </a:p>
          <a:p>
            <a:pPr lvl="1"/>
            <a:r>
              <a:rPr lang="en-US" sz="2000" dirty="0"/>
              <a:t>Regional pricing design can impact competitiveness with </a:t>
            </a:r>
            <a:r>
              <a:rPr lang="en-US" sz="2000" b="1" dirty="0">
                <a:solidFill>
                  <a:schemeClr val="accent1"/>
                </a:solidFill>
              </a:rPr>
              <a:t>double burden </a:t>
            </a:r>
            <a:r>
              <a:rPr lang="en-US" sz="2000" dirty="0">
                <a:solidFill>
                  <a:schemeClr val="accent1"/>
                </a:solidFill>
              </a:rPr>
              <a:t>to EU trade</a:t>
            </a:r>
          </a:p>
          <a:p>
            <a:pPr lvl="1"/>
            <a:r>
              <a:rPr lang="en-US" sz="2000" dirty="0"/>
              <a:t>Tank-to-Wake pricing does not </a:t>
            </a:r>
            <a:r>
              <a:rPr lang="en-US" sz="2000" dirty="0">
                <a:solidFill>
                  <a:schemeClr val="accent1"/>
                </a:solidFill>
              </a:rPr>
              <a:t>align with IMO Net Zero </a:t>
            </a:r>
            <a:r>
              <a:rPr lang="en-US" sz="2000" b="1" dirty="0">
                <a:solidFill>
                  <a:schemeClr val="accent1"/>
                </a:solidFill>
              </a:rPr>
              <a:t>Well-to-Wake GHG pricing</a:t>
            </a:r>
          </a:p>
          <a:p>
            <a:pPr lvl="1"/>
            <a:r>
              <a:rPr lang="en-US" sz="2000" dirty="0"/>
              <a:t>Collecting high-seas revenue for regional coffers contradicts </a:t>
            </a:r>
            <a:r>
              <a:rPr lang="en-US" sz="2000" b="1" dirty="0">
                <a:solidFill>
                  <a:schemeClr val="accent1"/>
                </a:solidFill>
              </a:rPr>
              <a:t>JET efforts at IMO</a:t>
            </a:r>
          </a:p>
          <a:p>
            <a:pPr marL="0" indent="0">
              <a:buNone/>
            </a:pPr>
            <a:endParaRPr lang="en-US" sz="24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Remedy available: Remove regional policy design flaws and align with IMO</a:t>
            </a:r>
          </a:p>
          <a:p>
            <a:pPr lvl="1"/>
            <a:r>
              <a:rPr lang="en-US" sz="2000" dirty="0"/>
              <a:t>EU ETS includes in Reporting and review a requirement to avoid double burden </a:t>
            </a:r>
          </a:p>
          <a:p>
            <a:endParaRPr lang="en-US" sz="3600" dirty="0"/>
          </a:p>
        </p:txBody>
      </p:sp>
      <p:pic>
        <p:nvPicPr>
          <p:cNvPr id="4" name="Picture 3" descr="A logo with blue text&#10;&#10;AI-generated content may be incorrect.">
            <a:extLst>
              <a:ext uri="{FF2B5EF4-FFF2-40B4-BE49-F238E27FC236}">
                <a16:creationId xmlns:a16="http://schemas.microsoft.com/office/drawing/2014/main" id="{4BF30A47-E70E-649A-49A1-6672F3CE1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169" y="0"/>
            <a:ext cx="725831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8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0E506-C958-5554-7959-FB2B67925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46107-8D3C-0DC3-C594-27E60368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A855B5-6962-4C4B-8FB7-6C5C49A311B8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32032">
                    <a:tint val="75000"/>
                  </a:srgbClr>
                </a:solidFill>
                <a:effectLst/>
                <a:uLnTx/>
                <a:uFillTx/>
                <a:latin typeface="HK Grotesk Regular Legacy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07.06.2025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32032">
                  <a:tint val="75000"/>
                </a:srgbClr>
              </a:solidFill>
              <a:effectLst/>
              <a:uLnTx/>
              <a:uFillTx/>
              <a:latin typeface="HK Grotesk Regular Legacy" pitchFamily="2" charset="77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721A3-AD65-5FB8-CAAB-66899429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32032">
                    <a:tint val="75000"/>
                  </a:srgbClr>
                </a:solidFill>
                <a:effectLst/>
                <a:uLnTx/>
                <a:uFillTx/>
                <a:latin typeface="HK Grotesk Regular Legacy" pitchFamily="2" charset="77"/>
                <a:ea typeface="+mn-ea"/>
                <a:cs typeface="+mn-cs"/>
              </a:rPr>
              <a:t>Chapter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A6E71-4830-28FC-560D-F0BFF3B8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73A9F-8E2F-4F45-953A-36E81F23C906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32032">
                    <a:tint val="75000"/>
                  </a:srgbClr>
                </a:solidFill>
                <a:effectLst/>
                <a:uLnTx/>
                <a:uFillTx/>
                <a:latin typeface="HK Grotesk Regular Legacy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32032">
                  <a:tint val="75000"/>
                </a:srgbClr>
              </a:solidFill>
              <a:effectLst/>
              <a:uLnTx/>
              <a:uFillTx/>
              <a:latin typeface="HK Grotesk Regular Legacy" pitchFamily="2" charset="77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3B31E8-9D56-081D-40B0-E7A0EBD532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 descr="No image&#10;&#10;Description automatically generated with medium confidence">
            <a:extLst>
              <a:ext uri="{FF2B5EF4-FFF2-40B4-BE49-F238E27FC236}">
                <a16:creationId xmlns:a16="http://schemas.microsoft.com/office/drawing/2014/main" id="{77A00070-F806-6292-EC90-A35055DB3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72"/>
          <a:stretch/>
        </p:blipFill>
        <p:spPr>
          <a:xfrm>
            <a:off x="-1627564" y="0"/>
            <a:ext cx="13959324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F18C0E-DCD4-3385-D0CE-F457C4DA5C59}"/>
              </a:ext>
            </a:extLst>
          </p:cNvPr>
          <p:cNvSpPr txBox="1"/>
          <p:nvPr/>
        </p:nvSpPr>
        <p:spPr>
          <a:xfrm>
            <a:off x="5776132" y="4223254"/>
            <a:ext cx="47612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cife Display Light" panose="00000400000000000000" pitchFamily="50" charset="0"/>
                <a:ea typeface="+mn-ea"/>
                <a:cs typeface="+mn-cs"/>
              </a:rPr>
              <a:t>Shaping the future of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cife Display Light" panose="00000400000000000000" pitchFamily="50" charset="0"/>
                <a:ea typeface="+mn-ea"/>
                <a:cs typeface="+mn-cs"/>
              </a:rPr>
              <a:t>sustainable, safe and secure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cife Display Light" panose="00000400000000000000" pitchFamily="50" charset="0"/>
                <a:ea typeface="+mn-ea"/>
                <a:cs typeface="+mn-cs"/>
              </a:rPr>
              <a:t>shipping industry.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05C90F8-6A3E-D92B-2FFA-B0409A44D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28" y="1142994"/>
            <a:ext cx="4785370" cy="2286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CEE170-447A-32F5-C957-FDA1B089883D}"/>
              </a:ext>
            </a:extLst>
          </p:cNvPr>
          <p:cNvSpPr txBox="1"/>
          <p:nvPr/>
        </p:nvSpPr>
        <p:spPr>
          <a:xfrm>
            <a:off x="-191659" y="4177100"/>
            <a:ext cx="4802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K Grotesk" pitchFamily="2" charset="77"/>
              </a:rPr>
              <a:t>Thank you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HK Grotesk" pitchFamily="2" charset="77"/>
              </a:rPr>
              <a:t>Discussion welcome</a:t>
            </a:r>
          </a:p>
        </p:txBody>
      </p:sp>
    </p:spTree>
    <p:extLst>
      <p:ext uri="{BB962C8B-B14F-4D97-AF65-F5344CB8AC3E}">
        <p14:creationId xmlns:p14="http://schemas.microsoft.com/office/powerpoint/2010/main" val="32423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WSC">
      <a:dk1>
        <a:srgbClr val="032032"/>
      </a:dk1>
      <a:lt1>
        <a:srgbClr val="FFFFFF"/>
      </a:lt1>
      <a:dk2>
        <a:srgbClr val="032032"/>
      </a:dk2>
      <a:lt2>
        <a:srgbClr val="FEFFFE"/>
      </a:lt2>
      <a:accent1>
        <a:srgbClr val="80C9EB"/>
      </a:accent1>
      <a:accent2>
        <a:srgbClr val="FB8C21"/>
      </a:accent2>
      <a:accent3>
        <a:srgbClr val="91D4B4"/>
      </a:accent3>
      <a:accent4>
        <a:srgbClr val="A9B8C8"/>
      </a:accent4>
      <a:accent5>
        <a:srgbClr val="0E3E3C"/>
      </a:accent5>
      <a:accent6>
        <a:srgbClr val="B34A19"/>
      </a:accent6>
      <a:hlink>
        <a:srgbClr val="80C9EB"/>
      </a:hlink>
      <a:folHlink>
        <a:srgbClr val="41579B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237BC73-43B8-40F5-A139-B5AEFAA82FFB}" vid="{C6CE6E7F-6A19-4DC3-81F4-BB3EB7076D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343</Words>
  <Application>Microsoft Macintosh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Aptos</vt:lpstr>
      <vt:lpstr>Aptos Display</vt:lpstr>
      <vt:lpstr>Arial</vt:lpstr>
      <vt:lpstr>HK Grotesk</vt:lpstr>
      <vt:lpstr>HK Grotesk Regular Legacy</vt:lpstr>
      <vt:lpstr>Recife Display Light</vt:lpstr>
      <vt:lpstr>Recife Display Trial Light</vt:lpstr>
      <vt:lpstr>Trebuchet MS</vt:lpstr>
      <vt:lpstr>Office Theme</vt:lpstr>
      <vt:lpstr>Tema di Office</vt:lpstr>
      <vt:lpstr>PowerPoint Presentation</vt:lpstr>
      <vt:lpstr>IMO policy will lead global GHG reductions</vt:lpstr>
      <vt:lpstr>Liner sector investing more than $150 Billion in GHG transition</vt:lpstr>
      <vt:lpstr>IMO alignment support EU goals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Corbett</dc:creator>
  <cp:lastModifiedBy>Jim Corbett</cp:lastModifiedBy>
  <cp:revision>2</cp:revision>
  <dcterms:created xsi:type="dcterms:W3CDTF">2025-06-03T13:23:25Z</dcterms:created>
  <dcterms:modified xsi:type="dcterms:W3CDTF">2025-06-07T09:49:28Z</dcterms:modified>
</cp:coreProperties>
</file>