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0"/>
  </p:notesMasterIdLst>
  <p:sldIdLst>
    <p:sldId id="601" r:id="rId5"/>
    <p:sldId id="602" r:id="rId6"/>
    <p:sldId id="606" r:id="rId7"/>
    <p:sldId id="607" r:id="rId8"/>
    <p:sldId id="59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D499468-2B8A-47B1-A008-5649D6520F89}">
          <p14:sldIdLst>
            <p14:sldId id="601"/>
            <p14:sldId id="602"/>
            <p14:sldId id="606"/>
            <p14:sldId id="607"/>
            <p14:sldId id="598"/>
          </p14:sldIdLst>
        </p14:section>
        <p14:section name="Section sans titre" id="{F2792B7B-E41A-4464-9770-2885FB8F9B01}">
          <p14:sldIdLst/>
        </p14:section>
        <p14:section name="Section sans titre" id="{CB5F576D-75ED-4566-AC9B-C0949AE3EF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cile SEMERY" initials="CS" lastIdx="2" clrIdx="0">
    <p:extLst>
      <p:ext uri="{19B8F6BF-5375-455C-9EA6-DF929625EA0E}">
        <p15:presenceInfo xmlns:p15="http://schemas.microsoft.com/office/powerpoint/2012/main" userId="S::cecile.semery@union-habitat.org::6ed8cb61-a550-4980-ab9c-128e03630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6"/>
    <a:srgbClr val="F9493C"/>
    <a:srgbClr val="FBC142"/>
    <a:srgbClr val="FFF2CC"/>
    <a:srgbClr val="E8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C42C2-E22A-48C3-9334-C5A9EAC0C547}" v="16" dt="2025-06-12T09:39:41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0AE9-0D9E-964C-90CA-A3B8BA9E0A16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7FCF0-882F-BA4D-8D65-E7C363C751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89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pour une image  8" descr="Une image contenant bâtiment, extérieur, clôture, rue&#10;&#10;Description générée automatiquement">
            <a:extLst>
              <a:ext uri="{FF2B5EF4-FFF2-40B4-BE49-F238E27FC236}">
                <a16:creationId xmlns:a16="http://schemas.microsoft.com/office/drawing/2014/main" id="{B38E5077-7FE0-9A40-95ED-0981A338D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5786" y="0"/>
            <a:ext cx="4018215" cy="51435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6810810-1AC8-6E41-84F7-25F83C271D59}"/>
              </a:ext>
            </a:extLst>
          </p:cNvPr>
          <p:cNvGrpSpPr/>
          <p:nvPr userDrawn="1"/>
        </p:nvGrpSpPr>
        <p:grpSpPr>
          <a:xfrm>
            <a:off x="1" y="2"/>
            <a:ext cx="1269331" cy="5159776"/>
            <a:chOff x="46442" y="-21701"/>
            <a:chExt cx="1692000" cy="6879701"/>
          </a:xfrm>
          <a:solidFill>
            <a:schemeClr val="accent6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025209-319A-5449-B32E-D35E08C3C38B}"/>
                </a:ext>
              </a:extLst>
            </p:cNvPr>
            <p:cNvSpPr/>
            <p:nvPr userDrawn="1"/>
          </p:nvSpPr>
          <p:spPr>
            <a:xfrm>
              <a:off x="46442" y="-21701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8EACA3-DFB1-C545-9B1F-C684F4E674E3}"/>
                </a:ext>
              </a:extLst>
            </p:cNvPr>
            <p:cNvSpPr/>
            <p:nvPr userDrawn="1"/>
          </p:nvSpPr>
          <p:spPr>
            <a:xfrm>
              <a:off x="46442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993A4F-2B9B-0D4F-9C4E-434BBAC76DA8}"/>
                </a:ext>
              </a:extLst>
            </p:cNvPr>
            <p:cNvSpPr/>
            <p:nvPr userDrawn="1"/>
          </p:nvSpPr>
          <p:spPr>
            <a:xfrm>
              <a:off x="46442" y="-21701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332" y="2162564"/>
            <a:ext cx="3668121" cy="1015663"/>
          </a:xfrm>
        </p:spPr>
        <p:txBody>
          <a:bodyPr anchor="t"/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331" y="3237043"/>
            <a:ext cx="3668121" cy="1602746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788" indent="0" algn="ctr">
              <a:buNone/>
              <a:defRPr sz="1499"/>
            </a:lvl2pPr>
            <a:lvl3pPr marL="685578" indent="0" algn="ctr">
              <a:buNone/>
              <a:defRPr sz="1349"/>
            </a:lvl3pPr>
            <a:lvl4pPr marL="1028366" indent="0" algn="ctr">
              <a:buNone/>
              <a:defRPr sz="1200"/>
            </a:lvl4pPr>
            <a:lvl5pPr marL="1371154" indent="0" algn="ctr">
              <a:buNone/>
              <a:defRPr sz="1200"/>
            </a:lvl5pPr>
            <a:lvl6pPr marL="1713944" indent="0" algn="ctr">
              <a:buNone/>
              <a:defRPr sz="1200"/>
            </a:lvl6pPr>
            <a:lvl7pPr marL="2056732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8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69331" y="1882552"/>
            <a:ext cx="1316994" cy="2308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 cap="all" baseline="0">
                <a:solidFill>
                  <a:schemeClr val="bg1"/>
                </a:solidFill>
              </a:defRPr>
            </a:lvl1pPr>
          </a:lstStyle>
          <a:p>
            <a:fld id="{DF28EE1F-63A9-4D47-B87E-A18C0C64EDC6}" type="datetime4">
              <a:rPr lang="fr-FR" smtClean="0"/>
              <a:t>12 juin 2025</a:t>
            </a:fld>
            <a:endParaRPr lang="en-US"/>
          </a:p>
        </p:txBody>
      </p:sp>
      <p:pic>
        <p:nvPicPr>
          <p:cNvPr id="13" name="Image 12" descr="Une image contenant signe, livre, bouteille, texte&#10;&#10;Description générée automatiquement">
            <a:extLst>
              <a:ext uri="{FF2B5EF4-FFF2-40B4-BE49-F238E27FC236}">
                <a16:creationId xmlns:a16="http://schemas.microsoft.com/office/drawing/2014/main" id="{75FC5163-DE3C-C740-AB09-8CD3A173A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37" y="487878"/>
            <a:ext cx="831749" cy="8315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F9C3C3D-9BAD-4840-B19B-B8F70E631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080" y="1"/>
            <a:ext cx="1676837" cy="21050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97CE43-BDA8-B44F-9A05-CEA05B2CE16E}"/>
              </a:ext>
            </a:extLst>
          </p:cNvPr>
          <p:cNvSpPr/>
          <p:nvPr userDrawn="1"/>
        </p:nvSpPr>
        <p:spPr>
          <a:xfrm>
            <a:off x="5125786" y="2657976"/>
            <a:ext cx="292385" cy="656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8391D1-810B-3247-BCDF-F80A0EED64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931" y="3253586"/>
            <a:ext cx="2629585" cy="1895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F221BF4-A40F-AC48-B9ED-BCFA781CA3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498" y="1570992"/>
            <a:ext cx="1157504" cy="116701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7647B6-403F-174B-9697-1150E4B4BFC7}"/>
              </a:ext>
            </a:extLst>
          </p:cNvPr>
          <p:cNvSpPr/>
          <p:nvPr userDrawn="1"/>
        </p:nvSpPr>
        <p:spPr>
          <a:xfrm>
            <a:off x="8205532" y="4812848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7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9">
            <a:extLst>
              <a:ext uri="{FF2B5EF4-FFF2-40B4-BE49-F238E27FC236}">
                <a16:creationId xmlns:a16="http://schemas.microsoft.com/office/drawing/2014/main" id="{8904DFD0-EFB5-B14D-8617-AD9256CC5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282" y="158092"/>
            <a:ext cx="2057401" cy="482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lang="fr-FR" sz="14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B5053A4-5F16-7541-A8C1-29402448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11B95B22-197F-A343-B5D3-0BF8DA639D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D79F3387-E664-9948-AAA6-63B1F7F0E0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4FE446F4-48FB-E84A-9CDA-92CD8B2459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2B898748-1929-A04D-B3EB-3C9D4ABBE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C64A810-D1A0-4944-8567-4AACA65A48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EB9B151B-2713-AE4A-9697-F97BA4D66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BB8C66-F0AF-2F49-B6E6-F27B8DE72CC1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8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7085B086-4363-8543-92DB-DCF297B06F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87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588D18C-1A5C-A044-A734-75FF28096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52" y="0"/>
            <a:ext cx="379817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buFontTx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9CC659-4688-6B45-B148-F19B94DF2BD5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0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E8C097D-2013-C143-A315-E2BDD4043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/>
          <a:stretch/>
        </p:blipFill>
        <p:spPr>
          <a:xfrm>
            <a:off x="6929703" y="150800"/>
            <a:ext cx="2057401" cy="481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Clr>
                <a:schemeClr val="accent4"/>
              </a:buClr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58BCDD8-5FBF-D342-89FD-4C90ED9E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6ACD7C81-6E21-EF4B-8F1C-5BD032220F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75A1F4D6-AD95-6F4B-9EC3-C65BE2B8D5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EACC6054-9099-2145-BAE7-5D2E641961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A5ACE6FF-8473-564C-83B8-909E2C8675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F711BFD2-0A49-C647-9459-DF9AB96053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CC5A2758-CB31-9F43-9282-5C3C0B6CC1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6599D1-1A70-8B43-91F5-ABE2DC4ED117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DDC7A21B-CEAD-9140-8107-C877A394EB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23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5776AC99-DF70-2D4D-AB72-642ECD1F8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3772883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13A82B-C656-164D-AF2E-27CCB18854F3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F645D76-635E-4846-9C16-63978584C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939" y="163990"/>
            <a:ext cx="2051088" cy="48160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36CD1DEA-C4F6-9544-9548-6793B86C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D00C6FBF-C023-4E40-8D9B-352AE21DF7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9C7F624A-F6D6-E14C-BEE6-A799D1307E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1E44B3A6-BCFA-3049-B99A-6430209E20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A227F997-B01E-1341-9C31-DFA437FCE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CBDF3B69-A610-3142-9A92-C80A8E737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E088D743-F9AD-8941-86C8-6DB3AFC9D1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21C713-A9B4-4042-9D44-FA2FEB62D39A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7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DCAF627C-A954-BB4F-9C57-A436F9FCC4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93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AD982E-63A3-AD4B-92CD-DE5F85F6A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3772882" cy="51434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166081-AE67-714D-9E8A-9E1DF73D4785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2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9">
            <a:extLst>
              <a:ext uri="{FF2B5EF4-FFF2-40B4-BE49-F238E27FC236}">
                <a16:creationId xmlns:a16="http://schemas.microsoft.com/office/drawing/2014/main" id="{35B11116-587A-5344-9080-CCB5B8790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282" y="169309"/>
            <a:ext cx="2057401" cy="482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E30174B-1F0E-7940-8CBD-6E9E76ED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417522D6-E76D-5C47-B7F4-355E76EA6D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E86A4172-96D0-7F46-B49B-2D66D77B5E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AD30FB74-214C-7242-AB63-B7C679FBDC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DFE64CA4-086E-694A-88A5-ECD9A54FB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BBE54F1-A252-3741-B6D0-B76A828E32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1CC760B1-405A-0E48-812C-22DAA92D1F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4791E7-7FE9-F24F-80FE-AECF6CEC1D00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23">
            <a:extLst>
              <a:ext uri="{FF2B5EF4-FFF2-40B4-BE49-F238E27FC236}">
                <a16:creationId xmlns:a16="http://schemas.microsoft.com/office/drawing/2014/main" id="{516D7C65-E49A-C949-B148-FB607A46A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786" y="3"/>
            <a:ext cx="2284214" cy="5143499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>
            <a:off x="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C9B232A-C4E1-7543-AAA9-B2727C81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83" y="974385"/>
            <a:ext cx="5579971" cy="373949"/>
          </a:xfrm>
        </p:spPr>
        <p:txBody>
          <a:bodyPr/>
          <a:lstStyle>
            <a:lvl1pPr>
              <a:defRPr sz="27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66D6E6-A4DA-2949-B81C-143A018F5DEE}"/>
              </a:ext>
            </a:extLst>
          </p:cNvPr>
          <p:cNvSpPr/>
          <p:nvPr userDrawn="1"/>
        </p:nvSpPr>
        <p:spPr>
          <a:xfrm>
            <a:off x="6855310" y="2"/>
            <a:ext cx="2288690" cy="514349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4511E66-816F-D846-88B1-6A9C2471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453" y="0"/>
            <a:ext cx="1676837" cy="1962150"/>
          </a:xfrm>
          <a:prstGeom prst="rect">
            <a:avLst/>
          </a:prstGeom>
        </p:spPr>
      </p:pic>
      <p:pic>
        <p:nvPicPr>
          <p:cNvPr id="27" name="Image 2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8F79F1-56DA-CF47-8505-28547D1323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416" y="3581400"/>
            <a:ext cx="1762584" cy="156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C194A29-39AA-9E44-B4AF-19DB221C235A}"/>
              </a:ext>
            </a:extLst>
          </p:cNvPr>
          <p:cNvSpPr/>
          <p:nvPr userDrawn="1"/>
        </p:nvSpPr>
        <p:spPr>
          <a:xfrm>
            <a:off x="6855311" y="2943151"/>
            <a:ext cx="292385" cy="5878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29" name="Image 2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6AB082-2E53-0247-853D-A42518AF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5085" y="1785985"/>
            <a:ext cx="993393" cy="11334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797999F-4E93-A247-90D5-0299CC1D245B}"/>
              </a:ext>
            </a:extLst>
          </p:cNvPr>
          <p:cNvSpPr/>
          <p:nvPr userDrawn="1"/>
        </p:nvSpPr>
        <p:spPr>
          <a:xfrm>
            <a:off x="8205532" y="4812848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279B32-9C6B-F240-8354-4A8A644DC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382" y="1623060"/>
            <a:ext cx="5332709" cy="3006090"/>
          </a:xfrm>
        </p:spPr>
        <p:txBody>
          <a:bodyPr numCol="2"/>
          <a:lstStyle>
            <a:lvl1pPr marL="269993" indent="-275028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2"/>
              </a:buClr>
              <a:buSzPct val="140000"/>
              <a:buFont typeface="+mj-lt"/>
              <a:buAutoNum type="arabicPeriod"/>
              <a:tabLst/>
              <a:defRPr lang="fr-FR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31" indent="-952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fr-FR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48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lang="fr-FR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4165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88EAEB5F-7AD4-EE48-8AAF-526B8D7717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0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AD982E-63A3-AD4B-92CD-DE5F85F6A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3772882" cy="51434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CD0282-A9C6-C74C-AF97-ECF2B411CE29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A7C3F67B-87C8-3742-BDE8-33CE76E66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715" y="160737"/>
            <a:ext cx="2057936" cy="48267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BDF1641-1B41-FB44-B9F2-F1DE938F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ECF9371E-A9DD-284D-909C-06B8AA1441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58C13405-8679-BC4A-A495-C1073E560C8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AB354A4D-0998-D145-A5D9-4C58997328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619CCD56-C02E-5E48-922E-E8D5FDAB23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28E34AF7-DC07-434D-9954-7BD4C13A17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231A4BE4-89FF-594B-B0F7-718891FD96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D0DA1-0A4F-5D49-8CE0-3FE10C2F19C5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9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C1116BE5-7C58-194C-8611-21ADAF6A0E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E127B7ED-DBED-DC4F-BFF4-42A6F1721D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577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AD982E-63A3-AD4B-92CD-DE5F85F6A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772881" cy="51434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296A96-BEE4-A344-BB59-869E69D82030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31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AD2226C2-16AF-2542-8662-00BF88EC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715" y="160737"/>
            <a:ext cx="2057936" cy="48267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28E09AD-8330-B44B-99DE-92ED92A3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9E40EF96-F310-EE4B-AC6E-A66429A07E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13E8E519-0842-3740-BF6E-FFD090B28D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3F21567B-2350-C144-8C3A-72782F7EFE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4885A02B-6093-6C40-8BC7-7DEF403805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BB322BCF-819E-2D4F-802B-7B307A6FC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13B94AB2-491A-1841-8A46-C9A49E72C0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BCCE63-EF1F-884F-9375-EA9AD3D8A1B0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AADAF429-402D-AD40-9858-2072BA14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177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47D10C-7C99-1948-A3AE-19F50159C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" y="0"/>
            <a:ext cx="3772881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CEC09-FC61-1548-803F-784650954011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3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271323-8EFA-8640-B56B-1A7019F1A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8861" y="166127"/>
            <a:ext cx="2050790" cy="4802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0664E3AC-C5C2-8B4E-AE1D-800D8F70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83446F5D-2CE2-6248-9B10-FE60784C89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804FE829-1A08-9945-93ED-5A8327BC5B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B4358084-8B85-DA4E-BE98-400BEF403C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44BBF528-81CD-A847-8E50-2EF5A6D20A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6AB93BB-F599-E146-A159-695289769D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9C4E8F3F-6411-7646-BD5B-B74A103B90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F5C96-A869-A043-AD42-F95FF20B62B2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00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1 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0" y="1947907"/>
            <a:ext cx="2423960" cy="256891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 marL="10716" indent="0">
              <a:spcBef>
                <a:spcPts val="450"/>
              </a:spcBef>
              <a:spcAft>
                <a:spcPts val="450"/>
              </a:spcAft>
              <a:buClr>
                <a:schemeClr val="accent4"/>
              </a:buClr>
              <a:buFontTx/>
              <a:buNone/>
              <a:tabLst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7140485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1D8B22A3-2B94-5142-80D3-8E58D526F0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151507" y="1947908"/>
            <a:ext cx="4164558" cy="213249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AEC4F65-238A-6041-BCCA-1ECC3F5D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80" y="150802"/>
            <a:ext cx="7140485" cy="63882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0971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A96D33BA-7439-CE4D-B0DF-0E3D39DFF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"/>
            <a:ext cx="3772883" cy="51434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8330B-B155-AF4E-99C1-0AC26CF17EC4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38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6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4663C-C689-E349-BD70-2D2ABCC63CDC}"/>
              </a:ext>
            </a:extLst>
          </p:cNvPr>
          <p:cNvSpPr/>
          <p:nvPr userDrawn="1"/>
        </p:nvSpPr>
        <p:spPr>
          <a:xfrm>
            <a:off x="6916015" y="2"/>
            <a:ext cx="292385" cy="5878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FAAA250-D3EB-7E42-B7FD-4FB8378EC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983075"/>
            <a:ext cx="931045" cy="952500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0D6E2D-2E94-0F4C-96FF-9301AACF5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536" y="3342959"/>
            <a:ext cx="655928" cy="11334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371489B3-D4C8-4147-97C0-770942CB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77FC87DE-D359-9C4D-9331-80A2034DCC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3318" y="1947863"/>
            <a:ext cx="6015414" cy="2581275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Bef>
                <a:spcPts val="675"/>
              </a:spcBef>
              <a:spcAft>
                <a:spcPts val="75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782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404C3025-991C-4B43-B715-C7E309ADAD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8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Camen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581" y="1815132"/>
            <a:ext cx="2422531" cy="2041253"/>
          </a:xfrm>
        </p:spPr>
        <p:txBody>
          <a:bodyPr anchor="t"/>
          <a:lstStyle>
            <a:lvl1pPr>
              <a:buClr>
                <a:schemeClr val="accent4"/>
              </a:buClr>
              <a:defRPr/>
            </a:lvl1pPr>
            <a:lvl2pPr marL="10716" indent="0">
              <a:spcBef>
                <a:spcPts val="450"/>
              </a:spcBef>
              <a:spcAft>
                <a:spcPts val="450"/>
              </a:spcAft>
              <a:buClr>
                <a:schemeClr val="accent4"/>
              </a:buClr>
              <a:buFontTx/>
              <a:buNone/>
              <a:tabLst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Clr>
                <a:schemeClr val="accent4"/>
              </a:buClr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1D8B22A3-2B94-5142-80D3-8E58D526F0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24650" y="1549579"/>
            <a:ext cx="2582111" cy="2306807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454891B-AD92-5B4A-AE05-4A4BF926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2632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6"/>
            <a:ext cx="5692544" cy="67500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Clr>
                <a:schemeClr val="accent4"/>
              </a:buClr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7034A-FBB8-2F4A-9A86-1F3B2896A209}"/>
              </a:ext>
            </a:extLst>
          </p:cNvPr>
          <p:cNvSpPr/>
          <p:nvPr userDrawn="1"/>
        </p:nvSpPr>
        <p:spPr>
          <a:xfrm>
            <a:off x="6916015" y="2"/>
            <a:ext cx="292385" cy="5878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3A2D47E-D995-E943-A763-FAEDEC45B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983075"/>
            <a:ext cx="931045" cy="952500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CCBA4BB-D9B7-EC4E-AC6D-B83793D1A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536" y="3342959"/>
            <a:ext cx="655928" cy="1133475"/>
          </a:xfrm>
          <a:prstGeom prst="rect">
            <a:avLst/>
          </a:prstGeom>
        </p:spPr>
      </p:pic>
      <p:sp>
        <p:nvSpPr>
          <p:cNvPr id="19" name="Espace réservé du tableau 18">
            <a:extLst>
              <a:ext uri="{FF2B5EF4-FFF2-40B4-BE49-F238E27FC236}">
                <a16:creationId xmlns:a16="http://schemas.microsoft.com/office/drawing/2014/main" id="{8F1FDA23-ED3D-0E4A-B41C-CBBE2486955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75455" y="1563292"/>
            <a:ext cx="6955081" cy="2416969"/>
          </a:xfrm>
        </p:spPr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4DC89D3-3F32-C748-B9EC-B0A770D9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4215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9" descr="Une image contenant bâtiment, extérieur, clôture, rue&#10;&#10;Description générée automatiquement">
            <a:extLst>
              <a:ext uri="{FF2B5EF4-FFF2-40B4-BE49-F238E27FC236}">
                <a16:creationId xmlns:a16="http://schemas.microsoft.com/office/drawing/2014/main" id="{3FCA73F9-7A97-5049-B279-202B7DB23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786" y="3"/>
            <a:ext cx="2284214" cy="51434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Ipid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pra</a:t>
            </a:r>
            <a:r>
              <a:rPr lang="en-US"/>
              <a:t> del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>
            <a:off x="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C9B232A-C4E1-7543-AAA9-B2727C81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261" y="1301155"/>
            <a:ext cx="1739462" cy="1121846"/>
          </a:xfrm>
        </p:spPr>
        <p:txBody>
          <a:bodyPr anchor="b">
            <a:spAutoFit/>
          </a:bodyPr>
          <a:lstStyle>
            <a:lvl1pPr>
              <a:defRPr sz="2700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98755C-EDAF-374E-B453-2D5464C358EB}"/>
              </a:ext>
            </a:extLst>
          </p:cNvPr>
          <p:cNvSpPr/>
          <p:nvPr userDrawn="1"/>
        </p:nvSpPr>
        <p:spPr>
          <a:xfrm>
            <a:off x="2928408" y="2"/>
            <a:ext cx="292385" cy="614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pic>
        <p:nvPicPr>
          <p:cNvPr id="13" name="Image 12" descr="Une image contenant signe, livre, bouteille, texte&#10;&#10;Description générée automatiquement">
            <a:extLst>
              <a:ext uri="{FF2B5EF4-FFF2-40B4-BE49-F238E27FC236}">
                <a16:creationId xmlns:a16="http://schemas.microsoft.com/office/drawing/2014/main" id="{304BA0F8-9581-0D49-8A70-F6B58E55C1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56" y="1945486"/>
            <a:ext cx="1363596" cy="1363241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C1EBAF8-CFC0-C349-B9D7-57B988AEF2CE}"/>
              </a:ext>
            </a:extLst>
          </p:cNvPr>
          <p:cNvCxnSpPr/>
          <p:nvPr userDrawn="1"/>
        </p:nvCxnSpPr>
        <p:spPr>
          <a:xfrm>
            <a:off x="3654804" y="1945486"/>
            <a:ext cx="0" cy="13632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FC2948A-A88F-2C4C-AEF7-5AFFF1FC69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8216" y="2530368"/>
            <a:ext cx="1739957" cy="535388"/>
          </a:xfrm>
        </p:spPr>
        <p:txBody>
          <a:bodyPr anchor="t">
            <a:spAutoFit/>
          </a:bodyPr>
          <a:lstStyle>
            <a:lvl1pPr>
              <a:lnSpc>
                <a:spcPts val="1425"/>
              </a:lnSpc>
              <a:spcBef>
                <a:spcPts val="450"/>
              </a:spcBef>
              <a:spcAft>
                <a:spcPts val="450"/>
              </a:spcAft>
              <a:defRPr sz="1125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B1099F-4A1F-AC4B-A992-C044F5E8F303}"/>
              </a:ext>
            </a:extLst>
          </p:cNvPr>
          <p:cNvSpPr/>
          <p:nvPr userDrawn="1"/>
        </p:nvSpPr>
        <p:spPr>
          <a:xfrm>
            <a:off x="6859788" y="11246"/>
            <a:ext cx="2288690" cy="514349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B91070-0F5A-274A-9644-C3EEDC61D152}"/>
              </a:ext>
            </a:extLst>
          </p:cNvPr>
          <p:cNvSpPr/>
          <p:nvPr userDrawn="1"/>
        </p:nvSpPr>
        <p:spPr>
          <a:xfrm>
            <a:off x="8205532" y="4812848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7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lôture, bâtiment, en bois, petit&#10;&#10;Description générée automatiquement">
            <a:extLst>
              <a:ext uri="{FF2B5EF4-FFF2-40B4-BE49-F238E27FC236}">
                <a16:creationId xmlns:a16="http://schemas.microsoft.com/office/drawing/2014/main" id="{F2EC954C-03BC-3744-9156-85F5CB164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279" y="160316"/>
            <a:ext cx="2057402" cy="48268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1308AF4-49DC-464E-9393-C358F4E59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26" name="Espace réservé pour une image  6">
            <a:extLst>
              <a:ext uri="{FF2B5EF4-FFF2-40B4-BE49-F238E27FC236}">
                <a16:creationId xmlns:a16="http://schemas.microsoft.com/office/drawing/2014/main" id="{7F07048F-CB06-4E42-8F0C-BC87983082A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id="{0042B596-214A-9945-B7EF-42605C81EB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1507F70F-F60A-714A-817F-892364B9DB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E3408C80-0568-CA4E-908C-0DC75F636D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31" name="Espace réservé du texte 19">
            <a:extLst>
              <a:ext uri="{FF2B5EF4-FFF2-40B4-BE49-F238E27FC236}">
                <a16:creationId xmlns:a16="http://schemas.microsoft.com/office/drawing/2014/main" id="{C5F01E8F-FDE3-2343-AFDF-45AD28FBDC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34" name="Titre 33">
            <a:extLst>
              <a:ext uri="{FF2B5EF4-FFF2-40B4-BE49-F238E27FC236}">
                <a16:creationId xmlns:a16="http://schemas.microsoft.com/office/drawing/2014/main" id="{0EA6D35C-835A-5947-9740-7EE7A935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51ADF2-9E33-504C-A067-CA3B2AD2E2EE}"/>
              </a:ext>
            </a:extLst>
          </p:cNvPr>
          <p:cNvSpPr/>
          <p:nvPr userDrawn="1"/>
        </p:nvSpPr>
        <p:spPr>
          <a:xfrm>
            <a:off x="6922627" y="4814146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5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E87D2-912B-044D-BA0B-353B0189FFD5}"/>
              </a:ext>
            </a:extLst>
          </p:cNvPr>
          <p:cNvSpPr/>
          <p:nvPr userDrawn="1"/>
        </p:nvSpPr>
        <p:spPr>
          <a:xfrm>
            <a:off x="8205532" y="4812848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C466191-7248-4E41-B2AA-2063873A68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CE01A6B9-AA73-9E4F-BAB1-867F54A66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772883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0CDB3D-CBAB-A740-BEAD-2E19D4001C2F}"/>
              </a:ext>
            </a:extLst>
          </p:cNvPr>
          <p:cNvSpPr/>
          <p:nvPr userDrawn="1"/>
        </p:nvSpPr>
        <p:spPr>
          <a:xfrm>
            <a:off x="14914" y="4805394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+Icon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9">
            <a:extLst>
              <a:ext uri="{FF2B5EF4-FFF2-40B4-BE49-F238E27FC236}">
                <a16:creationId xmlns:a16="http://schemas.microsoft.com/office/drawing/2014/main" id="{0B64C3A2-0FC4-1A43-83B3-57712CCE3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282" y="160318"/>
            <a:ext cx="2057401" cy="482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21" y="1947910"/>
            <a:ext cx="3260219" cy="2580737"/>
          </a:xfrm>
        </p:spPr>
        <p:txBody>
          <a:bodyPr/>
          <a:lstStyle>
            <a:lvl2pPr>
              <a:spcBef>
                <a:spcPts val="675"/>
              </a:spcBef>
              <a:spcAft>
                <a:spcPts val="450"/>
              </a:spcAft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B74FD8-6F6D-7E4B-9001-042EFE9BF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5581" y="831188"/>
            <a:ext cx="5692544" cy="675495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2"/>
                </a:solidFill>
              </a:defRPr>
            </a:lvl1pPr>
            <a:lvl2pPr marL="342892" indent="0">
              <a:buNone/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/>
              <a:t>Cliquez pour modifier SOUS_TITRE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F0DCFB-717E-2F4B-AC51-23E64AC54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43" y="587821"/>
            <a:ext cx="740762" cy="158312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PARTIE 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7E626-E71D-DB49-8C77-F1DD2F2EF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66" y="2291942"/>
            <a:ext cx="2439035" cy="204787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7F59978-8646-FC4D-B9CD-C22E7B1B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7A8BC6D0-F331-FC43-9568-5DFFAF0DC5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234" y="2094885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F7271670-1275-5C4C-BFE0-7F2454971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4232" y="1790261"/>
            <a:ext cx="364926" cy="286859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4" name="Espace réservé pour une image  6">
            <a:extLst>
              <a:ext uri="{FF2B5EF4-FFF2-40B4-BE49-F238E27FC236}">
                <a16:creationId xmlns:a16="http://schemas.microsoft.com/office/drawing/2014/main" id="{3E80A8CE-1536-7F45-9685-D1DE275E1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04234" y="2964408"/>
            <a:ext cx="343479" cy="343390"/>
          </a:xfrm>
          <a:noFill/>
        </p:spPr>
        <p:txBody>
          <a:bodyPr/>
          <a:lstStyle/>
          <a:p>
            <a:r>
              <a:rPr lang="fr-FR"/>
              <a:t>Icone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31776E84-7E2D-5646-AA1E-30C83507A2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234" y="2463539"/>
            <a:ext cx="1261201" cy="42503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AEADE4F8-3323-EC4D-B104-B917334202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4234" y="3730448"/>
            <a:ext cx="1261201" cy="5818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 lang="fr-FR" sz="7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E5B4C6DE-DB1D-6547-9B81-C71AED4719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234" y="3345687"/>
            <a:ext cx="1037305" cy="357188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EFF911-D68C-134E-B6F7-7B3186EEF74D}"/>
              </a:ext>
            </a:extLst>
          </p:cNvPr>
          <p:cNvSpPr/>
          <p:nvPr userDrawn="1"/>
        </p:nvSpPr>
        <p:spPr>
          <a:xfrm>
            <a:off x="6935478" y="4806465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2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688A89C-8C7B-8D43-8024-8BA16AB5C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0" y="160318"/>
            <a:ext cx="8829623" cy="438310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Ipid quia pra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2A56CE3-6D96-5841-9FC7-D6B861308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388" y="4354867"/>
            <a:ext cx="4325477" cy="103874"/>
          </a:xfrm>
          <a:solidFill>
            <a:schemeClr val="tx1">
              <a:lumMod val="65000"/>
              <a:lumOff val="35000"/>
              <a:alpha val="50000"/>
            </a:schemeClr>
          </a:solidFill>
        </p:spPr>
        <p:txBody>
          <a:bodyPr anchor="b"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 marL="342892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0594EB0-297F-774E-AF37-01B5A13793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836" y="4336330"/>
            <a:ext cx="1053817" cy="285002"/>
          </a:xfrm>
        </p:spPr>
        <p:txBody>
          <a:bodyPr>
            <a:normAutofit/>
          </a:bodyPr>
          <a:lstStyle>
            <a:lvl1pPr>
              <a:defRPr sz="6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@Pierre-Yves </a:t>
            </a:r>
            <a:r>
              <a:rPr lang="fr-FR" err="1"/>
              <a:t>Brunaud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11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intérieur, plafond, vivant, table&#10;&#10;Description générée automatiquement">
            <a:extLst>
              <a:ext uri="{FF2B5EF4-FFF2-40B4-BE49-F238E27FC236}">
                <a16:creationId xmlns:a16="http://schemas.microsoft.com/office/drawing/2014/main" id="{F4AD982E-63A3-AD4B-92CD-DE5F85F6A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772883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DD06E6-EE11-294F-BD82-60D278612456}"/>
              </a:ext>
            </a:extLst>
          </p:cNvPr>
          <p:cNvGrpSpPr/>
          <p:nvPr userDrawn="1"/>
        </p:nvGrpSpPr>
        <p:grpSpPr>
          <a:xfrm flipH="1">
            <a:off x="7874671" y="0"/>
            <a:ext cx="1269331" cy="5143500"/>
            <a:chOff x="0" y="0"/>
            <a:chExt cx="1692000" cy="6858000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23CDC-42CC-C547-AC74-FD3EDF4689AB}"/>
                </a:ext>
              </a:extLst>
            </p:cNvPr>
            <p:cNvSpPr/>
            <p:nvPr userDrawn="1"/>
          </p:nvSpPr>
          <p:spPr>
            <a:xfrm>
              <a:off x="0" y="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18E56-20D5-F344-A281-85452C4F2CAD}"/>
                </a:ext>
              </a:extLst>
            </p:cNvPr>
            <p:cNvSpPr/>
            <p:nvPr userDrawn="1"/>
          </p:nvSpPr>
          <p:spPr>
            <a:xfrm>
              <a:off x="0" y="6642000"/>
              <a:ext cx="1692000" cy="21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4EEF5-E8BC-5C47-8ECC-05C3A16ED886}"/>
                </a:ext>
              </a:extLst>
            </p:cNvPr>
            <p:cNvSpPr/>
            <p:nvPr userDrawn="1"/>
          </p:nvSpPr>
          <p:spPr>
            <a:xfrm>
              <a:off x="0" y="0"/>
              <a:ext cx="252000" cy="68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EBB2BD52-BAE5-834C-8217-50D6C861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3" y="780395"/>
            <a:ext cx="3153503" cy="2100997"/>
          </a:xfrm>
        </p:spPr>
        <p:txBody>
          <a:bodyPr wrap="square" anchor="b"/>
          <a:lstStyle>
            <a:lvl1pPr>
              <a:defRPr sz="285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C9229A-F21C-294E-8CC1-C6B23BED7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2843" y="2966293"/>
            <a:ext cx="3153503" cy="1673435"/>
          </a:xfrm>
        </p:spPr>
        <p:txBody>
          <a:bodyPr anchor="t">
            <a:normAutofit/>
          </a:bodyPr>
          <a:lstStyle>
            <a:lvl1pPr>
              <a:lnSpc>
                <a:spcPts val="1400"/>
              </a:lnSpc>
              <a:buClr>
                <a:schemeClr val="accent4"/>
              </a:buCl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B4EAC9-FDC3-F64C-80E0-D9D86B370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350" y="0"/>
            <a:ext cx="1352903" cy="1295400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5AF581-E2D9-8446-B992-A82F408D1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297729"/>
            <a:ext cx="2105573" cy="952500"/>
          </a:xfrm>
          <a:prstGeom prst="rect">
            <a:avLst/>
          </a:prstGeom>
        </p:spPr>
      </p:pic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7E8B85-E480-7249-BC5D-686E582C4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724" y="1428301"/>
            <a:ext cx="2105574" cy="226099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95A8F213-0FF5-C34B-AEDC-DC6EB1714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3976" y="2311525"/>
            <a:ext cx="1352903" cy="69651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XXXXXX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5C0608-20AD-5F4E-8EED-C221F29ADC88}"/>
              </a:ext>
            </a:extLst>
          </p:cNvPr>
          <p:cNvSpPr/>
          <p:nvPr userDrawn="1"/>
        </p:nvSpPr>
        <p:spPr>
          <a:xfrm>
            <a:off x="1" y="4821237"/>
            <a:ext cx="9813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@Pierre-Yves </a:t>
            </a:r>
            <a:r>
              <a:rPr lang="fr-FR" sz="600" err="1">
                <a:solidFill>
                  <a:schemeClr val="bg1"/>
                </a:solidFill>
              </a:rPr>
              <a:t>Brunaud</a:t>
            </a:r>
            <a:endParaRPr lang="fr-FR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9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5581" y="150802"/>
            <a:ext cx="5692544" cy="63882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020" y="1947908"/>
            <a:ext cx="5180442" cy="255708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388" y="4639728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 err="1"/>
              <a:t>Ipid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pra</a:t>
            </a:r>
            <a:r>
              <a:rPr lang="en-US"/>
              <a:t> del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102" y="4639728"/>
            <a:ext cx="504941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Image 23" descr="Une image contenant signe, texte, livre, bouteille&#10;&#10;Description générée automatiquement">
            <a:extLst>
              <a:ext uri="{FF2B5EF4-FFF2-40B4-BE49-F238E27FC236}">
                <a16:creationId xmlns:a16="http://schemas.microsoft.com/office/drawing/2014/main" id="{A615F9C4-6CF8-D049-B9AA-3C5FFC0F713D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237" y="4676911"/>
            <a:ext cx="343529" cy="3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</p:sldLayoutIdLst>
  <p:hf hdr="0"/>
  <p:txStyles>
    <p:titleStyle>
      <a:lvl1pPr algn="l" defTabSz="685578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578" rtl="0" eaLnBrk="1" latinLnBrk="0" hangingPunct="1">
        <a:lnSpc>
          <a:spcPts val="1350"/>
        </a:lnSpc>
        <a:spcBef>
          <a:spcPts val="0"/>
        </a:spcBef>
        <a:spcAft>
          <a:spcPts val="135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34568" indent="-91677" algn="l" defTabSz="685578" rtl="0" eaLnBrk="1" latinLnBrk="0" hangingPunct="1">
        <a:lnSpc>
          <a:spcPts val="1350"/>
        </a:lnSpc>
        <a:spcBef>
          <a:spcPts val="1125"/>
        </a:spcBef>
        <a:spcAft>
          <a:spcPts val="1350"/>
        </a:spcAft>
        <a:buClr>
          <a:schemeClr val="accent4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39330" indent="-102392" algn="l" defTabSz="685578" rtl="0" eaLnBrk="1" latinLnBrk="0" hangingPunct="1">
        <a:lnSpc>
          <a:spcPts val="1350"/>
        </a:lnSpc>
        <a:spcBef>
          <a:spcPts val="375"/>
        </a:spcBef>
        <a:buFont typeface="Arial" panose="020B0604020202020204" pitchFamily="34" charset="0"/>
        <a:buChar char="•"/>
        <a:tabLst/>
        <a:defRPr sz="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39330" indent="-102392" algn="l" defTabSz="685578" rtl="0" eaLnBrk="1" latinLnBrk="0" hangingPunct="1">
        <a:lnSpc>
          <a:spcPts val="1350"/>
        </a:lnSpc>
        <a:spcBef>
          <a:spcPts val="375"/>
        </a:spcBef>
        <a:buFont typeface="Arial" panose="020B0604020202020204" pitchFamily="34" charset="0"/>
        <a:buChar char="•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667925" indent="-100010" algn="l" defTabSz="685578" rtl="0" eaLnBrk="1" latinLnBrk="0" hangingPunct="1">
        <a:lnSpc>
          <a:spcPts val="1350"/>
        </a:lnSpc>
        <a:spcBef>
          <a:spcPts val="375"/>
        </a:spcBef>
        <a:buFont typeface="Arial" panose="020B0604020202020204" pitchFamily="34" charset="0"/>
        <a:buChar char="•"/>
        <a:tabLst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338" indent="-171394" algn="l" defTabSz="685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6" indent="-171394" algn="l" defTabSz="685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4" indent="-171394" algn="l" defTabSz="685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04" indent="-171394" algn="l" defTabSz="6855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88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78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6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4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44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2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8" algn="l" defTabSz="6855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767">
          <p15:clr>
            <a:srgbClr val="F26B43"/>
          </p15:clr>
        </p15:guide>
        <p15:guide id="3" orient="horz" pos="4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3C50D-7118-B092-099B-DF2FFCBB8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2FD9317-787C-EDD4-83D1-E5B0841EF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332" y="2162564"/>
            <a:ext cx="3668121" cy="1015663"/>
          </a:xfrm>
        </p:spPr>
        <p:txBody>
          <a:bodyPr>
            <a:noAutofit/>
          </a:bodyPr>
          <a:lstStyle/>
          <a:p>
            <a:r>
              <a:rPr lang="en-US" sz="2000" dirty="0"/>
              <a:t>The role of cohesion policy in addressing housing affordability challenges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L’union</a:t>
            </a:r>
            <a:r>
              <a:rPr lang="en-US" sz="2000" dirty="0"/>
              <a:t> </a:t>
            </a:r>
            <a:r>
              <a:rPr lang="en-US" sz="2000" dirty="0" err="1"/>
              <a:t>sociale</a:t>
            </a:r>
            <a:r>
              <a:rPr lang="en-US" sz="2000" dirty="0"/>
              <a:t> pour </a:t>
            </a:r>
            <a:r>
              <a:rPr lang="en-US" sz="2000" dirty="0" err="1"/>
              <a:t>l’habitat</a:t>
            </a:r>
            <a:endParaRPr lang="en-US" sz="20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FDD326-09A0-889E-7562-273BC412E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331" y="3237043"/>
            <a:ext cx="3668121" cy="1602746"/>
          </a:xfrm>
        </p:spPr>
        <p:txBody>
          <a:bodyPr wrap="square" anchor="t">
            <a:normAutofit/>
          </a:bodyPr>
          <a:lstStyle/>
          <a:p>
            <a:pPr>
              <a:spcAft>
                <a:spcPts val="800"/>
              </a:spcAft>
            </a:pPr>
            <a:endParaRPr lang="fr-FR" dirty="0"/>
          </a:p>
          <a:p>
            <a:pPr>
              <a:spcAft>
                <a:spcPts val="800"/>
              </a:spcAft>
            </a:pPr>
            <a:r>
              <a:rPr lang="fr-FR" b="0" kern="100" dirty="0"/>
              <a:t>                                  </a:t>
            </a:r>
            <a:endParaRPr lang="fr-FR" b="0" kern="100" dirty="0">
              <a:effectLst/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fr-FR" dirty="0">
              <a:effectLst/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fr-FR" i="1" kern="100" dirty="0">
              <a:effectLst/>
            </a:endParaRPr>
          </a:p>
          <a:p>
            <a:endParaRPr lang="fr-FR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D38941-9548-03F3-3DA7-EF4B5DB6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9331" y="1882552"/>
            <a:ext cx="1316994" cy="2308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25/06/13</a:t>
            </a:r>
          </a:p>
        </p:txBody>
      </p:sp>
      <p:sp>
        <p:nvSpPr>
          <p:cNvPr id="4" name="Espace réservé du numéro de diapositive 3" hidden="1">
            <a:extLst>
              <a:ext uri="{FF2B5EF4-FFF2-40B4-BE49-F238E27FC236}">
                <a16:creationId xmlns:a16="http://schemas.microsoft.com/office/drawing/2014/main" id="{0B7C2A4C-5FF6-D482-A677-7DEC5DD6FF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26102" y="4639728"/>
            <a:ext cx="504941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7B204-99AE-679B-F839-7511A0952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8493C7-9984-1682-F891-8C54ACBAD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4" y="789624"/>
            <a:ext cx="6449786" cy="4123947"/>
          </a:xfrm>
        </p:spPr>
        <p:txBody>
          <a:bodyPr>
            <a:normAutofit/>
          </a:bodyPr>
          <a:lstStyle/>
          <a:p>
            <a:pPr lvl="0"/>
            <a:endParaRPr lang="en-US" sz="1600" dirty="0"/>
          </a:p>
          <a:p>
            <a:pPr lvl="0"/>
            <a:r>
              <a:rPr lang="en-US" sz="1600" dirty="0"/>
              <a:t>- 5.9 million social housing units </a:t>
            </a:r>
            <a:endParaRPr lang="fr-FR" sz="1600" dirty="0"/>
          </a:p>
          <a:p>
            <a:pPr lvl="0"/>
            <a:r>
              <a:rPr lang="en-US" sz="1600" dirty="0"/>
              <a:t>- Housing 15% of households</a:t>
            </a:r>
            <a:endParaRPr lang="fr-FR" sz="1600" dirty="0"/>
          </a:p>
          <a:p>
            <a:pPr lvl="0"/>
            <a:r>
              <a:rPr lang="en-US" sz="1600" dirty="0"/>
              <a:t>- Mission: Build, renovate and manage for people in need </a:t>
            </a:r>
          </a:p>
          <a:p>
            <a:pPr lvl="0"/>
            <a:r>
              <a:rPr lang="en-US" sz="1600" dirty="0"/>
              <a:t>- Who? Local Public Entreprises- Non Profit Compagnies- </a:t>
            </a:r>
          </a:p>
          <a:p>
            <a:pPr marL="285750" lvl="0" indent="-285750">
              <a:buFontTx/>
              <a:buChar char="-"/>
            </a:pP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n-US" sz="1600" dirty="0"/>
              <a:t>Challenges:</a:t>
            </a:r>
          </a:p>
          <a:p>
            <a:pPr marL="720318" lvl="1" indent="-285750">
              <a:buFontTx/>
              <a:buChar char="-"/>
            </a:pPr>
            <a:r>
              <a:rPr lang="en-US" sz="1600" dirty="0"/>
              <a:t>Housing crises/ Housing Waiting List  increase/ need to improve Social Housing offers</a:t>
            </a:r>
          </a:p>
          <a:p>
            <a:pPr marL="720318" lvl="1" indent="-285750">
              <a:buFontTx/>
              <a:buChar char="-"/>
            </a:pPr>
            <a:r>
              <a:rPr lang="en-US" sz="1600" dirty="0"/>
              <a:t>Need to renovate buildings to increase energy efficiency &amp; need to Decarbonize its </a:t>
            </a:r>
          </a:p>
          <a:p>
            <a:pPr lvl="1" indent="0">
              <a:buNone/>
            </a:pPr>
            <a:endParaRPr lang="en-US" sz="1600" dirty="0"/>
          </a:p>
          <a:p>
            <a:pPr marL="720318" lvl="1" indent="-285750">
              <a:buFontTx/>
              <a:buChar char="-"/>
            </a:pPr>
            <a:endParaRPr lang="fr-FR" sz="1600" dirty="0"/>
          </a:p>
          <a:p>
            <a:pPr marL="777468" lvl="1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fr-FR" sz="1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7468" lvl="1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fr-FR" sz="1600" i="0" dirty="0"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7468" lvl="1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fr-FR" sz="1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0">
              <a:lnSpc>
                <a:spcPct val="115000"/>
              </a:lnSpc>
              <a:spcAft>
                <a:spcPts val="800"/>
              </a:spcAft>
              <a:buNone/>
            </a:pPr>
            <a:endParaRPr lang="fr-FR" sz="16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77468" lvl="1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fr-FR" sz="16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fr-FR" sz="16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24A3AE-9880-E710-83F0-34F26D2D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3B1C34C-3639-1631-E020-5F689802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6" y="72265"/>
            <a:ext cx="6745661" cy="633982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SOCIAL HOUSING IN FRANCE</a:t>
            </a:r>
          </a:p>
        </p:txBody>
      </p:sp>
    </p:spTree>
    <p:extLst>
      <p:ext uri="{BB962C8B-B14F-4D97-AF65-F5344CB8AC3E}">
        <p14:creationId xmlns:p14="http://schemas.microsoft.com/office/powerpoint/2010/main" val="332936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CD43-BF0F-43ED-D26A-498AD4A97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CD6950-74F4-7013-6EDE-C349ACDE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4" y="789624"/>
            <a:ext cx="6449786" cy="412394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fr-FR" b="0" kern="100" dirty="0">
              <a:solidFill>
                <a:schemeClr val="tx1"/>
              </a:solidFill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400" dirty="0"/>
              <a:t>Context: reduction of national and regional public subsidies for Social Housing despite Housing crise &amp; climate adaptation issues. </a:t>
            </a:r>
            <a:endParaRPr lang="fr-FR" sz="1400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fr-FR" sz="1400" dirty="0"/>
              <a:t>R</a:t>
            </a:r>
            <a:r>
              <a:rPr lang="en-US" sz="1400" dirty="0" err="1"/>
              <a:t>egional</a:t>
            </a:r>
            <a:r>
              <a:rPr lang="en-US" sz="1400" dirty="0"/>
              <a:t> Development Fund (ERDF) : main sources of support  energy-efficiency Renovation of Social Housing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400" dirty="0"/>
              <a:t>2021-2027: 420 million ERDF are programming to finance the renovation of social housing, mean more than 110,000 subsidized housing units.</a:t>
            </a:r>
          </a:p>
          <a:p>
            <a:pPr lvl="2"/>
            <a:endParaRPr lang="en-US" sz="1000" dirty="0"/>
          </a:p>
          <a:p>
            <a:pPr marL="336938" lvl="2" indent="0">
              <a:buNone/>
            </a:pPr>
            <a:endParaRPr lang="fr-FR" sz="1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400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dirty="0"/>
          </a:p>
          <a:p>
            <a:pPr marL="720318" lvl="1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b="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0318" lvl="1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b="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4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6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fr-FR" sz="1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69F28C-FDDF-F43A-F5B1-6CE7B0FA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18A23CD-2F35-5115-AB07-28A05614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" y="150802"/>
            <a:ext cx="6745661" cy="633982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Role</a:t>
            </a:r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</a:t>
            </a:r>
            <a:r>
              <a:rPr lang="fr-FR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Cohesion</a:t>
            </a:r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Policy in </a:t>
            </a:r>
            <a:r>
              <a:rPr lang="fr-FR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adressing</a:t>
            </a:r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housing</a:t>
            </a:r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affordability</a:t>
            </a:r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challenges in </a:t>
            </a:r>
            <a:r>
              <a:rPr lang="fr-FR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Frane</a:t>
            </a:r>
            <a:endParaRPr lang="fr-FR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3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8F54FC-5E4A-188F-5054-96CB7C3D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10" y="942109"/>
            <a:ext cx="6463146" cy="3370203"/>
          </a:xfrm>
        </p:spPr>
        <p:txBody>
          <a:bodyPr/>
          <a:lstStyle/>
          <a:p>
            <a:pPr marL="336938" lvl="2" indent="0" algn="ctr">
              <a:buNone/>
            </a:pPr>
            <a:r>
              <a:rPr lang="en-US" sz="1400" b="1" i="1" dirty="0"/>
              <a:t>“Balance financing plans”</a:t>
            </a:r>
            <a:endParaRPr lang="fr-FR" sz="1400" b="1" i="1" dirty="0"/>
          </a:p>
          <a:p>
            <a:pPr marL="336938" lvl="2" indent="0" algn="ctr">
              <a:buNone/>
            </a:pPr>
            <a:r>
              <a:rPr lang="en-US" sz="1400" b="1" i="1" dirty="0"/>
              <a:t>“Decisive lever for carrying out rehabilitation projects”</a:t>
            </a:r>
            <a:endParaRPr lang="fr-FR" sz="1400" b="1" i="1" dirty="0"/>
          </a:p>
          <a:p>
            <a:pPr marL="336938" lvl="2" indent="0" algn="ctr">
              <a:buNone/>
            </a:pPr>
            <a:r>
              <a:rPr lang="en-US" sz="1400" b="1" i="1" dirty="0"/>
              <a:t>“Participate to scale up the renovation of social housing”</a:t>
            </a:r>
            <a:endParaRPr lang="fr-FR" sz="1400" b="1" i="1" dirty="0"/>
          </a:p>
          <a:p>
            <a:pPr marL="336938" lvl="2" indent="0" algn="ctr">
              <a:buNone/>
            </a:pPr>
            <a:r>
              <a:rPr lang="en-US" sz="1400" b="1" i="1" dirty="0"/>
              <a:t>“Higher energy ambitions”</a:t>
            </a:r>
          </a:p>
          <a:p>
            <a:pPr lvl="2"/>
            <a:endParaRPr lang="en-US" sz="1400" dirty="0"/>
          </a:p>
          <a:p>
            <a:r>
              <a:rPr lang="en-US" sz="1300" dirty="0"/>
              <a:t>All Regions  dedicate part of ERDF for Social Housing Renovation but wide disparities between them concerning the amount</a:t>
            </a:r>
          </a:p>
          <a:p>
            <a:r>
              <a:rPr lang="en-US" sz="1300" dirty="0"/>
              <a:t>For the moment, 3 regions only will reallocate ERDF &amp; Just Transition Fund to Housing </a:t>
            </a:r>
          </a:p>
          <a:p>
            <a:r>
              <a:rPr lang="en-US" sz="1300" dirty="0"/>
              <a:t>Strong &amp; Good Partnership between Managing Authorities &amp; Regional Social Housing Representative: Key of success to define priorities in each specific territories, ERDF Eligibility Criteria, identify &amp; resolve problems </a:t>
            </a:r>
          </a:p>
          <a:p>
            <a:r>
              <a:rPr lang="en-US" sz="1300" dirty="0"/>
              <a:t>Simplification: Simplified Cost Option/ very good feedback</a:t>
            </a:r>
          </a:p>
          <a:p>
            <a:pPr lvl="2"/>
            <a:endParaRPr lang="en-US" sz="14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63D947-A4B7-9DED-A8C1-DD4FDF34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EF288-71FC-E7F5-EF41-F117D6FEE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327" y="290946"/>
            <a:ext cx="6327798" cy="540242"/>
          </a:xfrm>
        </p:spPr>
        <p:txBody>
          <a:bodyPr/>
          <a:lstStyle/>
          <a:p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Review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of the ERDF use for Social Housing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Renovation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72590-B190-071B-B402-969D4A1E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7F56EA31-AD14-9016-9DB8-ACFEFFD775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832762-1270-7BE5-5E6E-233F0874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F63A3B-78C7-47BE-AE5E-E10140E04643}" type="slidenum">
              <a:rPr lang="en-US" noProof="0" smtClean="0"/>
              <a:pPr lvl="0"/>
              <a:t>5</a:t>
            </a:fld>
            <a:endParaRPr lang="en-US" noProof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AA4C4E-6F34-6147-2B9D-3AC647384C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pPr lvl="2"/>
            <a:endParaRPr lang="en-US" sz="1400" dirty="0"/>
          </a:p>
          <a:p>
            <a:pPr lvl="1"/>
            <a:endParaRPr lang="fr-FR" dirty="0"/>
          </a:p>
          <a:p>
            <a:endParaRPr lang="en-US" sz="1300" dirty="0"/>
          </a:p>
          <a:p>
            <a:endParaRPr lang="fr-FR" sz="1300" dirty="0"/>
          </a:p>
          <a:p>
            <a:endParaRPr lang="fr-FR" sz="1300" dirty="0"/>
          </a:p>
          <a:p>
            <a:endParaRPr lang="fr-FR" sz="1300" dirty="0"/>
          </a:p>
          <a:p>
            <a:endParaRPr lang="fr-FR" sz="1300" dirty="0"/>
          </a:p>
          <a:p>
            <a:endParaRPr lang="fr-FR" sz="1300" dirty="0"/>
          </a:p>
          <a:p>
            <a:endParaRPr lang="fr-FR" sz="1300" dirty="0"/>
          </a:p>
          <a:p>
            <a:endParaRPr lang="fr-FR" sz="1300" dirty="0"/>
          </a:p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A79129E-4166-AEE7-9275-2279041E76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E570865-EFF5-9C77-3E7F-5244DB96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5FD911D-5F29-1924-E60E-58B06764B25F}"/>
              </a:ext>
            </a:extLst>
          </p:cNvPr>
          <p:cNvSpPr txBox="1"/>
          <p:nvPr/>
        </p:nvSpPr>
        <p:spPr>
          <a:xfrm>
            <a:off x="150060" y="337107"/>
            <a:ext cx="8176522" cy="240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Proposals for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“Earmark social &amp; affordable housing"  in cohesion policy, in light of the European Affordable Housing Plan and the obligations of the European Energy Directives.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Encourage &amp; Improve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partnerships to maximize the use of ERDF funds for housing renovation.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Flexibility in the use of the ERDF in the form of a grant.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0056"/>
      </p:ext>
    </p:extLst>
  </p:cSld>
  <p:clrMapOvr>
    <a:masterClrMapping/>
  </p:clrMapOvr>
</p:sld>
</file>

<file path=ppt/theme/theme1.xml><?xml version="1.0" encoding="utf-8"?>
<a:theme xmlns:a="http://schemas.openxmlformats.org/drawingml/2006/main" name="bleu">
  <a:themeElements>
    <a:clrScheme name="USH-Institutionnel">
      <a:dk1>
        <a:srgbClr val="000000"/>
      </a:dk1>
      <a:lt1>
        <a:srgbClr val="FFFFFF"/>
      </a:lt1>
      <a:dk2>
        <a:srgbClr val="9D9D9C"/>
      </a:dk2>
      <a:lt2>
        <a:srgbClr val="005BA7"/>
      </a:lt2>
      <a:accent1>
        <a:srgbClr val="7030A0"/>
      </a:accent1>
      <a:accent2>
        <a:srgbClr val="FCC243"/>
      </a:accent2>
      <a:accent3>
        <a:srgbClr val="00A3B3"/>
      </a:accent3>
      <a:accent4>
        <a:srgbClr val="E7382E"/>
      </a:accent4>
      <a:accent5>
        <a:srgbClr val="FBC142"/>
      </a:accent5>
      <a:accent6>
        <a:srgbClr val="005C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B66D9671854ABB3061DF14F031AD" ma:contentTypeVersion="7" ma:contentTypeDescription="Crée un document." ma:contentTypeScope="" ma:versionID="8505c6309b408d2271b696b66b091739">
  <xsd:schema xmlns:xsd="http://www.w3.org/2001/XMLSchema" xmlns:xs="http://www.w3.org/2001/XMLSchema" xmlns:p="http://schemas.microsoft.com/office/2006/metadata/properties" xmlns:ns3="4f94e989-deaf-466b-a966-74a04a7e702e" xmlns:ns4="40224e91-62d5-4369-8602-e61777d6d7b0" targetNamespace="http://schemas.microsoft.com/office/2006/metadata/properties" ma:root="true" ma:fieldsID="4493be37a6d7813249c77fba3fad897f" ns3:_="" ns4:_="">
    <xsd:import namespace="4f94e989-deaf-466b-a966-74a04a7e702e"/>
    <xsd:import namespace="40224e91-62d5-4369-8602-e61777d6d7b0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4e989-deaf-466b-a966-74a04a7e702e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Partage du hachage d’indicateur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4e91-62d5-4369-8602-e61777d6d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4361F2-C8F8-4D72-8F57-4F551D0D7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7FD443-3FCA-4426-BA0F-325E59FF3D1F}">
  <ds:schemaRefs>
    <ds:schemaRef ds:uri="40224e91-62d5-4369-8602-e61777d6d7b0"/>
    <ds:schemaRef ds:uri="4f94e989-deaf-466b-a966-74a04a7e70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CA8427-C74F-4BD1-8854-93B77817E89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0224e91-62d5-4369-8602-e61777d6d7b0"/>
    <ds:schemaRef ds:uri="4f94e989-deaf-466b-a966-74a04a7e702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338</Words>
  <Application>Microsoft Office PowerPoint</Application>
  <PresentationFormat>On-screen Show (16:9)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poppins</vt:lpstr>
      <vt:lpstr>bleu</vt:lpstr>
      <vt:lpstr>The role of cohesion policy in addressing housing affordability challenges  L’union sociale pour l’habitat</vt:lpstr>
      <vt:lpstr>SOCIAL HOUSING IN FRANCE</vt:lpstr>
      <vt:lpstr>Role of Cohesion Policy in adressing housing affordability challenges in Frane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Obist debit  laboreriatis eum</dc:title>
  <dc:creator>marylene lerault</dc:creator>
  <cp:lastModifiedBy>Dilkinska Graziella</cp:lastModifiedBy>
  <cp:revision>21</cp:revision>
  <dcterms:created xsi:type="dcterms:W3CDTF">2020-01-30T15:04:22Z</dcterms:created>
  <dcterms:modified xsi:type="dcterms:W3CDTF">2025-06-12T10:28:30Z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0x010100FC6EB66D9671854ABB3061DF14F031AD</vt:lpwstr>
  </property>
</Properties>
</file>