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70" r:id="rId2"/>
    <p:sldId id="343" r:id="rId3"/>
    <p:sldId id="502" r:id="rId4"/>
    <p:sldId id="455" r:id="rId5"/>
    <p:sldId id="457" r:id="rId6"/>
    <p:sldId id="456" r:id="rId7"/>
    <p:sldId id="458" r:id="rId8"/>
    <p:sldId id="475" r:id="rId9"/>
    <p:sldId id="479" r:id="rId10"/>
    <p:sldId id="354" r:id="rId11"/>
    <p:sldId id="501" r:id="rId12"/>
    <p:sldId id="499" r:id="rId13"/>
    <p:sldId id="459" r:id="rId14"/>
    <p:sldId id="461" r:id="rId15"/>
    <p:sldId id="462" r:id="rId16"/>
    <p:sldId id="476" r:id="rId17"/>
    <p:sldId id="463" r:id="rId18"/>
    <p:sldId id="469" r:id="rId19"/>
    <p:sldId id="352" r:id="rId2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CD31F4-6C4A-44A4-A477-282FAEEDDA48}">
          <p14:sldIdLst>
            <p14:sldId id="470"/>
          </p14:sldIdLst>
        </p14:section>
        <p14:section name="Untitled Section" id="{CA9FA1F3-C8A5-476F-988E-7C33F4037578}">
          <p14:sldIdLst>
            <p14:sldId id="343"/>
            <p14:sldId id="502"/>
            <p14:sldId id="455"/>
            <p14:sldId id="457"/>
            <p14:sldId id="456"/>
            <p14:sldId id="458"/>
            <p14:sldId id="475"/>
            <p14:sldId id="479"/>
            <p14:sldId id="354"/>
            <p14:sldId id="501"/>
            <p14:sldId id="499"/>
            <p14:sldId id="459"/>
            <p14:sldId id="461"/>
            <p14:sldId id="462"/>
            <p14:sldId id="476"/>
            <p14:sldId id="463"/>
            <p14:sldId id="469"/>
            <p14:sldId id="35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B0"/>
    <a:srgbClr val="A4A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7466" autoAdjust="0"/>
  </p:normalViewPr>
  <p:slideViewPr>
    <p:cSldViewPr snapToGrid="0">
      <p:cViewPr varScale="1">
        <p:scale>
          <a:sx n="110" d="100"/>
          <a:sy n="110" d="100"/>
        </p:scale>
        <p:origin x="1216"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7DDBF-7C8C-445D-BBA6-BD0C1D569540}" type="datetimeFigureOut">
              <a:rPr lang="LID4096" smtClean="0"/>
              <a:t>6/17/25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6CD95-9803-43F9-9022-D1BFBFE2F579}" type="slidenum">
              <a:rPr lang="LID4096" smtClean="0"/>
              <a:t>‹#›</a:t>
            </a:fld>
            <a:endParaRPr lang="LID4096"/>
          </a:p>
        </p:txBody>
      </p:sp>
    </p:spTree>
    <p:extLst>
      <p:ext uri="{BB962C8B-B14F-4D97-AF65-F5344CB8AC3E}">
        <p14:creationId xmlns:p14="http://schemas.microsoft.com/office/powerpoint/2010/main" val="142682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0B8A6-5173-4F79-B96F-9C9C67973465}" type="slidenum">
              <a:rPr lang="en-US" smtClean="0"/>
              <a:t>1</a:t>
            </a:fld>
            <a:endParaRPr lang="en-US" dirty="0"/>
          </a:p>
        </p:txBody>
      </p:sp>
    </p:spTree>
    <p:extLst>
      <p:ext uri="{BB962C8B-B14F-4D97-AF65-F5344CB8AC3E}">
        <p14:creationId xmlns:p14="http://schemas.microsoft.com/office/powerpoint/2010/main" val="82853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48AB-7FFE-9727-241B-83E38155C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9BF0B-3A37-CD0D-E713-B9D0A43F8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23602-96E9-0558-EB19-9BC5A4CBA516}"/>
              </a:ext>
            </a:extLst>
          </p:cNvPr>
          <p:cNvSpPr>
            <a:spLocks noGrp="1"/>
          </p:cNvSpPr>
          <p:nvPr>
            <p:ph type="body" idx="1"/>
          </p:nvPr>
        </p:nvSpPr>
        <p:spPr/>
        <p:txBody>
          <a:bodyPr/>
          <a:lstStyle/>
          <a:p>
            <a:pPr marL="342900" indent="-342900" algn="just">
              <a:buFont typeface="Wingdings" panose="05000000000000000000" pitchFamily="2" charset="2"/>
              <a:buChar char="§"/>
            </a:pPr>
            <a:r>
              <a:rPr lang="en-GB" sz="1200" dirty="0"/>
              <a:t>Shipping companies choosing ports in other continents for transhipment services will achieve substantial savings, leading to a cost differential which, in a highly competitive market, those companies choosing not to follow suit will not be able to sustain. </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1200" dirty="0"/>
              <a:t>This resulting scenario will penalize those terminal operators  which (as opposed to some competitors) decided to invest in EU ports. </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1200" dirty="0"/>
              <a:t>This trend will lead to de-localized investments, favouring neighbouring non-EU countries, and discourage future investment in EU transhipment ports and activities. </a:t>
            </a:r>
          </a:p>
          <a:p>
            <a:endParaRPr lang="en-US" dirty="0"/>
          </a:p>
        </p:txBody>
      </p:sp>
      <p:sp>
        <p:nvSpPr>
          <p:cNvPr id="4" name="Slide Number Placeholder 3">
            <a:extLst>
              <a:ext uri="{FF2B5EF4-FFF2-40B4-BE49-F238E27FC236}">
                <a16:creationId xmlns:a16="http://schemas.microsoft.com/office/drawing/2014/main" id="{9F76C21F-6E16-0B6C-2777-D284C8053F39}"/>
              </a:ext>
            </a:extLst>
          </p:cNvPr>
          <p:cNvSpPr>
            <a:spLocks noGrp="1"/>
          </p:cNvSpPr>
          <p:nvPr>
            <p:ph type="sldNum" sz="quarter" idx="5"/>
          </p:nvPr>
        </p:nvSpPr>
        <p:spPr/>
        <p:txBody>
          <a:bodyPr/>
          <a:lstStyle/>
          <a:p>
            <a:fld id="{39F6CD95-9803-43F9-9022-D1BFBFE2F579}" type="slidenum">
              <a:rPr lang="LID4096" smtClean="0"/>
              <a:t>11</a:t>
            </a:fld>
            <a:endParaRPr lang="LID4096"/>
          </a:p>
        </p:txBody>
      </p:sp>
    </p:spTree>
    <p:extLst>
      <p:ext uri="{BB962C8B-B14F-4D97-AF65-F5344CB8AC3E}">
        <p14:creationId xmlns:p14="http://schemas.microsoft.com/office/powerpoint/2010/main" val="407802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B15F-CBB7-1537-444D-D4AFA6B19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66FCF-EAFE-EBA8-A86D-7CBA70526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81EB2-2AA1-8B0A-2ED9-CC365CF82A80}"/>
              </a:ext>
            </a:extLst>
          </p:cNvPr>
          <p:cNvSpPr>
            <a:spLocks noGrp="1"/>
          </p:cNvSpPr>
          <p:nvPr>
            <p:ph type="body" idx="1"/>
          </p:nvPr>
        </p:nvSpPr>
        <p:spPr/>
        <p:txBody>
          <a:bodyPr/>
          <a:lstStyle/>
          <a:p>
            <a:pPr marL="342900" indent="-342900" algn="just">
              <a:buFont typeface="Wingdings" panose="05000000000000000000" pitchFamily="2" charset="2"/>
              <a:buChar char="§"/>
            </a:pPr>
            <a:r>
              <a:rPr lang="en-GB" sz="1200" dirty="0"/>
              <a:t>Shipping companies choosing ports in other continents for transhipment services will achieve substantial savings, leading to a cost differential which, in a highly competitive market, those companies choosing not to follow suit will not be able to sustain. </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1200" dirty="0"/>
              <a:t>This resulting scenario will penalize those terminal operators  which (as opposed to some competitors) decided to invest in EU ports. </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1200" dirty="0"/>
              <a:t>This trend will lead to de-localized investments, favouring neighbouring non-EU countries, and discourage future investment in EU transhipment ports and activities. </a:t>
            </a:r>
          </a:p>
          <a:p>
            <a:endParaRPr lang="en-US" dirty="0"/>
          </a:p>
        </p:txBody>
      </p:sp>
      <p:sp>
        <p:nvSpPr>
          <p:cNvPr id="4" name="Slide Number Placeholder 3">
            <a:extLst>
              <a:ext uri="{FF2B5EF4-FFF2-40B4-BE49-F238E27FC236}">
                <a16:creationId xmlns:a16="http://schemas.microsoft.com/office/drawing/2014/main" id="{89AB34B9-7037-1BA8-D0E9-53C7CB30363A}"/>
              </a:ext>
            </a:extLst>
          </p:cNvPr>
          <p:cNvSpPr>
            <a:spLocks noGrp="1"/>
          </p:cNvSpPr>
          <p:nvPr>
            <p:ph type="sldNum" sz="quarter" idx="5"/>
          </p:nvPr>
        </p:nvSpPr>
        <p:spPr/>
        <p:txBody>
          <a:bodyPr/>
          <a:lstStyle/>
          <a:p>
            <a:fld id="{39F6CD95-9803-43F9-9022-D1BFBFE2F579}" type="slidenum">
              <a:rPr lang="LID4096" smtClean="0"/>
              <a:t>12</a:t>
            </a:fld>
            <a:endParaRPr lang="LID4096"/>
          </a:p>
        </p:txBody>
      </p:sp>
    </p:spTree>
    <p:extLst>
      <p:ext uri="{BB962C8B-B14F-4D97-AF65-F5344CB8AC3E}">
        <p14:creationId xmlns:p14="http://schemas.microsoft.com/office/powerpoint/2010/main" val="154434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39F6CD95-9803-43F9-9022-D1BFBFE2F579}" type="slidenum">
              <a:rPr lang="LID4096" smtClean="0"/>
              <a:t>13</a:t>
            </a:fld>
            <a:endParaRPr lang="LID4096"/>
          </a:p>
        </p:txBody>
      </p:sp>
    </p:spTree>
    <p:extLst>
      <p:ext uri="{BB962C8B-B14F-4D97-AF65-F5344CB8AC3E}">
        <p14:creationId xmlns:p14="http://schemas.microsoft.com/office/powerpoint/2010/main" val="99434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39F6CD95-9803-43F9-9022-D1BFBFE2F579}" type="slidenum">
              <a:rPr lang="LID4096" smtClean="0"/>
              <a:t>14</a:t>
            </a:fld>
            <a:endParaRPr lang="LID4096"/>
          </a:p>
        </p:txBody>
      </p:sp>
    </p:spTree>
    <p:extLst>
      <p:ext uri="{BB962C8B-B14F-4D97-AF65-F5344CB8AC3E}">
        <p14:creationId xmlns:p14="http://schemas.microsoft.com/office/powerpoint/2010/main" val="197151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39F6CD95-9803-43F9-9022-D1BFBFE2F579}" type="slidenum">
              <a:rPr lang="LID4096" smtClean="0"/>
              <a:t>15</a:t>
            </a:fld>
            <a:endParaRPr lang="LID4096"/>
          </a:p>
        </p:txBody>
      </p:sp>
    </p:spTree>
    <p:extLst>
      <p:ext uri="{BB962C8B-B14F-4D97-AF65-F5344CB8AC3E}">
        <p14:creationId xmlns:p14="http://schemas.microsoft.com/office/powerpoint/2010/main" val="2545425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39F6CD95-9803-43F9-9022-D1BFBFE2F579}" type="slidenum">
              <a:rPr lang="LID4096" smtClean="0"/>
              <a:t>16</a:t>
            </a:fld>
            <a:endParaRPr lang="LID4096"/>
          </a:p>
        </p:txBody>
      </p:sp>
    </p:spTree>
    <p:extLst>
      <p:ext uri="{BB962C8B-B14F-4D97-AF65-F5344CB8AC3E}">
        <p14:creationId xmlns:p14="http://schemas.microsoft.com/office/powerpoint/2010/main" val="436283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39F6CD95-9803-43F9-9022-D1BFBFE2F579}" type="slidenum">
              <a:rPr lang="LID4096" smtClean="0"/>
              <a:t>17</a:t>
            </a:fld>
            <a:endParaRPr lang="LID4096"/>
          </a:p>
        </p:txBody>
      </p:sp>
    </p:spTree>
    <p:extLst>
      <p:ext uri="{BB962C8B-B14F-4D97-AF65-F5344CB8AC3E}">
        <p14:creationId xmlns:p14="http://schemas.microsoft.com/office/powerpoint/2010/main" val="1299048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Equal EUA treatment of containerised cargo voyages that start or finish in an EU 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Roboto" panose="02000000000000000000" pitchFamily="2" charset="0"/>
              </a:rPr>
              <a:t>The IMO said it was simply living up to the pledge it made last year to decarbonize the entire shipping industry by 2050. Its member countries have agreed that they need to start charging the shipping industry for emissions of heat-trapping gases in </a:t>
            </a:r>
            <a:r>
              <a:rPr lang="en-US" b="1" i="0" dirty="0">
                <a:solidFill>
                  <a:srgbClr val="111111"/>
                </a:solidFill>
                <a:effectLst/>
                <a:latin typeface="Roboto" panose="02000000000000000000" pitchFamily="2" charset="0"/>
              </a:rPr>
              <a:t>2027</a:t>
            </a:r>
            <a:r>
              <a:rPr lang="en-US" b="0" i="0" dirty="0">
                <a:solidFill>
                  <a:srgbClr val="111111"/>
                </a:solidFill>
                <a:effectLst/>
                <a:latin typeface="Roboto" panose="02000000000000000000" pitchFamily="2" charset="0"/>
              </a:rPr>
              <a:t>.</a:t>
            </a:r>
            <a:endParaRPr lang="en-GB" sz="1200" dirty="0"/>
          </a:p>
          <a:p>
            <a:endParaRPr lang="en-GB" noProof="0" dirty="0"/>
          </a:p>
        </p:txBody>
      </p:sp>
      <p:sp>
        <p:nvSpPr>
          <p:cNvPr id="4" name="Slide Number Placeholder 3"/>
          <p:cNvSpPr>
            <a:spLocks noGrp="1"/>
          </p:cNvSpPr>
          <p:nvPr>
            <p:ph type="sldNum" sz="quarter" idx="5"/>
          </p:nvPr>
        </p:nvSpPr>
        <p:spPr/>
        <p:txBody>
          <a:bodyPr/>
          <a:lstStyle/>
          <a:p>
            <a:fld id="{39F6CD95-9803-43F9-9022-D1BFBFE2F579}" type="slidenum">
              <a:rPr lang="LID4096" smtClean="0"/>
              <a:t>18</a:t>
            </a:fld>
            <a:endParaRPr lang="LID4096"/>
          </a:p>
        </p:txBody>
      </p:sp>
    </p:spTree>
    <p:extLst>
      <p:ext uri="{BB962C8B-B14F-4D97-AF65-F5344CB8AC3E}">
        <p14:creationId xmlns:p14="http://schemas.microsoft.com/office/powerpoint/2010/main" val="1720151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6CD95-9803-43F9-9022-D1BFBFE2F579}" type="slidenum">
              <a:rPr lang="LID4096" smtClean="0"/>
              <a:t>19</a:t>
            </a:fld>
            <a:endParaRPr lang="LID4096"/>
          </a:p>
        </p:txBody>
      </p:sp>
    </p:spTree>
    <p:extLst>
      <p:ext uri="{BB962C8B-B14F-4D97-AF65-F5344CB8AC3E}">
        <p14:creationId xmlns:p14="http://schemas.microsoft.com/office/powerpoint/2010/main" val="285636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IMO carbon Levy</a:t>
            </a:r>
          </a:p>
          <a:p>
            <a:endParaRPr lang="en-US" dirty="0"/>
          </a:p>
          <a:p>
            <a:r>
              <a:rPr lang="en-US" dirty="0"/>
              <a:t>the implementation of ETS seems to be mis-aligned with other EU principles and objectives dealing with </a:t>
            </a:r>
          </a:p>
          <a:p>
            <a:endParaRPr lang="en-US" dirty="0"/>
          </a:p>
          <a:p>
            <a:r>
              <a:rPr lang="en-US" dirty="0"/>
              <a:t>Fair competition</a:t>
            </a:r>
          </a:p>
          <a:p>
            <a:r>
              <a:rPr lang="en-US" dirty="0"/>
              <a:t>Security of supply chains</a:t>
            </a:r>
          </a:p>
          <a:p>
            <a:r>
              <a:rPr lang="en-US" dirty="0"/>
              <a:t>De risking </a:t>
            </a:r>
          </a:p>
          <a:p>
            <a:r>
              <a:rPr lang="en-US" dirty="0"/>
              <a:t>Shift towards more multi-modal forms of transport</a:t>
            </a:r>
          </a:p>
          <a:p>
            <a:r>
              <a:rPr lang="en-US" dirty="0"/>
              <a:t>Solidarity amongst MS</a:t>
            </a:r>
          </a:p>
          <a:p>
            <a:r>
              <a:rPr lang="en-US" dirty="0"/>
              <a:t>The generation of growth and jobs</a:t>
            </a:r>
          </a:p>
          <a:p>
            <a:r>
              <a:rPr lang="en-US" dirty="0"/>
              <a:t>Carbon leakage   </a:t>
            </a:r>
            <a:endParaRPr lang="en-MT" dirty="0"/>
          </a:p>
        </p:txBody>
      </p:sp>
      <p:sp>
        <p:nvSpPr>
          <p:cNvPr id="4" name="Slide Number Placeholder 3"/>
          <p:cNvSpPr>
            <a:spLocks noGrp="1"/>
          </p:cNvSpPr>
          <p:nvPr>
            <p:ph type="sldNum" sz="quarter" idx="5"/>
          </p:nvPr>
        </p:nvSpPr>
        <p:spPr/>
        <p:txBody>
          <a:bodyPr/>
          <a:lstStyle/>
          <a:p>
            <a:fld id="{39F6CD95-9803-43F9-9022-D1BFBFE2F579}" type="slidenum">
              <a:rPr lang="LID4096" smtClean="0"/>
              <a:t>2</a:t>
            </a:fld>
            <a:endParaRPr lang="LID4096"/>
          </a:p>
        </p:txBody>
      </p:sp>
    </p:spTree>
    <p:extLst>
      <p:ext uri="{BB962C8B-B14F-4D97-AF65-F5344CB8AC3E}">
        <p14:creationId xmlns:p14="http://schemas.microsoft.com/office/powerpoint/2010/main" val="223460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027D8-928B-6533-F74B-F1B64B1DA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DE2F0-25D7-23B0-F215-CEC425630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28D4A-4F34-BDEF-32BD-BD4BFE79D8E8}"/>
              </a:ext>
            </a:extLst>
          </p:cNvPr>
          <p:cNvSpPr>
            <a:spLocks noGrp="1"/>
          </p:cNvSpPr>
          <p:nvPr>
            <p:ph type="body" idx="1"/>
          </p:nvPr>
        </p:nvSpPr>
        <p:spPr/>
        <p:txBody>
          <a:bodyPr/>
          <a:lstStyle/>
          <a:p>
            <a:r>
              <a:rPr lang="en-US" dirty="0"/>
              <a:t>EU acted beyond its remit </a:t>
            </a:r>
          </a:p>
          <a:p>
            <a:r>
              <a:rPr lang="en-US" dirty="0"/>
              <a:t>IMO carbon Levy – carbon neutral by 2050 – action by 2027</a:t>
            </a:r>
          </a:p>
          <a:p>
            <a:endParaRPr lang="en-US" dirty="0"/>
          </a:p>
          <a:p>
            <a:r>
              <a:rPr lang="en-US" dirty="0"/>
              <a:t>AMMONIA, HYDROGEN, METHANOL/BIOFUELS, LNG</a:t>
            </a:r>
          </a:p>
          <a:p>
            <a:endParaRPr lang="en-US" dirty="0"/>
          </a:p>
          <a:p>
            <a:pPr algn="l">
              <a:lnSpc>
                <a:spcPts val="1800"/>
              </a:lnSpc>
              <a:spcAft>
                <a:spcPts val="900"/>
              </a:spcAft>
            </a:pPr>
            <a:r>
              <a:rPr lang="en-US" b="0" i="0" u="none" strike="noStrike" dirty="0">
                <a:solidFill>
                  <a:srgbClr val="404040"/>
                </a:solidFill>
                <a:effectLst/>
                <a:latin typeface="var(--tr-font-regular)"/>
              </a:rPr>
              <a:t>Container shipping companies had pending orders for 522 dual-fuel new vessels as of Oct. 31, according to data from DNV. Of those, 303 are designed to run on liquefied natural gas (LNG), 216 are meant to burn methanol, two would use hydrogen, and one would be equipped to use ammonia, according to the data.</a:t>
            </a:r>
          </a:p>
          <a:p>
            <a:pPr algn="l">
              <a:lnSpc>
                <a:spcPts val="1800"/>
              </a:lnSpc>
              <a:spcAft>
                <a:spcPts val="900"/>
              </a:spcAft>
            </a:pPr>
            <a:r>
              <a:rPr lang="en-US" b="0" i="0" u="none" strike="noStrike" dirty="0">
                <a:solidFill>
                  <a:srgbClr val="404040"/>
                </a:solidFill>
                <a:effectLst/>
                <a:latin typeface="var(--tr-font-regular)"/>
              </a:rPr>
              <a:t>Rebecca Galanopoulos, senior content analyst at maritime software and services provider </a:t>
            </a:r>
            <a:r>
              <a:rPr lang="en-US" b="0" i="0" u="none" strike="noStrike" dirty="0" err="1">
                <a:solidFill>
                  <a:srgbClr val="404040"/>
                </a:solidFill>
                <a:effectLst/>
                <a:latin typeface="var(--tr-font-regular)"/>
              </a:rPr>
              <a:t>Veson</a:t>
            </a:r>
            <a:r>
              <a:rPr lang="en-US" b="0" i="0" u="none" strike="noStrike" dirty="0">
                <a:solidFill>
                  <a:srgbClr val="404040"/>
                </a:solidFill>
                <a:effectLst/>
                <a:latin typeface="var(--tr-font-regular)"/>
              </a:rPr>
              <a:t> Nautical, said 65% of container vessel orders in 2024 were for dual-fuel engines versus just 4% in 2018.</a:t>
            </a:r>
          </a:p>
          <a:p>
            <a:endParaRPr lang="en-US" dirty="0"/>
          </a:p>
        </p:txBody>
      </p:sp>
      <p:sp>
        <p:nvSpPr>
          <p:cNvPr id="4" name="Slide Number Placeholder 3">
            <a:extLst>
              <a:ext uri="{FF2B5EF4-FFF2-40B4-BE49-F238E27FC236}">
                <a16:creationId xmlns:a16="http://schemas.microsoft.com/office/drawing/2014/main" id="{A2C5BCA3-0A90-7CF0-9C0F-66C45CE9EC35}"/>
              </a:ext>
            </a:extLst>
          </p:cNvPr>
          <p:cNvSpPr>
            <a:spLocks noGrp="1"/>
          </p:cNvSpPr>
          <p:nvPr>
            <p:ph type="sldNum" sz="quarter" idx="5"/>
          </p:nvPr>
        </p:nvSpPr>
        <p:spPr/>
        <p:txBody>
          <a:bodyPr/>
          <a:lstStyle/>
          <a:p>
            <a:fld id="{39F6CD95-9803-43F9-9022-D1BFBFE2F579}" type="slidenum">
              <a:rPr lang="LID4096" smtClean="0"/>
              <a:t>3</a:t>
            </a:fld>
            <a:endParaRPr lang="LID4096"/>
          </a:p>
        </p:txBody>
      </p:sp>
    </p:spTree>
    <p:extLst>
      <p:ext uri="{BB962C8B-B14F-4D97-AF65-F5344CB8AC3E}">
        <p14:creationId xmlns:p14="http://schemas.microsoft.com/office/powerpoint/2010/main" val="273762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03B9675E-8495-BA49-AD02-868A4BFE1CAD}" type="slidenum">
              <a:rPr lang="it-IT" smtClean="0"/>
              <a:t>4</a:t>
            </a:fld>
            <a:endParaRPr lang="it-IT"/>
          </a:p>
        </p:txBody>
      </p:sp>
    </p:spTree>
    <p:extLst>
      <p:ext uri="{BB962C8B-B14F-4D97-AF65-F5344CB8AC3E}">
        <p14:creationId xmlns:p14="http://schemas.microsoft.com/office/powerpoint/2010/main" val="389338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ETS a non-EU (Mundra) to an EU port (Marsaxlokk) voyage carries 50% of carbon emissions.</a:t>
            </a:r>
          </a:p>
          <a:p>
            <a:r>
              <a:rPr lang="en-GB" dirty="0"/>
              <a:t>Once again, there is another 50% charge from the EU port (Marsaxlokk) to a non-EU port (NY) </a:t>
            </a:r>
            <a:endParaRPr lang="en-CH" dirty="0"/>
          </a:p>
        </p:txBody>
      </p:sp>
      <p:sp>
        <p:nvSpPr>
          <p:cNvPr id="4" name="Slide Number Placeholder 3"/>
          <p:cNvSpPr>
            <a:spLocks noGrp="1"/>
          </p:cNvSpPr>
          <p:nvPr>
            <p:ph type="sldNum" sz="quarter" idx="5"/>
          </p:nvPr>
        </p:nvSpPr>
        <p:spPr/>
        <p:txBody>
          <a:bodyPr/>
          <a:lstStyle/>
          <a:p>
            <a:fld id="{03B9675E-8495-BA49-AD02-868A4BFE1CAD}" type="slidenum">
              <a:rPr lang="it-IT" smtClean="0"/>
              <a:t>5</a:t>
            </a:fld>
            <a:endParaRPr lang="it-IT"/>
          </a:p>
        </p:txBody>
      </p:sp>
    </p:spTree>
    <p:extLst>
      <p:ext uri="{BB962C8B-B14F-4D97-AF65-F5344CB8AC3E}">
        <p14:creationId xmlns:p14="http://schemas.microsoft.com/office/powerpoint/2010/main" val="52828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Port Said is a Neighbouring Port and the subsequent destination is an EU Port (Rotterdam) according to the Transhipment Rule, the call at Port Said is not counted and instead (according to the ETS rule that a non-EU to EU port voyage carries 50% of carbon emissions) there is a 50% of the carbon emissions charge from Singapore to Rotterdam</a:t>
            </a:r>
          </a:p>
          <a:p>
            <a:endParaRPr lang="en-GB" dirty="0"/>
          </a:p>
          <a:p>
            <a:r>
              <a:rPr lang="en-US" b="0" i="0" dirty="0">
                <a:solidFill>
                  <a:srgbClr val="111111"/>
                </a:solidFill>
                <a:effectLst/>
                <a:latin typeface="Roboto" panose="02000000000000000000" pitchFamily="2" charset="0"/>
              </a:rPr>
              <a:t>A port that is located </a:t>
            </a:r>
            <a:r>
              <a:rPr lang="en-US" b="1" i="0" dirty="0">
                <a:solidFill>
                  <a:srgbClr val="111111"/>
                </a:solidFill>
                <a:effectLst/>
                <a:latin typeface="Roboto" panose="02000000000000000000" pitchFamily="2" charset="0"/>
              </a:rPr>
              <a:t>less than 300 nautical miles</a:t>
            </a:r>
            <a:r>
              <a:rPr lang="en-US" b="0" i="0" dirty="0">
                <a:solidFill>
                  <a:srgbClr val="111111"/>
                </a:solidFill>
                <a:effectLst/>
                <a:latin typeface="Roboto" panose="02000000000000000000" pitchFamily="2" charset="0"/>
              </a:rPr>
              <a:t> from an EU port can be identified as a </a:t>
            </a:r>
            <a:r>
              <a:rPr lang="en-US" b="0" i="0" dirty="0" err="1">
                <a:solidFill>
                  <a:srgbClr val="111111"/>
                </a:solidFill>
                <a:effectLst/>
                <a:latin typeface="Roboto" panose="02000000000000000000" pitchFamily="2" charset="0"/>
              </a:rPr>
              <a:t>neighbouring</a:t>
            </a:r>
            <a:r>
              <a:rPr lang="en-US" b="0" i="0" dirty="0">
                <a:solidFill>
                  <a:srgbClr val="111111"/>
                </a:solidFill>
                <a:effectLst/>
                <a:latin typeface="Roboto" panose="02000000000000000000" pitchFamily="2" charset="0"/>
              </a:rPr>
              <a:t> container </a:t>
            </a:r>
            <a:r>
              <a:rPr lang="en-US" b="0" i="0" dirty="0" err="1">
                <a:solidFill>
                  <a:srgbClr val="111111"/>
                </a:solidFill>
                <a:effectLst/>
                <a:latin typeface="Roboto" panose="02000000000000000000" pitchFamily="2" charset="0"/>
              </a:rPr>
              <a:t>transhipment</a:t>
            </a:r>
            <a:r>
              <a:rPr lang="en-US" b="0" i="0" dirty="0">
                <a:solidFill>
                  <a:srgbClr val="111111"/>
                </a:solidFill>
                <a:effectLst/>
                <a:latin typeface="Roboto" panose="02000000000000000000" pitchFamily="2" charset="0"/>
              </a:rPr>
              <a:t> port if </a:t>
            </a:r>
            <a:r>
              <a:rPr lang="en-US" b="0" i="0" dirty="0" err="1">
                <a:solidFill>
                  <a:srgbClr val="111111"/>
                </a:solidFill>
                <a:effectLst/>
                <a:latin typeface="Roboto" panose="02000000000000000000" pitchFamily="2" charset="0"/>
              </a:rPr>
              <a:t>transhipment</a:t>
            </a:r>
            <a:r>
              <a:rPr lang="en-US" b="0" i="0" dirty="0">
                <a:solidFill>
                  <a:srgbClr val="111111"/>
                </a:solidFill>
                <a:effectLst/>
                <a:latin typeface="Roboto" panose="02000000000000000000" pitchFamily="2" charset="0"/>
              </a:rPr>
              <a:t> of containers at that port exceeds 65% of its total container traffic.</a:t>
            </a:r>
            <a:endParaRPr lang="en-US" dirty="0"/>
          </a:p>
        </p:txBody>
      </p:sp>
      <p:sp>
        <p:nvSpPr>
          <p:cNvPr id="4" name="Slide Number Placeholder 3"/>
          <p:cNvSpPr>
            <a:spLocks noGrp="1"/>
          </p:cNvSpPr>
          <p:nvPr>
            <p:ph type="sldNum" sz="quarter" idx="5"/>
          </p:nvPr>
        </p:nvSpPr>
        <p:spPr/>
        <p:txBody>
          <a:bodyPr/>
          <a:lstStyle/>
          <a:p>
            <a:fld id="{39F6CD95-9803-43F9-9022-D1BFBFE2F579}" type="slidenum">
              <a:rPr lang="LID4096" smtClean="0"/>
              <a:t>6</a:t>
            </a:fld>
            <a:endParaRPr lang="LID4096"/>
          </a:p>
        </p:txBody>
      </p:sp>
    </p:spTree>
    <p:extLst>
      <p:ext uri="{BB962C8B-B14F-4D97-AF65-F5344CB8AC3E}">
        <p14:creationId xmlns:p14="http://schemas.microsoft.com/office/powerpoint/2010/main" val="344165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the transhipment rule is most harmful to EU ports.</a:t>
            </a:r>
          </a:p>
          <a:p>
            <a:r>
              <a:rPr lang="en-GB" dirty="0"/>
              <a:t>A ship sailing from non-EU (Mundra) to non-EU (NY) with a transhipment call at Port Said instead of Marsaxlokk, Gioia Tauro or any other EU Mediterranean port, is charged 0% all the way,</a:t>
            </a:r>
            <a:endParaRPr lang="en-CH" dirty="0"/>
          </a:p>
        </p:txBody>
      </p:sp>
      <p:sp>
        <p:nvSpPr>
          <p:cNvPr id="4" name="Slide Number Placeholder 3"/>
          <p:cNvSpPr>
            <a:spLocks noGrp="1"/>
          </p:cNvSpPr>
          <p:nvPr>
            <p:ph type="sldNum" sz="quarter" idx="5"/>
          </p:nvPr>
        </p:nvSpPr>
        <p:spPr/>
        <p:txBody>
          <a:bodyPr/>
          <a:lstStyle/>
          <a:p>
            <a:fld id="{03B9675E-8495-BA49-AD02-868A4BFE1CAD}" type="slidenum">
              <a:rPr lang="it-IT" smtClean="0"/>
              <a:t>7</a:t>
            </a:fld>
            <a:endParaRPr lang="it-IT"/>
          </a:p>
        </p:txBody>
      </p:sp>
    </p:spTree>
    <p:extLst>
      <p:ext uri="{BB962C8B-B14F-4D97-AF65-F5344CB8AC3E}">
        <p14:creationId xmlns:p14="http://schemas.microsoft.com/office/powerpoint/2010/main" val="302100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ETS is essentially a positive initiative of the EU and one that in principle no one can fault</a:t>
            </a:r>
          </a:p>
          <a:p>
            <a:r>
              <a:rPr lang="en-US" dirty="0"/>
              <a:t>Its objectives are very valid and commendable from a sustainability and climate change point of view but it has raised enormous issues from an implementation point of view.  The issues are mainly related to business leakage because in the </a:t>
            </a:r>
            <a:r>
              <a:rPr lang="en-US" dirty="0" err="1"/>
              <a:t>absense</a:t>
            </a:r>
            <a:r>
              <a:rPr lang="en-US" dirty="0"/>
              <a:t> of a global (market-based) measure driven or imposed by the IMO, it is driven by the EU which has limited jurisdiction over other continents. </a:t>
            </a:r>
          </a:p>
          <a:p>
            <a:endParaRPr lang="en-US" dirty="0"/>
          </a:p>
          <a:p>
            <a:r>
              <a:rPr lang="en-US" dirty="0"/>
              <a:t>So ETS has raised unfair competition between EU ports and ports in other continents which is placing us a very serious risk.  Besides that the implementation of ETS seems to be mis-aligned with other EU principles and objectives dealing with </a:t>
            </a:r>
          </a:p>
          <a:p>
            <a:endParaRPr lang="en-US" dirty="0"/>
          </a:p>
          <a:p>
            <a:r>
              <a:rPr lang="en-US" dirty="0"/>
              <a:t>Fair competition</a:t>
            </a:r>
          </a:p>
          <a:p>
            <a:r>
              <a:rPr lang="en-US" dirty="0"/>
              <a:t>Security of supply chains</a:t>
            </a:r>
          </a:p>
          <a:p>
            <a:r>
              <a:rPr lang="en-US" dirty="0"/>
              <a:t>De risking </a:t>
            </a:r>
          </a:p>
          <a:p>
            <a:r>
              <a:rPr lang="en-US" dirty="0"/>
              <a:t>Shift towards more multi-modal forms of transport</a:t>
            </a:r>
          </a:p>
          <a:p>
            <a:r>
              <a:rPr lang="en-US" dirty="0"/>
              <a:t>Solidarity amongst MS</a:t>
            </a:r>
          </a:p>
          <a:p>
            <a:r>
              <a:rPr lang="en-US" dirty="0"/>
              <a:t>The generation of growth and jobs</a:t>
            </a:r>
          </a:p>
          <a:p>
            <a:r>
              <a:rPr lang="en-US" dirty="0"/>
              <a:t>Carbon leakage   </a:t>
            </a:r>
            <a:endParaRPr lang="en-MT" dirty="0"/>
          </a:p>
        </p:txBody>
      </p:sp>
      <p:sp>
        <p:nvSpPr>
          <p:cNvPr id="4" name="Slide Number Placeholder 3"/>
          <p:cNvSpPr>
            <a:spLocks noGrp="1"/>
          </p:cNvSpPr>
          <p:nvPr>
            <p:ph type="sldNum" sz="quarter" idx="5"/>
          </p:nvPr>
        </p:nvSpPr>
        <p:spPr/>
        <p:txBody>
          <a:bodyPr/>
          <a:lstStyle/>
          <a:p>
            <a:fld id="{39F6CD95-9803-43F9-9022-D1BFBFE2F579}" type="slidenum">
              <a:rPr lang="LID4096" smtClean="0"/>
              <a:t>8</a:t>
            </a:fld>
            <a:endParaRPr lang="LID4096"/>
          </a:p>
        </p:txBody>
      </p:sp>
    </p:spTree>
    <p:extLst>
      <p:ext uri="{BB962C8B-B14F-4D97-AF65-F5344CB8AC3E}">
        <p14:creationId xmlns:p14="http://schemas.microsoft.com/office/powerpoint/2010/main" val="162426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Wingdings" panose="05000000000000000000" pitchFamily="2" charset="2"/>
              <a:buChar char="§"/>
            </a:pPr>
            <a:r>
              <a:rPr lang="en-GB" sz="1200" dirty="0"/>
              <a:t>Shipping companies choosing ports in other continents for transhipment services will achieve substantial savings, leading to a cost differential which, in a highly competitive market, those companies choosing not to follow suit will not be able to sustain. </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1200" dirty="0"/>
              <a:t>This resulting scenario will penalize those terminal operators  which (as opposed to some competitors) decided to invest in EU ports. </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1200" dirty="0"/>
              <a:t>This trend will lead to de-localized investments, favouring neighbouring non-EU countries, and discourage future investment in EU transhipment ports and activities. </a:t>
            </a:r>
          </a:p>
          <a:p>
            <a:endParaRPr lang="en-US" dirty="0"/>
          </a:p>
        </p:txBody>
      </p:sp>
      <p:sp>
        <p:nvSpPr>
          <p:cNvPr id="4" name="Slide Number Placeholder 3"/>
          <p:cNvSpPr>
            <a:spLocks noGrp="1"/>
          </p:cNvSpPr>
          <p:nvPr>
            <p:ph type="sldNum" sz="quarter" idx="5"/>
          </p:nvPr>
        </p:nvSpPr>
        <p:spPr/>
        <p:txBody>
          <a:bodyPr/>
          <a:lstStyle/>
          <a:p>
            <a:fld id="{39F6CD95-9803-43F9-9022-D1BFBFE2F579}" type="slidenum">
              <a:rPr lang="LID4096" smtClean="0"/>
              <a:t>10</a:t>
            </a:fld>
            <a:endParaRPr lang="LID4096"/>
          </a:p>
        </p:txBody>
      </p:sp>
    </p:spTree>
    <p:extLst>
      <p:ext uri="{BB962C8B-B14F-4D97-AF65-F5344CB8AC3E}">
        <p14:creationId xmlns:p14="http://schemas.microsoft.com/office/powerpoint/2010/main" val="88788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B312-A414-4361-B329-9E9791E0A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A481137B-6CF9-4159-8D62-39977ABF1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44379E97-8DE6-4332-AF1B-CBC3848BCC8E}"/>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5" name="Footer Placeholder 4">
            <a:extLst>
              <a:ext uri="{FF2B5EF4-FFF2-40B4-BE49-F238E27FC236}">
                <a16:creationId xmlns:a16="http://schemas.microsoft.com/office/drawing/2014/main" id="{34E1E682-880C-4666-902C-693A81433A9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DBFA444-64A2-4A3F-A655-C13F2DC4BDA1}"/>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242776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EA01-1BA4-4BCE-8F83-D8EDE7F46C60}"/>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CB5BEF22-C0BC-4415-9FD3-3DF52EE0B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D1525ACD-0D94-4F1A-95BC-8A754F3965CE}"/>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5" name="Footer Placeholder 4">
            <a:extLst>
              <a:ext uri="{FF2B5EF4-FFF2-40B4-BE49-F238E27FC236}">
                <a16:creationId xmlns:a16="http://schemas.microsoft.com/office/drawing/2014/main" id="{9F0FD470-5C8B-4709-981B-82A7ED99FC6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A94F8BC-FD0D-45B5-A342-D0613C841B5D}"/>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175280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1DAE5-3998-430C-8C2B-B0BCFD69FC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AB9EE89B-D329-4C49-A1CC-767D42746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8C9B1307-D7DB-4F77-99E8-15CA91A98D95}"/>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5" name="Footer Placeholder 4">
            <a:extLst>
              <a:ext uri="{FF2B5EF4-FFF2-40B4-BE49-F238E27FC236}">
                <a16:creationId xmlns:a16="http://schemas.microsoft.com/office/drawing/2014/main" id="{AD27D839-3D9E-49B2-A311-3E7EDA80660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4C467FF-3872-4E52-A5DE-5032D2525E1E}"/>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361465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D6A21A-990D-D648-AEDF-C3EC3272E9DC}"/>
              </a:ext>
            </a:extLst>
          </p:cNvPr>
          <p:cNvSpPr>
            <a:spLocks noGrp="1"/>
          </p:cNvSpPr>
          <p:nvPr>
            <p:ph type="title" hasCustomPrompt="1"/>
          </p:nvPr>
        </p:nvSpPr>
        <p:spPr bwMode="gray">
          <a:xfrm>
            <a:off x="420600" y="-1"/>
            <a:ext cx="11350800" cy="1051561"/>
          </a:xfrm>
          <a:prstGeom prst="rect">
            <a:avLst/>
          </a:prstGeom>
        </p:spPr>
        <p:txBody>
          <a:bodyPr vert="horz" lIns="0" tIns="0" rIns="0" bIns="0" rtlCol="0" anchor="ctr">
            <a:normAutofit/>
          </a:bodyPr>
          <a:lstStyle/>
          <a:p>
            <a:r>
              <a:rPr lang="en-GB" noProof="0"/>
              <a:t>CLICK TO EDIT MASTER TITLE </a:t>
            </a:r>
            <a:br>
              <a:rPr lang="en-GB" noProof="0"/>
            </a:br>
            <a:r>
              <a:rPr lang="en-GB" noProof="0"/>
              <a:t>STYLE IN UPPERCASE</a:t>
            </a:r>
          </a:p>
        </p:txBody>
      </p:sp>
      <p:sp>
        <p:nvSpPr>
          <p:cNvPr id="3" name="Content Placeholder 2"/>
          <p:cNvSpPr>
            <a:spLocks noGrp="1"/>
          </p:cNvSpPr>
          <p:nvPr>
            <p:ph idx="1"/>
          </p:nvPr>
        </p:nvSpPr>
        <p:spPr>
          <a:xfrm>
            <a:off x="420600" y="1197864"/>
            <a:ext cx="11326605" cy="4661749"/>
          </a:xfrm>
        </p:spPr>
        <p:txBody>
          <a:bodyPr/>
          <a:lstStyle>
            <a:lvl1pPr marL="230400" marR="0" indent="-230400" algn="l" defTabSz="720725" rtl="0" eaLnBrk="1" fontAlgn="auto" latinLnBrk="0" hangingPunct="1">
              <a:lnSpc>
                <a:spcPct val="100000"/>
              </a:lnSpc>
              <a:spcBef>
                <a:spcPct val="20000"/>
              </a:spcBef>
              <a:spcAft>
                <a:spcPts val="0"/>
              </a:spcAft>
              <a:buClrTx/>
              <a:buSzPct val="90000"/>
              <a:buFont typeface="Arial" pitchFamily="34" charset="0"/>
              <a:buChar char="•"/>
              <a:tabLst/>
              <a:defRPr/>
            </a:lvl1pPr>
            <a:lvl2pPr marL="687600" marR="0" indent="-230400" algn="l" defTabSz="720725" rtl="0" eaLnBrk="1" fontAlgn="auto" latinLnBrk="0" hangingPunct="1">
              <a:lnSpc>
                <a:spcPct val="100000"/>
              </a:lnSpc>
              <a:spcBef>
                <a:spcPct val="20000"/>
              </a:spcBef>
              <a:spcAft>
                <a:spcPts val="0"/>
              </a:spcAft>
              <a:buClrTx/>
              <a:buSzPct val="85000"/>
              <a:buFont typeface="Arial" panose="020B0604020202020204" pitchFamily="34" charset="0"/>
              <a:buChar char="•"/>
              <a:tabLst/>
              <a:defRPr/>
            </a:lvl2pPr>
            <a:lvl3pPr marL="1144800" marR="0" indent="-230400" algn="l" defTabSz="720725" rtl="0" eaLnBrk="1" fontAlgn="auto" latinLnBrk="0" hangingPunct="1">
              <a:lnSpc>
                <a:spcPct val="100000"/>
              </a:lnSpc>
              <a:spcBef>
                <a:spcPct val="20000"/>
              </a:spcBef>
              <a:spcAft>
                <a:spcPts val="0"/>
              </a:spcAft>
              <a:buClrTx/>
              <a:buSzPct val="80000"/>
              <a:buFont typeface="Arial" panose="020B0604020202020204" pitchFamily="34" charset="0"/>
              <a:buChar char="•"/>
              <a:tabLst/>
              <a:defRPr/>
            </a:lvl3pPr>
            <a:lvl4pPr marL="1602000" marR="0" indent="-230400" algn="l" defTabSz="720725" rtl="0" eaLnBrk="1" fontAlgn="auto" latinLnBrk="0" hangingPunct="1">
              <a:lnSpc>
                <a:spcPct val="100000"/>
              </a:lnSpc>
              <a:spcBef>
                <a:spcPct val="20000"/>
              </a:spcBef>
              <a:spcAft>
                <a:spcPts val="0"/>
              </a:spcAft>
              <a:buClrTx/>
              <a:buSzPct val="80000"/>
              <a:buFont typeface="Arial" panose="020B0604020202020204" pitchFamily="34" charset="0"/>
              <a:buChar char="•"/>
              <a:tabLst/>
              <a:defRPr/>
            </a:lvl4pPr>
            <a:lvl5pPr marL="2059200" marR="0" indent="-230400" algn="l" defTabSz="715963" rtl="0" eaLnBrk="1" fontAlgn="auto" latinLnBrk="0" hangingPunct="1">
              <a:lnSpc>
                <a:spcPct val="100000"/>
              </a:lnSpc>
              <a:spcBef>
                <a:spcPct val="20000"/>
              </a:spcBef>
              <a:spcAft>
                <a:spcPts val="0"/>
              </a:spcAft>
              <a:buClrTx/>
              <a:buSzPct val="80000"/>
              <a:buFont typeface="Arial" panose="020B0604020202020204" pitchFamily="34" charset="0"/>
              <a:buChar char="•"/>
              <a:tabLst/>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Footer Placeholder 5">
            <a:extLst>
              <a:ext uri="{FF2B5EF4-FFF2-40B4-BE49-F238E27FC236}">
                <a16:creationId xmlns:a16="http://schemas.microsoft.com/office/drawing/2014/main" id="{1E2BE446-C97D-EE4B-BDBC-831C2B8D851B}"/>
              </a:ext>
            </a:extLst>
          </p:cNvPr>
          <p:cNvSpPr>
            <a:spLocks noGrp="1"/>
          </p:cNvSpPr>
          <p:nvPr>
            <p:ph type="ftr" sz="quarter" idx="3"/>
          </p:nvPr>
        </p:nvSpPr>
        <p:spPr>
          <a:xfrm>
            <a:off x="352301" y="6267078"/>
            <a:ext cx="3686299" cy="305943"/>
          </a:xfrm>
          <a:prstGeom prst="rect">
            <a:avLst/>
          </a:prstGeom>
          <a:noFill/>
        </p:spPr>
        <p:txBody>
          <a:bodyPr wrap="square" rtlCol="0">
            <a:noAutofit/>
          </a:bodyPr>
          <a:lstStyle>
            <a:lvl1pPr algn="l">
              <a:defRPr lang="en-US" sz="900" smtClean="0">
                <a:solidFill>
                  <a:schemeClr val="tx1"/>
                </a:solidFill>
                <a:latin typeface="+mn-lt"/>
              </a:defRPr>
            </a:lvl1pPr>
          </a:lstStyle>
          <a:p>
            <a:r>
              <a:rPr lang="en-GB" noProof="0"/>
              <a:t>© Copyright MSC Mediterranean Shipping Company SA</a:t>
            </a:r>
          </a:p>
          <a:p>
            <a:r>
              <a:rPr lang="en-GB" noProof="0"/>
              <a:t> </a:t>
            </a:r>
          </a:p>
        </p:txBody>
      </p:sp>
      <p:sp>
        <p:nvSpPr>
          <p:cNvPr id="12" name="Slide Number Placeholder 6">
            <a:extLst>
              <a:ext uri="{FF2B5EF4-FFF2-40B4-BE49-F238E27FC236}">
                <a16:creationId xmlns:a16="http://schemas.microsoft.com/office/drawing/2014/main" id="{2BC03CC7-4EAF-AC46-BDE9-FE60F5C59D12}"/>
              </a:ext>
            </a:extLst>
          </p:cNvPr>
          <p:cNvSpPr>
            <a:spLocks noGrp="1"/>
          </p:cNvSpPr>
          <p:nvPr>
            <p:ph type="sldNum" sz="quarter" idx="4"/>
          </p:nvPr>
        </p:nvSpPr>
        <p:spPr>
          <a:xfrm>
            <a:off x="11459415" y="6279957"/>
            <a:ext cx="459249" cy="305943"/>
          </a:xfrm>
          <a:prstGeom prst="rect">
            <a:avLst/>
          </a:prstGeom>
        </p:spPr>
        <p:txBody>
          <a:bodyPr/>
          <a:lstStyle>
            <a:lvl1pPr algn="r">
              <a:defRPr sz="900" smtClean="0">
                <a:solidFill>
                  <a:schemeClr val="tx1"/>
                </a:solidFill>
                <a:latin typeface="+mn-lt"/>
                <a:cs typeface="Arial" panose="020B0604020202020204" pitchFamily="34" charset="0"/>
              </a:defRPr>
            </a:lvl1pPr>
          </a:lstStyle>
          <a:p>
            <a:pPr>
              <a:defRPr/>
            </a:pPr>
            <a:fld id="{85D77248-F92F-47C9-97FD-9CF7B39594FC}" type="slidenum">
              <a:rPr lang="en-GB" noProof="0" smtClean="0"/>
              <a:pPr>
                <a:defRPr/>
              </a:pPr>
              <a:t>‹#›</a:t>
            </a:fld>
            <a:endParaRPr lang="en-GB" noProof="0"/>
          </a:p>
        </p:txBody>
      </p:sp>
      <p:cxnSp>
        <p:nvCxnSpPr>
          <p:cNvPr id="14" name="Connettore 1 13">
            <a:extLst>
              <a:ext uri="{FF2B5EF4-FFF2-40B4-BE49-F238E27FC236}">
                <a16:creationId xmlns:a16="http://schemas.microsoft.com/office/drawing/2014/main" id="{A970B4C3-2942-E148-978E-CF4787DA6F99}"/>
              </a:ext>
            </a:extLst>
          </p:cNvPr>
          <p:cNvCxnSpPr/>
          <p:nvPr userDrawn="1"/>
        </p:nvCxnSpPr>
        <p:spPr>
          <a:xfrm>
            <a:off x="0" y="585961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6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4E5C-0471-49EA-BDC5-27917AC5AB37}"/>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82490106-3C56-4B6D-9683-FF70E61DF1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CDE99C0-EE02-417D-82D1-4EFDE6FF1154}"/>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5" name="Footer Placeholder 4">
            <a:extLst>
              <a:ext uri="{FF2B5EF4-FFF2-40B4-BE49-F238E27FC236}">
                <a16:creationId xmlns:a16="http://schemas.microsoft.com/office/drawing/2014/main" id="{9E7DA4B3-B16E-4E84-AE3A-0A8533D52E8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2B951A69-5F2E-4A0D-B32A-98C0DA6CC202}"/>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104460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EC9A-8EB7-49EF-A883-8C128B843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729CADE0-A957-4FE3-8323-512B08F4E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0BAFFB-3F17-43D5-AE12-32545FF9A2E3}"/>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5" name="Footer Placeholder 4">
            <a:extLst>
              <a:ext uri="{FF2B5EF4-FFF2-40B4-BE49-F238E27FC236}">
                <a16:creationId xmlns:a16="http://schemas.microsoft.com/office/drawing/2014/main" id="{98B7011B-2B95-4400-95AC-1380B94717D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E0591DD-0E46-4F41-8E67-CDD01E905AF3}"/>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306484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2444-E62D-4DBD-B994-AC4A4DBA4FC4}"/>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88D6D24-5300-4823-B733-AA422002D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162C8794-AB65-49D2-BC31-7FBFE354B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273AEDB6-883A-4242-BFD6-2D784174507C}"/>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6" name="Footer Placeholder 5">
            <a:extLst>
              <a:ext uri="{FF2B5EF4-FFF2-40B4-BE49-F238E27FC236}">
                <a16:creationId xmlns:a16="http://schemas.microsoft.com/office/drawing/2014/main" id="{47184A9F-9B67-472F-ACD6-C0AE93C748B1}"/>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3C9CD150-C28D-4919-8364-885B6255B2B6}"/>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362235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E784-0523-4AC4-9B8B-35C187B1B87C}"/>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1C2BD82A-BBE7-4B35-8A70-370316BC5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0BF86-C88A-4314-BB01-6681909F40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DEE0BDCF-617F-4AAD-A80D-E70BF5C52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B16D51-23E5-47F7-9758-8C71D82C79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4AD496FA-8D01-468B-AA1F-9A6089053ECF}"/>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8" name="Footer Placeholder 7">
            <a:extLst>
              <a:ext uri="{FF2B5EF4-FFF2-40B4-BE49-F238E27FC236}">
                <a16:creationId xmlns:a16="http://schemas.microsoft.com/office/drawing/2014/main" id="{CC585899-5573-48E5-8DAD-211D379FF04F}"/>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D1FD8545-DA5E-4B21-BC82-DD05563984AF}"/>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239984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86BF-3F25-48F3-A7FE-C25381E665A6}"/>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3C75E620-5E17-47E7-A9FB-025CEC0EDD72}"/>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4" name="Footer Placeholder 3">
            <a:extLst>
              <a:ext uri="{FF2B5EF4-FFF2-40B4-BE49-F238E27FC236}">
                <a16:creationId xmlns:a16="http://schemas.microsoft.com/office/drawing/2014/main" id="{BEE08BE1-9382-4402-B3B0-0EC2A88087EA}"/>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449DF690-9EBA-4E7A-AB7E-3298C3FBB2E8}"/>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88004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CB5BE-54DE-4FAC-8E95-75EFE62BCC91}"/>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3" name="Footer Placeholder 2">
            <a:extLst>
              <a:ext uri="{FF2B5EF4-FFF2-40B4-BE49-F238E27FC236}">
                <a16:creationId xmlns:a16="http://schemas.microsoft.com/office/drawing/2014/main" id="{AB01FC18-F280-495E-A4D3-E636E1193D6E}"/>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CCD49C8B-EEC7-4BDA-AFDB-6E841AF91077}"/>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262047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CCC2-7403-4CD5-8BC2-F4A2A0E97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08005DA8-3325-45BF-B0BE-3167843224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D684FB39-3272-407E-90E1-3773B5C48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9E826-919D-4C4E-971D-3F68D99D6658}"/>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6" name="Footer Placeholder 5">
            <a:extLst>
              <a:ext uri="{FF2B5EF4-FFF2-40B4-BE49-F238E27FC236}">
                <a16:creationId xmlns:a16="http://schemas.microsoft.com/office/drawing/2014/main" id="{30D7D7DF-5568-4CEF-9FA5-0F0AC082E1A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EA1078E0-811D-43BD-91C6-F7762F7C3566}"/>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389361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26E3-3BCF-4294-9E7D-53B80335D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77F7F4A4-EC22-4824-94BE-A168DC27E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1BAF48EB-C4EE-459F-9FD0-A83C4E8E1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D1AC2-FA82-4CD2-91CF-45BA9D2F4349}"/>
              </a:ext>
            </a:extLst>
          </p:cNvPr>
          <p:cNvSpPr>
            <a:spLocks noGrp="1"/>
          </p:cNvSpPr>
          <p:nvPr>
            <p:ph type="dt" sz="half" idx="10"/>
          </p:nvPr>
        </p:nvSpPr>
        <p:spPr/>
        <p:txBody>
          <a:bodyPr/>
          <a:lstStyle/>
          <a:p>
            <a:fld id="{051D5554-A7A9-46CD-A133-7A347DD786BC}" type="datetimeFigureOut">
              <a:rPr lang="LID4096" smtClean="0"/>
              <a:t>6/17/25</a:t>
            </a:fld>
            <a:endParaRPr lang="LID4096"/>
          </a:p>
        </p:txBody>
      </p:sp>
      <p:sp>
        <p:nvSpPr>
          <p:cNvPr id="6" name="Footer Placeholder 5">
            <a:extLst>
              <a:ext uri="{FF2B5EF4-FFF2-40B4-BE49-F238E27FC236}">
                <a16:creationId xmlns:a16="http://schemas.microsoft.com/office/drawing/2014/main" id="{88184247-5B9B-447F-B705-CB732AED5B0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45005A0-8BE8-46CC-A0AB-F80B3798490A}"/>
              </a:ext>
            </a:extLst>
          </p:cNvPr>
          <p:cNvSpPr>
            <a:spLocks noGrp="1"/>
          </p:cNvSpPr>
          <p:nvPr>
            <p:ph type="sldNum" sz="quarter" idx="12"/>
          </p:nvPr>
        </p:nvSpPr>
        <p:spPr/>
        <p:txBody>
          <a:bodyPr/>
          <a:lstStyle/>
          <a:p>
            <a:fld id="{E32CBB96-63EA-4A37-A78F-BFD43A30984B}" type="slidenum">
              <a:rPr lang="LID4096" smtClean="0"/>
              <a:t>‹#›</a:t>
            </a:fld>
            <a:endParaRPr lang="LID4096"/>
          </a:p>
        </p:txBody>
      </p:sp>
    </p:spTree>
    <p:extLst>
      <p:ext uri="{BB962C8B-B14F-4D97-AF65-F5344CB8AC3E}">
        <p14:creationId xmlns:p14="http://schemas.microsoft.com/office/powerpoint/2010/main" val="233646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E38AE-9F70-438D-8DC6-A50ABBE42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0D13325-75D8-406A-8C51-A54C1B089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291B895-4C8E-4B11-8D59-932562CEC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D5554-A7A9-46CD-A133-7A347DD786BC}" type="datetimeFigureOut">
              <a:rPr lang="LID4096" smtClean="0"/>
              <a:t>6/17/25</a:t>
            </a:fld>
            <a:endParaRPr lang="LID4096"/>
          </a:p>
        </p:txBody>
      </p:sp>
      <p:sp>
        <p:nvSpPr>
          <p:cNvPr id="5" name="Footer Placeholder 4">
            <a:extLst>
              <a:ext uri="{FF2B5EF4-FFF2-40B4-BE49-F238E27FC236}">
                <a16:creationId xmlns:a16="http://schemas.microsoft.com/office/drawing/2014/main" id="{911D104D-C096-4641-80EA-D09FB4F0E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D3F06760-43C0-48DD-BFC6-CBCCB62E9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CBB96-63EA-4A37-A78F-BFD43A30984B}" type="slidenum">
              <a:rPr lang="LID4096" smtClean="0"/>
              <a:t>‹#›</a:t>
            </a:fld>
            <a:endParaRPr lang="LID4096"/>
          </a:p>
        </p:txBody>
      </p:sp>
    </p:spTree>
    <p:extLst>
      <p:ext uri="{BB962C8B-B14F-4D97-AF65-F5344CB8AC3E}">
        <p14:creationId xmlns:p14="http://schemas.microsoft.com/office/powerpoint/2010/main" val="96891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hyperlink" Target="https://www.linkedin.com/pulse/shipping-wars-impero-strikes-back-nils-roche-hha8c/?trackingId=f%2BxZ9osHRm6u11hLM2Dj4Q%3D%3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hyperlink" Target="https://www.linkedin.com/pulse/shipping-wars-impero-strikes-back-nils-roche-hha8c/?trackingId=f%2BxZ9osHRm6u11hLM2Dj4Q%3D%3D"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hyperlink" Target="mailto:chair@mmf.org.mt" TargetMode="External"/><Relationship Id="rId13"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hyperlink" Target="mailto:ceo@mmf.org.mt" TargetMode="External"/><Relationship Id="rId12"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mailto:admin@mmf.org.mt" TargetMode="External"/><Relationship Id="rId11"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hyperlink" Target="https://www.linkedin.com/company/malta-maritime-forum/" TargetMode="External"/><Relationship Id="rId4" Type="http://schemas.openxmlformats.org/officeDocument/2006/relationships/image" Target="../media/image7.png"/><Relationship Id="rId9" Type="http://schemas.openxmlformats.org/officeDocument/2006/relationships/hyperlink" Target="https://www.mmf.org.mt/"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7FB4B-03FA-EAA2-D8B7-885AC80DED2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38810" y="0"/>
            <a:ext cx="12306301" cy="6858000"/>
          </a:xfrm>
          <a:prstGeom prst="rect">
            <a:avLst/>
          </a:prstGeom>
          <a:effectLst>
            <a:glow rad="127000">
              <a:schemeClr val="accent1"/>
            </a:glow>
            <a:innerShdw blurRad="114300">
              <a:prstClr val="black"/>
            </a:innerShdw>
          </a:effectLst>
        </p:spPr>
      </p:pic>
      <p:sp>
        <p:nvSpPr>
          <p:cNvPr id="4" name="TextBox 3">
            <a:extLst>
              <a:ext uri="{FF2B5EF4-FFF2-40B4-BE49-F238E27FC236}">
                <a16:creationId xmlns:a16="http://schemas.microsoft.com/office/drawing/2014/main" id="{1774FBD4-DFC5-B6FB-E5C0-346288F0C622}"/>
              </a:ext>
            </a:extLst>
          </p:cNvPr>
          <p:cNvSpPr txBox="1"/>
          <p:nvPr/>
        </p:nvSpPr>
        <p:spPr>
          <a:xfrm>
            <a:off x="612832" y="2429308"/>
            <a:ext cx="11540358" cy="5262979"/>
          </a:xfrm>
          <a:prstGeom prst="rect">
            <a:avLst/>
          </a:prstGeom>
          <a:noFill/>
        </p:spPr>
        <p:txBody>
          <a:bodyPr wrap="square" rtlCol="0">
            <a:spAutoFit/>
          </a:bodyPr>
          <a:lstStyle/>
          <a:p>
            <a:pPr algn="ctr"/>
            <a:endParaRPr lang="en-GB" sz="4000" b="1" dirty="0">
              <a:solidFill>
                <a:schemeClr val="bg1"/>
              </a:solidFill>
            </a:endParaRPr>
          </a:p>
          <a:p>
            <a:r>
              <a:rPr lang="en-GB" sz="4400" b="1" dirty="0">
                <a:solidFill>
                  <a:schemeClr val="bg1"/>
                </a:solidFill>
              </a:rPr>
              <a:t>'Economic Impact of the Implementation of the EU Emissions Trading System (ETS)’</a:t>
            </a:r>
          </a:p>
          <a:p>
            <a:endParaRPr lang="en-MT" sz="4400" b="1" dirty="0">
              <a:solidFill>
                <a:schemeClr val="bg1"/>
              </a:solidFill>
            </a:endParaRPr>
          </a:p>
          <a:p>
            <a:pPr algn="ctr"/>
            <a:r>
              <a:rPr lang="en-GB" sz="4400" b="1" dirty="0">
                <a:solidFill>
                  <a:schemeClr val="bg1"/>
                </a:solidFill>
              </a:rPr>
              <a:t>10</a:t>
            </a:r>
            <a:r>
              <a:rPr lang="en-GB" sz="4400" b="1" baseline="30000" dirty="0">
                <a:solidFill>
                  <a:schemeClr val="bg1"/>
                </a:solidFill>
              </a:rPr>
              <a:t>th</a:t>
            </a:r>
            <a:r>
              <a:rPr lang="en-GB" sz="4400" b="1" dirty="0">
                <a:solidFill>
                  <a:schemeClr val="bg1"/>
                </a:solidFill>
              </a:rPr>
              <a:t> June 2025</a:t>
            </a:r>
          </a:p>
          <a:p>
            <a:pPr algn="ctr"/>
            <a:endParaRPr lang="en-GB" sz="2000" b="1" dirty="0">
              <a:solidFill>
                <a:schemeClr val="bg1"/>
              </a:solidFill>
            </a:endParaRPr>
          </a:p>
          <a:p>
            <a:pPr algn="ctr"/>
            <a:r>
              <a:rPr lang="en-GB" sz="4400" b="1" dirty="0">
                <a:solidFill>
                  <a:schemeClr val="bg1"/>
                </a:solidFill>
              </a:rPr>
              <a:t>                           Kevin J Borg </a:t>
            </a:r>
          </a:p>
          <a:p>
            <a:pPr algn="ctr"/>
            <a:r>
              <a:rPr lang="en-GB" sz="4800" b="1" dirty="0">
                <a:solidFill>
                  <a:schemeClr val="bg1"/>
                </a:solidFill>
              </a:rPr>
              <a:t>                  </a:t>
            </a:r>
            <a:endParaRPr lang="en-US" sz="4800" b="1" dirty="0">
              <a:solidFill>
                <a:schemeClr val="bg1"/>
              </a:solidFill>
            </a:endParaRPr>
          </a:p>
        </p:txBody>
      </p:sp>
      <p:pic>
        <p:nvPicPr>
          <p:cNvPr id="6" name="Picture 5" descr="A blue circle with white text&#10;&#10;Description automatically generated">
            <a:extLst>
              <a:ext uri="{FF2B5EF4-FFF2-40B4-BE49-F238E27FC236}">
                <a16:creationId xmlns:a16="http://schemas.microsoft.com/office/drawing/2014/main" id="{7498160F-23EC-9CAF-2EC7-736D888B61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483" y="92228"/>
            <a:ext cx="1704975" cy="1704975"/>
          </a:xfrm>
          <a:prstGeom prst="rect">
            <a:avLst/>
          </a:prstGeom>
        </p:spPr>
      </p:pic>
      <p:pic>
        <p:nvPicPr>
          <p:cNvPr id="12" name="Picture 11">
            <a:extLst>
              <a:ext uri="{FF2B5EF4-FFF2-40B4-BE49-F238E27FC236}">
                <a16:creationId xmlns:a16="http://schemas.microsoft.com/office/drawing/2014/main" id="{B1669A17-45A8-F7D9-F466-8182342454A6}"/>
              </a:ext>
            </a:extLst>
          </p:cNvPr>
          <p:cNvPicPr>
            <a:picLocks noChangeAspect="1"/>
          </p:cNvPicPr>
          <p:nvPr/>
        </p:nvPicPr>
        <p:blipFill>
          <a:blip r:embed="rId6"/>
          <a:stretch>
            <a:fillRect/>
          </a:stretch>
        </p:blipFill>
        <p:spPr>
          <a:xfrm>
            <a:off x="9736778" y="5970687"/>
            <a:ext cx="1111307" cy="673135"/>
          </a:xfrm>
          <a:prstGeom prst="rect">
            <a:avLst/>
          </a:prstGeom>
        </p:spPr>
      </p:pic>
      <p:pic>
        <p:nvPicPr>
          <p:cNvPr id="8" name="Picture 7">
            <a:extLst>
              <a:ext uri="{FF2B5EF4-FFF2-40B4-BE49-F238E27FC236}">
                <a16:creationId xmlns:a16="http://schemas.microsoft.com/office/drawing/2014/main" id="{5508AE67-D3E3-3C67-EB43-7927FE12C408}"/>
              </a:ext>
            </a:extLst>
          </p:cNvPr>
          <p:cNvPicPr>
            <a:picLocks noChangeAspect="1"/>
          </p:cNvPicPr>
          <p:nvPr/>
        </p:nvPicPr>
        <p:blipFill>
          <a:blip r:embed="rId7"/>
          <a:stretch>
            <a:fillRect/>
          </a:stretch>
        </p:blipFill>
        <p:spPr>
          <a:xfrm>
            <a:off x="10920994" y="5962239"/>
            <a:ext cx="1351208" cy="681583"/>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95480ED0-B117-C8BF-29EE-2B4FBF2991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9030" y="403228"/>
            <a:ext cx="4000487" cy="891104"/>
          </a:xfrm>
          <a:prstGeom prst="rect">
            <a:avLst/>
          </a:prstGeom>
        </p:spPr>
      </p:pic>
    </p:spTree>
    <p:extLst>
      <p:ext uri="{BB962C8B-B14F-4D97-AF65-F5344CB8AC3E}">
        <p14:creationId xmlns:p14="http://schemas.microsoft.com/office/powerpoint/2010/main" val="160141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43BA85-70A5-A1E4-DDF6-2E86EFFFC20F}"/>
              </a:ext>
            </a:extLst>
          </p:cNvPr>
          <p:cNvPicPr>
            <a:picLocks noChangeAspect="1"/>
          </p:cNvPicPr>
          <p:nvPr/>
        </p:nvPicPr>
        <p:blipFill>
          <a:blip r:embed="rId3"/>
          <a:stretch>
            <a:fillRect/>
          </a:stretch>
        </p:blipFill>
        <p:spPr>
          <a:xfrm>
            <a:off x="4852987" y="1208959"/>
            <a:ext cx="6502739" cy="5203719"/>
          </a:xfrm>
          <a:prstGeom prst="rect">
            <a:avLst/>
          </a:prstGeom>
        </p:spPr>
      </p:pic>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4"/>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5"/>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2588189" y="49006"/>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38B51195-302E-0DF4-65E3-88F52F5AD39A}"/>
              </a:ext>
            </a:extLst>
          </p:cNvPr>
          <p:cNvPicPr>
            <a:picLocks noChangeAspect="1"/>
          </p:cNvPicPr>
          <p:nvPr/>
        </p:nvPicPr>
        <p:blipFill>
          <a:blip r:embed="rId6"/>
          <a:stretch>
            <a:fillRect/>
          </a:stretch>
        </p:blipFill>
        <p:spPr>
          <a:xfrm>
            <a:off x="97695" y="82213"/>
            <a:ext cx="1419225" cy="1228725"/>
          </a:xfrm>
          <a:prstGeom prst="rect">
            <a:avLst/>
          </a:prstGeom>
        </p:spPr>
      </p:pic>
      <p:sp>
        <p:nvSpPr>
          <p:cNvPr id="13" name="TextBox 12">
            <a:extLst>
              <a:ext uri="{FF2B5EF4-FFF2-40B4-BE49-F238E27FC236}">
                <a16:creationId xmlns:a16="http://schemas.microsoft.com/office/drawing/2014/main" id="{B0ADA592-84A8-480E-1857-8440BADDC757}"/>
              </a:ext>
            </a:extLst>
          </p:cNvPr>
          <p:cNvSpPr txBox="1"/>
          <p:nvPr/>
        </p:nvSpPr>
        <p:spPr>
          <a:xfrm>
            <a:off x="97695" y="1378980"/>
            <a:ext cx="4980989" cy="954107"/>
          </a:xfrm>
          <a:prstGeom prst="rect">
            <a:avLst/>
          </a:prstGeom>
          <a:noFill/>
        </p:spPr>
        <p:txBody>
          <a:bodyPr wrap="square" rtlCol="0">
            <a:spAutoFit/>
          </a:bodyPr>
          <a:lstStyle/>
          <a:p>
            <a:r>
              <a:rPr lang="en-GB" sz="2800" dirty="0">
                <a:solidFill>
                  <a:schemeClr val="bg1"/>
                </a:solidFill>
                <a:highlight>
                  <a:srgbClr val="000000"/>
                </a:highlight>
                <a:hlinkClick r:id="rId7">
                  <a:extLst>
                    <a:ext uri="{A12FA001-AC4F-418D-AE19-62706E023703}">
                      <ahyp:hlinkClr xmlns:ahyp="http://schemas.microsoft.com/office/drawing/2018/hyperlinkcolor" val="tx"/>
                    </a:ext>
                  </a:extLst>
                </a:hlinkClick>
              </a:rPr>
              <a:t>(17) Shipping Wars: The </a:t>
            </a:r>
            <a:r>
              <a:rPr lang="en-GB" sz="2800" dirty="0" err="1">
                <a:solidFill>
                  <a:schemeClr val="bg1"/>
                </a:solidFill>
                <a:highlight>
                  <a:srgbClr val="000000"/>
                </a:highlight>
                <a:hlinkClick r:id="rId7">
                  <a:extLst>
                    <a:ext uri="{A12FA001-AC4F-418D-AE19-62706E023703}">
                      <ahyp:hlinkClr xmlns:ahyp="http://schemas.microsoft.com/office/drawing/2018/hyperlinkcolor" val="tx"/>
                    </a:ext>
                  </a:extLst>
                </a:hlinkClick>
              </a:rPr>
              <a:t>Impero</a:t>
            </a:r>
            <a:r>
              <a:rPr lang="en-GB" sz="2800" dirty="0">
                <a:solidFill>
                  <a:schemeClr val="bg1"/>
                </a:solidFill>
                <a:highlight>
                  <a:srgbClr val="000000"/>
                </a:highlight>
                <a:hlinkClick r:id="rId7">
                  <a:extLst>
                    <a:ext uri="{A12FA001-AC4F-418D-AE19-62706E023703}">
                      <ahyp:hlinkClr xmlns:ahyp="http://schemas.microsoft.com/office/drawing/2018/hyperlinkcolor" val="tx"/>
                    </a:ext>
                  </a:extLst>
                </a:hlinkClick>
              </a:rPr>
              <a:t> Strikes Back | LinkedIn</a:t>
            </a:r>
            <a:endParaRPr lang="en-US" sz="2800" dirty="0">
              <a:solidFill>
                <a:schemeClr val="bg1"/>
              </a:solidFill>
              <a:highlight>
                <a:srgbClr val="000000"/>
              </a:highlight>
            </a:endParaRPr>
          </a:p>
        </p:txBody>
      </p:sp>
      <p:sp>
        <p:nvSpPr>
          <p:cNvPr id="3" name="TextBox 2">
            <a:extLst>
              <a:ext uri="{FF2B5EF4-FFF2-40B4-BE49-F238E27FC236}">
                <a16:creationId xmlns:a16="http://schemas.microsoft.com/office/drawing/2014/main" id="{8CA39264-BE60-0D93-2946-F0553FD4EC5D}"/>
              </a:ext>
            </a:extLst>
          </p:cNvPr>
          <p:cNvSpPr txBox="1"/>
          <p:nvPr/>
        </p:nvSpPr>
        <p:spPr>
          <a:xfrm>
            <a:off x="287892" y="3252129"/>
            <a:ext cx="4221046" cy="2954655"/>
          </a:xfrm>
          <a:prstGeom prst="rect">
            <a:avLst/>
          </a:prstGeom>
          <a:noFill/>
        </p:spPr>
        <p:txBody>
          <a:bodyPr wrap="square" rtlCol="0">
            <a:spAutoFit/>
          </a:bodyPr>
          <a:lstStyle/>
          <a:p>
            <a:endParaRPr lang="en-GB" dirty="0"/>
          </a:p>
          <a:p>
            <a:endParaRPr lang="en-GB" sz="2400" b="1" dirty="0"/>
          </a:p>
          <a:p>
            <a:r>
              <a:rPr lang="en-GB" sz="2400" b="1" dirty="0"/>
              <a:t>From reliable market sources it has been confirmed that as of January 2025, the service of One calling at Malta will cease. Instead Malta will participate in the service calling at Egypt. </a:t>
            </a:r>
            <a:endParaRPr lang="en-MT" sz="2400" b="1" dirty="0"/>
          </a:p>
        </p:txBody>
      </p:sp>
      <p:pic>
        <p:nvPicPr>
          <p:cNvPr id="8" name="Picture 7">
            <a:extLst>
              <a:ext uri="{FF2B5EF4-FFF2-40B4-BE49-F238E27FC236}">
                <a16:creationId xmlns:a16="http://schemas.microsoft.com/office/drawing/2014/main" id="{BE46B8B8-D48E-ED2F-9D47-75B2B1021E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1087" y="2773151"/>
            <a:ext cx="2300760" cy="1117377"/>
          </a:xfrm>
          <a:prstGeom prst="rect">
            <a:avLst/>
          </a:prstGeom>
        </p:spPr>
      </p:pic>
      <p:sp>
        <p:nvSpPr>
          <p:cNvPr id="10" name="Frame 9">
            <a:extLst>
              <a:ext uri="{FF2B5EF4-FFF2-40B4-BE49-F238E27FC236}">
                <a16:creationId xmlns:a16="http://schemas.microsoft.com/office/drawing/2014/main" id="{F9D7DDA6-0087-2854-C12A-CD124E76416B}"/>
              </a:ext>
            </a:extLst>
          </p:cNvPr>
          <p:cNvSpPr/>
          <p:nvPr/>
        </p:nvSpPr>
        <p:spPr>
          <a:xfrm>
            <a:off x="105104" y="2490818"/>
            <a:ext cx="4403834" cy="3807590"/>
          </a:xfrm>
          <a:prstGeom prst="frame">
            <a:avLst>
              <a:gd name="adj1" fmla="val 2011"/>
            </a:avLst>
          </a:prstGeom>
          <a:solidFill>
            <a:srgbClr val="B000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solidFill>
                <a:schemeClr val="tx1"/>
              </a:solidFill>
            </a:endParaRPr>
          </a:p>
        </p:txBody>
      </p:sp>
      <p:pic>
        <p:nvPicPr>
          <p:cNvPr id="4" name="Picture 3" descr="A blue text on a black background&#10;&#10;AI-generated content may be incorrect.">
            <a:extLst>
              <a:ext uri="{FF2B5EF4-FFF2-40B4-BE49-F238E27FC236}">
                <a16:creationId xmlns:a16="http://schemas.microsoft.com/office/drawing/2014/main" id="{B742BE90-49C1-4EF7-1D1D-B6408C0D9E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97453" y="123666"/>
            <a:ext cx="2271883" cy="506059"/>
          </a:xfrm>
          <a:prstGeom prst="rect">
            <a:avLst/>
          </a:prstGeom>
        </p:spPr>
      </p:pic>
    </p:spTree>
    <p:extLst>
      <p:ext uri="{BB962C8B-B14F-4D97-AF65-F5344CB8AC3E}">
        <p14:creationId xmlns:p14="http://schemas.microsoft.com/office/powerpoint/2010/main" val="254730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560E-770E-932B-062D-4B405A56B38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DE14FD9-B5B6-6C1D-9306-65A584815286}"/>
              </a:ext>
            </a:extLst>
          </p:cNvPr>
          <p:cNvPicPr>
            <a:picLocks noChangeAspect="1"/>
          </p:cNvPicPr>
          <p:nvPr/>
        </p:nvPicPr>
        <p:blipFill>
          <a:blip r:embed="rId3"/>
          <a:stretch>
            <a:fillRect/>
          </a:stretch>
        </p:blipFill>
        <p:spPr>
          <a:xfrm>
            <a:off x="1681655" y="2011836"/>
            <a:ext cx="9925967" cy="4099850"/>
          </a:xfrm>
          <a:prstGeom prst="rect">
            <a:avLst/>
          </a:prstGeom>
        </p:spPr>
      </p:pic>
      <p:pic>
        <p:nvPicPr>
          <p:cNvPr id="5" name="Picture 4">
            <a:extLst>
              <a:ext uri="{FF2B5EF4-FFF2-40B4-BE49-F238E27FC236}">
                <a16:creationId xmlns:a16="http://schemas.microsoft.com/office/drawing/2014/main" id="{7FAE9FC3-2797-D125-7385-C3FFAE2AAF44}"/>
              </a:ext>
            </a:extLst>
          </p:cNvPr>
          <p:cNvPicPr>
            <a:picLocks noChangeAspect="1"/>
          </p:cNvPicPr>
          <p:nvPr/>
        </p:nvPicPr>
        <p:blipFill>
          <a:blip r:embed="rId4"/>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FEF7834-F0C2-E181-F599-27547EB87C29}"/>
              </a:ext>
            </a:extLst>
          </p:cNvPr>
          <p:cNvPicPr>
            <a:picLocks noChangeAspect="1"/>
          </p:cNvPicPr>
          <p:nvPr/>
        </p:nvPicPr>
        <p:blipFill>
          <a:blip r:embed="rId5"/>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AEC434C0-9D56-6FA7-EC0A-538F314A8154}"/>
              </a:ext>
            </a:extLst>
          </p:cNvPr>
          <p:cNvSpPr txBox="1"/>
          <p:nvPr/>
        </p:nvSpPr>
        <p:spPr>
          <a:xfrm>
            <a:off x="2617727" y="216701"/>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71A77131-27FC-5E03-1A45-F7DD8BDFD817}"/>
              </a:ext>
            </a:extLst>
          </p:cNvPr>
          <p:cNvPicPr>
            <a:picLocks noChangeAspect="1"/>
          </p:cNvPicPr>
          <p:nvPr/>
        </p:nvPicPr>
        <p:blipFill>
          <a:blip r:embed="rId6"/>
          <a:stretch>
            <a:fillRect/>
          </a:stretch>
        </p:blipFill>
        <p:spPr>
          <a:xfrm>
            <a:off x="97695" y="82213"/>
            <a:ext cx="1419225" cy="1228725"/>
          </a:xfrm>
          <a:prstGeom prst="rect">
            <a:avLst/>
          </a:prstGeom>
        </p:spPr>
      </p:pic>
      <p:sp>
        <p:nvSpPr>
          <p:cNvPr id="13" name="TextBox 12">
            <a:extLst>
              <a:ext uri="{FF2B5EF4-FFF2-40B4-BE49-F238E27FC236}">
                <a16:creationId xmlns:a16="http://schemas.microsoft.com/office/drawing/2014/main" id="{A9042EE0-1420-FE32-6DDF-BE57C56EE141}"/>
              </a:ext>
            </a:extLst>
          </p:cNvPr>
          <p:cNvSpPr txBox="1"/>
          <p:nvPr/>
        </p:nvSpPr>
        <p:spPr>
          <a:xfrm>
            <a:off x="242661" y="1369204"/>
            <a:ext cx="11949339" cy="954107"/>
          </a:xfrm>
          <a:prstGeom prst="rect">
            <a:avLst/>
          </a:prstGeom>
          <a:noFill/>
        </p:spPr>
        <p:txBody>
          <a:bodyPr wrap="square" rtlCol="0">
            <a:spAutoFit/>
          </a:bodyPr>
          <a:lstStyle/>
          <a:p>
            <a:r>
              <a:rPr lang="en-GB" sz="2800" dirty="0">
                <a:solidFill>
                  <a:schemeClr val="bg1"/>
                </a:solidFill>
                <a:highlight>
                  <a:srgbClr val="000000"/>
                </a:highlight>
                <a:hlinkClick r:id="rId7">
                  <a:extLst>
                    <a:ext uri="{A12FA001-AC4F-418D-AE19-62706E023703}">
                      <ahyp:hlinkClr xmlns:ahyp="http://schemas.microsoft.com/office/drawing/2018/hyperlinkcolor" val="tx"/>
                    </a:ext>
                  </a:extLst>
                </a:hlinkClick>
              </a:rPr>
              <a:t>https://www.linkedin.com/feed/update/urn:li:activity:7247221414217273346/ | LinkedIn</a:t>
            </a:r>
            <a:endParaRPr lang="en-US" sz="2800" dirty="0">
              <a:solidFill>
                <a:schemeClr val="bg1"/>
              </a:solidFill>
              <a:highlight>
                <a:srgbClr val="000000"/>
              </a:highlight>
            </a:endParaRPr>
          </a:p>
        </p:txBody>
      </p:sp>
      <p:pic>
        <p:nvPicPr>
          <p:cNvPr id="3" name="Picture 2" descr="A blue text on a black background&#10;&#10;AI-generated content may be incorrect.">
            <a:extLst>
              <a:ext uri="{FF2B5EF4-FFF2-40B4-BE49-F238E27FC236}">
                <a16:creationId xmlns:a16="http://schemas.microsoft.com/office/drawing/2014/main" id="{75145E21-42BE-6F81-E41F-32F8F27F2B6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67279" y="216701"/>
            <a:ext cx="2627026" cy="585167"/>
          </a:xfrm>
          <a:prstGeom prst="rect">
            <a:avLst/>
          </a:prstGeom>
        </p:spPr>
      </p:pic>
    </p:spTree>
    <p:extLst>
      <p:ext uri="{BB962C8B-B14F-4D97-AF65-F5344CB8AC3E}">
        <p14:creationId xmlns:p14="http://schemas.microsoft.com/office/powerpoint/2010/main" val="402727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39A5-93E3-085B-0A20-38C63300A6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E8897F-41B5-0589-CB10-EFB3AC8ADE52}"/>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B5BAB66F-C356-50ED-FC05-5AF8F2761F14}"/>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3F2BF468-9A2F-0ABD-5C63-9BC96A733A55}"/>
              </a:ext>
            </a:extLst>
          </p:cNvPr>
          <p:cNvSpPr txBox="1"/>
          <p:nvPr/>
        </p:nvSpPr>
        <p:spPr>
          <a:xfrm>
            <a:off x="2786168" y="82213"/>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B24B5F94-1F1A-5DF6-0C52-07749FC96F56}"/>
              </a:ext>
            </a:extLst>
          </p:cNvPr>
          <p:cNvPicPr>
            <a:picLocks noChangeAspect="1"/>
          </p:cNvPicPr>
          <p:nvPr/>
        </p:nvPicPr>
        <p:blipFill>
          <a:blip r:embed="rId5"/>
          <a:stretch>
            <a:fillRect/>
          </a:stretch>
        </p:blipFill>
        <p:spPr>
          <a:xfrm>
            <a:off x="97695" y="82213"/>
            <a:ext cx="1419225" cy="1228725"/>
          </a:xfrm>
          <a:prstGeom prst="rect">
            <a:avLst/>
          </a:prstGeom>
        </p:spPr>
      </p:pic>
      <p:sp>
        <p:nvSpPr>
          <p:cNvPr id="8" name="TextBox 7">
            <a:extLst>
              <a:ext uri="{FF2B5EF4-FFF2-40B4-BE49-F238E27FC236}">
                <a16:creationId xmlns:a16="http://schemas.microsoft.com/office/drawing/2014/main" id="{95715D2A-2CAD-6B1B-B7AD-9E39C13BA631}"/>
              </a:ext>
            </a:extLst>
          </p:cNvPr>
          <p:cNvSpPr txBox="1"/>
          <p:nvPr/>
        </p:nvSpPr>
        <p:spPr>
          <a:xfrm>
            <a:off x="1368060" y="2046080"/>
            <a:ext cx="9455880" cy="4401205"/>
          </a:xfrm>
          <a:prstGeom prst="rect">
            <a:avLst/>
          </a:prstGeom>
          <a:noFill/>
        </p:spPr>
        <p:txBody>
          <a:bodyPr wrap="square">
            <a:spAutoFit/>
          </a:bodyPr>
          <a:lstStyle/>
          <a:p>
            <a:pPr marL="342900" indent="-342900" algn="just">
              <a:buFont typeface="Wingdings" panose="05000000000000000000" pitchFamily="2" charset="2"/>
              <a:buChar char="§"/>
            </a:pPr>
            <a:r>
              <a:rPr lang="en-GB" sz="2200" dirty="0"/>
              <a:t>Neighbouring ports in other continents already enjoy more competitive labour costs and state-aid arrangements.</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2200" dirty="0"/>
              <a:t>The cost of Emission Unit Allowances is too prohibitive for EU Med ports to absorb in terms of efficiency and other advantages currently enjoyed over neighbouring ports.</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2200" dirty="0"/>
              <a:t>Cost differentials are leading to irreversible evasive transfer of business  particularly in light of new investment in extra-EU ports</a:t>
            </a:r>
          </a:p>
          <a:p>
            <a:pPr marL="342900" indent="-342900" algn="just">
              <a:buFont typeface="Wingdings" panose="05000000000000000000" pitchFamily="2" charset="2"/>
              <a:buChar char="§"/>
            </a:pPr>
            <a:endParaRPr lang="en-GB" sz="1200" dirty="0"/>
          </a:p>
          <a:p>
            <a:pPr marL="342900" indent="-342900" algn="just">
              <a:buFont typeface="Wingdings" panose="05000000000000000000" pitchFamily="2" charset="2"/>
              <a:buChar char="§"/>
            </a:pPr>
            <a:r>
              <a:rPr lang="en-GB" sz="2200" dirty="0"/>
              <a:t>This is discouraging further new investment in EU transhipment terminals with catastrophic economic repercussions which have been described as leading to a “desertification” of transhipment terminals within EU Member states.</a:t>
            </a:r>
          </a:p>
          <a:p>
            <a:pPr marL="342900" indent="-342900" algn="just">
              <a:buFont typeface="Wingdings" panose="05000000000000000000" pitchFamily="2" charset="2"/>
              <a:buChar char="§"/>
            </a:pPr>
            <a:endParaRPr lang="en-GB" sz="2400" dirty="0"/>
          </a:p>
        </p:txBody>
      </p:sp>
      <p:sp>
        <p:nvSpPr>
          <p:cNvPr id="10" name="TextBox 9">
            <a:extLst>
              <a:ext uri="{FF2B5EF4-FFF2-40B4-BE49-F238E27FC236}">
                <a16:creationId xmlns:a16="http://schemas.microsoft.com/office/drawing/2014/main" id="{F8E1A1BE-C1FF-4422-FA6A-3AB51E585810}"/>
              </a:ext>
            </a:extLst>
          </p:cNvPr>
          <p:cNvSpPr txBox="1"/>
          <p:nvPr/>
        </p:nvSpPr>
        <p:spPr>
          <a:xfrm>
            <a:off x="3048000" y="988170"/>
            <a:ext cx="6096000" cy="861774"/>
          </a:xfrm>
          <a:prstGeom prst="rect">
            <a:avLst/>
          </a:prstGeom>
          <a:noFill/>
        </p:spPr>
        <p:txBody>
          <a:bodyPr wrap="square">
            <a:spAutoFit/>
          </a:bodyPr>
          <a:lstStyle/>
          <a:p>
            <a:r>
              <a:rPr lang="en-GB" sz="5000" b="1" dirty="0">
                <a:solidFill>
                  <a:schemeClr val="accent3">
                    <a:lumMod val="75000"/>
                  </a:schemeClr>
                </a:solidFill>
              </a:rPr>
              <a:t>BUSINESS LEAKAGE</a:t>
            </a:r>
            <a:endParaRPr lang="en-US" sz="5000" b="1" dirty="0">
              <a:solidFill>
                <a:schemeClr val="accent3">
                  <a:lumMod val="75000"/>
                </a:schemeClr>
              </a:solidFill>
            </a:endParaRPr>
          </a:p>
        </p:txBody>
      </p:sp>
      <p:pic>
        <p:nvPicPr>
          <p:cNvPr id="4" name="Picture 3" descr="A blue text on a black background&#10;&#10;AI-generated content may be incorrect.">
            <a:extLst>
              <a:ext uri="{FF2B5EF4-FFF2-40B4-BE49-F238E27FC236}">
                <a16:creationId xmlns:a16="http://schemas.microsoft.com/office/drawing/2014/main" id="{DC9502C3-2D29-38C9-0D74-6988733AA1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05832" y="196777"/>
            <a:ext cx="2589358" cy="576777"/>
          </a:xfrm>
          <a:prstGeom prst="rect">
            <a:avLst/>
          </a:prstGeom>
        </p:spPr>
      </p:pic>
    </p:spTree>
    <p:extLst>
      <p:ext uri="{BB962C8B-B14F-4D97-AF65-F5344CB8AC3E}">
        <p14:creationId xmlns:p14="http://schemas.microsoft.com/office/powerpoint/2010/main" val="209530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2689916" y="85976"/>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38B51195-302E-0DF4-65E3-88F52F5AD39A}"/>
              </a:ext>
            </a:extLst>
          </p:cNvPr>
          <p:cNvPicPr>
            <a:picLocks noChangeAspect="1"/>
          </p:cNvPicPr>
          <p:nvPr/>
        </p:nvPicPr>
        <p:blipFill>
          <a:blip r:embed="rId5"/>
          <a:stretch>
            <a:fillRect/>
          </a:stretch>
        </p:blipFill>
        <p:spPr>
          <a:xfrm>
            <a:off x="97695" y="82213"/>
            <a:ext cx="1419225" cy="1228725"/>
          </a:xfrm>
          <a:prstGeom prst="rect">
            <a:avLst/>
          </a:prstGeom>
        </p:spPr>
      </p:pic>
      <p:sp>
        <p:nvSpPr>
          <p:cNvPr id="8" name="TextBox 7">
            <a:extLst>
              <a:ext uri="{FF2B5EF4-FFF2-40B4-BE49-F238E27FC236}">
                <a16:creationId xmlns:a16="http://schemas.microsoft.com/office/drawing/2014/main" id="{54A4D810-EC9C-54C6-5E75-F05EF8A51B25}"/>
              </a:ext>
            </a:extLst>
          </p:cNvPr>
          <p:cNvSpPr txBox="1"/>
          <p:nvPr/>
        </p:nvSpPr>
        <p:spPr>
          <a:xfrm>
            <a:off x="1192067" y="1778313"/>
            <a:ext cx="9415781" cy="4962897"/>
          </a:xfrm>
          <a:prstGeom prst="rect">
            <a:avLst/>
          </a:prstGeom>
          <a:noFill/>
        </p:spPr>
        <p:txBody>
          <a:bodyPr wrap="square">
            <a:spAutoFit/>
          </a:bodyPr>
          <a:lstStyle/>
          <a:p>
            <a:pPr marL="342900" indent="-342900">
              <a:lnSpc>
                <a:spcPct val="115000"/>
              </a:lnSpc>
              <a:buFont typeface="Wingdings" panose="05000000000000000000" pitchFamily="2" charset="2"/>
              <a:buChar char="§"/>
              <a:tabLst>
                <a:tab pos="630555" algn="l"/>
                <a:tab pos="3690620" algn="l"/>
              </a:tabLst>
            </a:pPr>
            <a:r>
              <a:rPr lang="en-US" sz="2400" dirty="0"/>
              <a:t>The average annual volume of containers </a:t>
            </a:r>
            <a:r>
              <a:rPr lang="en-GB" sz="2400" dirty="0"/>
              <a:t>transhipped</a:t>
            </a:r>
            <a:r>
              <a:rPr lang="en-US" sz="2400" dirty="0"/>
              <a:t> at MFT amounts to 3 million TEUs.</a:t>
            </a:r>
          </a:p>
          <a:p>
            <a:pPr marL="342900" indent="-342900">
              <a:lnSpc>
                <a:spcPct val="115000"/>
              </a:lnSpc>
              <a:buFont typeface="Wingdings" panose="05000000000000000000" pitchFamily="2" charset="2"/>
              <a:buChar char="§"/>
              <a:tabLst>
                <a:tab pos="630555" algn="l"/>
                <a:tab pos="3690620" algn="l"/>
              </a:tabLst>
            </a:pPr>
            <a:endParaRPr lang="en-US" sz="1000" dirty="0"/>
          </a:p>
          <a:p>
            <a:pPr marL="342900" indent="-342900">
              <a:lnSpc>
                <a:spcPct val="115000"/>
              </a:lnSpc>
              <a:buFont typeface="Wingdings" panose="05000000000000000000" pitchFamily="2" charset="2"/>
              <a:buChar char="§"/>
              <a:tabLst>
                <a:tab pos="630555" algn="l"/>
                <a:tab pos="3690620" algn="l"/>
              </a:tabLst>
            </a:pPr>
            <a:r>
              <a:rPr lang="en-US" sz="2400" dirty="0"/>
              <a:t>Of this only 134,000 TEUs (excl trailers) is domestic cargo.</a:t>
            </a:r>
          </a:p>
          <a:p>
            <a:pPr>
              <a:lnSpc>
                <a:spcPct val="115000"/>
              </a:lnSpc>
              <a:tabLst>
                <a:tab pos="630555" algn="l"/>
                <a:tab pos="3690620" algn="l"/>
              </a:tabLst>
            </a:pPr>
            <a:r>
              <a:rPr lang="en-GB" sz="1000" dirty="0"/>
              <a:t> </a:t>
            </a:r>
            <a:endParaRPr lang="en-US" sz="1000" dirty="0"/>
          </a:p>
          <a:p>
            <a:pPr marL="342900" indent="-342900">
              <a:lnSpc>
                <a:spcPct val="115000"/>
              </a:lnSpc>
              <a:buFont typeface="Wingdings" panose="05000000000000000000" pitchFamily="2" charset="2"/>
              <a:buChar char="§"/>
              <a:tabLst>
                <a:tab pos="630555" algn="l"/>
                <a:tab pos="3690620" algn="l"/>
              </a:tabLst>
            </a:pPr>
            <a:r>
              <a:rPr lang="en-US" sz="2400" dirty="0"/>
              <a:t>These volumes do not economically justify </a:t>
            </a:r>
            <a:r>
              <a:rPr lang="en-GB" sz="2400" dirty="0"/>
              <a:t>a stop-over at MFT using mega carrier</a:t>
            </a:r>
            <a:r>
              <a:rPr lang="en-US" sz="2400" dirty="0"/>
              <a:t>.</a:t>
            </a:r>
          </a:p>
          <a:p>
            <a:pPr>
              <a:lnSpc>
                <a:spcPct val="115000"/>
              </a:lnSpc>
              <a:tabLst>
                <a:tab pos="630555" algn="l"/>
                <a:tab pos="3690620" algn="l"/>
              </a:tabLst>
            </a:pPr>
            <a:r>
              <a:rPr lang="en-GB" sz="1000" dirty="0">
                <a:effectLst/>
                <a:latin typeface="Source Sans Pro" panose="020B0503030403020204" pitchFamily="34" charset="0"/>
                <a:ea typeface="Calibri" panose="020F0502020204030204" pitchFamily="34" charset="0"/>
                <a:cs typeface="Times New Roman" panose="02020603050405020304" pitchFamily="18" charset="0"/>
              </a:rPr>
              <a:t> </a:t>
            </a:r>
            <a:endParaRPr lang="en-US" sz="1000" dirty="0">
              <a:effectLst/>
              <a:latin typeface="Source Sans Pro" panose="020B050303040302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en-GB" sz="2400" dirty="0"/>
              <a:t>Malta stands to lose direct connections to 165 ports worldwide provided by the </a:t>
            </a:r>
            <a:r>
              <a:rPr lang="en-US" sz="2400" dirty="0">
                <a:effectLst/>
                <a:latin typeface="Source Sans Pro" panose="020B0503030403020204" pitchFamily="34" charset="0"/>
                <a:ea typeface="Calibri" panose="020F0502020204030204" pitchFamily="34" charset="0"/>
                <a:cs typeface="Times New Roman" panose="02020603050405020304" pitchFamily="18" charset="0"/>
              </a:rPr>
              <a:t>world’s</a:t>
            </a:r>
            <a:r>
              <a:rPr lang="en-GB" sz="2400" dirty="0"/>
              <a:t> top 5 container carriers </a:t>
            </a:r>
            <a:r>
              <a:rPr lang="en-US" sz="2400" dirty="0">
                <a:effectLst/>
                <a:latin typeface="Source Sans Pro" panose="020B0503030403020204" pitchFamily="34" charset="0"/>
                <a:ea typeface="Calibri" panose="020F0502020204030204" pitchFamily="34" charset="0"/>
                <a:cs typeface="Times New Roman" panose="02020603050405020304" pitchFamily="18" charset="0"/>
              </a:rPr>
              <a:t>calling at MFT.</a:t>
            </a:r>
            <a:endParaRPr lang="mt-MT" sz="2400" dirty="0">
              <a:effectLst/>
              <a:latin typeface="Source Sans Pro" panose="020B050303040302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endParaRPr lang="mt-MT" sz="1600" dirty="0"/>
          </a:p>
          <a:p>
            <a:pPr marL="342900" indent="-342900" algn="just">
              <a:buFont typeface="Wingdings" panose="05000000000000000000" pitchFamily="2" charset="2"/>
              <a:buChar char="§"/>
            </a:pPr>
            <a:r>
              <a:rPr lang="mt-MT" sz="2400" dirty="0"/>
              <a:t>This translates in a loss of </a:t>
            </a:r>
            <a:r>
              <a:rPr lang="en-GB" sz="2400" dirty="0"/>
              <a:t>11 Mainline Services per week could potentially be impacted with the introduction of ETS.</a:t>
            </a:r>
            <a:endParaRPr lang="en-US" sz="2400" dirty="0"/>
          </a:p>
          <a:p>
            <a:pPr marL="342900" indent="-342900" algn="just">
              <a:buFont typeface="Wingdings" panose="05000000000000000000" pitchFamily="2" charset="2"/>
              <a:buChar char="§"/>
            </a:pPr>
            <a:endParaRPr lang="en-GB" sz="2400" dirty="0"/>
          </a:p>
        </p:txBody>
      </p:sp>
      <p:sp>
        <p:nvSpPr>
          <p:cNvPr id="10" name="TextBox 9">
            <a:extLst>
              <a:ext uri="{FF2B5EF4-FFF2-40B4-BE49-F238E27FC236}">
                <a16:creationId xmlns:a16="http://schemas.microsoft.com/office/drawing/2014/main" id="{35063EDA-32BA-0286-2A79-6DF161299774}"/>
              </a:ext>
            </a:extLst>
          </p:cNvPr>
          <p:cNvSpPr txBox="1"/>
          <p:nvPr/>
        </p:nvSpPr>
        <p:spPr>
          <a:xfrm>
            <a:off x="2328970" y="916539"/>
            <a:ext cx="7717972" cy="861774"/>
          </a:xfrm>
          <a:prstGeom prst="rect">
            <a:avLst/>
          </a:prstGeom>
          <a:noFill/>
        </p:spPr>
        <p:txBody>
          <a:bodyPr wrap="square">
            <a:spAutoFit/>
          </a:bodyPr>
          <a:lstStyle/>
          <a:p>
            <a:r>
              <a:rPr lang="en-GB" sz="5000" b="1" dirty="0">
                <a:solidFill>
                  <a:schemeClr val="accent3">
                    <a:lumMod val="75000"/>
                  </a:schemeClr>
                </a:solidFill>
              </a:rPr>
              <a:t>BUSINESS LEAKAGE - MFT</a:t>
            </a:r>
            <a:endParaRPr lang="en-US" sz="5000" b="1" dirty="0">
              <a:solidFill>
                <a:schemeClr val="accent3">
                  <a:lumMod val="75000"/>
                </a:schemeClr>
              </a:solidFill>
            </a:endParaRPr>
          </a:p>
        </p:txBody>
      </p:sp>
      <p:pic>
        <p:nvPicPr>
          <p:cNvPr id="4" name="Picture 3" descr="A blue text on a black background&#10;&#10;AI-generated content may be incorrect.">
            <a:extLst>
              <a:ext uri="{FF2B5EF4-FFF2-40B4-BE49-F238E27FC236}">
                <a16:creationId xmlns:a16="http://schemas.microsoft.com/office/drawing/2014/main" id="{DB281BFE-80BB-7299-AA4C-CF851A715E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02084" y="200815"/>
            <a:ext cx="2512375" cy="559629"/>
          </a:xfrm>
          <a:prstGeom prst="rect">
            <a:avLst/>
          </a:prstGeom>
        </p:spPr>
      </p:pic>
    </p:spTree>
    <p:extLst>
      <p:ext uri="{BB962C8B-B14F-4D97-AF65-F5344CB8AC3E}">
        <p14:creationId xmlns:p14="http://schemas.microsoft.com/office/powerpoint/2010/main" val="354706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2682170" y="253966"/>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38B51195-302E-0DF4-65E3-88F52F5AD39A}"/>
              </a:ext>
            </a:extLst>
          </p:cNvPr>
          <p:cNvPicPr>
            <a:picLocks noChangeAspect="1"/>
          </p:cNvPicPr>
          <p:nvPr/>
        </p:nvPicPr>
        <p:blipFill>
          <a:blip r:embed="rId5"/>
          <a:stretch>
            <a:fillRect/>
          </a:stretch>
        </p:blipFill>
        <p:spPr>
          <a:xfrm>
            <a:off x="97695" y="82213"/>
            <a:ext cx="1419225" cy="1228725"/>
          </a:xfrm>
          <a:prstGeom prst="rect">
            <a:avLst/>
          </a:prstGeom>
        </p:spPr>
      </p:pic>
      <p:sp>
        <p:nvSpPr>
          <p:cNvPr id="8" name="TextBox 7">
            <a:extLst>
              <a:ext uri="{FF2B5EF4-FFF2-40B4-BE49-F238E27FC236}">
                <a16:creationId xmlns:a16="http://schemas.microsoft.com/office/drawing/2014/main" id="{54A4D810-EC9C-54C6-5E75-F05EF8A51B25}"/>
              </a:ext>
            </a:extLst>
          </p:cNvPr>
          <p:cNvSpPr txBox="1"/>
          <p:nvPr/>
        </p:nvSpPr>
        <p:spPr>
          <a:xfrm>
            <a:off x="984551" y="2199031"/>
            <a:ext cx="10222898" cy="4216539"/>
          </a:xfrm>
          <a:prstGeom prst="rect">
            <a:avLst/>
          </a:prstGeom>
          <a:noFill/>
        </p:spPr>
        <p:txBody>
          <a:bodyPr wrap="square">
            <a:spAutoFit/>
          </a:bodyPr>
          <a:lstStyle/>
          <a:p>
            <a:pPr marL="342900" indent="-342900" algn="just">
              <a:buFont typeface="Wingdings" panose="05000000000000000000" pitchFamily="2" charset="2"/>
              <a:buChar char="§"/>
            </a:pPr>
            <a:r>
              <a:rPr lang="en-GB" sz="2800" dirty="0"/>
              <a:t>Loss of connectivity assumes far more serious consequences for a small island MS like Malta whose economic survival and success depends solely on export-led activity, generated, not least by </a:t>
            </a:r>
            <a:r>
              <a:rPr lang="en-GB" sz="2800" b="0" i="0" dirty="0">
                <a:effectLst/>
                <a:latin typeface="-apple-system"/>
              </a:rPr>
              <a:t>the logistics sector and the manufacturing industry. </a:t>
            </a:r>
          </a:p>
          <a:p>
            <a:pPr algn="just"/>
            <a:endParaRPr lang="en-GB" sz="1400" b="0" i="0" dirty="0">
              <a:effectLst/>
              <a:latin typeface="-apple-system"/>
            </a:endParaRPr>
          </a:p>
          <a:p>
            <a:pPr marL="342900" indent="-342900" algn="just">
              <a:buFont typeface="Wingdings" panose="05000000000000000000" pitchFamily="2" charset="2"/>
              <a:buChar char="§"/>
            </a:pPr>
            <a:r>
              <a:rPr lang="en-GB" sz="2800" dirty="0">
                <a:latin typeface="-apple-system"/>
              </a:rPr>
              <a:t>Malta-based factories will be hit by :</a:t>
            </a:r>
          </a:p>
          <a:p>
            <a:pPr marL="800100" lvl="1" indent="-342900" algn="just">
              <a:buFont typeface="Wingdings" panose="05000000000000000000" pitchFamily="2" charset="2"/>
              <a:buChar char="§"/>
            </a:pPr>
            <a:r>
              <a:rPr lang="en-GB" sz="2800" dirty="0">
                <a:latin typeface="-apple-system"/>
              </a:rPr>
              <a:t>Higher freight costs (20-25% due to additional feeder leg)</a:t>
            </a:r>
          </a:p>
          <a:p>
            <a:pPr marL="800100" lvl="1" indent="-342900" algn="just">
              <a:buFont typeface="Wingdings" panose="05000000000000000000" pitchFamily="2" charset="2"/>
              <a:buChar char="§"/>
            </a:pPr>
            <a:r>
              <a:rPr lang="en-GB" sz="2800" dirty="0">
                <a:latin typeface="-apple-system"/>
              </a:rPr>
              <a:t>Longer transit times (by as much as 8-10 days)</a:t>
            </a:r>
          </a:p>
          <a:p>
            <a:pPr marL="800100" lvl="1" indent="-342900" algn="just">
              <a:buFont typeface="Wingdings" panose="05000000000000000000" pitchFamily="2" charset="2"/>
              <a:buChar char="§"/>
            </a:pPr>
            <a:r>
              <a:rPr lang="en-GB" sz="2800" dirty="0">
                <a:latin typeface="-apple-system"/>
              </a:rPr>
              <a:t>Irregular and unpredictable service (dependent on efficiency of N African transhipment hub</a:t>
            </a:r>
            <a:r>
              <a:rPr lang="en-GB" sz="2800" dirty="0"/>
              <a:t>s).</a:t>
            </a:r>
          </a:p>
        </p:txBody>
      </p:sp>
      <p:sp>
        <p:nvSpPr>
          <p:cNvPr id="10" name="TextBox 9">
            <a:extLst>
              <a:ext uri="{FF2B5EF4-FFF2-40B4-BE49-F238E27FC236}">
                <a16:creationId xmlns:a16="http://schemas.microsoft.com/office/drawing/2014/main" id="{35063EDA-32BA-0286-2A79-6DF161299774}"/>
              </a:ext>
            </a:extLst>
          </p:cNvPr>
          <p:cNvSpPr txBox="1"/>
          <p:nvPr/>
        </p:nvSpPr>
        <p:spPr>
          <a:xfrm>
            <a:off x="2475341" y="1222626"/>
            <a:ext cx="7717972" cy="861774"/>
          </a:xfrm>
          <a:prstGeom prst="rect">
            <a:avLst/>
          </a:prstGeom>
          <a:noFill/>
        </p:spPr>
        <p:txBody>
          <a:bodyPr wrap="square">
            <a:spAutoFit/>
          </a:bodyPr>
          <a:lstStyle/>
          <a:p>
            <a:r>
              <a:rPr lang="en-GB" sz="5000" b="1" dirty="0">
                <a:solidFill>
                  <a:schemeClr val="accent3">
                    <a:lumMod val="75000"/>
                  </a:schemeClr>
                </a:solidFill>
              </a:rPr>
              <a:t>BUSINESS LEAKAGE - MFT</a:t>
            </a:r>
            <a:endParaRPr lang="en-US" sz="5000" b="1" dirty="0">
              <a:solidFill>
                <a:schemeClr val="accent3">
                  <a:lumMod val="75000"/>
                </a:schemeClr>
              </a:solidFill>
            </a:endParaRPr>
          </a:p>
        </p:txBody>
      </p:sp>
      <p:pic>
        <p:nvPicPr>
          <p:cNvPr id="4" name="Picture 3" descr="A blue text on a black background&#10;&#10;AI-generated content may be incorrect.">
            <a:extLst>
              <a:ext uri="{FF2B5EF4-FFF2-40B4-BE49-F238E27FC236}">
                <a16:creationId xmlns:a16="http://schemas.microsoft.com/office/drawing/2014/main" id="{4B1919A4-2955-B848-6F66-F59CCDC3F4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09484" y="200771"/>
            <a:ext cx="2225844" cy="495804"/>
          </a:xfrm>
          <a:prstGeom prst="rect">
            <a:avLst/>
          </a:prstGeom>
        </p:spPr>
      </p:pic>
    </p:spTree>
    <p:extLst>
      <p:ext uri="{BB962C8B-B14F-4D97-AF65-F5344CB8AC3E}">
        <p14:creationId xmlns:p14="http://schemas.microsoft.com/office/powerpoint/2010/main" val="557113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3147117" y="-44576"/>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38B51195-302E-0DF4-65E3-88F52F5AD39A}"/>
              </a:ext>
            </a:extLst>
          </p:cNvPr>
          <p:cNvPicPr>
            <a:picLocks noChangeAspect="1"/>
          </p:cNvPicPr>
          <p:nvPr/>
        </p:nvPicPr>
        <p:blipFill>
          <a:blip r:embed="rId5"/>
          <a:stretch>
            <a:fillRect/>
          </a:stretch>
        </p:blipFill>
        <p:spPr>
          <a:xfrm>
            <a:off x="97695" y="82213"/>
            <a:ext cx="1419225" cy="1228725"/>
          </a:xfrm>
          <a:prstGeom prst="rect">
            <a:avLst/>
          </a:prstGeom>
        </p:spPr>
      </p:pic>
      <p:sp>
        <p:nvSpPr>
          <p:cNvPr id="8" name="TextBox 7">
            <a:extLst>
              <a:ext uri="{FF2B5EF4-FFF2-40B4-BE49-F238E27FC236}">
                <a16:creationId xmlns:a16="http://schemas.microsoft.com/office/drawing/2014/main" id="{54A4D810-EC9C-54C6-5E75-F05EF8A51B25}"/>
              </a:ext>
            </a:extLst>
          </p:cNvPr>
          <p:cNvSpPr txBox="1"/>
          <p:nvPr/>
        </p:nvSpPr>
        <p:spPr>
          <a:xfrm>
            <a:off x="1042441" y="1902876"/>
            <a:ext cx="10295391" cy="4605876"/>
          </a:xfrm>
          <a:prstGeom prst="rect">
            <a:avLst/>
          </a:prstGeom>
          <a:noFill/>
        </p:spPr>
        <p:txBody>
          <a:bodyPr wrap="square">
            <a:spAutoFit/>
          </a:bodyPr>
          <a:lstStyle/>
          <a:p>
            <a:pPr marL="342900" indent="-342900">
              <a:buFont typeface="Wingdings" panose="05000000000000000000" pitchFamily="2" charset="2"/>
              <a:buChar char="§"/>
              <a:tabLst>
                <a:tab pos="630555" algn="l"/>
                <a:tab pos="3690620" algn="l"/>
              </a:tabLst>
            </a:pPr>
            <a:r>
              <a:rPr lang="en-GB" sz="2400" dirty="0">
                <a:effectLst/>
                <a:latin typeface="Source Sans Pro" panose="020B0503030403020204" pitchFamily="34" charset="0"/>
                <a:ea typeface="Calibri" panose="020F0502020204030204" pitchFamily="34" charset="0"/>
                <a:cs typeface="Times New Roman" panose="02020603050405020304" pitchFamily="18" charset="0"/>
              </a:rPr>
              <a:t>This</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catastrophic</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business</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leakage</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and</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en-GB" sz="2400" dirty="0">
                <a:effectLst/>
                <a:latin typeface="Source Sans Pro" panose="020B0503030403020204" pitchFamily="34" charset="0"/>
                <a:ea typeface="Calibri" panose="020F0502020204030204" pitchFamily="34" charset="0"/>
                <a:cs typeface="Times New Roman" panose="02020603050405020304" pitchFamily="18" charset="0"/>
              </a:rPr>
              <a:t>major economic disruption will still generate a commensurate carbon leakage because the ships </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that </a:t>
            </a:r>
            <a:br>
              <a:rPr lang="en-GB" sz="2400" dirty="0">
                <a:effectLst/>
                <a:latin typeface="Source Sans Pro" panose="020B0503030403020204" pitchFamily="34" charset="0"/>
                <a:ea typeface="Calibri" panose="020F0502020204030204" pitchFamily="34" charset="0"/>
                <a:cs typeface="Times New Roman" panose="02020603050405020304" pitchFamily="18" charset="0"/>
              </a:rPr>
            </a:br>
            <a:r>
              <a:rPr lang="en-GB" sz="2400" dirty="0">
                <a:effectLst/>
                <a:latin typeface="Source Sans Pro" panose="020B0503030403020204" pitchFamily="34" charset="0"/>
                <a:ea typeface="Calibri" panose="020F0502020204030204" pitchFamily="34" charset="0"/>
                <a:cs typeface="Times New Roman" panose="02020603050405020304" pitchFamily="18" charset="0"/>
              </a:rPr>
              <a:t>will be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kept</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out</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of EU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ports</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will</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effectLst/>
                <a:latin typeface="Source Sans Pro" panose="020B0503030403020204" pitchFamily="34" charset="0"/>
                <a:ea typeface="Calibri" panose="020F0502020204030204" pitchFamily="34" charset="0"/>
                <a:cs typeface="Times New Roman" panose="02020603050405020304" pitchFamily="18" charset="0"/>
              </a:rPr>
              <a:t>still</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 </a:t>
            </a:r>
            <a:r>
              <a:rPr lang="en-GB" sz="2400" dirty="0">
                <a:effectLst/>
                <a:latin typeface="Source Sans Pro" panose="020B0503030403020204" pitchFamily="34" charset="0"/>
                <a:ea typeface="Calibri" panose="020F0502020204030204" pitchFamily="34" charset="0"/>
                <a:cs typeface="Times New Roman" panose="02020603050405020304" pitchFamily="18" charset="0"/>
              </a:rPr>
              <a:t>transit </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t</a:t>
            </a:r>
            <a:r>
              <a:rPr lang="en-GB" sz="2400" dirty="0">
                <a:effectLst/>
                <a:latin typeface="Source Sans Pro" panose="020B0503030403020204" pitchFamily="34" charset="0"/>
                <a:ea typeface="Calibri" panose="020F0502020204030204" pitchFamily="34" charset="0"/>
                <a:cs typeface="Times New Roman" panose="02020603050405020304" pitchFamily="18" charset="0"/>
              </a:rPr>
              <a:t>he Med.  </a:t>
            </a:r>
            <a:endParaRPr lang="mt-MT" sz="2400" dirty="0">
              <a:effectLst/>
              <a:latin typeface="Source Sans Pro" panose="020B0503030403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tabLst>
                <a:tab pos="630555" algn="l"/>
                <a:tab pos="3690620" algn="l"/>
              </a:tabLst>
            </a:pPr>
            <a:endParaRPr lang="mt-MT" sz="1000" dirty="0">
              <a:latin typeface="Source Sans Pro" panose="020B0503030403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tabLst>
                <a:tab pos="630555" algn="l"/>
                <a:tab pos="3690620" algn="l"/>
              </a:tabLst>
            </a:pPr>
            <a:r>
              <a:rPr lang="mt-MT" sz="2400" dirty="0" err="1">
                <a:latin typeface="Source Sans Pro" panose="020B0503030403020204" pitchFamily="34" charset="0"/>
                <a:ea typeface="Calibri" panose="020F0502020204030204" pitchFamily="34" charset="0"/>
                <a:cs typeface="Times New Roman" panose="02020603050405020304" pitchFamily="18" charset="0"/>
              </a:rPr>
              <a:t>It</a:t>
            </a:r>
            <a:r>
              <a:rPr lang="mt-MT" sz="2400" dirty="0">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latin typeface="Source Sans Pro" panose="020B0503030403020204" pitchFamily="34" charset="0"/>
                <a:ea typeface="Calibri" panose="020F0502020204030204" pitchFamily="34" charset="0"/>
                <a:cs typeface="Times New Roman" panose="02020603050405020304" pitchFamily="18" charset="0"/>
              </a:rPr>
              <a:t>may</a:t>
            </a:r>
            <a:r>
              <a:rPr lang="mt-MT" sz="2400" dirty="0">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latin typeface="Source Sans Pro" panose="020B0503030403020204" pitchFamily="34" charset="0"/>
                <a:ea typeface="Calibri" panose="020F0502020204030204" pitchFamily="34" charset="0"/>
                <a:cs typeface="Times New Roman" panose="02020603050405020304" pitchFamily="18" charset="0"/>
              </a:rPr>
              <a:t>be</a:t>
            </a:r>
            <a:r>
              <a:rPr lang="mt-MT" sz="2400" dirty="0">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latin typeface="Source Sans Pro" panose="020B0503030403020204" pitchFamily="34" charset="0"/>
                <a:ea typeface="Calibri" panose="020F0502020204030204" pitchFamily="34" charset="0"/>
                <a:cs typeface="Times New Roman" panose="02020603050405020304" pitchFamily="18" charset="0"/>
              </a:rPr>
              <a:t>argued</a:t>
            </a:r>
            <a:r>
              <a:rPr lang="mt-MT" sz="2400" dirty="0">
                <a:latin typeface="Source Sans Pro" panose="020B0503030403020204" pitchFamily="34" charset="0"/>
                <a:ea typeface="Calibri" panose="020F0502020204030204" pitchFamily="34" charset="0"/>
                <a:cs typeface="Times New Roman" panose="02020603050405020304" pitchFamily="18" charset="0"/>
              </a:rPr>
              <a:t> </a:t>
            </a:r>
            <a:r>
              <a:rPr lang="mt-MT" sz="2400" dirty="0" err="1">
                <a:latin typeface="Source Sans Pro" panose="020B0503030403020204" pitchFamily="34" charset="0"/>
                <a:ea typeface="Calibri" panose="020F0502020204030204" pitchFamily="34" charset="0"/>
                <a:cs typeface="Times New Roman" panose="02020603050405020304" pitchFamily="18" charset="0"/>
              </a:rPr>
              <a:t>that</a:t>
            </a:r>
            <a:r>
              <a:rPr lang="mt-MT" sz="2400" dirty="0">
                <a:latin typeface="Source Sans Pro" panose="020B0503030403020204" pitchFamily="34" charset="0"/>
                <a:ea typeface="Calibri" panose="020F0502020204030204" pitchFamily="34" charset="0"/>
                <a:cs typeface="Times New Roman" panose="02020603050405020304" pitchFamily="18" charset="0"/>
              </a:rPr>
              <a:t> </a:t>
            </a:r>
            <a:r>
              <a:rPr lang="en-GB" sz="2400" dirty="0">
                <a:effectLst/>
                <a:latin typeface="Source Sans Pro" panose="020B0503030403020204" pitchFamily="34" charset="0"/>
                <a:ea typeface="Calibri" panose="020F0502020204030204" pitchFamily="34" charset="0"/>
                <a:cs typeface="Times New Roman" panose="02020603050405020304" pitchFamily="18" charset="0"/>
              </a:rPr>
              <a:t>carbon emissions would be higher because</a:t>
            </a:r>
            <a:r>
              <a:rPr lang="mt-MT" sz="2400" dirty="0">
                <a:effectLst/>
                <a:latin typeface="Source Sans Pro" panose="020B0503030403020204" pitchFamily="34" charset="0"/>
                <a:ea typeface="Calibri" panose="020F0502020204030204" pitchFamily="34" charset="0"/>
                <a:cs typeface="Times New Roman" panose="02020603050405020304" pitchFamily="18" charset="0"/>
              </a:rPr>
              <a:t>:</a:t>
            </a:r>
          </a:p>
          <a:p>
            <a:pPr>
              <a:lnSpc>
                <a:spcPct val="115000"/>
              </a:lnSpc>
              <a:tabLst>
                <a:tab pos="630555" algn="l"/>
                <a:tab pos="3690620" algn="l"/>
              </a:tabLst>
            </a:pPr>
            <a:endParaRPr lang="en-US" sz="1000" dirty="0">
              <a:effectLst/>
              <a:latin typeface="Source Sans Pro" panose="020B0503030403020204" pitchFamily="34" charset="0"/>
              <a:ea typeface="Calibri" panose="020F0502020204030204" pitchFamily="34" charset="0"/>
              <a:cs typeface="Times New Roman" panose="02020603050405020304" pitchFamily="18" charset="0"/>
            </a:endParaRPr>
          </a:p>
          <a:p>
            <a:pPr marL="717550" lvl="0" indent="-363538">
              <a:lnSpc>
                <a:spcPct val="115000"/>
              </a:lnSpc>
              <a:buFont typeface="+mj-lt"/>
              <a:buAutoNum type="alphaLcParenR"/>
              <a:tabLst>
                <a:tab pos="630555" algn="l"/>
                <a:tab pos="3690620" algn="l"/>
              </a:tabLst>
            </a:pPr>
            <a:r>
              <a:rPr lang="en-GB" sz="2200" dirty="0">
                <a:effectLst/>
                <a:latin typeface="Source Sans Pro" panose="020B0503030403020204" pitchFamily="34" charset="0"/>
                <a:ea typeface="Calibri" panose="020F0502020204030204" pitchFamily="34" charset="0"/>
                <a:cs typeface="Times New Roman" panose="02020603050405020304" pitchFamily="18" charset="0"/>
              </a:rPr>
              <a:t>mega-carriers will need to deviate from the most efficient navigation course to call at North African ports instead of central Med terminals located in the EU (Malta and Gioia Tauro)</a:t>
            </a:r>
            <a:endParaRPr lang="en-US" sz="2200" dirty="0">
              <a:effectLst/>
              <a:latin typeface="Source Sans Pro" panose="020B0503030403020204" pitchFamily="34" charset="0"/>
              <a:ea typeface="Calibri" panose="020F0502020204030204" pitchFamily="34" charset="0"/>
              <a:cs typeface="Times New Roman" panose="02020603050405020304" pitchFamily="18" charset="0"/>
            </a:endParaRPr>
          </a:p>
          <a:p>
            <a:pPr marL="717550" lvl="0" indent="-363538">
              <a:lnSpc>
                <a:spcPct val="115000"/>
              </a:lnSpc>
              <a:buFont typeface="+mj-lt"/>
              <a:buAutoNum type="alphaLcParenR"/>
              <a:tabLst>
                <a:tab pos="630555" algn="l"/>
                <a:tab pos="3690620" algn="l"/>
              </a:tabLst>
            </a:pPr>
            <a:r>
              <a:rPr lang="en-GB" sz="2200" dirty="0">
                <a:effectLst/>
                <a:latin typeface="Source Sans Pro" panose="020B0503030403020204" pitchFamily="34" charset="0"/>
                <a:ea typeface="Calibri" panose="020F0502020204030204" pitchFamily="34" charset="0"/>
                <a:cs typeface="Times New Roman" panose="02020603050405020304" pitchFamily="18" charset="0"/>
              </a:rPr>
              <a:t>ships may need to increase power under sail to compensate for deviation delays</a:t>
            </a:r>
            <a:endParaRPr lang="en-US" sz="2200" dirty="0">
              <a:effectLst/>
              <a:latin typeface="Source Sans Pro" panose="020B0503030403020204" pitchFamily="34" charset="0"/>
              <a:ea typeface="Calibri" panose="020F0502020204030204" pitchFamily="34" charset="0"/>
              <a:cs typeface="Times New Roman" panose="02020603050405020304" pitchFamily="18" charset="0"/>
            </a:endParaRPr>
          </a:p>
          <a:p>
            <a:pPr marL="717550" lvl="0" indent="-363538">
              <a:lnSpc>
                <a:spcPct val="115000"/>
              </a:lnSpc>
              <a:buFont typeface="+mj-lt"/>
              <a:buAutoNum type="alphaLcParenR"/>
              <a:tabLst>
                <a:tab pos="630555" algn="l"/>
                <a:tab pos="3690620" algn="l"/>
              </a:tabLst>
            </a:pPr>
            <a:r>
              <a:rPr lang="en-GB" sz="2200" dirty="0">
                <a:effectLst/>
                <a:latin typeface="Source Sans Pro" panose="020B0503030403020204" pitchFamily="34" charset="0"/>
                <a:ea typeface="Calibri" panose="020F0502020204030204" pitchFamily="34" charset="0"/>
                <a:cs typeface="Times New Roman" panose="02020603050405020304" pitchFamily="18" charset="0"/>
              </a:rPr>
              <a:t>extra voyages required by feeder ships to transport EU-destined cargo from N African transhipment hubs to southern EU ports    </a:t>
            </a:r>
            <a:endParaRPr lang="en-US" sz="2200" dirty="0">
              <a:effectLst/>
              <a:latin typeface="Source Sans Pro" panose="020B0503030403020204" pitchFamily="34" charset="0"/>
              <a:ea typeface="Calibri" panose="020F0502020204030204" pitchFamily="34" charset="0"/>
              <a:cs typeface="Times New Roman" panose="02020603050405020304" pitchFamily="18" charset="0"/>
            </a:endParaRPr>
          </a:p>
          <a:p>
            <a:pPr algn="just"/>
            <a:endParaRPr lang="en-GB" sz="2400" dirty="0"/>
          </a:p>
        </p:txBody>
      </p:sp>
      <p:sp>
        <p:nvSpPr>
          <p:cNvPr id="10" name="TextBox 9">
            <a:extLst>
              <a:ext uri="{FF2B5EF4-FFF2-40B4-BE49-F238E27FC236}">
                <a16:creationId xmlns:a16="http://schemas.microsoft.com/office/drawing/2014/main" id="{35063EDA-32BA-0286-2A79-6DF161299774}"/>
              </a:ext>
            </a:extLst>
          </p:cNvPr>
          <p:cNvSpPr txBox="1"/>
          <p:nvPr/>
        </p:nvSpPr>
        <p:spPr>
          <a:xfrm>
            <a:off x="3579913" y="869824"/>
            <a:ext cx="5192486" cy="861774"/>
          </a:xfrm>
          <a:prstGeom prst="rect">
            <a:avLst/>
          </a:prstGeom>
          <a:noFill/>
        </p:spPr>
        <p:txBody>
          <a:bodyPr wrap="square">
            <a:spAutoFit/>
          </a:bodyPr>
          <a:lstStyle/>
          <a:p>
            <a:r>
              <a:rPr lang="en-GB" sz="5000" b="1" dirty="0">
                <a:solidFill>
                  <a:schemeClr val="accent3">
                    <a:lumMod val="75000"/>
                  </a:schemeClr>
                </a:solidFill>
              </a:rPr>
              <a:t>CARBON LEAKAGE</a:t>
            </a:r>
            <a:endParaRPr lang="en-US" sz="5000" b="1" dirty="0">
              <a:solidFill>
                <a:schemeClr val="accent3">
                  <a:lumMod val="75000"/>
                </a:schemeClr>
              </a:solidFill>
            </a:endParaRPr>
          </a:p>
        </p:txBody>
      </p:sp>
      <p:pic>
        <p:nvPicPr>
          <p:cNvPr id="4" name="Picture 3" descr="A blue text on a black background&#10;&#10;AI-generated content may be incorrect.">
            <a:extLst>
              <a:ext uri="{FF2B5EF4-FFF2-40B4-BE49-F238E27FC236}">
                <a16:creationId xmlns:a16="http://schemas.microsoft.com/office/drawing/2014/main" id="{C687B19E-F660-5A87-318F-C22A846FEA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04240" y="165150"/>
            <a:ext cx="1881653" cy="419136"/>
          </a:xfrm>
          <a:prstGeom prst="rect">
            <a:avLst/>
          </a:prstGeom>
        </p:spPr>
      </p:pic>
    </p:spTree>
    <p:extLst>
      <p:ext uri="{BB962C8B-B14F-4D97-AF65-F5344CB8AC3E}">
        <p14:creationId xmlns:p14="http://schemas.microsoft.com/office/powerpoint/2010/main" val="355145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3020499" y="316110"/>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38B51195-302E-0DF4-65E3-88F52F5AD39A}"/>
              </a:ext>
            </a:extLst>
          </p:cNvPr>
          <p:cNvPicPr>
            <a:picLocks noChangeAspect="1"/>
          </p:cNvPicPr>
          <p:nvPr/>
        </p:nvPicPr>
        <p:blipFill>
          <a:blip r:embed="rId5"/>
          <a:stretch>
            <a:fillRect/>
          </a:stretch>
        </p:blipFill>
        <p:spPr>
          <a:xfrm>
            <a:off x="97695" y="82213"/>
            <a:ext cx="1419225" cy="1228725"/>
          </a:xfrm>
          <a:prstGeom prst="rect">
            <a:avLst/>
          </a:prstGeom>
        </p:spPr>
      </p:pic>
      <p:sp>
        <p:nvSpPr>
          <p:cNvPr id="8" name="TextBox 7">
            <a:extLst>
              <a:ext uri="{FF2B5EF4-FFF2-40B4-BE49-F238E27FC236}">
                <a16:creationId xmlns:a16="http://schemas.microsoft.com/office/drawing/2014/main" id="{54A4D810-EC9C-54C6-5E75-F05EF8A51B25}"/>
              </a:ext>
            </a:extLst>
          </p:cNvPr>
          <p:cNvSpPr txBox="1"/>
          <p:nvPr/>
        </p:nvSpPr>
        <p:spPr>
          <a:xfrm>
            <a:off x="954439" y="2645270"/>
            <a:ext cx="10864732" cy="3662541"/>
          </a:xfrm>
          <a:prstGeom prst="rect">
            <a:avLst/>
          </a:prstGeom>
          <a:noFill/>
        </p:spPr>
        <p:txBody>
          <a:bodyPr wrap="square">
            <a:spAutoFit/>
          </a:bodyPr>
          <a:lstStyle/>
          <a:p>
            <a:pPr marL="342900" indent="-342900" algn="just">
              <a:buFont typeface="Wingdings" panose="05000000000000000000" pitchFamily="2"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Situation i</a:t>
            </a:r>
            <a:r>
              <a:rPr lang="en-GB" sz="2800" dirty="0">
                <a:effectLst/>
                <a:latin typeface="Calibri" panose="020F0502020204030204" pitchFamily="34" charset="0"/>
                <a:ea typeface="Calibri" panose="020F0502020204030204" pitchFamily="34" charset="0"/>
                <a:cs typeface="Times New Roman" panose="02020603050405020304" pitchFamily="18" charset="0"/>
              </a:rPr>
              <a:t>mpinges on the very basic principle of the European Union to guarantee free movement of goods because transhipment hubs in southern Europe will be completely by-passed, thus disadvantaged and discriminated by competing nearby non-EU ports.</a:t>
            </a:r>
          </a:p>
          <a:p>
            <a:pPr marL="342900" indent="-342900" algn="just">
              <a:buFont typeface="Wingdings" panose="05000000000000000000" pitchFamily="2" charset="2"/>
              <a:buChar char="§"/>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en-GB" sz="2800" dirty="0">
                <a:latin typeface="Calibri" panose="020F0502020204030204" pitchFamily="34" charset="0"/>
                <a:cs typeface="Times New Roman" panose="02020603050405020304" pitchFamily="18" charset="0"/>
              </a:rPr>
              <a:t>EU De-risking policy will also be compromised</a:t>
            </a:r>
          </a:p>
          <a:p>
            <a:pPr marL="342900" indent="-342900" algn="just">
              <a:buFont typeface="Wingdings" panose="05000000000000000000" pitchFamily="2" charset="2"/>
              <a:buChar char="§"/>
            </a:pPr>
            <a:endParaRPr lang="en-GB" dirty="0">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en-GB" sz="2800" dirty="0">
                <a:latin typeface="Calibri" panose="020F0502020204030204" pitchFamily="34" charset="0"/>
                <a:cs typeface="Times New Roman" panose="02020603050405020304" pitchFamily="18" charset="0"/>
              </a:rPr>
              <a:t>Backward step to an integrated multi-modal system in countries like Italy and Spain</a:t>
            </a:r>
            <a:r>
              <a:rPr lang="en-GB" sz="2400" dirty="0">
                <a:latin typeface="Calibri" panose="020F0502020204030204"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35063EDA-32BA-0286-2A79-6DF161299774}"/>
              </a:ext>
            </a:extLst>
          </p:cNvPr>
          <p:cNvSpPr txBox="1"/>
          <p:nvPr/>
        </p:nvSpPr>
        <p:spPr>
          <a:xfrm>
            <a:off x="1782148" y="1487240"/>
            <a:ext cx="9209314" cy="769441"/>
          </a:xfrm>
          <a:prstGeom prst="rect">
            <a:avLst/>
          </a:prstGeom>
          <a:noFill/>
        </p:spPr>
        <p:txBody>
          <a:bodyPr wrap="square">
            <a:spAutoFit/>
          </a:bodyPr>
          <a:lstStyle/>
          <a:p>
            <a:r>
              <a:rPr lang="en-GB" sz="4400" b="1" dirty="0">
                <a:solidFill>
                  <a:schemeClr val="accent3">
                    <a:lumMod val="75000"/>
                  </a:schemeClr>
                </a:solidFill>
              </a:rPr>
              <a:t>MISALIGNMENT WITH EU PRINCIPLES</a:t>
            </a:r>
            <a:endParaRPr lang="en-US" sz="4400" b="1" dirty="0">
              <a:solidFill>
                <a:schemeClr val="accent3">
                  <a:lumMod val="75000"/>
                </a:schemeClr>
              </a:solidFill>
            </a:endParaRPr>
          </a:p>
        </p:txBody>
      </p:sp>
      <p:pic>
        <p:nvPicPr>
          <p:cNvPr id="4" name="Picture 3" descr="A blue text on a black background&#10;&#10;AI-generated content may be incorrect.">
            <a:extLst>
              <a:ext uri="{FF2B5EF4-FFF2-40B4-BE49-F238E27FC236}">
                <a16:creationId xmlns:a16="http://schemas.microsoft.com/office/drawing/2014/main" id="{CC3ABCC4-529F-69E3-65A1-E408F227F8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1751" y="164898"/>
            <a:ext cx="2273470" cy="506413"/>
          </a:xfrm>
          <a:prstGeom prst="rect">
            <a:avLst/>
          </a:prstGeom>
        </p:spPr>
      </p:pic>
    </p:spTree>
    <p:extLst>
      <p:ext uri="{BB962C8B-B14F-4D97-AF65-F5344CB8AC3E}">
        <p14:creationId xmlns:p14="http://schemas.microsoft.com/office/powerpoint/2010/main" val="250711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2732619" y="388487"/>
            <a:ext cx="7511143" cy="1107996"/>
          </a:xfrm>
          <a:prstGeom prst="rect">
            <a:avLst/>
          </a:prstGeom>
          <a:noFill/>
        </p:spPr>
        <p:txBody>
          <a:bodyPr wrap="square" rtlCol="0">
            <a:spAutoFit/>
          </a:bodyPr>
          <a:lstStyle/>
          <a:p>
            <a:r>
              <a:rPr lang="en-GB" sz="6600" b="1" dirty="0">
                <a:solidFill>
                  <a:schemeClr val="tx2"/>
                </a:solidFill>
              </a:rPr>
              <a:t>CONSEQUENCES</a:t>
            </a:r>
          </a:p>
        </p:txBody>
      </p:sp>
      <p:pic>
        <p:nvPicPr>
          <p:cNvPr id="2" name="Picture 1">
            <a:extLst>
              <a:ext uri="{FF2B5EF4-FFF2-40B4-BE49-F238E27FC236}">
                <a16:creationId xmlns:a16="http://schemas.microsoft.com/office/drawing/2014/main" id="{38B51195-302E-0DF4-65E3-88F52F5AD39A}"/>
              </a:ext>
            </a:extLst>
          </p:cNvPr>
          <p:cNvPicPr>
            <a:picLocks noChangeAspect="1"/>
          </p:cNvPicPr>
          <p:nvPr/>
        </p:nvPicPr>
        <p:blipFill>
          <a:blip r:embed="rId5"/>
          <a:stretch>
            <a:fillRect/>
          </a:stretch>
        </p:blipFill>
        <p:spPr>
          <a:xfrm>
            <a:off x="97695" y="82213"/>
            <a:ext cx="1419225" cy="1228725"/>
          </a:xfrm>
          <a:prstGeom prst="rect">
            <a:avLst/>
          </a:prstGeom>
        </p:spPr>
      </p:pic>
      <p:sp>
        <p:nvSpPr>
          <p:cNvPr id="8" name="TextBox 7">
            <a:extLst>
              <a:ext uri="{FF2B5EF4-FFF2-40B4-BE49-F238E27FC236}">
                <a16:creationId xmlns:a16="http://schemas.microsoft.com/office/drawing/2014/main" id="{54A4D810-EC9C-54C6-5E75-F05EF8A51B25}"/>
              </a:ext>
            </a:extLst>
          </p:cNvPr>
          <p:cNvSpPr txBox="1"/>
          <p:nvPr/>
        </p:nvSpPr>
        <p:spPr>
          <a:xfrm>
            <a:off x="372829" y="2365914"/>
            <a:ext cx="11177554" cy="3908762"/>
          </a:xfrm>
          <a:prstGeom prst="rect">
            <a:avLst/>
          </a:prstGeom>
          <a:noFill/>
        </p:spPr>
        <p:txBody>
          <a:bodyPr wrap="square">
            <a:spAutoFit/>
          </a:bodyPr>
          <a:lstStyle/>
          <a:p>
            <a:pPr marL="342900" indent="-342900" algn="just">
              <a:buFont typeface="Wingdings" panose="05000000000000000000" pitchFamily="2" charset="2"/>
              <a:buChar char="§"/>
            </a:pPr>
            <a:r>
              <a:rPr lang="en-GB" sz="2800" dirty="0"/>
              <a:t>Further fuelling of inflationary pressures augmenting the effects of COVID-19 and the war in Ukraine.</a:t>
            </a:r>
          </a:p>
          <a:p>
            <a:pPr marL="342900" indent="-342900" algn="just">
              <a:buFont typeface="Wingdings" panose="05000000000000000000" pitchFamily="2" charset="2"/>
              <a:buChar char="§"/>
            </a:pPr>
            <a:endParaRPr lang="en-GB" dirty="0"/>
          </a:p>
          <a:p>
            <a:pPr marL="342900" indent="-342900" algn="just">
              <a:buFont typeface="Wingdings" panose="05000000000000000000" pitchFamily="2" charset="2"/>
              <a:buChar char="§"/>
            </a:pPr>
            <a:r>
              <a:rPr lang="en-GB" sz="2800" dirty="0"/>
              <a:t>Significant job losses in maritime industry and other industries where shipping and logistics are a prime enabler (eg manufacturing) – to prevalently hit less developed regions in the EU.</a:t>
            </a:r>
          </a:p>
          <a:p>
            <a:pPr marL="342900" indent="-342900" algn="just">
              <a:buFont typeface="Wingdings" panose="05000000000000000000" pitchFamily="2" charset="2"/>
              <a:buChar char="§"/>
            </a:pPr>
            <a:endParaRPr lang="en-GB" sz="2000" dirty="0"/>
          </a:p>
          <a:p>
            <a:pPr marL="342900" indent="-342900" algn="just">
              <a:buFont typeface="Wingdings" panose="05000000000000000000" pitchFamily="2" charset="2"/>
              <a:buChar char="§"/>
            </a:pPr>
            <a:r>
              <a:rPr lang="en-GB" sz="2800" dirty="0"/>
              <a:t>Undue risks on supply chains and loss of tracking/enforcement control systems as a </a:t>
            </a:r>
            <a:r>
              <a:rPr lang="en-GB" sz="2800" dirty="0">
                <a:latin typeface="-apple-system"/>
              </a:rPr>
              <a:t>result of new dependencies on N African transhipment hub</a:t>
            </a:r>
            <a:r>
              <a:rPr lang="en-GB" sz="2800" dirty="0"/>
              <a:t>s.</a:t>
            </a:r>
          </a:p>
          <a:p>
            <a:pPr algn="just"/>
            <a:endParaRPr lang="en-GB" sz="1400" dirty="0"/>
          </a:p>
        </p:txBody>
      </p:sp>
      <p:sp>
        <p:nvSpPr>
          <p:cNvPr id="10" name="TextBox 9">
            <a:extLst>
              <a:ext uri="{FF2B5EF4-FFF2-40B4-BE49-F238E27FC236}">
                <a16:creationId xmlns:a16="http://schemas.microsoft.com/office/drawing/2014/main" id="{35063EDA-32BA-0286-2A79-6DF161299774}"/>
              </a:ext>
            </a:extLst>
          </p:cNvPr>
          <p:cNvSpPr txBox="1"/>
          <p:nvPr/>
        </p:nvSpPr>
        <p:spPr>
          <a:xfrm>
            <a:off x="1491343" y="1279746"/>
            <a:ext cx="9209314" cy="769441"/>
          </a:xfrm>
          <a:prstGeom prst="rect">
            <a:avLst/>
          </a:prstGeom>
          <a:noFill/>
        </p:spPr>
        <p:txBody>
          <a:bodyPr wrap="square">
            <a:spAutoFit/>
          </a:bodyPr>
          <a:lstStyle/>
          <a:p>
            <a:r>
              <a:rPr lang="en-GB" sz="4400" b="1" dirty="0">
                <a:solidFill>
                  <a:schemeClr val="accent3">
                    <a:lumMod val="75000"/>
                  </a:schemeClr>
                </a:solidFill>
              </a:rPr>
              <a:t>MISALIGNMENT WITH EU PRINCIPLES</a:t>
            </a:r>
            <a:endParaRPr lang="en-US" sz="4400" b="1" dirty="0">
              <a:solidFill>
                <a:schemeClr val="accent3">
                  <a:lumMod val="75000"/>
                </a:schemeClr>
              </a:solidFill>
            </a:endParaRPr>
          </a:p>
        </p:txBody>
      </p:sp>
      <p:pic>
        <p:nvPicPr>
          <p:cNvPr id="4" name="Picture 3" descr="A blue text on a black background&#10;&#10;AI-generated content may be incorrect.">
            <a:extLst>
              <a:ext uri="{FF2B5EF4-FFF2-40B4-BE49-F238E27FC236}">
                <a16:creationId xmlns:a16="http://schemas.microsoft.com/office/drawing/2014/main" id="{A303EB4D-CF95-796F-5718-A3EC82642B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09484" y="120291"/>
            <a:ext cx="2384821" cy="531216"/>
          </a:xfrm>
          <a:prstGeom prst="rect">
            <a:avLst/>
          </a:prstGeom>
        </p:spPr>
      </p:pic>
    </p:spTree>
    <p:extLst>
      <p:ext uri="{BB962C8B-B14F-4D97-AF65-F5344CB8AC3E}">
        <p14:creationId xmlns:p14="http://schemas.microsoft.com/office/powerpoint/2010/main" val="3751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3171688" y="82213"/>
            <a:ext cx="5575844" cy="1015663"/>
          </a:xfrm>
          <a:prstGeom prst="rect">
            <a:avLst/>
          </a:prstGeom>
          <a:noFill/>
        </p:spPr>
        <p:txBody>
          <a:bodyPr wrap="square" rtlCol="0">
            <a:spAutoFit/>
          </a:bodyPr>
          <a:lstStyle/>
          <a:p>
            <a:r>
              <a:rPr lang="en-GB" sz="6000" b="1" dirty="0">
                <a:solidFill>
                  <a:schemeClr val="tx2"/>
                </a:solidFill>
              </a:rPr>
              <a:t>CONCLUSIONS</a:t>
            </a:r>
          </a:p>
        </p:txBody>
      </p:sp>
      <p:pic>
        <p:nvPicPr>
          <p:cNvPr id="2" name="Picture 1">
            <a:extLst>
              <a:ext uri="{FF2B5EF4-FFF2-40B4-BE49-F238E27FC236}">
                <a16:creationId xmlns:a16="http://schemas.microsoft.com/office/drawing/2014/main" id="{38B51195-302E-0DF4-65E3-88F52F5AD39A}"/>
              </a:ext>
            </a:extLst>
          </p:cNvPr>
          <p:cNvPicPr>
            <a:picLocks noChangeAspect="1"/>
          </p:cNvPicPr>
          <p:nvPr/>
        </p:nvPicPr>
        <p:blipFill>
          <a:blip r:embed="rId5"/>
          <a:stretch>
            <a:fillRect/>
          </a:stretch>
        </p:blipFill>
        <p:spPr>
          <a:xfrm>
            <a:off x="97695" y="82213"/>
            <a:ext cx="1419225" cy="1228725"/>
          </a:xfrm>
          <a:prstGeom prst="rect">
            <a:avLst/>
          </a:prstGeom>
        </p:spPr>
      </p:pic>
      <p:sp>
        <p:nvSpPr>
          <p:cNvPr id="8" name="TextBox 7">
            <a:extLst>
              <a:ext uri="{FF2B5EF4-FFF2-40B4-BE49-F238E27FC236}">
                <a16:creationId xmlns:a16="http://schemas.microsoft.com/office/drawing/2014/main" id="{54A4D810-EC9C-54C6-5E75-F05EF8A51B25}"/>
              </a:ext>
            </a:extLst>
          </p:cNvPr>
          <p:cNvSpPr txBox="1"/>
          <p:nvPr/>
        </p:nvSpPr>
        <p:spPr>
          <a:xfrm>
            <a:off x="65970" y="1310938"/>
            <a:ext cx="11704426" cy="5816977"/>
          </a:xfrm>
          <a:prstGeom prst="rect">
            <a:avLst/>
          </a:prstGeom>
          <a:noFill/>
        </p:spPr>
        <p:txBody>
          <a:bodyPr wrap="square">
            <a:spAutoFit/>
          </a:bodyPr>
          <a:lstStyle/>
          <a:p>
            <a:pPr marL="806450" lvl="0" indent="-446088">
              <a:buFont typeface="Wingdings" panose="05000000000000000000" pitchFamily="2" charset="2"/>
              <a:buChar char="§"/>
            </a:pPr>
            <a:r>
              <a:rPr lang="en-GB" sz="2800" dirty="0"/>
              <a:t>The objectives of the ETS Directive are essentially positive.</a:t>
            </a:r>
          </a:p>
          <a:p>
            <a:pPr marL="806450" lvl="0" indent="-446088">
              <a:buFont typeface="Wingdings" panose="05000000000000000000" pitchFamily="2" charset="2"/>
              <a:buChar char="§"/>
            </a:pPr>
            <a:endParaRPr lang="en-GB" sz="1000" dirty="0"/>
          </a:p>
          <a:p>
            <a:pPr marL="806450" lvl="0" indent="-446088">
              <a:buFont typeface="Wingdings" panose="05000000000000000000" pitchFamily="2" charset="2"/>
              <a:buChar char="§"/>
            </a:pPr>
            <a:r>
              <a:rPr lang="en-GB" sz="2800" dirty="0"/>
              <a:t>Its application is causing unfair distortions in the fair competitive conditions between EU and Neighbouring non-EU ports</a:t>
            </a:r>
            <a:br>
              <a:rPr lang="en-GB" sz="2800" dirty="0"/>
            </a:br>
            <a:r>
              <a:rPr lang="en-GB" sz="2800" dirty="0"/>
              <a:t>in the Med compromising solidarity and Just Transition objectives.</a:t>
            </a:r>
          </a:p>
          <a:p>
            <a:pPr marL="806450" lvl="0" indent="-446088">
              <a:buFont typeface="Wingdings" panose="05000000000000000000" pitchFamily="2" charset="2"/>
              <a:buChar char="§"/>
            </a:pPr>
            <a:endParaRPr lang="en-US" sz="1000" dirty="0"/>
          </a:p>
          <a:p>
            <a:pPr marL="806450" indent="-446088">
              <a:buFont typeface="Wingdings" panose="05000000000000000000" pitchFamily="2" charset="2"/>
              <a:buChar char="§"/>
            </a:pPr>
            <a:r>
              <a:rPr lang="en-GB" sz="2800" dirty="0"/>
              <a:t>This impact is not being captured in the ex-post reviews of the EC which are not future-looking and fail to identify risks posed by new investments. </a:t>
            </a:r>
          </a:p>
          <a:p>
            <a:pPr marL="806450" indent="-446088">
              <a:buFont typeface="Wingdings" panose="05000000000000000000" pitchFamily="2" charset="2"/>
              <a:buChar char="§"/>
            </a:pPr>
            <a:endParaRPr lang="en-GB" sz="1000" dirty="0"/>
          </a:p>
          <a:p>
            <a:pPr marL="806450" indent="-446088">
              <a:buFont typeface="Wingdings" panose="05000000000000000000" pitchFamily="2" charset="2"/>
              <a:buChar char="§"/>
            </a:pPr>
            <a:r>
              <a:rPr lang="en-GB" sz="2800" dirty="0"/>
              <a:t>The socio-economic risks from loss of direct connectivity for Malta as a small Island Member State are too catastrophic to contemplate.</a:t>
            </a:r>
          </a:p>
          <a:p>
            <a:pPr marL="806450" indent="-446088">
              <a:buFont typeface="Wingdings" panose="05000000000000000000" pitchFamily="2" charset="2"/>
              <a:buChar char="§"/>
            </a:pPr>
            <a:endParaRPr lang="en-US" sz="1000" dirty="0"/>
          </a:p>
          <a:p>
            <a:pPr marL="806450" indent="-446088">
              <a:buFont typeface="Wingdings" panose="05000000000000000000" pitchFamily="2" charset="2"/>
              <a:buChar char="§"/>
            </a:pPr>
            <a:r>
              <a:rPr lang="en-GB" sz="2800" dirty="0"/>
              <a:t>ETS &amp;</a:t>
            </a:r>
            <a:r>
              <a:rPr lang="en-MT" sz="2800" dirty="0"/>
              <a:t> </a:t>
            </a:r>
            <a:r>
              <a:rPr lang="en-MT" sz="2800" dirty="0" err="1"/>
              <a:t>FuelEU</a:t>
            </a:r>
            <a:r>
              <a:rPr lang="en-MT" sz="2800" dirty="0"/>
              <a:t> regulations </a:t>
            </a:r>
            <a:r>
              <a:rPr lang="en-GB" sz="2800" dirty="0"/>
              <a:t>must align with </a:t>
            </a:r>
            <a:r>
              <a:rPr lang="en-MT" sz="2800" dirty="0"/>
              <a:t>IMO net zero framework </a:t>
            </a:r>
            <a:r>
              <a:rPr lang="en-GB" sz="2800" dirty="0"/>
              <a:t>once </a:t>
            </a:r>
            <a:r>
              <a:rPr lang="en-MT" sz="2800" dirty="0"/>
              <a:t>in place</a:t>
            </a:r>
            <a:r>
              <a:rPr lang="en-GB" sz="2800" dirty="0"/>
              <a:t> to avoid prolonging of business &amp; carbon leakage through x2 tax.</a:t>
            </a:r>
          </a:p>
          <a:p>
            <a:pPr marL="342900" indent="-342900">
              <a:buFont typeface="Wingdings" panose="05000000000000000000" pitchFamily="2" charset="2"/>
              <a:buChar char="§"/>
            </a:pPr>
            <a:endParaRPr lang="en-US" sz="2800" dirty="0"/>
          </a:p>
          <a:p>
            <a:pPr marL="457200" indent="347663" algn="just">
              <a:buFont typeface="+mj-lt"/>
              <a:buAutoNum type="alphaLcParenR"/>
              <a:tabLst>
                <a:tab pos="804863" algn="l"/>
              </a:tabLst>
            </a:pPr>
            <a:endParaRPr lang="en-GB" sz="2400" dirty="0"/>
          </a:p>
        </p:txBody>
      </p:sp>
      <p:pic>
        <p:nvPicPr>
          <p:cNvPr id="4" name="Picture 3" descr="A blue text on a black background&#10;&#10;AI-generated content may be incorrect.">
            <a:extLst>
              <a:ext uri="{FF2B5EF4-FFF2-40B4-BE49-F238E27FC236}">
                <a16:creationId xmlns:a16="http://schemas.microsoft.com/office/drawing/2014/main" id="{FABFA294-3C7B-EA05-ADCE-9A33E7E0CD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7734" y="161600"/>
            <a:ext cx="2446571" cy="544971"/>
          </a:xfrm>
          <a:prstGeom prst="rect">
            <a:avLst/>
          </a:prstGeom>
        </p:spPr>
      </p:pic>
    </p:spTree>
    <p:extLst>
      <p:ext uri="{BB962C8B-B14F-4D97-AF65-F5344CB8AC3E}">
        <p14:creationId xmlns:p14="http://schemas.microsoft.com/office/powerpoint/2010/main" val="50542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pic>
        <p:nvPicPr>
          <p:cNvPr id="12" name="Picture 11">
            <a:extLst>
              <a:ext uri="{FF2B5EF4-FFF2-40B4-BE49-F238E27FC236}">
                <a16:creationId xmlns:a16="http://schemas.microsoft.com/office/drawing/2014/main" id="{C4506287-6E20-713B-DA6E-78B1B4B2E880}"/>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161926" y="173890"/>
            <a:ext cx="2569535" cy="1718469"/>
          </a:xfrm>
          <a:prstGeom prst="rect">
            <a:avLst/>
          </a:prstGeom>
          <a:noFill/>
          <a:ln>
            <a:noFill/>
          </a:ln>
        </p:spPr>
      </p:pic>
      <p:sp>
        <p:nvSpPr>
          <p:cNvPr id="2" name="TextBox 1">
            <a:extLst>
              <a:ext uri="{FF2B5EF4-FFF2-40B4-BE49-F238E27FC236}">
                <a16:creationId xmlns:a16="http://schemas.microsoft.com/office/drawing/2014/main" id="{061333ED-B035-0721-E8A2-04E190A40DFE}"/>
              </a:ext>
            </a:extLst>
          </p:cNvPr>
          <p:cNvSpPr txBox="1"/>
          <p:nvPr/>
        </p:nvSpPr>
        <p:spPr>
          <a:xfrm>
            <a:off x="3520207" y="1381923"/>
            <a:ext cx="5364144" cy="1200329"/>
          </a:xfrm>
          <a:prstGeom prst="rect">
            <a:avLst/>
          </a:prstGeom>
          <a:noFill/>
        </p:spPr>
        <p:txBody>
          <a:bodyPr wrap="square" rtlCol="0">
            <a:spAutoFit/>
          </a:bodyPr>
          <a:lstStyle/>
          <a:p>
            <a:r>
              <a:rPr lang="en-GB" sz="7200" b="1" dirty="0">
                <a:solidFill>
                  <a:schemeClr val="tx2"/>
                </a:solidFill>
              </a:rPr>
              <a:t>THANK YOU</a:t>
            </a:r>
            <a:endParaRPr lang="en-US" sz="7200" b="1" dirty="0">
              <a:solidFill>
                <a:schemeClr val="tx2"/>
              </a:solidFill>
            </a:endParaRPr>
          </a:p>
        </p:txBody>
      </p:sp>
      <p:sp>
        <p:nvSpPr>
          <p:cNvPr id="6" name="TextBox 5">
            <a:extLst>
              <a:ext uri="{FF2B5EF4-FFF2-40B4-BE49-F238E27FC236}">
                <a16:creationId xmlns:a16="http://schemas.microsoft.com/office/drawing/2014/main" id="{EEC37F99-DF70-E888-750C-859FB1CE10B3}"/>
              </a:ext>
            </a:extLst>
          </p:cNvPr>
          <p:cNvSpPr txBox="1"/>
          <p:nvPr/>
        </p:nvSpPr>
        <p:spPr>
          <a:xfrm>
            <a:off x="3073380" y="2798260"/>
            <a:ext cx="8391056" cy="3046988"/>
          </a:xfrm>
          <a:prstGeom prst="rect">
            <a:avLst/>
          </a:prstGeom>
          <a:noFill/>
        </p:spPr>
        <p:txBody>
          <a:bodyPr wrap="square">
            <a:spAutoFit/>
          </a:bodyPr>
          <a:lstStyle/>
          <a:p>
            <a:r>
              <a:rPr lang="en-US" sz="2400" u="sng" dirty="0">
                <a:solidFill>
                  <a:srgbClr val="0563C1"/>
                </a:solidFill>
                <a:latin typeface="Calibri" panose="020F0502020204030204" pitchFamily="34" charset="0"/>
                <a:ea typeface="Calibri" panose="020F0502020204030204" pitchFamily="34" charset="0"/>
                <a:hlinkClick r:id="rId6"/>
              </a:rPr>
              <a:t>admin@mmf.org.mt</a:t>
            </a:r>
            <a:r>
              <a:rPr lang="en-US" sz="2400" dirty="0">
                <a:solidFill>
                  <a:srgbClr val="0563C1"/>
                </a:solidFill>
                <a:latin typeface="Calibri" panose="020F0502020204030204" pitchFamily="34" charset="0"/>
                <a:ea typeface="Calibri" panose="020F0502020204030204" pitchFamily="34" charset="0"/>
              </a:rPr>
              <a:t>		 </a:t>
            </a:r>
            <a:r>
              <a:rPr lang="en-US" sz="2400" u="sng" dirty="0">
                <a:solidFill>
                  <a:srgbClr val="0563C1"/>
                </a:solidFill>
                <a:latin typeface="Calibri" panose="020F0502020204030204" pitchFamily="34" charset="0"/>
                <a:ea typeface="Calibri" panose="020F0502020204030204" pitchFamily="34" charset="0"/>
              </a:rPr>
              <a:t>admin@maltaemployers.com</a:t>
            </a:r>
            <a:endParaRPr lang="en-US" sz="2400" dirty="0">
              <a:effectLst/>
              <a:latin typeface="Calibri" panose="020F0502020204030204" pitchFamily="34" charset="0"/>
              <a:ea typeface="Calibri" panose="020F0502020204030204" pitchFamily="34" charset="0"/>
            </a:endParaRPr>
          </a:p>
          <a:p>
            <a:r>
              <a:rPr lang="en-US" sz="2400" u="sng" dirty="0">
                <a:solidFill>
                  <a:srgbClr val="0563C1"/>
                </a:solidFill>
                <a:effectLst/>
                <a:latin typeface="Calibri" panose="020F0502020204030204" pitchFamily="34" charset="0"/>
                <a:ea typeface="Calibri" panose="020F0502020204030204" pitchFamily="34" charset="0"/>
                <a:hlinkClick r:id="rId7"/>
              </a:rPr>
              <a:t>ceo@mmf.org.mt</a:t>
            </a:r>
            <a:r>
              <a:rPr lang="en-US" sz="2400" dirty="0">
                <a:solidFill>
                  <a:srgbClr val="0563C1"/>
                </a:solidFill>
                <a:effectLst/>
                <a:latin typeface="Calibri" panose="020F0502020204030204" pitchFamily="34" charset="0"/>
                <a:ea typeface="Calibri" panose="020F0502020204030204" pitchFamily="34" charset="0"/>
              </a:rPr>
              <a:t>		</a:t>
            </a:r>
            <a:r>
              <a:rPr lang="en-US" sz="2400" dirty="0">
                <a:solidFill>
                  <a:srgbClr val="0563C1"/>
                </a:solidFill>
                <a:latin typeface="Calibri" panose="020F0502020204030204" pitchFamily="34" charset="0"/>
                <a:ea typeface="Calibri" panose="020F0502020204030204" pitchFamily="34" charset="0"/>
              </a:rPr>
              <a:t> </a:t>
            </a:r>
            <a:r>
              <a:rPr lang="en-US" sz="2400" u="sng" dirty="0">
                <a:solidFill>
                  <a:srgbClr val="0563C1"/>
                </a:solidFill>
                <a:latin typeface="Calibri" panose="020F0502020204030204" pitchFamily="34" charset="0"/>
                <a:ea typeface="Calibri" panose="020F0502020204030204" pitchFamily="34" charset="0"/>
              </a:rPr>
              <a:t>kjborg@maltaemployers.com</a:t>
            </a:r>
            <a:endParaRPr lang="en-US" sz="2400" dirty="0">
              <a:effectLst/>
              <a:latin typeface="Calibri" panose="020F0502020204030204" pitchFamily="34" charset="0"/>
              <a:ea typeface="Calibri" panose="020F0502020204030204" pitchFamily="34" charset="0"/>
            </a:endParaRPr>
          </a:p>
          <a:p>
            <a:r>
              <a:rPr lang="en-US" sz="2400" u="sng" dirty="0">
                <a:solidFill>
                  <a:srgbClr val="0563C1"/>
                </a:solidFill>
                <a:effectLst/>
                <a:latin typeface="Calibri" panose="020F0502020204030204" pitchFamily="34" charset="0"/>
                <a:ea typeface="Calibri" panose="020F0502020204030204" pitchFamily="34" charset="0"/>
                <a:hlinkClick r:id="rId8"/>
              </a:rPr>
              <a:t>chair@mmf.org.mt</a:t>
            </a:r>
            <a:r>
              <a:rPr lang="en-US" sz="2400" dirty="0">
                <a:solidFill>
                  <a:srgbClr val="0563C1"/>
                </a:solidFill>
                <a:effectLst/>
                <a:latin typeface="Calibri" panose="020F0502020204030204" pitchFamily="34" charset="0"/>
                <a:ea typeface="Calibri" panose="020F0502020204030204" pitchFamily="34" charset="0"/>
              </a:rPr>
              <a:t>		</a:t>
            </a:r>
            <a:r>
              <a:rPr lang="en-US" sz="2400" dirty="0">
                <a:solidFill>
                  <a:srgbClr val="0563C1"/>
                </a:solidFill>
                <a:latin typeface="Calibri" panose="020F0502020204030204" pitchFamily="34" charset="0"/>
                <a:ea typeface="Calibri" panose="020F0502020204030204" pitchFamily="34" charset="0"/>
              </a:rPr>
              <a:t> </a:t>
            </a:r>
            <a:r>
              <a:rPr lang="en-US" sz="2400" u="sng" dirty="0">
                <a:solidFill>
                  <a:srgbClr val="0563C1"/>
                </a:solidFill>
                <a:latin typeface="Calibri" panose="020F0502020204030204" pitchFamily="34" charset="0"/>
                <a:ea typeface="Calibri" panose="020F0502020204030204" pitchFamily="34" charset="0"/>
              </a:rPr>
              <a:t>president@maltaemployers.com</a:t>
            </a:r>
            <a:endParaRPr lang="en-US" sz="2400" dirty="0">
              <a:effectLst/>
              <a:latin typeface="Calibri" panose="020F0502020204030204" pitchFamily="34" charset="0"/>
              <a:ea typeface="Calibri" panose="020F0502020204030204" pitchFamily="34" charset="0"/>
            </a:endParaRPr>
          </a:p>
          <a:p>
            <a:r>
              <a:rPr lang="en-US" sz="2400" dirty="0">
                <a:effectLst/>
                <a:latin typeface="Calibri" panose="020F0502020204030204" pitchFamily="34" charset="0"/>
                <a:ea typeface="Calibri" panose="020F0502020204030204" pitchFamily="34" charset="0"/>
              </a:rPr>
              <a:t>  </a:t>
            </a:r>
          </a:p>
          <a:p>
            <a:r>
              <a:rPr lang="en-US" sz="2400" u="sng" dirty="0">
                <a:solidFill>
                  <a:srgbClr val="0563C1"/>
                </a:solidFill>
                <a:effectLst/>
                <a:latin typeface="Calibri" panose="020F0502020204030204" pitchFamily="34" charset="0"/>
                <a:ea typeface="Calibri" panose="020F0502020204030204" pitchFamily="34" charset="0"/>
                <a:hlinkClick r:id="rId9"/>
              </a:rPr>
              <a:t>mmf.org.mt</a:t>
            </a:r>
            <a:r>
              <a:rPr lang="en-US" sz="2400" dirty="0">
                <a:solidFill>
                  <a:srgbClr val="0563C1"/>
                </a:solidFill>
                <a:effectLst/>
                <a:latin typeface="Calibri" panose="020F0502020204030204" pitchFamily="34" charset="0"/>
                <a:ea typeface="Calibri" panose="020F0502020204030204" pitchFamily="34" charset="0"/>
              </a:rPr>
              <a:t>			</a:t>
            </a:r>
            <a:r>
              <a:rPr lang="en-US" sz="2400" u="sng" dirty="0">
                <a:solidFill>
                  <a:srgbClr val="0563C1"/>
                </a:solidFill>
                <a:effectLst/>
                <a:latin typeface="Calibri" panose="020F0502020204030204" pitchFamily="34" charset="0"/>
                <a:ea typeface="Calibri" panose="020F0502020204030204" pitchFamily="34" charset="0"/>
              </a:rPr>
              <a:t>m</a:t>
            </a:r>
            <a:r>
              <a:rPr lang="en-US" sz="2400" u="sng" dirty="0">
                <a:solidFill>
                  <a:srgbClr val="0563C1"/>
                </a:solidFill>
                <a:latin typeface="Calibri" panose="020F0502020204030204" pitchFamily="34" charset="0"/>
                <a:ea typeface="Calibri" panose="020F0502020204030204" pitchFamily="34" charset="0"/>
              </a:rPr>
              <a:t>altaemployers.com</a:t>
            </a:r>
            <a:endParaRPr lang="en-US" sz="2400" dirty="0">
              <a:effectLst/>
              <a:latin typeface="Calibri" panose="020F0502020204030204" pitchFamily="34" charset="0"/>
              <a:ea typeface="Calibri" panose="020F0502020204030204" pitchFamily="34" charset="0"/>
            </a:endParaRPr>
          </a:p>
          <a:p>
            <a:r>
              <a:rPr lang="en-US" sz="2400" dirty="0">
                <a:effectLst/>
                <a:latin typeface="Calibri" panose="020F0502020204030204" pitchFamily="34" charset="0"/>
                <a:ea typeface="Calibri" panose="020F0502020204030204" pitchFamily="34" charset="0"/>
              </a:rPr>
              <a:t> </a:t>
            </a:r>
          </a:p>
          <a:p>
            <a:r>
              <a:rPr lang="en-US" sz="2400" u="sng" dirty="0">
                <a:solidFill>
                  <a:srgbClr val="0563C1"/>
                </a:solidFill>
                <a:effectLst/>
                <a:latin typeface="Calibri" panose="020F0502020204030204" pitchFamily="34" charset="0"/>
                <a:ea typeface="Calibri" panose="020F0502020204030204" pitchFamily="34" charset="0"/>
                <a:hlinkClick r:id="rId10"/>
              </a:rPr>
              <a:t>linkedin.com/company/malta-maritime-forum/</a:t>
            </a:r>
            <a:endParaRPr lang="en-US" sz="2400" u="sng" dirty="0">
              <a:solidFill>
                <a:srgbClr val="0563C1"/>
              </a:solidFill>
              <a:effectLst/>
              <a:latin typeface="Calibri" panose="020F0502020204030204" pitchFamily="34" charset="0"/>
              <a:ea typeface="Calibri" panose="020F0502020204030204" pitchFamily="34" charset="0"/>
            </a:endParaRPr>
          </a:p>
          <a:p>
            <a:r>
              <a:rPr lang="en-US" sz="2400" u="sng" dirty="0">
                <a:solidFill>
                  <a:srgbClr val="0563C1"/>
                </a:solidFill>
                <a:latin typeface="Calibri" panose="020F0502020204030204" pitchFamily="34" charset="0"/>
              </a:rPr>
              <a:t>linkedin.com/company/</a:t>
            </a:r>
            <a:r>
              <a:rPr lang="en-US" sz="2400" u="sng" dirty="0" err="1">
                <a:solidFill>
                  <a:srgbClr val="0563C1"/>
                </a:solidFill>
                <a:latin typeface="Calibri" panose="020F0502020204030204" pitchFamily="34" charset="0"/>
              </a:rPr>
              <a:t>malta</a:t>
            </a:r>
            <a:r>
              <a:rPr lang="en-US" sz="2400" u="sng" dirty="0">
                <a:solidFill>
                  <a:srgbClr val="0563C1"/>
                </a:solidFill>
                <a:latin typeface="Calibri" panose="020F0502020204030204" pitchFamily="34" charset="0"/>
              </a:rPr>
              <a:t>-employers-association/</a:t>
            </a:r>
          </a:p>
        </p:txBody>
      </p:sp>
      <p:pic>
        <p:nvPicPr>
          <p:cNvPr id="8" name="Picture 2">
            <a:extLst>
              <a:ext uri="{FF2B5EF4-FFF2-40B4-BE49-F238E27FC236}">
                <a16:creationId xmlns:a16="http://schemas.microsoft.com/office/drawing/2014/main" id="{F5F1E554-BB21-9913-8E79-0BC460B1114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110853" y="5185253"/>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mail Symbol Free PNG Image｜Illustoon">
            <a:extLst>
              <a:ext uri="{FF2B5EF4-FFF2-40B4-BE49-F238E27FC236}">
                <a16:creationId xmlns:a16="http://schemas.microsoft.com/office/drawing/2014/main" id="{FDA69EE3-A346-BA64-DCA3-D9FCB1B81BF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00223" y="3159767"/>
            <a:ext cx="590591" cy="590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mputer Icons Web browser, world wide web, text, trademark, logo png |  PNGWing">
            <a:extLst>
              <a:ext uri="{FF2B5EF4-FFF2-40B4-BE49-F238E27FC236}">
                <a16:creationId xmlns:a16="http://schemas.microsoft.com/office/drawing/2014/main" id="{4FE7D6D9-1E09-D593-BFEE-91E3AB54FDC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10853" y="4310736"/>
            <a:ext cx="451108" cy="437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text on a black background&#10;&#10;AI-generated content may be incorrect.">
            <a:extLst>
              <a:ext uri="{FF2B5EF4-FFF2-40B4-BE49-F238E27FC236}">
                <a16:creationId xmlns:a16="http://schemas.microsoft.com/office/drawing/2014/main" id="{2D4825BD-3B71-688D-81F5-69BB6F05E76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99416" y="299903"/>
            <a:ext cx="3213143" cy="715724"/>
          </a:xfrm>
          <a:prstGeom prst="rect">
            <a:avLst/>
          </a:prstGeom>
        </p:spPr>
      </p:pic>
    </p:spTree>
    <p:extLst>
      <p:ext uri="{BB962C8B-B14F-4D97-AF65-F5344CB8AC3E}">
        <p14:creationId xmlns:p14="http://schemas.microsoft.com/office/powerpoint/2010/main" val="285618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3529272" y="505732"/>
            <a:ext cx="5364144" cy="1107996"/>
          </a:xfrm>
          <a:prstGeom prst="rect">
            <a:avLst/>
          </a:prstGeom>
          <a:noFill/>
        </p:spPr>
        <p:txBody>
          <a:bodyPr wrap="square" rtlCol="0">
            <a:spAutoFit/>
          </a:bodyPr>
          <a:lstStyle/>
          <a:p>
            <a:r>
              <a:rPr lang="en-GB" sz="6600" b="1" dirty="0">
                <a:solidFill>
                  <a:schemeClr val="tx2"/>
                </a:solidFill>
              </a:rPr>
              <a:t>CONTEXT</a:t>
            </a:r>
            <a:endParaRPr lang="en-US" sz="6600" b="1" dirty="0">
              <a:solidFill>
                <a:schemeClr val="tx2"/>
              </a:solidFill>
            </a:endParaRPr>
          </a:p>
        </p:txBody>
      </p:sp>
      <p:sp>
        <p:nvSpPr>
          <p:cNvPr id="4" name="TextBox 3">
            <a:extLst>
              <a:ext uri="{FF2B5EF4-FFF2-40B4-BE49-F238E27FC236}">
                <a16:creationId xmlns:a16="http://schemas.microsoft.com/office/drawing/2014/main" id="{FDF034B8-7D73-01A8-F142-5718E1C7E2D1}"/>
              </a:ext>
            </a:extLst>
          </p:cNvPr>
          <p:cNvSpPr txBox="1"/>
          <p:nvPr/>
        </p:nvSpPr>
        <p:spPr>
          <a:xfrm>
            <a:off x="978425" y="2123537"/>
            <a:ext cx="10465839" cy="3333220"/>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
            </a:pPr>
            <a:r>
              <a:rPr lang="en-US" sz="3200" dirty="0"/>
              <a:t>The principals and objectives of EU ETS on Shipping are valid and commendable in terms of C&amp;E (Climate &amp; Environment).</a:t>
            </a:r>
            <a:endParaRPr lang="en-US" sz="2000" dirty="0"/>
          </a:p>
          <a:p>
            <a:pPr marL="342900" indent="-342900">
              <a:lnSpc>
                <a:spcPct val="107000"/>
              </a:lnSpc>
              <a:spcAft>
                <a:spcPts val="800"/>
              </a:spcAft>
              <a:buFont typeface="Wingdings" panose="05000000000000000000" pitchFamily="2" charset="2"/>
              <a:buChar char="§"/>
            </a:pPr>
            <a:r>
              <a:rPr lang="en-GB" sz="3200" dirty="0"/>
              <a:t>The implementation of ETS, resulted in (a) business and </a:t>
            </a:r>
            <a:br>
              <a:rPr lang="en-GB" sz="3200" dirty="0"/>
            </a:br>
            <a:r>
              <a:rPr lang="en-GB" sz="3200" dirty="0"/>
              <a:t>(b) carbon leakage as well as a disincentive to invest in EU ports.</a:t>
            </a:r>
          </a:p>
        </p:txBody>
      </p:sp>
      <p:pic>
        <p:nvPicPr>
          <p:cNvPr id="2" name="Picture 1">
            <a:extLst>
              <a:ext uri="{FF2B5EF4-FFF2-40B4-BE49-F238E27FC236}">
                <a16:creationId xmlns:a16="http://schemas.microsoft.com/office/drawing/2014/main" id="{3C91BDA9-49F5-2A8D-6DE9-EEC619652964}"/>
              </a:ext>
            </a:extLst>
          </p:cNvPr>
          <p:cNvPicPr>
            <a:picLocks noChangeAspect="1"/>
          </p:cNvPicPr>
          <p:nvPr/>
        </p:nvPicPr>
        <p:blipFill>
          <a:blip r:embed="rId5"/>
          <a:stretch>
            <a:fillRect/>
          </a:stretch>
        </p:blipFill>
        <p:spPr>
          <a:xfrm>
            <a:off x="97695" y="171874"/>
            <a:ext cx="1419225" cy="1228725"/>
          </a:xfrm>
          <a:prstGeom prst="rect">
            <a:avLst/>
          </a:prstGeom>
        </p:spPr>
      </p:pic>
      <p:pic>
        <p:nvPicPr>
          <p:cNvPr id="8" name="Picture 7" descr="A blue text on a black background&#10;&#10;AI-generated content may be incorrect.">
            <a:extLst>
              <a:ext uri="{FF2B5EF4-FFF2-40B4-BE49-F238E27FC236}">
                <a16:creationId xmlns:a16="http://schemas.microsoft.com/office/drawing/2014/main" id="{76F9D47A-BA03-78CE-A1B9-D9EC52E100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6028" y="505949"/>
            <a:ext cx="3213143" cy="715724"/>
          </a:xfrm>
          <a:prstGeom prst="rect">
            <a:avLst/>
          </a:prstGeom>
        </p:spPr>
      </p:pic>
    </p:spTree>
    <p:extLst>
      <p:ext uri="{BB962C8B-B14F-4D97-AF65-F5344CB8AC3E}">
        <p14:creationId xmlns:p14="http://schemas.microsoft.com/office/powerpoint/2010/main" val="230641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99D1-9062-AB76-AD15-9A0392279E7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1BCBC5-3FAB-099E-5AA2-305BA3A0C40C}"/>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F76BB189-1A46-4627-07EE-95E0B6E912AB}"/>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FA8A463B-0395-42FA-D720-2C10594D5B62}"/>
              </a:ext>
            </a:extLst>
          </p:cNvPr>
          <p:cNvSpPr txBox="1"/>
          <p:nvPr/>
        </p:nvSpPr>
        <p:spPr>
          <a:xfrm>
            <a:off x="3980448" y="203820"/>
            <a:ext cx="5364144" cy="1107996"/>
          </a:xfrm>
          <a:prstGeom prst="rect">
            <a:avLst/>
          </a:prstGeom>
          <a:noFill/>
        </p:spPr>
        <p:txBody>
          <a:bodyPr wrap="square" rtlCol="0">
            <a:spAutoFit/>
          </a:bodyPr>
          <a:lstStyle/>
          <a:p>
            <a:r>
              <a:rPr lang="en-GB" sz="6600" b="1" dirty="0">
                <a:solidFill>
                  <a:schemeClr val="tx2"/>
                </a:solidFill>
              </a:rPr>
              <a:t>CONTEXT</a:t>
            </a:r>
            <a:endParaRPr lang="en-US" sz="6600" b="1" dirty="0">
              <a:solidFill>
                <a:schemeClr val="tx2"/>
              </a:solidFill>
            </a:endParaRPr>
          </a:p>
        </p:txBody>
      </p:sp>
      <p:sp>
        <p:nvSpPr>
          <p:cNvPr id="4" name="TextBox 3">
            <a:extLst>
              <a:ext uri="{FF2B5EF4-FFF2-40B4-BE49-F238E27FC236}">
                <a16:creationId xmlns:a16="http://schemas.microsoft.com/office/drawing/2014/main" id="{2FD0FC48-1388-0F67-0DD9-7C41B2C53A1B}"/>
              </a:ext>
            </a:extLst>
          </p:cNvPr>
          <p:cNvSpPr txBox="1"/>
          <p:nvPr/>
        </p:nvSpPr>
        <p:spPr>
          <a:xfrm>
            <a:off x="863080" y="2078706"/>
            <a:ext cx="10465839" cy="4231992"/>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
            </a:pPr>
            <a:r>
              <a:rPr lang="en-US" sz="3200" dirty="0"/>
              <a:t>There is no global market-based measure, so ETS raised serious unfair competitive terms between ports located in EU MS and nearby competing ports in 3</a:t>
            </a:r>
            <a:r>
              <a:rPr lang="en-US" sz="3200" baseline="30000" dirty="0"/>
              <a:t>rd</a:t>
            </a:r>
            <a:r>
              <a:rPr lang="en-US" sz="3200" dirty="0"/>
              <a:t> Countries.</a:t>
            </a:r>
          </a:p>
          <a:p>
            <a:pPr marL="342900" indent="-342900">
              <a:lnSpc>
                <a:spcPct val="107000"/>
              </a:lnSpc>
              <a:spcAft>
                <a:spcPts val="800"/>
              </a:spcAft>
              <a:buFont typeface="Wingdings" panose="05000000000000000000" pitchFamily="2" charset="2"/>
              <a:buChar char="§"/>
            </a:pPr>
            <a:r>
              <a:rPr lang="en-US" sz="3200" dirty="0"/>
              <a:t>Technology is not ready to serve the shipping industry. Uncertainty about the fuel of the future.  High percentage of orders for new builds are dual-fuel.  </a:t>
            </a:r>
          </a:p>
          <a:p>
            <a:pPr marL="342900" indent="-342900">
              <a:lnSpc>
                <a:spcPct val="107000"/>
              </a:lnSpc>
              <a:spcAft>
                <a:spcPts val="800"/>
              </a:spcAft>
              <a:buFont typeface="Wingdings" panose="05000000000000000000" pitchFamily="2" charset="2"/>
              <a:buChar char="§"/>
            </a:pPr>
            <a:r>
              <a:rPr lang="en-US" sz="2400" dirty="0">
                <a:solidFill>
                  <a:srgbClr val="0070C0"/>
                </a:solidFill>
              </a:rPr>
              <a:t>https://www.reuters.com/sustainability/climate-energy/container-shippers-hedging-green-transition-with-dual-fuel-vessel-orders-2024-11-21/</a:t>
            </a:r>
          </a:p>
        </p:txBody>
      </p:sp>
      <p:pic>
        <p:nvPicPr>
          <p:cNvPr id="2" name="Picture 1">
            <a:extLst>
              <a:ext uri="{FF2B5EF4-FFF2-40B4-BE49-F238E27FC236}">
                <a16:creationId xmlns:a16="http://schemas.microsoft.com/office/drawing/2014/main" id="{3212E91D-11C5-20D3-F3E1-1E0A8BDB550B}"/>
              </a:ext>
            </a:extLst>
          </p:cNvPr>
          <p:cNvPicPr>
            <a:picLocks noChangeAspect="1"/>
          </p:cNvPicPr>
          <p:nvPr/>
        </p:nvPicPr>
        <p:blipFill>
          <a:blip r:embed="rId5"/>
          <a:stretch>
            <a:fillRect/>
          </a:stretch>
        </p:blipFill>
        <p:spPr>
          <a:xfrm>
            <a:off x="97695" y="171874"/>
            <a:ext cx="1419225" cy="1228725"/>
          </a:xfrm>
          <a:prstGeom prst="rect">
            <a:avLst/>
          </a:prstGeom>
        </p:spPr>
      </p:pic>
      <p:sp>
        <p:nvSpPr>
          <p:cNvPr id="8" name="TextBox 7">
            <a:extLst>
              <a:ext uri="{FF2B5EF4-FFF2-40B4-BE49-F238E27FC236}">
                <a16:creationId xmlns:a16="http://schemas.microsoft.com/office/drawing/2014/main" id="{B135073A-BD3A-593A-1A78-6C7AE5C8C4CE}"/>
              </a:ext>
            </a:extLst>
          </p:cNvPr>
          <p:cNvSpPr txBox="1"/>
          <p:nvPr/>
        </p:nvSpPr>
        <p:spPr>
          <a:xfrm>
            <a:off x="4281238" y="1096871"/>
            <a:ext cx="6096000" cy="861774"/>
          </a:xfrm>
          <a:prstGeom prst="rect">
            <a:avLst/>
          </a:prstGeom>
          <a:noFill/>
        </p:spPr>
        <p:txBody>
          <a:bodyPr wrap="square">
            <a:spAutoFit/>
          </a:bodyPr>
          <a:lstStyle/>
          <a:p>
            <a:r>
              <a:rPr lang="en-GB" sz="5000" b="1" dirty="0">
                <a:solidFill>
                  <a:schemeClr val="accent3">
                    <a:lumMod val="75000"/>
                  </a:schemeClr>
                </a:solidFill>
              </a:rPr>
              <a:t>REASONS</a:t>
            </a:r>
            <a:endParaRPr lang="en-US" sz="5000" b="1" dirty="0">
              <a:solidFill>
                <a:schemeClr val="accent3">
                  <a:lumMod val="75000"/>
                </a:schemeClr>
              </a:solidFill>
            </a:endParaRPr>
          </a:p>
        </p:txBody>
      </p:sp>
      <p:pic>
        <p:nvPicPr>
          <p:cNvPr id="9" name="Picture 8" descr="A blue text on a black background&#10;&#10;AI-generated content may be incorrect.">
            <a:extLst>
              <a:ext uri="{FF2B5EF4-FFF2-40B4-BE49-F238E27FC236}">
                <a16:creationId xmlns:a16="http://schemas.microsoft.com/office/drawing/2014/main" id="{1B1F14BA-144E-13C8-B760-5F74B46FFA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6028" y="347713"/>
            <a:ext cx="3213143" cy="715724"/>
          </a:xfrm>
          <a:prstGeom prst="rect">
            <a:avLst/>
          </a:prstGeom>
        </p:spPr>
      </p:pic>
    </p:spTree>
    <p:extLst>
      <p:ext uri="{BB962C8B-B14F-4D97-AF65-F5344CB8AC3E}">
        <p14:creationId xmlns:p14="http://schemas.microsoft.com/office/powerpoint/2010/main" val="32197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ngapore_Marsaxlokk_Rotterdam.jpg">
            <a:extLst>
              <a:ext uri="{FF2B5EF4-FFF2-40B4-BE49-F238E27FC236}">
                <a16:creationId xmlns:a16="http://schemas.microsoft.com/office/drawing/2014/main" id="{1881EB5D-575D-5324-D0BD-80585FAA26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 r="-40" b="1342"/>
          <a:stretch/>
        </p:blipFill>
        <p:spPr>
          <a:xfrm>
            <a:off x="-3636" y="0"/>
            <a:ext cx="12195636" cy="6671258"/>
          </a:xfrm>
          <a:prstGeom prst="rect">
            <a:avLst/>
          </a:prstGeom>
        </p:spPr>
      </p:pic>
      <p:sp>
        <p:nvSpPr>
          <p:cNvPr id="4" name="Footer Placeholder 3">
            <a:extLst>
              <a:ext uri="{FF2B5EF4-FFF2-40B4-BE49-F238E27FC236}">
                <a16:creationId xmlns:a16="http://schemas.microsoft.com/office/drawing/2014/main" id="{EB905C32-D1EF-BF62-110A-54925A96F278}"/>
              </a:ext>
            </a:extLst>
          </p:cNvPr>
          <p:cNvSpPr>
            <a:spLocks noGrp="1"/>
          </p:cNvSpPr>
          <p:nvPr>
            <p:ph type="ftr" sz="quarter" idx="3"/>
          </p:nvPr>
        </p:nvSpPr>
        <p:spPr/>
        <p:txBody>
          <a:bodyPr/>
          <a:lstStyle/>
          <a:p>
            <a:r>
              <a:rPr lang="en-GB" noProof="0" dirty="0"/>
              <a:t>© Copyright MSC Mediterranean Shipping Company SA</a:t>
            </a:r>
          </a:p>
          <a:p>
            <a:r>
              <a:rPr lang="en-GB" noProof="0" dirty="0"/>
              <a:t> </a:t>
            </a:r>
          </a:p>
        </p:txBody>
      </p:sp>
      <p:sp>
        <p:nvSpPr>
          <p:cNvPr id="5" name="Slide Number Placeholder 4">
            <a:extLst>
              <a:ext uri="{FF2B5EF4-FFF2-40B4-BE49-F238E27FC236}">
                <a16:creationId xmlns:a16="http://schemas.microsoft.com/office/drawing/2014/main" id="{6E863259-FD69-0082-0E69-1205C500C6F4}"/>
              </a:ext>
            </a:extLst>
          </p:cNvPr>
          <p:cNvSpPr>
            <a:spLocks noGrp="1"/>
          </p:cNvSpPr>
          <p:nvPr>
            <p:ph type="sldNum" sz="quarter" idx="4"/>
          </p:nvPr>
        </p:nvSpPr>
        <p:spPr/>
        <p:txBody>
          <a:bodyPr/>
          <a:lstStyle/>
          <a:p>
            <a:pPr>
              <a:defRPr/>
            </a:pPr>
            <a:fld id="{85D77248-F92F-47C9-97FD-9CF7B39594FC}" type="slidenum">
              <a:rPr lang="en-GB" noProof="0" smtClean="0"/>
              <a:pPr>
                <a:defRPr/>
              </a:pPr>
              <a:t>4</a:t>
            </a:fld>
            <a:endParaRPr lang="en-GB" noProof="0" dirty="0"/>
          </a:p>
        </p:txBody>
      </p:sp>
      <p:sp>
        <p:nvSpPr>
          <p:cNvPr id="7" name="TextBox 6">
            <a:extLst>
              <a:ext uri="{FF2B5EF4-FFF2-40B4-BE49-F238E27FC236}">
                <a16:creationId xmlns:a16="http://schemas.microsoft.com/office/drawing/2014/main" id="{634EC796-D8E5-56DF-DAB1-2C1846D3203D}"/>
              </a:ext>
            </a:extLst>
          </p:cNvPr>
          <p:cNvSpPr txBox="1"/>
          <p:nvPr/>
        </p:nvSpPr>
        <p:spPr>
          <a:xfrm>
            <a:off x="9865363" y="5017105"/>
            <a:ext cx="943326" cy="307777"/>
          </a:xfrm>
          <a:prstGeom prst="rect">
            <a:avLst/>
          </a:prstGeom>
          <a:noFill/>
        </p:spPr>
        <p:txBody>
          <a:bodyPr wrap="square" rtlCol="0">
            <a:spAutoFit/>
          </a:bodyPr>
          <a:lstStyle/>
          <a:p>
            <a:r>
              <a:rPr lang="en-US" sz="1400" b="1" dirty="0"/>
              <a:t>Non-EU</a:t>
            </a:r>
            <a:endParaRPr lang="en-GB" sz="1400" b="1" dirty="0"/>
          </a:p>
        </p:txBody>
      </p:sp>
      <p:pic>
        <p:nvPicPr>
          <p:cNvPr id="8" name="Picture 6" descr="See the source image">
            <a:extLst>
              <a:ext uri="{FF2B5EF4-FFF2-40B4-BE49-F238E27FC236}">
                <a16:creationId xmlns:a16="http://schemas.microsoft.com/office/drawing/2014/main" id="{51FB12C2-1AD2-EC12-4BF1-EA47338382A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52671" y="521692"/>
            <a:ext cx="496282" cy="496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126F10-BCA7-FCE2-0D22-9CAB47F25A44}"/>
              </a:ext>
            </a:extLst>
          </p:cNvPr>
          <p:cNvSpPr txBox="1"/>
          <p:nvPr/>
        </p:nvSpPr>
        <p:spPr>
          <a:xfrm>
            <a:off x="1216176" y="2039577"/>
            <a:ext cx="552751" cy="276999"/>
          </a:xfrm>
          <a:prstGeom prst="rect">
            <a:avLst/>
          </a:prstGeom>
          <a:noFill/>
        </p:spPr>
        <p:txBody>
          <a:bodyPr wrap="square" rtlCol="0">
            <a:spAutoFit/>
          </a:bodyPr>
          <a:lstStyle/>
          <a:p>
            <a:r>
              <a:rPr lang="en-US" sz="1200" b="1" dirty="0"/>
              <a:t>100%</a:t>
            </a:r>
            <a:endParaRPr lang="en-CH" sz="1200" b="1" dirty="0"/>
          </a:p>
        </p:txBody>
      </p:sp>
      <p:sp>
        <p:nvSpPr>
          <p:cNvPr id="10" name="TextBox 9">
            <a:extLst>
              <a:ext uri="{FF2B5EF4-FFF2-40B4-BE49-F238E27FC236}">
                <a16:creationId xmlns:a16="http://schemas.microsoft.com/office/drawing/2014/main" id="{C959BF73-3DE9-F8A0-CCE9-F3576C76CC47}"/>
              </a:ext>
            </a:extLst>
          </p:cNvPr>
          <p:cNvSpPr txBox="1"/>
          <p:nvPr/>
        </p:nvSpPr>
        <p:spPr>
          <a:xfrm>
            <a:off x="6159802" y="4251557"/>
            <a:ext cx="457200" cy="276999"/>
          </a:xfrm>
          <a:prstGeom prst="rect">
            <a:avLst/>
          </a:prstGeom>
          <a:noFill/>
        </p:spPr>
        <p:txBody>
          <a:bodyPr wrap="square" rtlCol="0">
            <a:spAutoFit/>
          </a:bodyPr>
          <a:lstStyle/>
          <a:p>
            <a:r>
              <a:rPr lang="en-US" sz="1200" b="1" dirty="0"/>
              <a:t>50%</a:t>
            </a:r>
            <a:endParaRPr lang="en-CH" sz="1200" b="1" dirty="0"/>
          </a:p>
        </p:txBody>
      </p:sp>
      <p:pic>
        <p:nvPicPr>
          <p:cNvPr id="12" name="Picture 6" descr="See the source image">
            <a:extLst>
              <a:ext uri="{FF2B5EF4-FFF2-40B4-BE49-F238E27FC236}">
                <a16:creationId xmlns:a16="http://schemas.microsoft.com/office/drawing/2014/main" id="{3DDD895F-E9EE-AC0D-E813-55EC4C12A8F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0088" y="2153518"/>
            <a:ext cx="496282" cy="4962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0571B2FE-F97C-7704-7CD1-9BB35A1F9FD5}"/>
              </a:ext>
            </a:extLst>
          </p:cNvPr>
          <p:cNvGraphicFramePr>
            <a:graphicFrameLocks noGrp="1"/>
          </p:cNvGraphicFramePr>
          <p:nvPr>
            <p:extLst>
              <p:ext uri="{D42A27DB-BD31-4B8C-83A1-F6EECF244321}">
                <p14:modId xmlns:p14="http://schemas.microsoft.com/office/powerpoint/2010/main" val="2375544084"/>
              </p:ext>
            </p:extLst>
          </p:nvPr>
        </p:nvGraphicFramePr>
        <p:xfrm>
          <a:off x="6784522" y="2076389"/>
          <a:ext cx="5041900" cy="809625"/>
        </p:xfrm>
        <a:graphic>
          <a:graphicData uri="http://schemas.openxmlformats.org/drawingml/2006/table">
            <a:tbl>
              <a:tblPr>
                <a:tableStyleId>{EB344D84-9AFB-497E-A393-DC336BA19D2E}</a:tableStyleId>
              </a:tblPr>
              <a:tblGrid>
                <a:gridCol w="306011">
                  <a:extLst>
                    <a:ext uri="{9D8B030D-6E8A-4147-A177-3AD203B41FA5}">
                      <a16:colId xmlns:a16="http://schemas.microsoft.com/office/drawing/2014/main" val="232583085"/>
                    </a:ext>
                  </a:extLst>
                </a:gridCol>
                <a:gridCol w="1573772">
                  <a:extLst>
                    <a:ext uri="{9D8B030D-6E8A-4147-A177-3AD203B41FA5}">
                      <a16:colId xmlns:a16="http://schemas.microsoft.com/office/drawing/2014/main" val="534331932"/>
                    </a:ext>
                  </a:extLst>
                </a:gridCol>
                <a:gridCol w="539163">
                  <a:extLst>
                    <a:ext uri="{9D8B030D-6E8A-4147-A177-3AD203B41FA5}">
                      <a16:colId xmlns:a16="http://schemas.microsoft.com/office/drawing/2014/main" val="2300113016"/>
                    </a:ext>
                  </a:extLst>
                </a:gridCol>
                <a:gridCol w="699454">
                  <a:extLst>
                    <a:ext uri="{9D8B030D-6E8A-4147-A177-3AD203B41FA5}">
                      <a16:colId xmlns:a16="http://schemas.microsoft.com/office/drawing/2014/main" val="1937826980"/>
                    </a:ext>
                  </a:extLst>
                </a:gridCol>
                <a:gridCol w="612023">
                  <a:extLst>
                    <a:ext uri="{9D8B030D-6E8A-4147-A177-3AD203B41FA5}">
                      <a16:colId xmlns:a16="http://schemas.microsoft.com/office/drawing/2014/main" val="3380171339"/>
                    </a:ext>
                  </a:extLst>
                </a:gridCol>
                <a:gridCol w="1311477">
                  <a:extLst>
                    <a:ext uri="{9D8B030D-6E8A-4147-A177-3AD203B41FA5}">
                      <a16:colId xmlns:a16="http://schemas.microsoft.com/office/drawing/2014/main" val="4289685306"/>
                    </a:ext>
                  </a:extLst>
                </a:gridCol>
              </a:tblGrid>
              <a:tr h="190500">
                <a:tc>
                  <a:txBody>
                    <a:bodyPr/>
                    <a:lstStyle/>
                    <a:p>
                      <a:pPr algn="l" fontAlgn="b"/>
                      <a:r>
                        <a:rPr lang="fr-CH" sz="1100" u="none" strike="noStrike" dirty="0">
                          <a:effectLst/>
                        </a:rPr>
                        <a:t>Leg</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dirty="0">
                          <a:effectLst/>
                        </a:rPr>
                        <a:t>Total Distance (Miles)</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dirty="0">
                          <a:effectLst/>
                        </a:rPr>
                        <a:t>CO2</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dirty="0">
                          <a:effectLst/>
                        </a:rPr>
                        <a:t>ETS </a:t>
                      </a:r>
                      <a:r>
                        <a:rPr lang="fr-CH" sz="1100" u="none" strike="noStrike" dirty="0" err="1">
                          <a:effectLst/>
                        </a:rPr>
                        <a:t>Level</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ETS CO2</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Cost</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086960"/>
                  </a:ext>
                </a:extLst>
              </a:tr>
              <a:tr h="190500">
                <a:tc>
                  <a:txBody>
                    <a:bodyPr/>
                    <a:lstStyle/>
                    <a:p>
                      <a:pPr algn="r" fontAlgn="b"/>
                      <a:r>
                        <a:rPr lang="en-CH" sz="1100" u="none" strike="noStrike">
                          <a:effectLst/>
                        </a:rPr>
                        <a:t>1</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6010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5573</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50%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2786</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a:effectLst/>
                        </a:rPr>
                        <a:t> €                   250'776 </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814193"/>
                  </a:ext>
                </a:extLst>
              </a:tr>
              <a:tr h="190500">
                <a:tc>
                  <a:txBody>
                    <a:bodyPr/>
                    <a:lstStyle/>
                    <a:p>
                      <a:pPr algn="r" fontAlgn="b"/>
                      <a:r>
                        <a:rPr lang="en-CH" sz="1100" u="none" strike="noStrike">
                          <a:effectLst/>
                        </a:rPr>
                        <a:t>2</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2424</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2254</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100%</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2254</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dirty="0">
                          <a:effectLst/>
                        </a:rPr>
                        <a:t> €                   202'896 </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040107"/>
                  </a:ext>
                </a:extLst>
              </a:tr>
              <a:tr h="238125">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8434</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7827</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5041</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en-CH" sz="1400" b="1" u="none" strike="noStrike" dirty="0">
                          <a:solidFill>
                            <a:srgbClr val="FF0000"/>
                          </a:solidFill>
                          <a:effectLst/>
                        </a:rPr>
                        <a:t> €       453'672 </a:t>
                      </a:r>
                      <a:endParaRPr lang="en-CH" sz="1400" b="1" i="0" u="none" strike="noStrike" dirty="0">
                        <a:solidFill>
                          <a:srgbClr val="FF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36990029"/>
                  </a:ext>
                </a:extLst>
              </a:tr>
            </a:tbl>
          </a:graphicData>
        </a:graphic>
      </p:graphicFrame>
      <p:sp>
        <p:nvSpPr>
          <p:cNvPr id="16" name="TextBox 15">
            <a:extLst>
              <a:ext uri="{FF2B5EF4-FFF2-40B4-BE49-F238E27FC236}">
                <a16:creationId xmlns:a16="http://schemas.microsoft.com/office/drawing/2014/main" id="{DADC612B-3815-8AE9-37AE-48055DA5A2AA}"/>
              </a:ext>
            </a:extLst>
          </p:cNvPr>
          <p:cNvSpPr txBox="1"/>
          <p:nvPr/>
        </p:nvSpPr>
        <p:spPr>
          <a:xfrm>
            <a:off x="9310402" y="3000212"/>
            <a:ext cx="2608262" cy="369332"/>
          </a:xfrm>
          <a:prstGeom prst="rect">
            <a:avLst/>
          </a:prstGeom>
          <a:noFill/>
        </p:spPr>
        <p:txBody>
          <a:bodyPr wrap="square">
            <a:spAutoFit/>
          </a:bodyPr>
          <a:lstStyle/>
          <a:p>
            <a:pPr algn="r"/>
            <a:r>
              <a:rPr lang="fr-CH" sz="1400" b="0" i="0" u="none" strike="noStrike" dirty="0" err="1">
                <a:solidFill>
                  <a:srgbClr val="000000"/>
                </a:solidFill>
                <a:effectLst/>
                <a:latin typeface="Calibri" panose="020F0502020204030204" pitchFamily="34" charset="0"/>
              </a:rPr>
              <a:t>Annual</a:t>
            </a:r>
            <a:r>
              <a:rPr lang="fr-CH" sz="1400" b="0" i="0" u="none" strike="noStrike" dirty="0">
                <a:solidFill>
                  <a:srgbClr val="000000"/>
                </a:solidFill>
                <a:effectLst/>
                <a:latin typeface="Calibri" panose="020F0502020204030204" pitchFamily="34" charset="0"/>
              </a:rPr>
              <a:t> </a:t>
            </a:r>
            <a:r>
              <a:rPr lang="fr-CH" sz="1400" b="0" i="0" u="none" strike="noStrike" dirty="0" err="1">
                <a:solidFill>
                  <a:srgbClr val="000000"/>
                </a:solidFill>
                <a:effectLst/>
                <a:latin typeface="Calibri" panose="020F0502020204030204" pitchFamily="34" charset="0"/>
              </a:rPr>
              <a:t>cost</a:t>
            </a:r>
            <a:r>
              <a:rPr lang="fr-CH" dirty="0"/>
              <a:t> </a:t>
            </a:r>
            <a:r>
              <a:rPr lang="fr-CH" sz="1800" b="1" i="0" u="none" strike="noStrike" dirty="0">
                <a:solidFill>
                  <a:srgbClr val="FF0000"/>
                </a:solidFill>
                <a:effectLst/>
                <a:latin typeface="Calibri" panose="020F0502020204030204" pitchFamily="34" charset="0"/>
              </a:rPr>
              <a:t> € 23'590'944 </a:t>
            </a:r>
            <a:endParaRPr lang="en-CH" dirty="0"/>
          </a:p>
        </p:txBody>
      </p:sp>
      <p:sp>
        <p:nvSpPr>
          <p:cNvPr id="15" name="TextBox 14">
            <a:extLst>
              <a:ext uri="{FF2B5EF4-FFF2-40B4-BE49-F238E27FC236}">
                <a16:creationId xmlns:a16="http://schemas.microsoft.com/office/drawing/2014/main" id="{60F0369D-8BA7-77B3-3048-3A0BAB44A618}"/>
              </a:ext>
            </a:extLst>
          </p:cNvPr>
          <p:cNvSpPr txBox="1"/>
          <p:nvPr/>
        </p:nvSpPr>
        <p:spPr>
          <a:xfrm>
            <a:off x="4219575" y="68452"/>
            <a:ext cx="8160926" cy="1015663"/>
          </a:xfrm>
          <a:prstGeom prst="rect">
            <a:avLst/>
          </a:prstGeom>
          <a:noFill/>
        </p:spPr>
        <p:txBody>
          <a:bodyPr wrap="square" rtlCol="0">
            <a:spAutoFit/>
          </a:bodyPr>
          <a:lstStyle/>
          <a:p>
            <a:r>
              <a:rPr lang="en-GB" sz="6000" b="1" dirty="0">
                <a:solidFill>
                  <a:schemeClr val="tx2"/>
                </a:solidFill>
              </a:rPr>
              <a:t>THE MECHANICS OF ETS</a:t>
            </a:r>
            <a:endParaRPr lang="en-US" sz="6000" b="1" dirty="0">
              <a:solidFill>
                <a:schemeClr val="tx2"/>
              </a:solidFill>
            </a:endParaRPr>
          </a:p>
        </p:txBody>
      </p:sp>
      <p:pic>
        <p:nvPicPr>
          <p:cNvPr id="18" name="Picture 17">
            <a:extLst>
              <a:ext uri="{FF2B5EF4-FFF2-40B4-BE49-F238E27FC236}">
                <a16:creationId xmlns:a16="http://schemas.microsoft.com/office/drawing/2014/main" id="{1F7BD7CD-B9EA-1E84-4AA0-96D5F2129E7B}"/>
              </a:ext>
            </a:extLst>
          </p:cNvPr>
          <p:cNvPicPr>
            <a:picLocks noChangeAspect="1"/>
          </p:cNvPicPr>
          <p:nvPr/>
        </p:nvPicPr>
        <p:blipFill>
          <a:blip r:embed="rId5"/>
          <a:stretch>
            <a:fillRect/>
          </a:stretch>
        </p:blipFill>
        <p:spPr>
          <a:xfrm>
            <a:off x="11698546" y="6257052"/>
            <a:ext cx="209579" cy="247685"/>
          </a:xfrm>
          <a:prstGeom prst="rect">
            <a:avLst/>
          </a:prstGeom>
        </p:spPr>
      </p:pic>
      <p:sp>
        <p:nvSpPr>
          <p:cNvPr id="9" name="TextBox 8">
            <a:extLst>
              <a:ext uri="{FF2B5EF4-FFF2-40B4-BE49-F238E27FC236}">
                <a16:creationId xmlns:a16="http://schemas.microsoft.com/office/drawing/2014/main" id="{1CCC1484-D402-A4F3-EF16-EE966AC8A8DE}"/>
              </a:ext>
            </a:extLst>
          </p:cNvPr>
          <p:cNvSpPr txBox="1"/>
          <p:nvPr/>
        </p:nvSpPr>
        <p:spPr>
          <a:xfrm>
            <a:off x="4335234" y="946345"/>
            <a:ext cx="7236279" cy="670055"/>
          </a:xfrm>
          <a:prstGeom prst="rect">
            <a:avLst/>
          </a:prstGeom>
          <a:noFill/>
        </p:spPr>
        <p:txBody>
          <a:bodyPr wrap="square">
            <a:spAutoFit/>
          </a:bodyPr>
          <a:lstStyle/>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Scenario 1: Singapore (non-EU) </a:t>
            </a:r>
            <a:r>
              <a:rPr lang="de-DE"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Marsaxlokk (EU) </a:t>
            </a:r>
            <a:r>
              <a:rPr lang="de-DE"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Rotterdam (EU)</a:t>
            </a:r>
            <a:br>
              <a:rPr lang="de-DE" sz="1800" b="1" kern="100" dirty="0">
                <a:effectLst/>
                <a:latin typeface="Calibri" panose="020F0502020204030204" pitchFamily="34" charset="0"/>
                <a:ea typeface="Calibri" panose="020F0502020204030204" pitchFamily="34" charset="0"/>
                <a:cs typeface="Times New Roman" panose="02020603050405020304" pitchFamily="18" charset="0"/>
              </a:rPr>
            </a:b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a:effectLst/>
                <a:latin typeface="Segoe UI Symbol" panose="020B0502040204020203" pitchFamily="34" charset="0"/>
                <a:ea typeface="Calibri" panose="020F0502020204030204" pitchFamily="34" charset="0"/>
                <a:cs typeface="Times New Roman" panose="02020603050405020304" pitchFamily="18" charset="0"/>
              </a:rPr>
              <a:t>→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4B720F6-978F-6830-EBE2-640796390CD5}"/>
              </a:ext>
            </a:extLst>
          </p:cNvPr>
          <p:cNvPicPr>
            <a:picLocks noChangeAspect="1"/>
          </p:cNvPicPr>
          <p:nvPr/>
        </p:nvPicPr>
        <p:blipFill>
          <a:blip r:embed="rId6"/>
          <a:stretch>
            <a:fillRect/>
          </a:stretch>
        </p:blipFill>
        <p:spPr>
          <a:xfrm>
            <a:off x="283875" y="6257052"/>
            <a:ext cx="10459910" cy="238158"/>
          </a:xfrm>
          <a:prstGeom prst="rect">
            <a:avLst/>
          </a:prstGeom>
        </p:spPr>
      </p:pic>
    </p:spTree>
    <p:extLst>
      <p:ext uri="{BB962C8B-B14F-4D97-AF65-F5344CB8AC3E}">
        <p14:creationId xmlns:p14="http://schemas.microsoft.com/office/powerpoint/2010/main" val="114622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York–Marsaxlokk–Mundra.jpg">
            <a:extLst>
              <a:ext uri="{FF2B5EF4-FFF2-40B4-BE49-F238E27FC236}">
                <a16:creationId xmlns:a16="http://schemas.microsoft.com/office/drawing/2014/main" id="{A2D7B47D-44A0-D079-F943-90AAEDFFA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414" t="9558" r="20281" b="41402"/>
          <a:stretch/>
        </p:blipFill>
        <p:spPr>
          <a:xfrm>
            <a:off x="0" y="0"/>
            <a:ext cx="12196068" cy="6644485"/>
          </a:xfrm>
          <a:prstGeom prst="rect">
            <a:avLst/>
          </a:prstGeom>
        </p:spPr>
      </p:pic>
      <p:sp>
        <p:nvSpPr>
          <p:cNvPr id="4" name="Footer Placeholder 3">
            <a:extLst>
              <a:ext uri="{FF2B5EF4-FFF2-40B4-BE49-F238E27FC236}">
                <a16:creationId xmlns:a16="http://schemas.microsoft.com/office/drawing/2014/main" id="{EB905C32-D1EF-BF62-110A-54925A96F278}"/>
              </a:ext>
            </a:extLst>
          </p:cNvPr>
          <p:cNvSpPr>
            <a:spLocks noGrp="1"/>
          </p:cNvSpPr>
          <p:nvPr>
            <p:ph type="ftr" sz="quarter" idx="3"/>
          </p:nvPr>
        </p:nvSpPr>
        <p:spPr/>
        <p:txBody>
          <a:bodyPr/>
          <a:lstStyle/>
          <a:p>
            <a:r>
              <a:rPr lang="en-GB" noProof="0"/>
              <a:t>© Copyright MSC Mediterranean Shipping Company SA</a:t>
            </a:r>
          </a:p>
          <a:p>
            <a:r>
              <a:rPr lang="en-GB" noProof="0"/>
              <a:t> </a:t>
            </a:r>
          </a:p>
        </p:txBody>
      </p:sp>
      <p:sp>
        <p:nvSpPr>
          <p:cNvPr id="5" name="Slide Number Placeholder 4">
            <a:extLst>
              <a:ext uri="{FF2B5EF4-FFF2-40B4-BE49-F238E27FC236}">
                <a16:creationId xmlns:a16="http://schemas.microsoft.com/office/drawing/2014/main" id="{6E863259-FD69-0082-0E69-1205C500C6F4}"/>
              </a:ext>
            </a:extLst>
          </p:cNvPr>
          <p:cNvSpPr>
            <a:spLocks noGrp="1"/>
          </p:cNvSpPr>
          <p:nvPr>
            <p:ph type="sldNum" sz="quarter" idx="4"/>
          </p:nvPr>
        </p:nvSpPr>
        <p:spPr/>
        <p:txBody>
          <a:bodyPr/>
          <a:lstStyle/>
          <a:p>
            <a:pPr>
              <a:defRPr/>
            </a:pPr>
            <a:fld id="{85D77248-F92F-47C9-97FD-9CF7B39594FC}" type="slidenum">
              <a:rPr lang="en-GB" noProof="0" smtClean="0"/>
              <a:pPr>
                <a:defRPr/>
              </a:pPr>
              <a:t>5</a:t>
            </a:fld>
            <a:endParaRPr lang="en-GB" noProof="0"/>
          </a:p>
        </p:txBody>
      </p:sp>
      <p:sp>
        <p:nvSpPr>
          <p:cNvPr id="7" name="TextBox 6">
            <a:extLst>
              <a:ext uri="{FF2B5EF4-FFF2-40B4-BE49-F238E27FC236}">
                <a16:creationId xmlns:a16="http://schemas.microsoft.com/office/drawing/2014/main" id="{634EC796-D8E5-56DF-DAB1-2C1846D3203D}"/>
              </a:ext>
            </a:extLst>
          </p:cNvPr>
          <p:cNvSpPr txBox="1"/>
          <p:nvPr/>
        </p:nvSpPr>
        <p:spPr>
          <a:xfrm>
            <a:off x="9554375" y="3478495"/>
            <a:ext cx="943326" cy="307777"/>
          </a:xfrm>
          <a:prstGeom prst="rect">
            <a:avLst/>
          </a:prstGeom>
          <a:noFill/>
        </p:spPr>
        <p:txBody>
          <a:bodyPr wrap="square" rtlCol="0">
            <a:spAutoFit/>
          </a:bodyPr>
          <a:lstStyle/>
          <a:p>
            <a:r>
              <a:rPr lang="en-US" sz="1400" b="1"/>
              <a:t>Non-EU</a:t>
            </a:r>
            <a:endParaRPr lang="en-GB" sz="1400" b="1"/>
          </a:p>
        </p:txBody>
      </p:sp>
      <p:sp>
        <p:nvSpPr>
          <p:cNvPr id="9" name="TextBox 8">
            <a:extLst>
              <a:ext uri="{FF2B5EF4-FFF2-40B4-BE49-F238E27FC236}">
                <a16:creationId xmlns:a16="http://schemas.microsoft.com/office/drawing/2014/main" id="{FDFA5B24-70B1-EB2C-C980-B4D17A452A9D}"/>
              </a:ext>
            </a:extLst>
          </p:cNvPr>
          <p:cNvSpPr txBox="1"/>
          <p:nvPr/>
        </p:nvSpPr>
        <p:spPr>
          <a:xfrm>
            <a:off x="1253397" y="2149202"/>
            <a:ext cx="943326" cy="307777"/>
          </a:xfrm>
          <a:prstGeom prst="rect">
            <a:avLst/>
          </a:prstGeom>
          <a:noFill/>
        </p:spPr>
        <p:txBody>
          <a:bodyPr wrap="square" rtlCol="0">
            <a:spAutoFit/>
          </a:bodyPr>
          <a:lstStyle/>
          <a:p>
            <a:r>
              <a:rPr lang="en-US" sz="1400" b="1"/>
              <a:t>Non-EU</a:t>
            </a:r>
            <a:endParaRPr lang="en-GB" sz="1400" b="1"/>
          </a:p>
        </p:txBody>
      </p:sp>
      <p:sp>
        <p:nvSpPr>
          <p:cNvPr id="6" name="TextBox 5">
            <a:extLst>
              <a:ext uri="{FF2B5EF4-FFF2-40B4-BE49-F238E27FC236}">
                <a16:creationId xmlns:a16="http://schemas.microsoft.com/office/drawing/2014/main" id="{157C2573-0401-EE40-51FA-A4870D939B6B}"/>
              </a:ext>
            </a:extLst>
          </p:cNvPr>
          <p:cNvSpPr txBox="1"/>
          <p:nvPr/>
        </p:nvSpPr>
        <p:spPr>
          <a:xfrm>
            <a:off x="3902310" y="2591870"/>
            <a:ext cx="552751" cy="276999"/>
          </a:xfrm>
          <a:prstGeom prst="rect">
            <a:avLst/>
          </a:prstGeom>
          <a:noFill/>
        </p:spPr>
        <p:txBody>
          <a:bodyPr wrap="square" rtlCol="0">
            <a:spAutoFit/>
          </a:bodyPr>
          <a:lstStyle/>
          <a:p>
            <a:r>
              <a:rPr lang="en-US" sz="1200" b="1" dirty="0"/>
              <a:t>50%</a:t>
            </a:r>
            <a:endParaRPr lang="en-CH" sz="1200" b="1" dirty="0"/>
          </a:p>
        </p:txBody>
      </p:sp>
      <p:sp>
        <p:nvSpPr>
          <p:cNvPr id="11" name="TextBox 10">
            <a:extLst>
              <a:ext uri="{FF2B5EF4-FFF2-40B4-BE49-F238E27FC236}">
                <a16:creationId xmlns:a16="http://schemas.microsoft.com/office/drawing/2014/main" id="{A8B7D5C8-A1C9-DC9F-E7EC-FBF2682EA8F7}"/>
              </a:ext>
            </a:extLst>
          </p:cNvPr>
          <p:cNvSpPr txBox="1"/>
          <p:nvPr/>
        </p:nvSpPr>
        <p:spPr>
          <a:xfrm>
            <a:off x="8159750" y="4032703"/>
            <a:ext cx="457200" cy="276999"/>
          </a:xfrm>
          <a:prstGeom prst="rect">
            <a:avLst/>
          </a:prstGeom>
          <a:noFill/>
        </p:spPr>
        <p:txBody>
          <a:bodyPr wrap="square" rtlCol="0">
            <a:spAutoFit/>
          </a:bodyPr>
          <a:lstStyle/>
          <a:p>
            <a:r>
              <a:rPr lang="en-US" sz="1200" b="1" dirty="0"/>
              <a:t>50%</a:t>
            </a:r>
            <a:endParaRPr lang="en-CH" sz="1200" b="1" dirty="0"/>
          </a:p>
        </p:txBody>
      </p:sp>
      <p:pic>
        <p:nvPicPr>
          <p:cNvPr id="2" name="Picture 6" descr="See the source image">
            <a:extLst>
              <a:ext uri="{FF2B5EF4-FFF2-40B4-BE49-F238E27FC236}">
                <a16:creationId xmlns:a16="http://schemas.microsoft.com/office/drawing/2014/main" id="{C46717A2-AD64-EBFC-FA95-C1E46E1C30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97093" y="2525157"/>
            <a:ext cx="496282" cy="4962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01FF88D0-F934-956D-5837-3C19E15A87FD}"/>
              </a:ext>
            </a:extLst>
          </p:cNvPr>
          <p:cNvGraphicFramePr>
            <a:graphicFrameLocks noGrp="1"/>
          </p:cNvGraphicFramePr>
          <p:nvPr/>
        </p:nvGraphicFramePr>
        <p:xfrm>
          <a:off x="7105365" y="1664913"/>
          <a:ext cx="4813299" cy="809625"/>
        </p:xfrm>
        <a:graphic>
          <a:graphicData uri="http://schemas.openxmlformats.org/drawingml/2006/table">
            <a:tbl>
              <a:tblPr>
                <a:tableStyleId>{EB344D84-9AFB-497E-A393-DC336BA19D2E}</a:tableStyleId>
              </a:tblPr>
              <a:tblGrid>
                <a:gridCol w="292137">
                  <a:extLst>
                    <a:ext uri="{9D8B030D-6E8A-4147-A177-3AD203B41FA5}">
                      <a16:colId xmlns:a16="http://schemas.microsoft.com/office/drawing/2014/main" val="4281427673"/>
                    </a:ext>
                  </a:extLst>
                </a:gridCol>
                <a:gridCol w="1502417">
                  <a:extLst>
                    <a:ext uri="{9D8B030D-6E8A-4147-A177-3AD203B41FA5}">
                      <a16:colId xmlns:a16="http://schemas.microsoft.com/office/drawing/2014/main" val="906766648"/>
                    </a:ext>
                  </a:extLst>
                </a:gridCol>
                <a:gridCol w="514717">
                  <a:extLst>
                    <a:ext uri="{9D8B030D-6E8A-4147-A177-3AD203B41FA5}">
                      <a16:colId xmlns:a16="http://schemas.microsoft.com/office/drawing/2014/main" val="1985949576"/>
                    </a:ext>
                  </a:extLst>
                </a:gridCol>
                <a:gridCol w="667741">
                  <a:extLst>
                    <a:ext uri="{9D8B030D-6E8A-4147-A177-3AD203B41FA5}">
                      <a16:colId xmlns:a16="http://schemas.microsoft.com/office/drawing/2014/main" val="1571887280"/>
                    </a:ext>
                  </a:extLst>
                </a:gridCol>
                <a:gridCol w="584273">
                  <a:extLst>
                    <a:ext uri="{9D8B030D-6E8A-4147-A177-3AD203B41FA5}">
                      <a16:colId xmlns:a16="http://schemas.microsoft.com/office/drawing/2014/main" val="3456508812"/>
                    </a:ext>
                  </a:extLst>
                </a:gridCol>
                <a:gridCol w="1252014">
                  <a:extLst>
                    <a:ext uri="{9D8B030D-6E8A-4147-A177-3AD203B41FA5}">
                      <a16:colId xmlns:a16="http://schemas.microsoft.com/office/drawing/2014/main" val="4046063136"/>
                    </a:ext>
                  </a:extLst>
                </a:gridCol>
              </a:tblGrid>
              <a:tr h="190500">
                <a:tc>
                  <a:txBody>
                    <a:bodyPr/>
                    <a:lstStyle/>
                    <a:p>
                      <a:pPr algn="l" fontAlgn="b"/>
                      <a:r>
                        <a:rPr lang="fr-CH" sz="1100" u="none" strike="noStrike" dirty="0">
                          <a:effectLst/>
                        </a:rPr>
                        <a:t>Leg</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dirty="0">
                          <a:effectLst/>
                        </a:rPr>
                        <a:t>Total Distance (Miles)</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CO2</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ETS Level</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ETS CO2</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dirty="0" err="1">
                          <a:effectLst/>
                        </a:rPr>
                        <a:t>Cost</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949535"/>
                  </a:ext>
                </a:extLst>
              </a:tr>
              <a:tr h="190500">
                <a:tc>
                  <a:txBody>
                    <a:bodyPr/>
                    <a:lstStyle/>
                    <a:p>
                      <a:pPr algn="r" fontAlgn="b"/>
                      <a:r>
                        <a:rPr lang="en-CH" sz="1100" u="none" strike="noStrike">
                          <a:effectLst/>
                        </a:rPr>
                        <a:t>1</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4212</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2911</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50%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1456</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a:effectLst/>
                        </a:rPr>
                        <a:t> €                   131'000 </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853830"/>
                  </a:ext>
                </a:extLst>
              </a:tr>
              <a:tr h="190500">
                <a:tc>
                  <a:txBody>
                    <a:bodyPr/>
                    <a:lstStyle/>
                    <a:p>
                      <a:pPr algn="r" fontAlgn="b"/>
                      <a:r>
                        <a:rPr lang="en-CH" sz="1100" u="none" strike="noStrike">
                          <a:effectLst/>
                        </a:rPr>
                        <a:t>2</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3903</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2693</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50%</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1347</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dirty="0">
                          <a:effectLst/>
                        </a:rPr>
                        <a:t> €                   121'194 </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686319"/>
                  </a:ext>
                </a:extLst>
              </a:tr>
              <a:tr h="238125">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8115</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5604</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2802</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en-CH" sz="1400" b="1" u="none" strike="noStrike" dirty="0">
                          <a:solidFill>
                            <a:srgbClr val="FF0000"/>
                          </a:solidFill>
                          <a:effectLst/>
                        </a:rPr>
                        <a:t> €       252'194 </a:t>
                      </a:r>
                      <a:endParaRPr lang="en-CH" sz="1400" b="1" i="0" u="none" strike="noStrike" dirty="0">
                        <a:solidFill>
                          <a:srgbClr val="FF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16744970"/>
                  </a:ext>
                </a:extLst>
              </a:tr>
            </a:tbl>
          </a:graphicData>
        </a:graphic>
      </p:graphicFrame>
      <p:sp>
        <p:nvSpPr>
          <p:cNvPr id="15" name="TextBox 14">
            <a:extLst>
              <a:ext uri="{FF2B5EF4-FFF2-40B4-BE49-F238E27FC236}">
                <a16:creationId xmlns:a16="http://schemas.microsoft.com/office/drawing/2014/main" id="{52CD40BE-D26A-D147-CFA4-B1C876A411DE}"/>
              </a:ext>
            </a:extLst>
          </p:cNvPr>
          <p:cNvSpPr txBox="1"/>
          <p:nvPr/>
        </p:nvSpPr>
        <p:spPr>
          <a:xfrm>
            <a:off x="9150528" y="2607184"/>
            <a:ext cx="2595562" cy="369332"/>
          </a:xfrm>
          <a:prstGeom prst="rect">
            <a:avLst/>
          </a:prstGeom>
          <a:noFill/>
        </p:spPr>
        <p:txBody>
          <a:bodyPr wrap="square">
            <a:spAutoFit/>
          </a:bodyPr>
          <a:lstStyle/>
          <a:p>
            <a:pPr algn="r"/>
            <a:r>
              <a:rPr lang="fr-CH" sz="1400" b="0" i="0" u="none" strike="noStrike" dirty="0" err="1">
                <a:solidFill>
                  <a:srgbClr val="000000"/>
                </a:solidFill>
                <a:effectLst/>
                <a:latin typeface="Calibri" panose="020F0502020204030204" pitchFamily="34" charset="0"/>
              </a:rPr>
              <a:t>Annual</a:t>
            </a:r>
            <a:r>
              <a:rPr lang="fr-CH" sz="1400" b="0" i="0" u="none" strike="noStrike" dirty="0">
                <a:solidFill>
                  <a:srgbClr val="000000"/>
                </a:solidFill>
                <a:effectLst/>
                <a:latin typeface="Calibri" panose="020F0502020204030204" pitchFamily="34" charset="0"/>
              </a:rPr>
              <a:t> </a:t>
            </a:r>
            <a:r>
              <a:rPr lang="fr-CH" sz="1400" b="0" i="0" u="none" strike="noStrike" dirty="0" err="1">
                <a:solidFill>
                  <a:srgbClr val="000000"/>
                </a:solidFill>
                <a:effectLst/>
                <a:latin typeface="Calibri" panose="020F0502020204030204" pitchFamily="34" charset="0"/>
              </a:rPr>
              <a:t>cost</a:t>
            </a:r>
            <a:r>
              <a:rPr lang="fr-CH" dirty="0"/>
              <a:t> </a:t>
            </a:r>
            <a:r>
              <a:rPr lang="fr-CH" sz="1800" b="1" i="0" u="none" strike="noStrike" dirty="0">
                <a:solidFill>
                  <a:srgbClr val="FF0000"/>
                </a:solidFill>
                <a:effectLst/>
                <a:latin typeface="Calibri" panose="020F0502020204030204" pitchFamily="34" charset="0"/>
              </a:rPr>
              <a:t> € 13'114'062 </a:t>
            </a:r>
            <a:endParaRPr lang="en-CH" dirty="0"/>
          </a:p>
        </p:txBody>
      </p:sp>
      <p:pic>
        <p:nvPicPr>
          <p:cNvPr id="14" name="Picture 13">
            <a:extLst>
              <a:ext uri="{FF2B5EF4-FFF2-40B4-BE49-F238E27FC236}">
                <a16:creationId xmlns:a16="http://schemas.microsoft.com/office/drawing/2014/main" id="{4E781CCE-5C6E-FBB2-F629-AB547855115E}"/>
              </a:ext>
            </a:extLst>
          </p:cNvPr>
          <p:cNvPicPr>
            <a:picLocks noChangeAspect="1"/>
          </p:cNvPicPr>
          <p:nvPr/>
        </p:nvPicPr>
        <p:blipFill>
          <a:blip r:embed="rId5"/>
          <a:stretch>
            <a:fillRect/>
          </a:stretch>
        </p:blipFill>
        <p:spPr>
          <a:xfrm>
            <a:off x="11630120" y="6338215"/>
            <a:ext cx="209579" cy="247685"/>
          </a:xfrm>
          <a:prstGeom prst="rect">
            <a:avLst/>
          </a:prstGeom>
        </p:spPr>
      </p:pic>
      <p:sp>
        <p:nvSpPr>
          <p:cNvPr id="18" name="TextBox 17">
            <a:extLst>
              <a:ext uri="{FF2B5EF4-FFF2-40B4-BE49-F238E27FC236}">
                <a16:creationId xmlns:a16="http://schemas.microsoft.com/office/drawing/2014/main" id="{F6A52147-D918-E870-AC2E-68ECBDE6D4F2}"/>
              </a:ext>
            </a:extLst>
          </p:cNvPr>
          <p:cNvSpPr txBox="1"/>
          <p:nvPr/>
        </p:nvSpPr>
        <p:spPr>
          <a:xfrm>
            <a:off x="3838670" y="810804"/>
            <a:ext cx="7791450" cy="670055"/>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Scenario 2: Mundra (non-EU) </a:t>
            </a:r>
            <a:r>
              <a:rPr lang="en-GB"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Marsaxlokk (EU) </a:t>
            </a:r>
            <a:r>
              <a:rPr lang="en-GB"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New York (non-EU)</a:t>
            </a:r>
            <a:br>
              <a:rPr lang="en-GB" sz="1800" b="1"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50%          </a:t>
            </a:r>
            <a:r>
              <a:rPr lang="en-GB" sz="1800" kern="100" dirty="0">
                <a:effectLst/>
                <a:latin typeface="Segoe UI Symbol" panose="020B0502040204020203" pitchFamily="34" charset="0"/>
                <a:ea typeface="Calibri" panose="020F0502020204030204" pitchFamily="34" charset="0"/>
                <a:cs typeface="Times New Roman" panose="02020603050405020304" pitchFamily="18" charset="0"/>
              </a:rPr>
              <a:t>→	</a:t>
            </a: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4C6C5362-1E8D-A2B9-964D-8C8A306F1343}"/>
              </a:ext>
            </a:extLst>
          </p:cNvPr>
          <p:cNvPicPr>
            <a:picLocks noChangeAspect="1"/>
          </p:cNvPicPr>
          <p:nvPr/>
        </p:nvPicPr>
        <p:blipFill>
          <a:blip r:embed="rId6"/>
          <a:stretch>
            <a:fillRect/>
          </a:stretch>
        </p:blipFill>
        <p:spPr>
          <a:xfrm>
            <a:off x="273336" y="6262144"/>
            <a:ext cx="10459910" cy="238158"/>
          </a:xfrm>
          <a:prstGeom prst="rect">
            <a:avLst/>
          </a:prstGeom>
        </p:spPr>
      </p:pic>
      <p:sp>
        <p:nvSpPr>
          <p:cNvPr id="12" name="TextBox 11">
            <a:extLst>
              <a:ext uri="{FF2B5EF4-FFF2-40B4-BE49-F238E27FC236}">
                <a16:creationId xmlns:a16="http://schemas.microsoft.com/office/drawing/2014/main" id="{E743330B-F262-38ED-9841-FB662D074B07}"/>
              </a:ext>
            </a:extLst>
          </p:cNvPr>
          <p:cNvSpPr txBox="1"/>
          <p:nvPr/>
        </p:nvSpPr>
        <p:spPr>
          <a:xfrm>
            <a:off x="3757738" y="-66607"/>
            <a:ext cx="8160926" cy="1015663"/>
          </a:xfrm>
          <a:prstGeom prst="rect">
            <a:avLst/>
          </a:prstGeom>
          <a:noFill/>
        </p:spPr>
        <p:txBody>
          <a:bodyPr wrap="square" rtlCol="0">
            <a:spAutoFit/>
          </a:bodyPr>
          <a:lstStyle/>
          <a:p>
            <a:r>
              <a:rPr lang="en-GB" sz="6000" b="1" dirty="0">
                <a:solidFill>
                  <a:schemeClr val="tx2"/>
                </a:solidFill>
              </a:rPr>
              <a:t>THE MECHANICS OF ETS</a:t>
            </a:r>
            <a:endParaRPr lang="en-US" sz="6000" b="1" dirty="0">
              <a:solidFill>
                <a:schemeClr val="tx2"/>
              </a:solidFill>
            </a:endParaRPr>
          </a:p>
        </p:txBody>
      </p:sp>
    </p:spTree>
    <p:extLst>
      <p:ext uri="{BB962C8B-B14F-4D97-AF65-F5344CB8AC3E}">
        <p14:creationId xmlns:p14="http://schemas.microsoft.com/office/powerpoint/2010/main" val="403311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ngapore_PortSaid_Rotterdam.jpg">
            <a:extLst>
              <a:ext uri="{FF2B5EF4-FFF2-40B4-BE49-F238E27FC236}">
                <a16:creationId xmlns:a16="http://schemas.microsoft.com/office/drawing/2014/main" id="{3BDE68F9-17A7-7788-C2DF-EFC4D607A0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 r="-40" b="1519"/>
          <a:stretch/>
        </p:blipFill>
        <p:spPr>
          <a:xfrm>
            <a:off x="0" y="-370"/>
            <a:ext cx="12195636" cy="6782170"/>
          </a:xfrm>
          <a:prstGeom prst="rect">
            <a:avLst/>
          </a:prstGeom>
        </p:spPr>
      </p:pic>
      <p:graphicFrame>
        <p:nvGraphicFramePr>
          <p:cNvPr id="7" name="Table 6">
            <a:extLst>
              <a:ext uri="{FF2B5EF4-FFF2-40B4-BE49-F238E27FC236}">
                <a16:creationId xmlns:a16="http://schemas.microsoft.com/office/drawing/2014/main" id="{0A54C082-D3C5-9CE1-96AB-45B3B47893C8}"/>
              </a:ext>
            </a:extLst>
          </p:cNvPr>
          <p:cNvGraphicFramePr>
            <a:graphicFrameLocks noGrp="1"/>
          </p:cNvGraphicFramePr>
          <p:nvPr>
            <p:extLst>
              <p:ext uri="{D42A27DB-BD31-4B8C-83A1-F6EECF244321}">
                <p14:modId xmlns:p14="http://schemas.microsoft.com/office/powerpoint/2010/main" val="414518947"/>
              </p:ext>
            </p:extLst>
          </p:nvPr>
        </p:nvGraphicFramePr>
        <p:xfrm>
          <a:off x="6209320" y="2438398"/>
          <a:ext cx="4963177" cy="1036397"/>
        </p:xfrm>
        <a:graphic>
          <a:graphicData uri="http://schemas.openxmlformats.org/drawingml/2006/table">
            <a:tbl>
              <a:tblPr>
                <a:tableStyleId>{EB344D84-9AFB-497E-A393-DC336BA19D2E}</a:tableStyleId>
              </a:tblPr>
              <a:tblGrid>
                <a:gridCol w="301234">
                  <a:extLst>
                    <a:ext uri="{9D8B030D-6E8A-4147-A177-3AD203B41FA5}">
                      <a16:colId xmlns:a16="http://schemas.microsoft.com/office/drawing/2014/main" val="597033331"/>
                    </a:ext>
                  </a:extLst>
                </a:gridCol>
                <a:gridCol w="1549200">
                  <a:extLst>
                    <a:ext uri="{9D8B030D-6E8A-4147-A177-3AD203B41FA5}">
                      <a16:colId xmlns:a16="http://schemas.microsoft.com/office/drawing/2014/main" val="3433033263"/>
                    </a:ext>
                  </a:extLst>
                </a:gridCol>
                <a:gridCol w="530744">
                  <a:extLst>
                    <a:ext uri="{9D8B030D-6E8A-4147-A177-3AD203B41FA5}">
                      <a16:colId xmlns:a16="http://schemas.microsoft.com/office/drawing/2014/main" val="1847665233"/>
                    </a:ext>
                  </a:extLst>
                </a:gridCol>
                <a:gridCol w="688533">
                  <a:extLst>
                    <a:ext uri="{9D8B030D-6E8A-4147-A177-3AD203B41FA5}">
                      <a16:colId xmlns:a16="http://schemas.microsoft.com/office/drawing/2014/main" val="3891142934"/>
                    </a:ext>
                  </a:extLst>
                </a:gridCol>
                <a:gridCol w="602466">
                  <a:extLst>
                    <a:ext uri="{9D8B030D-6E8A-4147-A177-3AD203B41FA5}">
                      <a16:colId xmlns:a16="http://schemas.microsoft.com/office/drawing/2014/main" val="737266315"/>
                    </a:ext>
                  </a:extLst>
                </a:gridCol>
                <a:gridCol w="1291000">
                  <a:extLst>
                    <a:ext uri="{9D8B030D-6E8A-4147-A177-3AD203B41FA5}">
                      <a16:colId xmlns:a16="http://schemas.microsoft.com/office/drawing/2014/main" val="1285657117"/>
                    </a:ext>
                  </a:extLst>
                </a:gridCol>
              </a:tblGrid>
              <a:tr h="243858">
                <a:tc>
                  <a:txBody>
                    <a:bodyPr/>
                    <a:lstStyle/>
                    <a:p>
                      <a:pPr algn="l" fontAlgn="b"/>
                      <a:r>
                        <a:rPr lang="fr-CH" sz="1100" u="none" strike="noStrike" dirty="0">
                          <a:effectLst/>
                        </a:rPr>
                        <a:t>Leg</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dirty="0">
                          <a:effectLst/>
                        </a:rPr>
                        <a:t>Total Distance (Miles)</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CO2</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ETS Level</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ETS CO2</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Cost</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864462"/>
                  </a:ext>
                </a:extLst>
              </a:tr>
              <a:tr h="243858">
                <a:tc>
                  <a:txBody>
                    <a:bodyPr/>
                    <a:lstStyle/>
                    <a:p>
                      <a:pPr algn="r" fontAlgn="b"/>
                      <a:r>
                        <a:rPr lang="en-CH" sz="1100" u="none" strike="noStrike">
                          <a:effectLst/>
                        </a:rPr>
                        <a:t>1</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5073</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4704</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50%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2352</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dirty="0">
                          <a:effectLst/>
                        </a:rPr>
                        <a:t> €                   211'680 </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770671"/>
                  </a:ext>
                </a:extLst>
              </a:tr>
              <a:tr h="243858">
                <a:tc>
                  <a:txBody>
                    <a:bodyPr/>
                    <a:lstStyle/>
                    <a:p>
                      <a:pPr algn="r" fontAlgn="b"/>
                      <a:r>
                        <a:rPr lang="en-CH" sz="1100" u="none" strike="noStrike">
                          <a:effectLst/>
                        </a:rPr>
                        <a:t>2</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3340</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3104</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50%</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1552</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dirty="0">
                          <a:effectLst/>
                        </a:rPr>
                        <a:t> €                   139'671 </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335659"/>
                  </a:ext>
                </a:extLst>
              </a:tr>
              <a:tr h="304823">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8413</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7808</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3904</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en-CH" sz="1400" b="1" u="none" strike="noStrike" dirty="0">
                          <a:solidFill>
                            <a:srgbClr val="FF0000"/>
                          </a:solidFill>
                          <a:effectLst/>
                        </a:rPr>
                        <a:t> €       351'351 </a:t>
                      </a:r>
                      <a:endParaRPr lang="en-CH" sz="1400" b="1" i="0" u="none" strike="noStrike" dirty="0">
                        <a:solidFill>
                          <a:srgbClr val="FF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58261210"/>
                  </a:ext>
                </a:extLst>
              </a:tr>
            </a:tbl>
          </a:graphicData>
        </a:graphic>
      </p:graphicFrame>
      <p:pic>
        <p:nvPicPr>
          <p:cNvPr id="3" name="Picture 2">
            <a:extLst>
              <a:ext uri="{FF2B5EF4-FFF2-40B4-BE49-F238E27FC236}">
                <a16:creationId xmlns:a16="http://schemas.microsoft.com/office/drawing/2014/main" id="{F89D8BC8-31BD-F99F-D2A1-B5A1316ECD00}"/>
              </a:ext>
            </a:extLst>
          </p:cNvPr>
          <p:cNvPicPr>
            <a:picLocks noChangeAspect="1"/>
          </p:cNvPicPr>
          <p:nvPr/>
        </p:nvPicPr>
        <p:blipFill>
          <a:blip r:embed="rId4"/>
          <a:stretch>
            <a:fillRect/>
          </a:stretch>
        </p:blipFill>
        <p:spPr>
          <a:xfrm>
            <a:off x="6695367" y="4756089"/>
            <a:ext cx="390580" cy="200053"/>
          </a:xfrm>
          <a:prstGeom prst="rect">
            <a:avLst/>
          </a:prstGeom>
        </p:spPr>
      </p:pic>
      <p:pic>
        <p:nvPicPr>
          <p:cNvPr id="8" name="Picture 7">
            <a:extLst>
              <a:ext uri="{FF2B5EF4-FFF2-40B4-BE49-F238E27FC236}">
                <a16:creationId xmlns:a16="http://schemas.microsoft.com/office/drawing/2014/main" id="{B1DBB0E2-5DBE-1520-0E70-60F6C1A8E4C0}"/>
              </a:ext>
            </a:extLst>
          </p:cNvPr>
          <p:cNvPicPr>
            <a:picLocks noChangeAspect="1"/>
          </p:cNvPicPr>
          <p:nvPr/>
        </p:nvPicPr>
        <p:blipFill>
          <a:blip r:embed="rId4"/>
          <a:stretch>
            <a:fillRect/>
          </a:stretch>
        </p:blipFill>
        <p:spPr>
          <a:xfrm>
            <a:off x="1372253" y="1652573"/>
            <a:ext cx="390580" cy="200053"/>
          </a:xfrm>
          <a:prstGeom prst="rect">
            <a:avLst/>
          </a:prstGeom>
        </p:spPr>
      </p:pic>
      <p:sp>
        <p:nvSpPr>
          <p:cNvPr id="4" name="TextBox 3">
            <a:extLst>
              <a:ext uri="{FF2B5EF4-FFF2-40B4-BE49-F238E27FC236}">
                <a16:creationId xmlns:a16="http://schemas.microsoft.com/office/drawing/2014/main" id="{01879FA5-8F90-5C62-E77C-F701169C9E08}"/>
              </a:ext>
            </a:extLst>
          </p:cNvPr>
          <p:cNvSpPr txBox="1"/>
          <p:nvPr/>
        </p:nvSpPr>
        <p:spPr>
          <a:xfrm>
            <a:off x="3886200" y="982518"/>
            <a:ext cx="7968343" cy="670055"/>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Scenario 3: Singapore (non-EU) </a:t>
            </a:r>
            <a:r>
              <a:rPr lang="en-GB"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Port Said (Neighbouring Port) </a:t>
            </a:r>
            <a:r>
              <a:rPr lang="en-GB"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Rotterdam (EU)</a:t>
            </a:r>
            <a:br>
              <a:rPr lang="en-GB" sz="1800" b="1"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          </a:t>
            </a:r>
            <a:r>
              <a:rPr lang="en-GB" sz="1800" kern="100" dirty="0">
                <a:effectLst/>
                <a:latin typeface="Segoe UI Symbol" panose="020B0502040204020203" pitchFamily="34" charset="0"/>
                <a:ea typeface="Calibri" panose="020F0502020204030204" pitchFamily="34" charset="0"/>
                <a:cs typeface="Times New Roman" panose="02020603050405020304" pitchFamily="18" charset="0"/>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6FF7322-612F-4D10-420D-D0240282DAEB}"/>
              </a:ext>
            </a:extLst>
          </p:cNvPr>
          <p:cNvPicPr>
            <a:picLocks noChangeAspect="1"/>
          </p:cNvPicPr>
          <p:nvPr/>
        </p:nvPicPr>
        <p:blipFill>
          <a:blip r:embed="rId5"/>
          <a:stretch>
            <a:fillRect/>
          </a:stretch>
        </p:blipFill>
        <p:spPr>
          <a:xfrm>
            <a:off x="387074" y="6434121"/>
            <a:ext cx="10459910" cy="238158"/>
          </a:xfrm>
          <a:prstGeom prst="rect">
            <a:avLst/>
          </a:prstGeom>
        </p:spPr>
      </p:pic>
      <p:sp>
        <p:nvSpPr>
          <p:cNvPr id="10" name="TextBox 9">
            <a:extLst>
              <a:ext uri="{FF2B5EF4-FFF2-40B4-BE49-F238E27FC236}">
                <a16:creationId xmlns:a16="http://schemas.microsoft.com/office/drawing/2014/main" id="{F5AF6B5B-DF01-07F2-63E2-204E91252F52}"/>
              </a:ext>
            </a:extLst>
          </p:cNvPr>
          <p:cNvSpPr txBox="1"/>
          <p:nvPr/>
        </p:nvSpPr>
        <p:spPr>
          <a:xfrm>
            <a:off x="4696201" y="-33145"/>
            <a:ext cx="8160926" cy="1015663"/>
          </a:xfrm>
          <a:prstGeom prst="rect">
            <a:avLst/>
          </a:prstGeom>
          <a:noFill/>
        </p:spPr>
        <p:txBody>
          <a:bodyPr wrap="square" rtlCol="0">
            <a:spAutoFit/>
          </a:bodyPr>
          <a:lstStyle/>
          <a:p>
            <a:r>
              <a:rPr lang="en-GB" sz="6000" b="1" dirty="0">
                <a:solidFill>
                  <a:schemeClr val="tx2"/>
                </a:solidFill>
              </a:rPr>
              <a:t>TRANSHIPMENT RULE</a:t>
            </a:r>
            <a:endParaRPr lang="en-US" sz="6000" b="1" dirty="0">
              <a:solidFill>
                <a:schemeClr val="tx2"/>
              </a:solidFill>
            </a:endParaRPr>
          </a:p>
        </p:txBody>
      </p:sp>
    </p:spTree>
    <p:extLst>
      <p:ext uri="{BB962C8B-B14F-4D97-AF65-F5344CB8AC3E}">
        <p14:creationId xmlns:p14="http://schemas.microsoft.com/office/powerpoint/2010/main" val="319031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York–PortSaid-Mundra.jpg">
            <a:extLst>
              <a:ext uri="{FF2B5EF4-FFF2-40B4-BE49-F238E27FC236}">
                <a16:creationId xmlns:a16="http://schemas.microsoft.com/office/drawing/2014/main" id="{7BF7F8EC-1D2F-E974-67C5-37D1FB560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758" t="11232" r="19854" b="39073"/>
          <a:stretch/>
        </p:blipFill>
        <p:spPr>
          <a:xfrm>
            <a:off x="-5241" y="0"/>
            <a:ext cx="12197241" cy="6782637"/>
          </a:xfrm>
          <a:prstGeom prst="rect">
            <a:avLst/>
          </a:prstGeom>
        </p:spPr>
      </p:pic>
      <p:sp>
        <p:nvSpPr>
          <p:cNvPr id="4" name="Footer Placeholder 3">
            <a:extLst>
              <a:ext uri="{FF2B5EF4-FFF2-40B4-BE49-F238E27FC236}">
                <a16:creationId xmlns:a16="http://schemas.microsoft.com/office/drawing/2014/main" id="{EB905C32-D1EF-BF62-110A-54925A96F278}"/>
              </a:ext>
            </a:extLst>
          </p:cNvPr>
          <p:cNvSpPr>
            <a:spLocks noGrp="1"/>
          </p:cNvSpPr>
          <p:nvPr>
            <p:ph type="ftr" sz="quarter" idx="3"/>
          </p:nvPr>
        </p:nvSpPr>
        <p:spPr/>
        <p:txBody>
          <a:bodyPr/>
          <a:lstStyle/>
          <a:p>
            <a:r>
              <a:rPr lang="en-GB" noProof="0"/>
              <a:t>© Copyright MSC Mediterranean Shipping Company SA</a:t>
            </a:r>
          </a:p>
          <a:p>
            <a:r>
              <a:rPr lang="en-GB" noProof="0"/>
              <a:t> </a:t>
            </a:r>
          </a:p>
        </p:txBody>
      </p:sp>
      <p:sp>
        <p:nvSpPr>
          <p:cNvPr id="5" name="Slide Number Placeholder 4">
            <a:extLst>
              <a:ext uri="{FF2B5EF4-FFF2-40B4-BE49-F238E27FC236}">
                <a16:creationId xmlns:a16="http://schemas.microsoft.com/office/drawing/2014/main" id="{6E863259-FD69-0082-0E69-1205C500C6F4}"/>
              </a:ext>
            </a:extLst>
          </p:cNvPr>
          <p:cNvSpPr>
            <a:spLocks noGrp="1"/>
          </p:cNvSpPr>
          <p:nvPr>
            <p:ph type="sldNum" sz="quarter" idx="4"/>
          </p:nvPr>
        </p:nvSpPr>
        <p:spPr/>
        <p:txBody>
          <a:bodyPr/>
          <a:lstStyle/>
          <a:p>
            <a:pPr>
              <a:defRPr/>
            </a:pPr>
            <a:fld id="{85D77248-F92F-47C9-97FD-9CF7B39594FC}" type="slidenum">
              <a:rPr lang="en-GB" noProof="0" smtClean="0"/>
              <a:pPr>
                <a:defRPr/>
              </a:pPr>
              <a:t>7</a:t>
            </a:fld>
            <a:endParaRPr lang="en-GB" noProof="0"/>
          </a:p>
        </p:txBody>
      </p:sp>
      <p:sp>
        <p:nvSpPr>
          <p:cNvPr id="7" name="TextBox 6">
            <a:extLst>
              <a:ext uri="{FF2B5EF4-FFF2-40B4-BE49-F238E27FC236}">
                <a16:creationId xmlns:a16="http://schemas.microsoft.com/office/drawing/2014/main" id="{634EC796-D8E5-56DF-DAB1-2C1846D3203D}"/>
              </a:ext>
            </a:extLst>
          </p:cNvPr>
          <p:cNvSpPr txBox="1"/>
          <p:nvPr/>
        </p:nvSpPr>
        <p:spPr>
          <a:xfrm>
            <a:off x="9542280" y="3151923"/>
            <a:ext cx="943326" cy="307777"/>
          </a:xfrm>
          <a:prstGeom prst="rect">
            <a:avLst/>
          </a:prstGeom>
          <a:noFill/>
        </p:spPr>
        <p:txBody>
          <a:bodyPr wrap="square" rtlCol="0">
            <a:spAutoFit/>
          </a:bodyPr>
          <a:lstStyle/>
          <a:p>
            <a:r>
              <a:rPr lang="en-US" sz="1400" b="1"/>
              <a:t>Non-EU</a:t>
            </a:r>
            <a:endParaRPr lang="en-GB" sz="1400" b="1"/>
          </a:p>
        </p:txBody>
      </p:sp>
      <p:sp>
        <p:nvSpPr>
          <p:cNvPr id="9" name="TextBox 8">
            <a:extLst>
              <a:ext uri="{FF2B5EF4-FFF2-40B4-BE49-F238E27FC236}">
                <a16:creationId xmlns:a16="http://schemas.microsoft.com/office/drawing/2014/main" id="{FDFA5B24-70B1-EB2C-C980-B4D17A452A9D}"/>
              </a:ext>
            </a:extLst>
          </p:cNvPr>
          <p:cNvSpPr txBox="1"/>
          <p:nvPr/>
        </p:nvSpPr>
        <p:spPr>
          <a:xfrm>
            <a:off x="1410635" y="1889154"/>
            <a:ext cx="943326" cy="307777"/>
          </a:xfrm>
          <a:prstGeom prst="rect">
            <a:avLst/>
          </a:prstGeom>
          <a:noFill/>
        </p:spPr>
        <p:txBody>
          <a:bodyPr wrap="square" rtlCol="0">
            <a:spAutoFit/>
          </a:bodyPr>
          <a:lstStyle/>
          <a:p>
            <a:r>
              <a:rPr lang="en-US" sz="1400" b="1"/>
              <a:t>Non-EU</a:t>
            </a:r>
            <a:endParaRPr lang="en-GB" sz="1400" b="1"/>
          </a:p>
        </p:txBody>
      </p:sp>
      <p:sp>
        <p:nvSpPr>
          <p:cNvPr id="6" name="TextBox 5">
            <a:extLst>
              <a:ext uri="{FF2B5EF4-FFF2-40B4-BE49-F238E27FC236}">
                <a16:creationId xmlns:a16="http://schemas.microsoft.com/office/drawing/2014/main" id="{157C2573-0401-EE40-51FA-A4870D939B6B}"/>
              </a:ext>
            </a:extLst>
          </p:cNvPr>
          <p:cNvSpPr txBox="1"/>
          <p:nvPr/>
        </p:nvSpPr>
        <p:spPr>
          <a:xfrm>
            <a:off x="4222834" y="2410441"/>
            <a:ext cx="552751" cy="276999"/>
          </a:xfrm>
          <a:prstGeom prst="rect">
            <a:avLst/>
          </a:prstGeom>
          <a:noFill/>
        </p:spPr>
        <p:txBody>
          <a:bodyPr wrap="square" rtlCol="0">
            <a:spAutoFit/>
          </a:bodyPr>
          <a:lstStyle/>
          <a:p>
            <a:r>
              <a:rPr lang="en-US" sz="1200" b="1" dirty="0"/>
              <a:t>0%</a:t>
            </a:r>
            <a:endParaRPr lang="en-CH" sz="1200" b="1" dirty="0"/>
          </a:p>
        </p:txBody>
      </p:sp>
      <p:sp>
        <p:nvSpPr>
          <p:cNvPr id="11" name="TextBox 10">
            <a:extLst>
              <a:ext uri="{FF2B5EF4-FFF2-40B4-BE49-F238E27FC236}">
                <a16:creationId xmlns:a16="http://schemas.microsoft.com/office/drawing/2014/main" id="{A8B7D5C8-A1C9-DC9F-E7EC-FBF2682EA8F7}"/>
              </a:ext>
            </a:extLst>
          </p:cNvPr>
          <p:cNvSpPr txBox="1"/>
          <p:nvPr/>
        </p:nvSpPr>
        <p:spPr>
          <a:xfrm>
            <a:off x="8220226" y="3808941"/>
            <a:ext cx="457200" cy="276999"/>
          </a:xfrm>
          <a:prstGeom prst="rect">
            <a:avLst/>
          </a:prstGeom>
          <a:noFill/>
        </p:spPr>
        <p:txBody>
          <a:bodyPr wrap="square" rtlCol="0">
            <a:spAutoFit/>
          </a:bodyPr>
          <a:lstStyle/>
          <a:p>
            <a:r>
              <a:rPr lang="en-US" sz="1200" b="1" dirty="0"/>
              <a:t>0%</a:t>
            </a:r>
            <a:endParaRPr lang="en-CH" sz="1200" b="1" dirty="0"/>
          </a:p>
        </p:txBody>
      </p:sp>
      <p:sp>
        <p:nvSpPr>
          <p:cNvPr id="8" name="TextBox 7">
            <a:extLst>
              <a:ext uri="{FF2B5EF4-FFF2-40B4-BE49-F238E27FC236}">
                <a16:creationId xmlns:a16="http://schemas.microsoft.com/office/drawing/2014/main" id="{B1783261-5C00-D100-A04C-D8E733F58A9F}"/>
              </a:ext>
            </a:extLst>
          </p:cNvPr>
          <p:cNvSpPr txBox="1"/>
          <p:nvPr/>
        </p:nvSpPr>
        <p:spPr>
          <a:xfrm>
            <a:off x="6617537" y="3409319"/>
            <a:ext cx="1053239" cy="900246"/>
          </a:xfrm>
          <a:prstGeom prst="rect">
            <a:avLst/>
          </a:prstGeom>
          <a:noFill/>
        </p:spPr>
        <p:txBody>
          <a:bodyPr wrap="square" rtlCol="0">
            <a:spAutoFit/>
          </a:bodyPr>
          <a:lstStyle/>
          <a:p>
            <a:pPr algn="ctr"/>
            <a:r>
              <a:rPr lang="en-US" sz="1050" b="1" dirty="0"/>
              <a:t>Non-EU - </a:t>
            </a:r>
            <a:r>
              <a:rPr lang="en-US" sz="1050" b="1" dirty="0" err="1">
                <a:solidFill>
                  <a:schemeClr val="tx1"/>
                </a:solidFill>
                <a:ea typeface="+mn-lt"/>
                <a:cs typeface="+mn-lt"/>
              </a:rPr>
              <a:t>neighbouring</a:t>
            </a:r>
            <a:r>
              <a:rPr lang="en-US" sz="1050" b="1" dirty="0">
                <a:solidFill>
                  <a:schemeClr val="tx1"/>
                </a:solidFill>
                <a:ea typeface="+mn-lt"/>
                <a:cs typeface="+mn-lt"/>
              </a:rPr>
              <a:t> container transshipment hub </a:t>
            </a:r>
            <a:endParaRPr lang="en-GB" sz="1050" b="1" dirty="0"/>
          </a:p>
        </p:txBody>
      </p:sp>
      <p:graphicFrame>
        <p:nvGraphicFramePr>
          <p:cNvPr id="10" name="Table 9">
            <a:extLst>
              <a:ext uri="{FF2B5EF4-FFF2-40B4-BE49-F238E27FC236}">
                <a16:creationId xmlns:a16="http://schemas.microsoft.com/office/drawing/2014/main" id="{40B04C66-B899-4B59-D1D6-95D42F54E914}"/>
              </a:ext>
            </a:extLst>
          </p:cNvPr>
          <p:cNvGraphicFramePr>
            <a:graphicFrameLocks noGrp="1"/>
          </p:cNvGraphicFramePr>
          <p:nvPr>
            <p:extLst>
              <p:ext uri="{D42A27DB-BD31-4B8C-83A1-F6EECF244321}">
                <p14:modId xmlns:p14="http://schemas.microsoft.com/office/powerpoint/2010/main" val="266265313"/>
              </p:ext>
            </p:extLst>
          </p:nvPr>
        </p:nvGraphicFramePr>
        <p:xfrm>
          <a:off x="7350985" y="1779463"/>
          <a:ext cx="4673601" cy="809625"/>
        </p:xfrm>
        <a:graphic>
          <a:graphicData uri="http://schemas.openxmlformats.org/drawingml/2006/table">
            <a:tbl>
              <a:tblPr>
                <a:tableStyleId>{EB344D84-9AFB-497E-A393-DC336BA19D2E}</a:tableStyleId>
              </a:tblPr>
              <a:tblGrid>
                <a:gridCol w="289515">
                  <a:extLst>
                    <a:ext uri="{9D8B030D-6E8A-4147-A177-3AD203B41FA5}">
                      <a16:colId xmlns:a16="http://schemas.microsoft.com/office/drawing/2014/main" val="370427232"/>
                    </a:ext>
                  </a:extLst>
                </a:gridCol>
                <a:gridCol w="1488935">
                  <a:extLst>
                    <a:ext uri="{9D8B030D-6E8A-4147-A177-3AD203B41FA5}">
                      <a16:colId xmlns:a16="http://schemas.microsoft.com/office/drawing/2014/main" val="1218745791"/>
                    </a:ext>
                  </a:extLst>
                </a:gridCol>
                <a:gridCol w="510098">
                  <a:extLst>
                    <a:ext uri="{9D8B030D-6E8A-4147-A177-3AD203B41FA5}">
                      <a16:colId xmlns:a16="http://schemas.microsoft.com/office/drawing/2014/main" val="969256892"/>
                    </a:ext>
                  </a:extLst>
                </a:gridCol>
                <a:gridCol w="661749">
                  <a:extLst>
                    <a:ext uri="{9D8B030D-6E8A-4147-A177-3AD203B41FA5}">
                      <a16:colId xmlns:a16="http://schemas.microsoft.com/office/drawing/2014/main" val="2432251489"/>
                    </a:ext>
                  </a:extLst>
                </a:gridCol>
                <a:gridCol w="579030">
                  <a:extLst>
                    <a:ext uri="{9D8B030D-6E8A-4147-A177-3AD203B41FA5}">
                      <a16:colId xmlns:a16="http://schemas.microsoft.com/office/drawing/2014/main" val="2382777132"/>
                    </a:ext>
                  </a:extLst>
                </a:gridCol>
                <a:gridCol w="1144274">
                  <a:extLst>
                    <a:ext uri="{9D8B030D-6E8A-4147-A177-3AD203B41FA5}">
                      <a16:colId xmlns:a16="http://schemas.microsoft.com/office/drawing/2014/main" val="890941901"/>
                    </a:ext>
                  </a:extLst>
                </a:gridCol>
              </a:tblGrid>
              <a:tr h="190500">
                <a:tc>
                  <a:txBody>
                    <a:bodyPr/>
                    <a:lstStyle/>
                    <a:p>
                      <a:pPr algn="l" fontAlgn="b"/>
                      <a:r>
                        <a:rPr lang="fr-CH" sz="1100" u="none" strike="noStrike" dirty="0">
                          <a:effectLst/>
                        </a:rPr>
                        <a:t>Leg</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dirty="0">
                          <a:effectLst/>
                        </a:rPr>
                        <a:t>Total Distance (Miles)</a:t>
                      </a:r>
                      <a:endParaRPr lang="fr-CH"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CO2</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ETS Level</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ETS CO2</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H" sz="1100" u="none" strike="noStrike">
                          <a:effectLst/>
                        </a:rPr>
                        <a:t>Cost</a:t>
                      </a:r>
                      <a:endParaRPr lang="fr-CH"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5447553"/>
                  </a:ext>
                </a:extLst>
              </a:tr>
              <a:tr h="190500">
                <a:tc>
                  <a:txBody>
                    <a:bodyPr/>
                    <a:lstStyle/>
                    <a:p>
                      <a:pPr algn="r" fontAlgn="b"/>
                      <a:r>
                        <a:rPr lang="en-CH" sz="1100" u="none" strike="noStrike" dirty="0">
                          <a:effectLst/>
                        </a:rPr>
                        <a:t>1</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5128</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3543</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a:effectLst/>
                        </a:rPr>
                        <a:t> €                           -   </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788381"/>
                  </a:ext>
                </a:extLst>
              </a:tr>
              <a:tr h="190500">
                <a:tc>
                  <a:txBody>
                    <a:bodyPr/>
                    <a:lstStyle/>
                    <a:p>
                      <a:pPr algn="r" fontAlgn="b"/>
                      <a:r>
                        <a:rPr lang="en-CH" sz="1100" u="none" strike="noStrike">
                          <a:effectLst/>
                        </a:rPr>
                        <a:t>2</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2966</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a:effectLst/>
                        </a:rPr>
                        <a:t>2047</a:t>
                      </a:r>
                      <a:endParaRPr lang="en-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CH" sz="1100" u="none" strike="noStrike" dirty="0">
                          <a:effectLst/>
                        </a:rPr>
                        <a:t>0</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H" sz="1100" u="none" strike="noStrike" dirty="0">
                          <a:effectLst/>
                        </a:rPr>
                        <a:t> €                           -   </a:t>
                      </a:r>
                      <a:endParaRPr lang="en-CH"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341555"/>
                  </a:ext>
                </a:extLst>
              </a:tr>
              <a:tr h="238125">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dirty="0">
                          <a:effectLst/>
                        </a:rPr>
                        <a:t>8094</a:t>
                      </a:r>
                      <a:endParaRPr lang="en-CH"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5590</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CH" sz="1100" u="none" strike="noStrike">
                          <a:effectLst/>
                        </a:rPr>
                        <a:t>0</a:t>
                      </a:r>
                      <a:endParaRPr lang="en-CH"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en-CH" sz="1400" b="1" u="none" strike="noStrike" dirty="0">
                          <a:solidFill>
                            <a:srgbClr val="FF0000"/>
                          </a:solidFill>
                          <a:effectLst/>
                        </a:rPr>
                        <a:t> €                 -   </a:t>
                      </a:r>
                      <a:endParaRPr lang="en-CH" sz="1400" b="1" i="0" u="none" strike="noStrike" dirty="0">
                        <a:solidFill>
                          <a:srgbClr val="FF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65304548"/>
                  </a:ext>
                </a:extLst>
              </a:tr>
            </a:tbl>
          </a:graphicData>
        </a:graphic>
      </p:graphicFrame>
      <p:sp>
        <p:nvSpPr>
          <p:cNvPr id="13" name="TextBox 12">
            <a:extLst>
              <a:ext uri="{FF2B5EF4-FFF2-40B4-BE49-F238E27FC236}">
                <a16:creationId xmlns:a16="http://schemas.microsoft.com/office/drawing/2014/main" id="{BBD0ECD7-E4D3-7FAC-87BB-5B061978E6CF}"/>
              </a:ext>
            </a:extLst>
          </p:cNvPr>
          <p:cNvSpPr txBox="1"/>
          <p:nvPr/>
        </p:nvSpPr>
        <p:spPr>
          <a:xfrm>
            <a:off x="10198940" y="2722344"/>
            <a:ext cx="2520950" cy="369332"/>
          </a:xfrm>
          <a:prstGeom prst="rect">
            <a:avLst/>
          </a:prstGeom>
          <a:noFill/>
        </p:spPr>
        <p:txBody>
          <a:bodyPr wrap="square">
            <a:spAutoFit/>
          </a:bodyPr>
          <a:lstStyle/>
          <a:p>
            <a:pPr algn="r"/>
            <a:r>
              <a:rPr lang="fr-CH" sz="1400" b="0" i="0" u="none" strike="noStrike" dirty="0" err="1">
                <a:solidFill>
                  <a:srgbClr val="000000"/>
                </a:solidFill>
                <a:effectLst/>
                <a:latin typeface="Calibri" panose="020F0502020204030204" pitchFamily="34" charset="0"/>
              </a:rPr>
              <a:t>Annual</a:t>
            </a:r>
            <a:r>
              <a:rPr lang="fr-CH" sz="1400" b="0" i="0" u="none" strike="noStrike" dirty="0">
                <a:solidFill>
                  <a:srgbClr val="000000"/>
                </a:solidFill>
                <a:effectLst/>
                <a:latin typeface="Calibri" panose="020F0502020204030204" pitchFamily="34" charset="0"/>
              </a:rPr>
              <a:t> </a:t>
            </a:r>
            <a:r>
              <a:rPr lang="fr-CH" sz="1400" b="0" i="0" u="none" strike="noStrike" dirty="0" err="1">
                <a:solidFill>
                  <a:srgbClr val="000000"/>
                </a:solidFill>
                <a:effectLst/>
                <a:latin typeface="Calibri" panose="020F0502020204030204" pitchFamily="34" charset="0"/>
              </a:rPr>
              <a:t>cost</a:t>
            </a:r>
            <a:r>
              <a:rPr lang="fr-CH" dirty="0"/>
              <a:t> </a:t>
            </a:r>
            <a:r>
              <a:rPr lang="fr-CH" sz="1800" b="1" i="0" u="none" strike="noStrike" dirty="0">
                <a:solidFill>
                  <a:srgbClr val="FF0000"/>
                </a:solidFill>
                <a:effectLst/>
                <a:latin typeface="Calibri" panose="020F0502020204030204" pitchFamily="34" charset="0"/>
              </a:rPr>
              <a:t> €                 - </a:t>
            </a:r>
            <a:endParaRPr lang="en-CH" dirty="0"/>
          </a:p>
        </p:txBody>
      </p:sp>
      <p:sp>
        <p:nvSpPr>
          <p:cNvPr id="12" name="TextBox 11">
            <a:extLst>
              <a:ext uri="{FF2B5EF4-FFF2-40B4-BE49-F238E27FC236}">
                <a16:creationId xmlns:a16="http://schemas.microsoft.com/office/drawing/2014/main" id="{789FF692-7884-A91E-C7EE-AC2B6393DC16}"/>
              </a:ext>
            </a:extLst>
          </p:cNvPr>
          <p:cNvSpPr txBox="1"/>
          <p:nvPr/>
        </p:nvSpPr>
        <p:spPr>
          <a:xfrm>
            <a:off x="4295019" y="-38778"/>
            <a:ext cx="8160926" cy="1015663"/>
          </a:xfrm>
          <a:prstGeom prst="rect">
            <a:avLst/>
          </a:prstGeom>
          <a:noFill/>
        </p:spPr>
        <p:txBody>
          <a:bodyPr wrap="square" rtlCol="0">
            <a:spAutoFit/>
          </a:bodyPr>
          <a:lstStyle/>
          <a:p>
            <a:r>
              <a:rPr lang="en-GB" sz="6000" b="1" dirty="0">
                <a:solidFill>
                  <a:schemeClr val="tx2"/>
                </a:solidFill>
              </a:rPr>
              <a:t>TRANSHIPMENT RULE</a:t>
            </a:r>
            <a:endParaRPr lang="en-US" sz="6000" b="1" dirty="0">
              <a:solidFill>
                <a:schemeClr val="tx2"/>
              </a:solidFill>
            </a:endParaRPr>
          </a:p>
        </p:txBody>
      </p:sp>
      <p:pic>
        <p:nvPicPr>
          <p:cNvPr id="15" name="Picture 14">
            <a:extLst>
              <a:ext uri="{FF2B5EF4-FFF2-40B4-BE49-F238E27FC236}">
                <a16:creationId xmlns:a16="http://schemas.microsoft.com/office/drawing/2014/main" id="{05442A47-CF36-ED27-A72C-8C8BE0B10E52}"/>
              </a:ext>
            </a:extLst>
          </p:cNvPr>
          <p:cNvPicPr>
            <a:picLocks noChangeAspect="1"/>
          </p:cNvPicPr>
          <p:nvPr/>
        </p:nvPicPr>
        <p:blipFill>
          <a:blip r:embed="rId4"/>
          <a:stretch>
            <a:fillRect/>
          </a:stretch>
        </p:blipFill>
        <p:spPr>
          <a:xfrm>
            <a:off x="11608178" y="6362077"/>
            <a:ext cx="209579" cy="247685"/>
          </a:xfrm>
          <a:prstGeom prst="rect">
            <a:avLst/>
          </a:prstGeom>
        </p:spPr>
      </p:pic>
      <p:sp>
        <p:nvSpPr>
          <p:cNvPr id="16" name="TextBox 15">
            <a:extLst>
              <a:ext uri="{FF2B5EF4-FFF2-40B4-BE49-F238E27FC236}">
                <a16:creationId xmlns:a16="http://schemas.microsoft.com/office/drawing/2014/main" id="{649F9861-7521-E333-2C6E-4AB1E87C04D5}"/>
              </a:ext>
            </a:extLst>
          </p:cNvPr>
          <p:cNvSpPr txBox="1"/>
          <p:nvPr/>
        </p:nvSpPr>
        <p:spPr>
          <a:xfrm>
            <a:off x="3431956" y="858282"/>
            <a:ext cx="8452627" cy="670055"/>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Scenario 4: Mundra (non-EU) </a:t>
            </a:r>
            <a:r>
              <a:rPr lang="en-GB"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Port Said (Neighbouring Port) </a:t>
            </a:r>
            <a:r>
              <a:rPr lang="en-GB" sz="1800" b="1" kern="100" dirty="0">
                <a:effectLst/>
                <a:latin typeface="Segoe UI Symbol" panose="020B0502040204020203" pitchFamily="34" charset="0"/>
                <a:ea typeface="Calibri" panose="020F0502020204030204" pitchFamily="34" charset="0"/>
                <a:cs typeface="Times New Roman" panose="02020603050405020304" pitchFamily="18" charset="0"/>
              </a:rPr>
              <a:t>→</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New York (non-EU)</a:t>
            </a:r>
            <a:br>
              <a:rPr lang="en-GB" sz="1800" b="1"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          </a:t>
            </a:r>
            <a:r>
              <a:rPr lang="en-GB" sz="1800" kern="100" dirty="0">
                <a:effectLst/>
                <a:latin typeface="Segoe UI Symbol" panose="020B0502040204020203" pitchFamily="34" charset="0"/>
                <a:ea typeface="Calibri" panose="020F0502020204030204" pitchFamily="34" charset="0"/>
                <a:cs typeface="Times New Roman" panose="02020603050405020304" pitchFamily="18" charset="0"/>
              </a:rPr>
              <a:t>→		       </a:t>
            </a: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A8CF29CD-1271-81B2-2965-4BB2300C5BDC}"/>
              </a:ext>
            </a:extLst>
          </p:cNvPr>
          <p:cNvPicPr>
            <a:picLocks noChangeAspect="1"/>
          </p:cNvPicPr>
          <p:nvPr/>
        </p:nvPicPr>
        <p:blipFill>
          <a:blip r:embed="rId5"/>
          <a:stretch>
            <a:fillRect/>
          </a:stretch>
        </p:blipFill>
        <p:spPr>
          <a:xfrm>
            <a:off x="374243" y="6279957"/>
            <a:ext cx="10459910" cy="238158"/>
          </a:xfrm>
          <a:prstGeom prst="rect">
            <a:avLst/>
          </a:prstGeom>
        </p:spPr>
      </p:pic>
    </p:spTree>
    <p:extLst>
      <p:ext uri="{BB962C8B-B14F-4D97-AF65-F5344CB8AC3E}">
        <p14:creationId xmlns:p14="http://schemas.microsoft.com/office/powerpoint/2010/main" val="124192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BD895-BDD7-F6C9-1540-F913069F8015}"/>
              </a:ext>
            </a:extLst>
          </p:cNvPr>
          <p:cNvPicPr>
            <a:picLocks noChangeAspect="1"/>
          </p:cNvPicPr>
          <p:nvPr/>
        </p:nvPicPr>
        <p:blipFill>
          <a:blip r:embed="rId3"/>
          <a:stretch>
            <a:fillRect/>
          </a:stretch>
        </p:blipFill>
        <p:spPr>
          <a:xfrm>
            <a:off x="4777681" y="6277264"/>
            <a:ext cx="7041490" cy="419136"/>
          </a:xfrm>
          <a:prstGeom prst="rect">
            <a:avLst/>
          </a:prstGeom>
        </p:spPr>
      </p:pic>
      <p:pic>
        <p:nvPicPr>
          <p:cNvPr id="7" name="Picture 6">
            <a:extLst>
              <a:ext uri="{FF2B5EF4-FFF2-40B4-BE49-F238E27FC236}">
                <a16:creationId xmlns:a16="http://schemas.microsoft.com/office/drawing/2014/main" id="{E12D66D4-BC55-5732-04AA-A13FE39B2761}"/>
              </a:ext>
            </a:extLst>
          </p:cNvPr>
          <p:cNvPicPr>
            <a:picLocks noChangeAspect="1"/>
          </p:cNvPicPr>
          <p:nvPr/>
        </p:nvPicPr>
        <p:blipFill>
          <a:blip r:embed="rId4"/>
          <a:stretch>
            <a:fillRect/>
          </a:stretch>
        </p:blipFill>
        <p:spPr>
          <a:xfrm>
            <a:off x="97695" y="6310698"/>
            <a:ext cx="4755292" cy="373412"/>
          </a:xfrm>
          <a:prstGeom prst="rect">
            <a:avLst/>
          </a:prstGeom>
        </p:spPr>
      </p:pic>
      <p:sp>
        <p:nvSpPr>
          <p:cNvPr id="6" name="TextBox 5">
            <a:extLst>
              <a:ext uri="{FF2B5EF4-FFF2-40B4-BE49-F238E27FC236}">
                <a16:creationId xmlns:a16="http://schemas.microsoft.com/office/drawing/2014/main" id="{D2250FDC-8564-34BB-9CDF-8FC73DCFC8DB}"/>
              </a:ext>
            </a:extLst>
          </p:cNvPr>
          <p:cNvSpPr txBox="1"/>
          <p:nvPr/>
        </p:nvSpPr>
        <p:spPr>
          <a:xfrm>
            <a:off x="1859023" y="1611491"/>
            <a:ext cx="8208579" cy="1107996"/>
          </a:xfrm>
          <a:prstGeom prst="rect">
            <a:avLst/>
          </a:prstGeom>
          <a:noFill/>
        </p:spPr>
        <p:txBody>
          <a:bodyPr wrap="square" rtlCol="0">
            <a:spAutoFit/>
          </a:bodyPr>
          <a:lstStyle/>
          <a:p>
            <a:r>
              <a:rPr lang="en-GB" sz="6600" b="1" dirty="0">
                <a:solidFill>
                  <a:schemeClr val="tx2"/>
                </a:solidFill>
              </a:rPr>
              <a:t>EVASIVE PRACTICES</a:t>
            </a:r>
            <a:endParaRPr lang="en-US" sz="6600" b="1" dirty="0">
              <a:solidFill>
                <a:schemeClr val="tx2"/>
              </a:solidFill>
            </a:endParaRPr>
          </a:p>
        </p:txBody>
      </p:sp>
      <p:sp>
        <p:nvSpPr>
          <p:cNvPr id="4" name="TextBox 3">
            <a:extLst>
              <a:ext uri="{FF2B5EF4-FFF2-40B4-BE49-F238E27FC236}">
                <a16:creationId xmlns:a16="http://schemas.microsoft.com/office/drawing/2014/main" id="{FDF034B8-7D73-01A8-F142-5718E1C7E2D1}"/>
              </a:ext>
            </a:extLst>
          </p:cNvPr>
          <p:cNvSpPr txBox="1"/>
          <p:nvPr/>
        </p:nvSpPr>
        <p:spPr>
          <a:xfrm>
            <a:off x="976667" y="2678312"/>
            <a:ext cx="9973290" cy="2287806"/>
          </a:xfrm>
          <a:prstGeom prst="rect">
            <a:avLst/>
          </a:prstGeom>
          <a:noFill/>
        </p:spPr>
        <p:txBody>
          <a:bodyPr wrap="square">
            <a:spAutoFit/>
          </a:bodyPr>
          <a:lstStyle/>
          <a:p>
            <a:pPr marL="342900" lvl="0" indent="-342900">
              <a:buFont typeface="Wingdings" panose="05000000000000000000" pitchFamily="2" charset="2"/>
              <a:buChar char="§"/>
            </a:pPr>
            <a:endParaRPr lang="en-GB" sz="2400" dirty="0"/>
          </a:p>
          <a:p>
            <a:pPr>
              <a:spcAft>
                <a:spcPts val="800"/>
              </a:spcAft>
            </a:pPr>
            <a:endParaRPr lang="en-GB" sz="2800" dirty="0"/>
          </a:p>
          <a:p>
            <a:pPr marL="342900" indent="-342900">
              <a:spcAft>
                <a:spcPts val="800"/>
              </a:spcAft>
              <a:buFont typeface="Wingdings" panose="05000000000000000000" pitchFamily="2" charset="2"/>
              <a:buChar char="§"/>
            </a:pPr>
            <a:r>
              <a:rPr lang="en-GB" sz="2800" dirty="0"/>
              <a:t>The ramping up of investments by major shipping lines in </a:t>
            </a:r>
            <a:br>
              <a:rPr lang="en-GB" sz="2800" dirty="0"/>
            </a:br>
            <a:r>
              <a:rPr lang="en-GB" sz="2800" dirty="0"/>
              <a:t>ports located in other continents left no doubt that these</a:t>
            </a:r>
            <a:br>
              <a:rPr lang="en-GB" sz="2800" dirty="0"/>
            </a:br>
            <a:r>
              <a:rPr lang="en-GB" sz="2800" dirty="0"/>
              <a:t>were intended to prepare alternatives to bypass EU ETS. </a:t>
            </a:r>
          </a:p>
        </p:txBody>
      </p:sp>
      <p:pic>
        <p:nvPicPr>
          <p:cNvPr id="2" name="Picture 1">
            <a:extLst>
              <a:ext uri="{FF2B5EF4-FFF2-40B4-BE49-F238E27FC236}">
                <a16:creationId xmlns:a16="http://schemas.microsoft.com/office/drawing/2014/main" id="{3C91BDA9-49F5-2A8D-6DE9-EEC619652964}"/>
              </a:ext>
            </a:extLst>
          </p:cNvPr>
          <p:cNvPicPr>
            <a:picLocks noChangeAspect="1"/>
          </p:cNvPicPr>
          <p:nvPr/>
        </p:nvPicPr>
        <p:blipFill>
          <a:blip r:embed="rId5"/>
          <a:stretch>
            <a:fillRect/>
          </a:stretch>
        </p:blipFill>
        <p:spPr>
          <a:xfrm>
            <a:off x="97695" y="171874"/>
            <a:ext cx="1419225" cy="1228725"/>
          </a:xfrm>
          <a:prstGeom prst="rect">
            <a:avLst/>
          </a:prstGeom>
        </p:spPr>
      </p:pic>
      <p:pic>
        <p:nvPicPr>
          <p:cNvPr id="8" name="Picture 7" descr="A blue text on a black background&#10;&#10;AI-generated content may be incorrect.">
            <a:extLst>
              <a:ext uri="{FF2B5EF4-FFF2-40B4-BE49-F238E27FC236}">
                <a16:creationId xmlns:a16="http://schemas.microsoft.com/office/drawing/2014/main" id="{41FA224C-BB0B-A6E3-E9BA-CEF66D616E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30732" y="161600"/>
            <a:ext cx="2343929" cy="522108"/>
          </a:xfrm>
          <a:prstGeom prst="rect">
            <a:avLst/>
          </a:prstGeom>
        </p:spPr>
      </p:pic>
    </p:spTree>
    <p:extLst>
      <p:ext uri="{BB962C8B-B14F-4D97-AF65-F5344CB8AC3E}">
        <p14:creationId xmlns:p14="http://schemas.microsoft.com/office/powerpoint/2010/main" val="212130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BA6F9BC-17EC-B9C6-A7F6-4E6576E92D6D}"/>
              </a:ext>
            </a:extLst>
          </p:cNvPr>
          <p:cNvPicPr>
            <a:picLocks noChangeAspect="1"/>
          </p:cNvPicPr>
          <p:nvPr/>
        </p:nvPicPr>
        <p:blipFill rotWithShape="1">
          <a:blip r:embed="rId2"/>
          <a:srcRect b="900"/>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40FAC58C-766A-BA40-52D6-250F1C7AA17B}"/>
              </a:ext>
            </a:extLst>
          </p:cNvPr>
          <p:cNvPicPr>
            <a:picLocks noChangeAspect="1"/>
          </p:cNvPicPr>
          <p:nvPr/>
        </p:nvPicPr>
        <p:blipFill>
          <a:blip r:embed="rId3"/>
          <a:stretch>
            <a:fillRect/>
          </a:stretch>
        </p:blipFill>
        <p:spPr>
          <a:xfrm>
            <a:off x="171267" y="0"/>
            <a:ext cx="1419225" cy="1228725"/>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0CAE6C7-DDF5-EB98-7CAB-6040EA01B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1674" y="109084"/>
            <a:ext cx="2239059" cy="498748"/>
          </a:xfrm>
          <a:prstGeom prst="rect">
            <a:avLst/>
          </a:prstGeom>
        </p:spPr>
      </p:pic>
    </p:spTree>
    <p:extLst>
      <p:ext uri="{BB962C8B-B14F-4D97-AF65-F5344CB8AC3E}">
        <p14:creationId xmlns:p14="http://schemas.microsoft.com/office/powerpoint/2010/main" val="2741650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2887</TotalTime>
  <Words>2195</Words>
  <Application>Microsoft Macintosh PowerPoint</Application>
  <PresentationFormat>Widescreen</PresentationFormat>
  <Paragraphs>289</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-apple-system</vt:lpstr>
      <vt:lpstr>Arial</vt:lpstr>
      <vt:lpstr>Calibri</vt:lpstr>
      <vt:lpstr>Calibri Light</vt:lpstr>
      <vt:lpstr>Roboto</vt:lpstr>
      <vt:lpstr>Segoe UI Symbol</vt:lpstr>
      <vt:lpstr>Source Sans Pro</vt:lpstr>
      <vt:lpstr>var(--tr-font-regular)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 Borg</dc:creator>
  <cp:lastModifiedBy>KHAN Muhammad imran</cp:lastModifiedBy>
  <cp:revision>108</cp:revision>
  <dcterms:created xsi:type="dcterms:W3CDTF">2021-03-09T15:05:32Z</dcterms:created>
  <dcterms:modified xsi:type="dcterms:W3CDTF">2025-06-17T14:45:12Z</dcterms:modified>
</cp:coreProperties>
</file>