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Black"/>
      <p:bold r:id="rId12"/>
      <p:boldItalic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Black-boldItalic.fntdata"/><Relationship Id="rId12" Type="http://schemas.openxmlformats.org/officeDocument/2006/relationships/font" Target="fonts/Roboto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e7ffd3e9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5fe7ffd3e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e7ffd3e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e7ffd3e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c8d054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360c8d05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16e5bbf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16e5bbf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9d1147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619d1147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1a9ebc89a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61a9ebc89a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mailto:faig.abbasov@transportenvironment.org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8350" y="1232550"/>
            <a:ext cx="73647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EESC Hearing </a:t>
            </a:r>
            <a:endParaRPr b="1"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the </a:t>
            </a:r>
            <a:endParaRPr b="1"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Economic Impact of EU ETS</a:t>
            </a:r>
            <a:endParaRPr b="1" i="0" sz="4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0219" l="0" r="0" t="20225"/>
          <a:stretch/>
        </p:blipFill>
        <p:spPr>
          <a:xfrm>
            <a:off x="387735" y="4333001"/>
            <a:ext cx="1804624" cy="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8360" y="37079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Faïg Abbasov</a:t>
            </a:r>
            <a:endParaRPr b="1" sz="150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10/</a:t>
            </a:r>
            <a:r>
              <a:rPr b="0" i="0" lang="en" sz="1500" u="none" cap="none" strike="noStrike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b="0" i="0" lang="en" sz="1500" u="none" cap="none" strike="noStrike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/202</a:t>
            </a: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500" u="none" cap="none" strike="noStrike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3951" y="0"/>
            <a:ext cx="30700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20250604_ETS_Evasion_study_results@2x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6350"/>
            <a:ext cx="4043852" cy="4386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4637825" y="304800"/>
            <a:ext cx="4430151" cy="4159694"/>
            <a:chOff x="4637825" y="304800"/>
            <a:chExt cx="4430151" cy="4159694"/>
          </a:xfrm>
        </p:grpSpPr>
        <p:pic>
          <p:nvPicPr>
            <p:cNvPr id="64" name="Google Shape;64;p14" title="snapshot-1749221242714@2x.png"/>
            <p:cNvPicPr preferRelativeResize="0"/>
            <p:nvPr/>
          </p:nvPicPr>
          <p:blipFill rotWithShape="1">
            <a:blip r:embed="rId4">
              <a:alphaModFix/>
            </a:blip>
            <a:srcRect b="85090" l="0" r="0" t="0"/>
            <a:stretch/>
          </p:blipFill>
          <p:spPr>
            <a:xfrm>
              <a:off x="4714025" y="304800"/>
              <a:ext cx="4125176" cy="483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 title="202403etssurchargemaersknewnumbers.png"/>
            <p:cNvPicPr preferRelativeResize="0"/>
            <p:nvPr/>
          </p:nvPicPr>
          <p:blipFill rotWithShape="1">
            <a:blip r:embed="rId5">
              <a:alphaModFix/>
            </a:blip>
            <a:srcRect b="5289" l="0" r="0" t="18711"/>
            <a:stretch/>
          </p:blipFill>
          <p:spPr>
            <a:xfrm>
              <a:off x="4637825" y="955400"/>
              <a:ext cx="4430151" cy="35090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75600" y="1113000"/>
            <a:ext cx="39804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much will it cost?</a:t>
            </a:r>
            <a:endParaRPr b="1" i="0" sz="2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most consumer goods &lt;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€1.</a:t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Costs </a:t>
            </a:r>
            <a:r>
              <a:rPr b="1" lang="en" sz="13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negligible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compared to normal market fluctuations.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 legislation enables pass through of regulatory costs to </a:t>
            </a:r>
            <a:r>
              <a:rPr b="1" lang="en" sz="12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reduce impact on shipowners</a:t>
            </a:r>
            <a:endParaRPr b="1" sz="120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2025_06_green_shipping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0075" y="99798"/>
            <a:ext cx="4546451" cy="49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07050" y="808200"/>
            <a:ext cx="33069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 on ports?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Historical traffic shows </a:t>
            </a:r>
            <a:r>
              <a:rPr b="1" lang="en" sz="13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no causal link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between growth in N.African port traffic and EU ETS.</a:t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❏"/>
            </a:pPr>
            <a:r>
              <a:rPr b="1" lang="en" sz="13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Red-Sea crisis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likely to blame for the decline in traffic in 2023.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EU ETS, port traffic </a:t>
            </a:r>
            <a:r>
              <a:rPr b="1" lang="en" sz="12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bounced back in 2024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nearly all evasion sensitive EU ports.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 title="202501_growth_in_port_traffic_in_around_Europe@2x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275" y="83500"/>
            <a:ext cx="5611726" cy="49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title="IMO_Forecast_CO2_lowgrowth_with_FuelEU_till2040_EU@2x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979" y="0"/>
            <a:ext cx="58143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 amt="10000"/>
          </a:blip>
          <a:srcRect b="0" l="0" r="27071" t="0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20250605_EU_emissions_priced_IMO_ETS@2x (3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9525" y="0"/>
            <a:ext cx="58143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-22025" y="7025"/>
            <a:ext cx="3252600" cy="5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IMO Net-zero frame represents progress in global climate negotiations.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But it will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miss IMO’s own clime targets.</a:t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While it has a carbon pricing element, it exempts above 85% of the EU shipping emissions from the polluter pay principle.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Maritime ETS is essential to ensure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emissions are paid for and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generate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revenues to support Clean Industrial Deal.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Maritime ETS will generate ~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€8 billion/a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Europe alone, which is nearly as much as the global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~€10 billion/a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revenues from the IMO system with a 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fraction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the</a:t>
            </a:r>
            <a:r>
              <a:rPr b="1" lang="en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 revenue accrued to Europe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75574" y="1489550"/>
            <a:ext cx="49329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175" y="0"/>
            <a:ext cx="3872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75600" y="2484600"/>
            <a:ext cx="4932900" cy="13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Faïg Abbasov, </a:t>
            </a:r>
            <a:b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Director, Shipping</a:t>
            </a:r>
            <a:endParaRPr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faig.abbasov@transportenvironment.org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3200" y="1634250"/>
            <a:ext cx="1715525" cy="17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| 202</a:t>
            </a: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b="0" i="0" sz="10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