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8"/>
  </p:notesMasterIdLst>
  <p:sldIdLst>
    <p:sldId id="256" r:id="rId2"/>
    <p:sldId id="344" r:id="rId3"/>
    <p:sldId id="328" r:id="rId4"/>
    <p:sldId id="349" r:id="rId5"/>
    <p:sldId id="351" r:id="rId6"/>
    <p:sldId id="350" r:id="rId7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63EE7301-568A-FAE0-221D-E5393B7886D1}" name="BURCKHARDT Erik (CAB-GENTILONI)" initials="BE(G" userId="S::Erik.BURCKHARDT@ec.europa.eu::04757f98-5ed1-47aa-b3e3-205a97e6bff2" providerId="AD"/>
  <p188:author id="{B9AA6052-CE4E-BBB8-F764-3BD35EECBD77}" name="Konstantinakos, Odysseas" initials="KO" userId="S::odysseas.konstantinakos@eui.eu::5e836d03-77ab-4088-ba3c-949552766e4d" providerId="AD"/>
  <p188:author id="{4A9DD0D0-D2E1-62CF-62F6-027C21914E64}" name="VILA, Diego" initials="VD" userId="S::diego.vila@eui.eu::a37b041c-58ac-4024-a6d2-ed028549876e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1"/>
    <p:restoredTop sz="94630"/>
  </p:normalViewPr>
  <p:slideViewPr>
    <p:cSldViewPr snapToGrid="0">
      <p:cViewPr varScale="1">
        <p:scale>
          <a:sx n="95" d="100"/>
          <a:sy n="95" d="100"/>
        </p:scale>
        <p:origin x="115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microsoft.com/office/2018/10/relationships/authors" Target="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CAC74D7-B747-A544-8AF3-0B2CD48366B7}" type="datetimeFigureOut">
              <a:rPr lang="es-ES" smtClean="0"/>
              <a:t>05/06/2025</a:t>
            </a:fld>
            <a:endParaRPr lang="es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262E7F3-2854-5B40-84BD-7C1D6E3868AD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045375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E75D07F-D9E6-E845-ABAE-C496A55B9EF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69557" y="1412102"/>
            <a:ext cx="6940267" cy="2387600"/>
          </a:xfrm>
          <a:noFill/>
        </p:spPr>
        <p:txBody>
          <a:bodyPr wrap="square" lIns="0" anchor="t" anchorCtr="0">
            <a:normAutofit/>
          </a:bodyPr>
          <a:lstStyle>
            <a:lvl1pPr algn="l">
              <a:defRPr sz="5400" b="1">
                <a:solidFill>
                  <a:schemeClr val="tx1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35838330-9B46-2B4A-88CB-BBA6492EC27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69557" y="4030371"/>
            <a:ext cx="5150536" cy="1567240"/>
          </a:xfrm>
        </p:spPr>
        <p:txBody>
          <a:bodyPr lIns="0" anchor="t" anchorCtr="0"/>
          <a:lstStyle>
            <a:lvl1pPr marL="0" indent="0" algn="l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</p:spTree>
    <p:extLst>
      <p:ext uri="{BB962C8B-B14F-4D97-AF65-F5344CB8AC3E}">
        <p14:creationId xmlns:p14="http://schemas.microsoft.com/office/powerpoint/2010/main" val="172837148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C3617446-3B88-DD40-BC8F-9AC1CD4414C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600699" y="987426"/>
            <a:ext cx="5859463" cy="2156054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1057988F-65C2-A242-8902-38001BE942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EF1E5-F080-0048-9372-CF230FDE727D}" type="slidenum">
              <a:rPr lang="es-ES" smtClean="0"/>
              <a:t>‹#›</a:t>
            </a:fld>
            <a:endParaRPr lang="es-ES"/>
          </a:p>
        </p:txBody>
      </p:sp>
      <p:sp>
        <p:nvSpPr>
          <p:cNvPr id="8" name="Marcador de pie de página 4">
            <a:extLst>
              <a:ext uri="{FF2B5EF4-FFF2-40B4-BE49-F238E27FC236}">
                <a16:creationId xmlns:a16="http://schemas.microsoft.com/office/drawing/2014/main" id="{A1BD20AF-6FDF-694F-8BBB-BAF5BFBCA69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141665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 anchorCtr="0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es-ES"/>
          </a:p>
        </p:txBody>
      </p:sp>
      <p:sp>
        <p:nvSpPr>
          <p:cNvPr id="9" name="Marcador de posición de imagen 2">
            <a:extLst>
              <a:ext uri="{FF2B5EF4-FFF2-40B4-BE49-F238E27FC236}">
                <a16:creationId xmlns:a16="http://schemas.microsoft.com/office/drawing/2014/main" id="{F27B96D6-59E0-D14C-82BF-94DBA4C75E6C}"/>
              </a:ext>
            </a:extLst>
          </p:cNvPr>
          <p:cNvSpPr>
            <a:spLocks noGrp="1"/>
          </p:cNvSpPr>
          <p:nvPr>
            <p:ph type="pic" idx="13"/>
          </p:nvPr>
        </p:nvSpPr>
        <p:spPr>
          <a:xfrm>
            <a:off x="874712" y="987425"/>
            <a:ext cx="4549775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10" name="Marcador de posición de imagen 2">
            <a:extLst>
              <a:ext uri="{FF2B5EF4-FFF2-40B4-BE49-F238E27FC236}">
                <a16:creationId xmlns:a16="http://schemas.microsoft.com/office/drawing/2014/main" id="{6D5BA7C9-59E2-5942-B6A2-525CBCA90630}"/>
              </a:ext>
            </a:extLst>
          </p:cNvPr>
          <p:cNvSpPr>
            <a:spLocks noGrp="1"/>
          </p:cNvSpPr>
          <p:nvPr>
            <p:ph type="pic" idx="14"/>
          </p:nvPr>
        </p:nvSpPr>
        <p:spPr>
          <a:xfrm>
            <a:off x="5600699" y="3303816"/>
            <a:ext cx="5859463" cy="2557233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533366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A856A72-C98F-E741-AC4E-26A159CDE4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FDDFAC3D-E137-3444-AC1A-D6879E2B0CA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2EE16B5-B918-5E43-91B5-2204959A33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EF1E5-F080-0048-9372-CF230FDE727D}" type="slidenum">
              <a:rPr lang="es-ES" smtClean="0"/>
              <a:t>‹#›</a:t>
            </a:fld>
            <a:endParaRPr lang="es-ES"/>
          </a:p>
        </p:txBody>
      </p:sp>
      <p:sp>
        <p:nvSpPr>
          <p:cNvPr id="7" name="Marcador de pie de página 4">
            <a:extLst>
              <a:ext uri="{FF2B5EF4-FFF2-40B4-BE49-F238E27FC236}">
                <a16:creationId xmlns:a16="http://schemas.microsoft.com/office/drawing/2014/main" id="{8988F3EA-C852-F14C-ABB6-86035C9CA05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13783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 anchorCtr="0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7196480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9064D801-4D0C-F647-AD55-976FC10FA88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899" y="1146411"/>
            <a:ext cx="2735263" cy="4763070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38447500-C1C1-0C48-8E36-0A8847A5DD7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74713" y="1146411"/>
            <a:ext cx="7697787" cy="4763069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CDF95EA-C615-C54E-903A-00253A22FF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091997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A224883-BAD4-ED4E-A8D0-FF3E0A4D8C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EF1E5-F080-0048-9372-CF230FDE727D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725710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0778EB0-7FFF-D243-87E2-2C4100C0E1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0977" y="1152758"/>
            <a:ext cx="10699186" cy="1325563"/>
          </a:xfrm>
        </p:spPr>
        <p:txBody>
          <a:bodyPr anchor="t" anchorCtr="0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2133987-260A-A94D-B9A9-1EA7E495E5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0977" y="2730926"/>
            <a:ext cx="10699186" cy="3189814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3C0C721-1EDF-CD47-929B-E9BD70E137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32679" y="6076349"/>
            <a:ext cx="450935" cy="365125"/>
          </a:xfrm>
        </p:spPr>
        <p:txBody>
          <a:bodyPr/>
          <a:lstStyle/>
          <a:p>
            <a:fld id="{A85EF1E5-F080-0048-9372-CF230FDE727D}" type="slidenum">
              <a:rPr lang="es-ES" smtClean="0"/>
              <a:t>‹#›</a:t>
            </a:fld>
            <a:endParaRPr lang="es-ES"/>
          </a:p>
        </p:txBody>
      </p:sp>
      <p:sp>
        <p:nvSpPr>
          <p:cNvPr id="8" name="Marcador de pie de página 4">
            <a:extLst>
              <a:ext uri="{FF2B5EF4-FFF2-40B4-BE49-F238E27FC236}">
                <a16:creationId xmlns:a16="http://schemas.microsoft.com/office/drawing/2014/main" id="{1085A88C-3371-1346-B902-FE0F5CCDDF0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46508" y="613077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 anchorCtr="0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832207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D21E003-4354-BE4E-BAD0-09E4E55EF7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0293" y="1332548"/>
            <a:ext cx="10729870" cy="2852737"/>
          </a:xfrm>
        </p:spPr>
        <p:txBody>
          <a:bodyPr anchor="t" anchorCtr="0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7D944C37-D002-7249-9671-D115B41904F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30293" y="4425633"/>
            <a:ext cx="1072987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7CA001B-E590-9546-A1BC-8E7E3A7EFC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EF1E5-F080-0048-9372-CF230FDE727D}" type="slidenum">
              <a:rPr lang="es-ES" smtClean="0"/>
              <a:t>‹#›</a:t>
            </a:fld>
            <a:endParaRPr lang="es-ES"/>
          </a:p>
        </p:txBody>
      </p:sp>
      <p:sp>
        <p:nvSpPr>
          <p:cNvPr id="7" name="Marcador de pie de página 4">
            <a:extLst>
              <a:ext uri="{FF2B5EF4-FFF2-40B4-BE49-F238E27FC236}">
                <a16:creationId xmlns:a16="http://schemas.microsoft.com/office/drawing/2014/main" id="{93CD924F-B0BA-D34B-8679-987480628B3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562916" y="613351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 anchorCtr="0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348378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BB740FF-768D-984E-A5D5-98DDBC4BA4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CEBD72F-C901-A14A-9976-65B5E52665B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70020" y="2685327"/>
            <a:ext cx="5249779" cy="3397421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2BA9CD86-F882-1A4D-B8DD-0844ABD0ED4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2685327"/>
            <a:ext cx="5304184" cy="3397422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2E91928A-0B92-C448-AFD4-C264B270F2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EF1E5-F080-0048-9372-CF230FDE727D}" type="slidenum">
              <a:rPr lang="es-ES" smtClean="0"/>
              <a:t>‹#›</a:t>
            </a:fld>
            <a:endParaRPr lang="es-ES"/>
          </a:p>
        </p:txBody>
      </p:sp>
      <p:sp>
        <p:nvSpPr>
          <p:cNvPr id="8" name="Marcador de pie de página 4">
            <a:extLst>
              <a:ext uri="{FF2B5EF4-FFF2-40B4-BE49-F238E27FC236}">
                <a16:creationId xmlns:a16="http://schemas.microsoft.com/office/drawing/2014/main" id="{87F0BD42-BA2E-714B-B522-8E9F0B87536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962400" y="6128963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 anchorCtr="0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59512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0D44C7F-EBDA-A24F-9D47-56A545BC0D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45435" y="1076858"/>
            <a:ext cx="10714728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61434399-C56C-D944-99F0-CDFA8724C0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45434" y="2575901"/>
            <a:ext cx="5289003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0FB094BD-D882-8B4A-B574-0E863B8CFF8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45435" y="3550445"/>
            <a:ext cx="5289002" cy="2495513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46343CEE-F82C-2847-B3BB-2F7BA34FB84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57561" y="2575901"/>
            <a:ext cx="53026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D9B9E527-557A-8844-884D-2B9E1001385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57562" y="3550445"/>
            <a:ext cx="5302602" cy="2495513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7C915A4B-1670-7142-8981-F9E8B8C06B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EF1E5-F080-0048-9372-CF230FDE727D}" type="slidenum">
              <a:rPr lang="es-ES" smtClean="0"/>
              <a:t>‹#›</a:t>
            </a:fld>
            <a:endParaRPr lang="es-ES"/>
          </a:p>
        </p:txBody>
      </p:sp>
      <p:sp>
        <p:nvSpPr>
          <p:cNvPr id="10" name="Marcador de pie de página 4">
            <a:extLst>
              <a:ext uri="{FF2B5EF4-FFF2-40B4-BE49-F238E27FC236}">
                <a16:creationId xmlns:a16="http://schemas.microsoft.com/office/drawing/2014/main" id="{E1824371-E7C3-EB40-81A2-200ECB384153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>
          <a:xfrm>
            <a:off x="3764366" y="6141665"/>
            <a:ext cx="4155744" cy="365125"/>
          </a:xfrm>
          <a:prstGeom prst="rect">
            <a:avLst/>
          </a:prstGeom>
        </p:spPr>
        <p:txBody>
          <a:bodyPr vert="horz" lIns="91440" tIns="45720" rIns="91440" bIns="45720" rtlCol="0" anchor="ctr" anchorCtr="0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979952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2D4F637-1308-664C-83B4-FA3A5C5F9D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98E102C0-E24E-E349-A2A5-1AC8458C26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EF1E5-F080-0048-9372-CF230FDE727D}" type="slidenum">
              <a:rPr lang="es-ES" smtClean="0"/>
              <a:t>‹#›</a:t>
            </a:fld>
            <a:endParaRPr lang="es-ES"/>
          </a:p>
        </p:txBody>
      </p:sp>
      <p:sp>
        <p:nvSpPr>
          <p:cNvPr id="6" name="Marcador de pie de página 4">
            <a:extLst>
              <a:ext uri="{FF2B5EF4-FFF2-40B4-BE49-F238E27FC236}">
                <a16:creationId xmlns:a16="http://schemas.microsoft.com/office/drawing/2014/main" id="{EC2D1B76-8B8D-8D4A-8189-7108E90AB0F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26408" y="6141665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 anchorCtr="0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604714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2338ACD2-C9D8-5442-BE0B-F65DAA9A89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EF1E5-F080-0048-9372-CF230FDE727D}" type="slidenum">
              <a:rPr lang="es-ES" smtClean="0"/>
              <a:t>‹#›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7BC88E4-43E3-4848-BE02-F9F0F284F23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141665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 anchorCtr="0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371571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3F7EF2B-C263-964F-9EEB-6EE87EEA6D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3144" y="1180617"/>
            <a:ext cx="4278881" cy="1407007"/>
          </a:xfrm>
        </p:spPr>
        <p:txBody>
          <a:bodyPr anchor="t" anchorCtr="0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A4DC231-D60C-4B40-8F93-3EA127AAEA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91088" y="1177441"/>
            <a:ext cx="3421550" cy="468837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31FB91F3-F429-714F-93EA-25BF9C70814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93144" y="2754774"/>
            <a:ext cx="4278881" cy="3114213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6F425F79-DD28-5D40-BD54-BD567D0C91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EF1E5-F080-0048-9372-CF230FDE727D}" type="slidenum">
              <a:rPr lang="es-ES" smtClean="0"/>
              <a:t>‹#›</a:t>
            </a:fld>
            <a:endParaRPr lang="es-ES"/>
          </a:p>
        </p:txBody>
      </p:sp>
      <p:sp>
        <p:nvSpPr>
          <p:cNvPr id="8" name="Marcador de pie de página 4">
            <a:extLst>
              <a:ext uri="{FF2B5EF4-FFF2-40B4-BE49-F238E27FC236}">
                <a16:creationId xmlns:a16="http://schemas.microsoft.com/office/drawing/2014/main" id="{F2869BA2-D0C4-E546-BFB4-992AFCA6944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141665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 anchorCtr="0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es-ES"/>
          </a:p>
        </p:txBody>
      </p:sp>
      <p:sp>
        <p:nvSpPr>
          <p:cNvPr id="9" name="Marcador de contenido 2">
            <a:extLst>
              <a:ext uri="{FF2B5EF4-FFF2-40B4-BE49-F238E27FC236}">
                <a16:creationId xmlns:a16="http://schemas.microsoft.com/office/drawing/2014/main" id="{76939CAF-0F22-644B-A275-1944B7625412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8447059" y="1180617"/>
            <a:ext cx="3010468" cy="2248383"/>
          </a:xfrm>
        </p:spPr>
        <p:txBody>
          <a:bodyPr>
            <a:noAutofit/>
          </a:bodyPr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10" name="Marcador de contenido 2">
            <a:extLst>
              <a:ext uri="{FF2B5EF4-FFF2-40B4-BE49-F238E27FC236}">
                <a16:creationId xmlns:a16="http://schemas.microsoft.com/office/drawing/2014/main" id="{35388C7D-5BB4-704B-8D60-3D827BB08F63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8447058" y="3528646"/>
            <a:ext cx="3010468" cy="2340342"/>
          </a:xfrm>
        </p:spPr>
        <p:txBody>
          <a:bodyPr>
            <a:noAutofit/>
          </a:bodyPr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</p:spTree>
    <p:extLst>
      <p:ext uri="{BB962C8B-B14F-4D97-AF65-F5344CB8AC3E}">
        <p14:creationId xmlns:p14="http://schemas.microsoft.com/office/powerpoint/2010/main" val="31041434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225980C-B0AE-584D-B812-F230492AC6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0976" y="987425"/>
            <a:ext cx="4687323" cy="1408534"/>
          </a:xfrm>
        </p:spPr>
        <p:txBody>
          <a:bodyPr anchor="t" anchorCtr="0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C3617446-3B88-DD40-BC8F-9AC1CD4414C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600699" y="987425"/>
            <a:ext cx="5859463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7971A45F-B5D7-0D40-9164-03C3CF42246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60976" y="2546430"/>
            <a:ext cx="4687323" cy="332255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1057988F-65C2-A242-8902-38001BE942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EF1E5-F080-0048-9372-CF230FDE727D}" type="slidenum">
              <a:rPr lang="es-ES" smtClean="0"/>
              <a:t>‹#›</a:t>
            </a:fld>
            <a:endParaRPr lang="es-ES"/>
          </a:p>
        </p:txBody>
      </p:sp>
      <p:sp>
        <p:nvSpPr>
          <p:cNvPr id="8" name="Marcador de pie de página 4">
            <a:extLst>
              <a:ext uri="{FF2B5EF4-FFF2-40B4-BE49-F238E27FC236}">
                <a16:creationId xmlns:a16="http://schemas.microsoft.com/office/drawing/2014/main" id="{A1BD20AF-6FDF-694F-8BBB-BAF5BFBCA69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141665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 anchorCtr="0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764107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EB6CA309-E17A-2B44-85BE-A3856B25C1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0021" y="1152758"/>
            <a:ext cx="10690142" cy="1325563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A61D2B88-EA5F-F340-83EC-5CE5D16C892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70021" y="2725947"/>
            <a:ext cx="10690142" cy="319479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E41A8EE-456F-8E45-ACEA-FDC28B2238A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38867" y="6076347"/>
            <a:ext cx="450935" cy="365125"/>
          </a:xfrm>
          <a:prstGeom prst="rect">
            <a:avLst/>
          </a:prstGeom>
        </p:spPr>
        <p:txBody>
          <a:bodyPr vert="horz" lIns="91440" tIns="45720" rIns="91440" bIns="45720" rtlCol="0" anchor="b" anchorCtr="1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252F14F-3A0B-CE46-8BBB-70A85C2745A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076348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b" anchorCtr="1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267626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58" r:id="rId11"/>
    <p:sldLayoutId id="2147483659" r:id="rId1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4020" userDrawn="1">
          <p15:clr>
            <a:srgbClr val="F26B43"/>
          </p15:clr>
        </p15:guide>
        <p15:guide id="2" pos="7355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1">
            <a:extLst>
              <a:ext uri="{FF2B5EF4-FFF2-40B4-BE49-F238E27FC236}">
                <a16:creationId xmlns:a16="http://schemas.microsoft.com/office/drawing/2014/main" id="{701B9F5F-2A92-8837-0396-61489451FC9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9185" y="1691213"/>
            <a:ext cx="7291958" cy="1341342"/>
          </a:xfrm>
        </p:spPr>
        <p:txBody>
          <a:bodyPr>
            <a:normAutofit fontScale="90000"/>
          </a:bodyPr>
          <a:lstStyle/>
          <a:p>
            <a:r>
              <a:rPr lang="en-US" sz="3600" dirty="0">
                <a:latin typeface="+mn-lt"/>
                <a:ea typeface="Times New Roman" panose="02020603050405020304" pitchFamily="18" charset="0"/>
                <a:cs typeface="Arial" panose="020B0604020202020204"/>
              </a:rPr>
              <a:t>European Public Goods: Policy priority for financing EU’s sustainability growth and facing global challenges</a:t>
            </a:r>
            <a:br>
              <a:rPr lang="en-US" sz="4000" dirty="0">
                <a:latin typeface="+mn-lt"/>
                <a:ea typeface="Times New Roman" panose="02020603050405020304" pitchFamily="18" charset="0"/>
                <a:cs typeface="Arial" panose="020B0604020202020204"/>
              </a:rPr>
            </a:br>
            <a:endParaRPr lang="en-US" sz="4000" dirty="0"/>
          </a:p>
        </p:txBody>
      </p:sp>
      <p:sp>
        <p:nvSpPr>
          <p:cNvPr id="2" name="Subtítulo 2">
            <a:extLst>
              <a:ext uri="{FF2B5EF4-FFF2-40B4-BE49-F238E27FC236}">
                <a16:creationId xmlns:a16="http://schemas.microsoft.com/office/drawing/2014/main" id="{47A1B901-BD46-B09F-7AF6-EF6CC6514A4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48343" y="3243944"/>
            <a:ext cx="6954129" cy="1208314"/>
          </a:xfrm>
        </p:spPr>
        <p:txBody>
          <a:bodyPr>
            <a:noAutofit/>
          </a:bodyPr>
          <a:lstStyle/>
          <a:p>
            <a:pPr algn="ctr"/>
            <a:r>
              <a:rPr lang="en-US" dirty="0"/>
              <a:t> </a:t>
            </a:r>
            <a:endParaRPr lang="en-IE" dirty="0"/>
          </a:p>
          <a:p>
            <a:r>
              <a:rPr lang="en-IE" sz="2800" dirty="0"/>
              <a:t>Marco Buti</a:t>
            </a:r>
            <a:r>
              <a:rPr lang="en-IE" sz="2000" dirty="0"/>
              <a:t> </a:t>
            </a:r>
          </a:p>
          <a:p>
            <a:r>
              <a:rPr lang="en-IE" sz="2000" i="1" dirty="0"/>
              <a:t>Tommaso </a:t>
            </a:r>
            <a:r>
              <a:rPr lang="en-IE" sz="2000" i="1" dirty="0" err="1"/>
              <a:t>Padoa-Schioppa</a:t>
            </a:r>
            <a:r>
              <a:rPr lang="en-IE" sz="2000" i="1" dirty="0"/>
              <a:t> Chair</a:t>
            </a:r>
            <a:r>
              <a:rPr lang="en-IE" sz="2000" dirty="0"/>
              <a:t>, European University Institute</a:t>
            </a:r>
          </a:p>
          <a:p>
            <a:pPr algn="ctr"/>
            <a:endParaRPr lang="en-IE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7D91C17-6E0D-5EFE-FD7E-8CD5264DD762}"/>
              </a:ext>
            </a:extLst>
          </p:cNvPr>
          <p:cNvSpPr txBox="1"/>
          <p:nvPr/>
        </p:nvSpPr>
        <p:spPr>
          <a:xfrm>
            <a:off x="142985" y="4270579"/>
            <a:ext cx="6096000" cy="646331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endParaRPr lang="en-US" dirty="0"/>
          </a:p>
          <a:p>
            <a:endParaRPr lang="en-US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97E866B-6A1F-AFDC-86F2-C2D032DCABF7}"/>
              </a:ext>
            </a:extLst>
          </p:cNvPr>
          <p:cNvSpPr txBox="1"/>
          <p:nvPr/>
        </p:nvSpPr>
        <p:spPr>
          <a:xfrm>
            <a:off x="219185" y="4773605"/>
            <a:ext cx="6096000" cy="1431161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1800" dirty="0">
                <a:latin typeface="+mn-lt"/>
                <a:ea typeface="Times New Roman" panose="02020603050405020304" pitchFamily="18" charset="0"/>
                <a:cs typeface="Arial" panose="020B0604020202020204"/>
              </a:rPr>
              <a:t>ECO Section, EESC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1800" dirty="0">
                <a:latin typeface="+mn-lt"/>
                <a:ea typeface="Times New Roman" panose="02020603050405020304" pitchFamily="18" charset="0"/>
                <a:cs typeface="Arial" panose="020B0604020202020204"/>
              </a:rPr>
              <a:t>5 June 2025 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97091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53D4190-95DA-0F9C-86F8-747385D3D6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EF1E5-F080-0048-9372-CF230FDE727D}" type="slidenum">
              <a:rPr lang="es-ES" smtClean="0"/>
              <a:t>2</a:t>
            </a:fld>
            <a:endParaRPr lang="es-E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BE2EA9C-9FBE-E434-C155-731FBFE2DE55}"/>
              </a:ext>
            </a:extLst>
          </p:cNvPr>
          <p:cNvSpPr txBox="1"/>
          <p:nvPr/>
        </p:nvSpPr>
        <p:spPr>
          <a:xfrm>
            <a:off x="8741230" y="6076349"/>
            <a:ext cx="1807029" cy="41652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endParaRPr lang="en-US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C331CA88-34C9-ADEC-016F-F4C26A1E67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8734" y="484463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GB" sz="3600" dirty="0"/>
              <a:t>Three dimensions of the EU budget</a:t>
            </a:r>
            <a:endParaRPr lang="en-GB" sz="4800" dirty="0"/>
          </a:p>
        </p:txBody>
      </p:sp>
      <p:sp>
        <p:nvSpPr>
          <p:cNvPr id="7" name="Triangle 6">
            <a:extLst>
              <a:ext uri="{FF2B5EF4-FFF2-40B4-BE49-F238E27FC236}">
                <a16:creationId xmlns:a16="http://schemas.microsoft.com/office/drawing/2014/main" id="{BFEA6F86-8028-6399-F92B-9882008D3B20}"/>
              </a:ext>
            </a:extLst>
          </p:cNvPr>
          <p:cNvSpPr/>
          <p:nvPr/>
        </p:nvSpPr>
        <p:spPr>
          <a:xfrm>
            <a:off x="4084108" y="1794061"/>
            <a:ext cx="3468914" cy="3091543"/>
          </a:xfrm>
          <a:prstGeom prst="triangle">
            <a:avLst/>
          </a:prstGeom>
          <a:gradFill flip="none" rotWithShape="1">
            <a:gsLst>
              <a:gs pos="0">
                <a:schemeClr val="accent6">
                  <a:lumMod val="50622"/>
                </a:schemeClr>
              </a:gs>
              <a:gs pos="20000">
                <a:schemeClr val="accent6">
                  <a:lumMod val="0"/>
                  <a:lumOff val="100000"/>
                </a:schemeClr>
              </a:gs>
              <a:gs pos="100000">
                <a:schemeClr val="accent6">
                  <a:lumMod val="100000"/>
                </a:schemeClr>
              </a:gs>
            </a:gsLst>
            <a:path path="circle">
              <a:fillToRect l="50000" t="-80000" r="50000" b="180000"/>
            </a:path>
            <a:tileRect/>
          </a:gradFill>
          <a:ln w="34925"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64C40A53-37C7-6EF1-C86D-40A048459BD7}"/>
              </a:ext>
            </a:extLst>
          </p:cNvPr>
          <p:cNvCxnSpPr>
            <a:cxnSpLocks/>
          </p:cNvCxnSpPr>
          <p:nvPr/>
        </p:nvCxnSpPr>
        <p:spPr>
          <a:xfrm flipV="1">
            <a:off x="4206984" y="3800394"/>
            <a:ext cx="1226953" cy="1077516"/>
          </a:xfrm>
          <a:prstGeom prst="straightConnector1">
            <a:avLst/>
          </a:prstGeom>
          <a:ln w="60325"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FE10A340-C733-8847-7FCF-A37E5F53F6C2}"/>
              </a:ext>
            </a:extLst>
          </p:cNvPr>
          <p:cNvCxnSpPr>
            <a:cxnSpLocks/>
          </p:cNvCxnSpPr>
          <p:nvPr/>
        </p:nvCxnSpPr>
        <p:spPr>
          <a:xfrm flipH="1" flipV="1">
            <a:off x="5956451" y="3800394"/>
            <a:ext cx="1559535" cy="1049817"/>
          </a:xfrm>
          <a:prstGeom prst="straightConnector1">
            <a:avLst/>
          </a:prstGeom>
          <a:ln w="60325"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1F5D746D-3CD0-9846-E4CB-60EB715B9CB4}"/>
              </a:ext>
            </a:extLst>
          </p:cNvPr>
          <p:cNvCxnSpPr>
            <a:cxnSpLocks/>
          </p:cNvCxnSpPr>
          <p:nvPr/>
        </p:nvCxnSpPr>
        <p:spPr>
          <a:xfrm>
            <a:off x="5818565" y="1921068"/>
            <a:ext cx="0" cy="1418764"/>
          </a:xfrm>
          <a:prstGeom prst="straightConnector1">
            <a:avLst/>
          </a:prstGeom>
          <a:ln w="60325"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B214D5DF-267B-F500-36ED-3CD1E223C648}"/>
              </a:ext>
            </a:extLst>
          </p:cNvPr>
          <p:cNvSpPr txBox="1"/>
          <p:nvPr/>
        </p:nvSpPr>
        <p:spPr>
          <a:xfrm>
            <a:off x="4848775" y="3339387"/>
            <a:ext cx="19395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New EU budget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A2B20F9E-7535-C8BA-D365-53B65A329862}"/>
              </a:ext>
            </a:extLst>
          </p:cNvPr>
          <p:cNvSpPr txBox="1"/>
          <p:nvPr/>
        </p:nvSpPr>
        <p:spPr>
          <a:xfrm>
            <a:off x="5433937" y="1424729"/>
            <a:ext cx="10450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000000"/>
                </a:solidFill>
              </a:rPr>
              <a:t>  Size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C12554BF-2C81-CF6D-617B-6F222AFD4F55}"/>
              </a:ext>
            </a:extLst>
          </p:cNvPr>
          <p:cNvSpPr txBox="1"/>
          <p:nvPr/>
        </p:nvSpPr>
        <p:spPr>
          <a:xfrm>
            <a:off x="1693334" y="4700938"/>
            <a:ext cx="247372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FF0000"/>
                </a:solidFill>
              </a:rPr>
              <a:t>Composition</a:t>
            </a:r>
          </a:p>
          <a:p>
            <a:r>
              <a:rPr lang="en-US" sz="2800" b="1" dirty="0">
                <a:solidFill>
                  <a:srgbClr val="FF0000"/>
                </a:solidFill>
              </a:rPr>
              <a:t>       EPGs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4A7C721E-CECA-1FF2-F64D-1EFEF8A69B79}"/>
              </a:ext>
            </a:extLst>
          </p:cNvPr>
          <p:cNvSpPr txBox="1"/>
          <p:nvPr/>
        </p:nvSpPr>
        <p:spPr>
          <a:xfrm>
            <a:off x="7577540" y="4700938"/>
            <a:ext cx="15551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000000"/>
                </a:solidFill>
              </a:rPr>
              <a:t>Flexibility</a:t>
            </a:r>
          </a:p>
        </p:txBody>
      </p:sp>
      <p:sp>
        <p:nvSpPr>
          <p:cNvPr id="15" name="Arrow: Right 5">
            <a:extLst>
              <a:ext uri="{FF2B5EF4-FFF2-40B4-BE49-F238E27FC236}">
                <a16:creationId xmlns:a16="http://schemas.microsoft.com/office/drawing/2014/main" id="{63486A35-14B9-631A-41F1-82FA626C0E14}"/>
              </a:ext>
            </a:extLst>
          </p:cNvPr>
          <p:cNvSpPr/>
          <p:nvPr/>
        </p:nvSpPr>
        <p:spPr>
          <a:xfrm>
            <a:off x="1921281" y="5177991"/>
            <a:ext cx="436918" cy="484632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232128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ECB5F2-3A53-F750-B370-57A4574DB3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42696" y="1413480"/>
            <a:ext cx="6335198" cy="4395054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0" indent="0" algn="ctr">
              <a:lnSpc>
                <a:spcPct val="100000"/>
              </a:lnSpc>
              <a:buNone/>
            </a:pPr>
            <a:endParaRPr lang="en-IE" b="1" dirty="0">
              <a:solidFill>
                <a:schemeClr val="accent2"/>
              </a:solidFill>
              <a:latin typeface="Aptos"/>
              <a:ea typeface="+mn-lt"/>
              <a:cs typeface="+mn-lt"/>
            </a:endParaRPr>
          </a:p>
          <a:p>
            <a:pPr marL="0" indent="0" algn="ctr">
              <a:lnSpc>
                <a:spcPct val="100000"/>
              </a:lnSpc>
              <a:buNone/>
            </a:pPr>
            <a:endParaRPr lang="en-IE" sz="2000" dirty="0">
              <a:solidFill>
                <a:schemeClr val="accent2"/>
              </a:solidFill>
              <a:latin typeface="Aptos"/>
              <a:ea typeface="+mn-lt"/>
              <a:cs typeface="+mn-lt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1CAC51A-E047-A029-EF7E-1DD7FB2A29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EF1E5-F080-0048-9372-CF230FDE727D}" type="slidenum">
              <a:rPr lang="es-ES" smtClean="0"/>
              <a:t>3</a:t>
            </a:fld>
            <a:endParaRPr lang="es-ES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67E4148A-4F1E-65D9-9352-700AADBD6718}"/>
              </a:ext>
            </a:extLst>
          </p:cNvPr>
          <p:cNvSpPr txBox="1">
            <a:spLocks/>
          </p:cNvSpPr>
          <p:nvPr/>
        </p:nvSpPr>
        <p:spPr>
          <a:xfrm>
            <a:off x="302612" y="1413480"/>
            <a:ext cx="4995705" cy="409721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endParaRPr lang="en-IE" i="1" dirty="0">
              <a:solidFill>
                <a:srgbClr val="00B050"/>
              </a:solidFill>
              <a:latin typeface="Aptos"/>
              <a:cs typeface="Arial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3BF78D3-9D33-E257-2DF2-9F35AD8A2137}"/>
              </a:ext>
            </a:extLst>
          </p:cNvPr>
          <p:cNvSpPr txBox="1"/>
          <p:nvPr/>
        </p:nvSpPr>
        <p:spPr>
          <a:xfrm>
            <a:off x="8079923" y="5421654"/>
            <a:ext cx="1355272" cy="30008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endParaRPr lang="en-US" sz="135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F973B625-21D9-60BD-AFEE-947C39D3C907}"/>
              </a:ext>
            </a:extLst>
          </p:cNvPr>
          <p:cNvSpPr txBox="1">
            <a:spLocks/>
          </p:cNvSpPr>
          <p:nvPr/>
        </p:nvSpPr>
        <p:spPr>
          <a:xfrm>
            <a:off x="2030083" y="568706"/>
            <a:ext cx="8131833" cy="640397"/>
          </a:xfrm>
          <a:prstGeom prst="rect">
            <a:avLst/>
          </a:prstGeom>
        </p:spPr>
        <p:txBody>
          <a:bodyPr vert="horz" lIns="68580" tIns="34290" rIns="68580" bIns="34290" rtlCol="0" anchor="t" anchorCtr="0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IE" sz="3600" dirty="0">
                <a:solidFill>
                  <a:schemeClr val="tx2"/>
                </a:solidFill>
              </a:rPr>
              <a:t>Features of EPGs</a:t>
            </a:r>
            <a:endParaRPr lang="en-US" sz="3600" dirty="0">
              <a:solidFill>
                <a:schemeClr val="tx2"/>
              </a:solidFill>
            </a:endParaRPr>
          </a:p>
        </p:txBody>
      </p:sp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29A34443-B5F2-CCDE-5C2B-1F25D7EED5C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5300258"/>
              </p:ext>
            </p:extLst>
          </p:nvPr>
        </p:nvGraphicFramePr>
        <p:xfrm>
          <a:off x="2729595" y="1242523"/>
          <a:ext cx="6705600" cy="4566011"/>
        </p:xfrm>
        <a:graphic>
          <a:graphicData uri="http://schemas.openxmlformats.org/drawingml/2006/table">
            <a:tbl>
              <a:tblPr firstRow="1" firstCol="1" bandRow="1"/>
              <a:tblGrid>
                <a:gridCol w="2726223">
                  <a:extLst>
                    <a:ext uri="{9D8B030D-6E8A-4147-A177-3AD203B41FA5}">
                      <a16:colId xmlns:a16="http://schemas.microsoft.com/office/drawing/2014/main" val="2893493729"/>
                    </a:ext>
                  </a:extLst>
                </a:gridCol>
                <a:gridCol w="3979377">
                  <a:extLst>
                    <a:ext uri="{9D8B030D-6E8A-4147-A177-3AD203B41FA5}">
                      <a16:colId xmlns:a16="http://schemas.microsoft.com/office/drawing/2014/main" val="2147931228"/>
                    </a:ext>
                  </a:extLst>
                </a:gridCol>
              </a:tblGrid>
              <a:tr h="35481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500" b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RATIONALE</a:t>
                      </a:r>
                      <a:endParaRPr lang="it-IT" sz="15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847" marR="1484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500" b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FEATURE</a:t>
                      </a:r>
                      <a:endParaRPr lang="it-IT" sz="15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21" marR="21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05742528"/>
                  </a:ext>
                </a:extLst>
              </a:tr>
              <a:tr h="336239">
                <a:tc row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200" b="1">
                          <a:solidFill>
                            <a:srgbClr val="FFFFFF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Economic</a:t>
                      </a:r>
                      <a:endParaRPr lang="it-IT" sz="1200" b="1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847" marR="14847" marT="81000" marB="0" anchor="ctr" anchorCtr="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546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b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Non rivalry and/or non excludability</a:t>
                      </a:r>
                      <a:endParaRPr lang="it-IT" sz="12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21" marR="21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88249177"/>
                  </a:ext>
                </a:extLst>
              </a:tr>
              <a:tr h="510663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b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Economies of scale and scope</a:t>
                      </a:r>
                      <a:endParaRPr lang="it-IT" sz="12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21" marR="21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80016401"/>
                  </a:ext>
                </a:extLst>
              </a:tr>
              <a:tr h="685098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200" b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Positive externalities</a:t>
                      </a:r>
                      <a:endParaRPr lang="it-IT" sz="12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21" marR="2121" marT="81000" marB="0" anchor="ctr" anchorCtr="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58642448"/>
                  </a:ext>
                </a:extLst>
              </a:tr>
              <a:tr h="685098"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200" b="1">
                          <a:solidFill>
                            <a:srgbClr val="FFFFFF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Institutional</a:t>
                      </a:r>
                      <a:endParaRPr lang="it-IT" sz="1200" b="1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847" marR="14847" marT="81000" marB="0" anchor="ctr" anchorCtr="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546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200" b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Mutual interest</a:t>
                      </a:r>
                      <a:endParaRPr lang="it-IT" sz="12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21" marR="2121" marT="81000" marB="0" anchor="ctr" anchorCtr="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31823913"/>
                  </a:ext>
                </a:extLst>
              </a:tr>
              <a:tr h="510663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200" b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Cross-border dimension</a:t>
                      </a:r>
                      <a:endParaRPr lang="it-IT" sz="12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21" marR="2121" marT="81000" marB="0" anchor="ctr" anchorCtr="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76667638"/>
                  </a:ext>
                </a:extLst>
              </a:tr>
              <a:tr h="424276"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en-GB" sz="1200" b="1">
                        <a:solidFill>
                          <a:srgbClr val="FFFFFF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200" b="1">
                          <a:solidFill>
                            <a:srgbClr val="FFFFFF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Political</a:t>
                      </a:r>
                      <a:endParaRPr lang="it-IT" sz="1200" b="1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200" b="1">
                          <a:solidFill>
                            <a:srgbClr val="FFFFFF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it-IT" sz="1200" b="1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847" marR="14847" marT="5400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546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200" b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Mission oriented</a:t>
                      </a:r>
                      <a:endParaRPr lang="it-IT" sz="12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21" marR="2121" marT="81000" marB="0" anchor="ctr" anchorCtr="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55459757"/>
                  </a:ext>
                </a:extLst>
              </a:tr>
              <a:tr h="1059164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200" b="1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Beyond subsidiarity</a:t>
                      </a:r>
                      <a:r>
                        <a:rPr lang="en-GB" sz="12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it-IT" sz="12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21" marR="2121" marT="81000" marB="0" anchor="ctr" anchorCtr="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5847478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297330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A669474-63BF-5BDD-A993-1CFB3D3B41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EF1E5-F080-0048-9372-CF230FDE727D}" type="slidenum">
              <a:rPr lang="es-ES" smtClean="0"/>
              <a:t>4</a:t>
            </a:fld>
            <a:endParaRPr lang="es-ES"/>
          </a:p>
        </p:txBody>
      </p:sp>
      <p:sp>
        <p:nvSpPr>
          <p:cNvPr id="17" name="Title 1">
            <a:extLst>
              <a:ext uri="{FF2B5EF4-FFF2-40B4-BE49-F238E27FC236}">
                <a16:creationId xmlns:a16="http://schemas.microsoft.com/office/drawing/2014/main" id="{F9FDEB8C-BAB2-23E4-4A6E-68BE687D98D6}"/>
              </a:ext>
            </a:extLst>
          </p:cNvPr>
          <p:cNvSpPr txBox="1">
            <a:spLocks/>
          </p:cNvSpPr>
          <p:nvPr/>
        </p:nvSpPr>
        <p:spPr>
          <a:xfrm>
            <a:off x="976045" y="287677"/>
            <a:ext cx="11110043" cy="1065774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2800" dirty="0">
                <a:ea typeface="+mj-lt"/>
                <a:cs typeface="+mj-lt"/>
              </a:rPr>
              <a:t>          </a:t>
            </a:r>
            <a:endParaRPr lang="en-US" sz="3600" dirty="0">
              <a:ea typeface="+mj-lt"/>
              <a:cs typeface="+mj-lt"/>
            </a:endParaRPr>
          </a:p>
          <a:p>
            <a:pPr algn="ctr"/>
            <a:endParaRPr lang="en-US" sz="3600" dirty="0">
              <a:ea typeface="+mj-lt"/>
              <a:cs typeface="+mj-lt"/>
            </a:endParaRPr>
          </a:p>
          <a:p>
            <a:pPr algn="ctr"/>
            <a:endParaRPr lang="en-US" sz="3600" dirty="0">
              <a:ea typeface="+mj-lt"/>
              <a:cs typeface="+mj-lt"/>
            </a:endParaRPr>
          </a:p>
          <a:p>
            <a:pPr algn="ctr"/>
            <a:endParaRPr lang="en-US" sz="3600" dirty="0">
              <a:ea typeface="+mj-lt"/>
              <a:cs typeface="+mj-lt"/>
            </a:endParaRPr>
          </a:p>
          <a:p>
            <a:pPr algn="ctr"/>
            <a:endParaRPr lang="en-US" sz="3200" dirty="0">
              <a:ea typeface="+mj-lt"/>
              <a:cs typeface="+mj-lt"/>
            </a:endParaRPr>
          </a:p>
          <a:p>
            <a:pPr algn="ctr"/>
            <a:endParaRPr lang="en-US" dirty="0"/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721B139C-CD45-AB87-88E1-F2CD03384E3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97694814"/>
              </p:ext>
            </p:extLst>
          </p:nvPr>
        </p:nvGraphicFramePr>
        <p:xfrm>
          <a:off x="1307924" y="1527304"/>
          <a:ext cx="9576151" cy="4474127"/>
        </p:xfrm>
        <a:graphic>
          <a:graphicData uri="http://schemas.openxmlformats.org/drawingml/2006/table">
            <a:tbl>
              <a:tblPr firstRow="1" firstCol="1" bandRow="1"/>
              <a:tblGrid>
                <a:gridCol w="2020807">
                  <a:extLst>
                    <a:ext uri="{9D8B030D-6E8A-4147-A177-3AD203B41FA5}">
                      <a16:colId xmlns:a16="http://schemas.microsoft.com/office/drawing/2014/main" val="1742780051"/>
                    </a:ext>
                  </a:extLst>
                </a:gridCol>
                <a:gridCol w="3491657">
                  <a:extLst>
                    <a:ext uri="{9D8B030D-6E8A-4147-A177-3AD203B41FA5}">
                      <a16:colId xmlns:a16="http://schemas.microsoft.com/office/drawing/2014/main" val="1616174193"/>
                    </a:ext>
                  </a:extLst>
                </a:gridCol>
                <a:gridCol w="4063687">
                  <a:extLst>
                    <a:ext uri="{9D8B030D-6E8A-4147-A177-3AD203B41FA5}">
                      <a16:colId xmlns:a16="http://schemas.microsoft.com/office/drawing/2014/main" val="2992683449"/>
                    </a:ext>
                  </a:extLst>
                </a:gridCol>
              </a:tblGrid>
              <a:tr h="32554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600" b="1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AREAS</a:t>
                      </a:r>
                      <a:endParaRPr lang="it-IT" sz="16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595" marR="31595" marT="0" marB="0" anchor="ctr" anchorCtr="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600" b="1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OBJECTIVE</a:t>
                      </a:r>
                      <a:endParaRPr lang="it-IT" sz="16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595" marR="31595" marT="0" marB="0" anchor="ctr" anchorCtr="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600" b="1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EXAMPLES</a:t>
                      </a:r>
                      <a:endParaRPr lang="it-IT" sz="16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595" marR="31595" marT="0" marB="0" anchor="ctr" anchorCtr="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52801306"/>
                  </a:ext>
                </a:extLst>
              </a:tr>
              <a:tr h="86650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600" b="1" dirty="0">
                          <a:solidFill>
                            <a:srgbClr val="FFFFFF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Digital transition</a:t>
                      </a:r>
                      <a:endParaRPr lang="it-IT" sz="16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595" marR="31595" marT="0" marB="0" anchor="ctr" anchorCtr="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546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60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Boosting innovation and reconciling EU domestic and global agenda</a:t>
                      </a:r>
                      <a:endParaRPr lang="it-IT" sz="16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595" marR="31595" marT="0" marB="0" anchor="ctr" anchorCtr="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6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Cross border digital connectivity infrastructure (e.g. 5G, backbone networks, quantum communication infrastructures), R&amp;D</a:t>
                      </a:r>
                      <a:endParaRPr lang="it-IT" sz="16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595" marR="31595" marT="0" marB="0" anchor="ctr" anchorCtr="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86423546"/>
                  </a:ext>
                </a:extLst>
              </a:tr>
              <a:tr h="86650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600" b="1" dirty="0">
                          <a:solidFill>
                            <a:srgbClr val="FFFFFF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Green transition and energy</a:t>
                      </a:r>
                      <a:endParaRPr lang="it-IT" sz="16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595" marR="31595" marT="0" marB="0" anchor="ctr" anchorCtr="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546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60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Decreasing EU energy dependence and safeguarding EU’s leading role towards climate change</a:t>
                      </a:r>
                      <a:endParaRPr lang="it-IT" sz="16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595" marR="31595" marT="0" marB="0" anchor="ctr" anchorCtr="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6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Cross-border energy projects (e.g. electricity, smart grids, and CO2 networks), cross-border high speed railways  </a:t>
                      </a:r>
                      <a:endParaRPr lang="it-IT" sz="16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595" marR="31595" marT="0" marB="0" anchor="ctr" anchorCtr="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14568261"/>
                  </a:ext>
                </a:extLst>
              </a:tr>
              <a:tr h="48789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600" b="1" dirty="0">
                          <a:solidFill>
                            <a:srgbClr val="FFFFFF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Social transition</a:t>
                      </a:r>
                      <a:endParaRPr lang="it-IT" sz="16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595" marR="31595" marT="0" marB="0" anchor="ctr" anchorCtr="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546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60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Rebalancing welfare state towards re-skilling of human resources</a:t>
                      </a:r>
                      <a:endParaRPr lang="it-IT" sz="16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595" marR="31595" marT="0" marB="0" anchor="ctr" anchorCtr="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6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EU platform for skills acquisition and exchanges</a:t>
                      </a:r>
                      <a:endParaRPr lang="it-IT" sz="16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595" marR="31595" marT="0" marB="0" anchor="ctr" anchorCtr="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76580498"/>
                  </a:ext>
                </a:extLst>
              </a:tr>
              <a:tr h="48789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600" b="1" dirty="0">
                          <a:solidFill>
                            <a:srgbClr val="FFFFFF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Raw materials</a:t>
                      </a:r>
                      <a:endParaRPr lang="it-IT" sz="16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595" marR="31595" marT="0" marB="0" anchor="ctr" anchorCtr="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546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6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Making value chains more robust</a:t>
                      </a:r>
                      <a:endParaRPr lang="it-IT" sz="16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595" marR="31595" marT="0" marB="0" anchor="ctr" anchorCtr="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6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Common purchase of critical raw materials</a:t>
                      </a:r>
                      <a:endParaRPr lang="it-IT" sz="16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595" marR="31595" marT="0" marB="0" anchor="ctr" anchorCtr="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91881757"/>
                  </a:ext>
                </a:extLst>
              </a:tr>
              <a:tr h="64987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600" b="1" dirty="0">
                          <a:solidFill>
                            <a:srgbClr val="FFFFFF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Security </a:t>
                      </a:r>
                      <a:r>
                        <a:rPr lang="it-IT" sz="1600" b="1" dirty="0">
                          <a:solidFill>
                            <a:srgbClr val="FFFFFF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and</a:t>
                      </a:r>
                      <a:r>
                        <a:rPr lang="en-GB" sz="1600" b="1" dirty="0">
                          <a:solidFill>
                            <a:srgbClr val="FFFFFF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it-IT" sz="1600" b="1" dirty="0">
                          <a:solidFill>
                            <a:srgbClr val="FFFFFF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</a:t>
                      </a:r>
                      <a:r>
                        <a:rPr lang="en-GB" sz="1600" b="1" dirty="0" err="1">
                          <a:solidFill>
                            <a:srgbClr val="FFFFFF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efence</a:t>
                      </a:r>
                      <a:endParaRPr lang="it-IT" sz="16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595" marR="31595" marT="0" marB="0" anchor="ctr" anchorCtr="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546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6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Achieving strategic autonomy by building a common defence and security policy</a:t>
                      </a:r>
                      <a:endParaRPr lang="it-IT" sz="16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595" marR="31595" marT="0" marB="0" anchor="ctr" anchorCtr="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6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Borders management, </a:t>
                      </a:r>
                      <a:r>
                        <a:rPr lang="en-GB" sz="1600" b="0" dirty="0">
                          <a:solidFill>
                            <a:schemeClr val="tx1"/>
                          </a:solidFill>
                          <a:effectLst/>
                        </a:rPr>
                        <a:t>air defence, AI, space access,…</a:t>
                      </a:r>
                      <a:endParaRPr lang="it-IT" sz="16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595" marR="31595" marT="0" marB="0" anchor="ctr" anchorCtr="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51872482"/>
                  </a:ext>
                </a:extLst>
              </a:tr>
              <a:tr h="48692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600" b="1" dirty="0">
                          <a:solidFill>
                            <a:srgbClr val="FFFFFF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Health</a:t>
                      </a:r>
                      <a:endParaRPr lang="it-IT" sz="16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595" marR="31595" marT="0" marB="0" anchor="ctr" anchorCtr="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546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6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Protection against health catastrophes  </a:t>
                      </a:r>
                      <a:endParaRPr lang="it-IT" sz="16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595" marR="31595" marT="0" marB="0" anchor="ctr" anchorCtr="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6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Procurement of vaccines, near-shoring of basic medical facilities, R&amp;D</a:t>
                      </a:r>
                      <a:endParaRPr lang="it-IT" sz="16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595" marR="31595" marT="0" marB="0" anchor="ctr" anchorCtr="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69448725"/>
                  </a:ext>
                </a:extLst>
              </a:tr>
            </a:tbl>
          </a:graphicData>
        </a:graphic>
      </p:graphicFrame>
      <p:sp>
        <p:nvSpPr>
          <p:cNvPr id="13" name="Title 1">
            <a:extLst>
              <a:ext uri="{FF2B5EF4-FFF2-40B4-BE49-F238E27FC236}">
                <a16:creationId xmlns:a16="http://schemas.microsoft.com/office/drawing/2014/main" id="{192D0958-F53B-BD24-4015-6C715DE1AE37}"/>
              </a:ext>
            </a:extLst>
          </p:cNvPr>
          <p:cNvSpPr txBox="1">
            <a:spLocks/>
          </p:cNvSpPr>
          <p:nvPr/>
        </p:nvSpPr>
        <p:spPr>
          <a:xfrm>
            <a:off x="1710448" y="592668"/>
            <a:ext cx="8825023" cy="2158798"/>
          </a:xfrm>
          <a:prstGeom prst="rect">
            <a:avLst/>
          </a:prstGeom>
        </p:spPr>
        <p:txBody>
          <a:bodyPr vert="horz" lIns="68580" tIns="34290" rIns="68580" bIns="34290" rtlCol="0" anchor="t" anchorCtr="0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2800" dirty="0">
                <a:solidFill>
                  <a:srgbClr val="00206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What EPGs? </a:t>
            </a:r>
          </a:p>
          <a:p>
            <a:pPr algn="ctr"/>
            <a:r>
              <a:rPr lang="en-US" sz="2800" dirty="0">
                <a:solidFill>
                  <a:srgbClr val="00206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Economic, institutional and political criteria</a:t>
            </a:r>
            <a:r>
              <a:rPr lang="en-US" sz="20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3274175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7873FA3-D5C5-3124-3ABF-79A67E6976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0977" y="1859623"/>
            <a:ext cx="10699186" cy="4216726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endParaRPr lang="en-US" i="1" dirty="0">
              <a:solidFill>
                <a:schemeClr val="tx1">
                  <a:lumMod val="50000"/>
                </a:schemeClr>
              </a:solidFill>
              <a:ea typeface="+mn-lt"/>
              <a:cs typeface="+mn-lt"/>
            </a:endParaRPr>
          </a:p>
          <a:p>
            <a:pPr marL="0" indent="0">
              <a:buNone/>
            </a:pPr>
            <a:endParaRPr lang="en-US" i="1" dirty="0">
              <a:solidFill>
                <a:schemeClr val="tx1">
                  <a:lumMod val="50000"/>
                </a:schemeClr>
              </a:solidFill>
              <a:ea typeface="+mn-lt"/>
              <a:cs typeface="+mn-lt"/>
            </a:endParaRPr>
          </a:p>
          <a:p>
            <a:pPr marL="0" indent="0">
              <a:buNone/>
            </a:pPr>
            <a:endParaRPr lang="en-US" dirty="0">
              <a:solidFill>
                <a:schemeClr val="tx1">
                  <a:lumMod val="50000"/>
                </a:schemeClr>
              </a:solidFill>
              <a:ea typeface="+mn-lt"/>
              <a:cs typeface="+mn-lt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E165E1C-D1DE-462F-4FB1-A528EC6C00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EF1E5-F080-0048-9372-CF230FDE727D}" type="slidenum">
              <a:rPr lang="es-ES" smtClean="0"/>
              <a:t>5</a:t>
            </a:fld>
            <a:endParaRPr lang="es-E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DFC5AC3-3D0C-D039-1BC3-0670006A682B}"/>
              </a:ext>
            </a:extLst>
          </p:cNvPr>
          <p:cNvSpPr txBox="1"/>
          <p:nvPr/>
        </p:nvSpPr>
        <p:spPr>
          <a:xfrm>
            <a:off x="5257376" y="1798684"/>
            <a:ext cx="3010545" cy="346249"/>
          </a:xfrm>
          <a:prstGeom prst="rect">
            <a:avLst/>
          </a:prstGeom>
          <a:noFill/>
        </p:spPr>
        <p:txBody>
          <a:bodyPr wrap="square" lIns="68580" tIns="34290" rIns="68580" bIns="34290" rtlCol="0" anchor="t">
            <a:spAutoFit/>
          </a:bodyPr>
          <a:lstStyle/>
          <a:p>
            <a:pPr algn="ctr"/>
            <a:r>
              <a:rPr lang="en-IE" b="1" dirty="0"/>
              <a:t>Delivery</a:t>
            </a:r>
            <a:endParaRPr lang="en-US" b="1" dirty="0"/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0FA5CAE4-1E1E-4AAE-30B1-05D4B3D2357E}"/>
              </a:ext>
            </a:extLst>
          </p:cNvPr>
          <p:cNvGraphicFramePr>
            <a:graphicFrameLocks noGrp="1"/>
          </p:cNvGraphicFramePr>
          <p:nvPr/>
        </p:nvGraphicFramePr>
        <p:xfrm>
          <a:off x="3697330" y="2214941"/>
          <a:ext cx="6137564" cy="405905"/>
        </p:xfrm>
        <a:graphic>
          <a:graphicData uri="http://schemas.openxmlformats.org/drawingml/2006/table">
            <a:tbl>
              <a:tblPr/>
              <a:tblGrid>
                <a:gridCol w="6137564">
                  <a:extLst>
                    <a:ext uri="{9D8B030D-6E8A-4147-A177-3AD203B41FA5}">
                      <a16:colId xmlns:a16="http://schemas.microsoft.com/office/drawing/2014/main" val="638398415"/>
                    </a:ext>
                  </a:extLst>
                </a:gridCol>
              </a:tblGrid>
              <a:tr h="405905">
                <a:tc>
                  <a:txBody>
                    <a:bodyPr/>
                    <a:lstStyle/>
                    <a:p>
                      <a:endParaRPr lang="en-US" sz="1400" dirty="0">
                        <a:solidFill>
                          <a:schemeClr val="bg1"/>
                        </a:solidFill>
                      </a:endParaRPr>
                    </a:p>
                  </a:txBody>
                  <a:tcPr marL="68580" marR="68580" marT="34290" marB="3429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03321385"/>
                  </a:ext>
                </a:extLst>
              </a:tr>
            </a:tbl>
          </a:graphicData>
        </a:graphic>
      </p:graphicFrame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F45D0FDB-B976-970F-1AA5-F8A944122AF0}"/>
              </a:ext>
            </a:extLst>
          </p:cNvPr>
          <p:cNvGraphicFramePr>
            <a:graphicFrameLocks noGrp="1"/>
          </p:cNvGraphicFramePr>
          <p:nvPr/>
        </p:nvGraphicFramePr>
        <p:xfrm>
          <a:off x="2873483" y="2595774"/>
          <a:ext cx="849646" cy="2455197"/>
        </p:xfrm>
        <a:graphic>
          <a:graphicData uri="http://schemas.openxmlformats.org/drawingml/2006/table">
            <a:tbl>
              <a:tblPr/>
              <a:tblGrid>
                <a:gridCol w="849646">
                  <a:extLst>
                    <a:ext uri="{9D8B030D-6E8A-4147-A177-3AD203B41FA5}">
                      <a16:colId xmlns:a16="http://schemas.microsoft.com/office/drawing/2014/main" val="200233775"/>
                    </a:ext>
                  </a:extLst>
                </a:gridCol>
              </a:tblGrid>
              <a:tr h="2455197"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 marL="68580" marR="68580" marT="34290" marB="34290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60337680"/>
                  </a:ext>
                </a:extLst>
              </a:tr>
            </a:tbl>
          </a:graphicData>
        </a:graphic>
      </p:graphicFrame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D23A801E-B12E-C7BA-3E2A-7277E27FF63F}"/>
              </a:ext>
            </a:extLst>
          </p:cNvPr>
          <p:cNvGraphicFramePr>
            <a:graphicFrameLocks noGrp="1"/>
          </p:cNvGraphicFramePr>
          <p:nvPr/>
        </p:nvGraphicFramePr>
        <p:xfrm>
          <a:off x="3690401" y="2602476"/>
          <a:ext cx="6144492" cy="2449830"/>
        </p:xfrm>
        <a:graphic>
          <a:graphicData uri="http://schemas.openxmlformats.org/drawingml/2006/table">
            <a:tbl>
              <a:tblPr/>
              <a:tblGrid>
                <a:gridCol w="3330885">
                  <a:extLst>
                    <a:ext uri="{9D8B030D-6E8A-4147-A177-3AD203B41FA5}">
                      <a16:colId xmlns:a16="http://schemas.microsoft.com/office/drawing/2014/main" val="1500774060"/>
                    </a:ext>
                  </a:extLst>
                </a:gridCol>
                <a:gridCol w="2813607">
                  <a:extLst>
                    <a:ext uri="{9D8B030D-6E8A-4147-A177-3AD203B41FA5}">
                      <a16:colId xmlns:a16="http://schemas.microsoft.com/office/drawing/2014/main" val="3350567537"/>
                    </a:ext>
                  </a:extLst>
                </a:gridCol>
              </a:tblGrid>
              <a:tr h="1314450">
                <a:tc>
                  <a:txBody>
                    <a:bodyPr/>
                    <a:lstStyle/>
                    <a:p>
                      <a:pPr marL="0" lvl="0" indent="0" algn="ctr">
                        <a:buNone/>
                      </a:pPr>
                      <a:r>
                        <a:rPr lang="en-IE" sz="1800" b="1" i="0" u="none" strike="noStrike" baseline="0" noProof="0" dirty="0">
                          <a:solidFill>
                            <a:srgbClr val="FF0000"/>
                          </a:solidFill>
                          <a:latin typeface="Arial"/>
                        </a:rPr>
                        <a:t>Coordination of national policies</a:t>
                      </a:r>
                    </a:p>
                    <a:p>
                      <a:pPr marL="0" lvl="0" indent="0" algn="ctr">
                        <a:buNone/>
                      </a:pPr>
                      <a:r>
                        <a:rPr lang="en-IE" sz="1800" b="1" i="0" u="none" strike="noStrike" baseline="0" noProof="0" dirty="0">
                          <a:solidFill>
                            <a:srgbClr val="FF0000"/>
                          </a:solidFill>
                          <a:latin typeface="Arial"/>
                        </a:rPr>
                        <a:t>(A)</a:t>
                      </a:r>
                      <a:endParaRPr lang="en-US" sz="1400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lang="en-IE" sz="1500" b="1" dirty="0">
                        <a:solidFill>
                          <a:schemeClr val="accent2"/>
                        </a:solidFill>
                      </a:endParaRPr>
                    </a:p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E" sz="1700" b="1" i="0" u="none" strike="noStrike" noProof="0" dirty="0">
                          <a:solidFill>
                            <a:srgbClr val="FF0000"/>
                          </a:solidFill>
                          <a:latin typeface="Arial"/>
                        </a:rPr>
                        <a:t>Externally-assigned</a:t>
                      </a:r>
                      <a:r>
                        <a:rPr lang="it-IT" sz="1700" b="1" i="0" u="none" strike="noStrike" noProof="0" dirty="0">
                          <a:solidFill>
                            <a:srgbClr val="FF0000"/>
                          </a:solidFill>
                          <a:latin typeface="Arial"/>
                        </a:rPr>
                        <a:t> </a:t>
                      </a:r>
                      <a:r>
                        <a:rPr lang="en-IE" sz="1700" b="1" i="0" u="none" strike="noStrike" noProof="0" dirty="0">
                          <a:solidFill>
                            <a:srgbClr val="FF0000"/>
                          </a:solidFill>
                          <a:latin typeface="Arial"/>
                        </a:rPr>
                        <a:t>revenue</a:t>
                      </a:r>
                    </a:p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E" sz="1700" b="1" i="0" u="none" strike="noStrike" noProof="0" dirty="0">
                          <a:solidFill>
                            <a:srgbClr val="FF0000"/>
                          </a:solidFill>
                          <a:latin typeface="Arial"/>
                        </a:rPr>
                        <a:t>(B)</a:t>
                      </a:r>
                      <a:endParaRPr lang="en-IE" sz="1800" b="1" dirty="0">
                        <a:solidFill>
                          <a:srgbClr val="FF0000"/>
                        </a:solidFill>
                      </a:endParaRPr>
                    </a:p>
                    <a:p>
                      <a:pPr marL="0" indent="0" algn="ctr">
                        <a:buFont typeface="Wingdings" panose="05000000000000000000" pitchFamily="2" charset="2"/>
                        <a:buNone/>
                      </a:pPr>
                      <a:endParaRPr lang="en-US" sz="1500" b="1" dirty="0">
                        <a:solidFill>
                          <a:schemeClr val="accent2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04670911"/>
                  </a:ext>
                </a:extLst>
              </a:tr>
              <a:tr h="1131310">
                <a:tc>
                  <a:txBody>
                    <a:bodyPr/>
                    <a:lstStyle/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/>
                      </a:pPr>
                      <a:r>
                        <a:rPr lang="en-IE" sz="1800" b="1" i="0" u="none" strike="noStrike" baseline="0" noProof="0" dirty="0">
                          <a:solidFill>
                            <a:srgbClr val="FF0000"/>
                          </a:solidFill>
                          <a:latin typeface="Arial"/>
                        </a:rPr>
                        <a:t>RRF-type: </a:t>
                      </a:r>
                    </a:p>
                    <a:p>
                      <a:pPr marL="342900" marR="0" lvl="0" indent="-342900" algn="l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AutoNum type="arabicPeriod"/>
                        <a:tabLst/>
                        <a:defRPr/>
                      </a:pPr>
                      <a:r>
                        <a:rPr lang="en-IE" sz="1600" b="1" i="0" u="none" strike="noStrike" baseline="0" noProof="0" dirty="0">
                          <a:solidFill>
                            <a:srgbClr val="FF0000"/>
                          </a:solidFill>
                          <a:latin typeface="Arial"/>
                        </a:rPr>
                        <a:t>Performance-based transfers</a:t>
                      </a:r>
                    </a:p>
                    <a:p>
                      <a:pPr marL="342900" marR="0" lvl="0" indent="-342900" algn="l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AutoNum type="arabicPeriod"/>
                        <a:tabLst/>
                        <a:defRPr/>
                      </a:pPr>
                      <a:r>
                        <a:rPr lang="en-IE" sz="1800" b="1" i="0" u="none" strike="noStrike" baseline="0" noProof="0" dirty="0">
                          <a:solidFill>
                            <a:srgbClr val="FF0000"/>
                          </a:solidFill>
                          <a:latin typeface="Arial"/>
                        </a:rPr>
                        <a:t>Transnational projects</a:t>
                      </a:r>
                    </a:p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/>
                      </a:pPr>
                      <a:r>
                        <a:rPr lang="en-IE" sz="1800" b="1" i="0" u="none" strike="noStrike" baseline="0" noProof="0" dirty="0">
                          <a:solidFill>
                            <a:srgbClr val="FF0000"/>
                          </a:solidFill>
                          <a:latin typeface="Arial"/>
                        </a:rPr>
                        <a:t>(C)</a:t>
                      </a:r>
                      <a:endParaRPr lang="en-US" sz="1400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Wingdings" panose="05000000000000000000" pitchFamily="2" charset="2"/>
                        <a:buNone/>
                      </a:pPr>
                      <a:r>
                        <a:rPr lang="en-IE" sz="1800" b="1" i="0" u="none" strike="noStrike" noProof="0" dirty="0">
                          <a:solidFill>
                            <a:srgbClr val="00B050"/>
                          </a:solidFill>
                          <a:latin typeface="Arial"/>
                        </a:rPr>
                        <a:t>“Genuine” EPGs</a:t>
                      </a:r>
                    </a:p>
                    <a:p>
                      <a:pPr marL="0" indent="0" algn="ctr">
                        <a:buFont typeface="Wingdings" panose="05000000000000000000" pitchFamily="2" charset="2"/>
                        <a:buNone/>
                      </a:pPr>
                      <a:r>
                        <a:rPr lang="en-IE" sz="1800" b="1" i="0" u="none" strike="noStrike" noProof="0" dirty="0">
                          <a:solidFill>
                            <a:srgbClr val="FF0000"/>
                          </a:solidFill>
                          <a:latin typeface="Arial"/>
                        </a:rPr>
                        <a:t>(D) </a:t>
                      </a:r>
                      <a:endParaRPr lang="en-US" sz="1400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64758084"/>
                  </a:ext>
                </a:extLst>
              </a:tr>
            </a:tbl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id="{AD0A4C5E-E0CD-C510-361F-55D50C69999F}"/>
              </a:ext>
            </a:extLst>
          </p:cNvPr>
          <p:cNvSpPr txBox="1"/>
          <p:nvPr/>
        </p:nvSpPr>
        <p:spPr>
          <a:xfrm>
            <a:off x="4573774" y="2267852"/>
            <a:ext cx="1504311" cy="300082"/>
          </a:xfrm>
          <a:prstGeom prst="rect">
            <a:avLst/>
          </a:prstGeom>
          <a:noFill/>
        </p:spPr>
        <p:txBody>
          <a:bodyPr wrap="square" lIns="68580" tIns="34290" rIns="68580" bIns="34290" rtlCol="0" anchor="t">
            <a:spAutoFit/>
          </a:bodyPr>
          <a:lstStyle/>
          <a:p>
            <a:pPr algn="ctr"/>
            <a:r>
              <a:rPr lang="en-IE" sz="1500" b="1" dirty="0">
                <a:solidFill>
                  <a:schemeClr val="bg1"/>
                </a:solidFill>
                <a:cs typeface="Arial"/>
              </a:rPr>
              <a:t>National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F1424CF-D447-D2D8-9677-184FAC0F1226}"/>
              </a:ext>
            </a:extLst>
          </p:cNvPr>
          <p:cNvSpPr txBox="1"/>
          <p:nvPr/>
        </p:nvSpPr>
        <p:spPr>
          <a:xfrm>
            <a:off x="7494908" y="2267852"/>
            <a:ext cx="1676400" cy="300082"/>
          </a:xfrm>
          <a:prstGeom prst="rect">
            <a:avLst/>
          </a:prstGeom>
          <a:noFill/>
        </p:spPr>
        <p:txBody>
          <a:bodyPr wrap="square" lIns="68580" tIns="34290" rIns="68580" bIns="34290" rtlCol="0" anchor="t">
            <a:spAutoFit/>
          </a:bodyPr>
          <a:lstStyle/>
          <a:p>
            <a:pPr algn="ctr"/>
            <a:r>
              <a:rPr lang="en-IE" sz="1500" b="1" dirty="0">
                <a:solidFill>
                  <a:schemeClr val="bg1"/>
                </a:solidFill>
                <a:cs typeface="Arial"/>
              </a:rPr>
              <a:t>EU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C6B85885-6AA4-0FCE-3AE2-F023DE6D208D}"/>
              </a:ext>
            </a:extLst>
          </p:cNvPr>
          <p:cNvSpPr txBox="1"/>
          <p:nvPr/>
        </p:nvSpPr>
        <p:spPr>
          <a:xfrm>
            <a:off x="2881419" y="3039059"/>
            <a:ext cx="928973" cy="276999"/>
          </a:xfrm>
          <a:prstGeom prst="rect">
            <a:avLst/>
          </a:prstGeom>
          <a:noFill/>
        </p:spPr>
        <p:txBody>
          <a:bodyPr wrap="square" lIns="68580" tIns="34290" rIns="68580" bIns="34290" rtlCol="0" anchor="t">
            <a:spAutoFit/>
          </a:bodyPr>
          <a:lstStyle/>
          <a:p>
            <a:r>
              <a:rPr lang="en-IE" sz="1350" b="1" dirty="0">
                <a:solidFill>
                  <a:schemeClr val="bg1"/>
                </a:solidFill>
                <a:cs typeface="Arial"/>
              </a:rPr>
              <a:t>National 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9B521C3D-9926-9F0E-C0CB-29E6787D4436}"/>
              </a:ext>
            </a:extLst>
          </p:cNvPr>
          <p:cNvSpPr txBox="1"/>
          <p:nvPr/>
        </p:nvSpPr>
        <p:spPr>
          <a:xfrm>
            <a:off x="2866555" y="4264493"/>
            <a:ext cx="849646" cy="276999"/>
          </a:xfrm>
          <a:prstGeom prst="rect">
            <a:avLst/>
          </a:prstGeom>
          <a:noFill/>
        </p:spPr>
        <p:txBody>
          <a:bodyPr wrap="square" lIns="68580" tIns="34290" rIns="68580" bIns="34290" rtlCol="0" anchor="t">
            <a:spAutoFit/>
          </a:bodyPr>
          <a:lstStyle/>
          <a:p>
            <a:pPr algn="ctr"/>
            <a:r>
              <a:rPr lang="en-IE" sz="1350" b="1" dirty="0">
                <a:solidFill>
                  <a:schemeClr val="bg1"/>
                </a:solidFill>
              </a:rPr>
              <a:t>EU</a:t>
            </a:r>
            <a:endParaRPr lang="en-US" sz="1350" b="1" dirty="0">
              <a:solidFill>
                <a:schemeClr val="bg1"/>
              </a:solidFill>
            </a:endParaRP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007B3870-C520-8AD4-ED32-E5394E40086B}"/>
              </a:ext>
            </a:extLst>
          </p:cNvPr>
          <p:cNvCxnSpPr>
            <a:cxnSpLocks/>
          </p:cNvCxnSpPr>
          <p:nvPr/>
        </p:nvCxnSpPr>
        <p:spPr>
          <a:xfrm>
            <a:off x="3039550" y="3831858"/>
            <a:ext cx="662464" cy="63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itle 1">
            <a:extLst>
              <a:ext uri="{FF2B5EF4-FFF2-40B4-BE49-F238E27FC236}">
                <a16:creationId xmlns:a16="http://schemas.microsoft.com/office/drawing/2014/main" id="{178CB6C7-297C-D7F1-D83D-EB7720F08ABA}"/>
              </a:ext>
            </a:extLst>
          </p:cNvPr>
          <p:cNvSpPr txBox="1">
            <a:spLocks/>
          </p:cNvSpPr>
          <p:nvPr/>
        </p:nvSpPr>
        <p:spPr>
          <a:xfrm>
            <a:off x="2256033" y="659219"/>
            <a:ext cx="8429687" cy="967051"/>
          </a:xfrm>
          <a:prstGeom prst="rect">
            <a:avLst/>
          </a:prstGeom>
        </p:spPr>
        <p:txBody>
          <a:bodyPr vert="horz" lIns="68580" tIns="34290" rIns="68580" bIns="34290" rtlCol="0" anchor="t" anchorCtr="0">
            <a:normAutofit fontScale="77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2100" dirty="0">
                <a:ea typeface="+mj-lt"/>
                <a:cs typeface="+mj-lt"/>
              </a:rPr>
              <a:t>          </a:t>
            </a:r>
          </a:p>
          <a:p>
            <a:pPr algn="ctr">
              <a:lnSpc>
                <a:spcPct val="120000"/>
              </a:lnSpc>
            </a:pPr>
            <a:r>
              <a:rPr lang="en-US" sz="4600" dirty="0">
                <a:ea typeface="Times New Roman" panose="02020603050405020304" pitchFamily="18" charset="0"/>
              </a:rPr>
              <a:t>  An EPG-based EU budgetary system</a:t>
            </a:r>
            <a:endParaRPr lang="en-US" sz="4600" dirty="0">
              <a:solidFill>
                <a:srgbClr val="002060"/>
              </a:solidFill>
              <a:ea typeface="+mj-lt"/>
              <a:cs typeface="+mj-lt"/>
            </a:endParaRPr>
          </a:p>
          <a:p>
            <a:pPr algn="ctr"/>
            <a:endParaRPr lang="en-US" sz="2700" dirty="0">
              <a:ea typeface="+mj-lt"/>
              <a:cs typeface="+mj-lt"/>
            </a:endParaRPr>
          </a:p>
          <a:p>
            <a:pPr algn="ctr"/>
            <a:endParaRPr lang="en-US" sz="2700" dirty="0">
              <a:ea typeface="+mj-lt"/>
              <a:cs typeface="+mj-lt"/>
            </a:endParaRPr>
          </a:p>
          <a:p>
            <a:pPr algn="ctr"/>
            <a:endParaRPr lang="en-US" sz="2700" dirty="0">
              <a:ea typeface="+mj-lt"/>
              <a:cs typeface="+mj-lt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8D479211-3423-8EA9-2347-35566620D3C4}"/>
              </a:ext>
            </a:extLst>
          </p:cNvPr>
          <p:cNvSpPr txBox="1"/>
          <p:nvPr/>
        </p:nvSpPr>
        <p:spPr>
          <a:xfrm>
            <a:off x="1226836" y="3658661"/>
            <a:ext cx="1872296" cy="346249"/>
          </a:xfrm>
          <a:prstGeom prst="rect">
            <a:avLst/>
          </a:prstGeom>
          <a:noFill/>
        </p:spPr>
        <p:txBody>
          <a:bodyPr wrap="square" lIns="68580" tIns="34290" rIns="68580" bIns="34290" rtlCol="0" anchor="t">
            <a:spAutoFit/>
          </a:bodyPr>
          <a:lstStyle/>
          <a:p>
            <a:pPr algn="ctr"/>
            <a:r>
              <a:rPr lang="en-IE" b="1" dirty="0">
                <a:cs typeface="Arial"/>
              </a:rPr>
              <a:t>Financing</a:t>
            </a:r>
          </a:p>
        </p:txBody>
      </p:sp>
    </p:spTree>
    <p:extLst>
      <p:ext uri="{BB962C8B-B14F-4D97-AF65-F5344CB8AC3E}">
        <p14:creationId xmlns:p14="http://schemas.microsoft.com/office/powerpoint/2010/main" val="1224491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568EEC8-72D6-B87B-4B59-B6B6E9EF86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77924" y="5846061"/>
            <a:ext cx="450935" cy="365125"/>
          </a:xfrm>
        </p:spPr>
        <p:txBody>
          <a:bodyPr/>
          <a:lstStyle/>
          <a:p>
            <a:fld id="{A85EF1E5-F080-0048-9372-CF230FDE727D}" type="slidenum">
              <a:rPr lang="es-ES" smtClean="0"/>
              <a:t>6</a:t>
            </a:fld>
            <a:endParaRPr lang="es-E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F7C8654-B048-D8F5-9462-F88FA6F46F40}"/>
              </a:ext>
            </a:extLst>
          </p:cNvPr>
          <p:cNvSpPr txBox="1"/>
          <p:nvPr/>
        </p:nvSpPr>
        <p:spPr>
          <a:xfrm>
            <a:off x="5671617" y="1533812"/>
            <a:ext cx="2154200" cy="346249"/>
          </a:xfrm>
          <a:prstGeom prst="rect">
            <a:avLst/>
          </a:prstGeom>
          <a:noFill/>
        </p:spPr>
        <p:txBody>
          <a:bodyPr wrap="square" lIns="68580" tIns="34290" rIns="68580" bIns="34290" rtlCol="0" anchor="t">
            <a:spAutoFit/>
          </a:bodyPr>
          <a:lstStyle/>
          <a:p>
            <a:pPr algn="ctr"/>
            <a:r>
              <a:rPr lang="en-IE" b="1"/>
              <a:t>Delivery</a:t>
            </a:r>
            <a:endParaRPr lang="en-US" b="1"/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930D0C8D-93E7-8667-69B1-EE456BB03A3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62993585"/>
              </p:ext>
            </p:extLst>
          </p:nvPr>
        </p:nvGraphicFramePr>
        <p:xfrm>
          <a:off x="3042574" y="1984653"/>
          <a:ext cx="7267833" cy="405905"/>
        </p:xfrm>
        <a:graphic>
          <a:graphicData uri="http://schemas.openxmlformats.org/drawingml/2006/table">
            <a:tbl>
              <a:tblPr/>
              <a:tblGrid>
                <a:gridCol w="7267833">
                  <a:extLst>
                    <a:ext uri="{9D8B030D-6E8A-4147-A177-3AD203B41FA5}">
                      <a16:colId xmlns:a16="http://schemas.microsoft.com/office/drawing/2014/main" val="638398415"/>
                    </a:ext>
                  </a:extLst>
                </a:gridCol>
              </a:tblGrid>
              <a:tr h="405905">
                <a:tc>
                  <a:txBody>
                    <a:bodyPr/>
                    <a:lstStyle/>
                    <a:p>
                      <a:endParaRPr lang="en-US" sz="1400" dirty="0">
                        <a:solidFill>
                          <a:schemeClr val="bg1"/>
                        </a:solidFill>
                      </a:endParaRPr>
                    </a:p>
                  </a:txBody>
                  <a:tcPr marL="68580" marR="68580" marT="34290" marB="3429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03321385"/>
                  </a:ext>
                </a:extLst>
              </a:tr>
            </a:tbl>
          </a:graphicData>
        </a:graphic>
      </p:graphicFrame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36A4B4E0-9577-1C81-52E2-DA4C0DE18E2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52814864"/>
              </p:ext>
            </p:extLst>
          </p:nvPr>
        </p:nvGraphicFramePr>
        <p:xfrm>
          <a:off x="2218728" y="2365485"/>
          <a:ext cx="849646" cy="2854697"/>
        </p:xfrm>
        <a:graphic>
          <a:graphicData uri="http://schemas.openxmlformats.org/drawingml/2006/table">
            <a:tbl>
              <a:tblPr/>
              <a:tblGrid>
                <a:gridCol w="849646">
                  <a:extLst>
                    <a:ext uri="{9D8B030D-6E8A-4147-A177-3AD203B41FA5}">
                      <a16:colId xmlns:a16="http://schemas.microsoft.com/office/drawing/2014/main" val="200233775"/>
                    </a:ext>
                  </a:extLst>
                </a:gridCol>
              </a:tblGrid>
              <a:tr h="2854697"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 marL="68580" marR="68580" marT="34290" marB="34290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60337680"/>
                  </a:ext>
                </a:extLst>
              </a:tr>
            </a:tbl>
          </a:graphicData>
        </a:graphic>
      </p:graphicFrame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F01497A4-B8C2-1D44-70EB-A0D19BEA5F1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38751026"/>
              </p:ext>
            </p:extLst>
          </p:nvPr>
        </p:nvGraphicFramePr>
        <p:xfrm>
          <a:off x="3068373" y="2383814"/>
          <a:ext cx="7242035" cy="2853379"/>
        </p:xfrm>
        <a:graphic>
          <a:graphicData uri="http://schemas.openxmlformats.org/drawingml/2006/table">
            <a:tbl>
              <a:tblPr/>
              <a:tblGrid>
                <a:gridCol w="3847253">
                  <a:extLst>
                    <a:ext uri="{9D8B030D-6E8A-4147-A177-3AD203B41FA5}">
                      <a16:colId xmlns:a16="http://schemas.microsoft.com/office/drawing/2014/main" val="1500774060"/>
                    </a:ext>
                  </a:extLst>
                </a:gridCol>
                <a:gridCol w="3394782">
                  <a:extLst>
                    <a:ext uri="{9D8B030D-6E8A-4147-A177-3AD203B41FA5}">
                      <a16:colId xmlns:a16="http://schemas.microsoft.com/office/drawing/2014/main" val="3350567537"/>
                    </a:ext>
                  </a:extLst>
                </a:gridCol>
              </a:tblGrid>
              <a:tr h="1093359">
                <a:tc>
                  <a:txBody>
                    <a:bodyPr/>
                    <a:lstStyle/>
                    <a:p>
                      <a:pPr marL="0" lvl="0" indent="0" algn="ctr">
                        <a:buNone/>
                      </a:pPr>
                      <a:r>
                        <a:rPr lang="en-GB" sz="1600" b="1" dirty="0">
                          <a:solidFill>
                            <a:srgbClr val="FF0000"/>
                          </a:solidFill>
                          <a:effectLst/>
                        </a:rPr>
                        <a:t>Incentivising national defence spending via the new EU fiscal rules</a:t>
                      </a:r>
                      <a:endParaRPr lang="en-IE" sz="1600" b="1" i="0" u="none" strike="noStrike" baseline="0" noProof="0" dirty="0">
                        <a:solidFill>
                          <a:srgbClr val="FF0000"/>
                        </a:solidFill>
                        <a:latin typeface="Arial"/>
                      </a:endParaRPr>
                    </a:p>
                    <a:p>
                      <a:pPr marL="0" lvl="0" indent="0" algn="ctr">
                        <a:buNone/>
                      </a:pPr>
                      <a:r>
                        <a:rPr lang="en-IE" sz="1600" b="1" i="0" u="none" strike="noStrike" baseline="0" noProof="0" dirty="0">
                          <a:solidFill>
                            <a:srgbClr val="00B050"/>
                          </a:solidFill>
                          <a:latin typeface="Arial"/>
                        </a:rPr>
                        <a:t>NEC</a:t>
                      </a:r>
                      <a:r>
                        <a:rPr lang="en-IE" sz="1600" b="1" i="0" u="none" strike="noStrike" baseline="0" noProof="0" dirty="0">
                          <a:solidFill>
                            <a:srgbClr val="FF0000"/>
                          </a:solidFill>
                          <a:latin typeface="Arial"/>
                        </a:rPr>
                        <a:t> (A)</a:t>
                      </a:r>
                      <a:endParaRPr lang="en-US" sz="1300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1173" marB="31173" anchor="ctr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lang="en-IE" sz="1400" b="1" dirty="0">
                        <a:solidFill>
                          <a:schemeClr val="accent2"/>
                        </a:solidFill>
                      </a:endParaRPr>
                    </a:p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b="1" dirty="0">
                          <a:solidFill>
                            <a:srgbClr val="FF0000"/>
                          </a:solidFill>
                          <a:effectLst/>
                        </a:rPr>
                        <a:t>Joint procurement to buy ammunition and defence capabilities</a:t>
                      </a:r>
                      <a:endParaRPr lang="en-IE" sz="1500" b="1" i="0" u="none" strike="noStrike" noProof="0" dirty="0">
                        <a:solidFill>
                          <a:srgbClr val="FF0000"/>
                        </a:solidFill>
                        <a:latin typeface="Arial"/>
                      </a:endParaRPr>
                    </a:p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E" sz="1500" b="1" i="0" u="none" strike="noStrike" noProof="0" dirty="0">
                          <a:solidFill>
                            <a:srgbClr val="00B050"/>
                          </a:solidFill>
                          <a:latin typeface="Arial"/>
                        </a:rPr>
                        <a:t>SAFE loans </a:t>
                      </a:r>
                      <a:r>
                        <a:rPr lang="en-IE" sz="1500" b="1" i="0" u="none" strike="noStrike" noProof="0" dirty="0">
                          <a:solidFill>
                            <a:srgbClr val="FF0000"/>
                          </a:solidFill>
                          <a:latin typeface="Arial"/>
                        </a:rPr>
                        <a:t>(B)</a:t>
                      </a:r>
                      <a:endParaRPr lang="en-IE" sz="1600" b="1" dirty="0">
                        <a:solidFill>
                          <a:srgbClr val="FF0000"/>
                        </a:solidFill>
                      </a:endParaRPr>
                    </a:p>
                    <a:p>
                      <a:pPr marL="0" indent="0" algn="ctr">
                        <a:buFont typeface="Wingdings" panose="05000000000000000000" pitchFamily="2" charset="2"/>
                        <a:buNone/>
                      </a:pPr>
                      <a:endParaRPr lang="en-US" sz="1400" b="1" dirty="0">
                        <a:solidFill>
                          <a:schemeClr val="accent2"/>
                        </a:solidFill>
                      </a:endParaRPr>
                    </a:p>
                  </a:txBody>
                  <a:tcPr marL="68580" marR="68580" marT="31173" marB="3117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04670911"/>
                  </a:ext>
                </a:extLst>
              </a:tr>
              <a:tr h="1404193"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b="1" u="sng" dirty="0">
                          <a:solidFill>
                            <a:srgbClr val="FF0000"/>
                          </a:solidFill>
                          <a:effectLst/>
                        </a:rPr>
                        <a:t>Fund</a:t>
                      </a:r>
                      <a:r>
                        <a:rPr lang="en-GB" sz="1600" b="1" dirty="0">
                          <a:solidFill>
                            <a:srgbClr val="FF0000"/>
                          </a:solidFill>
                          <a:effectLst/>
                        </a:rPr>
                        <a:t> outside the MFF for grants to finance national defence projects</a:t>
                      </a:r>
                      <a:endParaRPr lang="en-IE" sz="1600" b="1" i="0" u="none" strike="noStrike" baseline="0" noProof="0" dirty="0">
                        <a:solidFill>
                          <a:srgbClr val="FF0000"/>
                        </a:solidFill>
                        <a:latin typeface="Arial"/>
                      </a:endParaRPr>
                    </a:p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/>
                      </a:pPr>
                      <a:r>
                        <a:rPr lang="en-IE" sz="1600" b="1" i="0" u="none" strike="noStrike" baseline="0" noProof="0" dirty="0">
                          <a:solidFill>
                            <a:srgbClr val="FF0000"/>
                          </a:solidFill>
                          <a:latin typeface="Arial"/>
                        </a:rPr>
                        <a:t> </a:t>
                      </a:r>
                      <a:r>
                        <a:rPr lang="en-IE" sz="1600" b="1" i="0" u="none" strike="noStrike" baseline="0" noProof="0" dirty="0">
                          <a:solidFill>
                            <a:schemeClr val="tx2"/>
                          </a:solidFill>
                          <a:latin typeface="Arial"/>
                        </a:rPr>
                        <a:t>Not or not yet? </a:t>
                      </a:r>
                      <a:r>
                        <a:rPr lang="en-IE" sz="1600" b="1" i="0" u="none" strike="noStrike" baseline="0" noProof="0" dirty="0">
                          <a:solidFill>
                            <a:srgbClr val="FF0000"/>
                          </a:solidFill>
                          <a:latin typeface="Arial"/>
                        </a:rPr>
                        <a:t>(C)</a:t>
                      </a:r>
                      <a:endParaRPr lang="en-US" sz="1300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1173" marB="3117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Wingdings" panose="05000000000000000000" pitchFamily="2" charset="2"/>
                        <a:buNone/>
                      </a:pPr>
                      <a:r>
                        <a:rPr lang="en-GB" sz="1600" b="1" u="none" dirty="0">
                          <a:solidFill>
                            <a:srgbClr val="FF0000"/>
                          </a:solidFill>
                          <a:effectLst/>
                        </a:rPr>
                        <a:t>Revamped</a:t>
                      </a:r>
                      <a:r>
                        <a:rPr lang="en-GB" sz="1600" b="1" dirty="0">
                          <a:solidFill>
                            <a:srgbClr val="FF0000"/>
                          </a:solidFill>
                          <a:effectLst/>
                        </a:rPr>
                        <a:t> MFF post 2028 to finance air defence, AI, space access,…</a:t>
                      </a:r>
                      <a:endParaRPr lang="en-IE" sz="1600" b="1" i="0" u="none" strike="noStrike" noProof="0" dirty="0">
                        <a:solidFill>
                          <a:srgbClr val="FF0000"/>
                        </a:solidFill>
                        <a:latin typeface="Arial"/>
                      </a:endParaRPr>
                    </a:p>
                    <a:p>
                      <a:pPr marL="0" indent="0" algn="ctr">
                        <a:buFont typeface="Wingdings" panose="05000000000000000000" pitchFamily="2" charset="2"/>
                        <a:buNone/>
                      </a:pPr>
                      <a:r>
                        <a:rPr lang="en-IE" sz="1600" b="1" i="0" u="none" strike="noStrike" noProof="0" dirty="0">
                          <a:solidFill>
                            <a:srgbClr val="FF0000"/>
                          </a:solidFill>
                          <a:latin typeface="Arial"/>
                        </a:rPr>
                        <a:t> </a:t>
                      </a:r>
                      <a:r>
                        <a:rPr lang="en-IE" sz="1600" b="1" i="0" u="none" strike="noStrike" noProof="0" dirty="0">
                          <a:solidFill>
                            <a:schemeClr val="tx2"/>
                          </a:solidFill>
                          <a:latin typeface="Arial"/>
                        </a:rPr>
                        <a:t>Commission July proposal?</a:t>
                      </a:r>
                      <a:r>
                        <a:rPr lang="en-IE" sz="1600" b="1" i="0" u="none" strike="noStrike" noProof="0" dirty="0">
                          <a:solidFill>
                            <a:srgbClr val="FF0000"/>
                          </a:solidFill>
                          <a:latin typeface="Arial"/>
                        </a:rPr>
                        <a:t> (D) </a:t>
                      </a:r>
                      <a:endParaRPr lang="en-US" sz="1300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1173" marB="3117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64758084"/>
                  </a:ext>
                </a:extLst>
              </a:tr>
            </a:tbl>
          </a:graphicData>
        </a:graphic>
      </p:graphicFrame>
      <p:sp>
        <p:nvSpPr>
          <p:cNvPr id="10" name="TextBox 9">
            <a:extLst>
              <a:ext uri="{FF2B5EF4-FFF2-40B4-BE49-F238E27FC236}">
                <a16:creationId xmlns:a16="http://schemas.microsoft.com/office/drawing/2014/main" id="{69CE4580-9176-FFD4-E5C2-3BEC1CDBCB2A}"/>
              </a:ext>
            </a:extLst>
          </p:cNvPr>
          <p:cNvSpPr txBox="1"/>
          <p:nvPr/>
        </p:nvSpPr>
        <p:spPr>
          <a:xfrm>
            <a:off x="3919019" y="2037564"/>
            <a:ext cx="1504311" cy="300082"/>
          </a:xfrm>
          <a:prstGeom prst="rect">
            <a:avLst/>
          </a:prstGeom>
          <a:noFill/>
        </p:spPr>
        <p:txBody>
          <a:bodyPr wrap="square" lIns="68580" tIns="34290" rIns="68580" bIns="34290" rtlCol="0" anchor="t">
            <a:spAutoFit/>
          </a:bodyPr>
          <a:lstStyle/>
          <a:p>
            <a:pPr algn="ctr"/>
            <a:r>
              <a:rPr lang="en-IE" sz="1500" b="1">
                <a:solidFill>
                  <a:schemeClr val="bg1"/>
                </a:solidFill>
                <a:cs typeface="Arial"/>
              </a:rPr>
              <a:t>National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9D0EFEC3-2336-5424-F381-45208B287E10}"/>
              </a:ext>
            </a:extLst>
          </p:cNvPr>
          <p:cNvSpPr txBox="1"/>
          <p:nvPr/>
        </p:nvSpPr>
        <p:spPr>
          <a:xfrm>
            <a:off x="6840153" y="2037564"/>
            <a:ext cx="3470254" cy="300082"/>
          </a:xfrm>
          <a:prstGeom prst="rect">
            <a:avLst/>
          </a:prstGeom>
          <a:noFill/>
        </p:spPr>
        <p:txBody>
          <a:bodyPr wrap="square" lIns="68580" tIns="34290" rIns="68580" bIns="34290" rtlCol="0" anchor="t">
            <a:spAutoFit/>
          </a:bodyPr>
          <a:lstStyle/>
          <a:p>
            <a:pPr algn="ctr"/>
            <a:r>
              <a:rPr lang="en-IE" sz="1500" b="1">
                <a:solidFill>
                  <a:schemeClr val="bg1"/>
                </a:solidFill>
                <a:cs typeface="Arial"/>
              </a:rPr>
              <a:t>EU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C0CF1095-5685-3B7E-A8BB-2DA04ACC7695}"/>
              </a:ext>
            </a:extLst>
          </p:cNvPr>
          <p:cNvSpPr txBox="1"/>
          <p:nvPr/>
        </p:nvSpPr>
        <p:spPr>
          <a:xfrm>
            <a:off x="2226664" y="2808771"/>
            <a:ext cx="928973" cy="692497"/>
          </a:xfrm>
          <a:prstGeom prst="rect">
            <a:avLst/>
          </a:prstGeom>
          <a:noFill/>
        </p:spPr>
        <p:txBody>
          <a:bodyPr wrap="square" lIns="68580" tIns="34290" rIns="68580" bIns="34290" rtlCol="0" anchor="t">
            <a:spAutoFit/>
          </a:bodyPr>
          <a:lstStyle/>
          <a:p>
            <a:endParaRPr lang="en-IE" sz="1350" b="1">
              <a:solidFill>
                <a:schemeClr val="bg1"/>
              </a:solidFill>
              <a:cs typeface="Arial"/>
            </a:endParaRPr>
          </a:p>
          <a:p>
            <a:endParaRPr lang="en-IE" sz="1350" b="1">
              <a:solidFill>
                <a:schemeClr val="bg1"/>
              </a:solidFill>
              <a:cs typeface="Arial"/>
            </a:endParaRPr>
          </a:p>
          <a:p>
            <a:r>
              <a:rPr lang="en-IE" sz="1350" b="1">
                <a:solidFill>
                  <a:schemeClr val="bg1"/>
                </a:solidFill>
                <a:cs typeface="Arial"/>
              </a:rPr>
              <a:t>National 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34F6E9BB-F78F-411B-90F5-79E67AF68B0F}"/>
              </a:ext>
            </a:extLst>
          </p:cNvPr>
          <p:cNvSpPr txBox="1"/>
          <p:nvPr/>
        </p:nvSpPr>
        <p:spPr>
          <a:xfrm>
            <a:off x="2131465" y="3702510"/>
            <a:ext cx="849646" cy="692497"/>
          </a:xfrm>
          <a:prstGeom prst="rect">
            <a:avLst/>
          </a:prstGeom>
          <a:noFill/>
        </p:spPr>
        <p:txBody>
          <a:bodyPr wrap="square" lIns="68580" tIns="34290" rIns="68580" bIns="34290" rtlCol="0" anchor="t">
            <a:spAutoFit/>
          </a:bodyPr>
          <a:lstStyle/>
          <a:p>
            <a:pPr algn="ctr"/>
            <a:endParaRPr lang="en-IE" sz="1350" b="1" dirty="0">
              <a:solidFill>
                <a:schemeClr val="bg1"/>
              </a:solidFill>
            </a:endParaRPr>
          </a:p>
          <a:p>
            <a:pPr algn="ctr"/>
            <a:endParaRPr lang="en-IE" sz="1350" b="1" dirty="0">
              <a:solidFill>
                <a:schemeClr val="bg1"/>
              </a:solidFill>
            </a:endParaRPr>
          </a:p>
          <a:p>
            <a:pPr algn="ctr"/>
            <a:r>
              <a:rPr lang="en-IE" sz="1350" b="1" dirty="0">
                <a:solidFill>
                  <a:schemeClr val="bg1"/>
                </a:solidFill>
              </a:rPr>
              <a:t>EU</a:t>
            </a:r>
            <a:endParaRPr lang="en-US" sz="1350" b="1" dirty="0">
              <a:solidFill>
                <a:schemeClr val="bg1"/>
              </a:solidFill>
            </a:endParaRP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5C551EAE-A44A-A1D8-9D75-A4DC1C5C0AAA}"/>
              </a:ext>
            </a:extLst>
          </p:cNvPr>
          <p:cNvCxnSpPr>
            <a:cxnSpLocks/>
          </p:cNvCxnSpPr>
          <p:nvPr/>
        </p:nvCxnSpPr>
        <p:spPr>
          <a:xfrm>
            <a:off x="2384795" y="3601570"/>
            <a:ext cx="662464" cy="63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itle 1">
            <a:extLst>
              <a:ext uri="{FF2B5EF4-FFF2-40B4-BE49-F238E27FC236}">
                <a16:creationId xmlns:a16="http://schemas.microsoft.com/office/drawing/2014/main" id="{8A316B48-919D-27E3-6DA3-3701278CA0C8}"/>
              </a:ext>
            </a:extLst>
          </p:cNvPr>
          <p:cNvSpPr txBox="1">
            <a:spLocks/>
          </p:cNvSpPr>
          <p:nvPr/>
        </p:nvSpPr>
        <p:spPr>
          <a:xfrm>
            <a:off x="2363992" y="231129"/>
            <a:ext cx="8332532" cy="1253354"/>
          </a:xfrm>
          <a:prstGeom prst="rect">
            <a:avLst/>
          </a:prstGeom>
        </p:spPr>
        <p:txBody>
          <a:bodyPr vert="horz" lIns="68580" tIns="34290" rIns="68580" bIns="34290" rtlCol="0" anchor="t" anchorCtr="0">
            <a:normAutofit fontScale="700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7000" dirty="0">
                <a:ea typeface="+mj-lt"/>
                <a:cs typeface="+mj-lt"/>
              </a:rPr>
              <a:t>          </a:t>
            </a:r>
          </a:p>
          <a:p>
            <a:pPr algn="ctr"/>
            <a:r>
              <a:rPr lang="en-US" sz="4300" dirty="0">
                <a:solidFill>
                  <a:srgbClr val="002060"/>
                </a:solidFill>
                <a:ea typeface="+mj-lt"/>
                <a:cs typeface="+mj-lt"/>
              </a:rPr>
              <a:t>Political trigger: Common </a:t>
            </a:r>
            <a:r>
              <a:rPr lang="en-US" sz="4300" dirty="0" err="1">
                <a:solidFill>
                  <a:srgbClr val="002060"/>
                </a:solidFill>
                <a:ea typeface="+mj-lt"/>
                <a:cs typeface="+mj-lt"/>
              </a:rPr>
              <a:t>defence</a:t>
            </a:r>
            <a:r>
              <a:rPr lang="en-US" sz="4300" dirty="0">
                <a:solidFill>
                  <a:srgbClr val="002060"/>
                </a:solidFill>
                <a:ea typeface="+mj-lt"/>
                <a:cs typeface="+mj-lt"/>
              </a:rPr>
              <a:t> as an EPG</a:t>
            </a:r>
          </a:p>
          <a:p>
            <a:pPr algn="ctr"/>
            <a:endParaRPr lang="en-US" sz="2700" dirty="0">
              <a:ea typeface="+mj-lt"/>
              <a:cs typeface="+mj-lt"/>
            </a:endParaRPr>
          </a:p>
          <a:p>
            <a:pPr algn="ctr"/>
            <a:endParaRPr lang="en-US" sz="2700" dirty="0">
              <a:ea typeface="+mj-lt"/>
              <a:cs typeface="+mj-lt"/>
            </a:endParaRPr>
          </a:p>
          <a:p>
            <a:pPr algn="ctr"/>
            <a:endParaRPr lang="en-US" sz="2700" dirty="0">
              <a:ea typeface="+mj-lt"/>
              <a:cs typeface="+mj-lt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FC490CF8-4790-10B4-F848-F6C911FC61FF}"/>
              </a:ext>
            </a:extLst>
          </p:cNvPr>
          <p:cNvSpPr txBox="1"/>
          <p:nvPr/>
        </p:nvSpPr>
        <p:spPr>
          <a:xfrm>
            <a:off x="572081" y="3863659"/>
            <a:ext cx="1872296" cy="346249"/>
          </a:xfrm>
          <a:prstGeom prst="rect">
            <a:avLst/>
          </a:prstGeom>
          <a:noFill/>
        </p:spPr>
        <p:txBody>
          <a:bodyPr wrap="square" lIns="68580" tIns="34290" rIns="68580" bIns="34290" rtlCol="0" anchor="t">
            <a:spAutoFit/>
          </a:bodyPr>
          <a:lstStyle/>
          <a:p>
            <a:pPr algn="ctr"/>
            <a:r>
              <a:rPr lang="en-IE" b="1" dirty="0">
                <a:cs typeface="Arial"/>
              </a:rPr>
              <a:t>Financing</a:t>
            </a:r>
          </a:p>
        </p:txBody>
      </p:sp>
    </p:spTree>
    <p:extLst>
      <p:ext uri="{BB962C8B-B14F-4D97-AF65-F5344CB8AC3E}">
        <p14:creationId xmlns:p14="http://schemas.microsoft.com/office/powerpoint/2010/main" val="82701170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EUI colour palette">
      <a:dk1>
        <a:srgbClr val="004575"/>
      </a:dk1>
      <a:lt1>
        <a:srgbClr val="FFFFFF"/>
      </a:lt1>
      <a:dk2>
        <a:srgbClr val="004575"/>
      </a:dk2>
      <a:lt2>
        <a:srgbClr val="FFFFFF"/>
      </a:lt2>
      <a:accent1>
        <a:srgbClr val="8F932F"/>
      </a:accent1>
      <a:accent2>
        <a:srgbClr val="C85826"/>
      </a:accent2>
      <a:accent3>
        <a:srgbClr val="C3AEA1"/>
      </a:accent3>
      <a:accent4>
        <a:srgbClr val="F1C36F"/>
      </a:accent4>
      <a:accent5>
        <a:srgbClr val="2480C4"/>
      </a:accent5>
      <a:accent6>
        <a:srgbClr val="004575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75</TotalTime>
  <Words>367</Words>
  <Application>Microsoft Office PowerPoint</Application>
  <PresentationFormat>Widescreen</PresentationFormat>
  <Paragraphs>102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Aptos</vt:lpstr>
      <vt:lpstr>Arial</vt:lpstr>
      <vt:lpstr>Calibri</vt:lpstr>
      <vt:lpstr>Wingdings</vt:lpstr>
      <vt:lpstr>Tema de Office</vt:lpstr>
      <vt:lpstr>European Public Goods: Policy priority for financing EU’s sustainability growth and facing global challenges </vt:lpstr>
      <vt:lpstr>Three dimensions of the EU budget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Medina Medina, Eva</dc:creator>
  <cp:lastModifiedBy>Nimal Muriel</cp:lastModifiedBy>
  <cp:revision>308</cp:revision>
  <dcterms:created xsi:type="dcterms:W3CDTF">2021-04-07T09:33:36Z</dcterms:created>
  <dcterms:modified xsi:type="dcterms:W3CDTF">2025-06-05T09:10:22Z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6bd9ddd1-4d20-43f6-abfa-fc3c07406f94_Enabled">
    <vt:lpwstr>true</vt:lpwstr>
  </property>
  <property fmtid="{D5CDD505-2E9C-101B-9397-08002B2CF9AE}" pid="3" name="MSIP_Label_6bd9ddd1-4d20-43f6-abfa-fc3c07406f94_SetDate">
    <vt:lpwstr>2023-10-30T19:54:06Z</vt:lpwstr>
  </property>
  <property fmtid="{D5CDD505-2E9C-101B-9397-08002B2CF9AE}" pid="4" name="MSIP_Label_6bd9ddd1-4d20-43f6-abfa-fc3c07406f94_Method">
    <vt:lpwstr>Standard</vt:lpwstr>
  </property>
  <property fmtid="{D5CDD505-2E9C-101B-9397-08002B2CF9AE}" pid="5" name="MSIP_Label_6bd9ddd1-4d20-43f6-abfa-fc3c07406f94_Name">
    <vt:lpwstr>Commission Use</vt:lpwstr>
  </property>
  <property fmtid="{D5CDD505-2E9C-101B-9397-08002B2CF9AE}" pid="6" name="MSIP_Label_6bd9ddd1-4d20-43f6-abfa-fc3c07406f94_SiteId">
    <vt:lpwstr>b24c8b06-522c-46fe-9080-70926f8dddb1</vt:lpwstr>
  </property>
  <property fmtid="{D5CDD505-2E9C-101B-9397-08002B2CF9AE}" pid="7" name="MSIP_Label_6bd9ddd1-4d20-43f6-abfa-fc3c07406f94_ActionId">
    <vt:lpwstr>ed9b945f-308b-40f4-b148-906d70e7b7ff</vt:lpwstr>
  </property>
  <property fmtid="{D5CDD505-2E9C-101B-9397-08002B2CF9AE}" pid="8" name="MSIP_Label_6bd9ddd1-4d20-43f6-abfa-fc3c07406f94_ContentBits">
    <vt:lpwstr>0</vt:lpwstr>
  </property>
</Properties>
</file>