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sldIdLst>
    <p:sldId id="256" r:id="rId5"/>
    <p:sldId id="257" r:id="rId6"/>
    <p:sldId id="258" r:id="rId7"/>
    <p:sldId id="262" r:id="rId8"/>
    <p:sldId id="259" r:id="rId9"/>
    <p:sldId id="260" r:id="rId10"/>
    <p:sldId id="263" r:id="rId11"/>
    <p:sldId id="261" r:id="rId12"/>
    <p:sldId id="264"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9E3C95-156D-4085-9544-F56BAFC8780A}" v="2" dt="2025-03-31T10:07:37.8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86" autoAdjust="0"/>
    <p:restoredTop sz="94612"/>
  </p:normalViewPr>
  <p:slideViewPr>
    <p:cSldViewPr snapToGrid="0" snapToObjects="1">
      <p:cViewPr varScale="1">
        <p:scale>
          <a:sx n="62" d="100"/>
          <a:sy n="62" d="100"/>
        </p:scale>
        <p:origin x="63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spPr>
            <a:solidFill>
              <a:schemeClr val="accent1"/>
            </a:solidFill>
            <a:ln>
              <a:noFill/>
            </a:ln>
            <a:effectLst/>
          </c:spPr>
          <c:invertIfNegative val="0"/>
          <c:dPt>
            <c:idx val="2"/>
            <c:invertIfNegative val="0"/>
            <c:bubble3D val="0"/>
            <c:spPr>
              <a:solidFill>
                <a:srgbClr val="C00000"/>
              </a:solidFill>
              <a:ln>
                <a:noFill/>
              </a:ln>
              <a:effectLst/>
            </c:spPr>
            <c:extLst>
              <c:ext xmlns:c16="http://schemas.microsoft.com/office/drawing/2014/chart" uri="{C3380CC4-5D6E-409C-BE32-E72D297353CC}">
                <c16:uniqueId val="{00000001-FA54-446E-93C5-A35989B11E84}"/>
              </c:ext>
            </c:extLst>
          </c:dPt>
          <c:dPt>
            <c:idx val="3"/>
            <c:invertIfNegative val="0"/>
            <c:bubble3D val="0"/>
            <c:spPr>
              <a:solidFill>
                <a:schemeClr val="accent6">
                  <a:lumMod val="40000"/>
                  <a:lumOff val="60000"/>
                </a:schemeClr>
              </a:solidFill>
              <a:ln>
                <a:noFill/>
              </a:ln>
              <a:effectLst/>
            </c:spPr>
            <c:extLst>
              <c:ext xmlns:c16="http://schemas.microsoft.com/office/drawing/2014/chart" uri="{C3380CC4-5D6E-409C-BE32-E72D297353CC}">
                <c16:uniqueId val="{00000003-FA54-446E-93C5-A35989B11E84}"/>
              </c:ext>
            </c:extLst>
          </c:dPt>
          <c:dPt>
            <c:idx val="4"/>
            <c:invertIfNegative val="0"/>
            <c:bubble3D val="0"/>
            <c:spPr>
              <a:solidFill>
                <a:schemeClr val="accent6">
                  <a:lumMod val="40000"/>
                  <a:lumOff val="60000"/>
                </a:schemeClr>
              </a:solidFill>
              <a:ln>
                <a:noFill/>
              </a:ln>
              <a:effectLst/>
            </c:spPr>
            <c:extLst>
              <c:ext xmlns:c16="http://schemas.microsoft.com/office/drawing/2014/chart" uri="{C3380CC4-5D6E-409C-BE32-E72D297353CC}">
                <c16:uniqueId val="{00000005-FA54-446E-93C5-A35989B11E84}"/>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Feuil1!$E$6:$E$10</c:f>
              <c:strCache>
                <c:ptCount val="5"/>
                <c:pt idx="0">
                  <c:v>Goldman Sachs</c:v>
                </c:pt>
                <c:pt idx="1">
                  <c:v>McKinsey</c:v>
                </c:pt>
                <c:pt idx="2">
                  <c:v>FMI</c:v>
                </c:pt>
                <c:pt idx="3">
                  <c:v>OIT</c:v>
                </c:pt>
                <c:pt idx="4">
                  <c:v>Commission IA</c:v>
                </c:pt>
              </c:strCache>
            </c:strRef>
          </c:cat>
          <c:val>
            <c:numRef>
              <c:f>Feuil1!$F$6:$F$10</c:f>
              <c:numCache>
                <c:formatCode>0%</c:formatCode>
                <c:ptCount val="5"/>
                <c:pt idx="0">
                  <c:v>0.12</c:v>
                </c:pt>
                <c:pt idx="1">
                  <c:v>0.14000000000000001</c:v>
                </c:pt>
                <c:pt idx="2">
                  <c:v>0.3</c:v>
                </c:pt>
                <c:pt idx="3" formatCode="0.0%">
                  <c:v>5.5E-2</c:v>
                </c:pt>
                <c:pt idx="4" formatCode="0.0%">
                  <c:v>5.5E-2</c:v>
                </c:pt>
              </c:numCache>
            </c:numRef>
          </c:val>
          <c:extLst>
            <c:ext xmlns:c16="http://schemas.microsoft.com/office/drawing/2014/chart" uri="{C3380CC4-5D6E-409C-BE32-E72D297353CC}">
              <c16:uniqueId val="{00000006-FA54-446E-93C5-A35989B11E84}"/>
            </c:ext>
          </c:extLst>
        </c:ser>
        <c:dLbls>
          <c:showLegendKey val="0"/>
          <c:showVal val="0"/>
          <c:showCatName val="0"/>
          <c:showSerName val="0"/>
          <c:showPercent val="0"/>
          <c:showBubbleSize val="0"/>
        </c:dLbls>
        <c:gapWidth val="219"/>
        <c:overlap val="-27"/>
        <c:axId val="1558207247"/>
        <c:axId val="1558204847"/>
      </c:barChart>
      <c:catAx>
        <c:axId val="1558207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558204847"/>
        <c:crosses val="autoZero"/>
        <c:auto val="1"/>
        <c:lblAlgn val="ctr"/>
        <c:lblOffset val="100"/>
        <c:noMultiLvlLbl val="0"/>
      </c:catAx>
      <c:valAx>
        <c:axId val="1558204847"/>
        <c:scaling>
          <c:orientation val="minMax"/>
        </c:scaling>
        <c:delete val="1"/>
        <c:axPos val="l"/>
        <c:numFmt formatCode="0%" sourceLinked="1"/>
        <c:majorTickMark val="none"/>
        <c:minorTickMark val="none"/>
        <c:tickLblPos val="nextTo"/>
        <c:crossAx val="1558207247"/>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16669A-01C5-403D-9788-D9F40EA7AE98}" type="datetimeFigureOut">
              <a:rPr lang="fr-FR" smtClean="0"/>
              <a:t>31/03/2025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39DA18-4901-457F-B2AE-94BA761B45EB}" type="slidenum">
              <a:rPr lang="fr-FR" smtClean="0"/>
              <a:t>‹#›</a:t>
            </a:fld>
            <a:endParaRPr lang="fr-FR"/>
          </a:p>
        </p:txBody>
      </p:sp>
    </p:spTree>
    <p:extLst>
      <p:ext uri="{BB962C8B-B14F-4D97-AF65-F5344CB8AC3E}">
        <p14:creationId xmlns:p14="http://schemas.microsoft.com/office/powerpoint/2010/main" val="2174843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739DA18-4901-457F-B2AE-94BA761B45EB}" type="slidenum">
              <a:rPr lang="fr-FR" smtClean="0"/>
              <a:t>3</a:t>
            </a:fld>
            <a:endParaRPr lang="fr-FR"/>
          </a:p>
        </p:txBody>
      </p:sp>
    </p:spTree>
    <p:extLst>
      <p:ext uri="{BB962C8B-B14F-4D97-AF65-F5344CB8AC3E}">
        <p14:creationId xmlns:p14="http://schemas.microsoft.com/office/powerpoint/2010/main" val="1946831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61F58DCB-BCD5-814F-B221-9431208D6FEF}"/>
              </a:ext>
            </a:extLst>
          </p:cNvPr>
          <p:cNvSpPr>
            <a:spLocks noGrp="1"/>
          </p:cNvSpPr>
          <p:nvPr>
            <p:ph type="dt" sz="half" idx="10"/>
          </p:nvPr>
        </p:nvSpPr>
        <p:spPr>
          <a:xfrm>
            <a:off x="838200" y="6356350"/>
            <a:ext cx="2743200" cy="365125"/>
          </a:xfrm>
          <a:prstGeom prst="rect">
            <a:avLst/>
          </a:prstGeom>
        </p:spPr>
        <p:txBody>
          <a:bodyPr/>
          <a:lstStyle/>
          <a:p>
            <a:fld id="{61F5CE50-F926-614E-A7C9-CC7E30623FF0}" type="datetimeFigureOut">
              <a:rPr lang="en-US" smtClean="0"/>
              <a:t>3/31/2025</a:t>
            </a:fld>
            <a:endParaRPr lang="en-US" dirty="0"/>
          </a:p>
        </p:txBody>
      </p:sp>
      <p:sp>
        <p:nvSpPr>
          <p:cNvPr id="5" name="Footer Placeholder 4">
            <a:extLst>
              <a:ext uri="{FF2B5EF4-FFF2-40B4-BE49-F238E27FC236}">
                <a16:creationId xmlns:a16="http://schemas.microsoft.com/office/drawing/2014/main" id="{D2B6B672-F3DA-554F-8C9C-35FD455CC04A}"/>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A8AE38C9-111E-AA44-B3FC-E27734E78B30}"/>
              </a:ext>
            </a:extLst>
          </p:cNvPr>
          <p:cNvSpPr>
            <a:spLocks noGrp="1"/>
          </p:cNvSpPr>
          <p:nvPr>
            <p:ph type="sldNum" sz="quarter" idx="12"/>
          </p:nvPr>
        </p:nvSpPr>
        <p:spPr>
          <a:xfrm>
            <a:off x="8610600" y="6356350"/>
            <a:ext cx="2743200" cy="365125"/>
          </a:xfrm>
          <a:prstGeom prst="rect">
            <a:avLst/>
          </a:prstGeom>
        </p:spPr>
        <p:txBody>
          <a:bodyPr/>
          <a:lstStyle/>
          <a:p>
            <a:fld id="{0E676E71-33D8-984F-BFFC-61AC837EBAD4}" type="slidenum">
              <a:rPr lang="en-US" smtClean="0"/>
              <a:t>‹#›</a:t>
            </a:fld>
            <a:endParaRPr lang="en-US" dirty="0"/>
          </a:p>
        </p:txBody>
      </p:sp>
      <p:sp>
        <p:nvSpPr>
          <p:cNvPr id="7" name="Title 1">
            <a:extLst>
              <a:ext uri="{FF2B5EF4-FFF2-40B4-BE49-F238E27FC236}">
                <a16:creationId xmlns:a16="http://schemas.microsoft.com/office/drawing/2014/main" id="{8B2C362B-C9DB-DC4A-9EE6-FC5D33DA80E7}"/>
              </a:ext>
            </a:extLst>
          </p:cNvPr>
          <p:cNvSpPr>
            <a:spLocks noGrp="1"/>
          </p:cNvSpPr>
          <p:nvPr>
            <p:ph type="ctrTitle"/>
          </p:nvPr>
        </p:nvSpPr>
        <p:spPr>
          <a:xfrm>
            <a:off x="685799" y="1980000"/>
            <a:ext cx="10929797" cy="1470025"/>
          </a:xfrm>
          <a:prstGeom prst="rect">
            <a:avLst/>
          </a:prstGeom>
        </p:spPr>
        <p:txBody>
          <a:bodyPr/>
          <a:lstStyle/>
          <a:p>
            <a:r>
              <a:rPr lang="fr-FR" b="1">
                <a:solidFill>
                  <a:srgbClr val="004B8E"/>
                </a:solidFill>
              </a:rPr>
              <a:t>Modifiez le style du titre</a:t>
            </a:r>
            <a:endParaRPr lang="en-US" b="1" dirty="0">
              <a:solidFill>
                <a:srgbClr val="004B8E"/>
              </a:solidFill>
            </a:endParaRPr>
          </a:p>
        </p:txBody>
      </p:sp>
      <p:sp>
        <p:nvSpPr>
          <p:cNvPr id="8" name="Subtitle 2">
            <a:extLst>
              <a:ext uri="{FF2B5EF4-FFF2-40B4-BE49-F238E27FC236}">
                <a16:creationId xmlns:a16="http://schemas.microsoft.com/office/drawing/2014/main" id="{265EA000-5ED2-7747-B98B-88BF1D31F4CD}"/>
              </a:ext>
            </a:extLst>
          </p:cNvPr>
          <p:cNvSpPr>
            <a:spLocks noGrp="1"/>
          </p:cNvSpPr>
          <p:nvPr>
            <p:ph type="subTitle" idx="1"/>
          </p:nvPr>
        </p:nvSpPr>
        <p:spPr>
          <a:xfrm>
            <a:off x="1371599" y="3886200"/>
            <a:ext cx="9601201" cy="1752600"/>
          </a:xfrm>
          <a:prstGeom prst="rect">
            <a:avLst/>
          </a:prstGeom>
        </p:spPr>
        <p:txBody>
          <a:bodyPr/>
          <a:lstStyle/>
          <a:p>
            <a:r>
              <a:rPr lang="fr-FR">
                <a:solidFill>
                  <a:srgbClr val="1593BB"/>
                </a:solidFill>
              </a:rPr>
              <a:t>Modifiez le style des sous-titres du masque</a:t>
            </a:r>
            <a:endParaRPr lang="en-US" dirty="0">
              <a:solidFill>
                <a:srgbClr val="1593BB"/>
              </a:solidFill>
            </a:endParaRPr>
          </a:p>
        </p:txBody>
      </p:sp>
    </p:spTree>
    <p:extLst>
      <p:ext uri="{BB962C8B-B14F-4D97-AF65-F5344CB8AC3E}">
        <p14:creationId xmlns:p14="http://schemas.microsoft.com/office/powerpoint/2010/main" val="2849468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B556F-8554-D943-A882-854DD851EFE3}"/>
              </a:ext>
            </a:extLst>
          </p:cNvPr>
          <p:cNvSpPr>
            <a:spLocks noGrp="1"/>
          </p:cNvSpPr>
          <p:nvPr>
            <p:ph type="title"/>
          </p:nvPr>
        </p:nvSpPr>
        <p:spPr>
          <a:xfrm>
            <a:off x="838200" y="1980000"/>
            <a:ext cx="10515600" cy="1325563"/>
          </a:xfrm>
          <a:prstGeom prst="rect">
            <a:avLst/>
          </a:prstGeom>
        </p:spPr>
        <p:txBody>
          <a:bodyPr/>
          <a:lstStyle/>
          <a:p>
            <a:r>
              <a:rPr lang="fr-FR"/>
              <a:t>Modifiez le style du titre</a:t>
            </a:r>
            <a:endParaRPr lang="en-US" dirty="0"/>
          </a:p>
        </p:txBody>
      </p:sp>
      <p:sp>
        <p:nvSpPr>
          <p:cNvPr id="3" name="Content Placeholder 2">
            <a:extLst>
              <a:ext uri="{FF2B5EF4-FFF2-40B4-BE49-F238E27FC236}">
                <a16:creationId xmlns:a16="http://schemas.microsoft.com/office/drawing/2014/main" id="{FE2D0D67-A3E4-344D-917C-8E23CDCD3941}"/>
              </a:ext>
            </a:extLst>
          </p:cNvPr>
          <p:cNvSpPr>
            <a:spLocks noGrp="1"/>
          </p:cNvSpPr>
          <p:nvPr>
            <p:ph idx="1"/>
          </p:nvPr>
        </p:nvSpPr>
        <p:spPr>
          <a:xfrm>
            <a:off x="838200" y="3465871"/>
            <a:ext cx="10515600" cy="2711092"/>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a:extLst>
              <a:ext uri="{FF2B5EF4-FFF2-40B4-BE49-F238E27FC236}">
                <a16:creationId xmlns:a16="http://schemas.microsoft.com/office/drawing/2014/main" id="{829A155C-893E-D24F-98A0-5672307818B1}"/>
              </a:ext>
            </a:extLst>
          </p:cNvPr>
          <p:cNvSpPr>
            <a:spLocks noGrp="1"/>
          </p:cNvSpPr>
          <p:nvPr>
            <p:ph type="dt" sz="half" idx="10"/>
          </p:nvPr>
        </p:nvSpPr>
        <p:spPr>
          <a:xfrm>
            <a:off x="838200" y="6356350"/>
            <a:ext cx="2743200" cy="365125"/>
          </a:xfrm>
          <a:prstGeom prst="rect">
            <a:avLst/>
          </a:prstGeom>
        </p:spPr>
        <p:txBody>
          <a:bodyPr/>
          <a:lstStyle/>
          <a:p>
            <a:fld id="{61F5CE50-F926-614E-A7C9-CC7E30623FF0}" type="datetimeFigureOut">
              <a:rPr lang="en-US" smtClean="0"/>
              <a:t>3/31/2025</a:t>
            </a:fld>
            <a:endParaRPr lang="en-US" dirty="0"/>
          </a:p>
        </p:txBody>
      </p:sp>
      <p:sp>
        <p:nvSpPr>
          <p:cNvPr id="5" name="Footer Placeholder 4">
            <a:extLst>
              <a:ext uri="{FF2B5EF4-FFF2-40B4-BE49-F238E27FC236}">
                <a16:creationId xmlns:a16="http://schemas.microsoft.com/office/drawing/2014/main" id="{5E224D89-3302-3043-A25C-46B544362A1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2B5F7934-CF30-3B4D-8B1F-BC788A344DFC}"/>
              </a:ext>
            </a:extLst>
          </p:cNvPr>
          <p:cNvSpPr>
            <a:spLocks noGrp="1"/>
          </p:cNvSpPr>
          <p:nvPr>
            <p:ph type="sldNum" sz="quarter" idx="12"/>
          </p:nvPr>
        </p:nvSpPr>
        <p:spPr>
          <a:xfrm>
            <a:off x="8610600" y="6356350"/>
            <a:ext cx="2743200" cy="365125"/>
          </a:xfrm>
          <a:prstGeom prst="rect">
            <a:avLst/>
          </a:prstGeom>
        </p:spPr>
        <p:txBody>
          <a:bodyPr/>
          <a:lstStyle/>
          <a:p>
            <a:fld id="{0E676E71-33D8-984F-BFFC-61AC837EBAD4}" type="slidenum">
              <a:rPr lang="en-US" smtClean="0"/>
              <a:t>‹#›</a:t>
            </a:fld>
            <a:endParaRPr lang="en-US" dirty="0"/>
          </a:p>
        </p:txBody>
      </p:sp>
    </p:spTree>
    <p:extLst>
      <p:ext uri="{BB962C8B-B14F-4D97-AF65-F5344CB8AC3E}">
        <p14:creationId xmlns:p14="http://schemas.microsoft.com/office/powerpoint/2010/main" val="161022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866B1-4566-E040-99F8-EE20DD439572}"/>
              </a:ext>
            </a:extLst>
          </p:cNvPr>
          <p:cNvSpPr>
            <a:spLocks noGrp="1"/>
          </p:cNvSpPr>
          <p:nvPr>
            <p:ph type="title"/>
          </p:nvPr>
        </p:nvSpPr>
        <p:spPr>
          <a:xfrm>
            <a:off x="831850" y="1980000"/>
            <a:ext cx="10515600" cy="2261727"/>
          </a:xfrm>
          <a:prstGeom prst="rect">
            <a:avLst/>
          </a:prstGeom>
        </p:spPr>
        <p:txBody>
          <a:bodyPr anchor="b"/>
          <a:lstStyle>
            <a:lvl1pPr>
              <a:defRPr sz="6000"/>
            </a:lvl1pPr>
          </a:lstStyle>
          <a:p>
            <a:r>
              <a:rPr lang="fr-FR"/>
              <a:t>Modifiez le style du titre</a:t>
            </a:r>
            <a:endParaRPr lang="en-US"/>
          </a:p>
        </p:txBody>
      </p:sp>
      <p:sp>
        <p:nvSpPr>
          <p:cNvPr id="3" name="Text Placeholder 2">
            <a:extLst>
              <a:ext uri="{FF2B5EF4-FFF2-40B4-BE49-F238E27FC236}">
                <a16:creationId xmlns:a16="http://schemas.microsoft.com/office/drawing/2014/main" id="{DD8F83FF-CC98-B64E-8954-0C4BCCD9FBC2}"/>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a:extLst>
              <a:ext uri="{FF2B5EF4-FFF2-40B4-BE49-F238E27FC236}">
                <a16:creationId xmlns:a16="http://schemas.microsoft.com/office/drawing/2014/main" id="{E38AB836-BAE2-D84D-9F22-C0428FCFD691}"/>
              </a:ext>
            </a:extLst>
          </p:cNvPr>
          <p:cNvSpPr>
            <a:spLocks noGrp="1"/>
          </p:cNvSpPr>
          <p:nvPr>
            <p:ph type="dt" sz="half" idx="10"/>
          </p:nvPr>
        </p:nvSpPr>
        <p:spPr>
          <a:xfrm>
            <a:off x="838200" y="6356350"/>
            <a:ext cx="2743200" cy="365125"/>
          </a:xfrm>
          <a:prstGeom prst="rect">
            <a:avLst/>
          </a:prstGeom>
        </p:spPr>
        <p:txBody>
          <a:bodyPr/>
          <a:lstStyle/>
          <a:p>
            <a:fld id="{61F5CE50-F926-614E-A7C9-CC7E30623FF0}" type="datetimeFigureOut">
              <a:rPr lang="en-US" smtClean="0"/>
              <a:t>3/31/2025</a:t>
            </a:fld>
            <a:endParaRPr lang="en-US" dirty="0"/>
          </a:p>
        </p:txBody>
      </p:sp>
      <p:sp>
        <p:nvSpPr>
          <p:cNvPr id="5" name="Footer Placeholder 4">
            <a:extLst>
              <a:ext uri="{FF2B5EF4-FFF2-40B4-BE49-F238E27FC236}">
                <a16:creationId xmlns:a16="http://schemas.microsoft.com/office/drawing/2014/main" id="{C26EFEBC-D04E-2640-90D4-9EEF0042E07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8A9B4195-BD26-4040-8633-7BD708BC4C96}"/>
              </a:ext>
            </a:extLst>
          </p:cNvPr>
          <p:cNvSpPr>
            <a:spLocks noGrp="1"/>
          </p:cNvSpPr>
          <p:nvPr>
            <p:ph type="sldNum" sz="quarter" idx="12"/>
          </p:nvPr>
        </p:nvSpPr>
        <p:spPr>
          <a:xfrm>
            <a:off x="8610600" y="6356350"/>
            <a:ext cx="2743200" cy="365125"/>
          </a:xfrm>
          <a:prstGeom prst="rect">
            <a:avLst/>
          </a:prstGeom>
        </p:spPr>
        <p:txBody>
          <a:bodyPr/>
          <a:lstStyle/>
          <a:p>
            <a:fld id="{0E676E71-33D8-984F-BFFC-61AC837EBAD4}" type="slidenum">
              <a:rPr lang="en-US" smtClean="0"/>
              <a:t>‹#›</a:t>
            </a:fld>
            <a:endParaRPr lang="en-US" dirty="0"/>
          </a:p>
        </p:txBody>
      </p:sp>
    </p:spTree>
    <p:extLst>
      <p:ext uri="{BB962C8B-B14F-4D97-AF65-F5344CB8AC3E}">
        <p14:creationId xmlns:p14="http://schemas.microsoft.com/office/powerpoint/2010/main" val="3484769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D73FB-7ABD-FA4E-85D5-7F08D03A842C}"/>
              </a:ext>
            </a:extLst>
          </p:cNvPr>
          <p:cNvSpPr>
            <a:spLocks noGrp="1"/>
          </p:cNvSpPr>
          <p:nvPr>
            <p:ph type="title"/>
          </p:nvPr>
        </p:nvSpPr>
        <p:spPr>
          <a:xfrm>
            <a:off x="838200" y="1980000"/>
            <a:ext cx="10515600" cy="881187"/>
          </a:xfrm>
          <a:prstGeom prst="rect">
            <a:avLst/>
          </a:prstGeom>
        </p:spPr>
        <p:txBody>
          <a:bodyPr/>
          <a:lstStyle/>
          <a:p>
            <a:r>
              <a:rPr lang="fr-FR"/>
              <a:t>Modifiez le style du titre</a:t>
            </a:r>
            <a:endParaRPr lang="en-US"/>
          </a:p>
        </p:txBody>
      </p:sp>
      <p:sp>
        <p:nvSpPr>
          <p:cNvPr id="3" name="Content Placeholder 2">
            <a:extLst>
              <a:ext uri="{FF2B5EF4-FFF2-40B4-BE49-F238E27FC236}">
                <a16:creationId xmlns:a16="http://schemas.microsoft.com/office/drawing/2014/main" id="{FCE1EEB8-7DDA-F847-B4F3-F578785171B0}"/>
              </a:ext>
            </a:extLst>
          </p:cNvPr>
          <p:cNvSpPr>
            <a:spLocks noGrp="1"/>
          </p:cNvSpPr>
          <p:nvPr>
            <p:ph sz="half" idx="1"/>
          </p:nvPr>
        </p:nvSpPr>
        <p:spPr>
          <a:xfrm>
            <a:off x="838200" y="3040573"/>
            <a:ext cx="5181600" cy="3136389"/>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Content Placeholder 3">
            <a:extLst>
              <a:ext uri="{FF2B5EF4-FFF2-40B4-BE49-F238E27FC236}">
                <a16:creationId xmlns:a16="http://schemas.microsoft.com/office/drawing/2014/main" id="{92446466-2FAE-BC41-80A8-317ADC1F9A76}"/>
              </a:ext>
            </a:extLst>
          </p:cNvPr>
          <p:cNvSpPr>
            <a:spLocks noGrp="1"/>
          </p:cNvSpPr>
          <p:nvPr>
            <p:ph sz="half" idx="2"/>
          </p:nvPr>
        </p:nvSpPr>
        <p:spPr>
          <a:xfrm>
            <a:off x="6172200" y="3040573"/>
            <a:ext cx="5181600" cy="3136390"/>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a:extLst>
              <a:ext uri="{FF2B5EF4-FFF2-40B4-BE49-F238E27FC236}">
                <a16:creationId xmlns:a16="http://schemas.microsoft.com/office/drawing/2014/main" id="{57C4F11B-6EA1-7145-AD08-DDD6DD07FCC2}"/>
              </a:ext>
            </a:extLst>
          </p:cNvPr>
          <p:cNvSpPr>
            <a:spLocks noGrp="1"/>
          </p:cNvSpPr>
          <p:nvPr>
            <p:ph type="dt" sz="half" idx="10"/>
          </p:nvPr>
        </p:nvSpPr>
        <p:spPr>
          <a:xfrm>
            <a:off x="838200" y="6356350"/>
            <a:ext cx="2743200" cy="365125"/>
          </a:xfrm>
          <a:prstGeom prst="rect">
            <a:avLst/>
          </a:prstGeom>
        </p:spPr>
        <p:txBody>
          <a:bodyPr/>
          <a:lstStyle/>
          <a:p>
            <a:fld id="{61F5CE50-F926-614E-A7C9-CC7E30623FF0}" type="datetimeFigureOut">
              <a:rPr lang="en-US" smtClean="0"/>
              <a:t>3/31/2025</a:t>
            </a:fld>
            <a:endParaRPr lang="en-US" dirty="0"/>
          </a:p>
        </p:txBody>
      </p:sp>
      <p:sp>
        <p:nvSpPr>
          <p:cNvPr id="6" name="Footer Placeholder 5">
            <a:extLst>
              <a:ext uri="{FF2B5EF4-FFF2-40B4-BE49-F238E27FC236}">
                <a16:creationId xmlns:a16="http://schemas.microsoft.com/office/drawing/2014/main" id="{E6544EF0-4740-9C46-A968-668E8DB3175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E1239F49-4880-2D4E-B214-AD549DE93BB4}"/>
              </a:ext>
            </a:extLst>
          </p:cNvPr>
          <p:cNvSpPr>
            <a:spLocks noGrp="1"/>
          </p:cNvSpPr>
          <p:nvPr>
            <p:ph type="sldNum" sz="quarter" idx="12"/>
          </p:nvPr>
        </p:nvSpPr>
        <p:spPr>
          <a:xfrm>
            <a:off x="8610600" y="6356350"/>
            <a:ext cx="2743200" cy="365125"/>
          </a:xfrm>
          <a:prstGeom prst="rect">
            <a:avLst/>
          </a:prstGeom>
        </p:spPr>
        <p:txBody>
          <a:bodyPr/>
          <a:lstStyle/>
          <a:p>
            <a:fld id="{0E676E71-33D8-984F-BFFC-61AC837EBAD4}" type="slidenum">
              <a:rPr lang="en-US" smtClean="0"/>
              <a:t>‹#›</a:t>
            </a:fld>
            <a:endParaRPr lang="en-US" dirty="0"/>
          </a:p>
        </p:txBody>
      </p:sp>
    </p:spTree>
    <p:extLst>
      <p:ext uri="{BB962C8B-B14F-4D97-AF65-F5344CB8AC3E}">
        <p14:creationId xmlns:p14="http://schemas.microsoft.com/office/powerpoint/2010/main" val="316997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E0179-F3A4-7A44-AA50-627F6E5123F3}"/>
              </a:ext>
            </a:extLst>
          </p:cNvPr>
          <p:cNvSpPr>
            <a:spLocks noGrp="1"/>
          </p:cNvSpPr>
          <p:nvPr>
            <p:ph type="title"/>
          </p:nvPr>
        </p:nvSpPr>
        <p:spPr>
          <a:xfrm>
            <a:off x="839788" y="1980000"/>
            <a:ext cx="10515600" cy="881187"/>
          </a:xfrm>
          <a:prstGeom prst="rect">
            <a:avLst/>
          </a:prstGeom>
        </p:spPr>
        <p:txBody>
          <a:bodyPr/>
          <a:lstStyle/>
          <a:p>
            <a:r>
              <a:rPr lang="fr-FR"/>
              <a:t>Modifiez le style du titre</a:t>
            </a:r>
            <a:endParaRPr lang="en-US" dirty="0"/>
          </a:p>
        </p:txBody>
      </p:sp>
      <p:sp>
        <p:nvSpPr>
          <p:cNvPr id="3" name="Text Placeholder 2">
            <a:extLst>
              <a:ext uri="{FF2B5EF4-FFF2-40B4-BE49-F238E27FC236}">
                <a16:creationId xmlns:a16="http://schemas.microsoft.com/office/drawing/2014/main" id="{DC748EC5-185A-DA41-83B2-159D11F00822}"/>
              </a:ext>
            </a:extLst>
          </p:cNvPr>
          <p:cNvSpPr>
            <a:spLocks noGrp="1"/>
          </p:cNvSpPr>
          <p:nvPr>
            <p:ph type="body" idx="1"/>
          </p:nvPr>
        </p:nvSpPr>
        <p:spPr>
          <a:xfrm>
            <a:off x="838200" y="3027874"/>
            <a:ext cx="5157787" cy="60437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a:extLst>
              <a:ext uri="{FF2B5EF4-FFF2-40B4-BE49-F238E27FC236}">
                <a16:creationId xmlns:a16="http://schemas.microsoft.com/office/drawing/2014/main" id="{BE078DC9-FF78-674E-8710-BB02DA5E5456}"/>
              </a:ext>
            </a:extLst>
          </p:cNvPr>
          <p:cNvSpPr>
            <a:spLocks noGrp="1"/>
          </p:cNvSpPr>
          <p:nvPr>
            <p:ph sz="half" idx="2"/>
          </p:nvPr>
        </p:nvSpPr>
        <p:spPr>
          <a:xfrm>
            <a:off x="839788" y="3760839"/>
            <a:ext cx="5157787" cy="2428824"/>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a:extLst>
              <a:ext uri="{FF2B5EF4-FFF2-40B4-BE49-F238E27FC236}">
                <a16:creationId xmlns:a16="http://schemas.microsoft.com/office/drawing/2014/main" id="{444D82E4-7F14-424D-935E-88EE28907103}"/>
              </a:ext>
            </a:extLst>
          </p:cNvPr>
          <p:cNvSpPr>
            <a:spLocks noGrp="1"/>
          </p:cNvSpPr>
          <p:nvPr>
            <p:ph type="body" sz="quarter" idx="3"/>
          </p:nvPr>
        </p:nvSpPr>
        <p:spPr>
          <a:xfrm>
            <a:off x="6170612" y="3027874"/>
            <a:ext cx="5183188" cy="60437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a:extLst>
              <a:ext uri="{FF2B5EF4-FFF2-40B4-BE49-F238E27FC236}">
                <a16:creationId xmlns:a16="http://schemas.microsoft.com/office/drawing/2014/main" id="{7D2C63F9-F347-5D4D-BD7F-D9718BF95042}"/>
              </a:ext>
            </a:extLst>
          </p:cNvPr>
          <p:cNvSpPr>
            <a:spLocks noGrp="1"/>
          </p:cNvSpPr>
          <p:nvPr>
            <p:ph sz="quarter" idx="4"/>
          </p:nvPr>
        </p:nvSpPr>
        <p:spPr>
          <a:xfrm>
            <a:off x="6172200" y="3760839"/>
            <a:ext cx="5183188" cy="2428824"/>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a:extLst>
              <a:ext uri="{FF2B5EF4-FFF2-40B4-BE49-F238E27FC236}">
                <a16:creationId xmlns:a16="http://schemas.microsoft.com/office/drawing/2014/main" id="{C8D90604-EBA1-3140-A09E-8839FEFDEDAA}"/>
              </a:ext>
            </a:extLst>
          </p:cNvPr>
          <p:cNvSpPr>
            <a:spLocks noGrp="1"/>
          </p:cNvSpPr>
          <p:nvPr>
            <p:ph type="dt" sz="half" idx="10"/>
          </p:nvPr>
        </p:nvSpPr>
        <p:spPr>
          <a:xfrm>
            <a:off x="838200" y="6356350"/>
            <a:ext cx="2743200" cy="365125"/>
          </a:xfrm>
          <a:prstGeom prst="rect">
            <a:avLst/>
          </a:prstGeom>
        </p:spPr>
        <p:txBody>
          <a:bodyPr/>
          <a:lstStyle/>
          <a:p>
            <a:fld id="{61F5CE50-F926-614E-A7C9-CC7E30623FF0}" type="datetimeFigureOut">
              <a:rPr lang="en-US" smtClean="0"/>
              <a:t>3/31/2025</a:t>
            </a:fld>
            <a:endParaRPr lang="en-US" dirty="0"/>
          </a:p>
        </p:txBody>
      </p:sp>
      <p:sp>
        <p:nvSpPr>
          <p:cNvPr id="8" name="Footer Placeholder 7">
            <a:extLst>
              <a:ext uri="{FF2B5EF4-FFF2-40B4-BE49-F238E27FC236}">
                <a16:creationId xmlns:a16="http://schemas.microsoft.com/office/drawing/2014/main" id="{D5605752-51CE-4B46-9274-72B8C83FD45E}"/>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F73F1670-0BED-D24C-9D30-C6A92FF3E021}"/>
              </a:ext>
            </a:extLst>
          </p:cNvPr>
          <p:cNvSpPr>
            <a:spLocks noGrp="1"/>
          </p:cNvSpPr>
          <p:nvPr>
            <p:ph type="sldNum" sz="quarter" idx="12"/>
          </p:nvPr>
        </p:nvSpPr>
        <p:spPr>
          <a:xfrm>
            <a:off x="8610600" y="6356350"/>
            <a:ext cx="2743200" cy="365125"/>
          </a:xfrm>
          <a:prstGeom prst="rect">
            <a:avLst/>
          </a:prstGeom>
        </p:spPr>
        <p:txBody>
          <a:bodyPr/>
          <a:lstStyle/>
          <a:p>
            <a:fld id="{0E676E71-33D8-984F-BFFC-61AC837EBAD4}" type="slidenum">
              <a:rPr lang="en-US" smtClean="0"/>
              <a:t>‹#›</a:t>
            </a:fld>
            <a:endParaRPr lang="en-US" dirty="0"/>
          </a:p>
        </p:txBody>
      </p:sp>
    </p:spTree>
    <p:extLst>
      <p:ext uri="{BB962C8B-B14F-4D97-AF65-F5344CB8AC3E}">
        <p14:creationId xmlns:p14="http://schemas.microsoft.com/office/powerpoint/2010/main" val="1362306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5EC1-AB6C-2245-83BB-196986F31A46}"/>
              </a:ext>
            </a:extLst>
          </p:cNvPr>
          <p:cNvSpPr>
            <a:spLocks noGrp="1"/>
          </p:cNvSpPr>
          <p:nvPr>
            <p:ph type="title"/>
          </p:nvPr>
        </p:nvSpPr>
        <p:spPr>
          <a:xfrm>
            <a:off x="838200" y="1980000"/>
            <a:ext cx="10515600" cy="1325563"/>
          </a:xfrm>
          <a:prstGeom prst="rect">
            <a:avLst/>
          </a:prstGeom>
        </p:spPr>
        <p:txBody>
          <a:bodyPr/>
          <a:lstStyle/>
          <a:p>
            <a:r>
              <a:rPr lang="fr-FR"/>
              <a:t>Modifiez le style du titre</a:t>
            </a:r>
            <a:endParaRPr lang="en-US"/>
          </a:p>
        </p:txBody>
      </p:sp>
      <p:sp>
        <p:nvSpPr>
          <p:cNvPr id="3" name="Date Placeholder 2">
            <a:extLst>
              <a:ext uri="{FF2B5EF4-FFF2-40B4-BE49-F238E27FC236}">
                <a16:creationId xmlns:a16="http://schemas.microsoft.com/office/drawing/2014/main" id="{EC807669-8302-5648-93CB-FFE05D7FEC93}"/>
              </a:ext>
            </a:extLst>
          </p:cNvPr>
          <p:cNvSpPr>
            <a:spLocks noGrp="1"/>
          </p:cNvSpPr>
          <p:nvPr>
            <p:ph type="dt" sz="half" idx="10"/>
          </p:nvPr>
        </p:nvSpPr>
        <p:spPr>
          <a:xfrm>
            <a:off x="838200" y="6356350"/>
            <a:ext cx="2743200" cy="365125"/>
          </a:xfrm>
          <a:prstGeom prst="rect">
            <a:avLst/>
          </a:prstGeom>
        </p:spPr>
        <p:txBody>
          <a:bodyPr/>
          <a:lstStyle/>
          <a:p>
            <a:fld id="{61F5CE50-F926-614E-A7C9-CC7E30623FF0}" type="datetimeFigureOut">
              <a:rPr lang="en-US" smtClean="0"/>
              <a:t>3/31/2025</a:t>
            </a:fld>
            <a:endParaRPr lang="en-US" dirty="0"/>
          </a:p>
        </p:txBody>
      </p:sp>
      <p:sp>
        <p:nvSpPr>
          <p:cNvPr id="4" name="Footer Placeholder 3">
            <a:extLst>
              <a:ext uri="{FF2B5EF4-FFF2-40B4-BE49-F238E27FC236}">
                <a16:creationId xmlns:a16="http://schemas.microsoft.com/office/drawing/2014/main" id="{1366C494-2BFB-CC45-9FFE-A302A70E5856}"/>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6ECE988D-67A6-734E-97AE-4B510A4C3803}"/>
              </a:ext>
            </a:extLst>
          </p:cNvPr>
          <p:cNvSpPr>
            <a:spLocks noGrp="1"/>
          </p:cNvSpPr>
          <p:nvPr>
            <p:ph type="sldNum" sz="quarter" idx="12"/>
          </p:nvPr>
        </p:nvSpPr>
        <p:spPr>
          <a:xfrm>
            <a:off x="8610600" y="6356350"/>
            <a:ext cx="2743200" cy="365125"/>
          </a:xfrm>
          <a:prstGeom prst="rect">
            <a:avLst/>
          </a:prstGeom>
        </p:spPr>
        <p:txBody>
          <a:bodyPr/>
          <a:lstStyle/>
          <a:p>
            <a:fld id="{0E676E71-33D8-984F-BFFC-61AC837EBAD4}" type="slidenum">
              <a:rPr lang="en-US" smtClean="0"/>
              <a:t>‹#›</a:t>
            </a:fld>
            <a:endParaRPr lang="en-US" dirty="0"/>
          </a:p>
        </p:txBody>
      </p:sp>
    </p:spTree>
    <p:extLst>
      <p:ext uri="{BB962C8B-B14F-4D97-AF65-F5344CB8AC3E}">
        <p14:creationId xmlns:p14="http://schemas.microsoft.com/office/powerpoint/2010/main" val="2724787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FA2D04-D00A-0440-9E79-4E0E3E5C122C}"/>
              </a:ext>
            </a:extLst>
          </p:cNvPr>
          <p:cNvSpPr>
            <a:spLocks noGrp="1"/>
          </p:cNvSpPr>
          <p:nvPr>
            <p:ph type="dt" sz="half" idx="10"/>
          </p:nvPr>
        </p:nvSpPr>
        <p:spPr>
          <a:xfrm>
            <a:off x="838200" y="6356350"/>
            <a:ext cx="2743200" cy="365125"/>
          </a:xfrm>
          <a:prstGeom prst="rect">
            <a:avLst/>
          </a:prstGeom>
        </p:spPr>
        <p:txBody>
          <a:bodyPr/>
          <a:lstStyle/>
          <a:p>
            <a:fld id="{61F5CE50-F926-614E-A7C9-CC7E30623FF0}" type="datetimeFigureOut">
              <a:rPr lang="en-US" smtClean="0"/>
              <a:t>3/31/2025</a:t>
            </a:fld>
            <a:endParaRPr lang="en-US" dirty="0"/>
          </a:p>
        </p:txBody>
      </p:sp>
      <p:sp>
        <p:nvSpPr>
          <p:cNvPr id="3" name="Footer Placeholder 2">
            <a:extLst>
              <a:ext uri="{FF2B5EF4-FFF2-40B4-BE49-F238E27FC236}">
                <a16:creationId xmlns:a16="http://schemas.microsoft.com/office/drawing/2014/main" id="{DA6CEFCB-FE3A-9543-AC51-5C83B72AE39A}"/>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D3AB4F8A-9B97-CC41-AF2A-A027B67432D2}"/>
              </a:ext>
            </a:extLst>
          </p:cNvPr>
          <p:cNvSpPr>
            <a:spLocks noGrp="1"/>
          </p:cNvSpPr>
          <p:nvPr>
            <p:ph type="sldNum" sz="quarter" idx="12"/>
          </p:nvPr>
        </p:nvSpPr>
        <p:spPr>
          <a:xfrm>
            <a:off x="8610600" y="6356350"/>
            <a:ext cx="2743200" cy="365125"/>
          </a:xfrm>
          <a:prstGeom prst="rect">
            <a:avLst/>
          </a:prstGeom>
        </p:spPr>
        <p:txBody>
          <a:bodyPr/>
          <a:lstStyle/>
          <a:p>
            <a:fld id="{0E676E71-33D8-984F-BFFC-61AC837EBAD4}" type="slidenum">
              <a:rPr lang="en-US" smtClean="0"/>
              <a:t>‹#›</a:t>
            </a:fld>
            <a:endParaRPr lang="en-US" dirty="0"/>
          </a:p>
        </p:txBody>
      </p:sp>
    </p:spTree>
    <p:extLst>
      <p:ext uri="{BB962C8B-B14F-4D97-AF65-F5344CB8AC3E}">
        <p14:creationId xmlns:p14="http://schemas.microsoft.com/office/powerpoint/2010/main" val="3964139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F61FB-41C9-604F-AE50-EACADB04101A}"/>
              </a:ext>
            </a:extLst>
          </p:cNvPr>
          <p:cNvSpPr>
            <a:spLocks noGrp="1"/>
          </p:cNvSpPr>
          <p:nvPr>
            <p:ph type="title"/>
          </p:nvPr>
        </p:nvSpPr>
        <p:spPr>
          <a:xfrm>
            <a:off x="839788" y="1980000"/>
            <a:ext cx="3932237" cy="1452716"/>
          </a:xfrm>
          <a:prstGeom prst="rect">
            <a:avLst/>
          </a:prstGeom>
        </p:spPr>
        <p:txBody>
          <a:bodyPr anchor="b"/>
          <a:lstStyle>
            <a:lvl1pPr>
              <a:defRPr sz="3200"/>
            </a:lvl1pPr>
          </a:lstStyle>
          <a:p>
            <a:r>
              <a:rPr lang="fr-FR"/>
              <a:t>Modifiez le style du titre</a:t>
            </a:r>
            <a:endParaRPr lang="en-US" dirty="0"/>
          </a:p>
        </p:txBody>
      </p:sp>
      <p:sp>
        <p:nvSpPr>
          <p:cNvPr id="3" name="Content Placeholder 2">
            <a:extLst>
              <a:ext uri="{FF2B5EF4-FFF2-40B4-BE49-F238E27FC236}">
                <a16:creationId xmlns:a16="http://schemas.microsoft.com/office/drawing/2014/main" id="{C2B3ECED-5DC3-A64E-B9FA-48C158751549}"/>
              </a:ext>
            </a:extLst>
          </p:cNvPr>
          <p:cNvSpPr>
            <a:spLocks noGrp="1"/>
          </p:cNvSpPr>
          <p:nvPr>
            <p:ph idx="1"/>
          </p:nvPr>
        </p:nvSpPr>
        <p:spPr>
          <a:xfrm>
            <a:off x="5183188" y="1980000"/>
            <a:ext cx="6172200" cy="388105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a:extLst>
              <a:ext uri="{FF2B5EF4-FFF2-40B4-BE49-F238E27FC236}">
                <a16:creationId xmlns:a16="http://schemas.microsoft.com/office/drawing/2014/main" id="{C20C1716-D890-6C4F-A44B-F2F73C9CFCC6}"/>
              </a:ext>
            </a:extLst>
          </p:cNvPr>
          <p:cNvSpPr>
            <a:spLocks noGrp="1"/>
          </p:cNvSpPr>
          <p:nvPr>
            <p:ph type="body" sz="half" idx="2"/>
          </p:nvPr>
        </p:nvSpPr>
        <p:spPr>
          <a:xfrm>
            <a:off x="839788" y="3583858"/>
            <a:ext cx="3932237" cy="2285129"/>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a:extLst>
              <a:ext uri="{FF2B5EF4-FFF2-40B4-BE49-F238E27FC236}">
                <a16:creationId xmlns:a16="http://schemas.microsoft.com/office/drawing/2014/main" id="{10F82CF2-5EC0-7B4B-A1FD-7987656C6380}"/>
              </a:ext>
            </a:extLst>
          </p:cNvPr>
          <p:cNvSpPr>
            <a:spLocks noGrp="1"/>
          </p:cNvSpPr>
          <p:nvPr>
            <p:ph type="dt" sz="half" idx="10"/>
          </p:nvPr>
        </p:nvSpPr>
        <p:spPr>
          <a:xfrm>
            <a:off x="838200" y="6356350"/>
            <a:ext cx="2743200" cy="365125"/>
          </a:xfrm>
          <a:prstGeom prst="rect">
            <a:avLst/>
          </a:prstGeom>
        </p:spPr>
        <p:txBody>
          <a:bodyPr/>
          <a:lstStyle/>
          <a:p>
            <a:fld id="{61F5CE50-F926-614E-A7C9-CC7E30623FF0}" type="datetimeFigureOut">
              <a:rPr lang="en-US" smtClean="0"/>
              <a:t>3/31/2025</a:t>
            </a:fld>
            <a:endParaRPr lang="en-US" dirty="0"/>
          </a:p>
        </p:txBody>
      </p:sp>
      <p:sp>
        <p:nvSpPr>
          <p:cNvPr id="6" name="Footer Placeholder 5">
            <a:extLst>
              <a:ext uri="{FF2B5EF4-FFF2-40B4-BE49-F238E27FC236}">
                <a16:creationId xmlns:a16="http://schemas.microsoft.com/office/drawing/2014/main" id="{CEBF2A7B-5C6F-9A41-88DE-B2D41E774B80}"/>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F0CCB25D-58D5-5845-9C85-71F1A89E7112}"/>
              </a:ext>
            </a:extLst>
          </p:cNvPr>
          <p:cNvSpPr>
            <a:spLocks noGrp="1"/>
          </p:cNvSpPr>
          <p:nvPr>
            <p:ph type="sldNum" sz="quarter" idx="12"/>
          </p:nvPr>
        </p:nvSpPr>
        <p:spPr>
          <a:xfrm>
            <a:off x="8610600" y="6356350"/>
            <a:ext cx="2743200" cy="365125"/>
          </a:xfrm>
          <a:prstGeom prst="rect">
            <a:avLst/>
          </a:prstGeom>
        </p:spPr>
        <p:txBody>
          <a:bodyPr/>
          <a:lstStyle/>
          <a:p>
            <a:fld id="{0E676E71-33D8-984F-BFFC-61AC837EBAD4}" type="slidenum">
              <a:rPr lang="en-US" smtClean="0"/>
              <a:t>‹#›</a:t>
            </a:fld>
            <a:endParaRPr lang="en-US" dirty="0"/>
          </a:p>
        </p:txBody>
      </p:sp>
    </p:spTree>
    <p:extLst>
      <p:ext uri="{BB962C8B-B14F-4D97-AF65-F5344CB8AC3E}">
        <p14:creationId xmlns:p14="http://schemas.microsoft.com/office/powerpoint/2010/main" val="4180618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53C8E-7EC6-0A4A-A28F-55E49F02654C}"/>
              </a:ext>
            </a:extLst>
          </p:cNvPr>
          <p:cNvSpPr>
            <a:spLocks noGrp="1"/>
          </p:cNvSpPr>
          <p:nvPr>
            <p:ph type="title"/>
          </p:nvPr>
        </p:nvSpPr>
        <p:spPr>
          <a:xfrm>
            <a:off x="839788" y="1980000"/>
            <a:ext cx="3932237" cy="1454400"/>
          </a:xfrm>
          <a:prstGeom prst="rect">
            <a:avLst/>
          </a:prstGeom>
        </p:spPr>
        <p:txBody>
          <a:bodyPr anchor="b"/>
          <a:lstStyle>
            <a:lvl1pPr>
              <a:defRPr sz="3200"/>
            </a:lvl1pPr>
          </a:lstStyle>
          <a:p>
            <a:r>
              <a:rPr lang="fr-FR"/>
              <a:t>Modifiez le style du titre</a:t>
            </a:r>
            <a:endParaRPr lang="en-US"/>
          </a:p>
        </p:txBody>
      </p:sp>
      <p:sp>
        <p:nvSpPr>
          <p:cNvPr id="3" name="Picture Placeholder 2">
            <a:extLst>
              <a:ext uri="{FF2B5EF4-FFF2-40B4-BE49-F238E27FC236}">
                <a16:creationId xmlns:a16="http://schemas.microsoft.com/office/drawing/2014/main" id="{4863A9B8-4238-0449-A3A2-8984CED7AEA0}"/>
              </a:ext>
            </a:extLst>
          </p:cNvPr>
          <p:cNvSpPr>
            <a:spLocks noGrp="1"/>
          </p:cNvSpPr>
          <p:nvPr>
            <p:ph type="pic" idx="1"/>
          </p:nvPr>
        </p:nvSpPr>
        <p:spPr>
          <a:xfrm>
            <a:off x="5183188" y="1980000"/>
            <a:ext cx="6172200" cy="38810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endParaRPr lang="en-US" dirty="0"/>
          </a:p>
        </p:txBody>
      </p:sp>
      <p:sp>
        <p:nvSpPr>
          <p:cNvPr id="4" name="Text Placeholder 3">
            <a:extLst>
              <a:ext uri="{FF2B5EF4-FFF2-40B4-BE49-F238E27FC236}">
                <a16:creationId xmlns:a16="http://schemas.microsoft.com/office/drawing/2014/main" id="{12883CA3-16B6-A84F-A56E-EAC4F2811570}"/>
              </a:ext>
            </a:extLst>
          </p:cNvPr>
          <p:cNvSpPr>
            <a:spLocks noGrp="1"/>
          </p:cNvSpPr>
          <p:nvPr>
            <p:ph type="body" sz="half" idx="2"/>
          </p:nvPr>
        </p:nvSpPr>
        <p:spPr>
          <a:xfrm>
            <a:off x="839788" y="3585600"/>
            <a:ext cx="3932237" cy="228600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a:extLst>
              <a:ext uri="{FF2B5EF4-FFF2-40B4-BE49-F238E27FC236}">
                <a16:creationId xmlns:a16="http://schemas.microsoft.com/office/drawing/2014/main" id="{81287864-C443-EB43-921C-D4531517A1FC}"/>
              </a:ext>
            </a:extLst>
          </p:cNvPr>
          <p:cNvSpPr>
            <a:spLocks noGrp="1"/>
          </p:cNvSpPr>
          <p:nvPr>
            <p:ph type="dt" sz="half" idx="10"/>
          </p:nvPr>
        </p:nvSpPr>
        <p:spPr>
          <a:xfrm>
            <a:off x="838200" y="6356350"/>
            <a:ext cx="2743200" cy="365125"/>
          </a:xfrm>
          <a:prstGeom prst="rect">
            <a:avLst/>
          </a:prstGeom>
        </p:spPr>
        <p:txBody>
          <a:bodyPr/>
          <a:lstStyle/>
          <a:p>
            <a:fld id="{61F5CE50-F926-614E-A7C9-CC7E30623FF0}" type="datetimeFigureOut">
              <a:rPr lang="en-US" smtClean="0"/>
              <a:t>3/31/2025</a:t>
            </a:fld>
            <a:endParaRPr lang="en-US" dirty="0"/>
          </a:p>
        </p:txBody>
      </p:sp>
      <p:sp>
        <p:nvSpPr>
          <p:cNvPr id="6" name="Footer Placeholder 5">
            <a:extLst>
              <a:ext uri="{FF2B5EF4-FFF2-40B4-BE49-F238E27FC236}">
                <a16:creationId xmlns:a16="http://schemas.microsoft.com/office/drawing/2014/main" id="{4F2D6C5D-7D83-5F49-A215-143C1711B2C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42715290-96DA-7A44-9C53-75186ABAEBAB}"/>
              </a:ext>
            </a:extLst>
          </p:cNvPr>
          <p:cNvSpPr>
            <a:spLocks noGrp="1"/>
          </p:cNvSpPr>
          <p:nvPr>
            <p:ph type="sldNum" sz="quarter" idx="12"/>
          </p:nvPr>
        </p:nvSpPr>
        <p:spPr>
          <a:xfrm>
            <a:off x="8610600" y="6356350"/>
            <a:ext cx="2743200" cy="365125"/>
          </a:xfrm>
          <a:prstGeom prst="rect">
            <a:avLst/>
          </a:prstGeom>
        </p:spPr>
        <p:txBody>
          <a:bodyPr/>
          <a:lstStyle/>
          <a:p>
            <a:fld id="{0E676E71-33D8-984F-BFFC-61AC837EBAD4}" type="slidenum">
              <a:rPr lang="en-US" smtClean="0"/>
              <a:t>‹#›</a:t>
            </a:fld>
            <a:endParaRPr lang="en-US" dirty="0"/>
          </a:p>
        </p:txBody>
      </p:sp>
    </p:spTree>
    <p:extLst>
      <p:ext uri="{BB962C8B-B14F-4D97-AF65-F5344CB8AC3E}">
        <p14:creationId xmlns:p14="http://schemas.microsoft.com/office/powerpoint/2010/main" val="2355422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7AE8D63-F337-384B-8D08-124DAF4FEA74}"/>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8521262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5E0A3-DDE7-C040-AF8D-FBDC350652BA}"/>
              </a:ext>
            </a:extLst>
          </p:cNvPr>
          <p:cNvSpPr>
            <a:spLocks noGrp="1"/>
          </p:cNvSpPr>
          <p:nvPr>
            <p:ph type="ctrTitle"/>
          </p:nvPr>
        </p:nvSpPr>
        <p:spPr>
          <a:xfrm>
            <a:off x="1524000" y="1979999"/>
            <a:ext cx="9144000" cy="2580683"/>
          </a:xfrm>
          <a:prstGeom prst="rect">
            <a:avLst/>
          </a:prstGeom>
        </p:spPr>
        <p:txBody>
          <a:bodyPr/>
          <a:lstStyle/>
          <a:p>
            <a:r>
              <a:rPr lang="en-GB" noProof="0" dirty="0"/>
              <a:t>Debate on the EESC opinion </a:t>
            </a:r>
            <a:br>
              <a:rPr lang="en-GB" noProof="0" dirty="0"/>
            </a:br>
            <a:r>
              <a:rPr lang="en-GB" noProof="0" dirty="0"/>
              <a:t>“</a:t>
            </a:r>
            <a:r>
              <a:rPr lang="en-GB" sz="3200" noProof="0" dirty="0"/>
              <a:t>Pro-worker Artificial Intelligence - levers for harnessing the potential and mitigating the risks of AI in connection with employment and labour market policies”</a:t>
            </a:r>
          </a:p>
        </p:txBody>
      </p:sp>
      <p:sp>
        <p:nvSpPr>
          <p:cNvPr id="3" name="Subtitle 2">
            <a:extLst>
              <a:ext uri="{FF2B5EF4-FFF2-40B4-BE49-F238E27FC236}">
                <a16:creationId xmlns:a16="http://schemas.microsoft.com/office/drawing/2014/main" id="{1EE0368B-08D7-1E40-A908-08CFB07423D7}"/>
              </a:ext>
            </a:extLst>
          </p:cNvPr>
          <p:cNvSpPr>
            <a:spLocks noGrp="1"/>
          </p:cNvSpPr>
          <p:nvPr>
            <p:ph type="subTitle" idx="4294967295"/>
          </p:nvPr>
        </p:nvSpPr>
        <p:spPr>
          <a:xfrm>
            <a:off x="1524000" y="4560683"/>
            <a:ext cx="9144000" cy="1655762"/>
          </a:xfrm>
          <a:prstGeom prst="rect">
            <a:avLst/>
          </a:prstGeom>
        </p:spPr>
        <p:txBody>
          <a:bodyPr/>
          <a:lstStyle/>
          <a:p>
            <a:endParaRPr lang="en-GB" noProof="0" dirty="0"/>
          </a:p>
          <a:p>
            <a:pPr marL="0" indent="0" algn="ctr">
              <a:buNone/>
            </a:pPr>
            <a:r>
              <a:rPr lang="en-GB" sz="2400" noProof="0" dirty="0"/>
              <a:t>Rapporteur : </a:t>
            </a:r>
            <a:r>
              <a:rPr lang="en-GB" sz="2400" b="1" noProof="0" dirty="0"/>
              <a:t>Franca Salis Madinier </a:t>
            </a:r>
            <a:r>
              <a:rPr lang="en-GB" sz="2400" noProof="0" dirty="0"/>
              <a:t>VP Workers group and Soc section </a:t>
            </a:r>
          </a:p>
          <a:p>
            <a:r>
              <a:rPr lang="en-GB" noProof="0" dirty="0"/>
              <a:t>EEA CC 2025 April, 2</a:t>
            </a:r>
            <a:r>
              <a:rPr lang="en-GB" baseline="30000" noProof="0" dirty="0"/>
              <a:t>nd</a:t>
            </a:r>
            <a:r>
              <a:rPr lang="en-GB" noProof="0" dirty="0"/>
              <a:t>  </a:t>
            </a:r>
          </a:p>
          <a:p>
            <a:endParaRPr lang="en-GB" noProof="0" dirty="0"/>
          </a:p>
        </p:txBody>
      </p:sp>
    </p:spTree>
    <p:extLst>
      <p:ext uri="{BB962C8B-B14F-4D97-AF65-F5344CB8AC3E}">
        <p14:creationId xmlns:p14="http://schemas.microsoft.com/office/powerpoint/2010/main" val="425002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820868-47CA-0F7A-6029-60B34CC38B8F}"/>
              </a:ext>
            </a:extLst>
          </p:cNvPr>
          <p:cNvSpPr>
            <a:spLocks noGrp="1"/>
          </p:cNvSpPr>
          <p:nvPr>
            <p:ph type="title"/>
          </p:nvPr>
        </p:nvSpPr>
        <p:spPr>
          <a:xfrm>
            <a:off x="914400" y="1980001"/>
            <a:ext cx="10439400" cy="630196"/>
          </a:xfrm>
        </p:spPr>
        <p:txBody>
          <a:bodyPr/>
          <a:lstStyle/>
          <a:p>
            <a:r>
              <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Main recommandations :</a:t>
            </a:r>
            <a:endParaRPr lang="fr-FR" dirty="0"/>
          </a:p>
        </p:txBody>
      </p:sp>
      <p:sp>
        <p:nvSpPr>
          <p:cNvPr id="3" name="Espace réservé du contenu 2">
            <a:extLst>
              <a:ext uri="{FF2B5EF4-FFF2-40B4-BE49-F238E27FC236}">
                <a16:creationId xmlns:a16="http://schemas.microsoft.com/office/drawing/2014/main" id="{9FBFB32A-80D1-3B7A-0E4F-0A9AABDA30EB}"/>
              </a:ext>
            </a:extLst>
          </p:cNvPr>
          <p:cNvSpPr>
            <a:spLocks noGrp="1"/>
          </p:cNvSpPr>
          <p:nvPr>
            <p:ph idx="1"/>
          </p:nvPr>
        </p:nvSpPr>
        <p:spPr>
          <a:xfrm>
            <a:off x="972588" y="2477193"/>
            <a:ext cx="10381211" cy="3699770"/>
          </a:xfrm>
        </p:spPr>
        <p:txBody>
          <a:bodyPr/>
          <a:lstStyle/>
          <a:p>
            <a:r>
              <a:rPr lang="en-US" dirty="0">
                <a:latin typeface="Times New Roman" panose="02020603050405020304" pitchFamily="18" charset="0"/>
                <a:ea typeface="Times New Roman" panose="02020603050405020304" pitchFamily="18" charset="0"/>
              </a:rPr>
              <a:t>Asks for swift implementation of Article 4 of the AI Act to enable employees to manage AI tools;</a:t>
            </a:r>
          </a:p>
          <a:p>
            <a:endParaRPr lang="en-US" dirty="0">
              <a:latin typeface="Times New Roman" panose="02020603050405020304" pitchFamily="18" charset="0"/>
              <a:ea typeface="Times New Roman" panose="02020603050405020304" pitchFamily="18" charset="0"/>
            </a:endParaRPr>
          </a:p>
          <a:p>
            <a:r>
              <a:rPr lang="en-US" dirty="0">
                <a:latin typeface="Times New Roman" panose="02020603050405020304" pitchFamily="18" charset="0"/>
                <a:ea typeface="Times New Roman" panose="02020603050405020304" pitchFamily="18" charset="0"/>
              </a:rPr>
              <a:t>Urges to include provisions in ad hoc EU legal instrument  for </a:t>
            </a:r>
            <a:r>
              <a:rPr lang="en-US" b="1" dirty="0">
                <a:latin typeface="Times New Roman" panose="02020603050405020304" pitchFamily="18" charset="0"/>
                <a:ea typeface="Times New Roman" panose="02020603050405020304" pitchFamily="18" charset="0"/>
              </a:rPr>
              <a:t>adapting legislation </a:t>
            </a:r>
            <a:r>
              <a:rPr lang="en-US" dirty="0">
                <a:latin typeface="Times New Roman" panose="02020603050405020304" pitchFamily="18" charset="0"/>
                <a:ea typeface="Times New Roman" panose="02020603050405020304" pitchFamily="18" charset="0"/>
              </a:rPr>
              <a:t>to the new challenges</a:t>
            </a:r>
            <a:endParaRPr lang="en-GB" sz="28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2245075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D43DD6-CC72-6138-6907-9C250896A762}"/>
              </a:ext>
            </a:extLst>
          </p:cNvPr>
          <p:cNvSpPr>
            <a:spLocks noGrp="1"/>
          </p:cNvSpPr>
          <p:nvPr>
            <p:ph type="title"/>
          </p:nvPr>
        </p:nvSpPr>
        <p:spPr/>
        <p:txBody>
          <a:bodyPr/>
          <a:lstStyle/>
          <a:p>
            <a:r>
              <a:rPr lang="fr-FR" b="1" dirty="0" err="1">
                <a:latin typeface="Times New Roman" panose="02020603050405020304" pitchFamily="18" charset="0"/>
                <a:cs typeface="Times New Roman" panose="02020603050405020304" pitchFamily="18" charset="0"/>
              </a:rPr>
              <a:t>Thank</a:t>
            </a:r>
            <a:r>
              <a:rPr lang="fr-FR" b="1" dirty="0">
                <a:latin typeface="Times New Roman" panose="02020603050405020304" pitchFamily="18" charset="0"/>
                <a:cs typeface="Times New Roman" panose="02020603050405020304" pitchFamily="18" charset="0"/>
              </a:rPr>
              <a:t> </a:t>
            </a:r>
            <a:r>
              <a:rPr lang="fr-FR" b="1" dirty="0" err="1">
                <a:latin typeface="Times New Roman" panose="02020603050405020304" pitchFamily="18" charset="0"/>
                <a:cs typeface="Times New Roman" panose="02020603050405020304" pitchFamily="18" charset="0"/>
              </a:rPr>
              <a:t>you</a:t>
            </a:r>
            <a:r>
              <a:rPr lang="fr-FR" b="1" dirty="0">
                <a:latin typeface="Times New Roman" panose="02020603050405020304" pitchFamily="18" charset="0"/>
                <a:cs typeface="Times New Roman" panose="02020603050405020304" pitchFamily="18" charset="0"/>
              </a:rPr>
              <a:t> for </a:t>
            </a:r>
            <a:r>
              <a:rPr lang="fr-FR" b="1" dirty="0" err="1">
                <a:latin typeface="Times New Roman" panose="02020603050405020304" pitchFamily="18" charset="0"/>
                <a:cs typeface="Times New Roman" panose="02020603050405020304" pitchFamily="18" charset="0"/>
              </a:rPr>
              <a:t>your</a:t>
            </a:r>
            <a:r>
              <a:rPr lang="fr-FR" b="1" dirty="0">
                <a:latin typeface="Times New Roman" panose="02020603050405020304" pitchFamily="18" charset="0"/>
                <a:cs typeface="Times New Roman" panose="02020603050405020304" pitchFamily="18" charset="0"/>
              </a:rPr>
              <a:t> attention  </a:t>
            </a:r>
            <a:r>
              <a:rPr lang="fr-FR" dirty="0"/>
              <a:t>!</a:t>
            </a:r>
            <a:br>
              <a:rPr lang="fr-FR" dirty="0"/>
            </a:br>
            <a:endParaRPr lang="fr-FR" dirty="0"/>
          </a:p>
        </p:txBody>
      </p:sp>
      <p:sp>
        <p:nvSpPr>
          <p:cNvPr id="3" name="Espace réservé du contenu 2">
            <a:extLst>
              <a:ext uri="{FF2B5EF4-FFF2-40B4-BE49-F238E27FC236}">
                <a16:creationId xmlns:a16="http://schemas.microsoft.com/office/drawing/2014/main" id="{7D9A546A-10B2-31F6-CFB6-A6655B773D37}"/>
              </a:ext>
            </a:extLst>
          </p:cNvPr>
          <p:cNvSpPr>
            <a:spLocks noGrp="1"/>
          </p:cNvSpPr>
          <p:nvPr>
            <p:ph idx="1"/>
          </p:nvPr>
        </p:nvSpPr>
        <p:spPr/>
        <p:txBody>
          <a:bodyPr/>
          <a:lstStyle/>
          <a:p>
            <a:pPr marL="0" indent="0" algn="ctr">
              <a:buNone/>
            </a:pPr>
            <a:r>
              <a:rPr lang="fr-FR" sz="4400" dirty="0" err="1"/>
              <a:t>Any</a:t>
            </a:r>
            <a:r>
              <a:rPr lang="fr-FR" sz="4400" dirty="0"/>
              <a:t> questions ?</a:t>
            </a:r>
          </a:p>
        </p:txBody>
      </p:sp>
    </p:spTree>
    <p:extLst>
      <p:ext uri="{BB962C8B-B14F-4D97-AF65-F5344CB8AC3E}">
        <p14:creationId xmlns:p14="http://schemas.microsoft.com/office/powerpoint/2010/main" val="107198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7FA77C-E71D-68D2-6B8F-11AF7792C072}"/>
              </a:ext>
            </a:extLst>
          </p:cNvPr>
          <p:cNvSpPr>
            <a:spLocks noGrp="1"/>
          </p:cNvSpPr>
          <p:nvPr>
            <p:ph type="title"/>
          </p:nvPr>
        </p:nvSpPr>
        <p:spPr/>
        <p:txBody>
          <a:bodyPr/>
          <a:lstStyle/>
          <a:p>
            <a:r>
              <a:rPr lang="en-GB" noProof="0" dirty="0"/>
              <a:t>A challenging geopolitical context </a:t>
            </a:r>
          </a:p>
        </p:txBody>
      </p:sp>
      <p:sp>
        <p:nvSpPr>
          <p:cNvPr id="3" name="Espace réservé du contenu 2">
            <a:extLst>
              <a:ext uri="{FF2B5EF4-FFF2-40B4-BE49-F238E27FC236}">
                <a16:creationId xmlns:a16="http://schemas.microsoft.com/office/drawing/2014/main" id="{C115CB59-AC1F-DF13-9498-82BA2923839B}"/>
              </a:ext>
            </a:extLst>
          </p:cNvPr>
          <p:cNvSpPr>
            <a:spLocks noGrp="1"/>
          </p:cNvSpPr>
          <p:nvPr>
            <p:ph idx="1"/>
          </p:nvPr>
        </p:nvSpPr>
        <p:spPr>
          <a:xfrm>
            <a:off x="838200" y="3465871"/>
            <a:ext cx="10515600" cy="2876740"/>
          </a:xfrm>
        </p:spPr>
        <p:txBody>
          <a:bodyPr/>
          <a:lstStyle/>
          <a:p>
            <a:pPr marR="683895" lvl="0">
              <a:lnSpc>
                <a:spcPct val="115000"/>
              </a:lnSpc>
              <a:buFont typeface="Wingdings" panose="05000000000000000000" pitchFamily="2" charset="2"/>
              <a:buChar char="§"/>
              <a:tabLst>
                <a:tab pos="180340" algn="ctr"/>
              </a:tabLst>
            </a:pPr>
            <a:r>
              <a:rPr lang="en-GB" sz="2800" noProof="0" dirty="0">
                <a:effectLst/>
                <a:latin typeface="Calibri" panose="020F0502020204030204" pitchFamily="34" charset="0"/>
                <a:ea typeface="Times New Roman" panose="02020603050405020304" pitchFamily="18" charset="0"/>
                <a:cs typeface="Times New Roman" panose="02020603050405020304" pitchFamily="18" charset="0"/>
              </a:rPr>
              <a:t>Struggle and act for  European autonomy </a:t>
            </a:r>
          </a:p>
          <a:p>
            <a:pPr marR="683895" lvl="0">
              <a:lnSpc>
                <a:spcPct val="115000"/>
              </a:lnSpc>
              <a:spcAft>
                <a:spcPts val="1000"/>
              </a:spcAft>
              <a:buFont typeface="Wingdings" panose="05000000000000000000" pitchFamily="2" charset="2"/>
              <a:buChar char="§"/>
              <a:tabLst>
                <a:tab pos="180340" algn="ctr"/>
              </a:tabLst>
            </a:pPr>
            <a:r>
              <a:rPr lang="en-GB" noProof="0" dirty="0">
                <a:latin typeface="Calibri" panose="020F0502020204030204" pitchFamily="34" charset="0"/>
                <a:ea typeface="Times New Roman" panose="02020603050405020304" pitchFamily="18" charset="0"/>
                <a:cs typeface="Times New Roman" panose="02020603050405020304" pitchFamily="18" charset="0"/>
              </a:rPr>
              <a:t>Need  for a </a:t>
            </a:r>
            <a:r>
              <a:rPr lang="en-GB" noProof="0">
                <a:latin typeface="Calibri" panose="020F0502020204030204" pitchFamily="34" charset="0"/>
                <a:ea typeface="Times New Roman" panose="02020603050405020304" pitchFamily="18" charset="0"/>
                <a:cs typeface="Times New Roman" panose="02020603050405020304" pitchFamily="18" charset="0"/>
              </a:rPr>
              <a:t>European 3rd </a:t>
            </a:r>
            <a:r>
              <a:rPr lang="en-GB" noProof="0" dirty="0">
                <a:latin typeface="Calibri" panose="020F0502020204030204" pitchFamily="34" charset="0"/>
                <a:ea typeface="Times New Roman" panose="02020603050405020304" pitchFamily="18" charset="0"/>
                <a:cs typeface="Times New Roman" panose="02020603050405020304" pitchFamily="18" charset="0"/>
              </a:rPr>
              <a:t>way </a:t>
            </a:r>
          </a:p>
          <a:p>
            <a:pPr marR="683895" lvl="0">
              <a:lnSpc>
                <a:spcPct val="115000"/>
              </a:lnSpc>
              <a:spcAft>
                <a:spcPts val="1000"/>
              </a:spcAft>
              <a:buFont typeface="Wingdings" panose="05000000000000000000" pitchFamily="2" charset="2"/>
              <a:buChar char="§"/>
              <a:tabLst>
                <a:tab pos="180340" algn="ctr"/>
              </a:tabLst>
            </a:pPr>
            <a:r>
              <a:rPr lang="en-GB" noProof="0" dirty="0">
                <a:latin typeface="Calibri" panose="020F0502020204030204" pitchFamily="34" charset="0"/>
                <a:ea typeface="Times New Roman" panose="02020603050405020304" pitchFamily="18" charset="0"/>
                <a:cs typeface="Times New Roman" panose="02020603050405020304" pitchFamily="18" charset="0"/>
              </a:rPr>
              <a:t>Not </a:t>
            </a:r>
            <a:r>
              <a:rPr lang="en-GB" sz="2800" noProof="0" dirty="0">
                <a:effectLst/>
                <a:latin typeface="Calibri" panose="020F0502020204030204" pitchFamily="34" charset="0"/>
                <a:ea typeface="Times New Roman" panose="02020603050405020304" pitchFamily="18" charset="0"/>
                <a:cs typeface="Times New Roman" panose="02020603050405020304" pitchFamily="18" charset="0"/>
              </a:rPr>
              <a:t>oppose innovation and regulation. Competitiveness should be based on investments, on retaining talents, on clear rules for all businesses investing in EU.</a:t>
            </a:r>
          </a:p>
          <a:p>
            <a:endParaRPr lang="en-GB" noProof="0" dirty="0"/>
          </a:p>
        </p:txBody>
      </p:sp>
    </p:spTree>
    <p:extLst>
      <p:ext uri="{BB962C8B-B14F-4D97-AF65-F5344CB8AC3E}">
        <p14:creationId xmlns:p14="http://schemas.microsoft.com/office/powerpoint/2010/main" val="2815641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9D15F0-55E1-12C9-E044-826A562E741C}"/>
              </a:ext>
            </a:extLst>
          </p:cNvPr>
          <p:cNvSpPr>
            <a:spLocks noGrp="1"/>
          </p:cNvSpPr>
          <p:nvPr>
            <p:ph type="title"/>
          </p:nvPr>
        </p:nvSpPr>
        <p:spPr>
          <a:xfrm>
            <a:off x="897775" y="1955060"/>
            <a:ext cx="10623665" cy="1935295"/>
          </a:xfrm>
        </p:spPr>
        <p:txBody>
          <a:bodyPr/>
          <a:lstStyle/>
          <a:p>
            <a:r>
              <a:rPr lang="en-GB" sz="2800" noProof="0" dirty="0">
                <a:latin typeface="Times New Roman" panose="02020603050405020304" pitchFamily="18" charset="0"/>
                <a:cs typeface="Times New Roman" panose="02020603050405020304" pitchFamily="18" charset="0"/>
              </a:rPr>
              <a:t>Our opinion used </a:t>
            </a:r>
            <a:r>
              <a:rPr lang="en-GB" sz="2800" b="1" noProof="0" dirty="0">
                <a:latin typeface="Times New Roman" panose="02020603050405020304" pitchFamily="18" charset="0"/>
                <a:cs typeface="Times New Roman" panose="02020603050405020304" pitchFamily="18" charset="0"/>
              </a:rPr>
              <a:t>foresight </a:t>
            </a:r>
            <a:r>
              <a:rPr lang="en-GB" sz="2800" noProof="0" dirty="0">
                <a:latin typeface="Times New Roman" panose="02020603050405020304" pitchFamily="18" charset="0"/>
                <a:cs typeface="Times New Roman" panose="02020603050405020304" pitchFamily="18" charset="0"/>
              </a:rPr>
              <a:t>methodology</a:t>
            </a:r>
            <a:br>
              <a:rPr lang="en-GB" sz="2800" noProof="0" dirty="0">
                <a:latin typeface="Times New Roman" panose="02020603050405020304" pitchFamily="18" charset="0"/>
                <a:cs typeface="Times New Roman" panose="02020603050405020304" pitchFamily="18" charset="0"/>
              </a:rPr>
            </a:br>
            <a:r>
              <a:rPr lang="en-GB" sz="2800" noProof="0" dirty="0">
                <a:latin typeface="Times New Roman" panose="02020603050405020304" pitchFamily="18" charset="0"/>
                <a:cs typeface="Times New Roman" panose="02020603050405020304" pitchFamily="18" charset="0"/>
              </a:rPr>
              <a:t>Two</a:t>
            </a:r>
            <a:r>
              <a:rPr lang="en-GB" sz="2800" dirty="0">
                <a:latin typeface="Times New Roman" panose="02020603050405020304" pitchFamily="18" charset="0"/>
                <a:ea typeface="Times New Roman" panose="02020603050405020304" pitchFamily="18" charset="0"/>
                <a:cs typeface="Times New Roman" panose="02020603050405020304" pitchFamily="18" charset="0"/>
              </a:rPr>
              <a:t> workshops with experts from all over EU built  scenarios. These explored the future of AI in the world of work </a:t>
            </a:r>
            <a:r>
              <a:rPr lang="en-GB" sz="2800" b="1" dirty="0">
                <a:latin typeface="Times New Roman" panose="02020603050405020304" pitchFamily="18" charset="0"/>
                <a:ea typeface="Times New Roman" panose="02020603050405020304" pitchFamily="18" charset="0"/>
                <a:cs typeface="Times New Roman" panose="02020603050405020304" pitchFamily="18" charset="0"/>
              </a:rPr>
              <a:t>demonstrate that it is not too late to influence the development of AI at work </a:t>
            </a:r>
            <a:r>
              <a:rPr lang="en-GB" sz="2800" dirty="0">
                <a:latin typeface="Times New Roman" panose="02020603050405020304" pitchFamily="18" charset="0"/>
                <a:ea typeface="Times New Roman" panose="02020603050405020304" pitchFamily="18" charset="0"/>
                <a:cs typeface="Times New Roman" panose="02020603050405020304" pitchFamily="18" charset="0"/>
              </a:rPr>
              <a:t>in order to ensure that it is implemented to the benefit of all</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fr-FR" sz="2800" dirty="0">
                <a:effectLst/>
                <a:latin typeface="Times New Roman" panose="02020603050405020304" pitchFamily="18" charset="0"/>
                <a:cs typeface="Times New Roman" panose="02020603050405020304" pitchFamily="18" charset="0"/>
              </a:rPr>
              <a:t> </a:t>
            </a:r>
            <a:br>
              <a:rPr lang="fr-FR" sz="280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GB" sz="2800" noProof="0"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F5BA148B-60D4-A02A-189D-D9505398348C}"/>
              </a:ext>
            </a:extLst>
          </p:cNvPr>
          <p:cNvSpPr>
            <a:spLocks noGrp="1"/>
          </p:cNvSpPr>
          <p:nvPr>
            <p:ph idx="1"/>
          </p:nvPr>
        </p:nvSpPr>
        <p:spPr>
          <a:xfrm>
            <a:off x="897775" y="4006735"/>
            <a:ext cx="10456025" cy="2170228"/>
          </a:xfrm>
        </p:spPr>
        <p:txBody>
          <a:bodyPr/>
          <a:lstStyle/>
          <a:p>
            <a:pPr marL="0" indent="0" algn="just" fontAlgn="auto" hangingPunct="1">
              <a:lnSpc>
                <a:spcPct val="120000"/>
              </a:lnSpc>
              <a:buNone/>
            </a:pPr>
            <a:r>
              <a:rPr lang="en-GB" sz="2800" dirty="0">
                <a:effectLst/>
                <a:latin typeface="Times New Roman" panose="02020603050405020304" pitchFamily="18" charset="0"/>
                <a:ea typeface="Times New Roman" panose="02020603050405020304" pitchFamily="18" charset="0"/>
              </a:rPr>
              <a:t>The “ideal </a:t>
            </a:r>
            <a:r>
              <a:rPr lang="en-GB" sz="2800" dirty="0" err="1">
                <a:effectLst/>
                <a:latin typeface="Times New Roman" panose="02020603050405020304" pitchFamily="18" charset="0"/>
                <a:ea typeface="Times New Roman" panose="02020603050405020304" pitchFamily="18" charset="0"/>
              </a:rPr>
              <a:t>scenario”showed</a:t>
            </a:r>
            <a:r>
              <a:rPr lang="en-GB" sz="2800" dirty="0">
                <a:effectLst/>
                <a:latin typeface="Times New Roman" panose="02020603050405020304" pitchFamily="18" charset="0"/>
                <a:ea typeface="Times New Roman" panose="02020603050405020304" pitchFamily="18" charset="0"/>
              </a:rPr>
              <a:t> that adapting EU law and strengthening social dialogue at the most appropriate level can play a significant role in shaping </a:t>
            </a:r>
            <a:r>
              <a:rPr lang="en-GB" sz="2800" b="1" dirty="0">
                <a:effectLst/>
                <a:latin typeface="Times New Roman" panose="02020603050405020304" pitchFamily="18" charset="0"/>
                <a:ea typeface="Times New Roman" panose="02020603050405020304" pitchFamily="18" charset="0"/>
              </a:rPr>
              <a:t>the trusted uses of AI at work</a:t>
            </a:r>
            <a:r>
              <a:rPr lang="en-GB" sz="2800" dirty="0">
                <a:effectLst/>
                <a:latin typeface="Times New Roman" panose="02020603050405020304" pitchFamily="18" charset="0"/>
                <a:ea typeface="Times New Roman" panose="02020603050405020304" pitchFamily="18" charset="0"/>
              </a:rPr>
              <a:t>, encouraging European companies to invest in research, development and innovation.</a:t>
            </a:r>
            <a:endParaRPr lang="fr-FR" sz="2800" dirty="0">
              <a:effectLst/>
              <a:latin typeface="Times New Roman" panose="02020603050405020304" pitchFamily="18" charset="0"/>
              <a:ea typeface="Times New Roman" panose="02020603050405020304" pitchFamily="18" charset="0"/>
            </a:endParaRPr>
          </a:p>
          <a:p>
            <a:endParaRPr lang="en-GB" noProof="0" dirty="0"/>
          </a:p>
          <a:p>
            <a:endParaRPr lang="en-GB" noProof="0" dirty="0"/>
          </a:p>
        </p:txBody>
      </p:sp>
    </p:spTree>
    <p:extLst>
      <p:ext uri="{BB962C8B-B14F-4D97-AF65-F5344CB8AC3E}">
        <p14:creationId xmlns:p14="http://schemas.microsoft.com/office/powerpoint/2010/main" val="138320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4CE4E8-9EAB-4FC7-8731-3AC1E50ADE7A}"/>
              </a:ext>
            </a:extLst>
          </p:cNvPr>
          <p:cNvSpPr>
            <a:spLocks noGrp="1"/>
          </p:cNvSpPr>
          <p:nvPr>
            <p:ph type="title"/>
          </p:nvPr>
        </p:nvSpPr>
        <p:spPr/>
        <p:txBody>
          <a:bodyPr/>
          <a:lstStyle/>
          <a:p>
            <a:r>
              <a:rPr lang="en-GB" sz="2800" b="1" dirty="0">
                <a:effectLst/>
                <a:latin typeface="Times New Roman" panose="02020603050405020304" pitchFamily="18" charset="0"/>
              </a:rPr>
              <a:t>AI at work is a game changer : rapid, simple, can take decisions in an autonomous way, owns great aptitudes</a:t>
            </a:r>
            <a:br>
              <a:rPr lang="fr-FR" sz="1800" b="1" dirty="0">
                <a:effectLst/>
                <a:latin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D21243D3-F14C-548C-85BE-11EFFCD761D2}"/>
              </a:ext>
            </a:extLst>
          </p:cNvPr>
          <p:cNvSpPr>
            <a:spLocks noGrp="1"/>
          </p:cNvSpPr>
          <p:nvPr>
            <p:ph idx="1"/>
          </p:nvPr>
        </p:nvSpPr>
        <p:spPr>
          <a:xfrm>
            <a:off x="838200" y="3465870"/>
            <a:ext cx="10515600" cy="2959867"/>
          </a:xfrm>
        </p:spPr>
        <p:txBody>
          <a:bodyPr/>
          <a:lstStyle/>
          <a:p>
            <a:pPr algn="just" hangingPunct="0">
              <a:lnSpc>
                <a:spcPct val="120000"/>
              </a:lnSpc>
              <a:buNone/>
            </a:pPr>
            <a:r>
              <a:rPr lang="en-GB" sz="2800" b="1" dirty="0">
                <a:effectLst/>
                <a:latin typeface="Times New Roman" panose="02020603050405020304" pitchFamily="18" charset="0"/>
              </a:rPr>
              <a:t>It will change and deeply affect the world of work and our societies.</a:t>
            </a:r>
            <a:endParaRPr lang="fr-FR" sz="2800" b="1" dirty="0">
              <a:effectLst/>
              <a:latin typeface="Times New Roman" panose="02020603050405020304" pitchFamily="18" charset="0"/>
            </a:endParaRPr>
          </a:p>
          <a:p>
            <a:pPr>
              <a:buNone/>
            </a:pPr>
            <a:r>
              <a:rPr lang="en-GB" sz="2800" dirty="0">
                <a:effectLst/>
                <a:latin typeface="Times New Roman" panose="02020603050405020304" pitchFamily="18" charset="0"/>
                <a:ea typeface="Times New Roman" panose="02020603050405020304" pitchFamily="18" charset="0"/>
              </a:rPr>
              <a:t> </a:t>
            </a:r>
            <a:r>
              <a:rPr lang="en-GB" sz="2000" dirty="0">
                <a:effectLst/>
                <a:latin typeface="Times New Roman" panose="02020603050405020304" pitchFamily="18" charset="0"/>
                <a:ea typeface="Times New Roman" panose="02020603050405020304" pitchFamily="18" charset="0"/>
              </a:rPr>
              <a:t>If this change is for the better or for the worse is </a:t>
            </a:r>
            <a:r>
              <a:rPr lang="en-GB" sz="2000" b="1" dirty="0">
                <a:effectLst/>
                <a:latin typeface="Times New Roman" panose="02020603050405020304" pitchFamily="18" charset="0"/>
                <a:ea typeface="Times New Roman" panose="02020603050405020304" pitchFamily="18" charset="0"/>
              </a:rPr>
              <a:t>not pre-determined</a:t>
            </a:r>
            <a:r>
              <a:rPr lang="en-GB" sz="2800" b="1" dirty="0">
                <a:effectLst/>
                <a:latin typeface="Times New Roman" panose="02020603050405020304" pitchFamily="18" charset="0"/>
                <a:ea typeface="Times New Roman" panose="02020603050405020304" pitchFamily="18" charset="0"/>
              </a:rPr>
              <a:t>:</a:t>
            </a:r>
          </a:p>
          <a:p>
            <a:pPr>
              <a:buNone/>
            </a:pPr>
            <a:r>
              <a:rPr lang="en-GB" b="1" dirty="0">
                <a:latin typeface="Times New Roman" panose="02020603050405020304" pitchFamily="18" charset="0"/>
                <a:ea typeface="Times New Roman" panose="02020603050405020304" pitchFamily="18" charset="0"/>
              </a:rPr>
              <a:t>“</a:t>
            </a:r>
            <a:r>
              <a:rPr lang="en-GB" sz="2000" dirty="0">
                <a:effectLst/>
                <a:latin typeface="Times New Roman" panose="02020603050405020304" pitchFamily="18" charset="0"/>
                <a:ea typeface="Times New Roman" panose="02020603050405020304" pitchFamily="18" charset="0"/>
              </a:rPr>
              <a:t>it depends on the decisions taken by policy-makers to adopt ambitious and effective policies as well as regulatory frameworks that favour social progress, inclusiveness, equality, economic prosperity, sustainable enterprises, business continuity and resilience, the creation of decent jobs, respect for democratic institutions and workers’ rights […] </a:t>
            </a:r>
            <a:r>
              <a:rPr lang="en-GB" sz="2000" b="1" dirty="0">
                <a:effectLst/>
                <a:latin typeface="Times New Roman" panose="02020603050405020304" pitchFamily="18" charset="0"/>
                <a:ea typeface="Times New Roman" panose="02020603050405020304" pitchFamily="18" charset="0"/>
              </a:rPr>
              <a:t>social dialogue plays a key role in this regard” </a:t>
            </a:r>
          </a:p>
          <a:p>
            <a:pPr>
              <a:buNone/>
            </a:pPr>
            <a:r>
              <a:rPr lang="en-GB" sz="2000" b="1" dirty="0">
                <a:latin typeface="Times New Roman" panose="02020603050405020304" pitchFamily="18" charset="0"/>
                <a:ea typeface="Times New Roman" panose="02020603050405020304" pitchFamily="18" charset="0"/>
              </a:rPr>
              <a:t>(</a:t>
            </a:r>
            <a:r>
              <a:rPr lang="en-GB" sz="2000" b="1" dirty="0">
                <a:effectLst/>
                <a:latin typeface="Times New Roman" panose="02020603050405020304" pitchFamily="18" charset="0"/>
                <a:ea typeface="Times New Roman" panose="02020603050405020304" pitchFamily="18" charset="0"/>
              </a:rPr>
              <a:t>declaration of both social partners at </a:t>
            </a:r>
            <a:r>
              <a:rPr lang="en-GB" sz="2000" b="1" dirty="0" err="1">
                <a:effectLst/>
                <a:latin typeface="Times New Roman" panose="02020603050405020304" pitchFamily="18" charset="0"/>
                <a:ea typeface="Times New Roman" panose="02020603050405020304" pitchFamily="18" charset="0"/>
              </a:rPr>
              <a:t>labor</a:t>
            </a:r>
            <a:r>
              <a:rPr lang="en-GB" sz="2000" b="1" dirty="0">
                <a:effectLst/>
                <a:latin typeface="Times New Roman" panose="02020603050405020304" pitchFamily="18" charset="0"/>
                <a:ea typeface="Times New Roman" panose="02020603050405020304" pitchFamily="18" charset="0"/>
              </a:rPr>
              <a:t> summit at G7 last September in Italy)</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8658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8F7DE8-A32C-1406-0CB0-EE86927D219D}"/>
              </a:ext>
            </a:extLst>
          </p:cNvPr>
          <p:cNvSpPr>
            <a:spLocks noGrp="1"/>
          </p:cNvSpPr>
          <p:nvPr>
            <p:ph type="title"/>
          </p:nvPr>
        </p:nvSpPr>
        <p:spPr>
          <a:xfrm>
            <a:off x="838200" y="1980000"/>
            <a:ext cx="10515600" cy="547069"/>
          </a:xfrm>
        </p:spPr>
        <p:txBody>
          <a:bodyPr/>
          <a:lstStyle/>
          <a:p>
            <a:r>
              <a:rPr lang="en-GB" sz="2800" b="1" noProof="0" dirty="0">
                <a:latin typeface="Times New Roman" panose="02020603050405020304" pitchFamily="18" charset="0"/>
                <a:cs typeface="Times New Roman" panose="02020603050405020304" pitchFamily="18" charset="0"/>
              </a:rPr>
              <a:t>What we mean by AI system at work ?</a:t>
            </a:r>
          </a:p>
        </p:txBody>
      </p:sp>
      <p:sp>
        <p:nvSpPr>
          <p:cNvPr id="3" name="Espace réservé du contenu 2">
            <a:extLst>
              <a:ext uri="{FF2B5EF4-FFF2-40B4-BE49-F238E27FC236}">
                <a16:creationId xmlns:a16="http://schemas.microsoft.com/office/drawing/2014/main" id="{1F83AEFB-2218-6047-EA56-CAAAC2D79348}"/>
              </a:ext>
            </a:extLst>
          </p:cNvPr>
          <p:cNvSpPr>
            <a:spLocks noGrp="1"/>
          </p:cNvSpPr>
          <p:nvPr>
            <p:ph idx="1"/>
          </p:nvPr>
        </p:nvSpPr>
        <p:spPr>
          <a:xfrm>
            <a:off x="665018" y="2626822"/>
            <a:ext cx="10688782" cy="3550141"/>
          </a:xfrm>
        </p:spPr>
        <p:txBody>
          <a:bodyPr/>
          <a:lstStyle/>
          <a:p>
            <a:pPr marL="0" indent="0">
              <a:buNone/>
            </a:pPr>
            <a:r>
              <a:rPr lang="en-US" noProof="0" dirty="0"/>
              <a:t>AI system” means a machine-based system that is designed to operate with varying </a:t>
            </a:r>
            <a:r>
              <a:rPr lang="en-US" b="1" noProof="0" dirty="0"/>
              <a:t>levels of autonomy </a:t>
            </a:r>
            <a:r>
              <a:rPr lang="en-US" noProof="0" dirty="0"/>
              <a:t>and that may exhibit </a:t>
            </a:r>
            <a:r>
              <a:rPr lang="en-US" b="1" noProof="0" dirty="0"/>
              <a:t>adaptiveness a</a:t>
            </a:r>
            <a:r>
              <a:rPr lang="en-US" noProof="0" dirty="0"/>
              <a:t>fter deployment, infers, from the input it receives, how to generate outputs such as predictions, content, recommendations, or decisions</a:t>
            </a:r>
          </a:p>
          <a:p>
            <a:pPr marL="0" indent="0">
              <a:buNone/>
            </a:pPr>
            <a:r>
              <a:rPr lang="en-US" noProof="0" dirty="0"/>
              <a:t>Three essential features of AI systems, namely:</a:t>
            </a:r>
          </a:p>
          <a:p>
            <a:pPr marL="0" indent="0">
              <a:buNone/>
            </a:pPr>
            <a:r>
              <a:rPr lang="en-US" noProof="0" dirty="0"/>
              <a:t>•	to enable automated decision-making;</a:t>
            </a:r>
          </a:p>
          <a:p>
            <a:pPr marL="0" indent="0">
              <a:buNone/>
            </a:pPr>
            <a:r>
              <a:rPr lang="en-US" noProof="0" dirty="0"/>
              <a:t>•	to do so with a degree of autonomy;</a:t>
            </a:r>
          </a:p>
          <a:p>
            <a:pPr marL="0" indent="0">
              <a:buNone/>
            </a:pPr>
            <a:r>
              <a:rPr lang="en-US" noProof="0" dirty="0"/>
              <a:t>•	to interact with workers and impact them.</a:t>
            </a:r>
          </a:p>
          <a:p>
            <a:endParaRPr lang="en-US" noProof="0" dirty="0"/>
          </a:p>
          <a:p>
            <a:endParaRPr lang="en-US" noProof="0" dirty="0"/>
          </a:p>
          <a:p>
            <a:endParaRPr lang="en-GB" noProof="0" dirty="0"/>
          </a:p>
        </p:txBody>
      </p:sp>
    </p:spTree>
    <p:extLst>
      <p:ext uri="{BB962C8B-B14F-4D97-AF65-F5344CB8AC3E}">
        <p14:creationId xmlns:p14="http://schemas.microsoft.com/office/powerpoint/2010/main" val="1981692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87B62-07FE-1757-49D0-3ABBB0884CB3}"/>
              </a:ext>
            </a:extLst>
          </p:cNvPr>
          <p:cNvSpPr>
            <a:spLocks noGrp="1"/>
          </p:cNvSpPr>
          <p:nvPr>
            <p:ph type="title"/>
          </p:nvPr>
        </p:nvSpPr>
        <p:spPr/>
        <p:txBody>
          <a:bodyPr/>
          <a:lstStyle/>
          <a:p>
            <a:r>
              <a:rPr lang="en-GB" b="1" noProof="0" dirty="0"/>
              <a:t>Opportunities</a:t>
            </a:r>
            <a:r>
              <a:rPr lang="en-GB" noProof="0" dirty="0"/>
              <a:t> and risks </a:t>
            </a:r>
          </a:p>
        </p:txBody>
      </p:sp>
      <p:sp>
        <p:nvSpPr>
          <p:cNvPr id="3" name="Espace réservé du contenu 2">
            <a:extLst>
              <a:ext uri="{FF2B5EF4-FFF2-40B4-BE49-F238E27FC236}">
                <a16:creationId xmlns:a16="http://schemas.microsoft.com/office/drawing/2014/main" id="{36042136-B3D5-1377-EE49-F15181FED965}"/>
              </a:ext>
            </a:extLst>
          </p:cNvPr>
          <p:cNvSpPr>
            <a:spLocks noGrp="1"/>
          </p:cNvSpPr>
          <p:nvPr>
            <p:ph idx="1"/>
          </p:nvPr>
        </p:nvSpPr>
        <p:spPr>
          <a:xfrm>
            <a:off x="838200" y="2593571"/>
            <a:ext cx="10515600" cy="3583392"/>
          </a:xfrm>
        </p:spPr>
        <p:txBody>
          <a:bodyPr/>
          <a:lstStyle/>
          <a:p>
            <a:pPr marL="0" indent="0">
              <a:buNone/>
            </a:pPr>
            <a:r>
              <a:rPr lang="en-US" noProof="0" dirty="0"/>
              <a:t>Matching job profiles with prospective candidates, thereby improving efficiency in employment policies; accelerating onboarding processes;   conceiving effective personalized training methods and identifying digital skills gaps; drawing up minutes; drafting job descriptions; and managing retention and turnover, analyzing huge quantity of documents </a:t>
            </a:r>
          </a:p>
          <a:p>
            <a:pPr marL="0" indent="0">
              <a:buNone/>
            </a:pPr>
            <a:r>
              <a:rPr lang="en-US" noProof="0" dirty="0"/>
              <a:t>Automation of routine and tedious tasks , complementing employees’ capabilities and freeing them up to focus on more stimulating work, can add greater value .</a:t>
            </a:r>
            <a:endParaRPr lang="en-GB" noProof="0" dirty="0"/>
          </a:p>
        </p:txBody>
      </p:sp>
    </p:spTree>
    <p:extLst>
      <p:ext uri="{BB962C8B-B14F-4D97-AF65-F5344CB8AC3E}">
        <p14:creationId xmlns:p14="http://schemas.microsoft.com/office/powerpoint/2010/main" val="1061534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02E99B-F16D-DC57-6302-75755A6617FA}"/>
              </a:ext>
            </a:extLst>
          </p:cNvPr>
          <p:cNvSpPr>
            <a:spLocks noGrp="1"/>
          </p:cNvSpPr>
          <p:nvPr>
            <p:ph type="title"/>
          </p:nvPr>
        </p:nvSpPr>
        <p:spPr>
          <a:xfrm>
            <a:off x="838200" y="1980000"/>
            <a:ext cx="10515600" cy="680073"/>
          </a:xfrm>
        </p:spPr>
        <p:txBody>
          <a:bodyPr/>
          <a:lstStyle/>
          <a:p>
            <a:r>
              <a:rPr lang="fr-FR" sz="3200" dirty="0" err="1">
                <a:latin typeface="Times New Roman" panose="02020603050405020304" pitchFamily="18" charset="0"/>
                <a:cs typeface="Times New Roman" panose="02020603050405020304" pitchFamily="18" charset="0"/>
              </a:rPr>
              <a:t>Opportunities</a:t>
            </a:r>
            <a:r>
              <a:rPr lang="fr-FR" sz="3200" dirty="0">
                <a:latin typeface="Times New Roman" panose="02020603050405020304" pitchFamily="18" charset="0"/>
                <a:cs typeface="Times New Roman" panose="02020603050405020304" pitchFamily="18" charset="0"/>
              </a:rPr>
              <a:t> and </a:t>
            </a:r>
            <a:r>
              <a:rPr lang="fr-FR" sz="3200" b="1" dirty="0" err="1">
                <a:latin typeface="Times New Roman" panose="02020603050405020304" pitchFamily="18" charset="0"/>
                <a:cs typeface="Times New Roman" panose="02020603050405020304" pitchFamily="18" charset="0"/>
              </a:rPr>
              <a:t>risks</a:t>
            </a:r>
            <a:r>
              <a:rPr lang="fr-FR" sz="3200" b="1" dirty="0">
                <a:latin typeface="Times New Roman" panose="02020603050405020304" pitchFamily="18" charset="0"/>
                <a:cs typeface="Times New Roman" panose="02020603050405020304" pitchFamily="18" charset="0"/>
              </a:rPr>
              <a:t> </a:t>
            </a:r>
          </a:p>
        </p:txBody>
      </p:sp>
      <p:sp>
        <p:nvSpPr>
          <p:cNvPr id="3" name="Espace réservé du contenu 2">
            <a:extLst>
              <a:ext uri="{FF2B5EF4-FFF2-40B4-BE49-F238E27FC236}">
                <a16:creationId xmlns:a16="http://schemas.microsoft.com/office/drawing/2014/main" id="{A4F4E403-4A2C-91DF-EA21-B0FF3764E6CB}"/>
              </a:ext>
            </a:extLst>
          </p:cNvPr>
          <p:cNvSpPr>
            <a:spLocks noGrp="1"/>
          </p:cNvSpPr>
          <p:nvPr>
            <p:ph idx="1"/>
          </p:nvPr>
        </p:nvSpPr>
        <p:spPr>
          <a:xfrm>
            <a:off x="838200" y="2818014"/>
            <a:ext cx="10515600" cy="3740727"/>
          </a:xfrm>
        </p:spPr>
        <p:txBody>
          <a:bodyPr/>
          <a:lstStyle/>
          <a:p>
            <a:pPr marL="0" indent="0">
              <a:buNone/>
            </a:pPr>
            <a:r>
              <a:rPr lang="en-GB" sz="2800" dirty="0">
                <a:effectLst/>
                <a:latin typeface="Times New Roman" panose="02020603050405020304" pitchFamily="18" charset="0"/>
                <a:ea typeface="Times New Roman" panose="02020603050405020304" pitchFamily="18" charset="0"/>
              </a:rPr>
              <a:t>Algorithmic management systems enable a form of </a:t>
            </a:r>
            <a:r>
              <a:rPr lang="en-GB" sz="2800" b="1" dirty="0">
                <a:effectLst/>
                <a:latin typeface="Times New Roman" panose="02020603050405020304" pitchFamily="18" charset="0"/>
                <a:ea typeface="Times New Roman" panose="02020603050405020304" pitchFamily="18" charset="0"/>
              </a:rPr>
              <a:t>pervasive control </a:t>
            </a:r>
            <a:r>
              <a:rPr lang="en-GB" sz="2800" dirty="0">
                <a:effectLst/>
                <a:latin typeface="Times New Roman" panose="02020603050405020304" pitchFamily="18" charset="0"/>
                <a:ea typeface="Times New Roman" panose="02020603050405020304" pitchFamily="18" charset="0"/>
              </a:rPr>
              <a:t>much more powerful than any previous form of control, with potentially harmful impacts for workers 'health and security.</a:t>
            </a:r>
          </a:p>
          <a:p>
            <a:pPr marL="0" indent="0">
              <a:buNone/>
            </a:pPr>
            <a:r>
              <a:rPr lang="en-GB" dirty="0">
                <a:latin typeface="Times New Roman" panose="02020603050405020304" pitchFamily="18" charset="0"/>
                <a:ea typeface="Times New Roman" panose="02020603050405020304" pitchFamily="18" charset="0"/>
              </a:rPr>
              <a:t>Increase </a:t>
            </a:r>
            <a:r>
              <a:rPr lang="en-US" sz="2800" dirty="0">
                <a:effectLst/>
                <a:latin typeface="Times New Roman" panose="02020603050405020304" pitchFamily="18" charset="0"/>
                <a:ea typeface="Times New Roman" panose="02020603050405020304" pitchFamily="18" charset="0"/>
              </a:rPr>
              <a:t>discrimination and inequalities, loss of autonomy, and psychosocial risks . AI tools can disrupt workplace collectives and exacerbate feelings of isolation among employees. AI systems may reinforce information asymmetries between management and workers.</a:t>
            </a:r>
          </a:p>
          <a:p>
            <a:pPr marL="0" indent="0">
              <a:buNone/>
            </a:pPr>
            <a:r>
              <a:rPr lang="en-US" dirty="0">
                <a:latin typeface="Times New Roman" panose="02020603050405020304" pitchFamily="18" charset="0"/>
                <a:ea typeface="Times New Roman" panose="02020603050405020304" pitchFamily="18" charset="0"/>
              </a:rPr>
              <a:t>According to a OCDE recent study, w</a:t>
            </a:r>
            <a:r>
              <a:rPr lang="en-GB" sz="2800" dirty="0">
                <a:effectLst/>
                <a:latin typeface="Times New Roman" panose="02020603050405020304" pitchFamily="18" charset="0"/>
                <a:ea typeface="Times New Roman" panose="02020603050405020304" pitchFamily="18" charset="0"/>
              </a:rPr>
              <a:t>omen, low-skilled and older workers are the vulnerable groups most affected by AI</a:t>
            </a:r>
            <a:endParaRPr lang="en-US" sz="2800" dirty="0">
              <a:effectLst/>
              <a:latin typeface="Times New Roman" panose="02020603050405020304" pitchFamily="18" charset="0"/>
              <a:ea typeface="Times New Roman" panose="02020603050405020304" pitchFamily="18" charset="0"/>
            </a:endParaRPr>
          </a:p>
          <a:p>
            <a:pPr marL="0" indent="0">
              <a:buNone/>
            </a:pPr>
            <a:endParaRPr lang="fr-FR" dirty="0"/>
          </a:p>
        </p:txBody>
      </p:sp>
    </p:spTree>
    <p:extLst>
      <p:ext uri="{BB962C8B-B14F-4D97-AF65-F5344CB8AC3E}">
        <p14:creationId xmlns:p14="http://schemas.microsoft.com/office/powerpoint/2010/main" val="538115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30C193-C501-19B0-7546-37239E7F9171}"/>
              </a:ext>
            </a:extLst>
          </p:cNvPr>
          <p:cNvSpPr>
            <a:spLocks noGrp="1"/>
          </p:cNvSpPr>
          <p:nvPr>
            <p:ph type="title"/>
          </p:nvPr>
        </p:nvSpPr>
        <p:spPr>
          <a:xfrm>
            <a:off x="756458" y="1980000"/>
            <a:ext cx="10597342" cy="779825"/>
          </a:xfrm>
        </p:spPr>
        <p:txBody>
          <a:bodyPr/>
          <a:lstStyle/>
          <a:p>
            <a:r>
              <a:rPr lang="en-GB" noProof="0" dirty="0">
                <a:latin typeface="Times New Roman" panose="02020603050405020304" pitchFamily="18" charset="0"/>
                <a:cs typeface="Times New Roman" panose="02020603050405020304" pitchFamily="18" charset="0"/>
              </a:rPr>
              <a:t>Impact on employment : the great </a:t>
            </a:r>
            <a:r>
              <a:rPr lang="en-US" noProof="0" dirty="0">
                <a:latin typeface="Times New Roman" panose="02020603050405020304" pitchFamily="18" charset="0"/>
                <a:cs typeface="Times New Roman" panose="02020603050405020304" pitchFamily="18" charset="0"/>
              </a:rPr>
              <a:t>uncertainty </a:t>
            </a:r>
            <a:br>
              <a:rPr lang="en-US" noProof="0" dirty="0"/>
            </a:br>
            <a:br>
              <a:rPr lang="en-US" noProof="0" dirty="0"/>
            </a:br>
            <a:endParaRPr lang="en-GB" sz="2800" noProof="0" dirty="0"/>
          </a:p>
        </p:txBody>
      </p:sp>
      <p:graphicFrame>
        <p:nvGraphicFramePr>
          <p:cNvPr id="4" name="Espace réservé du contenu 3">
            <a:extLst>
              <a:ext uri="{FF2B5EF4-FFF2-40B4-BE49-F238E27FC236}">
                <a16:creationId xmlns:a16="http://schemas.microsoft.com/office/drawing/2014/main" id="{63640279-42AC-E091-33E7-95907D2DA495}"/>
              </a:ext>
            </a:extLst>
          </p:cNvPr>
          <p:cNvGraphicFramePr>
            <a:graphicFrameLocks noGrp="1"/>
          </p:cNvGraphicFramePr>
          <p:nvPr>
            <p:ph idx="1"/>
            <p:extLst>
              <p:ext uri="{D42A27DB-BD31-4B8C-83A1-F6EECF244321}">
                <p14:modId xmlns:p14="http://schemas.microsoft.com/office/powerpoint/2010/main" val="4237227554"/>
              </p:ext>
            </p:extLst>
          </p:nvPr>
        </p:nvGraphicFramePr>
        <p:xfrm>
          <a:off x="757238" y="2576513"/>
          <a:ext cx="10596562" cy="36004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59654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9B966A-3274-BDD7-B401-7F791BD6F2A8}"/>
              </a:ext>
            </a:extLst>
          </p:cNvPr>
          <p:cNvSpPr>
            <a:spLocks noGrp="1"/>
          </p:cNvSpPr>
          <p:nvPr>
            <p:ph type="title"/>
          </p:nvPr>
        </p:nvSpPr>
        <p:spPr>
          <a:xfrm>
            <a:off x="1155468" y="1980000"/>
            <a:ext cx="10198331" cy="389127"/>
          </a:xfrm>
        </p:spPr>
        <p:txBody>
          <a:bodyPr/>
          <a:lstStyle/>
          <a:p>
            <a:r>
              <a:rPr lang="fr-FR" sz="2800" b="1" dirty="0">
                <a:latin typeface="Times New Roman" panose="02020603050405020304" pitchFamily="18" charset="0"/>
                <a:cs typeface="Times New Roman" panose="02020603050405020304" pitchFamily="18" charset="0"/>
              </a:rPr>
              <a:t>Main recommandations : </a:t>
            </a:r>
          </a:p>
        </p:txBody>
      </p:sp>
      <p:sp>
        <p:nvSpPr>
          <p:cNvPr id="3" name="Espace réservé du contenu 2">
            <a:extLst>
              <a:ext uri="{FF2B5EF4-FFF2-40B4-BE49-F238E27FC236}">
                <a16:creationId xmlns:a16="http://schemas.microsoft.com/office/drawing/2014/main" id="{C3D029F4-1E0C-FF42-C7BE-1AA1C85D9671}"/>
              </a:ext>
            </a:extLst>
          </p:cNvPr>
          <p:cNvSpPr>
            <a:spLocks noGrp="1"/>
          </p:cNvSpPr>
          <p:nvPr>
            <p:ph idx="1"/>
          </p:nvPr>
        </p:nvSpPr>
        <p:spPr>
          <a:xfrm>
            <a:off x="838200" y="2526402"/>
            <a:ext cx="10515600" cy="4148717"/>
          </a:xfrm>
        </p:spPr>
        <p:txBody>
          <a:bodyPr/>
          <a:lstStyle/>
          <a:p>
            <a:pPr marL="342900" lvl="0" indent="-342900">
              <a:lnSpc>
                <a:spcPct val="115000"/>
              </a:lnSpc>
              <a:spcAft>
                <a:spcPts val="1000"/>
              </a:spcAft>
              <a:buFont typeface="Symbol" panose="05050102010706020507" pitchFamily="18" charset="2"/>
              <a:buChar char=""/>
            </a:pPr>
            <a:r>
              <a:rPr lang="en-GB" sz="2400" dirty="0">
                <a:effectLst/>
                <a:latin typeface="Times New Roman" panose="02020603050405020304" pitchFamily="18" charset="0"/>
                <a:ea typeface="Times New Roman" panose="02020603050405020304" pitchFamily="18" charset="0"/>
                <a:cs typeface="Times New Roman" panose="02020603050405020304" pitchFamily="18" charset="0"/>
              </a:rPr>
              <a:t>Stronger involvement of workers and their representatives;</a:t>
            </a:r>
            <a:endParaRPr lang="fr-F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hangingPunct="0">
              <a:lnSpc>
                <a:spcPct val="115000"/>
              </a:lnSpc>
              <a:buFont typeface="Symbol" panose="05050102010706020507" pitchFamily="18" charset="2"/>
              <a:buChar char=""/>
            </a:pPr>
            <a:r>
              <a:rPr lang="en-GB" sz="2400" b="1" dirty="0">
                <a:effectLst/>
                <a:latin typeface="Times New Roman" panose="02020603050405020304" pitchFamily="18" charset="0"/>
                <a:cs typeface="Times New Roman" panose="02020603050405020304" pitchFamily="18" charset="0"/>
              </a:rPr>
              <a:t>public authorities must implement skills development initiatives for workers </a:t>
            </a:r>
            <a:r>
              <a:rPr lang="en-GB" sz="2400" dirty="0">
                <a:effectLst/>
                <a:latin typeface="Times New Roman" panose="02020603050405020304" pitchFamily="18" charset="0"/>
                <a:cs typeface="Times New Roman" panose="02020603050405020304" pitchFamily="18" charset="0"/>
              </a:rPr>
              <a:t>and citizens </a:t>
            </a:r>
            <a:r>
              <a:rPr lang="en-GB" sz="2400" b="1" dirty="0">
                <a:effectLst/>
                <a:latin typeface="Times New Roman" panose="02020603050405020304" pitchFamily="18" charset="0"/>
                <a:cs typeface="Times New Roman" panose="02020603050405020304" pitchFamily="18" charset="0"/>
              </a:rPr>
              <a:t>ensure that artificial intelligence systems enhance, rather than replace, humans;</a:t>
            </a:r>
            <a:endParaRPr lang="fr-FR" sz="2400" b="1" dirty="0">
              <a:effectLst/>
              <a:latin typeface="Times New Roman" panose="02020603050405020304" pitchFamily="18" charset="0"/>
              <a:cs typeface="Times New Roman" panose="02020603050405020304" pitchFamily="18" charset="0"/>
            </a:endParaRPr>
          </a:p>
          <a:p>
            <a:pPr marL="342900" lvl="0" indent="-342900" algn="just" hangingPunct="0">
              <a:lnSpc>
                <a:spcPct val="115000"/>
              </a:lnSpc>
              <a:buFont typeface="Symbol" panose="05050102010706020507" pitchFamily="18" charset="2"/>
              <a:buChar char=""/>
            </a:pPr>
            <a:r>
              <a:rPr lang="en-GB" sz="2400" b="1" dirty="0">
                <a:effectLst/>
                <a:latin typeface="Times New Roman" panose="02020603050405020304" pitchFamily="18" charset="0"/>
                <a:cs typeface="Times New Roman" panose="02020603050405020304" pitchFamily="18" charset="0"/>
              </a:rPr>
              <a:t>adapting existing law to address the gaps in the protection of workers’ rights at work and ensure that humans remain in control in all human-machine interactions; </a:t>
            </a:r>
            <a:endParaRPr lang="fr-FR" sz="24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010737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pptx" id="{B3CC4F7C-6A9C-4679-B70B-6C3BCF3ACAA2}" vid="{8B70297E-4ED2-4F53-BEA9-02D052F35AD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607712a9-52af-4eb3-ab97-f4a588a8ba1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32A8D26E2156C469B69B4F9DF678C3A" ma:contentTypeVersion="18" ma:contentTypeDescription="Crée un document." ma:contentTypeScope="" ma:versionID="02558cd157e06b2a7f31cedd5b46d340">
  <xsd:schema xmlns:xsd="http://www.w3.org/2001/XMLSchema" xmlns:xs="http://www.w3.org/2001/XMLSchema" xmlns:p="http://schemas.microsoft.com/office/2006/metadata/properties" xmlns:ns3="607712a9-52af-4eb3-ab97-f4a588a8ba19" xmlns:ns4="e7913d24-af47-4980-8883-d68e51880af0" targetNamespace="http://schemas.microsoft.com/office/2006/metadata/properties" ma:root="true" ma:fieldsID="74f44b2e53cb08becf88c1cd9f6443c8" ns3:_="" ns4:_="">
    <xsd:import namespace="607712a9-52af-4eb3-ab97-f4a588a8ba19"/>
    <xsd:import namespace="e7913d24-af47-4980-8883-d68e51880af0"/>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KeyPoints" minOccurs="0"/>
                <xsd:element ref="ns3:MediaServiceKeyPoints"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7712a9-52af-4eb3-ab97-f4a588a8ba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7913d24-af47-4980-8883-d68e51880af0"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SharingHintHash" ma:index="12"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5ACBA59-6917-4DFA-A8E9-7436DDD215A1}">
  <ds:schemaRefs>
    <ds:schemaRef ds:uri="http://www.w3.org/XML/1998/namespace"/>
    <ds:schemaRef ds:uri="http://purl.org/dc/terms/"/>
    <ds:schemaRef ds:uri="http://schemas.microsoft.com/office/infopath/2007/PartnerControls"/>
    <ds:schemaRef ds:uri="http://purl.org/dc/dcmitype/"/>
    <ds:schemaRef ds:uri="e7913d24-af47-4980-8883-d68e51880af0"/>
    <ds:schemaRef ds:uri="http://schemas.microsoft.com/office/2006/metadata/properties"/>
    <ds:schemaRef ds:uri="http://schemas.microsoft.com/office/2006/documentManagement/types"/>
    <ds:schemaRef ds:uri="http://schemas.openxmlformats.org/package/2006/metadata/core-properties"/>
    <ds:schemaRef ds:uri="607712a9-52af-4eb3-ab97-f4a588a8ba19"/>
    <ds:schemaRef ds:uri="http://purl.org/dc/elements/1.1/"/>
  </ds:schemaRefs>
</ds:datastoreItem>
</file>

<file path=customXml/itemProps2.xml><?xml version="1.0" encoding="utf-8"?>
<ds:datastoreItem xmlns:ds="http://schemas.openxmlformats.org/officeDocument/2006/customXml" ds:itemID="{E9CE2E0D-CF9B-42B8-B483-EE5DAEDC823A}">
  <ds:schemaRefs>
    <ds:schemaRef ds:uri="http://schemas.microsoft.com/sharepoint/v3/contenttype/forms"/>
  </ds:schemaRefs>
</ds:datastoreItem>
</file>

<file path=customXml/itemProps3.xml><?xml version="1.0" encoding="utf-8"?>
<ds:datastoreItem xmlns:ds="http://schemas.openxmlformats.org/officeDocument/2006/customXml" ds:itemID="{C786768C-0EC1-42E2-ADD5-4C7E91E4DF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7712a9-52af-4eb3-ab97-f4a588a8ba19"/>
    <ds:schemaRef ds:uri="e7913d24-af47-4980-8883-d68e51880a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PPT-template-EN-1920x1080</Template>
  <TotalTime>0</TotalTime>
  <Words>715</Words>
  <Application>Microsoft Office PowerPoint</Application>
  <PresentationFormat>Widescreen</PresentationFormat>
  <Paragraphs>41</Paragraphs>
  <Slides>11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Aptos</vt:lpstr>
      <vt:lpstr>Arial</vt:lpstr>
      <vt:lpstr>Calibri</vt:lpstr>
      <vt:lpstr>Calibri Light</vt:lpstr>
      <vt:lpstr>Symbol</vt:lpstr>
      <vt:lpstr>Times New Roman</vt:lpstr>
      <vt:lpstr>Wingdings</vt:lpstr>
      <vt:lpstr>Thème Office</vt:lpstr>
      <vt:lpstr>Debate on the EESC opinion  “Pro-worker Artificial Intelligence - levers for harnessing the potential and mitigating the risks of AI in connection with employment and labour market policies”</vt:lpstr>
      <vt:lpstr>A challenging geopolitical context </vt:lpstr>
      <vt:lpstr>Our opinion used foresight methodology Two workshops with experts from all over EU built  scenarios. These explored the future of AI in the world of work demonstrate that it is not too late to influence the development of AI at work in order to ensure that it is implemented to the benefit of all.  </vt:lpstr>
      <vt:lpstr>AI at work is a game changer : rapid, simple, can take decisions in an autonomous way, owns great aptitudes </vt:lpstr>
      <vt:lpstr>What we mean by AI system at work ?</vt:lpstr>
      <vt:lpstr>Opportunities and risks </vt:lpstr>
      <vt:lpstr>Opportunities and risks </vt:lpstr>
      <vt:lpstr>Impact on employment : the great uncertainty   </vt:lpstr>
      <vt:lpstr>Main recommandations : </vt:lpstr>
      <vt:lpstr>Main recommandations :</vt:lpstr>
      <vt:lpstr>Thank you for your attention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Debate on the EESC opinion  “Pro-worker Artificial Intelligence - levers for harnessing the potential and mitigating the risks of AI in connection with employment and labour market policies”</dc:title>
  <dc:creator>CFDT-Cadres Franca SALISMADINIER</dc:creator>
  <cp:lastModifiedBy>Laurila Maarit</cp:lastModifiedBy>
  <cp:revision>4</cp:revision>
  <dcterms:created xsi:type="dcterms:W3CDTF">2025-03-31T08:30:28Z</dcterms:created>
  <dcterms:modified xsi:type="dcterms:W3CDTF">2025-03-31T16:59:58Z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0x010100E32A8D26E2156C469B69B4F9DF678C3A</vt:lpwstr>
  </property>
</Properties>
</file>