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274494-046B-47C8-8AAB-3289FA7942FD}" v="1" dt="2025-03-19T12:44:04.4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la Racz" userId="e26365de7093bee2" providerId="LiveId" clId="{B9274494-046B-47C8-8AAB-3289FA7942FD}"/>
    <pc:docChg chg="custSel modSld">
      <pc:chgData name="Bela Racz" userId="e26365de7093bee2" providerId="LiveId" clId="{B9274494-046B-47C8-8AAB-3289FA7942FD}" dt="2025-03-19T12:51:50.183" v="150" actId="255"/>
      <pc:docMkLst>
        <pc:docMk/>
      </pc:docMkLst>
      <pc:sldChg chg="modSp mod">
        <pc:chgData name="Bela Racz" userId="e26365de7093bee2" providerId="LiveId" clId="{B9274494-046B-47C8-8AAB-3289FA7942FD}" dt="2025-03-19T12:51:50.183" v="150" actId="255"/>
        <pc:sldMkLst>
          <pc:docMk/>
          <pc:sldMk cId="1211416873" sldId="256"/>
        </pc:sldMkLst>
        <pc:spChg chg="mod">
          <ac:chgData name="Bela Racz" userId="e26365de7093bee2" providerId="LiveId" clId="{B9274494-046B-47C8-8AAB-3289FA7942FD}" dt="2025-03-19T12:51:50.183" v="150" actId="255"/>
          <ac:spMkLst>
            <pc:docMk/>
            <pc:sldMk cId="1211416873" sldId="256"/>
            <ac:spMk id="2" creationId="{E9B88F78-CD08-8526-A995-55D070372F29}"/>
          </ac:spMkLst>
        </pc:spChg>
      </pc:sldChg>
      <pc:sldChg chg="modSp mod">
        <pc:chgData name="Bela Racz" userId="e26365de7093bee2" providerId="LiveId" clId="{B9274494-046B-47C8-8AAB-3289FA7942FD}" dt="2025-03-19T12:48:44.778" v="89" actId="20577"/>
        <pc:sldMkLst>
          <pc:docMk/>
          <pc:sldMk cId="1068987713" sldId="257"/>
        </pc:sldMkLst>
        <pc:spChg chg="mod">
          <ac:chgData name="Bela Racz" userId="e26365de7093bee2" providerId="LiveId" clId="{B9274494-046B-47C8-8AAB-3289FA7942FD}" dt="2025-03-19T12:48:44.778" v="89" actId="20577"/>
          <ac:spMkLst>
            <pc:docMk/>
            <pc:sldMk cId="1068987713" sldId="257"/>
            <ac:spMk id="3" creationId="{3BF59D1C-E4FA-1606-5ADD-F12F46C53B72}"/>
          </ac:spMkLst>
        </pc:spChg>
      </pc:sldChg>
      <pc:sldChg chg="modSp mod">
        <pc:chgData name="Bela Racz" userId="e26365de7093bee2" providerId="LiveId" clId="{B9274494-046B-47C8-8AAB-3289FA7942FD}" dt="2025-03-19T12:47:46.999" v="83" actId="27636"/>
        <pc:sldMkLst>
          <pc:docMk/>
          <pc:sldMk cId="4106112548" sldId="258"/>
        </pc:sldMkLst>
        <pc:spChg chg="mod">
          <ac:chgData name="Bela Racz" userId="e26365de7093bee2" providerId="LiveId" clId="{B9274494-046B-47C8-8AAB-3289FA7942FD}" dt="2025-03-19T12:47:46.999" v="83" actId="27636"/>
          <ac:spMkLst>
            <pc:docMk/>
            <pc:sldMk cId="4106112548" sldId="258"/>
            <ac:spMk id="3" creationId="{60528843-7240-1331-3249-75CECAF8F711}"/>
          </ac:spMkLst>
        </pc:spChg>
      </pc:sldChg>
      <pc:sldChg chg="modSp mod">
        <pc:chgData name="Bela Racz" userId="e26365de7093bee2" providerId="LiveId" clId="{B9274494-046B-47C8-8AAB-3289FA7942FD}" dt="2025-03-19T12:46:52.831" v="40" actId="20577"/>
        <pc:sldMkLst>
          <pc:docMk/>
          <pc:sldMk cId="95655509" sldId="259"/>
        </pc:sldMkLst>
        <pc:spChg chg="mod">
          <ac:chgData name="Bela Racz" userId="e26365de7093bee2" providerId="LiveId" clId="{B9274494-046B-47C8-8AAB-3289FA7942FD}" dt="2025-03-19T12:46:52.831" v="40" actId="20577"/>
          <ac:spMkLst>
            <pc:docMk/>
            <pc:sldMk cId="95655509" sldId="259"/>
            <ac:spMk id="3" creationId="{EAAED64D-5688-E272-298D-F5CE231395F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5E5DED3-3553-2597-9617-47A70ACC6E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CFEB8AA-6B8B-1FD6-737A-80E03B4BF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3056F39-F7F2-DDA1-7396-5E586691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AF82-FCC6-4EEE-90DC-66D459B66DFC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7C7472D-C583-F681-5950-C7DEFCFF2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CEBD771-2DC3-4851-0BDB-66A79E0CF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C9F0-2FE0-446E-8FC6-B31605E4AE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3771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E9BAA6B-1C3A-285C-7021-D89D07D68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8623FDD-33CC-F409-C813-7F2F82B6A7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337F38C-5A68-7EE6-3F75-6AD562A9F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AF82-FCC6-4EEE-90DC-66D459B66DFC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8141DA9-6353-AF56-9821-A5D634108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51D92BA-EBA3-C0D7-80E5-76A6DD9F5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C9F0-2FE0-446E-8FC6-B31605E4AE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553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761BB57-2D7C-706D-616C-F4B28152CA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4ABC991-25F7-1B2A-03AC-116A20FAB3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A8E4610-DF17-72AC-77CB-162C7A57B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AF82-FCC6-4EEE-90DC-66D459B66DFC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A29F11C-7B40-9A5C-7BB4-381451AA0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8610F61-0F3A-7530-054B-B55BEBCE4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C9F0-2FE0-446E-8FC6-B31605E4AE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7650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2597278-6D70-2F29-0D9A-41E87F521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228B1E8-BF66-9672-8D8E-C23153ED9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B85C4C9-2F1D-D880-0423-9AA3ADFAD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AF82-FCC6-4EEE-90DC-66D459B66DFC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EABC0BA-9844-50E6-23D9-AAC0C8027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AF77EEC-144E-3D66-1DB9-AA5452314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C9F0-2FE0-446E-8FC6-B31605E4AE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1761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8852CD1-FD7F-6EF2-EFB8-9E1AA16D3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9BF88CF-B530-061C-2B37-35CF15DE7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0DF9116-6EA1-B857-150F-CE4DBCFE9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AF82-FCC6-4EEE-90DC-66D459B66DFC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C6AB25F-AA47-7B40-70B2-A496C076E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6F5613B-6E2D-FC24-290D-2782CF6B3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C9F0-2FE0-446E-8FC6-B31605E4AE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6088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05BDBB6-3B90-5CCA-3625-261819FDD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285C694-3F45-A7C1-0B6F-AD8FE568BD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E25E49A3-D1FC-64B7-0179-220A7514A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FFC944C-9B32-C5EF-78F5-4485ACB2B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AF82-FCC6-4EEE-90DC-66D459B66DFC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E55F566-99A5-98F2-9D06-69D96490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21B8AF1-C2F6-57E5-E888-E38EDADD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C9F0-2FE0-446E-8FC6-B31605E4AE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3658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47A3EEF-8B1D-9D2F-BE9D-21F27252D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22930BC-4571-A9EB-6B1F-0CDF1DF79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D6684F1-9AD6-5411-0AC3-362D6AFF7C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AF07D7D3-3F54-5240-54B2-1E1D376C3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DFFDCFB-8E59-8689-1C4B-438084B530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F290AD3D-1F55-4E20-4533-005AD94DA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AF82-FCC6-4EEE-90DC-66D459B66DFC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050C5046-057B-5ABE-E7B2-DE8144649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02337F2B-55C1-924E-AED7-468BE925D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C9F0-2FE0-446E-8FC6-B31605E4AE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009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AD174A6-2950-1E59-1198-EE31D96AC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A1B476C-4A75-BF8F-673E-8F6C944AF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AF82-FCC6-4EEE-90DC-66D459B66DFC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C8F89BF-AC4F-86B8-9F75-843165F32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B023F01-651C-92C9-4FCB-390D41320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C9F0-2FE0-446E-8FC6-B31605E4AE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26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84D49833-BCE5-2319-1572-D25C0DCFE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AF82-FCC6-4EEE-90DC-66D459B66DFC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A49BFCC-CAFB-25BC-91BE-0E2D22DE3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417EF76-265D-B33B-E5F2-BD6036B24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C9F0-2FE0-446E-8FC6-B31605E4AE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476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ACB1AB5-8A9A-DFBA-FBE9-5EC7A647D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8CA7FE5-D31E-D2A1-F1F6-38BFABF4A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9DDBDBE-7CCE-2A8E-99F4-907391932D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D2E9F79-880B-1D7C-629F-668EB790B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AF82-FCC6-4EEE-90DC-66D459B66DFC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63C5057-D215-3CE2-E233-FAF6ABA34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C62B11E-6592-FD07-8DF2-E10C65A03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C9F0-2FE0-446E-8FC6-B31605E4AE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322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89A241-E6D0-8F1C-3031-786B85CD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21D7141B-768B-3989-72BA-A5E09F13EE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7434C84-923E-691D-B4E4-7BAC6325B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E3B13F8-3063-86DC-C958-276769100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AF82-FCC6-4EEE-90DC-66D459B66DFC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932CE5E-38C3-0DB7-35D0-5E1B31B0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D17522A-0C60-24EC-B5EF-71EDCE036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C9F0-2FE0-446E-8FC6-B31605E4AE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237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E5E9C79D-D97B-5FED-494F-97E281CA4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E55B88B-F967-B9B0-23C5-98D2D9048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EBD4E7C-0C51-E414-212E-0E3F3C51FE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89AF82-FCC6-4EEE-90DC-66D459B66DFC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15BD0FF-F8BB-517A-09DA-71CCFF150A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801AAC-3C13-636A-C1E0-03FA29F9F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90C9F0-2FE0-446E-8FC6-B31605E4AE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279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E9B88F78-CD08-8526-A995-55D070372F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Autofit/>
          </a:bodyPr>
          <a:lstStyle/>
          <a:p>
            <a:r>
              <a:rPr lang="en-GB" sz="5400" dirty="0"/>
              <a:t>Roma political participation in the local decision-making process</a:t>
            </a:r>
            <a:br>
              <a:rPr lang="en-GB" sz="5400" dirty="0"/>
            </a:br>
            <a:r>
              <a:rPr lang="hu-HU" sz="5400" dirty="0"/>
              <a:t>Béla Rácz – 1Hungary </a:t>
            </a:r>
            <a:r>
              <a:rPr lang="hu-HU" sz="5400" dirty="0" err="1"/>
              <a:t>Association</a:t>
            </a:r>
            <a:r>
              <a:rPr lang="hu-HU" sz="5400" dirty="0"/>
              <a:t> /</a:t>
            </a:r>
            <a:r>
              <a:rPr lang="hu-HU" sz="5400" dirty="0" err="1"/>
              <a:t>Egalipe</a:t>
            </a:r>
            <a:r>
              <a:rPr lang="hu-HU" sz="5400" dirty="0"/>
              <a:t> Network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5BA5EC3-0A22-AF86-B28B-12EF2CD0A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/>
          </a:bodyPr>
          <a:lstStyle/>
          <a:p>
            <a:r>
              <a:rPr lang="en-GB" dirty="0"/>
              <a:t>How to participate in an undemocratic state and anti-Roma society?</a:t>
            </a:r>
            <a:endParaRPr lang="hu-HU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416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EA36C93D-08EA-EA2E-8498-0AAC22443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sz="5400"/>
              <a:t>Current situation - Gaps </a:t>
            </a:r>
            <a:endParaRPr lang="hu-HU" sz="54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BF59D1C-E4FA-1606-5ADD-F12F46C53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Marginalization and Discrimination: Limited access to political platforms and social exclusion – </a:t>
            </a:r>
            <a:r>
              <a:rPr lang="en-US" sz="2400" i="1" dirty="0"/>
              <a:t>Why should we provide participation? </a:t>
            </a:r>
          </a:p>
          <a:p>
            <a:r>
              <a:rPr lang="en-US" sz="2400" dirty="0"/>
              <a:t>Mistrust of Roma in Authorities: Historical injustices leading to reluctance in participation – </a:t>
            </a:r>
            <a:r>
              <a:rPr lang="en-US" sz="2400" i="1" dirty="0"/>
              <a:t>Why should we participate?</a:t>
            </a:r>
          </a:p>
          <a:p>
            <a:r>
              <a:rPr lang="en-US" sz="2400" dirty="0"/>
              <a:t>Legal and Institutional Gaps: Lack of specific policies ensuring Roma representation</a:t>
            </a:r>
          </a:p>
          <a:p>
            <a:r>
              <a:rPr lang="en-US" sz="2400" dirty="0"/>
              <a:t>Inadequate Community Engagement: Absence of mechanisms to involve Roma in policy discussions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068987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330349BF-3434-9156-C16F-0F5012C61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sz="5000"/>
              <a:t>Current situation – </a:t>
            </a:r>
            <a:r>
              <a:rPr lang="hu-HU" sz="5000"/>
              <a:t>„</a:t>
            </a:r>
            <a:r>
              <a:rPr lang="en-GB" sz="5000"/>
              <a:t>opportunities</a:t>
            </a:r>
            <a:r>
              <a:rPr lang="hu-HU" sz="5000"/>
              <a:t>”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0528843-7240-1331-3249-75CECAF8F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1700" dirty="0"/>
              <a:t> 1993 Act on the Rights of National and Ethnic Minorities (Act LXXVII of 1993). This legislation allows recognized minority groups, including the Roma, to form Minority Self-Governments at local and national levels</a:t>
            </a:r>
            <a:endParaRPr lang="hu-HU" sz="1700" dirty="0"/>
          </a:p>
          <a:p>
            <a:r>
              <a:rPr lang="en-GB" sz="1700" dirty="0"/>
              <a:t>Representatives of local Minority Self-Governments can participate as consultative members of the Councils of the Municipality (no votes)</a:t>
            </a:r>
          </a:p>
          <a:p>
            <a:r>
              <a:rPr lang="en-US" sz="1700" dirty="0"/>
              <a:t>The legitimacy comes more from non-Roma people and the political elite than from the Roma community itself. Moreover, the Roma national minority self-government system is an obstacle to independent Roma advocacy, as it has continuously become a puppet of the mainstream political parties for several decades now.</a:t>
            </a:r>
            <a:endParaRPr lang="hu-HU" sz="1700" dirty="0"/>
          </a:p>
          <a:p>
            <a:r>
              <a:rPr lang="en-US" sz="1700" dirty="0"/>
              <a:t>Currently, there is still </a:t>
            </a:r>
            <a:r>
              <a:rPr lang="en-US" sz="1700" b="1" dirty="0"/>
              <a:t>a minority preferential mandate</a:t>
            </a:r>
            <a:r>
              <a:rPr lang="en-US" sz="1700" dirty="0"/>
              <a:t>, but due to poor (or perhaps very deliberate) regulations, it is nearly impossible to achieve in any municipality. The basic requirement is that at least 50% of the entire local electorate must be registered on the minority electoral roll!</a:t>
            </a:r>
          </a:p>
          <a:p>
            <a:r>
              <a:rPr lang="en-US" sz="1700" dirty="0"/>
              <a:t>The conditions for candidate nomination and the electoral threshold defined in the new electoral law do not take into consideration the population proportions of the national minorities. </a:t>
            </a:r>
            <a:r>
              <a:rPr lang="en-US" sz="1700" b="1" dirty="0"/>
              <a:t>Result – No preferential mandate</a:t>
            </a: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4106112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1DD78E2-9D68-F73A-B311-AC89B22B3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sz="5400"/>
              <a:t>Proposals </a:t>
            </a:r>
            <a:endParaRPr lang="hu-HU" sz="54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AAED64D-5688-E272-298D-F5CE23139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1700" dirty="0"/>
              <a:t>Community Engagement</a:t>
            </a:r>
            <a:r>
              <a:rPr lang="hu-HU" sz="1700" dirty="0"/>
              <a:t>:</a:t>
            </a:r>
            <a:r>
              <a:rPr lang="en-US" sz="1700" dirty="0"/>
              <a:t> Establish Roma councils or advisory boards </a:t>
            </a:r>
            <a:r>
              <a:rPr lang="en-US" sz="1700" b="1" dirty="0"/>
              <a:t>Regular public consultations </a:t>
            </a:r>
            <a:r>
              <a:rPr lang="en-US" sz="1700" dirty="0"/>
              <a:t>with Roma representatives, community members </a:t>
            </a:r>
          </a:p>
          <a:p>
            <a:r>
              <a:rPr lang="en-US" sz="1700" dirty="0"/>
              <a:t>Until 2006, there was a minority preferential mandate. At that time, Roma held more than 1,000 mandates in local governments nationwide. This was abolished in 2006 with a single stroke of a pen, without any social resistance! </a:t>
            </a:r>
          </a:p>
          <a:p>
            <a:r>
              <a:rPr lang="en-US" sz="1700" dirty="0"/>
              <a:t>Legal Reforms Enforce policies for Roma political representation  - </a:t>
            </a:r>
            <a:r>
              <a:rPr lang="en-US" sz="1700" b="1" dirty="0"/>
              <a:t>Establish </a:t>
            </a:r>
            <a:r>
              <a:rPr lang="en-GB" sz="1700" b="1" dirty="0"/>
              <a:t>preferential mandate</a:t>
            </a:r>
            <a:r>
              <a:rPr lang="en-US" sz="1700" b="1" dirty="0"/>
              <a:t> for Roma candidates in local elections with achievable electoral threshold and guaranteed sits based on the official data of Roma population</a:t>
            </a:r>
          </a:p>
          <a:p>
            <a:r>
              <a:rPr lang="en-US" sz="1700" b="1" dirty="0"/>
              <a:t>The access of national minorities to decision-making is hindered in local governments. The necessary amendments to the law could ensure political participation for hundreds of thousands of our fellow Roma citizens</a:t>
            </a:r>
          </a:p>
          <a:p>
            <a:endParaRPr lang="hu-HU" sz="1700" dirty="0"/>
          </a:p>
        </p:txBody>
      </p:sp>
    </p:spTree>
    <p:extLst>
      <p:ext uri="{BB962C8B-B14F-4D97-AF65-F5344CB8AC3E}">
        <p14:creationId xmlns:p14="http://schemas.microsoft.com/office/powerpoint/2010/main" val="95655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424</Words>
  <Application>Microsoft Office PowerPoint</Application>
  <PresentationFormat>Szélesvásznú</PresentationFormat>
  <Paragraphs>18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Office-téma</vt:lpstr>
      <vt:lpstr>Roma political participation in the local decision-making process Béla Rácz – 1Hungary Association /Egalipe Network</vt:lpstr>
      <vt:lpstr>Current situation - Gaps </vt:lpstr>
      <vt:lpstr>Current situation – „opportunities”</vt:lpstr>
      <vt:lpstr>Proposals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Bela Racz</dc:creator>
  <cp:lastModifiedBy>Bela Racz</cp:lastModifiedBy>
  <cp:revision>1</cp:revision>
  <dcterms:created xsi:type="dcterms:W3CDTF">2025-03-19T10:34:44Z</dcterms:created>
  <dcterms:modified xsi:type="dcterms:W3CDTF">2025-03-19T12:51:58Z</dcterms:modified>
</cp:coreProperties>
</file>