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jpeg"/><Relationship Id="rId5" Type="http://schemas.openxmlformats.org/officeDocument/2006/relationships/image" Target="../media/image45.svg"/><Relationship Id="rId10" Type="http://schemas.openxmlformats.org/officeDocument/2006/relationships/image" Target="../media/image6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.jpe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66.jpeg"/><Relationship Id="rId2" Type="http://schemas.openxmlformats.org/officeDocument/2006/relationships/image" Target="../media/image60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68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5.svg"/><Relationship Id="rId1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ro/members-groups/groups/employers-grou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eesc.europa.eu/ro/members-groups/groups/civil-society-organisations-group" TargetMode="External"/><Relationship Id="rId4" Type="http://schemas.openxmlformats.org/officeDocument/2006/relationships/hyperlink" Target="https://www.eesc.europa.eu/ro/members-groups/groups/workers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60EC1F-630C-4F7C-A810-B2D3742E5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03" y="4484023"/>
            <a:ext cx="1791393" cy="12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6" y="3428999"/>
            <a:ext cx="3061283" cy="2242157"/>
          </a:xfrm>
        </p:spPr>
        <p:txBody>
          <a:bodyPr>
            <a:noAutofit/>
          </a:bodyPr>
          <a:lstStyle/>
          <a:p>
            <a:pPr eaLnBrk="1" hangingPunct="1"/>
            <a:r>
              <a:rPr lang="ro-RO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Oferta CESE pentru tineret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ro-RO" sz="2000"/>
              <a:t>În septembrie 2022, CESE a adoptat avizul privind </a:t>
            </a:r>
            <a:r>
              <a:rPr lang="ro-RO" sz="2000" b="1">
                <a:solidFill>
                  <a:srgbClr val="0CAFAD"/>
                </a:solidFill>
              </a:rPr>
              <a:t>testul din perspectiva tinerilor privind politicile UE</a:t>
            </a:r>
            <a:r>
              <a:rPr lang="ro-RO" sz="2000"/>
              <a:t>, un instrument menit </a:t>
            </a:r>
            <a:r>
              <a:rPr lang="ro-RO" sz="2000" b="1">
                <a:solidFill>
                  <a:srgbClr val="0CAFAD"/>
                </a:solidFill>
              </a:rPr>
              <a:t>să consolideze participarea tinerilor</a:t>
            </a:r>
            <a:r>
              <a:rPr lang="ro-RO" sz="2000"/>
              <a:t> și să integreze perspectivele tinerilor în procesul de elaborare a politicilor.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ro-RO" sz="2000"/>
              <a:t>Ulterior, în iulie 2023, a fost înființat </a:t>
            </a:r>
            <a:r>
              <a:rPr lang="ro-RO" sz="2000" b="1">
                <a:solidFill>
                  <a:srgbClr val="0CAFAD"/>
                </a:solidFill>
              </a:rPr>
              <a:t>Grupul CESE pentru tineret</a:t>
            </a:r>
            <a:r>
              <a:rPr lang="ro-RO" sz="2000"/>
              <a:t>, al cărui mandat este: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ro-RO" sz="2000"/>
              <a:t>să exploreze modalități prin care tinerii </a:t>
            </a:r>
            <a:r>
              <a:rPr lang="ro-RO" sz="2000" b="1">
                <a:solidFill>
                  <a:srgbClr val="0CAFAD"/>
                </a:solidFill>
              </a:rPr>
              <a:t>să contribuie în mod activ</a:t>
            </a:r>
            <a:r>
              <a:rPr lang="ro-RO" sz="2000"/>
              <a:t> la activitatea Comitetului;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ro-RO" sz="2000"/>
              <a:t>să promoveze dialogul deschis între </a:t>
            </a:r>
            <a:r>
              <a:rPr lang="ro-RO" sz="2000" b="1">
                <a:solidFill>
                  <a:srgbClr val="0CAFAD"/>
                </a:solidFill>
              </a:rPr>
              <a:t>membrii CESE și organizațiile de tineret</a:t>
            </a:r>
            <a:r>
              <a:rPr lang="ro-RO" sz="200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1110" y="4123889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 dirty="0">
                <a:solidFill>
                  <a:schemeClr val="bg1"/>
                </a:solidFill>
                <a:latin typeface="Calibri" pitchFamily="34" charset="0"/>
              </a:rPr>
              <a:t>Grupul </a:t>
            </a:r>
            <a:br>
              <a:rPr lang="ro-RO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o-RO" sz="1600" dirty="0">
                <a:solidFill>
                  <a:schemeClr val="bg1"/>
                </a:solidFill>
                <a:latin typeface="Calibri" pitchFamily="34" charset="0"/>
              </a:rPr>
              <a:t>CESE</a:t>
            </a:r>
            <a:br>
              <a:rPr lang="ro-RO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o-RO" sz="1600" dirty="0">
                <a:solidFill>
                  <a:schemeClr val="bg1"/>
                </a:solidFill>
                <a:latin typeface="Calibri" pitchFamily="34" charset="0"/>
              </a:rPr>
              <a:t> pentru tineret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49825" y="2951054"/>
            <a:ext cx="1828104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>
                <a:solidFill>
                  <a:schemeClr val="bg1"/>
                </a:solidFill>
                <a:latin typeface="Calibri" pitchFamily="34" charset="0"/>
              </a:rPr>
              <a:t>Europa ta, </a:t>
            </a:r>
            <a:br>
              <a:rPr lang="ro-RO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ro-RO" sz="1600">
                <a:solidFill>
                  <a:schemeClr val="bg1"/>
                </a:solidFill>
                <a:latin typeface="Calibri" pitchFamily="34" charset="0"/>
              </a:rPr>
              <a:t>părerea ta!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51470" y="4127799"/>
            <a:ext cx="1208107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Testul din perspectiva tinerilor privind politicile UE al CESE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06498" y="2774081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Studiu privind participarea tinerilor la diferite niveluri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0808" y="2677188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1600">
                <a:solidFill>
                  <a:schemeClr val="bg1"/>
                </a:solidFill>
                <a:latin typeface="Calibri" pitchFamily="34" charset="0"/>
              </a:rPr>
              <a:t>Mese rotunde </a:t>
            </a:r>
            <a:br>
              <a:rPr lang="ro-RO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ro-RO" sz="1600">
                <a:solidFill>
                  <a:schemeClr val="bg1"/>
                </a:solidFill>
                <a:latin typeface="Calibri" pitchFamily="34" charset="0"/>
              </a:rPr>
              <a:t>pentru tineret </a:t>
            </a:r>
            <a:br>
              <a:rPr lang="ro-RO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ro-RO" sz="1600">
                <a:solidFill>
                  <a:schemeClr val="bg1"/>
                </a:solidFill>
                <a:latin typeface="Calibri" pitchFamily="34" charset="0"/>
              </a:rPr>
              <a:t>privind clima și durabilitatea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28853" y="20659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>
                <a:latin typeface="Calibri"/>
                <a:ea typeface="Calibri"/>
                <a:cs typeface="Calibri"/>
              </a:rPr>
              <a:t>Delegata tinerilor</a:t>
            </a:r>
            <a:br>
              <a:rPr lang="ro-RO" sz="1600">
                <a:latin typeface="Calibri"/>
                <a:ea typeface="Calibri"/>
                <a:cs typeface="Calibri"/>
              </a:rPr>
            </a:br>
            <a:r>
              <a:rPr lang="ro-RO" sz="1600">
                <a:latin typeface="Calibri"/>
                <a:ea typeface="Calibri"/>
                <a:cs typeface="Calibri"/>
              </a:rPr>
              <a:t> la COP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ro-RO" sz="48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Inițiativele CESE pentru tineret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/>
              <a:t>13 și 14 martie 2025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/>
              <a:t>Bruxelles, Belgia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11541" y="3146132"/>
            <a:ext cx="41383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133 de delegați din partea:</a:t>
            </a:r>
          </a:p>
          <a:p>
            <a:r>
              <a:rPr lang="ro-R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rgbClr val="0CAFAD"/>
                </a:solidFill>
              </a:rPr>
              <a:t>liceelor</a:t>
            </a:r>
            <a:r>
              <a:rPr lang="ro-RO" dirty="0"/>
              <a:t> din </a:t>
            </a:r>
            <a:r>
              <a:rPr lang="ro-RO" b="1" dirty="0">
                <a:solidFill>
                  <a:srgbClr val="0CAFAD"/>
                </a:solidFill>
              </a:rPr>
              <a:t>37 de țări</a:t>
            </a:r>
            <a:r>
              <a:rPr lang="ro-RO" dirty="0"/>
              <a:t>: 27 de state membre, 9 țări candidate, Regatul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rgbClr val="0CAFAD"/>
                </a:solidFill>
              </a:rPr>
              <a:t>consiliilor naționale de tineret</a:t>
            </a:r>
            <a:r>
              <a:rPr lang="ro-RO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rgbClr val="0CAFAD"/>
                </a:solidFill>
              </a:rPr>
              <a:t>organizațiilor de tineret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rgbClr val="0CAFAD"/>
                </a:solidFill>
              </a:rPr>
              <a:t>Forumului European de Tineret</a:t>
            </a:r>
          </a:p>
          <a:p>
            <a:r>
              <a:rPr lang="ro-RO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378754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Europa ta, părerea ta! </a:t>
            </a:r>
            <a:b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ro-RO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Your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Europe, </a:t>
            </a:r>
            <a:r>
              <a:rPr lang="ro-RO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Your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o-RO" sz="36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Say</a:t>
            </a:r>
            <a:r>
              <a:rPr lang="ro-RO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! – YEYS!)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714497" y="3621146"/>
            <a:ext cx="2979175" cy="2468392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1909769" y="211862"/>
            <a:ext cx="512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solidFill>
                  <a:schemeClr val="accent5">
                    <a:lumMod val="75000"/>
                  </a:schemeClr>
                </a:solidFill>
              </a:rPr>
              <a:t>Cum se desfășoară YEYS?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305634" y="1321291"/>
            <a:ext cx="23169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</a:rPr>
              <a:t>Etapa 1. </a:t>
            </a:r>
            <a:r>
              <a:rPr lang="ro-RO" sz="1800" dirty="0"/>
              <a:t>Veți fi împărțiți în </a:t>
            </a:r>
            <a:r>
              <a:rPr lang="ro-RO" sz="1800" b="1" dirty="0"/>
              <a:t>grupuri</a:t>
            </a:r>
            <a:r>
              <a:rPr lang="ro-RO" sz="1800" dirty="0"/>
              <a:t> și </a:t>
            </a:r>
            <a:r>
              <a:rPr lang="ro-RO" sz="1800" b="1" dirty="0"/>
              <a:t>veți participa la ateliere interactive</a:t>
            </a:r>
            <a:r>
              <a:rPr lang="ro-RO" sz="1800" dirty="0"/>
              <a:t> și la </a:t>
            </a:r>
            <a:r>
              <a:rPr lang="ro-RO" sz="1800" b="1" dirty="0"/>
              <a:t>discuții motivante</a:t>
            </a:r>
            <a:r>
              <a:rPr lang="ro-RO" sz="1800" dirty="0"/>
              <a:t> moderate de vorbitori principali.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127497" y="1411579"/>
            <a:ext cx="22973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</a:rPr>
              <a:t>Etapa 2. </a:t>
            </a:r>
            <a:r>
              <a:rPr lang="ro-RO" sz="1800" dirty="0"/>
              <a:t>Moderatorii vor ghida sesiunile pentru a vă ajuta </a:t>
            </a:r>
            <a:r>
              <a:rPr lang="ro-RO" sz="1800" b="1" dirty="0"/>
              <a:t>să vă exprimați viziunea și așteptările cu privire la viitorul Europei</a:t>
            </a:r>
            <a:r>
              <a:rPr lang="ro-RO" sz="1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336907"/>
            <a:ext cx="264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Etapa 3.</a:t>
            </a: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Manifestarea va culmina cu o </a:t>
            </a:r>
            <a:r>
              <a:rPr lang="ro-RO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sesiune plenară finală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în cadrul căreia participanții își vor transpune ideile în recomandări concrete.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781426" y="4504697"/>
            <a:ext cx="51274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b="1" dirty="0"/>
              <a:t>Grupul CESE pentru tineret</a:t>
            </a:r>
            <a:r>
              <a:rPr lang="ro-RO" dirty="0"/>
              <a:t> va întreprinde acțiuni ulterioare acestei manifestări, împărtășind recomandările ca </a:t>
            </a:r>
            <a:r>
              <a:rPr lang="ro-RO" b="1" dirty="0"/>
              <a:t>potențială contribuție</a:t>
            </a:r>
            <a:r>
              <a:rPr lang="ro-RO" dirty="0"/>
              <a:t> la activitatea de consiliere și politică desfășurată de CESE, și va explora modalitățile de integrare a acestora în avizele selectate care fac obiectul </a:t>
            </a:r>
            <a:r>
              <a:rPr lang="ro-RO" b="1" dirty="0"/>
              <a:t>testului din perspectiva tinerilor privind politicile UE</a:t>
            </a:r>
            <a:r>
              <a:rPr lang="ro-RO" dirty="0"/>
              <a:t>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859367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8763" y="1961463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17503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0520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</a:rPr>
              <a:t>Rezultat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799102" y="3740021"/>
            <a:ext cx="2786842" cy="2217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1083832" y="3508716"/>
            <a:ext cx="2196602" cy="274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570" b="1" dirty="0">
                <a:solidFill>
                  <a:srgbClr val="0CAFAD"/>
                </a:solidFill>
              </a:rPr>
              <a:t>Profesorii</a:t>
            </a:r>
            <a:r>
              <a:rPr lang="ro-RO" sz="1570" dirty="0"/>
              <a:t> vor avea, de asemenea, ocazia de a vizita </a:t>
            </a:r>
            <a:r>
              <a:rPr lang="ro-RO" sz="1570" b="1" dirty="0">
                <a:solidFill>
                  <a:srgbClr val="0CAFAD"/>
                </a:solidFill>
              </a:rPr>
              <a:t>Casa Istoriei Europene</a:t>
            </a:r>
            <a:r>
              <a:rPr lang="ro-RO" sz="1570" dirty="0"/>
              <a:t>, de </a:t>
            </a:r>
            <a:r>
              <a:rPr lang="ro-RO" sz="1570" b="1" dirty="0">
                <a:solidFill>
                  <a:srgbClr val="0CAFAD"/>
                </a:solidFill>
              </a:rPr>
              <a:t>a colabora în rețea</a:t>
            </a:r>
            <a:r>
              <a:rPr lang="ro-RO" sz="1570" dirty="0"/>
              <a:t> cu colegii și de a urma sesiuni de formare și de informare specifice din partea altor instituții ale UE, cu un conținut concret privind tineretul, care poate fi diseminat.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ro-RO" sz="3600" b="1">
                <a:solidFill>
                  <a:schemeClr val="accent5">
                    <a:lumMod val="75000"/>
                  </a:schemeClr>
                </a:solidFill>
              </a:rPr>
              <a:t>Obiectivele #YEYS2025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5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0" dirty="0">
                <a:effectLst/>
              </a:rPr>
              <a:t>îi va susține pe tineri și va dota participanții cu instrumente pentru </a:t>
            </a:r>
            <a:r>
              <a:rPr lang="ro-RO" b="1" i="0" dirty="0">
                <a:solidFill>
                  <a:srgbClr val="0CAFAD"/>
                </a:solidFill>
                <a:effectLst/>
              </a:rPr>
              <a:t>democrația participativă</a:t>
            </a:r>
            <a:r>
              <a:rPr lang="ro-RO" i="0" dirty="0">
                <a:effectLst/>
              </a:rPr>
              <a:t>;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0" dirty="0">
                <a:effectLst/>
              </a:rPr>
              <a:t>îi va încuraja pe tinerii participanți </a:t>
            </a:r>
            <a:r>
              <a:rPr lang="ro-RO" b="1" i="0" dirty="0">
                <a:solidFill>
                  <a:srgbClr val="0CAFAD"/>
                </a:solidFill>
                <a:effectLst/>
              </a:rPr>
              <a:t>să își exprime preocupările</a:t>
            </a:r>
            <a:r>
              <a:rPr lang="ro-RO" i="0" dirty="0">
                <a:effectLst/>
              </a:rPr>
              <a:t> cu privire la chestiunile legate de UE;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i="0" dirty="0">
                <a:effectLst/>
              </a:rPr>
              <a:t>va inspira viitorul </a:t>
            </a:r>
            <a:r>
              <a:rPr lang="ro-RO" b="1" i="0" dirty="0">
                <a:solidFill>
                  <a:srgbClr val="0CAFAD"/>
                </a:solidFill>
                <a:effectLst/>
              </a:rPr>
              <a:t>angajament civic</a:t>
            </a:r>
            <a:r>
              <a:rPr lang="ro-RO" i="0" dirty="0">
                <a:effectLst/>
              </a:rPr>
              <a:t> față de UE și comunitățile sale.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/>
              <a:t>CESE organizează cea de </a:t>
            </a:r>
            <a:r>
              <a:rPr lang="ro-RO" b="1"/>
              <a:t>a 16-a ediție</a:t>
            </a:r>
            <a:r>
              <a:rPr lang="ro-RO"/>
              <a:t> a manifestării dedicate tinerilor </a:t>
            </a:r>
            <a:r>
              <a:rPr lang="ro-RO" b="1" i="1">
                <a:solidFill>
                  <a:srgbClr val="0CAFAD"/>
                </a:solidFill>
              </a:rPr>
              <a:t>Europa ta, părerea ta!</a:t>
            </a:r>
            <a:r>
              <a:rPr lang="ro-RO"/>
              <a:t>.</a:t>
            </a:r>
          </a:p>
          <a:p>
            <a:endParaRPr lang="en-GB" dirty="0"/>
          </a:p>
          <a:p>
            <a:r>
              <a:rPr lang="ro-RO"/>
              <a:t>Anul acesta, YEYS: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-45891" y="5342884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ro-RO" sz="2000" b="1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ro-RO" sz="3600" b="1">
                <a:solidFill>
                  <a:schemeClr val="accent5">
                    <a:lumMod val="75000"/>
                  </a:schemeClr>
                </a:solidFill>
              </a:rPr>
              <a:t>Ce aveți de câștigat de pe urma acestei experiențe?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/>
              <a:t>Împreună cu alți participanți, veți fi invitat să explorați și să propuneți </a:t>
            </a:r>
            <a:r>
              <a:rPr lang="ro-RO" sz="2000" b="1">
                <a:solidFill>
                  <a:srgbClr val="0CAFAD"/>
                </a:solidFill>
              </a:rPr>
              <a:t>soluții creative pentru a promova implicarea tinerilor și a consolida democrația participativă</a:t>
            </a:r>
            <a:r>
              <a:rPr lang="ro-RO" sz="200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/>
              <a:t>La încheierea manifestării YEYS! veți primi și </a:t>
            </a:r>
            <a:r>
              <a:rPr lang="ro-RO" sz="2000" b="1">
                <a:solidFill>
                  <a:srgbClr val="0CAFAD"/>
                </a:solidFill>
              </a:rPr>
              <a:t>o diplomă YEYS</a:t>
            </a:r>
            <a:r>
              <a:rPr lang="ro-RO" sz="2000"/>
              <a:t>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/>
              <a:t>Veți primi </a:t>
            </a:r>
            <a:r>
              <a:rPr lang="ro-RO" sz="2000" b="1">
                <a:solidFill>
                  <a:srgbClr val="0CAFAD"/>
                </a:solidFill>
              </a:rPr>
              <a:t>materiale educaționale pe care să le împărțiți colegilor de clasă, prietenilor și familiei voastre</a:t>
            </a:r>
            <a:r>
              <a:rPr lang="ro-RO" sz="20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o-RO" sz="2000"/>
              <a:t>Veți face schimburi de idei originale și amuzante cu elevi și tineri </a:t>
            </a:r>
            <a:r>
              <a:rPr lang="ro-RO" sz="2000" b="1">
                <a:solidFill>
                  <a:srgbClr val="0CAFAD"/>
                </a:solidFill>
              </a:rPr>
              <a:t>din întreaga Europă.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ro-RO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Păstrați legătura!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i="0" dirty="0">
                <a:solidFill>
                  <a:srgbClr val="333333"/>
                </a:solidFill>
                <a:effectLst/>
              </a:rPr>
              <a:t>Scanați codul QR</a:t>
            </a:r>
            <a:r>
              <a:rPr lang="ro-RO" sz="1600" dirty="0">
                <a:solidFill>
                  <a:srgbClr val="333333"/>
                </a:solidFill>
              </a:rPr>
              <a:t>, vizitați pagina web și rămâneți pe recepție pentru informații legate de manifestare!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261688"/>
            <a:ext cx="339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0" i="0" dirty="0">
                <a:solidFill>
                  <a:srgbClr val="333333"/>
                </a:solidFill>
                <a:effectLst/>
              </a:rPr>
              <a:t>Doriți să ne comunicați ceva? </a:t>
            </a:r>
            <a:br>
              <a:rPr lang="ro-RO" sz="1600" b="0" i="0" dirty="0">
                <a:solidFill>
                  <a:srgbClr val="333333"/>
                </a:solidFill>
                <a:effectLst/>
              </a:rPr>
            </a:br>
            <a:r>
              <a:rPr lang="ro-RO" sz="1600" b="0" i="0" dirty="0">
                <a:solidFill>
                  <a:srgbClr val="333333"/>
                </a:solidFill>
                <a:effectLst/>
              </a:rPr>
              <a:t>Trimiteți-ne un e-mail la adresa:</a:t>
            </a:r>
            <a:r>
              <a:rPr lang="ro-RO" sz="1600" dirty="0"/>
              <a:t> </a:t>
            </a:r>
            <a:r>
              <a:rPr lang="ro-RO" sz="1600" b="1" dirty="0">
                <a:hlinkClick r:id="rId4"/>
              </a:rPr>
              <a:t>youreurope@eesc.europa.eu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5414035" y="3179614"/>
            <a:ext cx="3212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600" dirty="0">
                <a:solidFill>
                  <a:srgbClr val="333333"/>
                </a:solidFill>
                <a:latin typeface="Source Sans 3"/>
              </a:rPr>
              <a:t>Urmăriți-ne pentru a afla mai multe: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600" i="0">
                <a:solidFill>
                  <a:srgbClr val="333333"/>
                </a:solidFill>
                <a:effectLst/>
                <a:hlinkClick r:id="rId10"/>
              </a:rPr>
              <a:t>Europa ta, părerea ta!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ro-RO" sz="1600">
                <a:hlinkClick r:id="rId11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ro-RO" sz="2400" b="1">
                <a:solidFill>
                  <a:schemeClr val="accent5">
                    <a:lumMod val="75000"/>
                  </a:schemeClr>
                </a:solidFill>
              </a:rPr>
              <a:t>Pe curând, la Bruxelles!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3A147-AD5E-439E-B76F-6B8756D85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ro-RO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Despre 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257358" y="1039502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 dirty="0"/>
              <a:t>27 de state membre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 b="1" dirty="0"/>
              <a:t>9 țări candidate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90419" y="3933362"/>
            <a:ext cx="1643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 dirty="0"/>
          </a:p>
          <a:p>
            <a:r>
              <a:rPr lang="ro-RO" sz="2000" b="1" dirty="0">
                <a:solidFill>
                  <a:srgbClr val="0CAFAD"/>
                </a:solidFill>
              </a:rPr>
              <a:t>Aproximativ 450 de milioane de cetățeni trăiesc în UE.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904" y="928882"/>
            <a:ext cx="2755784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ro-RO" sz="65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Ce face UE?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ro-RO" sz="2000"/>
              <a:t>promovează </a:t>
            </a:r>
            <a:r>
              <a:rPr lang="ro-RO" sz="2000" b="1">
                <a:solidFill>
                  <a:srgbClr val="0CAFAD"/>
                </a:solidFill>
              </a:rPr>
              <a:t>pacea</a:t>
            </a:r>
            <a:r>
              <a:rPr lang="ro-RO" sz="2000"/>
              <a:t>, valorile sale și </a:t>
            </a:r>
            <a:r>
              <a:rPr lang="ro-RO" sz="2000" b="1">
                <a:solidFill>
                  <a:srgbClr val="0CAFAD"/>
                </a:solidFill>
              </a:rPr>
              <a:t>bunăstarea cetățenilor săi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ro-RO" sz="2000"/>
              <a:t>oferă </a:t>
            </a:r>
            <a:r>
              <a:rPr lang="ro-RO" sz="2000" b="1">
                <a:solidFill>
                  <a:srgbClr val="0CAFAD"/>
                </a:solidFill>
              </a:rPr>
              <a:t>libertate, securitate și justiție</a:t>
            </a:r>
            <a:r>
              <a:rPr lang="ro-RO" sz="2000"/>
              <a:t> fără frontiere interne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ro-RO" sz="2000"/>
              <a:t>garantează cetățenilor săi </a:t>
            </a:r>
            <a:r>
              <a:rPr lang="ro-RO" sz="2000" b="1">
                <a:solidFill>
                  <a:srgbClr val="0CAFAD"/>
                </a:solidFill>
              </a:rPr>
              <a:t>dreptul la liberă circulație și ședere</a:t>
            </a:r>
            <a:r>
              <a:rPr lang="ro-RO" sz="2000"/>
              <a:t> pe teritoriul Uniunii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ro-RO" sz="2000"/>
              <a:t>consolidează </a:t>
            </a:r>
            <a:r>
              <a:rPr lang="ro-RO" sz="2000" b="1">
                <a:solidFill>
                  <a:srgbClr val="0CAFAD"/>
                </a:solidFill>
              </a:rPr>
              <a:t>coeziunea economică, socială și teritorială și solidaritatea</a:t>
            </a:r>
            <a:r>
              <a:rPr lang="ro-RO" sz="2000"/>
              <a:t> între țările UE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72549" y="5164628"/>
            <a:ext cx="301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ro-RO" sz="2400"/>
              <a:t>Deviza UE: </a:t>
            </a:r>
            <a:r>
              <a:rPr lang="ro-RO" sz="2400" b="1">
                <a:solidFill>
                  <a:srgbClr val="0CAFAD"/>
                </a:solidFill>
              </a:rPr>
              <a:t>Unită în diversitate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8990" y="1169092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605087" y="4777099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409832" y="6534835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ro-RO" sz="1500"/>
              <a:t>Sursă: europa.eu/!DncVGU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Ce este Comitetul Economic și Social European? (CESE)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704A2-6EF7-4039-9BEA-F527117D8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28" y="1073954"/>
            <a:ext cx="1884430" cy="13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CESE este...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0213"/>
            <a:ext cx="9144000" cy="22196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ro-RO" sz="1500" dirty="0">
                <a:solidFill>
                  <a:schemeClr val="bg1"/>
                </a:solidFill>
              </a:rPr>
              <a:t>un </a:t>
            </a:r>
            <a:r>
              <a:rPr lang="ro-RO" sz="1500" b="1" dirty="0">
                <a:solidFill>
                  <a:schemeClr val="bg1"/>
                </a:solidFill>
              </a:rPr>
              <a:t>organ consultativ</a:t>
            </a:r>
            <a:r>
              <a:rPr lang="ro-RO" sz="1500" dirty="0">
                <a:solidFill>
                  <a:schemeClr val="bg1"/>
                </a:solidFill>
              </a:rPr>
              <a:t> înființat prin Tratatul de la Roma (1957).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ro-RO" sz="1500" dirty="0">
                <a:solidFill>
                  <a:schemeClr val="bg1"/>
                </a:solidFill>
              </a:rPr>
              <a:t>El contribuie la </a:t>
            </a:r>
            <a:r>
              <a:rPr lang="ro-RO" sz="1500" b="1" dirty="0">
                <a:solidFill>
                  <a:schemeClr val="bg1"/>
                </a:solidFill>
              </a:rPr>
              <a:t>elaborarea legislației și a politicilor</a:t>
            </a:r>
            <a:r>
              <a:rPr lang="ro-RO" sz="1500" dirty="0">
                <a:solidFill>
                  <a:schemeClr val="bg1"/>
                </a:solidFill>
              </a:rPr>
              <a:t>, oferind </a:t>
            </a:r>
            <a:r>
              <a:rPr lang="ro-RO" sz="1500" b="1" dirty="0">
                <a:solidFill>
                  <a:schemeClr val="bg1"/>
                </a:solidFill>
              </a:rPr>
              <a:t>consiliere factorilor de decizie</a:t>
            </a:r>
            <a:r>
              <a:rPr lang="ro-RO" sz="1500" dirty="0">
                <a:solidFill>
                  <a:schemeClr val="bg1"/>
                </a:solidFill>
              </a:rPr>
              <a:t> din cadrul Comisiei Europene, al Parlamentului European și al Consiliului Uniunii Europene. </a:t>
            </a:r>
            <a:br>
              <a:rPr lang="ro-RO" sz="1500" dirty="0">
                <a:solidFill>
                  <a:schemeClr val="bg1"/>
                </a:solidFill>
              </a:rPr>
            </a:br>
            <a:r>
              <a:rPr lang="ro-RO" sz="1500" dirty="0">
                <a:solidFill>
                  <a:schemeClr val="bg1"/>
                </a:solidFill>
              </a:rPr>
              <a:t>Asigură faptul că legile adoptate iau în considerare </a:t>
            </a:r>
            <a:r>
              <a:rPr lang="ro-RO" sz="1500" b="1" dirty="0">
                <a:solidFill>
                  <a:schemeClr val="bg1"/>
                </a:solidFill>
              </a:rPr>
              <a:t>nevoile și opiniile</a:t>
            </a:r>
            <a:r>
              <a:rPr lang="ro-RO" sz="1500" dirty="0">
                <a:solidFill>
                  <a:schemeClr val="bg1"/>
                </a:solidFill>
              </a:rPr>
              <a:t> diferitelor grupuri care provin din medii diverse.</a:t>
            </a:r>
            <a:br>
              <a:rPr lang="ro-RO" sz="1500" dirty="0">
                <a:solidFill>
                  <a:schemeClr val="bg1"/>
                </a:solidFill>
              </a:rPr>
            </a:br>
            <a:r>
              <a:rPr lang="ro-RO" sz="1500" b="1" dirty="0">
                <a:solidFill>
                  <a:schemeClr val="bg1"/>
                </a:solidFill>
              </a:rPr>
              <a:t>Reprezintă societatea civilă organizată europeană</a:t>
            </a:r>
            <a:r>
              <a:rPr lang="ro-RO" sz="1500" dirty="0">
                <a:solidFill>
                  <a:schemeClr val="bg1"/>
                </a:solidFill>
              </a:rPr>
              <a:t>, alcătuită din grupuri și organizații, în cadrul cărora persoanele lucrează în cooperare..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764631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ro-RO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Consiliul Uniunii Europene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/>
              <a:t>Rolul său principal în calitate de </a:t>
            </a:r>
            <a:r>
              <a:rPr lang="ro-RO" sz="1600" b="1">
                <a:solidFill>
                  <a:srgbClr val="2E75B6"/>
                </a:solidFill>
              </a:rPr>
              <a:t>organ consultativ</a:t>
            </a:r>
            <a:r>
              <a:rPr lang="ro-RO" sz="1600"/>
              <a:t> este de a contribui la activitatea instituțiilor UE prin </a:t>
            </a:r>
            <a:r>
              <a:rPr lang="ro-RO" sz="1600" b="1">
                <a:solidFill>
                  <a:srgbClr val="2E75B6"/>
                </a:solidFill>
              </a:rPr>
              <a:t>furnizarea de avize</a:t>
            </a:r>
            <a:r>
              <a:rPr lang="ro-RO" sz="1600"/>
              <a:t> care reflectă opiniile societății civile privind politicile și deciziile UE.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DEBE83-ED9C-4781-8643-302B0DAC2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08" y="5619157"/>
            <a:ext cx="1771561" cy="12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Cine sunt membrii CESE?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1431459"/>
            <a:ext cx="8959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rgbClr val="0CAFAD"/>
                </a:solidFill>
              </a:rPr>
              <a:t>3 grupuri</a:t>
            </a:r>
            <a:r>
              <a:rPr lang="ro-RO" sz="2400"/>
              <a:t>: angajatori, lucrători și organizații ale societății civile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rgbClr val="0CAFAD"/>
                </a:solidFill>
              </a:rPr>
              <a:t>329 de membri</a:t>
            </a:r>
            <a:r>
              <a:rPr lang="ro-RO" sz="2400"/>
              <a:t> (cu un mandat de 5 ani) care reprezintă cele  </a:t>
            </a:r>
          </a:p>
          <a:p>
            <a:pPr algn="ctr" eaLnBrk="1" hangingPunct="1">
              <a:spcAft>
                <a:spcPct val="20000"/>
              </a:spcAft>
            </a:pPr>
            <a:r>
              <a:rPr lang="ro-RO" sz="2400" b="1">
                <a:solidFill>
                  <a:srgbClr val="0CAFAD"/>
                </a:solidFill>
              </a:rPr>
              <a:t>27 de state membre.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o-RO" sz="2400"/>
              <a:t>Membrii CESE </a:t>
            </a:r>
            <a:r>
              <a:rPr lang="ro-RO" sz="2400" b="1">
                <a:solidFill>
                  <a:srgbClr val="0CAFAD"/>
                </a:solidFill>
              </a:rPr>
              <a:t>nu sunt afiliați politic</a:t>
            </a:r>
            <a:r>
              <a:rPr lang="ro-RO" sz="2400"/>
              <a:t> și </a:t>
            </a:r>
            <a:r>
              <a:rPr lang="ro-RO" sz="2400" b="1">
                <a:solidFill>
                  <a:srgbClr val="0CAFAD"/>
                </a:solidFill>
              </a:rPr>
              <a:t>nu își desfășoară activitatea cu normă întreagă la Bruxelles</a:t>
            </a:r>
            <a:r>
              <a:rPr lang="ro-RO" sz="240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o-RO" sz="2400" b="1">
                <a:solidFill>
                  <a:srgbClr val="0CAFAD"/>
                </a:solidFill>
              </a:rPr>
              <a:t>± 200 de avize adoptate</a:t>
            </a:r>
            <a:r>
              <a:rPr lang="ro-RO" sz="2400"/>
              <a:t> pe an.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499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703392" y="5061686"/>
            <a:ext cx="2338766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o-RO" sz="2000" b="1">
                <a:solidFill>
                  <a:schemeClr val="bg1"/>
                </a:solidFill>
              </a:rPr>
              <a:t>Angajatori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>
                <a:solidFill>
                  <a:schemeClr val="bg1"/>
                </a:solidFill>
              </a:rPr>
              <a:t>Federații patronale,</a:t>
            </a:r>
          </a:p>
          <a:p>
            <a:pPr algn="ctr"/>
            <a:r>
              <a:rPr lang="ro-RO" sz="1400">
                <a:solidFill>
                  <a:schemeClr val="bg1"/>
                </a:solidFill>
              </a:rPr>
              <a:t>camere de comerț,</a:t>
            </a:r>
          </a:p>
          <a:p>
            <a:pPr algn="ctr"/>
            <a:r>
              <a:rPr lang="ro-RO" sz="1400">
                <a:solidFill>
                  <a:schemeClr val="bg1"/>
                </a:solidFill>
              </a:rPr>
              <a:t>organizații ale IMM-urilor...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50549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o-RO" sz="2000" b="1">
                <a:solidFill>
                  <a:schemeClr val="bg1"/>
                </a:solidFill>
              </a:rPr>
              <a:t>Lucrători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506430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ro-RO" sz="1400">
                <a:solidFill>
                  <a:schemeClr val="bg1"/>
                </a:solidFill>
              </a:rPr>
              <a:t>Organizații sindicale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346800" y="5030325"/>
            <a:ext cx="2340000" cy="1796314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346799" y="4999947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o-RO" sz="2000" b="1" dirty="0">
                <a:solidFill>
                  <a:schemeClr val="bg1"/>
                </a:solidFill>
              </a:rPr>
              <a:t>Organizații ale societății civile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368212" y="548278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>
                <a:solidFill>
                  <a:schemeClr val="bg1"/>
                </a:solidFill>
              </a:rPr>
              <a:t>Agricultori, consumatori, </a:t>
            </a:r>
          </a:p>
          <a:p>
            <a:pPr algn="ctr"/>
            <a:r>
              <a:rPr lang="ro-RO" sz="1400" dirty="0">
                <a:solidFill>
                  <a:schemeClr val="bg1"/>
                </a:solidFill>
              </a:rPr>
              <a:t>ONG-uri, tineret, profesii liberale, organizații ale persoanelor cu handicap, cadre universitare, cooperative ...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ro-RO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Ce este un aviz?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15497" y="841836"/>
            <a:ext cx="4063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rgbClr val="0CAFAD"/>
                </a:solidFill>
              </a:rPr>
              <a:t>Parlamentul European, Consiliul UE</a:t>
            </a:r>
            <a:r>
              <a:rPr lang="ro-RO" sz="1600" dirty="0">
                <a:solidFill>
                  <a:srgbClr val="0CAFAD"/>
                </a:solidFill>
              </a:rPr>
              <a:t> </a:t>
            </a:r>
            <a:r>
              <a:rPr lang="ro-RO" sz="1600" dirty="0"/>
              <a:t>sau </a:t>
            </a:r>
            <a:r>
              <a:rPr lang="ro-RO" sz="1600" b="1" dirty="0">
                <a:solidFill>
                  <a:srgbClr val="0CAFAD"/>
                </a:solidFill>
              </a:rPr>
              <a:t>Comisia Europeană</a:t>
            </a:r>
            <a:r>
              <a:rPr lang="ro-RO" sz="1600" dirty="0"/>
              <a:t> pot solicita CESE </a:t>
            </a:r>
            <a:r>
              <a:rPr lang="ro-RO" sz="1600" b="1" dirty="0">
                <a:solidFill>
                  <a:srgbClr val="0CAFAD"/>
                </a:solidFill>
              </a:rPr>
              <a:t>recomandări</a:t>
            </a:r>
            <a:r>
              <a:rPr lang="ro-RO" sz="1600" dirty="0"/>
              <a:t> privind legislația pe un anumit subiect.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rgbClr val="0CAFAD"/>
                </a:solidFill>
              </a:rPr>
              <a:t>Membrii CESE</a:t>
            </a:r>
            <a:r>
              <a:rPr lang="ro-RO" sz="1600" dirty="0"/>
              <a:t>, care reprezintă toate cele 3 grupuri, întocmesc </a:t>
            </a:r>
            <a:r>
              <a:rPr lang="ro-RO" sz="1600" b="1" dirty="0">
                <a:solidFill>
                  <a:srgbClr val="0CAFAD"/>
                </a:solidFill>
              </a:rPr>
              <a:t>un document unic, denumit „aviz”</a:t>
            </a:r>
            <a:r>
              <a:rPr lang="ro-RO" sz="1600" dirty="0"/>
              <a:t>, referitor la propunerea legislativă respectivă.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După ce </a:t>
            </a:r>
            <a:r>
              <a:rPr lang="ro-RO" sz="1600" b="1" dirty="0">
                <a:solidFill>
                  <a:srgbClr val="0CAFAD"/>
                </a:solidFill>
              </a:rPr>
              <a:t>se ajunge la un consens</a:t>
            </a:r>
            <a:r>
              <a:rPr lang="ro-RO" sz="1600" dirty="0"/>
              <a:t>, </a:t>
            </a:r>
            <a:r>
              <a:rPr lang="ro-RO" sz="1600" b="1" dirty="0">
                <a:solidFill>
                  <a:srgbClr val="0CAFAD"/>
                </a:solidFill>
              </a:rPr>
              <a:t>avizul CESE este transmis instituțiilor UE</a:t>
            </a:r>
            <a:r>
              <a:rPr lang="ro-RO" sz="1600" dirty="0"/>
              <a:t> pentru a fi dezbătut și publicat în Jurnalul Oficial al UE (în 24 de limbi).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/>
              <a:t>Raportorul </a:t>
            </a:r>
            <a:r>
              <a:rPr lang="ro-RO" sz="1600" b="1" dirty="0">
                <a:solidFill>
                  <a:srgbClr val="0CAFAD"/>
                </a:solidFill>
              </a:rPr>
              <a:t>prezintă</a:t>
            </a:r>
            <a:r>
              <a:rPr lang="ro-RO" sz="1600" dirty="0"/>
              <a:t> principalele constatări și </a:t>
            </a:r>
            <a:r>
              <a:rPr lang="ro-RO" sz="1600" b="1" dirty="0">
                <a:solidFill>
                  <a:srgbClr val="0CAFAD"/>
                </a:solidFill>
              </a:rPr>
              <a:t>promovează</a:t>
            </a:r>
            <a:r>
              <a:rPr lang="ro-RO" sz="1600" dirty="0"/>
              <a:t> avizul la nivelul UE, al statelor membre și la nivel local.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250095" y="5283259"/>
            <a:ext cx="4328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/>
              <a:t>Pentru mai multe informații, scanează codul QR!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52" y="5612373"/>
            <a:ext cx="1166961" cy="1151402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592" y="5649594"/>
            <a:ext cx="436880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Informații utile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45767"/>
            <a:ext cx="3649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>
                <a:solidFill>
                  <a:schemeClr val="accent5">
                    <a:lumMod val="75000"/>
                  </a:schemeClr>
                </a:solidFill>
              </a:rPr>
              <a:t>Echilibrul de gen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o-RO" sz="1400"/>
              <a:t>Mandatul 2020-2025 al CESE înregistrează </a:t>
            </a:r>
            <a:r>
              <a:rPr lang="ro-RO" sz="1400" b="1">
                <a:solidFill>
                  <a:srgbClr val="0CAFAD"/>
                </a:solidFill>
              </a:rPr>
              <a:t>cel mai mare număr de membre</a:t>
            </a:r>
            <a:r>
              <a:rPr lang="ro-RO" sz="1400"/>
              <a:t> de când au fost introduse statisticile privind componența sa, din 2010 încoace. </a:t>
            </a:r>
          </a:p>
          <a:p>
            <a:endParaRPr lang="en-US" sz="1400" dirty="0"/>
          </a:p>
          <a:p>
            <a:r>
              <a:rPr lang="ro-RO" sz="1400"/>
              <a:t>Procentul femeilor este mai mare ca niciodată în cadrul Comitetului: </a:t>
            </a:r>
            <a:r>
              <a:rPr lang="ro-RO" sz="1400" b="1">
                <a:solidFill>
                  <a:srgbClr val="0CAFAD"/>
                </a:solidFill>
              </a:rPr>
              <a:t>33 %</a:t>
            </a:r>
            <a:r>
              <a:rPr lang="ro-RO" sz="1400"/>
              <a:t> în comparație cu 28 % în 2015 și 24,7 % în 2010.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284292" y="1121201"/>
            <a:ext cx="40219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accent5">
                    <a:lumMod val="75000"/>
                  </a:schemeClr>
                </a:solidFill>
              </a:rPr>
              <a:t>Numărul de membri din fiecare țară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o-RO" sz="1400" dirty="0"/>
              <a:t>Ca și în cazul altor instituții europene, </a:t>
            </a:r>
            <a:r>
              <a:rPr lang="ro-RO" sz="1400" b="1" dirty="0">
                <a:solidFill>
                  <a:srgbClr val="0CAFAD"/>
                </a:solidFill>
              </a:rPr>
              <a:t>reprezentarea geografică</a:t>
            </a:r>
            <a:r>
              <a:rPr lang="ro-RO" sz="1400" dirty="0"/>
              <a:t> a Comitetului </a:t>
            </a:r>
            <a:r>
              <a:rPr lang="ro-RO" sz="1400" b="1" dirty="0">
                <a:solidFill>
                  <a:srgbClr val="0CAFAD"/>
                </a:solidFill>
              </a:rPr>
              <a:t>este proporțională</a:t>
            </a:r>
            <a:r>
              <a:rPr lang="ro-RO" sz="1400" dirty="0"/>
              <a:t>, ceea ce înseamnă că țărilor mai populate li se alocă un număr mai mare de membri pentru a le reprezenta. </a:t>
            </a:r>
          </a:p>
          <a:p>
            <a:endParaRPr lang="en-US" sz="1400" dirty="0"/>
          </a:p>
          <a:p>
            <a:r>
              <a:rPr lang="ro-RO" sz="1400" dirty="0"/>
              <a:t>Prin urmare, </a:t>
            </a:r>
            <a:r>
              <a:rPr lang="ro-RO" sz="1400" b="1" dirty="0">
                <a:solidFill>
                  <a:srgbClr val="0CAFAD"/>
                </a:solidFill>
              </a:rPr>
              <a:t>Franța, Germania și Italia</a:t>
            </a:r>
            <a:r>
              <a:rPr lang="ro-RO" sz="1400" dirty="0"/>
              <a:t> au cel mai mare număr de membri (</a:t>
            </a:r>
            <a:r>
              <a:rPr lang="ro-RO" sz="1400" b="1" dirty="0">
                <a:solidFill>
                  <a:srgbClr val="0CAFAD"/>
                </a:solidFill>
              </a:rPr>
              <a:t>24</a:t>
            </a:r>
            <a:r>
              <a:rPr lang="ro-RO" sz="1400" dirty="0"/>
              <a:t>), în timp ce </a:t>
            </a:r>
            <a:r>
              <a:rPr lang="ro-RO" sz="1400" b="1" dirty="0">
                <a:solidFill>
                  <a:srgbClr val="0CAFAD"/>
                </a:solidFill>
              </a:rPr>
              <a:t>Malta</a:t>
            </a:r>
            <a:r>
              <a:rPr lang="ro-RO" sz="1400" dirty="0"/>
              <a:t> are cel mai mic număr de membri (</a:t>
            </a:r>
            <a:r>
              <a:rPr lang="ro-RO" sz="1400" b="1" dirty="0">
                <a:solidFill>
                  <a:srgbClr val="0CAFAD"/>
                </a:solidFill>
              </a:rPr>
              <a:t>5</a:t>
            </a:r>
            <a:r>
              <a:rPr lang="ro-RO" sz="1400" dirty="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3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>
                <a:solidFill>
                  <a:schemeClr val="accent5">
                    <a:lumMod val="75000"/>
                  </a:schemeClr>
                </a:solidFill>
              </a:rPr>
              <a:t>Explorați</a:t>
            </a:r>
          </a:p>
          <a:p>
            <a:pPr algn="ctr"/>
            <a:r>
              <a:rPr lang="ro-RO" sz="1200"/>
              <a:t>Vă gândiți să lucrați în instituțiile UE sau în altă țară din UE? </a:t>
            </a:r>
          </a:p>
          <a:p>
            <a:pPr algn="ctr"/>
            <a:r>
              <a:rPr lang="ro-RO" sz="1200"/>
              <a:t>În fiecare an, UE oferă stagii remunerate </a:t>
            </a:r>
            <a:r>
              <a:rPr lang="ro-RO" sz="1200" b="1">
                <a:solidFill>
                  <a:srgbClr val="0CAFAD"/>
                </a:solidFill>
              </a:rPr>
              <a:t>tinerilor absolvenți de universitate</a:t>
            </a:r>
            <a:r>
              <a:rPr lang="ro-RO" sz="120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2128976" y="4214747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1070009" y="5433413"/>
            <a:ext cx="3519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La studii</a:t>
            </a:r>
          </a:p>
          <a:p>
            <a:pPr algn="ctr"/>
            <a:r>
              <a:rPr lang="ro-RO" sz="1200" dirty="0"/>
              <a:t>Aveți dreptul să studiați în orice universitate din UE</a:t>
            </a:r>
            <a:br>
              <a:rPr lang="ro-RO" sz="1200" dirty="0"/>
            </a:br>
            <a:r>
              <a:rPr lang="ro-RO" sz="1200" dirty="0"/>
              <a:t>în aceleași condiții ca și resortisanții țării respective. </a:t>
            </a:r>
          </a:p>
          <a:p>
            <a:pPr algn="ctr"/>
            <a:r>
              <a:rPr lang="ro-RO" sz="1200" dirty="0"/>
              <a:t>Programul </a:t>
            </a:r>
            <a:r>
              <a:rPr lang="ro-RO" sz="1200" b="1" dirty="0">
                <a:solidFill>
                  <a:srgbClr val="0CAFAD"/>
                </a:solidFill>
              </a:rPr>
              <a:t>ERASMUS </a:t>
            </a:r>
            <a:r>
              <a:rPr lang="ro-RO" sz="1200" dirty="0"/>
              <a:t>vă permite să urmați o parte </a:t>
            </a:r>
          </a:p>
          <a:p>
            <a:pPr algn="ctr"/>
            <a:r>
              <a:rPr lang="ro-RO" sz="1200" dirty="0"/>
              <a:t>a studiilor universitare în străinătate.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3101507" y="2374118"/>
            <a:ext cx="2808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Exprimați-vă!</a:t>
            </a:r>
          </a:p>
          <a:p>
            <a:pPr algn="ctr"/>
            <a:r>
              <a:rPr lang="ro-RO" sz="1200" dirty="0"/>
              <a:t>Puteți participa la manifestări dedicate tinerilor precum dialogul UE cu tinerii, Evenimentul tineretului european (EYE) al Parlamentului European și manifestarea </a:t>
            </a:r>
            <a:r>
              <a:rPr lang="ro-RO" sz="1200" b="1" i="1" dirty="0">
                <a:solidFill>
                  <a:srgbClr val="0CAFAD"/>
                </a:solidFill>
              </a:rPr>
              <a:t>Europa ta, părerea ta!</a:t>
            </a:r>
            <a:r>
              <a:rPr lang="ro-RO" sz="1200" b="1" dirty="0">
                <a:solidFill>
                  <a:srgbClr val="0CAFAD"/>
                </a:solidFill>
              </a:rPr>
              <a:t> </a:t>
            </a:r>
            <a:br>
              <a:rPr lang="ro-RO" sz="1200" dirty="0"/>
            </a:br>
            <a:r>
              <a:rPr lang="ro-RO" sz="1200" dirty="0"/>
              <a:t>a Comitetului Economic și Social European. </a:t>
            </a:r>
          </a:p>
          <a:p>
            <a:pPr algn="ctr"/>
            <a:r>
              <a:rPr lang="ro-RO" sz="1200" dirty="0"/>
              <a:t>Vă puteți face auziți în aceste forumuri!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85800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742340" y="2284419"/>
            <a:ext cx="2200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Lucrați</a:t>
            </a:r>
          </a:p>
          <a:p>
            <a:pPr algn="ctr"/>
            <a:r>
              <a:rPr lang="ro-RO" sz="1200" dirty="0"/>
              <a:t>Puteți candida pentru un loc de muncă în Uniunea Europeană dacă ați împlinit 18 ani. </a:t>
            </a:r>
          </a:p>
          <a:p>
            <a:pPr algn="ctr"/>
            <a:r>
              <a:rPr lang="ro-RO" sz="1200" dirty="0"/>
              <a:t>Sistemul</a:t>
            </a:r>
            <a:r>
              <a:rPr lang="ro-RO" sz="1200" b="1" dirty="0">
                <a:solidFill>
                  <a:srgbClr val="0CAFAD"/>
                </a:solidFill>
              </a:rPr>
              <a:t> EURES </a:t>
            </a:r>
            <a:r>
              <a:rPr lang="ro-RO" sz="1200" dirty="0"/>
              <a:t>vă pune în legătură cu angajatori din UE, Norvegia și Islanda.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5" y="3875453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5" y="5123913"/>
            <a:ext cx="280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>
                <a:solidFill>
                  <a:schemeClr val="accent5">
                    <a:lumMod val="75000"/>
                  </a:schemeClr>
                </a:solidFill>
              </a:rPr>
              <a:t>Călătoriți</a:t>
            </a:r>
          </a:p>
          <a:p>
            <a:pPr algn="ctr"/>
            <a:r>
              <a:rPr lang="ro-RO" sz="1200"/>
              <a:t>Spațiul Schengen fără frontiere le permite celor 400 de milioane de cetățeni ai UE să circule liber în toate țările sale. </a:t>
            </a:r>
          </a:p>
          <a:p>
            <a:pPr algn="ctr"/>
            <a:r>
              <a:rPr lang="ro-RO" sz="1200"/>
              <a:t>De exemplu, legitimația de tren </a:t>
            </a:r>
            <a:r>
              <a:rPr lang="ro-RO" sz="1200" b="1">
                <a:solidFill>
                  <a:srgbClr val="0CAFAD"/>
                </a:solidFill>
              </a:rPr>
              <a:t>INTERRAIL</a:t>
            </a:r>
            <a:r>
              <a:rPr lang="ro-RO" sz="1200"/>
              <a:t> vă permite să ajungeți la peste 40 000 de destinații din 30 de țări.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ro-RO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Ce face UE pentru tineri?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F7M6YNZUATRX-1659962339-2688</_dlc_DocId>
    <_dlc_DocIdUrl xmlns="59ace41b-6786-4ce3-be71-52c27066c6ef">
      <Url>http://dm/eesc/2024/_layouts/15/DocIdRedir.aspx?ID=F7M6YNZUATRX-1659962339-2688</Url>
      <Description>F7M6YNZUATRX-1659962339-2688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Soldan Aureliana Cristiana</DisplayName>
        <AccountId>1536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customXml/itemProps3.xml><?xml version="1.0" encoding="utf-8"?>
<ds:datastoreItem xmlns:ds="http://schemas.openxmlformats.org/officeDocument/2006/customXml" ds:itemID="{3CFFA87C-9095-4B51-B15E-5C9727DFB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1373</Words>
  <Application>Microsoft Office PowerPoint</Application>
  <PresentationFormat>On-screen Show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Despre UE</vt:lpstr>
      <vt:lpstr>Ce face UE?</vt:lpstr>
      <vt:lpstr>PowerPoint Presentation</vt:lpstr>
      <vt:lpstr>PowerPoint Presentation</vt:lpstr>
      <vt:lpstr>PowerPoint Presentation</vt:lpstr>
      <vt:lpstr>Ce este un aviz?</vt:lpstr>
      <vt:lpstr>PowerPoint Presentation</vt:lpstr>
      <vt:lpstr>Ce face UE pentru tineri?</vt:lpstr>
      <vt:lpstr>Oferta CESE pentru tineret</vt:lpstr>
      <vt:lpstr>Inițiativele CESE pentru tineret </vt:lpstr>
      <vt:lpstr>Europa ta, părerea ta!  (Your Europe, Your Say! – YEYS!)</vt:lpstr>
      <vt:lpstr>PowerPoint Presentation</vt:lpstr>
      <vt:lpstr>PowerPoint Presentation</vt:lpstr>
      <vt:lpstr>PowerPoint Presentation</vt:lpstr>
      <vt:lpstr>Păstrați legătura!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PPT pentru vizitele școlilor</dc:title>
  <dc:subject>INFO</dc:subject>
  <dc:creator>Rodriges Dias Aline</dc:creator>
  <cp:keywords>EESC-2024-04369-00-00-INFO-TRA-EN</cp:keywords>
  <dc:description>Rapporteur:  - Original language: EN - Date of document: 13-12-2024 - Date of meeting:  - External documents:  - Administrator:  BURUZAN Adela</dc:description>
  <cp:lastModifiedBy>Bandinu Sara</cp:lastModifiedBy>
  <cp:revision>359</cp:revision>
  <dcterms:created xsi:type="dcterms:W3CDTF">2019-11-25T13:57:29Z</dcterms:created>
  <dcterms:modified xsi:type="dcterms:W3CDTF">2024-12-16T14:15:38Z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3a106d85-208d-4a2e-b3e2-4e385c89fac8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SL|98a412ae-eb01-49e9-ae3d-585a81724cfc;EL|6d4f4d51-af9b-4650-94b4-4276bee85c91;FI|87606a43-d45f-42d6-b8c9-e1a3457db5b7;MT|7df99101-6854-4a26-b53a-b88c0da02c26;BG|1a1b3951-7821-4e6a-85f5-5673fc08bd2c;HR|2f555653-ed1a-4fe6-8362-9082d95989e5;PL|1e03da61-4678-4e07-b136-b5024ca9197b;LT|a7ff5ce7-6123-4f68-865a-a57c31810414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35;#FI|87606a43-d45f-42d6-b8c9-e1a3457db5b7;#34;#LT|a7ff5ce7-6123-4f68-865a-a57c31810414;#31;#NL|55c6556c-b4f4-441d-9acf-c498d4f838bd;#30;#HR|2f555653-ed1a-4fe6-8362-9082d95989e5;#29;#EL|6d4f4d51-af9b-4650-94b4-4276bee85c91;#27;#SL|98a412ae-eb01-49e9-ae3d-585a81724cfc;#23;#MT|7df99101-6854-4a26-b53a-b88c0da02c26;#22;#BG|1a1b3951-7821-4e6a-85f5-5673fc08bd2c;#17;#PL|1e03da61-4678-4e07-b136-b5024ca9197b;#12;#IT|0774613c-01ed-4e5d-a25d-11d2388de825;#11;#Internal|2451815e-8241-4bbf-a22e-1ab710712bf2;#10;#INFO|d9136e7c-93a9-4c42-9d28-92b61e85f80c;#8;#Final|ea5e6674-7b27-4bac-b091-73adbb394efe;#5;#EN|f2175f21-25d7-44a3-96da-d6a61b075e1b;#3;#TRA|150d2a88-1431-44e6-a8ca-0bb753ab8672;#1;#EESC|422833ec-8d7e-4e65-8e4e-8bed07ffb729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37;#RO|feb747a2-64cd-4299-af12-4833ddc30497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