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05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FAD"/>
    <a:srgbClr val="2E75B6"/>
    <a:srgbClr val="FF98F4"/>
    <a:srgbClr val="2F5597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jpeg"/><Relationship Id="rId5" Type="http://schemas.openxmlformats.org/officeDocument/2006/relationships/image" Target="../media/image47.svg"/><Relationship Id="rId10" Type="http://schemas.openxmlformats.org/officeDocument/2006/relationships/image" Target="../media/image6.jpe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.jpe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68.jpeg"/><Relationship Id="rId2" Type="http://schemas.openxmlformats.org/officeDocument/2006/relationships/image" Target="../media/image62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hyperlink" Target="https://www.instagram.com/youreuropeyoursay/" TargetMode="External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70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7.svg"/><Relationship Id="rId1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pl/members-groups/groups/employers-grou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eesc.europa.eu/pl/members-groups/groups/civil-society-organisations-group" TargetMode="External"/><Relationship Id="rId4" Type="http://schemas.openxmlformats.org/officeDocument/2006/relationships/hyperlink" Target="https://www.eesc.europa.eu/pl/members-groups/groups/workers-gro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216AD-D4CC-4CC4-B842-98C5A5C913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5516" y="4638404"/>
            <a:ext cx="2614867" cy="10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240148"/>
            <a:ext cx="4104851" cy="2242157"/>
          </a:xfrm>
        </p:spPr>
        <p:txBody>
          <a:bodyPr>
            <a:noAutofit/>
          </a:bodyPr>
          <a:lstStyle/>
          <a:p>
            <a:pPr eaLnBrk="1" hangingPunct="1"/>
            <a:r>
              <a:rPr lang="pl-PL" sz="6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Oferta EKES-u dla młodzieży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pl-PL" sz="2000" dirty="0"/>
              <a:t>We wrześniu 2022 r. EKES przyjął opinię </a:t>
            </a:r>
            <a:r>
              <a:rPr lang="pl-PL" sz="2000" b="1" dirty="0">
                <a:solidFill>
                  <a:srgbClr val="0CAFAD"/>
                </a:solidFill>
              </a:rPr>
              <a:t>„Test wpływu polityki UE na młodzież”</a:t>
            </a:r>
            <a:r>
              <a:rPr lang="pl-PL" sz="2000" dirty="0"/>
              <a:t>, instrument mający na celu </a:t>
            </a:r>
            <a:r>
              <a:rPr lang="pl-PL" sz="2000" b="1" dirty="0">
                <a:solidFill>
                  <a:srgbClr val="0CAFAD"/>
                </a:solidFill>
              </a:rPr>
              <a:t>zwiększenie uczestnictwa młodzieży</a:t>
            </a:r>
            <a:r>
              <a:rPr lang="pl-PL" sz="2000" dirty="0"/>
              <a:t> </a:t>
            </a:r>
            <a:br>
              <a:rPr lang="fr-FR" sz="2000" dirty="0"/>
            </a:br>
            <a:r>
              <a:rPr lang="pl-PL" sz="2000" dirty="0"/>
              <a:t>i uwzględnienie perspektywy młodzieży w kształtowaniu polityki.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pl-PL" sz="2000" dirty="0"/>
              <a:t>W związku z tym w lipcu 2023 r. powołano </a:t>
            </a:r>
            <a:r>
              <a:rPr lang="pl-PL" sz="2000" b="1" dirty="0">
                <a:solidFill>
                  <a:srgbClr val="0CAFAD"/>
                </a:solidFill>
              </a:rPr>
              <a:t>grupę EKES-u ds. młodzieży</a:t>
            </a:r>
            <a:r>
              <a:rPr lang="pl-PL" sz="2000" dirty="0"/>
              <a:t>, której zadaniem jest: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pl-PL" sz="2000" dirty="0"/>
              <a:t>zbadanie, w jaki sposób młodzi ludzie mogą </a:t>
            </a:r>
            <a:r>
              <a:rPr lang="pl-PL" sz="2000" b="1" dirty="0">
                <a:solidFill>
                  <a:srgbClr val="0CAFAD"/>
                </a:solidFill>
              </a:rPr>
              <a:t>aktywnie uczestniczyć</a:t>
            </a:r>
            <a:r>
              <a:rPr lang="pl-PL" sz="2000" dirty="0"/>
              <a:t> w pracach EKES-u;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pl-PL" sz="2000" dirty="0"/>
              <a:t>wspieranie otwartego dialogu między </a:t>
            </a:r>
            <a:r>
              <a:rPr lang="pl-PL" sz="2000" b="1" dirty="0">
                <a:solidFill>
                  <a:srgbClr val="0CAFAD"/>
                </a:solidFill>
              </a:rPr>
              <a:t>członkiniami i członkami EKES-u a organizacjami młodzieżowymi</a:t>
            </a:r>
            <a:r>
              <a:rPr lang="pl-PL" sz="2000" dirty="0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31110" y="4304864"/>
            <a:ext cx="1828104" cy="82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600">
                <a:solidFill>
                  <a:schemeClr val="bg1"/>
                </a:solidFill>
                <a:latin typeface="Calibri" pitchFamily="34" charset="0"/>
              </a:rPr>
              <a:t>Grupa EKES-u</a:t>
            </a:r>
            <a:br>
              <a:rPr lang="pl-PL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1600">
                <a:solidFill>
                  <a:schemeClr val="bg1"/>
                </a:solidFill>
                <a:latin typeface="Calibri" pitchFamily="34" charset="0"/>
              </a:rPr>
              <a:t>ds. młodzieży</a:t>
            </a: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477228" y="2951054"/>
            <a:ext cx="2000701" cy="84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600" dirty="0">
                <a:solidFill>
                  <a:schemeClr val="bg1"/>
                </a:solidFill>
                <a:latin typeface="Calibri" pitchFamily="34" charset="0"/>
              </a:rPr>
              <a:t>„Twoja Europa –</a:t>
            </a:r>
            <a:br>
              <a:rPr lang="pl-PL" sz="16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Calibri" pitchFamily="34" charset="0"/>
              </a:rPr>
              <a:t>twoje zdanie!”</a:t>
            </a:r>
          </a:p>
        </p:txBody>
      </p:sp>
      <p:sp>
        <p:nvSpPr>
          <p:cNvPr id="19" name="Oval 18"/>
          <p:cNvSpPr/>
          <p:nvPr/>
        </p:nvSpPr>
        <p:spPr>
          <a:xfrm>
            <a:off x="4378935" y="407545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96081" y="4052287"/>
            <a:ext cx="997320" cy="855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Test wpływu polityki UE na młodzież w EKES-</a:t>
            </a:r>
            <a:r>
              <a:rPr lang="pl-PL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ie</a:t>
            </a:r>
            <a:endParaRPr lang="pl-PL" sz="16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44754" y="2521399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Badanie na temat uczestnictwa młodzieży na różnych poziomach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907388" y="2246467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12" y="2388156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0790" y="238833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46738" y="2715820"/>
            <a:ext cx="1828104" cy="83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Młodzieżowe</a:t>
            </a:r>
            <a:br>
              <a:rPr lang="pl-PL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Okrągłe Stoły ds.</a:t>
            </a:r>
            <a:br>
              <a:rPr lang="pl-PL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Klimatu </a:t>
            </a:r>
            <a:br>
              <a:rPr lang="fr-FR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i Zrównoważonego</a:t>
            </a:r>
            <a:br>
              <a:rPr lang="pl-PL" sz="14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Rozwoju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00278" y="214211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841165" y="2660520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339657" y="421321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880315" y="2383905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Młodzieżowy delegat</a:t>
            </a:r>
            <a:br>
              <a:rPr lang="pl-PL" sz="1400" dirty="0">
                <a:latin typeface="Calibri"/>
                <a:ea typeface="Calibri"/>
                <a:cs typeface="Calibri"/>
              </a:rPr>
            </a:br>
            <a:r>
              <a:rPr lang="pl-PL" sz="1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na COP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27" y="2278335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278" y="-102234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sz="48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Inicjatywy EKES-u na rzecz młodzieży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904D1C-381F-4D80-8D78-60EF5770B4BF}"/>
              </a:ext>
            </a:extLst>
          </p:cNvPr>
          <p:cNvSpPr txBox="1"/>
          <p:nvPr/>
        </p:nvSpPr>
        <p:spPr>
          <a:xfrm>
            <a:off x="1161875" y="1392386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13–</a:t>
            </a:r>
            <a:r>
              <a:rPr lang="fr-FR" sz="1800" dirty="0"/>
              <a:t>1</a:t>
            </a:r>
            <a:r>
              <a:rPr lang="pl-PL" sz="1800" dirty="0"/>
              <a:t>4 marca 2025 r. </a:t>
            </a:r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168BBC7F-1AC6-466C-BE08-08EC16F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1C834FA3-4E70-472B-ACD8-63D101810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21948-344F-4C3C-B998-91FBB05F275E}"/>
              </a:ext>
            </a:extLst>
          </p:cNvPr>
          <p:cNvSpPr txBox="1"/>
          <p:nvPr/>
        </p:nvSpPr>
        <p:spPr>
          <a:xfrm>
            <a:off x="1161875" y="2270434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/>
              <a:t>Bruksela, Belgia</a:t>
            </a:r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B0F8F6F6-D7D6-4CF8-9A8B-F9897D5C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845AB-89C8-488F-9864-7AB8387F24E9}"/>
              </a:ext>
            </a:extLst>
          </p:cNvPr>
          <p:cNvSpPr txBox="1"/>
          <p:nvPr/>
        </p:nvSpPr>
        <p:spPr>
          <a:xfrm>
            <a:off x="1161875" y="2955905"/>
            <a:ext cx="34101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133 delegatek i delegatów reprezentujących:</a:t>
            </a:r>
          </a:p>
          <a:p>
            <a:r>
              <a:rPr lang="pl-P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CAFAD"/>
                </a:solidFill>
              </a:rPr>
              <a:t>szkoły średnie</a:t>
            </a:r>
            <a:r>
              <a:rPr lang="pl-PL" dirty="0"/>
              <a:t> z </a:t>
            </a:r>
            <a:r>
              <a:rPr lang="pl-PL" b="1" dirty="0">
                <a:solidFill>
                  <a:srgbClr val="0CAFAD"/>
                </a:solidFill>
              </a:rPr>
              <a:t>37 krajów</a:t>
            </a:r>
            <a:r>
              <a:rPr lang="pl-PL" dirty="0"/>
              <a:t>: </a:t>
            </a:r>
            <a:br>
              <a:rPr lang="fr-FR" dirty="0"/>
            </a:br>
            <a:r>
              <a:rPr lang="pl-PL" dirty="0"/>
              <a:t>27 państw członkowskich, </a:t>
            </a:r>
            <a:br>
              <a:rPr lang="fr-FR" dirty="0"/>
            </a:br>
            <a:r>
              <a:rPr lang="pl-PL" dirty="0"/>
              <a:t>9 krajów kandydujących oraz Wielkiej Brytanii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CAFAD"/>
                </a:solidFill>
              </a:rPr>
              <a:t>Krajowe Rady Młodzieży</a:t>
            </a:r>
            <a:r>
              <a:rPr lang="pl-PL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CAFAD"/>
                </a:solidFill>
              </a:rPr>
              <a:t>organizacje młodzieżowe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CAFAD"/>
                </a:solidFill>
              </a:rPr>
              <a:t>Europejskie Forum Młodzieży</a:t>
            </a:r>
          </a:p>
          <a:p>
            <a:r>
              <a:rPr lang="pl-PL" dirty="0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78DABB4-8989-4BA0-82F8-6E835377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46" y="118215"/>
            <a:ext cx="6008528" cy="1100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Twoja Europa – twoje zdanie! (YEYS!)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27E77-0964-487C-B1AB-270473702B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1DA70-71F4-4C4E-AD9B-F2DA84AFA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24429" y="1192423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B323AA-18FA-4CD4-88B9-48A41DC3A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BEDE6-9098-45D8-B6E1-90C7B2DCF0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714497" y="3621146"/>
            <a:ext cx="2979175" cy="2468392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436390" y="265947"/>
            <a:ext cx="807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accent5">
                    <a:lumMod val="75000"/>
                  </a:schemeClr>
                </a:solidFill>
              </a:rPr>
              <a:t>Co czeka uczestniczki i uczestników?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569352" y="1215719"/>
            <a:ext cx="253418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Etap 1. </a:t>
            </a:r>
            <a:r>
              <a:rPr lang="pl-PL" sz="1600" dirty="0"/>
              <a:t>Zostaniecie podzieleni na </a:t>
            </a:r>
            <a:r>
              <a:rPr lang="pl-PL" sz="1600" b="1" dirty="0"/>
              <a:t>grupy</a:t>
            </a:r>
            <a:r>
              <a:rPr lang="pl-PL" sz="1600" dirty="0"/>
              <a:t> </a:t>
            </a:r>
            <a:br>
              <a:rPr lang="fr-FR" sz="1600" dirty="0"/>
            </a:br>
            <a:r>
              <a:rPr lang="pl-PL" sz="1600" dirty="0"/>
              <a:t>i </a:t>
            </a:r>
            <a:r>
              <a:rPr lang="pl-PL" sz="1600" b="1" dirty="0"/>
              <a:t>weźmiecie udział </a:t>
            </a:r>
            <a:br>
              <a:rPr lang="fr-FR" sz="1600" b="1" dirty="0"/>
            </a:br>
            <a:r>
              <a:rPr lang="pl-PL" sz="1600" b="1" dirty="0"/>
              <a:t>w interaktywnych warsztatach</a:t>
            </a:r>
            <a:r>
              <a:rPr lang="pl-PL" sz="1600" dirty="0"/>
              <a:t> i </a:t>
            </a:r>
            <a:r>
              <a:rPr lang="pl-PL" sz="1600" b="1" dirty="0"/>
              <a:t>inspirujących rozmowach</a:t>
            </a:r>
            <a:r>
              <a:rPr lang="pl-PL" sz="1600" dirty="0"/>
              <a:t> z głównymi prelegentkami</a:t>
            </a:r>
            <a:br>
              <a:rPr lang="fr-FR" sz="1600" dirty="0"/>
            </a:br>
            <a:r>
              <a:rPr lang="pl-PL" sz="1600" dirty="0"/>
              <a:t> i prelegentami</a:t>
            </a:r>
            <a:r>
              <a:rPr lang="pl-PL" sz="1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290265" y="1242790"/>
            <a:ext cx="21787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Etap 2. </a:t>
            </a:r>
            <a:r>
              <a:rPr lang="pl-PL" sz="1600" dirty="0"/>
              <a:t>Moderatorzy poprowadzą sesje, aby pomóc w </a:t>
            </a:r>
            <a:r>
              <a:rPr lang="pl-PL" sz="1600" b="1" dirty="0"/>
              <a:t>nakreśleniu waszej wizji i oczekiwań dotyczących przyszłości Europy</a:t>
            </a:r>
            <a:r>
              <a:rPr lang="pl-PL" sz="16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6059661" y="1230780"/>
            <a:ext cx="26479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</a:rPr>
              <a:t>Etap 3. 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Punktem kulminacyjnym wydarzenia będzie </a:t>
            </a:r>
            <a:r>
              <a:rPr lang="pl-PL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podsumowująca sesja plenarna</a:t>
            </a: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podczas której uczestniczki i uczestnicy przedłożą swoje pomysły </a:t>
            </a:r>
            <a:br>
              <a:rPr lang="fr-F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formie konkretnych zaleceń.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3873011" y="4806589"/>
            <a:ext cx="508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Grupa EKES-u ds. młodzieży</a:t>
            </a:r>
            <a:r>
              <a:rPr lang="pl-PL" dirty="0"/>
              <a:t> przedstawi zebrane zalecenia jako </a:t>
            </a:r>
            <a:r>
              <a:rPr lang="pl-PL" b="1" dirty="0"/>
              <a:t>potencjalny wkład</a:t>
            </a:r>
            <a:r>
              <a:rPr lang="pl-PL" dirty="0"/>
              <a:t> w prace doradcze </a:t>
            </a:r>
            <a:br>
              <a:rPr lang="fr-FR" dirty="0"/>
            </a:br>
            <a:r>
              <a:rPr lang="pl-PL" dirty="0"/>
              <a:t>i polityczne prowadzone przez EKES oraz zbada, </a:t>
            </a:r>
            <a:br>
              <a:rPr lang="fr-FR" dirty="0"/>
            </a:br>
            <a:r>
              <a:rPr lang="pl-PL" dirty="0"/>
              <a:t>w jaki sposób uwzględnić je w wybranych opiniach dotyczących </a:t>
            </a:r>
            <a:r>
              <a:rPr lang="pl-PL" b="1" dirty="0"/>
              <a:t>testu wpływu polityki UE na młodzież</a:t>
            </a:r>
            <a:r>
              <a:rPr lang="pl-PL" dirty="0"/>
              <a:t>.</a:t>
            </a:r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325" y="1753240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613" y="1855336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346484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99541" y="4204400"/>
            <a:ext cx="138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>
                <a:solidFill>
                  <a:schemeClr val="accent1">
                    <a:lumMod val="75000"/>
                  </a:schemeClr>
                </a:solidFill>
              </a:rPr>
              <a:t>Wynik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799102" y="3740021"/>
            <a:ext cx="2786842" cy="2217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1094222" y="3508568"/>
            <a:ext cx="21966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b="1" dirty="0">
                <a:solidFill>
                  <a:srgbClr val="0CAFAD"/>
                </a:solidFill>
              </a:rPr>
              <a:t>Nauczycielki i nauczyciele</a:t>
            </a:r>
            <a:r>
              <a:rPr lang="pl-PL" sz="1400" dirty="0"/>
              <a:t> będą mieli okazję odwiedzić </a:t>
            </a:r>
            <a:r>
              <a:rPr lang="pl-PL" sz="1400" b="1" dirty="0">
                <a:solidFill>
                  <a:srgbClr val="0CAFAD"/>
                </a:solidFill>
              </a:rPr>
              <a:t>Dom Historii Europejskiej</a:t>
            </a:r>
            <a:r>
              <a:rPr lang="pl-PL" sz="1400" dirty="0"/>
              <a:t>, </a:t>
            </a:r>
            <a:r>
              <a:rPr lang="pl-PL" sz="1400" b="1" dirty="0">
                <a:solidFill>
                  <a:srgbClr val="0CAFAD"/>
                </a:solidFill>
              </a:rPr>
              <a:t>spędzić czas</a:t>
            </a:r>
            <a:r>
              <a:rPr lang="pl-PL" sz="1400" dirty="0"/>
              <a:t> </a:t>
            </a:r>
            <a:br>
              <a:rPr lang="fr-FR" sz="1400" dirty="0"/>
            </a:br>
            <a:r>
              <a:rPr lang="pl-PL" sz="1400" dirty="0"/>
              <a:t>z koleżankami i kolegami oraz uczestniczyć </a:t>
            </a:r>
            <a:br>
              <a:rPr lang="fr-FR" sz="1400" dirty="0"/>
            </a:br>
            <a:r>
              <a:rPr lang="pl-PL" sz="1400" dirty="0"/>
              <a:t>w specjalnych szkoleniach </a:t>
            </a:r>
            <a:br>
              <a:rPr lang="fr-FR" sz="1400" dirty="0"/>
            </a:br>
            <a:r>
              <a:rPr lang="pl-PL" sz="1400" dirty="0"/>
              <a:t>i sesjach informacyjnych innych instytucji UE, które mają do zaoferowania konkretną ofertą dla młodzieży.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2096676" y="244628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pl-PL" sz="3600" b="1">
                <a:solidFill>
                  <a:schemeClr val="accent5">
                    <a:lumMod val="75000"/>
                  </a:schemeClr>
                </a:solidFill>
              </a:rPr>
              <a:t>Cele #YEYS2025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6878" y="2672745"/>
            <a:ext cx="42151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</a:rPr>
              <a:t>Wzmocnić pozycję młodzieży </a:t>
            </a:r>
            <a:br>
              <a:rPr lang="fr-FR" b="0" i="0" dirty="0">
                <a:solidFill>
                  <a:srgbClr val="333333"/>
                </a:solidFill>
                <a:effectLst/>
              </a:rPr>
            </a:br>
            <a:r>
              <a:rPr lang="pl-PL" b="0" i="0" dirty="0">
                <a:solidFill>
                  <a:srgbClr val="333333"/>
                </a:solidFill>
                <a:effectLst/>
              </a:rPr>
              <a:t>i wyposażyć uczestników w narzędzia</a:t>
            </a:r>
            <a:r>
              <a:rPr lang="pl-PL" i="0" dirty="0">
                <a:effectLst/>
              </a:rPr>
              <a:t> </a:t>
            </a:r>
            <a:r>
              <a:rPr lang="pl-PL" b="1" i="0" dirty="0">
                <a:solidFill>
                  <a:srgbClr val="0CAFAD"/>
                </a:solidFill>
                <a:effectLst/>
              </a:rPr>
              <a:t>demokracji uczestniczącej</a:t>
            </a:r>
            <a:r>
              <a:rPr lang="pl-PL" b="0" i="0" dirty="0">
                <a:solidFill>
                  <a:srgbClr val="333333"/>
                </a:solidFill>
                <a:effectLst/>
              </a:rPr>
              <a:t>.</a:t>
            </a:r>
          </a:p>
          <a:p>
            <a:endParaRPr lang="en-US" sz="10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</a:rPr>
              <a:t>Zachęcić młode uczestniczki i młodych uczestników do</a:t>
            </a:r>
            <a:r>
              <a:rPr lang="pl-PL" i="0" dirty="0">
                <a:effectLst/>
              </a:rPr>
              <a:t> </a:t>
            </a:r>
            <a:r>
              <a:rPr lang="pl-PL" b="1" i="0" dirty="0">
                <a:solidFill>
                  <a:srgbClr val="0CAFAD"/>
                </a:solidFill>
                <a:effectLst/>
              </a:rPr>
              <a:t>wyrażania swoich obaw</a:t>
            </a:r>
            <a:r>
              <a:rPr lang="pl-PL" i="0" dirty="0">
                <a:effectLst/>
              </a:rPr>
              <a:t> </a:t>
            </a:r>
            <a:r>
              <a:rPr lang="pl-PL" b="0" i="0" dirty="0">
                <a:solidFill>
                  <a:srgbClr val="333333"/>
                </a:solidFill>
                <a:effectLst/>
              </a:rPr>
              <a:t>dotyczących kwestii związanych z UE.</a:t>
            </a:r>
          </a:p>
          <a:p>
            <a:endParaRPr lang="en-US" sz="10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333333"/>
                </a:solidFill>
                <a:effectLst/>
              </a:rPr>
              <a:t>Zainspirować do przyszłego</a:t>
            </a:r>
            <a:r>
              <a:rPr lang="pl-PL" i="0" dirty="0">
                <a:effectLst/>
              </a:rPr>
              <a:t> </a:t>
            </a:r>
            <a:r>
              <a:rPr lang="pl-PL" b="1" i="0" dirty="0">
                <a:solidFill>
                  <a:srgbClr val="0CAFAD"/>
                </a:solidFill>
                <a:effectLst/>
              </a:rPr>
              <a:t>zaangażowania obywatelskiego</a:t>
            </a:r>
            <a:r>
              <a:rPr lang="pl-PL" i="0" dirty="0">
                <a:effectLst/>
              </a:rPr>
              <a:t> </a:t>
            </a:r>
            <a:r>
              <a:rPr lang="pl-PL" b="0" i="0" dirty="0">
                <a:solidFill>
                  <a:srgbClr val="333333"/>
                </a:solidFill>
                <a:effectLst/>
              </a:rPr>
              <a:t>w UE </a:t>
            </a:r>
            <a:br>
              <a:rPr lang="fr-FR" b="0" i="0" dirty="0">
                <a:solidFill>
                  <a:srgbClr val="333333"/>
                </a:solidFill>
                <a:effectLst/>
              </a:rPr>
            </a:br>
            <a:r>
              <a:rPr lang="pl-PL" b="0" i="0" dirty="0">
                <a:solidFill>
                  <a:srgbClr val="333333"/>
                </a:solidFill>
                <a:effectLst/>
              </a:rPr>
              <a:t>i lokalnych społecznościach.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06528" y="1361640"/>
            <a:ext cx="396056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EKES organizuje </a:t>
            </a:r>
            <a:r>
              <a:rPr lang="pl-PL" b="1" dirty="0"/>
              <a:t>16. edycję</a:t>
            </a:r>
            <a:r>
              <a:rPr lang="pl-PL" dirty="0"/>
              <a:t> wydarzenia dla młodzieży </a:t>
            </a:r>
            <a:r>
              <a:rPr lang="pl-PL" b="1" i="0" dirty="0">
                <a:solidFill>
                  <a:srgbClr val="0CAFAD"/>
                </a:solidFill>
              </a:rPr>
              <a:t>„Twoja Europa – twoje zdanie!”</a:t>
            </a:r>
            <a:r>
              <a:rPr lang="pl-PL" dirty="0"/>
              <a:t> (YEYS).</a:t>
            </a:r>
          </a:p>
          <a:p>
            <a:endParaRPr lang="en-GB" sz="1000" dirty="0"/>
          </a:p>
          <a:p>
            <a:r>
              <a:rPr lang="pl-PL" dirty="0"/>
              <a:t>W tym roku wydarzenie ma na celu: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691061" y="5481215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#YEYS2025 #GivingYouthAVoice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pl-PL" sz="3600" b="1">
                <a:solidFill>
                  <a:schemeClr val="accent5">
                    <a:lumMod val="75000"/>
                  </a:schemeClr>
                </a:solidFill>
              </a:rPr>
              <a:t>Co Ci da to wydarzenie?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Wspólne zbadanie </a:t>
            </a:r>
            <a:br>
              <a:rPr lang="fr-FR" sz="2000" dirty="0"/>
            </a:br>
            <a:r>
              <a:rPr lang="pl-PL" sz="2000" dirty="0"/>
              <a:t>i opracowanie </a:t>
            </a:r>
            <a:r>
              <a:rPr lang="pl-PL" sz="2000" b="1" dirty="0">
                <a:solidFill>
                  <a:srgbClr val="0CAFAD"/>
                </a:solidFill>
              </a:rPr>
              <a:t>kreatywnych sposobów na silniejsze zaangażowanie młodzieży </a:t>
            </a:r>
            <a:br>
              <a:rPr lang="fr-FR" sz="2000" b="1" dirty="0">
                <a:solidFill>
                  <a:srgbClr val="0CAFAD"/>
                </a:solidFill>
              </a:rPr>
            </a:br>
            <a:r>
              <a:rPr lang="pl-PL" sz="2000" b="1" dirty="0">
                <a:solidFill>
                  <a:srgbClr val="0CAFAD"/>
                </a:solidFill>
              </a:rPr>
              <a:t>i wzmocnienie demokracji uczestniczącej</a:t>
            </a:r>
            <a:r>
              <a:rPr lang="pl-PL" sz="2000" dirty="0"/>
              <a:t>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Po imprezie otrzymasz </a:t>
            </a:r>
            <a:r>
              <a:rPr lang="pl-PL" sz="2000" b="1" dirty="0">
                <a:solidFill>
                  <a:srgbClr val="0CAFAD"/>
                </a:solidFill>
              </a:rPr>
              <a:t>dyplom YEYS!</a:t>
            </a:r>
            <a:r>
              <a:rPr lang="pl-PL" sz="2000" dirty="0"/>
              <a:t>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Przekażemy Ci </a:t>
            </a:r>
            <a:r>
              <a:rPr lang="pl-PL" sz="2000" b="1" dirty="0">
                <a:solidFill>
                  <a:srgbClr val="0CAFAD"/>
                </a:solidFill>
              </a:rPr>
              <a:t>materiały edukacyjne, którymi możesz podzielić się ze swoją klasą, przyjaciółmi i rodziną</a:t>
            </a:r>
            <a:r>
              <a:rPr lang="pl-PL" sz="20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/>
              <a:t>Ciekawie spędzony czas i inspirujące kontakty z uczniami i młodymi osobami </a:t>
            </a:r>
            <a:r>
              <a:rPr lang="pl-PL" sz="2000" b="1">
                <a:solidFill>
                  <a:srgbClr val="0CAFAD"/>
                </a:solidFill>
              </a:rPr>
              <a:t>z całej Europy</a:t>
            </a:r>
            <a:r>
              <a:rPr lang="pl-PL" sz="200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pl-PL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Pozostańmy w kontakcie!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128349"/>
            <a:ext cx="262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i="0">
                <a:solidFill>
                  <a:srgbClr val="333333"/>
                </a:solidFill>
                <a:effectLst/>
              </a:rPr>
              <a:t>Zeskanuj kod QR</a:t>
            </a:r>
            <a:r>
              <a:rPr lang="pl-PL" sz="1600" b="0" i="0">
                <a:solidFill>
                  <a:srgbClr val="333333"/>
                </a:solidFill>
                <a:effectLst/>
              </a:rPr>
              <a:t>, odwiedź stronę internetową i śledź wydarzenie na bieżąco!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407355" y="2107850"/>
            <a:ext cx="339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0" i="0" dirty="0">
                <a:solidFill>
                  <a:srgbClr val="333333"/>
                </a:solidFill>
                <a:effectLst/>
              </a:rPr>
              <a:t>Potrzebujesz więcej informacji? Napisz do nas na:</a:t>
            </a:r>
            <a:r>
              <a:rPr lang="pl-PL" sz="1600" dirty="0"/>
              <a:t> </a:t>
            </a:r>
            <a:r>
              <a:rPr lang="pl-PL" sz="1600" b="1" dirty="0">
                <a:hlinkClick r:id="rId4"/>
              </a:rPr>
              <a:t>youreurope@eesc.europa.eu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5592201" y="3010362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0" i="0" dirty="0">
                <a:solidFill>
                  <a:srgbClr val="333333"/>
                </a:solidFill>
                <a:effectLst/>
                <a:latin typeface="Source Sans 3"/>
              </a:rPr>
              <a:t>Obserwuj nas, by dowiedzieć się więcej!</a:t>
            </a: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850" y="3599871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32" y="4261374"/>
            <a:ext cx="441643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6219675" y="360897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i="0">
                <a:solidFill>
                  <a:srgbClr val="333333"/>
                </a:solidFill>
                <a:effectLst/>
                <a:hlinkClick r:id="rId10"/>
              </a:rPr>
              <a:t>Your Europe, Your Say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6189195" y="4267327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pl-PL" sz="1600">
                <a:hlinkClick r:id="rId11"/>
              </a:rPr>
              <a:t>youreuropeyoursay</a:t>
            </a:r>
          </a:p>
          <a:p>
            <a:pPr algn="just"/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pl-PL" sz="2400" b="1">
                <a:solidFill>
                  <a:schemeClr val="accent5">
                    <a:lumMod val="75000"/>
                  </a:schemeClr>
                </a:solidFill>
              </a:rPr>
              <a:t>Do zobaczenia w Brukseli!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40886-9983-4DF3-BA2D-24728FAC4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8000"/>
            <a:ext cx="8386028" cy="68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90419" y="192372"/>
            <a:ext cx="185737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8" y="97717"/>
            <a:ext cx="3981358" cy="923330"/>
          </a:xfrm>
        </p:spPr>
        <p:txBody>
          <a:bodyPr>
            <a:noAutofit/>
          </a:bodyPr>
          <a:lstStyle/>
          <a:p>
            <a:r>
              <a:rPr lang="pl-PL" sz="3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Unii Europejskiej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257358" y="1625051"/>
            <a:ext cx="262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27 państw członkowskich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9 państw kandydujących do 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3" y="177054"/>
            <a:ext cx="1991003" cy="108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152770" y="4291048"/>
            <a:ext cx="164337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800" b="1"/>
          </a:p>
          <a:p>
            <a:r>
              <a:rPr lang="pl-PL" sz="2000" b="1">
                <a:solidFill>
                  <a:srgbClr val="0CAFAD"/>
                </a:solidFill>
              </a:rPr>
              <a:t>W UE mieszka około 450 mln osób.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3"/>
          <a:stretch/>
        </p:blipFill>
        <p:spPr>
          <a:xfrm>
            <a:off x="4988990" y="2768138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347" y="928882"/>
            <a:ext cx="2940341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pl-PL" sz="65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Czym zajmuje się UE?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6"/>
            <a:ext cx="3893653" cy="40898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pl-PL" sz="2000" dirty="0"/>
              <a:t>Wspiera </a:t>
            </a:r>
            <a:r>
              <a:rPr lang="pl-PL" sz="2000" b="1" dirty="0">
                <a:solidFill>
                  <a:srgbClr val="0CAFAD"/>
                </a:solidFill>
              </a:rPr>
              <a:t>pokój</a:t>
            </a:r>
            <a:r>
              <a:rPr lang="pl-PL" sz="2000" dirty="0"/>
              <a:t>, przyświecające jej wartości i </a:t>
            </a:r>
            <a:r>
              <a:rPr lang="pl-PL" sz="2000" b="1" dirty="0">
                <a:solidFill>
                  <a:srgbClr val="0CAFAD"/>
                </a:solidFill>
              </a:rPr>
              <a:t>dobrobyt obywatelek </a:t>
            </a:r>
            <a:br>
              <a:rPr lang="fr-FR" sz="2000" b="1" dirty="0">
                <a:solidFill>
                  <a:srgbClr val="0CAFAD"/>
                </a:solidFill>
              </a:rPr>
            </a:br>
            <a:r>
              <a:rPr lang="pl-PL" sz="2000" b="1" dirty="0">
                <a:solidFill>
                  <a:srgbClr val="0CAFAD"/>
                </a:solidFill>
              </a:rPr>
              <a:t>i</a:t>
            </a:r>
            <a:r>
              <a:rPr lang="fr-FR" sz="2000" b="1" dirty="0">
                <a:solidFill>
                  <a:srgbClr val="0CAFAD"/>
                </a:solidFill>
              </a:rPr>
              <a:t> </a:t>
            </a:r>
            <a:r>
              <a:rPr lang="pl-PL" sz="2000" b="1" dirty="0">
                <a:solidFill>
                  <a:srgbClr val="0CAFAD"/>
                </a:solidFill>
              </a:rPr>
              <a:t>obywateli UE</a:t>
            </a:r>
            <a:r>
              <a:rPr lang="pl-PL" sz="2000" dirty="0"/>
              <a:t>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pl-PL" sz="2000" dirty="0"/>
              <a:t>Zapewnia </a:t>
            </a:r>
            <a:r>
              <a:rPr lang="pl-PL" sz="2000" b="1" dirty="0">
                <a:solidFill>
                  <a:srgbClr val="0CAFAD"/>
                </a:solidFill>
              </a:rPr>
              <a:t>wolność, bezpieczeństwo </a:t>
            </a:r>
            <a:br>
              <a:rPr lang="fr-FR" sz="2000" b="1" dirty="0">
                <a:solidFill>
                  <a:srgbClr val="0CAFAD"/>
                </a:solidFill>
              </a:rPr>
            </a:br>
            <a:r>
              <a:rPr lang="pl-PL" sz="2000" b="1" dirty="0">
                <a:solidFill>
                  <a:srgbClr val="0CAFAD"/>
                </a:solidFill>
              </a:rPr>
              <a:t>i sprawiedliwość</a:t>
            </a:r>
            <a:r>
              <a:rPr lang="pl-PL" sz="2000" dirty="0"/>
              <a:t> na obszarze pozbawionym granic wewnętrznych.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pl-PL" sz="2000" dirty="0"/>
              <a:t>Zapewnia swoim obywatelkom </a:t>
            </a:r>
            <a:br>
              <a:rPr lang="fr-FR" sz="2000" dirty="0"/>
            </a:br>
            <a:r>
              <a:rPr lang="pl-PL" sz="2000" dirty="0"/>
              <a:t>i obywatelom </a:t>
            </a:r>
            <a:r>
              <a:rPr lang="pl-PL" sz="2000" b="1" dirty="0">
                <a:solidFill>
                  <a:srgbClr val="0CAFAD"/>
                </a:solidFill>
              </a:rPr>
              <a:t>prawo do swobodnego przemieszczania się i przebywania</a:t>
            </a:r>
            <a:r>
              <a:rPr lang="pl-PL" sz="2000" dirty="0"/>
              <a:t> na terytorium Unii.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pl-PL" sz="2000" dirty="0"/>
              <a:t>Zwiększa </a:t>
            </a:r>
            <a:r>
              <a:rPr lang="pl-PL" sz="2000" b="1" dirty="0">
                <a:solidFill>
                  <a:srgbClr val="0CAFAD"/>
                </a:solidFill>
              </a:rPr>
              <a:t>spójność gospodarczą, społeczną i terytorialną oraz solidarność</a:t>
            </a:r>
            <a:r>
              <a:rPr lang="pl-PL" sz="2000" dirty="0"/>
              <a:t> między państwami UE.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872549" y="5164628"/>
            <a:ext cx="3013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pl-PL" sz="2400" dirty="0"/>
              <a:t>Motto UE: </a:t>
            </a:r>
            <a:r>
              <a:rPr lang="pl-PL" sz="2400" b="1" dirty="0">
                <a:solidFill>
                  <a:srgbClr val="0CAFAD"/>
                </a:solidFill>
              </a:rPr>
              <a:t>Zjednoczeni </a:t>
            </a:r>
            <a:br>
              <a:rPr lang="fr-FR" sz="2400" b="1" dirty="0">
                <a:solidFill>
                  <a:srgbClr val="0CAFAD"/>
                </a:solidFill>
              </a:rPr>
            </a:br>
            <a:r>
              <a:rPr lang="pl-PL" sz="2400" b="1" dirty="0">
                <a:solidFill>
                  <a:srgbClr val="0CAFAD"/>
                </a:solidFill>
              </a:rPr>
              <a:t>w różnorodności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454" y="934110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754E9-790E-42B0-AA85-9CF80211E4EC}"/>
              </a:ext>
            </a:extLst>
          </p:cNvPr>
          <p:cNvCxnSpPr/>
          <p:nvPr/>
        </p:nvCxnSpPr>
        <p:spPr>
          <a:xfrm>
            <a:off x="605087" y="4777099"/>
            <a:ext cx="3548169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3647957" y="6009988"/>
            <a:ext cx="2031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pl-PL" sz="1100" dirty="0"/>
              <a:t>Źródło: https://european-union.europa.eu/principles-countries-history/principles-and-values/aims-and-values_pl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11430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457200" y="296437"/>
            <a:ext cx="822960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Czym jest Europejski Komitet Ekonomiczno-Społeczny? (EKES)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D9C2C-611D-4D27-A2F7-BF59ADF3B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" b="6840"/>
          <a:stretch/>
        </p:blipFill>
        <p:spPr>
          <a:xfrm>
            <a:off x="3176383" y="1319500"/>
            <a:ext cx="2924583" cy="106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11330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EKES...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4D031A-4D2B-4363-8CE3-87ADC1B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109"/>
            <a:ext cx="9144000" cy="21133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pl-PL" sz="1600" dirty="0">
                <a:solidFill>
                  <a:schemeClr val="bg1"/>
                </a:solidFill>
              </a:rPr>
              <a:t>Jest </a:t>
            </a:r>
            <a:r>
              <a:rPr lang="pl-PL" sz="1600" b="1" dirty="0">
                <a:solidFill>
                  <a:schemeClr val="bg1"/>
                </a:solidFill>
              </a:rPr>
              <a:t>organem doradczym</a:t>
            </a:r>
            <a:r>
              <a:rPr lang="pl-PL" sz="1600" dirty="0">
                <a:solidFill>
                  <a:schemeClr val="bg1"/>
                </a:solidFill>
              </a:rPr>
              <a:t> utworzonym na mocy traktatu rzymskiego (1957).</a:t>
            </a:r>
          </a:p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pl-PL" sz="1600" dirty="0">
                <a:solidFill>
                  <a:schemeClr val="bg1"/>
                </a:solidFill>
              </a:rPr>
              <a:t>Pomaga </a:t>
            </a:r>
            <a:r>
              <a:rPr lang="pl-PL" sz="1600" b="1" dirty="0">
                <a:solidFill>
                  <a:schemeClr val="bg1"/>
                </a:solidFill>
              </a:rPr>
              <a:t>kształtować prawo i polityki</a:t>
            </a:r>
            <a:r>
              <a:rPr lang="pl-PL" sz="1600" dirty="0">
                <a:solidFill>
                  <a:schemeClr val="bg1"/>
                </a:solidFill>
              </a:rPr>
              <a:t>, udzielając </a:t>
            </a:r>
            <a:r>
              <a:rPr lang="pl-PL" sz="1600" b="1" dirty="0">
                <a:solidFill>
                  <a:schemeClr val="bg1"/>
                </a:solidFill>
              </a:rPr>
              <a:t>porad decydentkom i decydentom</a:t>
            </a:r>
            <a:r>
              <a:rPr lang="pl-PL" sz="1600" dirty="0">
                <a:solidFill>
                  <a:schemeClr val="bg1"/>
                </a:solidFill>
              </a:rPr>
              <a:t> w Komisji Europejskiej, Parlamencie Europejskim i Radzie Unii Europejskiej.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Gwarantuje, że przyjęte prawa uwzględniają </a:t>
            </a:r>
            <a:r>
              <a:rPr lang="pl-PL" sz="1600" b="1" dirty="0">
                <a:solidFill>
                  <a:schemeClr val="bg1"/>
                </a:solidFill>
              </a:rPr>
              <a:t>potrzeby i opinie</a:t>
            </a:r>
            <a:r>
              <a:rPr lang="pl-PL" sz="1600" dirty="0">
                <a:solidFill>
                  <a:schemeClr val="bg1"/>
                </a:solidFill>
              </a:rPr>
              <a:t> różnych grup o różnym pochodzeniu.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b="1" dirty="0">
                <a:solidFill>
                  <a:schemeClr val="bg1"/>
                </a:solidFill>
              </a:rPr>
              <a:t>Reprezentuje europejskie zorganizowane społeczeństwo obywatelskie</a:t>
            </a:r>
            <a:r>
              <a:rPr lang="pl-PL" sz="1600" dirty="0">
                <a:solidFill>
                  <a:schemeClr val="bg1"/>
                </a:solidFill>
              </a:rPr>
              <a:t>, obejmujące grupy i organizacje, </a:t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w których ludzie działają wspólnie.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15135-06D0-4D42-B910-CA5D0CD82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81" y="3951502"/>
            <a:ext cx="850942" cy="85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493BD-5B32-4C48-941D-74FA5056C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7" y="4103303"/>
            <a:ext cx="1144399" cy="793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ADE0FB-E595-4E25-AEBB-297C29FCFE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10" y="5654708"/>
            <a:ext cx="1865457" cy="1057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B331E-AAB9-4406-BC80-FEC84EBD9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51" y="4112830"/>
            <a:ext cx="1396066" cy="783506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791E4F1D-F1EA-41E8-9318-E4CF2B62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01" y="4764631"/>
            <a:ext cx="1566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pl-PL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Rada Unii Europejskiej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052543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/>
              <a:t>Jego głównym zadaniem jako </a:t>
            </a:r>
            <a:r>
              <a:rPr lang="pl-PL" sz="1600" b="1">
                <a:solidFill>
                  <a:srgbClr val="2E75B6"/>
                </a:solidFill>
              </a:rPr>
              <a:t>organu doradczego</a:t>
            </a:r>
            <a:r>
              <a:rPr lang="pl-PL" sz="1600"/>
              <a:t> jest wspieranie instytucji UE poprzez </a:t>
            </a:r>
            <a:r>
              <a:rPr lang="pl-PL" sz="1600" b="1">
                <a:solidFill>
                  <a:srgbClr val="2E75B6"/>
                </a:solidFill>
              </a:rPr>
              <a:t>wydawanie opinii</a:t>
            </a:r>
            <a:r>
              <a:rPr lang="pl-PL" sz="1600"/>
              <a:t>,</a:t>
            </a:r>
            <a:br>
              <a:rPr lang="pl-PL" sz="1600"/>
            </a:br>
            <a:r>
              <a:rPr lang="pl-PL" sz="1600"/>
              <a:t>które odzwierciedlają poglądy społeczeństwa obywatelskiego w politykach i decyzjach UE.</a:t>
            </a:r>
          </a:p>
        </p:txBody>
      </p:sp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60408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Kto wchodzi w skład EKES-u?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100668" y="1431459"/>
            <a:ext cx="8959441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CAFAD"/>
                </a:solidFill>
              </a:rPr>
              <a:t>3 Grupy</a:t>
            </a:r>
            <a:r>
              <a:rPr lang="pl-PL" sz="2200" dirty="0"/>
              <a:t>: Pracodawcy, Pracownicy, Organizacje społeczeństwa obywatelskiego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CAFAD"/>
                </a:solidFill>
              </a:rPr>
              <a:t>329 członkiń i członków</a:t>
            </a:r>
            <a:r>
              <a:rPr lang="pl-PL" sz="2200" dirty="0"/>
              <a:t> (mianowanych na 5 lat) reprezentujących </a:t>
            </a:r>
          </a:p>
          <a:p>
            <a:pPr algn="ctr" eaLnBrk="1" hangingPunct="1">
              <a:spcAft>
                <a:spcPct val="20000"/>
              </a:spcAft>
            </a:pPr>
            <a:r>
              <a:rPr lang="pl-PL" sz="2200" b="1" dirty="0">
                <a:solidFill>
                  <a:srgbClr val="0CAFAD"/>
                </a:solidFill>
              </a:rPr>
              <a:t>27 państw członkowskich UE.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pl-PL" sz="2200" dirty="0"/>
              <a:t>Członkinie i członkowie EKES-u </a:t>
            </a:r>
            <a:r>
              <a:rPr lang="pl-PL" sz="2200" b="1" dirty="0">
                <a:solidFill>
                  <a:srgbClr val="0CAFAD"/>
                </a:solidFill>
              </a:rPr>
              <a:t>nie są powiązani politycznie</a:t>
            </a:r>
            <a:r>
              <a:rPr lang="pl-PL" sz="2200" dirty="0"/>
              <a:t> ani</a:t>
            </a:r>
            <a:br>
              <a:rPr lang="pl-PL" sz="2200" dirty="0"/>
            </a:br>
            <a:r>
              <a:rPr lang="pl-PL" sz="2200" b="1" dirty="0">
                <a:solidFill>
                  <a:srgbClr val="0CAFAD"/>
                </a:solidFill>
              </a:rPr>
              <a:t>nie</a:t>
            </a:r>
            <a:r>
              <a:rPr lang="pl-PL" sz="2200" dirty="0"/>
              <a:t> </a:t>
            </a:r>
            <a:r>
              <a:rPr lang="pl-PL" sz="2200" b="1" dirty="0">
                <a:solidFill>
                  <a:srgbClr val="0CAFAD"/>
                </a:solidFill>
              </a:rPr>
              <a:t>przebywają cały czas w Brukseli</a:t>
            </a:r>
            <a:r>
              <a:rPr lang="pl-PL" sz="2200" dirty="0"/>
              <a:t>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CAFAD"/>
                </a:solidFill>
              </a:rPr>
              <a:t>Około 200 przyjmowanych </a:t>
            </a:r>
            <a:r>
              <a:rPr lang="pl-PL" sz="2200" b="0" dirty="0">
                <a:solidFill>
                  <a:srgbClr val="0CAFAD"/>
                </a:solidFill>
              </a:rPr>
              <a:t>rocznie</a:t>
            </a:r>
            <a:r>
              <a:rPr lang="pl-PL" sz="2200" b="1" dirty="0">
                <a:solidFill>
                  <a:srgbClr val="0CAFAD"/>
                </a:solidFill>
              </a:rPr>
              <a:t> </a:t>
            </a:r>
            <a:r>
              <a:rPr lang="pl-PL" sz="2400" b="1" dirty="0">
                <a:solidFill>
                  <a:srgbClr val="0CAFAD"/>
                </a:solidFill>
              </a:rPr>
              <a:t>opinii</a:t>
            </a:r>
            <a:r>
              <a:rPr lang="pl-PL" sz="24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499"/>
            <a:ext cx="9127374" cy="2361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703392" y="5061686"/>
            <a:ext cx="2338766" cy="1796314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675960" y="5072400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l-PL" sz="2000" b="1">
                <a:solidFill>
                  <a:schemeClr val="bg1"/>
                </a:solidFill>
              </a:rPr>
              <a:t>Pracodawcy (107)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38355" y="5601829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>
                <a:solidFill>
                  <a:schemeClr val="bg1"/>
                </a:solidFill>
              </a:rPr>
              <a:t>federacje pracodawców,</a:t>
            </a:r>
          </a:p>
          <a:p>
            <a:pPr algn="ctr"/>
            <a:r>
              <a:rPr lang="pl-PL" sz="1400">
                <a:solidFill>
                  <a:schemeClr val="bg1"/>
                </a:solidFill>
              </a:rPr>
              <a:t>izby handlowe,</a:t>
            </a:r>
          </a:p>
          <a:p>
            <a:pPr algn="ctr"/>
            <a:r>
              <a:rPr lang="pl-PL" sz="1400">
                <a:solidFill>
                  <a:schemeClr val="bg1"/>
                </a:solidFill>
              </a:rPr>
              <a:t>organizacje MŚP itp.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491044" y="5072400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474720" y="5054963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l-PL" sz="2000" b="1">
                <a:solidFill>
                  <a:schemeClr val="bg1"/>
                </a:solidFill>
              </a:rPr>
              <a:t>Pracownicy (112)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491043" y="5506430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pl-PL" sz="1400">
                <a:solidFill>
                  <a:schemeClr val="bg1"/>
                </a:solidFill>
              </a:rPr>
              <a:t>związki zawodowe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6292896" y="5054962"/>
            <a:ext cx="2340000" cy="1796314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365616" y="5137912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pl-PL" sz="1800" b="1" dirty="0">
                <a:solidFill>
                  <a:schemeClr val="bg1"/>
                </a:solidFill>
              </a:rPr>
              <a:t>Organizacje społeczeństwa obywatelskiego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6365616" y="5681682"/>
            <a:ext cx="226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rolnicy, konsumenci,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</a:rPr>
              <a:t>organizacje pozarządowe, młodzież, stowarzyszenia zawodów, organizacje osób </a:t>
            </a:r>
            <a:br>
              <a:rPr lang="fr-FR" sz="1200" dirty="0">
                <a:solidFill>
                  <a:schemeClr val="bg1"/>
                </a:solidFill>
              </a:rPr>
            </a:br>
            <a:r>
              <a:rPr lang="pl-PL" sz="1200" dirty="0">
                <a:solidFill>
                  <a:schemeClr val="bg1"/>
                </a:solidFill>
              </a:rPr>
              <a:t>z niepełnosprawnościami, naukowcy, spółdzielnie itp.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pl-PL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 to jest opinia?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508552" y="1097497"/>
            <a:ext cx="40634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CAFAD"/>
                </a:solidFill>
              </a:rPr>
              <a:t>Parlament Europejski, Rada UE</a:t>
            </a:r>
            <a:r>
              <a:rPr lang="pl-PL" sz="1600" b="1" dirty="0"/>
              <a:t> lub </a:t>
            </a:r>
            <a:r>
              <a:rPr lang="pl-PL" sz="1600" b="1" dirty="0">
                <a:solidFill>
                  <a:srgbClr val="0CAFAD"/>
                </a:solidFill>
              </a:rPr>
              <a:t>Komisja Europejska</a:t>
            </a:r>
            <a:r>
              <a:rPr lang="pl-PL" sz="1600" b="1" dirty="0"/>
              <a:t> </a:t>
            </a:r>
            <a:r>
              <a:rPr lang="pl-PL" sz="1600" dirty="0"/>
              <a:t>mogą zwrócić się do EKES-u o </a:t>
            </a:r>
            <a:r>
              <a:rPr lang="pl-PL" sz="1600" b="1" dirty="0">
                <a:solidFill>
                  <a:srgbClr val="0CAFAD"/>
                </a:solidFill>
              </a:rPr>
              <a:t>zalecenia</a:t>
            </a:r>
            <a:r>
              <a:rPr lang="pl-PL" sz="1600" dirty="0"/>
              <a:t> dotyczące prawodawstwa w danej sprawie.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0CAFAD"/>
                </a:solidFill>
              </a:rPr>
              <a:t>Członkinie i członkowie EKES-u</a:t>
            </a:r>
            <a:r>
              <a:rPr lang="pl-PL" sz="1600" dirty="0"/>
              <a:t> reprezentujący wszystkie trzy Grupy przygotowują </a:t>
            </a:r>
            <a:r>
              <a:rPr lang="pl-PL" sz="1600" b="1" dirty="0">
                <a:solidFill>
                  <a:srgbClr val="0CAFAD"/>
                </a:solidFill>
              </a:rPr>
              <a:t>jeden dokument, zwany opinią</a:t>
            </a:r>
            <a:r>
              <a:rPr lang="pl-PL" sz="1600" dirty="0"/>
              <a:t>, w sprawie proponowanego prawodawstwa.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Po </a:t>
            </a:r>
            <a:r>
              <a:rPr lang="pl-PL" sz="1600" b="1" dirty="0">
                <a:solidFill>
                  <a:srgbClr val="0CAFAD"/>
                </a:solidFill>
              </a:rPr>
              <a:t>osiągnięciu konsensusu opinia EKES-u jest przesyłana instytucjom UE</a:t>
            </a:r>
            <a:r>
              <a:rPr lang="pl-PL" sz="1600" dirty="0"/>
              <a:t> do debaty oraz publikowana w Dzienniku Urzędowym UE (w 24 językach).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Sprawozdawczyni lub sprawozdawca </a:t>
            </a:r>
            <a:r>
              <a:rPr lang="pl-PL" sz="1600" b="1" dirty="0">
                <a:solidFill>
                  <a:srgbClr val="0CAFAD"/>
                </a:solidFill>
              </a:rPr>
              <a:t>przedstawia</a:t>
            </a:r>
            <a:r>
              <a:rPr lang="pl-PL" sz="1600" dirty="0"/>
              <a:t> główne ustalenia oraz </a:t>
            </a:r>
            <a:r>
              <a:rPr lang="pl-PL" sz="1600" b="1" dirty="0">
                <a:solidFill>
                  <a:srgbClr val="0CAFAD"/>
                </a:solidFill>
              </a:rPr>
              <a:t>promuje</a:t>
            </a:r>
            <a:r>
              <a:rPr lang="pl-PL" sz="1600" dirty="0"/>
              <a:t> opinię na poziomie unijnym, krajowym i lokalnym.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912785" y="6008703"/>
            <a:ext cx="396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/>
              <a:t>Zeskanuj kod QR, żeby</a:t>
            </a:r>
            <a:br>
              <a:rPr lang="pl-PL" sz="1600" b="1" dirty="0"/>
            </a:br>
            <a:r>
              <a:rPr lang="pl-PL" sz="1600" b="1" dirty="0"/>
              <a:t>dowiedzieć się więcej!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22" y="5327770"/>
            <a:ext cx="1166961" cy="1151402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0866" y="5868034"/>
            <a:ext cx="436880" cy="436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" y="592229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1113919" y="767209"/>
            <a:ext cx="7950182" cy="3616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45366" y="17243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Przydatne informacje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831629" y="4345767"/>
            <a:ext cx="36496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Równowaga płci</a:t>
            </a:r>
          </a:p>
          <a:p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1400" dirty="0"/>
              <a:t>Od czasu rozpoczęcia statystyk członkostwa </a:t>
            </a:r>
            <a:br>
              <a:rPr lang="fr-FR" sz="1400" dirty="0"/>
            </a:br>
            <a:r>
              <a:rPr lang="pl-PL" sz="1400" dirty="0"/>
              <a:t>w 2010 r. w obecnej kadencji 2020–2025 EKES może pochwalić się </a:t>
            </a:r>
            <a:r>
              <a:rPr lang="pl-PL" sz="1400" b="1" dirty="0">
                <a:solidFill>
                  <a:srgbClr val="0CAFAD"/>
                </a:solidFill>
              </a:rPr>
              <a:t>najwyższą reprezentacją kobiet</a:t>
            </a:r>
            <a:r>
              <a:rPr lang="pl-PL" sz="1400" dirty="0"/>
              <a:t> w historii. </a:t>
            </a:r>
          </a:p>
          <a:p>
            <a:endParaRPr lang="en-US" sz="1400" dirty="0"/>
          </a:p>
          <a:p>
            <a:r>
              <a:rPr lang="pl-PL" sz="1400" dirty="0"/>
              <a:t>Reprezentacja kobiet w EKES-</a:t>
            </a:r>
            <a:r>
              <a:rPr lang="pl-PL" sz="1400" dirty="0" err="1"/>
              <a:t>ie</a:t>
            </a:r>
            <a:r>
              <a:rPr lang="pl-PL" sz="1400" dirty="0"/>
              <a:t> jest wyższa niż kiedykolwiek wcześniej i wynosi </a:t>
            </a:r>
            <a:r>
              <a:rPr lang="pl-PL" sz="1400" b="1" dirty="0">
                <a:solidFill>
                  <a:srgbClr val="0CAFAD"/>
                </a:solidFill>
              </a:rPr>
              <a:t>33%</a:t>
            </a:r>
            <a:r>
              <a:rPr lang="pl-PL" sz="1400" dirty="0"/>
              <a:t>. Dla porównania odsetek ten wynosił 28% w 2015 r. i 24,70% w 2010 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416704" y="1107406"/>
            <a:ext cx="36176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Liczba członkiń i członków w podziale na kraje</a:t>
            </a:r>
          </a:p>
          <a:p>
            <a:endParaRPr lang="en-GB" sz="1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1400" dirty="0"/>
              <a:t>Podobnie jak w przypadku innych instytucji europejskich </a:t>
            </a:r>
            <a:r>
              <a:rPr lang="pl-PL" sz="1400" b="1" dirty="0">
                <a:solidFill>
                  <a:srgbClr val="0CAFAD"/>
                </a:solidFill>
              </a:rPr>
              <a:t>reprezentacja geograficzna</a:t>
            </a:r>
            <a:r>
              <a:rPr lang="pl-PL" sz="1400" dirty="0"/>
              <a:t> EKES-u</a:t>
            </a:r>
            <a:r>
              <a:rPr lang="pl-PL" sz="1400" b="1" dirty="0">
                <a:solidFill>
                  <a:srgbClr val="0CAFAD"/>
                </a:solidFill>
              </a:rPr>
              <a:t> jest proporcjonalna</a:t>
            </a:r>
            <a:r>
              <a:rPr lang="pl-PL" sz="1400" dirty="0"/>
              <a:t>, co oznacza, że państwom o większej liczbie ludności przydziela się większą liczbę członkiń i członków do ich reprezentowania. </a:t>
            </a:r>
          </a:p>
          <a:p>
            <a:endParaRPr lang="en-US" sz="1400" dirty="0"/>
          </a:p>
          <a:p>
            <a:r>
              <a:rPr lang="pl-PL" sz="1400" dirty="0"/>
              <a:t>Dlatego też </a:t>
            </a:r>
            <a:r>
              <a:rPr lang="pl-PL" sz="1400" b="1" dirty="0">
                <a:solidFill>
                  <a:srgbClr val="0CAFAD"/>
                </a:solidFill>
              </a:rPr>
              <a:t>Francja, Niemcy i Włochy</a:t>
            </a:r>
            <a:r>
              <a:rPr lang="pl-PL" sz="1400" dirty="0"/>
              <a:t> mają najwięcej członkiń i członków (</a:t>
            </a:r>
            <a:r>
              <a:rPr lang="pl-PL" sz="1400" b="1" dirty="0">
                <a:solidFill>
                  <a:srgbClr val="0CAFAD"/>
                </a:solidFill>
              </a:rPr>
              <a:t>24</a:t>
            </a:r>
            <a:r>
              <a:rPr lang="pl-PL" sz="1400" dirty="0"/>
              <a:t>), podczas gdy </a:t>
            </a:r>
            <a:r>
              <a:rPr lang="pl-PL" sz="1400" b="1" dirty="0">
                <a:solidFill>
                  <a:srgbClr val="0CAFAD"/>
                </a:solidFill>
              </a:rPr>
              <a:t>Malta</a:t>
            </a:r>
            <a:r>
              <a:rPr lang="pl-PL" sz="1400" dirty="0"/>
              <a:t> ma ich najmniej (</a:t>
            </a:r>
            <a:r>
              <a:rPr lang="pl-PL" sz="1400" b="1" dirty="0">
                <a:solidFill>
                  <a:srgbClr val="0CAFAD"/>
                </a:solidFill>
              </a:rPr>
              <a:t>5</a:t>
            </a:r>
            <a:r>
              <a:rPr lang="pl-PL" sz="1400" dirty="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7" y="936256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349752" y="2389036"/>
            <a:ext cx="230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>
                <a:solidFill>
                  <a:schemeClr val="accent5">
                    <a:lumMod val="75000"/>
                  </a:schemeClr>
                </a:solidFill>
              </a:rPr>
              <a:t>Poszukuj!</a:t>
            </a:r>
          </a:p>
          <a:p>
            <a:pPr algn="ctr"/>
            <a:r>
              <a:rPr lang="pl-PL" sz="1200"/>
              <a:t>Myślisz o pracy w instytucjach UE lub w innym kraju Unii? </a:t>
            </a:r>
          </a:p>
          <a:p>
            <a:pPr algn="ctr"/>
            <a:r>
              <a:rPr lang="pl-PL" sz="1200"/>
              <a:t>Co roku UE oferuje </a:t>
            </a:r>
            <a:r>
              <a:rPr lang="pl-PL" sz="1200" b="1">
                <a:solidFill>
                  <a:srgbClr val="0CAFAD"/>
                </a:solidFill>
              </a:rPr>
              <a:t>młodym absolwentom szkół wyższych</a:t>
            </a:r>
            <a:r>
              <a:rPr lang="pl-PL" sz="1200"/>
              <a:t> płatne staże.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1949810" y="4056746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1204775" y="5275413"/>
            <a:ext cx="34339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Studiuj!</a:t>
            </a:r>
          </a:p>
          <a:p>
            <a:pPr algn="ctr"/>
            <a:r>
              <a:rPr lang="pl-PL" sz="1200" dirty="0"/>
              <a:t>Masz prawo studiować na dowolnej uczelni w innym kraju UE</a:t>
            </a:r>
            <a:r>
              <a:rPr lang="en-GB" sz="1200"/>
              <a:t> </a:t>
            </a:r>
            <a:r>
              <a:rPr lang="pl-PL" sz="1200"/>
              <a:t>na </a:t>
            </a:r>
            <a:r>
              <a:rPr lang="pl-PL" sz="1200" dirty="0"/>
              <a:t>takich samych warunkach jak jego obywatele. </a:t>
            </a:r>
          </a:p>
          <a:p>
            <a:pPr algn="ctr"/>
            <a:r>
              <a:rPr lang="pl-PL" sz="1200" dirty="0"/>
              <a:t>Program</a:t>
            </a:r>
            <a:r>
              <a:rPr lang="pl-PL" sz="1200" b="1" dirty="0">
                <a:solidFill>
                  <a:srgbClr val="0CAFAD"/>
                </a:solidFill>
              </a:rPr>
              <a:t> ERASMUS </a:t>
            </a:r>
            <a:r>
              <a:rPr lang="pl-PL" sz="1200" dirty="0"/>
              <a:t>umożliwia Ci odbycie części </a:t>
            </a:r>
          </a:p>
          <a:p>
            <a:pPr algn="ctr"/>
            <a:r>
              <a:rPr lang="pl-PL" sz="1200" dirty="0"/>
              <a:t>studiów wyższych za granicą.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3101507" y="2374118"/>
            <a:ext cx="28089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>
                <a:solidFill>
                  <a:schemeClr val="accent5">
                    <a:lumMod val="75000"/>
                  </a:schemeClr>
                </a:solidFill>
              </a:rPr>
              <a:t>Zabierz głos!</a:t>
            </a:r>
          </a:p>
          <a:p>
            <a:pPr algn="ctr"/>
            <a:r>
              <a:rPr lang="pl-PL" sz="1200"/>
              <a:t>Możesz uczestniczyć w imprezach dla młodzieży, takich jak unijny dialog młodzieżowy, Europejskie Spotkanie Młodzieży (EYE) w Parlamencie Europejskim</a:t>
            </a:r>
            <a:br>
              <a:rPr lang="pl-PL" sz="1200"/>
            </a:br>
            <a:r>
              <a:rPr lang="pl-PL" sz="1200"/>
              <a:t>oraz w wydarzeniu </a:t>
            </a:r>
            <a:r>
              <a:rPr lang="pl-PL" sz="1200" b="1">
                <a:solidFill>
                  <a:srgbClr val="0CAFAD"/>
                </a:solidFill>
              </a:rPr>
              <a:t>„Twoja Europa - twoje zdanie!”</a:t>
            </a:r>
            <a:r>
              <a:rPr lang="pl-PL" sz="1200"/>
              <a:t> (YEYS!)</a:t>
            </a:r>
            <a:r>
              <a:rPr lang="pl-PL" sz="1200" b="1">
                <a:solidFill>
                  <a:srgbClr val="0CAFAD"/>
                </a:solidFill>
              </a:rPr>
              <a:t> </a:t>
            </a:r>
            <a:br>
              <a:rPr lang="pl-PL" sz="1200"/>
            </a:br>
            <a:r>
              <a:rPr lang="pl-PL" sz="1200"/>
              <a:t>w Europejskim Komitecie</a:t>
            </a:r>
            <a:br>
              <a:rPr lang="pl-PL" sz="1200"/>
            </a:br>
            <a:r>
              <a:rPr lang="pl-PL" sz="1200"/>
              <a:t>Ekonomiczno-Społecznym. </a:t>
            </a:r>
          </a:p>
          <a:p>
            <a:pPr algn="ctr"/>
            <a:r>
              <a:rPr lang="pl-PL" sz="1200"/>
              <a:t>Tutaj Twój głos się liczy!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2" y="858004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742340" y="2284419"/>
            <a:ext cx="2200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Pracuj!</a:t>
            </a:r>
          </a:p>
          <a:p>
            <a:pPr algn="ctr"/>
            <a:r>
              <a:rPr lang="pl-PL" sz="1200" dirty="0"/>
              <a:t>Jeśli masz skończone 18 lat, możesz ubiegać się o pracę </a:t>
            </a:r>
            <a:br>
              <a:rPr lang="fr-FR" sz="1200" dirty="0"/>
            </a:br>
            <a:r>
              <a:rPr lang="pl-PL" sz="1200" dirty="0"/>
              <a:t>w całej Unii. </a:t>
            </a:r>
          </a:p>
          <a:p>
            <a:pPr algn="ctr"/>
            <a:r>
              <a:rPr lang="pl-PL" sz="1200" dirty="0"/>
              <a:t>Program </a:t>
            </a:r>
            <a:r>
              <a:rPr lang="pl-PL" sz="1200" b="1" dirty="0">
                <a:solidFill>
                  <a:srgbClr val="0CAFAD"/>
                </a:solidFill>
              </a:rPr>
              <a:t>EURES</a:t>
            </a:r>
            <a:r>
              <a:rPr lang="pl-PL" sz="1200" dirty="0"/>
              <a:t> umożliwi Ci kontakt z pracodawcami z całej Europy, Norwegii i Islandii.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818365" y="3875453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337865" y="5123913"/>
            <a:ext cx="280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>
                <a:solidFill>
                  <a:schemeClr val="accent5">
                    <a:lumMod val="75000"/>
                  </a:schemeClr>
                </a:solidFill>
              </a:rPr>
              <a:t>Podróżuj!</a:t>
            </a:r>
          </a:p>
          <a:p>
            <a:pPr algn="ctr"/>
            <a:r>
              <a:rPr lang="pl-PL" sz="1200"/>
              <a:t>Pozbawiona granic strefa Schengen daje 400 mln obywateli UE swobodę przemieszczania się między krajami. </a:t>
            </a:r>
          </a:p>
          <a:p>
            <a:pPr algn="ctr"/>
            <a:r>
              <a:rPr lang="pl-PL" sz="1200"/>
              <a:t>Na przykład bilet kolejowy </a:t>
            </a:r>
            <a:r>
              <a:rPr lang="pl-PL" sz="1200" b="1">
                <a:solidFill>
                  <a:srgbClr val="0CAFAD"/>
                </a:solidFill>
              </a:rPr>
              <a:t>INTERRAIL</a:t>
            </a:r>
            <a:r>
              <a:rPr lang="pl-PL" sz="1200"/>
              <a:t> umożliwia dotarcie do ponad 40 tys. miejsc docelowych w 30 krajach.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68"/>
            <a:ext cx="8229600" cy="971146"/>
          </a:xfrm>
        </p:spPr>
        <p:txBody>
          <a:bodyPr/>
          <a:lstStyle/>
          <a:p>
            <a:pPr algn="ctr"/>
            <a:r>
              <a:rPr lang="pl-PL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Co UE zapewnia młodym ludziom?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F7M6YNZUATRX-1659962339-2682</_dlc_DocId>
    <_dlc_DocIdUrl xmlns="59ace41b-6786-4ce3-be71-52c27066c6ef">
      <Url>http://dm/eesc/2024/_layouts/15/DocIdRedir.aspx?ID=F7M6YNZUATRX-1659962339-2682</Url>
      <Description>F7M6YNZUATRX-1659962339-2682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2024-12-13T12:00:00+00:00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Klimaszewska Agnieszka</DisplayName>
        <AccountId>1509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customXml/itemProps2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7288C52-8647-47AA-9148-D2AF84A81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1287</Words>
  <Application>Microsoft Office PowerPoint</Application>
  <PresentationFormat>On-screen Show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O Unii Europejskiej</vt:lpstr>
      <vt:lpstr>Czym zajmuje się UE?</vt:lpstr>
      <vt:lpstr>PowerPoint Presentation</vt:lpstr>
      <vt:lpstr>PowerPoint Presentation</vt:lpstr>
      <vt:lpstr>PowerPoint Presentation</vt:lpstr>
      <vt:lpstr>Co to jest opinia?</vt:lpstr>
      <vt:lpstr>PowerPoint Presentation</vt:lpstr>
      <vt:lpstr>Co UE zapewnia młodym ludziom?</vt:lpstr>
      <vt:lpstr>Oferta EKES-u dla młodzieży</vt:lpstr>
      <vt:lpstr>Inicjatywy EKES-u na rzecz młodzieży </vt:lpstr>
      <vt:lpstr>Twoja Europa – twoje zdanie! (YEYS!)</vt:lpstr>
      <vt:lpstr>PowerPoint Presentation</vt:lpstr>
      <vt:lpstr>PowerPoint Presentation</vt:lpstr>
      <vt:lpstr>PowerPoint Presentation</vt:lpstr>
      <vt:lpstr>Pozostańmy w kontakcie!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 PPT na wizyty w szkołach</dc:title>
  <dc:subject>INFO</dc:subject>
  <dc:creator>Rodriges Dias Aline</dc:creator>
  <cp:keywords>EESC-2024-04369-00-00-INFO-TRA-EN</cp:keywords>
  <dc:description>Rapporteur:  - Original language: EN - Date of document: 13/12/2024 - Date of meeting:  - External documents:  - Administrator:  BURUZAN Adela</dc:description>
  <cp:lastModifiedBy>Buruzan Adela</cp:lastModifiedBy>
  <cp:revision>363</cp:revision>
  <dcterms:created xsi:type="dcterms:W3CDTF">2019-11-25T13:57:29Z</dcterms:created>
  <dcterms:modified xsi:type="dcterms:W3CDTF">2024-12-16T14:23:08Z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1696052b-98a7-4aa3-886c-e6151290d3e0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2021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NL|55c6556c-b4f4-441d-9acf-c498d4f838bd;EN|f2175f21-25d7-44a3-96da-d6a61b075e1b;EL|6d4f4d51-af9b-4650-94b4-4276bee85c91;FI|87606a43-d45f-42d6-b8c9-e1a3457db5b7;MT|7df99101-6854-4a26-b53a-b88c0da02c26;BG|1a1b3951-7821-4e6a-85f5-5673fc08bd2c;HR|2f555653-ed1a-4fe6-8362-9082d95989e5;LT|a7ff5ce7-6123-4f68-865a-a57c31810414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35;#FI|87606a43-d45f-42d6-b8c9-e1a3457db5b7;#34;#LT|a7ff5ce7-6123-4f68-865a-a57c31810414;#31;#NL|55c6556c-b4f4-441d-9acf-c498d4f838bd;#30;#HR|2f555653-ed1a-4fe6-8362-9082d95989e5;#29;#EL|6d4f4d51-af9b-4650-94b4-4276bee85c91;#23;#MT|7df99101-6854-4a26-b53a-b88c0da02c26;#22;#BG|1a1b3951-7821-4e6a-85f5-5673fc08bd2c;#12;#IT|0774613c-01ed-4e5d-a25d-11d2388de825;#11;#Internal|2451815e-8241-4bbf-a22e-1ab710712bf2;#10;#INFO|d9136e7c-93a9-4c42-9d28-92b61e85f80c;#8;#Final|ea5e6674-7b27-4bac-b091-73adbb394efe;#5;#EN|f2175f21-25d7-44a3-96da-d6a61b075e1b;#3;#TRA|150d2a88-1431-44e6-a8ca-0bb753ab8672;#1;#EESC|422833ec-8d7e-4e65-8e4e-8bed07ffb729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17;#PL|1e03da61-4678-4e07-b136-b5024ca9197b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