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57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sv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.jpe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8.jpeg"/><Relationship Id="rId2" Type="http://schemas.openxmlformats.org/officeDocument/2006/relationships/image" Target="../media/image62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70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7.sv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lv/members-groups/groups/employers-grou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eesc.europa.eu/lv/members-groups/groups/civil-society-organisations-group" TargetMode="External"/><Relationship Id="rId4" Type="http://schemas.openxmlformats.org/officeDocument/2006/relationships/hyperlink" Target="https://www.eesc.europa.eu/lv/members-groups/groups/workers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9AECD-4A24-4C0C-97E0-CE8F52D4F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303" y="4834491"/>
            <a:ext cx="238301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3038130"/>
            <a:ext cx="4210113" cy="2242157"/>
          </a:xfrm>
        </p:spPr>
        <p:txBody>
          <a:bodyPr>
            <a:noAutofit/>
          </a:bodyPr>
          <a:lstStyle/>
          <a:p>
            <a:pPr eaLnBrk="1" hangingPunct="1"/>
            <a:r>
              <a:rPr lang="lv-LV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EESK piedāvājums jauniešiem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lv-LV" sz="2000"/>
              <a:t>EESK 2022. gada septembrī pieņēma atzinumu </a:t>
            </a:r>
            <a:r>
              <a:rPr lang="lv-LV" sz="2000" b="1">
                <a:solidFill>
                  <a:srgbClr val="0CAFAD"/>
                </a:solidFill>
              </a:rPr>
              <a:t>“ES jauniešu tests”</a:t>
            </a:r>
            <a:r>
              <a:rPr lang="lv-LV" sz="2000"/>
              <a:t>. Šāds tests ir instruments, kura mērķis ir </a:t>
            </a:r>
            <a:r>
              <a:rPr lang="lv-LV" sz="2000" b="1">
                <a:solidFill>
                  <a:srgbClr val="0CAFAD"/>
                </a:solidFill>
              </a:rPr>
              <a:t>stiprināt jauniešu līdzdalību</a:t>
            </a:r>
            <a:r>
              <a:rPr lang="lv-LV" sz="2000"/>
              <a:t> un politikas veidošanā integrēt jaunatnes perspektīvas.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lv-LV" sz="2000"/>
              <a:t>Pēc tam 2023. gada jūlijā tika izveidota </a:t>
            </a:r>
            <a:r>
              <a:rPr lang="lv-LV" sz="2000" b="1">
                <a:solidFill>
                  <a:srgbClr val="0CAFAD"/>
                </a:solidFill>
              </a:rPr>
              <a:t>EESK Jauniešu grupa</a:t>
            </a:r>
            <a:r>
              <a:rPr lang="lv-LV" sz="2000"/>
              <a:t>, kuras uzdevums ir: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lv-LV" sz="2000"/>
              <a:t>noskaidrot, kā jaunieši varētu </a:t>
            </a:r>
            <a:r>
              <a:rPr lang="lv-LV" sz="2000" b="1">
                <a:solidFill>
                  <a:srgbClr val="0CAFAD"/>
                </a:solidFill>
              </a:rPr>
              <a:t>aktīvi palīdzēt</a:t>
            </a:r>
            <a:r>
              <a:rPr lang="lv-LV" sz="2000"/>
              <a:t> Komitejas darbā;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lv-LV" sz="2000"/>
              <a:t>veicināt atklātu dialogu starp </a:t>
            </a:r>
            <a:r>
              <a:rPr lang="lv-LV" sz="2000" b="1">
                <a:solidFill>
                  <a:srgbClr val="0CAFAD"/>
                </a:solidFill>
              </a:rPr>
              <a:t>EESK locekļiem un jaunatnes organizācijām</a:t>
            </a:r>
            <a:r>
              <a:rPr lang="lv-LV" sz="200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1110" y="4304864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sz="1600">
                <a:solidFill>
                  <a:schemeClr val="bg1"/>
                </a:solidFill>
                <a:latin typeface="Calibri" pitchFamily="34" charset="0"/>
              </a:rPr>
              <a:t>EESK</a:t>
            </a:r>
            <a:br>
              <a:rPr lang="lv-LV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lv-LV" sz="1600">
                <a:solidFill>
                  <a:schemeClr val="bg1"/>
                </a:solidFill>
                <a:latin typeface="Calibri" pitchFamily="34" charset="0"/>
              </a:rPr>
              <a:t>Jauniešu</a:t>
            </a:r>
            <a:br>
              <a:rPr lang="lv-LV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lv-LV" sz="1600">
                <a:solidFill>
                  <a:schemeClr val="bg1"/>
                </a:solidFill>
                <a:latin typeface="Calibri" pitchFamily="34" charset="0"/>
              </a:rPr>
              <a:t>grupa</a:t>
            </a:r>
            <a:br>
              <a:rPr lang="lv-LV" sz="1600">
                <a:solidFill>
                  <a:schemeClr val="bg1"/>
                </a:solidFill>
                <a:latin typeface="Calibri" pitchFamily="34" charset="0"/>
              </a:rPr>
            </a:br>
            <a:endParaRPr lang="lv-LV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49825" y="2951054"/>
            <a:ext cx="1828104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sz="1600">
                <a:solidFill>
                  <a:schemeClr val="bg1"/>
                </a:solidFill>
                <a:latin typeface="Calibri" pitchFamily="34" charset="0"/>
              </a:rPr>
              <a:t>Jūsu Eiropa,</a:t>
            </a:r>
            <a:br>
              <a:rPr lang="lv-LV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lv-LV" sz="1600">
                <a:solidFill>
                  <a:schemeClr val="bg1"/>
                </a:solidFill>
                <a:latin typeface="Calibri" pitchFamily="34" charset="0"/>
              </a:rPr>
              <a:t>jūsu lēmumi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48618" y="4209314"/>
            <a:ext cx="997320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ES jauniešu tests EESK ietvaros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92000" cy="1692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38397" y="2689688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Pētījums par jauniešu līdzdalību dažādos līmeņos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92000" cy="1692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2707" y="2709087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sz="1600" dirty="0">
                <a:solidFill>
                  <a:schemeClr val="bg1"/>
                </a:solidFill>
                <a:latin typeface="Calibri" pitchFamily="34" charset="0"/>
              </a:rPr>
              <a:t>Jauniešu</a:t>
            </a:r>
            <a:br>
              <a:rPr lang="lv-LV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lv-LV" sz="1600" dirty="0">
                <a:solidFill>
                  <a:schemeClr val="bg1"/>
                </a:solidFill>
                <a:latin typeface="Calibri" pitchFamily="34" charset="0"/>
              </a:rPr>
              <a:t>apaļā galda sarunas</a:t>
            </a:r>
            <a:br>
              <a:rPr lang="lv-LV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lv-LV" sz="1600" dirty="0">
                <a:solidFill>
                  <a:schemeClr val="bg1"/>
                </a:solidFill>
                <a:latin typeface="Calibri" pitchFamily="34" charset="0"/>
              </a:rPr>
              <a:t>par klimatu un ilgtspēju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922965" y="2466727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>
                <a:latin typeface="Calibri"/>
                <a:ea typeface="Calibri"/>
                <a:cs typeface="Calibri"/>
              </a:rPr>
              <a:t>Jauniešu delegāts</a:t>
            </a:r>
            <a:br>
              <a:rPr lang="lv-LV" sz="1600">
                <a:latin typeface="Calibri"/>
                <a:ea typeface="Calibri"/>
                <a:cs typeface="Calibri"/>
              </a:rPr>
            </a:br>
            <a:r>
              <a:rPr lang="lv-LV" sz="1600">
                <a:latin typeface="Calibri"/>
                <a:ea typeface="Calibri"/>
                <a:cs typeface="Calibri"/>
              </a:rPr>
              <a:t>uz </a:t>
            </a:r>
            <a:r>
              <a:rPr lang="lv-LV" sz="1600" i="1">
                <a:latin typeface="Calibri"/>
                <a:ea typeface="Calibri"/>
                <a:cs typeface="Calibri"/>
              </a:rPr>
              <a:t>COP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lv-LV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EESK iniciatīvas jaunatnei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6A5103-8F48-4255-8DBB-CF5873E62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5" t="17969" r="8562" b="15324"/>
          <a:stretch/>
        </p:blipFill>
        <p:spPr>
          <a:xfrm rot="20683725">
            <a:off x="4830582" y="6668939"/>
            <a:ext cx="234100" cy="16040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DCCFDB37-D0BA-4701-81C8-150740AC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18215"/>
            <a:ext cx="9020173" cy="21095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>
              <a:spcBef>
                <a:spcPts val="1200"/>
              </a:spcBef>
            </a:pPr>
            <a:r>
              <a:rPr lang="lv-LV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Jūsu Eiropa, jūsu lēmumi</a:t>
            </a:r>
            <a:r>
              <a:rPr lang="en-US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! (</a:t>
            </a:r>
            <a:r>
              <a:rPr lang="en-US" altLang="fr-FR" sz="36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YEYS</a:t>
            </a:r>
            <a:r>
              <a:rPr lang="en-US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!)</a:t>
            </a:r>
            <a:br>
              <a:rPr lang="lv-LV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lv-LV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n-US" altLang="fr-FR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EBC96D-6E9F-435F-8BC9-AD2E14F54E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D4057E-A226-4DBC-A4A7-D434588B19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9390DB-591F-4E31-85CF-28AF2828FF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49151E-9A5E-41D1-B14A-5E6A4397B3EE}"/>
              </a:ext>
            </a:extLst>
          </p:cNvPr>
          <p:cNvSpPr txBox="1"/>
          <p:nvPr/>
        </p:nvSpPr>
        <p:spPr>
          <a:xfrm>
            <a:off x="1037996" y="1264791"/>
            <a:ext cx="288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2025. gada 13. un 14. martā</a:t>
            </a:r>
          </a:p>
        </p:txBody>
      </p:sp>
      <p:pic>
        <p:nvPicPr>
          <p:cNvPr id="19" name="Graphic 18" descr="Daily calendar with solid fill">
            <a:extLst>
              <a:ext uri="{FF2B5EF4-FFF2-40B4-BE49-F238E27FC236}">
                <a16:creationId xmlns:a16="http://schemas.microsoft.com/office/drawing/2014/main" id="{DDD5F07A-899C-477E-921E-59DE3B754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20" name="Graphic 19" descr="Marker with solid fill">
            <a:extLst>
              <a:ext uri="{FF2B5EF4-FFF2-40B4-BE49-F238E27FC236}">
                <a16:creationId xmlns:a16="http://schemas.microsoft.com/office/drawing/2014/main" id="{CA49D712-F215-4F00-B09B-0E04D603AA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9A8E40-3E71-4FDA-BEE6-BBE976F2A88C}"/>
              </a:ext>
            </a:extLst>
          </p:cNvPr>
          <p:cNvSpPr txBox="1"/>
          <p:nvPr/>
        </p:nvSpPr>
        <p:spPr>
          <a:xfrm>
            <a:off x="1087444" y="2153479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Briselē, Beļģijā</a:t>
            </a:r>
          </a:p>
        </p:txBody>
      </p:sp>
      <p:pic>
        <p:nvPicPr>
          <p:cNvPr id="22" name="Graphic 21" descr="Group success with solid fill">
            <a:extLst>
              <a:ext uri="{FF2B5EF4-FFF2-40B4-BE49-F238E27FC236}">
                <a16:creationId xmlns:a16="http://schemas.microsoft.com/office/drawing/2014/main" id="{7056B704-5A3A-41C7-B327-673B943F74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E837F0-A8D7-4A09-BF79-C8D00E9870A8}"/>
              </a:ext>
            </a:extLst>
          </p:cNvPr>
          <p:cNvSpPr txBox="1"/>
          <p:nvPr/>
        </p:nvSpPr>
        <p:spPr>
          <a:xfrm>
            <a:off x="1161875" y="2955905"/>
            <a:ext cx="39197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133 delegāti no:</a:t>
            </a:r>
          </a:p>
          <a:p>
            <a:r>
              <a:rPr lang="lv-LV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CAFAD"/>
                </a:solidFill>
              </a:rPr>
              <a:t>37 valstu vidusskolām</a:t>
            </a:r>
            <a:r>
              <a:rPr lang="lv-LV" dirty="0"/>
              <a:t>: no 27 dalībvalstīm, 9 kandidātvalstīm un Apvienotās Karalistes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CAFAD"/>
                </a:solidFill>
              </a:rPr>
              <a:t>nacionālajām jaunatnes padomēm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CAFA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CAFAD"/>
                </a:solidFill>
              </a:rPr>
              <a:t>jauniešu organizācijām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CAFAD"/>
                </a:solidFill>
              </a:rPr>
              <a:t>Eiropas Jaunatnes foruma</a:t>
            </a:r>
            <a:endParaRPr lang="lv-LV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54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714497" y="3621146"/>
            <a:ext cx="2979175" cy="2468392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2890844" y="265947"/>
            <a:ext cx="336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>
                <a:solidFill>
                  <a:schemeClr val="accent5">
                    <a:lumMod val="75000"/>
                  </a:schemeClr>
                </a:solidFill>
              </a:rPr>
              <a:t>Kas gaidāms?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361507" y="1059726"/>
            <a:ext cx="25460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1. solis </a:t>
            </a:r>
            <a:r>
              <a:rPr lang="lv-LV" sz="1800" dirty="0"/>
              <a:t>Jūs tiksiet sadalīti </a:t>
            </a:r>
            <a:r>
              <a:rPr lang="lv-LV" sz="1800" b="1" dirty="0"/>
              <a:t>grupās </a:t>
            </a:r>
            <a:r>
              <a:rPr lang="lv-LV" sz="1800" dirty="0"/>
              <a:t>un </a:t>
            </a:r>
            <a:r>
              <a:rPr lang="lv-LV" sz="1800" b="1" dirty="0"/>
              <a:t>piedalīsieties interaktīvos darbsemināros</a:t>
            </a:r>
            <a:r>
              <a:rPr lang="lv-LV" sz="1800" dirty="0"/>
              <a:t> un </a:t>
            </a:r>
            <a:r>
              <a:rPr lang="lv-LV" sz="1800" b="1" dirty="0"/>
              <a:t>iedvesmojošās sarunās</a:t>
            </a:r>
            <a:r>
              <a:rPr lang="lv-LV" sz="1800" dirty="0"/>
              <a:t>, kuras vadīs galvenie referenti.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290265" y="1061831"/>
            <a:ext cx="2178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>
                <a:solidFill>
                  <a:schemeClr val="accent1">
                    <a:lumMod val="75000"/>
                  </a:schemeClr>
                </a:solidFill>
              </a:rPr>
              <a:t>2. solis </a:t>
            </a:r>
            <a:r>
              <a:rPr lang="lv-LV" sz="1800"/>
              <a:t>Koordinatori vadīs sesijas, lai jums palīdzētu </a:t>
            </a:r>
            <a:r>
              <a:rPr lang="lv-LV" sz="1800" b="1"/>
              <a:t>formulēt savu redzējumu un vēlmes attiecībā uz Eiropas nākotni</a:t>
            </a:r>
            <a:r>
              <a:rPr lang="lv-LV" sz="180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049821"/>
            <a:ext cx="264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b="1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lv-LV" sz="1800" b="1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lv-LV" b="1">
                <a:solidFill>
                  <a:schemeClr val="accent1">
                    <a:lumMod val="75000"/>
                  </a:schemeClr>
                </a:solidFill>
              </a:rPr>
              <a:t> solis</a:t>
            </a:r>
            <a:r>
              <a:rPr lang="lv-LV" sz="18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Pasākuma kulminācija būs </a:t>
            </a:r>
            <a:r>
              <a:rPr lang="lv-LV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noslēguma plenārsesija</a:t>
            </a:r>
            <a:r>
              <a:rPr lang="lv-LV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kurā dalībnieki nāks klajā ar savām idejām konkrētu ieteikumu veidā.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b="1"/>
              <a:t>EESK Jauniešu grupa</a:t>
            </a:r>
            <a:r>
              <a:rPr lang="lv-LV"/>
              <a:t> turpinās darbu pēc pasākuma, daloties ar minētajiem ieteikumiem, kuri būs </a:t>
            </a:r>
            <a:r>
              <a:rPr lang="lv-LV" b="1"/>
              <a:t>iespējams devums</a:t>
            </a:r>
            <a:r>
              <a:rPr lang="lv-LV"/>
              <a:t> EESK konsultatīvajā un politiskajā darbā, un pētīs, kā tos integrēt atlasītajos atzinumos, kuriem tiks veikts </a:t>
            </a:r>
            <a:r>
              <a:rPr lang="lv-LV" b="1"/>
              <a:t>ES jauniešu tests</a:t>
            </a:r>
            <a:r>
              <a:rPr lang="lv-LV"/>
              <a:t>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572281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613" y="1674377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000" b="1">
                <a:solidFill>
                  <a:schemeClr val="accent1">
                    <a:lumMod val="75000"/>
                  </a:schemeClr>
                </a:solidFill>
              </a:rPr>
              <a:t>Rezultāts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799102" y="3740021"/>
            <a:ext cx="2786842" cy="2217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1094222" y="3508568"/>
            <a:ext cx="2196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600" b="1">
                <a:solidFill>
                  <a:srgbClr val="0CAFAD"/>
                </a:solidFill>
              </a:rPr>
              <a:t>Skolotājiem</a:t>
            </a:r>
            <a:r>
              <a:rPr lang="lv-LV" sz="1600"/>
              <a:t> būs arī iespēja apmeklēt </a:t>
            </a:r>
            <a:r>
              <a:rPr lang="lv-LV" sz="1600" b="1">
                <a:solidFill>
                  <a:srgbClr val="0CAFAD"/>
                </a:solidFill>
              </a:rPr>
              <a:t>Eiropas vēstures namu</a:t>
            </a:r>
            <a:r>
              <a:rPr lang="lv-LV" sz="1600"/>
              <a:t>, </a:t>
            </a:r>
            <a:r>
              <a:rPr lang="lv-LV" sz="1600" b="1">
                <a:solidFill>
                  <a:srgbClr val="0CAFAD"/>
                </a:solidFill>
              </a:rPr>
              <a:t>veidot kontaktus </a:t>
            </a:r>
            <a:r>
              <a:rPr lang="lv-LV" sz="1600"/>
              <a:t>ar kolēģiem un piedalīties īpašās mācību un citu ES iestāžu informatīvajās sesijās, kurās izskanēs konkrēti piedāvājumi jauniešiem.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lv-LV" sz="3600" b="1">
                <a:solidFill>
                  <a:schemeClr val="accent5">
                    <a:lumMod val="75000"/>
                  </a:schemeClr>
                </a:solidFill>
              </a:rPr>
              <a:t>#YEYS2025 mērķi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5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0">
                <a:effectLst/>
              </a:rPr>
              <a:t>pavērs iespējas jauniešiem un nodrošinās dalībniekiem </a:t>
            </a:r>
            <a:r>
              <a:rPr lang="lv-LV" b="1" i="0">
                <a:solidFill>
                  <a:srgbClr val="0CAFAD"/>
                </a:solidFill>
                <a:effectLst/>
              </a:rPr>
              <a:t>līdzdalības demokrātijas</a:t>
            </a:r>
            <a:r>
              <a:rPr lang="lv-LV" i="0">
                <a:effectLst/>
              </a:rPr>
              <a:t> instrumentus,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0">
                <a:effectLst/>
              </a:rPr>
              <a:t>mudinās jauniešus </a:t>
            </a:r>
            <a:r>
              <a:rPr lang="lv-LV" b="1" i="0">
                <a:solidFill>
                  <a:srgbClr val="0CAFAD"/>
                </a:solidFill>
                <a:effectLst/>
              </a:rPr>
              <a:t>izteikties, kas viņus satrauc</a:t>
            </a:r>
            <a:r>
              <a:rPr lang="lv-LV" i="0">
                <a:effectLst/>
              </a:rPr>
              <a:t> saistībā ar ES,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0">
                <a:effectLst/>
              </a:rPr>
              <a:t>iedvesmos uz turpmāku </a:t>
            </a:r>
            <a:r>
              <a:rPr lang="lv-LV" b="1" i="0">
                <a:solidFill>
                  <a:srgbClr val="0CAFAD"/>
                </a:solidFill>
                <a:effectLst/>
              </a:rPr>
              <a:t>pilsonisko sadarbību</a:t>
            </a:r>
            <a:r>
              <a:rPr lang="lv-LV" i="0">
                <a:effectLst/>
              </a:rPr>
              <a:t> ar ES un tās kopienām.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EESK </a:t>
            </a:r>
            <a:r>
              <a:rPr lang="lv-LV" b="1" dirty="0"/>
              <a:t>16. reizi </a:t>
            </a:r>
            <a:r>
              <a:rPr lang="lv-LV" dirty="0"/>
              <a:t>pulcēs jauniešus uz pasākumu </a:t>
            </a:r>
            <a:r>
              <a:rPr lang="lv-LV" i="1" dirty="0">
                <a:solidFill>
                  <a:srgbClr val="0CAFAD"/>
                </a:solidFill>
              </a:rPr>
              <a:t>“Jūsu Eiropa</a:t>
            </a:r>
            <a:r>
              <a:rPr lang="lv-LV" b="1" i="1" dirty="0">
                <a:solidFill>
                  <a:srgbClr val="0CAFAD"/>
                </a:solidFill>
              </a:rPr>
              <a:t>,</a:t>
            </a:r>
            <a:r>
              <a:rPr lang="lv-LV" i="1" dirty="0">
                <a:solidFill>
                  <a:srgbClr val="0CAFAD"/>
                </a:solidFill>
              </a:rPr>
              <a:t> jūsu lēmumi”</a:t>
            </a:r>
            <a:endParaRPr lang="lv-LV" dirty="0"/>
          </a:p>
          <a:p>
            <a:endParaRPr lang="en-GB" dirty="0"/>
          </a:p>
          <a:p>
            <a:r>
              <a:rPr lang="lv-LV" dirty="0"/>
              <a:t>Šogad </a:t>
            </a:r>
            <a:r>
              <a:rPr lang="lv-LV" i="1" dirty="0"/>
              <a:t>YEYS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-40984" y="5221670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lv-LV" sz="2000" b="1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lv-LV" sz="3600" b="1">
                <a:solidFill>
                  <a:schemeClr val="accent5">
                    <a:lumMod val="75000"/>
                  </a:schemeClr>
                </a:solidFill>
              </a:rPr>
              <a:t>Ko iegūsiet jūs?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/>
              <a:t>Dalībnieki tiks aicināti izpētīt un ierosināt </a:t>
            </a:r>
            <a:r>
              <a:rPr lang="lv-LV" sz="2000" b="1">
                <a:solidFill>
                  <a:srgbClr val="0CAFAD"/>
                </a:solidFill>
              </a:rPr>
              <a:t>radošus risinājumus, kā palielināt jauniešu iesaisti un stiprināt līdzdalības demokrātiju</a:t>
            </a:r>
            <a:r>
              <a:rPr lang="lv-LV" sz="200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i="1"/>
              <a:t>YEYS</a:t>
            </a:r>
            <a:r>
              <a:rPr lang="lv-LV" sz="2000"/>
              <a:t> noslēgumā saņemsiet arī </a:t>
            </a:r>
            <a:r>
              <a:rPr lang="lv-LV" sz="2000" b="1" i="1">
                <a:solidFill>
                  <a:srgbClr val="0CAFAD"/>
                </a:solidFill>
              </a:rPr>
              <a:t>YEYS</a:t>
            </a:r>
            <a:r>
              <a:rPr lang="lv-LV" sz="2000" b="1">
                <a:solidFill>
                  <a:srgbClr val="0CAFAD"/>
                </a:solidFill>
              </a:rPr>
              <a:t> diplomu.</a:t>
            </a:r>
            <a:r>
              <a:rPr lang="lv-LV" sz="2000"/>
              <a:t>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/>
              <a:t>Tiks izdalīti </a:t>
            </a:r>
            <a:r>
              <a:rPr lang="lv-LV" sz="2000" b="1">
                <a:solidFill>
                  <a:srgbClr val="0CAFAD"/>
                </a:solidFill>
              </a:rPr>
              <a:t>izglītojoši materiāli, kuros dalīties ar klasi, draugiem un ģimeni</a:t>
            </a:r>
            <a:r>
              <a:rPr lang="lv-LV" sz="20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2000"/>
              <a:t>Jūs piedalīsieties aizraujošā un iedvesmojošā domu apmaiņā ar citiem skolēniem un jauniešiem </a:t>
            </a:r>
            <a:r>
              <a:rPr lang="lv-LV" sz="2000" b="1">
                <a:solidFill>
                  <a:srgbClr val="0CAFAD"/>
                </a:solidFill>
              </a:rPr>
              <a:t>no visas Eiropas.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lv-LV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Sekojiet līdzi informācijai!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i="0">
                <a:solidFill>
                  <a:srgbClr val="333333"/>
                </a:solidFill>
                <a:effectLst/>
              </a:rPr>
              <a:t>Noskenējiet QR kodu</a:t>
            </a:r>
            <a:r>
              <a:rPr lang="lv-LV" sz="1600">
                <a:solidFill>
                  <a:srgbClr val="333333"/>
                </a:solidFill>
              </a:rPr>
              <a:t>, apmeklējiet tīmekļa vietni un sekojiet līdzi informācijai par pasākumu!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261688"/>
            <a:ext cx="33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0" i="0">
                <a:solidFill>
                  <a:srgbClr val="333333"/>
                </a:solidFill>
                <a:effectLst/>
              </a:rPr>
              <a:t>Vēlaties sazināties? </a:t>
            </a:r>
            <a:r>
              <a:rPr lang="lv-LV" sz="1600"/>
              <a:t>Rakstiet mums e</a:t>
            </a:r>
            <a:r>
              <a:rPr lang="lv-LV" sz="1600" b="0" i="0">
                <a:solidFill>
                  <a:srgbClr val="333333"/>
                </a:solidFill>
                <a:effectLst/>
              </a:rPr>
              <a:t>-pastu:</a:t>
            </a:r>
            <a:r>
              <a:rPr lang="lv-LV" sz="1600"/>
              <a:t> </a:t>
            </a:r>
            <a:r>
              <a:rPr lang="lv-LV" sz="1600" b="1">
                <a:hlinkClick r:id="rId4"/>
              </a:rPr>
              <a:t>youreurope@eesc.europa.eu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6267450" y="316979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600">
                <a:solidFill>
                  <a:srgbClr val="333333"/>
                </a:solidFill>
                <a:latin typeface="Source Sans 3"/>
              </a:rPr>
              <a:t>F</a:t>
            </a:r>
            <a:r>
              <a:rPr lang="lv-LV" sz="1600" b="0" i="0">
                <a:solidFill>
                  <a:srgbClr val="333333"/>
                </a:solidFill>
                <a:effectLst/>
                <a:latin typeface="Source Sans 3"/>
              </a:rPr>
              <a:t>ollow us </a:t>
            </a:r>
            <a:r>
              <a:rPr lang="lv-LV" sz="1600">
                <a:solidFill>
                  <a:srgbClr val="333333"/>
                </a:solidFill>
                <a:latin typeface="Source Sans 3"/>
              </a:rPr>
              <a:t>for more</a:t>
            </a:r>
            <a:r>
              <a:rPr lang="lv-LV" sz="1600" b="0" i="0">
                <a:solidFill>
                  <a:srgbClr val="333333"/>
                </a:solidFill>
                <a:effectLst/>
                <a:latin typeface="Source Sans 3"/>
              </a:rPr>
              <a:t>: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600" i="0">
                <a:solidFill>
                  <a:srgbClr val="333333"/>
                </a:solidFill>
                <a:effectLst/>
                <a:hlinkClick r:id="rId10"/>
              </a:rPr>
              <a:t>Jūsu Eiropa, jūsu lēmumi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lv-LV" sz="1600">
                <a:hlinkClick r:id="rId11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lv-LV" sz="2400" b="1">
                <a:solidFill>
                  <a:schemeClr val="accent5">
                    <a:lumMod val="75000"/>
                  </a:schemeClr>
                </a:solidFill>
              </a:rPr>
              <a:t>Uz drīzu tikšanos Briselē!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26C5E468-8476-37B6-55BC-652095834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9" y="361318"/>
            <a:ext cx="3981358" cy="923330"/>
          </a:xfrm>
        </p:spPr>
        <p:txBody>
          <a:bodyPr>
            <a:noAutofit/>
          </a:bodyPr>
          <a:lstStyle/>
          <a:p>
            <a:r>
              <a:rPr lang="lv-LV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Eiropas Savienību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152770" y="2034056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b="1" dirty="0"/>
              <a:t>27 dalībvalstis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b="1" dirty="0"/>
              <a:t>9 kandidātvalstis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22665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 dirty="0"/>
          </a:p>
          <a:p>
            <a:r>
              <a:rPr lang="lv-LV" sz="2000" b="1" dirty="0">
                <a:solidFill>
                  <a:srgbClr val="0CAFAD"/>
                </a:solidFill>
              </a:rPr>
              <a:t>Eiropas Savienībā dzīvo aptuveni 450 miljoni iedzīvotāju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474" y="928882"/>
            <a:ext cx="3657126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lv-LV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Ko Eiropas Savienība dara?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lv-LV" sz="2000" dirty="0"/>
              <a:t>veicina </a:t>
            </a:r>
            <a:r>
              <a:rPr lang="lv-LV" sz="2000" b="1" dirty="0">
                <a:solidFill>
                  <a:srgbClr val="0CAFAD"/>
                </a:solidFill>
              </a:rPr>
              <a:t>mieru</a:t>
            </a:r>
            <a:r>
              <a:rPr lang="lv-LV" sz="2000" dirty="0"/>
              <a:t>, savas vērtības un </a:t>
            </a:r>
            <a:r>
              <a:rPr lang="lv-LV" sz="2000" b="1" dirty="0">
                <a:solidFill>
                  <a:srgbClr val="0CAFAD"/>
                </a:solidFill>
              </a:rPr>
              <a:t>savu iedzīvotāju labbūtību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lv-LV" sz="2000" dirty="0"/>
              <a:t>piedāvā </a:t>
            </a:r>
            <a:r>
              <a:rPr lang="lv-LV" sz="2000" b="1" dirty="0">
                <a:solidFill>
                  <a:srgbClr val="0CAFAD"/>
                </a:solidFill>
              </a:rPr>
              <a:t>brīvību, drošību un tiesiskumu</a:t>
            </a:r>
            <a:r>
              <a:rPr lang="lv-LV" sz="2000" dirty="0"/>
              <a:t> bez iekšējām robežām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lv-LV" sz="2000" dirty="0"/>
              <a:t>nodrošina saviem pilsoņiem </a:t>
            </a:r>
            <a:r>
              <a:rPr lang="lv-LV" sz="2000" b="1" dirty="0">
                <a:solidFill>
                  <a:srgbClr val="0CAFAD"/>
                </a:solidFill>
              </a:rPr>
              <a:t>tiesības brīvi pārvietoties un uzturēties</a:t>
            </a:r>
            <a:r>
              <a:rPr lang="lv-LV" sz="2000" dirty="0"/>
              <a:t> Eiropas Savienībā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lv-LV" sz="2000" dirty="0"/>
              <a:t>stiprina Eiropas Savienības valstu </a:t>
            </a:r>
            <a:r>
              <a:rPr lang="lv-LV" sz="2000" b="1" dirty="0">
                <a:solidFill>
                  <a:srgbClr val="0CAFAD"/>
                </a:solidFill>
              </a:rPr>
              <a:t>ekonomisko, sociālo un teritoriālo kohēziju un solidaritāti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605087" y="5154568"/>
            <a:ext cx="378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lv-LV" sz="2400" dirty="0"/>
              <a:t>Eiropas Savienības  devīze – </a:t>
            </a:r>
            <a:r>
              <a:rPr lang="lv-LV" sz="2400" b="1" dirty="0">
                <a:solidFill>
                  <a:srgbClr val="0CAFAD"/>
                </a:solidFill>
              </a:rPr>
              <a:t>“Vienoti dažādībā”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5004" y="934110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605087" y="4777099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409832" y="6534835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lv-LV" sz="1500"/>
              <a:t>Avots: europa.eu/!DncVGU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Kas ir Eiropas Ekonomikas</a:t>
            </a:r>
            <a:br>
              <a:rPr lang="lv-LV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lv-LV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un sociālo lietu komiteja (EESK)?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D4A26-DCF5-4B5E-BA73-3A8D1E23C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671" y="1267583"/>
            <a:ext cx="238301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EESK ir...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109"/>
            <a:ext cx="9144000" cy="21133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lv-LV" sz="1600">
                <a:solidFill>
                  <a:schemeClr val="bg1"/>
                </a:solidFill>
              </a:rPr>
              <a:t>ar Romas līgumu (1957) izveidota </a:t>
            </a:r>
            <a:r>
              <a:rPr lang="lv-LV" sz="1600" b="1">
                <a:solidFill>
                  <a:schemeClr val="bg1"/>
                </a:solidFill>
              </a:rPr>
              <a:t>padomdevēja iestāde.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lv-LV" sz="1600">
                <a:solidFill>
                  <a:schemeClr val="bg1"/>
                </a:solidFill>
              </a:rPr>
              <a:t>Tā palīdz </a:t>
            </a:r>
            <a:r>
              <a:rPr lang="lv-LV" sz="1600" b="1">
                <a:solidFill>
                  <a:schemeClr val="bg1"/>
                </a:solidFill>
              </a:rPr>
              <a:t>veidot tiesību aktus un politiku</a:t>
            </a:r>
            <a:r>
              <a:rPr lang="lv-LV" sz="1600">
                <a:solidFill>
                  <a:schemeClr val="bg1"/>
                </a:solidFill>
              </a:rPr>
              <a:t>, </a:t>
            </a:r>
            <a:r>
              <a:rPr lang="lv-LV" sz="1600" b="1">
                <a:solidFill>
                  <a:schemeClr val="bg1"/>
                </a:solidFill>
              </a:rPr>
              <a:t>konsultējot lēmumu pieņēmējus </a:t>
            </a:r>
            <a:r>
              <a:rPr lang="lv-LV" sz="1600">
                <a:solidFill>
                  <a:schemeClr val="bg1"/>
                </a:solidFill>
              </a:rPr>
              <a:t>Eiropas Komisijā, Eiropas Parlamentā un Eiropas Savienības Padomē. </a:t>
            </a:r>
            <a:br>
              <a:rPr lang="lv-LV" sz="1600">
                <a:solidFill>
                  <a:schemeClr val="bg1"/>
                </a:solidFill>
              </a:rPr>
            </a:br>
            <a:r>
              <a:rPr lang="lv-LV" sz="1600">
                <a:solidFill>
                  <a:schemeClr val="bg1"/>
                </a:solidFill>
              </a:rPr>
              <a:t>Tā nodrošina, ka pieņemtajos tiesību aktos ir ņemtas vērā dažādu un atšķirīgu grupu </a:t>
            </a:r>
            <a:r>
              <a:rPr lang="lv-LV" sz="1600" b="1">
                <a:solidFill>
                  <a:schemeClr val="bg1"/>
                </a:solidFill>
              </a:rPr>
              <a:t>vajadzības un viedokļi</a:t>
            </a:r>
            <a:r>
              <a:rPr lang="lv-LV" sz="1600">
                <a:solidFill>
                  <a:schemeClr val="bg1"/>
                </a:solidFill>
              </a:rPr>
              <a:t>.</a:t>
            </a:r>
            <a:br>
              <a:rPr lang="lv-LV" sz="1600">
                <a:solidFill>
                  <a:schemeClr val="bg1"/>
                </a:solidFill>
              </a:rPr>
            </a:br>
            <a:r>
              <a:rPr lang="lv-LV" sz="1600">
                <a:solidFill>
                  <a:schemeClr val="bg1"/>
                </a:solidFill>
              </a:rPr>
              <a:t>Tā </a:t>
            </a:r>
            <a:r>
              <a:rPr lang="lv-LV" sz="1600" b="1">
                <a:solidFill>
                  <a:schemeClr val="bg1"/>
                </a:solidFill>
              </a:rPr>
              <a:t>pārstāv organizētu Eiropas pilsonisko sabiedrību</a:t>
            </a:r>
            <a:r>
              <a:rPr lang="lv-LV" sz="1600">
                <a:solidFill>
                  <a:schemeClr val="bg1"/>
                </a:solidFill>
              </a:rPr>
              <a:t>, kas sastāv no grupām un organizācijām, kurās cilvēki sadarbojas.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764631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lv-LV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Eiropas Savienības</a:t>
            </a:r>
            <a:br>
              <a:rPr lang="lv-LV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lv-LV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Padome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/>
              <a:t>Tās kā </a:t>
            </a:r>
            <a:r>
              <a:rPr lang="lv-LV" sz="1600" b="1">
                <a:solidFill>
                  <a:srgbClr val="2E75B6"/>
                </a:solidFill>
              </a:rPr>
              <a:t>padomdevējas struktūras</a:t>
            </a:r>
            <a:r>
              <a:rPr lang="lv-LV" sz="1600"/>
              <a:t> galvenais uzdevums ir palīdzēt ES iestādēm, </a:t>
            </a:r>
            <a:r>
              <a:rPr lang="lv-LV" sz="1600" b="1">
                <a:solidFill>
                  <a:srgbClr val="2E75B6"/>
                </a:solidFill>
              </a:rPr>
              <a:t>sniedzot atzinumus</a:t>
            </a:r>
            <a:r>
              <a:rPr lang="lv-LV" sz="1600"/>
              <a:t>, kas</a:t>
            </a:r>
            <a:br>
              <a:rPr lang="lv-LV" sz="1600"/>
            </a:br>
            <a:r>
              <a:rPr lang="lv-LV" sz="1600"/>
              <a:t>ES politikā un lēmumos atspoguļo pilsoniskās sabiedrības viedokli.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62B970-0FB5-46C8-A7A9-834F959A2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310" y="4143877"/>
            <a:ext cx="874888" cy="7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96E12-373E-48A5-8818-6EE2106DE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186" y="4370444"/>
            <a:ext cx="1269930" cy="432000"/>
          </a:xfrm>
          <a:prstGeom prst="rect">
            <a:avLst/>
          </a:prstGeom>
        </p:spPr>
      </p:pic>
      <p:pic>
        <p:nvPicPr>
          <p:cNvPr id="20" name="Picture 19" descr="EESC_logo_letter_LV">
            <a:extLst>
              <a:ext uri="{FF2B5EF4-FFF2-40B4-BE49-F238E27FC236}">
                <a16:creationId xmlns:a16="http://schemas.microsoft.com/office/drawing/2014/main" id="{B35E2235-0818-4E08-B80D-0DEAEBD423A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54" y="5697196"/>
            <a:ext cx="1440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365958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Kas ir EESK sastāvā?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879009"/>
            <a:ext cx="89594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0CAFAD"/>
                </a:solidFill>
              </a:rPr>
              <a:t>3 grupas</a:t>
            </a:r>
            <a:r>
              <a:rPr lang="lv-LV" sz="2400" dirty="0"/>
              <a:t>: darba devēji, darba ņēmēji un pilsoniskās sabiedrības organizācijas</a:t>
            </a:r>
          </a:p>
          <a:p>
            <a:pPr algn="ctr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0CAFAD"/>
                </a:solidFill>
              </a:rPr>
              <a:t>329 locekļi </a:t>
            </a:r>
            <a:r>
              <a:rPr lang="lv-LV" sz="2400" dirty="0"/>
              <a:t>(kurus ieceļ uz 5 gadiem), kas pārstāv </a:t>
            </a:r>
          </a:p>
          <a:p>
            <a:pPr algn="ctr" eaLnBrk="1" hangingPunct="1">
              <a:spcAft>
                <a:spcPts val="600"/>
              </a:spcAft>
            </a:pPr>
            <a:r>
              <a:rPr lang="lv-LV" sz="2400" b="1" dirty="0">
                <a:solidFill>
                  <a:srgbClr val="0CAFAD"/>
                </a:solidFill>
              </a:rPr>
              <a:t>27 ES dalībvalstis</a:t>
            </a:r>
          </a:p>
          <a:p>
            <a:pPr algn="ctr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EESK locekļiem </a:t>
            </a:r>
            <a:r>
              <a:rPr lang="lv-LV" sz="2400" b="1" dirty="0">
                <a:solidFill>
                  <a:srgbClr val="0CAFAD"/>
                </a:solidFill>
              </a:rPr>
              <a:t>nav politiskās piederības</a:t>
            </a:r>
            <a:r>
              <a:rPr lang="lv-LV" sz="2400" dirty="0"/>
              <a:t> un</a:t>
            </a:r>
            <a:br>
              <a:rPr lang="lv-LV" sz="2400" dirty="0"/>
            </a:br>
            <a:r>
              <a:rPr lang="lv-LV" sz="2400" dirty="0"/>
              <a:t>viņi </a:t>
            </a:r>
            <a:r>
              <a:rPr lang="lv-LV" sz="2400" b="1" dirty="0">
                <a:solidFill>
                  <a:srgbClr val="0CAFAD"/>
                </a:solidFill>
              </a:rPr>
              <a:t>Briselē neuzturas visu laiku</a:t>
            </a:r>
            <a:r>
              <a:rPr lang="lv-LV" sz="2400" dirty="0"/>
              <a:t>.</a:t>
            </a:r>
          </a:p>
          <a:p>
            <a:pPr algn="ctr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400" dirty="0"/>
              <a:t>Gadā </a:t>
            </a:r>
            <a:r>
              <a:rPr lang="lv-LV" sz="2400" b="1" dirty="0">
                <a:solidFill>
                  <a:srgbClr val="0CAFAD"/>
                </a:solidFill>
              </a:rPr>
              <a:t>pieņemti ± 200 atzinumi</a:t>
            </a:r>
            <a:r>
              <a:rPr lang="lv-LV" sz="24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499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473746" y="5061686"/>
            <a:ext cx="2628000" cy="180000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lv-LV" sz="2000" b="1">
                <a:solidFill>
                  <a:schemeClr val="bg1"/>
                </a:solidFill>
              </a:rPr>
              <a:t>Darba devēji 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1930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>
                <a:solidFill>
                  <a:schemeClr val="bg1"/>
                </a:solidFill>
              </a:rPr>
              <a:t>Darba devēju apvienības,</a:t>
            </a:r>
          </a:p>
          <a:p>
            <a:pPr algn="ctr"/>
            <a:r>
              <a:rPr lang="lv-LV" sz="1400">
                <a:solidFill>
                  <a:schemeClr val="bg1"/>
                </a:solidFill>
              </a:rPr>
              <a:t>tirdzniecības kameras,</a:t>
            </a:r>
          </a:p>
          <a:p>
            <a:pPr algn="ctr"/>
            <a:r>
              <a:rPr lang="lv-LV" sz="1400">
                <a:solidFill>
                  <a:schemeClr val="bg1"/>
                </a:solidFill>
              </a:rPr>
              <a:t>MVU organizācijas u. c.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361761" y="5072400"/>
            <a:ext cx="2628000" cy="180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50549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lv-LV" sz="2000" b="1">
                <a:solidFill>
                  <a:schemeClr val="bg1"/>
                </a:solidFill>
              </a:rPr>
              <a:t>Darba ņēmēji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520323" y="5651443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lv-LV" sz="1400" dirty="0">
                <a:solidFill>
                  <a:schemeClr val="bg1"/>
                </a:solidFill>
              </a:rPr>
              <a:t>Arodbiedrības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63604" y="5072400"/>
            <a:ext cx="2628000" cy="180000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451457" y="5080000"/>
            <a:ext cx="2267281" cy="59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lv-LV" sz="2000" b="1" dirty="0">
                <a:solidFill>
                  <a:schemeClr val="bg1"/>
                </a:solidFill>
              </a:rPr>
              <a:t>Pilsoniskās sabiedrības organizācijas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197601" y="5681682"/>
            <a:ext cx="27305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300" dirty="0">
                <a:solidFill>
                  <a:schemeClr val="bg1"/>
                </a:solidFill>
              </a:rPr>
              <a:t>Lauksaimnieki, patērētāji, </a:t>
            </a:r>
          </a:p>
          <a:p>
            <a:pPr algn="ctr"/>
            <a:r>
              <a:rPr lang="lv-LV" sz="1300" dirty="0">
                <a:solidFill>
                  <a:schemeClr val="bg1"/>
                </a:solidFill>
              </a:rPr>
              <a:t>NVO, jaunatnes organizācijas, </a:t>
            </a:r>
            <a:r>
              <a:rPr lang="lv-LV" sz="1300" dirty="0" err="1">
                <a:solidFill>
                  <a:schemeClr val="bg1"/>
                </a:solidFill>
              </a:rPr>
              <a:t>arodasociācijas</a:t>
            </a:r>
            <a:r>
              <a:rPr lang="lv-LV" sz="1300" dirty="0">
                <a:solidFill>
                  <a:schemeClr val="bg1"/>
                </a:solidFill>
              </a:rPr>
              <a:t>, cilvēku ar invaliditāti organizācijas, akadēmiskās aprindas, kooperatīvi utt.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lv-LV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Kas ir atzinums?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08552" y="1097497"/>
            <a:ext cx="4063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>
                <a:solidFill>
                  <a:srgbClr val="0CAFAD"/>
                </a:solidFill>
              </a:rPr>
              <a:t>Eiropas Parlaments, ES Padome </a:t>
            </a:r>
            <a:r>
              <a:rPr lang="lv-LV" sz="1600" b="1">
                <a:solidFill>
                  <a:srgbClr val="0CAFAD"/>
                </a:solidFill>
              </a:rPr>
              <a:t>vai</a:t>
            </a:r>
            <a:r>
              <a:rPr lang="lv-LV" sz="1600">
                <a:solidFill>
                  <a:srgbClr val="0CAFAD"/>
                </a:solidFill>
              </a:rPr>
              <a:t> Eiropas Komisija</a:t>
            </a:r>
            <a:r>
              <a:rPr lang="lv-LV" sz="1600"/>
              <a:t> var lūgt EESK sniegt </a:t>
            </a:r>
            <a:r>
              <a:rPr lang="lv-LV" sz="1600" b="1">
                <a:solidFill>
                  <a:srgbClr val="0CAFAD"/>
                </a:solidFill>
              </a:rPr>
              <a:t>ieteikumus</a:t>
            </a:r>
            <a:r>
              <a:rPr lang="lv-LV" sz="1600"/>
              <a:t> attiecībā uz tiesību aktiem par konkrētu tematu.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b="1">
                <a:solidFill>
                  <a:srgbClr val="0CAFAD"/>
                </a:solidFill>
              </a:rPr>
              <a:t>EESK locekļi</a:t>
            </a:r>
            <a:r>
              <a:rPr lang="lv-LV" sz="1600"/>
              <a:t>, kas pārstāv visas 3 grupas, izstrādā </a:t>
            </a:r>
            <a:r>
              <a:rPr lang="lv-LV" sz="1600" b="1">
                <a:solidFill>
                  <a:schemeClr val="accent1">
                    <a:lumMod val="75000"/>
                  </a:schemeClr>
                </a:solidFill>
              </a:rPr>
              <a:t>vienotu dokumentu, proti, atzinumu</a:t>
            </a:r>
            <a:r>
              <a:rPr lang="lv-LV" sz="1600"/>
              <a:t> par ierosināto tiesību aktu.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/>
              <a:t>Kad ir panākta </a:t>
            </a:r>
            <a:r>
              <a:rPr lang="lv-LV" sz="1600" b="1">
                <a:solidFill>
                  <a:srgbClr val="0CAFAD"/>
                </a:solidFill>
              </a:rPr>
              <a:t>vienošanās par galīgo tekstu</a:t>
            </a:r>
            <a:r>
              <a:rPr lang="lv-LV" sz="1600"/>
              <a:t>, </a:t>
            </a:r>
            <a:r>
              <a:rPr lang="lv-LV" sz="1600" b="1">
                <a:solidFill>
                  <a:srgbClr val="0CAFAD"/>
                </a:solidFill>
              </a:rPr>
              <a:t>EESK atzinums tiek nosūtīts ES iestādēm</a:t>
            </a:r>
            <a:r>
              <a:rPr lang="lv-LV" sz="1600"/>
              <a:t> apspriešanai un publicēts </a:t>
            </a:r>
            <a:r>
              <a:rPr lang="lv-LV" sz="1600" i="1"/>
              <a:t>Eiropas Savienības Oficiālajā Vēstnesī</a:t>
            </a:r>
            <a:r>
              <a:rPr lang="lv-LV" sz="1600"/>
              <a:t> (24 valodās).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/>
              <a:t>Ziņotājs </a:t>
            </a:r>
            <a:r>
              <a:rPr lang="lv-LV" sz="1600" b="1">
                <a:solidFill>
                  <a:srgbClr val="0CAFAD"/>
                </a:solidFill>
              </a:rPr>
              <a:t>iepazīstina</a:t>
            </a:r>
            <a:r>
              <a:rPr lang="lv-LV" sz="1600"/>
              <a:t> ar svarīgākajiem secinājumiem un </a:t>
            </a:r>
            <a:r>
              <a:rPr lang="lv-LV" sz="1600" b="1">
                <a:solidFill>
                  <a:srgbClr val="0CAFAD"/>
                </a:solidFill>
              </a:rPr>
              <a:t>popularizē</a:t>
            </a:r>
            <a:r>
              <a:rPr lang="lv-LV" sz="1600"/>
              <a:t> atzinumu ES, dalībvalstu un vietējā līmenī.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810452" y="5538920"/>
            <a:ext cx="396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b="1"/>
              <a:t>Lai uzzinātu vairāk,</a:t>
            </a:r>
            <a:br>
              <a:rPr lang="lv-LV" sz="1600" b="1"/>
            </a:br>
            <a:r>
              <a:rPr lang="lv-LV" sz="1600" b="1"/>
              <a:t>noskenējiet QR kodu.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22" y="5327770"/>
            <a:ext cx="1166961" cy="1151402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592" y="5649594"/>
            <a:ext cx="436880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Noderīga informācija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45767"/>
            <a:ext cx="3649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>
                <a:solidFill>
                  <a:schemeClr val="accent5">
                    <a:lumMod val="75000"/>
                  </a:schemeClr>
                </a:solidFill>
              </a:rPr>
              <a:t>Dzimumu līdzsvars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lv-LV" sz="1400"/>
              <a:t>2020.-2025. gada pilnvaru termiņā EESK sastāvā ir </a:t>
            </a:r>
            <a:r>
              <a:rPr lang="lv-LV" sz="1400" b="1">
                <a:solidFill>
                  <a:srgbClr val="0CAFAD"/>
                </a:solidFill>
              </a:rPr>
              <a:t>vislielākais sieviešu skaits</a:t>
            </a:r>
            <a:r>
              <a:rPr lang="lv-LV" sz="1400"/>
              <a:t> kopš locekļu statistiskas uzskaites sākuma 2010. gadā. </a:t>
            </a:r>
          </a:p>
          <a:p>
            <a:endParaRPr lang="en-US" sz="1400" dirty="0"/>
          </a:p>
          <a:p>
            <a:r>
              <a:rPr lang="lv-LV" sz="1400"/>
              <a:t>Šobrīd Komitejā sieviešu skaita īpatsvars ir procentuāli vislielākais, kāds jebkad ir reģistrēts: </a:t>
            </a:r>
            <a:r>
              <a:rPr lang="lv-LV" sz="1400" b="1">
                <a:solidFill>
                  <a:srgbClr val="0CAFAD"/>
                </a:solidFill>
              </a:rPr>
              <a:t>33 %</a:t>
            </a:r>
            <a:r>
              <a:rPr lang="lv-LV" sz="1400"/>
              <a:t> salīdzinājumā ar 28 % 2015. gadā un 24,7% 2010. gadā.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6704" y="1107406"/>
            <a:ext cx="3617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accent5">
                    <a:lumMod val="75000"/>
                  </a:schemeClr>
                </a:solidFill>
              </a:rPr>
              <a:t>EESK locekļu skaits no katras dalībvalsts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lv-LV" sz="1400" dirty="0"/>
              <a:t>Tāpat kā citās Eiropas iestādēs, arī Komitejas </a:t>
            </a:r>
            <a:r>
              <a:rPr lang="lv-LV" sz="1400" b="1" dirty="0">
                <a:solidFill>
                  <a:srgbClr val="0CAFAD"/>
                </a:solidFill>
              </a:rPr>
              <a:t>ģeogrāfiskā pārstāvība ir proporcionāla</a:t>
            </a:r>
            <a:r>
              <a:rPr lang="lv-LV" sz="1400" dirty="0"/>
              <a:t>: tas nozīmē, ka valstis ar lielāku iedzīvotāju skaitu pārstāv lielāks skaits locekļu. </a:t>
            </a:r>
          </a:p>
          <a:p>
            <a:endParaRPr lang="en-US" sz="1400" dirty="0"/>
          </a:p>
          <a:p>
            <a:r>
              <a:rPr lang="lv-LV" sz="1400" dirty="0"/>
              <a:t>Tāpēc </a:t>
            </a:r>
            <a:r>
              <a:rPr lang="lv-LV" sz="1400" b="1" dirty="0">
                <a:solidFill>
                  <a:srgbClr val="0CAFAD"/>
                </a:solidFill>
              </a:rPr>
              <a:t>Francijai, Vācijai un Itālijai</a:t>
            </a:r>
            <a:r>
              <a:rPr lang="lv-LV" sz="1400" dirty="0"/>
              <a:t> ir visvairāk locekļu (</a:t>
            </a:r>
            <a:r>
              <a:rPr lang="lv-LV" sz="1400" b="1" dirty="0">
                <a:solidFill>
                  <a:srgbClr val="0CAFAD"/>
                </a:solidFill>
              </a:rPr>
              <a:t>24</a:t>
            </a:r>
            <a:r>
              <a:rPr lang="lv-LV" sz="1400" dirty="0"/>
              <a:t>), savukārt Maltai – vismazāk (</a:t>
            </a:r>
            <a:r>
              <a:rPr lang="lv-LV" sz="1400" b="1" dirty="0">
                <a:solidFill>
                  <a:srgbClr val="0CAFAD"/>
                </a:solidFill>
              </a:rPr>
              <a:t>5</a:t>
            </a:r>
            <a:r>
              <a:rPr lang="lv-LV" sz="1400" dirty="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3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chemeClr val="accent5">
                    <a:lumMod val="75000"/>
                  </a:schemeClr>
                </a:solidFill>
              </a:rPr>
              <a:t>Izzināt</a:t>
            </a:r>
          </a:p>
          <a:p>
            <a:pPr algn="ctr"/>
            <a:r>
              <a:rPr lang="lv-LV" sz="1200"/>
              <a:t>Vēlaties strādāt ES iestādēs vai citā ES valstī? </a:t>
            </a:r>
          </a:p>
          <a:p>
            <a:pPr algn="ctr"/>
            <a:r>
              <a:rPr lang="lv-LV" sz="1200"/>
              <a:t>Katru gadu ES piedāvā apmaksātu praksi </a:t>
            </a:r>
            <a:r>
              <a:rPr lang="lv-LV" sz="1200" b="1"/>
              <a:t>jaunajiem augstskolu absolventiem</a:t>
            </a:r>
            <a:r>
              <a:rPr lang="lv-LV" sz="120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2128978" y="4064590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1199887" y="5230454"/>
            <a:ext cx="33167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5">
                    <a:lumMod val="75000"/>
                  </a:schemeClr>
                </a:solidFill>
              </a:rPr>
              <a:t>Studēt</a:t>
            </a:r>
          </a:p>
          <a:p>
            <a:pPr algn="ctr"/>
            <a:r>
              <a:rPr lang="lv-LV" sz="1200" dirty="0"/>
              <a:t>Tev ir tiesības studēt jebkurā ES augstskolā</a:t>
            </a:r>
            <a:br>
              <a:rPr lang="lv-LV" sz="1200" dirty="0"/>
            </a:br>
            <a:r>
              <a:rPr lang="lv-LV" sz="1200" dirty="0"/>
              <a:t>atbilstīgi tādiem pašiem nosacījumiem, kas</a:t>
            </a:r>
            <a:r>
              <a:rPr lang="en-US" sz="1200" dirty="0"/>
              <a:t> </a:t>
            </a:r>
            <a:r>
              <a:rPr lang="lv-LV" sz="1200" dirty="0"/>
              <a:t>noteikti attiecīgās valsts pilsoņiem. </a:t>
            </a:r>
          </a:p>
          <a:p>
            <a:pPr algn="ctr"/>
            <a:r>
              <a:rPr lang="lv-LV" sz="1200" b="1" i="1" dirty="0">
                <a:solidFill>
                  <a:srgbClr val="0CAFAD"/>
                </a:solidFill>
              </a:rPr>
              <a:t>ERASMUS</a:t>
            </a:r>
            <a:r>
              <a:rPr lang="lv-LV" sz="1200" dirty="0"/>
              <a:t> programma paver tev iespējas daļu no </a:t>
            </a:r>
          </a:p>
          <a:p>
            <a:pPr algn="ctr"/>
            <a:r>
              <a:rPr lang="lv-LV" sz="1200" dirty="0"/>
              <a:t>augstskolas studijām pavadīt ārzemēs.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3101507" y="2374118"/>
            <a:ext cx="2808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chemeClr val="accent5">
                    <a:lumMod val="75000"/>
                  </a:schemeClr>
                </a:solidFill>
              </a:rPr>
              <a:t>Izteikties</a:t>
            </a:r>
          </a:p>
          <a:p>
            <a:pPr algn="ctr"/>
            <a:r>
              <a:rPr lang="lv-LV" sz="1200"/>
              <a:t>Varat piedalīties jauniešiem domātos pasākumos, piemēram, ES jaunatnes dialogā, Eiropas Parlamenta rīkotajās Eiropas Jaunatnes dienās (</a:t>
            </a:r>
            <a:r>
              <a:rPr lang="lv-LV" sz="1200" i="1"/>
              <a:t>EYE</a:t>
            </a:r>
            <a:r>
              <a:rPr lang="lv-LV" sz="1200"/>
              <a:t>) un pasākumā</a:t>
            </a:r>
            <a:r>
              <a:rPr lang="lv-LV" sz="1200" i="1"/>
              <a:t> “Jūsu Eiropa, jūsu lēmumi”</a:t>
            </a:r>
            <a:r>
              <a:rPr lang="lv-LV" sz="1200"/>
              <a:t>,</a:t>
            </a:r>
            <a:r>
              <a:rPr lang="lv-LV" sz="1200" b="1">
                <a:solidFill>
                  <a:srgbClr val="0CAFAD"/>
                </a:solidFill>
              </a:rPr>
              <a:t> </a:t>
            </a:r>
            <a:br>
              <a:rPr lang="lv-LV" sz="1200"/>
            </a:br>
            <a:r>
              <a:rPr lang="lv-LV" sz="1200"/>
              <a:t>kas notiek Eiropas Ekonomikas</a:t>
            </a:r>
            <a:br>
              <a:rPr lang="lv-LV" sz="1200"/>
            </a:br>
            <a:r>
              <a:rPr lang="lv-LV" sz="1200"/>
              <a:t>un sociālo lietu komitejā. </a:t>
            </a:r>
          </a:p>
          <a:p>
            <a:pPr algn="ctr"/>
            <a:r>
              <a:rPr lang="lv-LV" sz="1200"/>
              <a:t>Izmantojiet šīs iespējas likt sevi uzklausīt!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85800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742340" y="2284419"/>
            <a:ext cx="2200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chemeClr val="accent5">
                    <a:lumMod val="75000"/>
                  </a:schemeClr>
                </a:solidFill>
              </a:rPr>
              <a:t>Strādāt</a:t>
            </a:r>
          </a:p>
          <a:p>
            <a:pPr algn="ctr"/>
            <a:r>
              <a:rPr lang="lv-LV" sz="1200"/>
              <a:t>Sākot no 18 gadu vecuma, varat pieteikties darbā visā Eiropas Savienībā. </a:t>
            </a:r>
          </a:p>
          <a:p>
            <a:pPr algn="ctr"/>
            <a:r>
              <a:rPr lang="lv-LV" sz="1200" b="1" i="1">
                <a:solidFill>
                  <a:schemeClr val="accent1">
                    <a:lumMod val="75000"/>
                  </a:schemeClr>
                </a:solidFill>
              </a:rPr>
              <a:t>EURES</a:t>
            </a:r>
            <a:r>
              <a:rPr lang="lv-LV" sz="1200"/>
              <a:t> shēma paver iespēju veidot kontaktus ar darba devējiem visā ES, kā arī Norvēģijā un Islandē.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5" y="3875453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5" y="5123913"/>
            <a:ext cx="280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chemeClr val="accent5">
                    <a:lumMod val="75000"/>
                  </a:schemeClr>
                </a:solidFill>
              </a:rPr>
              <a:t>Ceļot</a:t>
            </a:r>
          </a:p>
          <a:p>
            <a:pPr algn="ctr"/>
            <a:r>
              <a:rPr lang="lv-LV" sz="1200"/>
              <a:t>Šengenas zona, kurā nav robežu, nodrošina brīvu pārvietošanos starp valstīm 400 miljoniem ES pilsoņu. </a:t>
            </a:r>
          </a:p>
          <a:p>
            <a:pPr algn="ctr"/>
            <a:r>
              <a:rPr lang="lv-LV" sz="1200"/>
              <a:t>Piemēram, </a:t>
            </a:r>
            <a:r>
              <a:rPr lang="lv-LV" sz="1200" b="1" i="1">
                <a:solidFill>
                  <a:srgbClr val="0CAFAD"/>
                </a:solidFill>
              </a:rPr>
              <a:t>INTERRAIL</a:t>
            </a:r>
            <a:r>
              <a:rPr lang="lv-LV" sz="1200"/>
              <a:t> vilciena biļete ļauj ceļot uz vairāk nekā 40 000 galamērķiem 30 valstīs.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120268"/>
            <a:ext cx="8988942" cy="971146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Kādas iespējas Eiropas Savienība paver jauniešiem?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F7M6YNZUATRX-1659962339-2786</_dlc_DocId>
    <_dlc_DocIdUrl xmlns="59ace41b-6786-4ce3-be71-52c27066c6ef">
      <Url>http://dm/eesc/2024/_layouts/15/DocIdRedir.aspx?ID=F7M6YNZUATRX-1659962339-2786</Url>
      <Description>F7M6YNZUATRX-1659962339-2786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Skubina Ieva</DisplayName>
        <AccountId>1554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Props1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F28A4D-D10F-4260-9385-FBF745C6A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</TotalTime>
  <Words>1159</Words>
  <Application>Microsoft Office PowerPoint</Application>
  <PresentationFormat>On-screen Show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Par Eiropas Savienību</vt:lpstr>
      <vt:lpstr>Ko Eiropas Savienība dara?</vt:lpstr>
      <vt:lpstr>PowerPoint Presentation</vt:lpstr>
      <vt:lpstr>PowerPoint Presentation</vt:lpstr>
      <vt:lpstr>PowerPoint Presentation</vt:lpstr>
      <vt:lpstr>Kas ir atzinums?</vt:lpstr>
      <vt:lpstr>PowerPoint Presentation</vt:lpstr>
      <vt:lpstr>Kādas iespējas Eiropas Savienība paver jauniešiem?</vt:lpstr>
      <vt:lpstr>EESK piedāvājums jauniešiem</vt:lpstr>
      <vt:lpstr>EESK iniciatīvas jaunatnei </vt:lpstr>
      <vt:lpstr>Jūsu Eiropa, jūsu lēmumi! (YEYS!)  </vt:lpstr>
      <vt:lpstr>PowerPoint Presentation</vt:lpstr>
      <vt:lpstr>PowerPoint Presentation</vt:lpstr>
      <vt:lpstr>PowerPoint Presentation</vt:lpstr>
      <vt:lpstr>Sekojiet līdzi informācijai!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PPT skolu vizītēm</dc:title>
  <dc:subject>INFO</dc:subject>
  <dc:creator>Rodriges Dias Aline</dc:creator>
  <cp:keywords>EESC-2024-04369-00-00-INFO-TRA-EN</cp:keywords>
  <dc:description>Rapporteur:  - Original language: EN - Date of document: 13/12/2024 - Date of meeting:  - External documents:  - Administrator:  BURUZAN Adela</dc:description>
  <cp:lastModifiedBy>Panagiotou Dimitra</cp:lastModifiedBy>
  <cp:revision>370</cp:revision>
  <dcterms:created xsi:type="dcterms:W3CDTF">2019-11-25T13:57:29Z</dcterms:created>
  <dcterms:modified xsi:type="dcterms:W3CDTF">2024-12-16T14:11:52Z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f1bd8619-3e11-418b-af93-b94a39813b2b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DA|5d49c027-8956-412b-aa16-e85a0f96ad0e;FR|d2afafd3-4c81-4f60-8f52-ee33f2f54ff3;ET|ff6c3f4c-b02c-4c3c-ab07-2c37995a7a0a;SL|98a412ae-eb01-49e9-ae3d-585a81724cfc;HU|6b229040-c589-4408-b4c1-4285663d20a8;EL|6d4f4d51-af9b-4650-94b4-4276bee85c91;GA|762d2456-c427-4ecb-b312-af3dad8e258c;RO|feb747a2-64cd-4299-af12-4833ddc30497;SV|c2ed69e7-a339-43d7-8f22-d93680a92aa0;FI|87606a43-d45f-42d6-b8c9-e1a3457db5b7;DE|f6b31e5a-26fa-4935-b661-318e46daf27e;CS|72f9705b-0217-4fd3-bea2-cbc7ed80e26e;PT|50ccc04a-eadd-42ae-a0cb-acaf45f812ba;MT|7df99101-6854-4a26-b53a-b88c0da02c26;ES|e7a6b05b-ae16-40c8-add9-68b64b03aeba;SK|46d9fce0-ef79-4f71-b89b-cd6aa82426b8;BG|1a1b3951-7821-4e6a-85f5-5673fc08bd2c;HR|2f555653-ed1a-4fe6-8362-9082d95989e5;PL|1e03da61-4678-4e07-b136-b5024ca9197b;LT|a7ff5ce7-6123-4f68-865a-a57c31810414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43;#CS|72f9705b-0217-4fd3-bea2-cbc7ed80e26e;#37;#RO|feb747a2-64cd-4299-af12-4833ddc30497;#36;#PT|50ccc04a-eadd-42ae-a0cb-acaf45f812ba;#35;#FI|87606a43-d45f-42d6-b8c9-e1a3457db5b7;#34;#LT|a7ff5ce7-6123-4f68-865a-a57c31810414;#33;#ET|ff6c3f4c-b02c-4c3c-ab07-2c37995a7a0a;#32;#HU|6b229040-c589-4408-b4c1-4285663d20a8;#31;#NL|55c6556c-b4f4-441d-9acf-c498d4f838bd;#30;#HR|2f555653-ed1a-4fe6-8362-9082d95989e5;#29;#EL|6d4f4d51-af9b-4650-94b4-4276bee85c91;#27;#SL|98a412ae-eb01-49e9-ae3d-585a81724cfc;#26;#SK|46d9fce0-ef79-4f71-b89b-cd6aa82426b8;#25;#DE|f6b31e5a-26fa-4935-b661-318e46daf27e;#24;#ES|e7a6b05b-ae16-40c8-add9-68b64b03aeba;#23;#MT|7df99101-6854-4a26-b53a-b88c0da02c26;#22;#BG|1a1b3951-7821-4e6a-85f5-5673fc08bd2c;#21;#SV|c2ed69e7-a339-43d7-8f22-d93680a92aa0;#18;#GA|762d2456-c427-4ecb-b312-af3dad8e258c;#17;#PL|1e03da61-4678-4e07-b136-b5024ca9197b;#16;#DA|5d49c027-8956-412b-aa16-e85a0f96ad0e;#14;#FR|d2afafd3-4c81-4f60-8f52-ee33f2f54ff3;#12;#IT|0774613c-01ed-4e5d-a25d-11d2388de825;#11;#Internal|2451815e-8241-4bbf-a22e-1ab710712bf2;#10;#INFO|d9136e7c-93a9-4c42-9d28-92b61e85f80c;#8;#Final|ea5e6674-7b27-4bac-b091-73adbb394efe;#5;#EN|f2175f21-25d7-44a3-96da-d6a61b075e1b;#3;#TRA|150d2a88-1431-44e6-a8ca-0bb753ab8672;#1;#EESC|422833ec-8d7e-4e65-8e4e-8bed07ffb729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28;#LV|46f7e311-5d9f-4663-b433-18aeccb7ace7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