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jpeg"/><Relationship Id="rId5" Type="http://schemas.openxmlformats.org/officeDocument/2006/relationships/image" Target="../media/image47.svg"/><Relationship Id="rId10" Type="http://schemas.openxmlformats.org/officeDocument/2006/relationships/image" Target="../media/image6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.jpe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image" Target="../media/image62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70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7.sv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hu/members-groups/groups/employers-grou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eesc.europa.eu/hu/members-groups/groups/sokfeleseg-europaja-csoport" TargetMode="External"/><Relationship Id="rId4" Type="http://schemas.openxmlformats.org/officeDocument/2006/relationships/hyperlink" Target="https://www.eesc.europa.eu/hu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4C061-CAF4-4170-8080-15B00C780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4345823"/>
            <a:ext cx="3343275" cy="14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3240148"/>
            <a:ext cx="3461333" cy="2242157"/>
          </a:xfrm>
        </p:spPr>
        <p:txBody>
          <a:bodyPr>
            <a:noAutofit/>
          </a:bodyPr>
          <a:lstStyle/>
          <a:p>
            <a:pPr eaLnBrk="1" hangingPunct="1"/>
            <a:r>
              <a:rPr lang="hu-HU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Az EGSZB és a fiatalok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hu-HU" sz="2000"/>
              <a:t>2022 szeptemberében az EGSZB elfogadta az </a:t>
            </a:r>
            <a:r>
              <a:rPr lang="hu-HU" sz="2000" b="1">
                <a:solidFill>
                  <a:srgbClr val="0CAFAD"/>
                </a:solidFill>
              </a:rPr>
              <a:t>Uniós ifjúsági teszt</a:t>
            </a:r>
            <a:r>
              <a:rPr lang="hu-HU" sz="2000"/>
              <a:t> című véleményt. Ebben egy olyan eszközt javasolt, amellyel </a:t>
            </a:r>
            <a:r>
              <a:rPr lang="hu-HU" sz="2000" b="1">
                <a:solidFill>
                  <a:srgbClr val="0CAFAD"/>
                </a:solidFill>
              </a:rPr>
              <a:t>fokozható a fiatalok részvétele</a:t>
            </a:r>
            <a:r>
              <a:rPr lang="hu-HU" sz="2000"/>
              <a:t> és az ifjúsági szempontok általánosan érvényesíthetők a szakpolitikai döntéshozatalban.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hu-HU" sz="2000"/>
              <a:t>Ezt követően, 2023 júliusában létrehozták az </a:t>
            </a:r>
            <a:r>
              <a:rPr lang="hu-HU" sz="2000" b="1">
                <a:solidFill>
                  <a:srgbClr val="0CAFAD"/>
                </a:solidFill>
              </a:rPr>
              <a:t>EGSZB ifjúsági csoportját</a:t>
            </a:r>
            <a:r>
              <a:rPr lang="hu-HU" sz="2000"/>
              <a:t>, melynek feladata, hogy: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hu-HU" sz="2000"/>
              <a:t>feltárja, hogy a fiatalok hogyan </a:t>
            </a:r>
            <a:r>
              <a:rPr lang="hu-HU" sz="2000" b="1">
                <a:solidFill>
                  <a:srgbClr val="0CAFAD"/>
                </a:solidFill>
              </a:rPr>
              <a:t>járulhatnak hozzá aktívan</a:t>
            </a:r>
            <a:r>
              <a:rPr lang="hu-HU" sz="2000"/>
              <a:t> az EGSZB munkájához,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hu-HU" sz="2000"/>
              <a:t>előmozdítsa </a:t>
            </a:r>
            <a:r>
              <a:rPr lang="hu-HU" sz="2000" b="1">
                <a:solidFill>
                  <a:srgbClr val="0CAFAD"/>
                </a:solidFill>
              </a:rPr>
              <a:t>az EGSZB-tagok és az ifjúsági szervezetek</a:t>
            </a:r>
            <a:r>
              <a:rPr lang="hu-HU" sz="2000"/>
              <a:t> közötti nyílt párbeszédet.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80592" y="4487722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Az EGSZB ifjúsági csoportja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1994" y="2863119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A </a:t>
            </a:r>
            <a:br>
              <a:rPr lang="hu-HU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hu-HU" sz="1600" dirty="0" err="1">
                <a:solidFill>
                  <a:schemeClr val="bg1"/>
                </a:solidFill>
                <a:latin typeface="Calibri" pitchFamily="34" charset="0"/>
              </a:rPr>
              <a:t>Your</a:t>
            </a: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 Europe,</a:t>
            </a:r>
            <a:br>
              <a:rPr lang="hu-HU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schemeClr val="bg1"/>
                </a:solidFill>
                <a:latin typeface="Calibri" pitchFamily="34" charset="0"/>
              </a:rPr>
              <a:t>Your</a:t>
            </a: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hu-HU" sz="1600" dirty="0" err="1">
                <a:solidFill>
                  <a:schemeClr val="bg1"/>
                </a:solidFill>
                <a:latin typeface="Calibri" pitchFamily="34" charset="0"/>
              </a:rPr>
              <a:t>Say</a:t>
            </a: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19" name="Oval 18"/>
          <p:cNvSpPr/>
          <p:nvPr/>
        </p:nvSpPr>
        <p:spPr>
          <a:xfrm>
            <a:off x="4381111" y="3989736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31391" y="4348738"/>
            <a:ext cx="1217624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Az uniós ifjúsági teszt az EGSZB-nél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06498" y="2584423"/>
            <a:ext cx="1492347" cy="1414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Tanulmány </a:t>
            </a:r>
            <a:br>
              <a:rPr lang="hu-HU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hu-HU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 fiatalok különböző szinteken való részvételéről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81717" y="2388332"/>
            <a:ext cx="1789073" cy="168712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883" y="2905788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Ifjúsági éghajlati</a:t>
            </a:r>
            <a:br>
              <a:rPr lang="hu-HU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hu-HU" sz="1600" dirty="0">
                <a:solidFill>
                  <a:schemeClr val="bg1"/>
                </a:solidFill>
                <a:latin typeface="Calibri" pitchFamily="34" charset="0"/>
              </a:rPr>
              <a:t> és fenntarthatósági kerekasztalok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>
                <a:latin typeface="Calibri"/>
                <a:ea typeface="Calibri"/>
                <a:cs typeface="Calibri"/>
              </a:rPr>
              <a:t>Ifjúsági küldött a COP-ra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hu-HU" sz="4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Az EGSZB ifjúsági kezdeményezései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/>
              <a:t>2025. március 13–14.</a:t>
            </a:r>
            <a:r>
              <a:rPr lang="hu-HU" sz="1800"/>
              <a:t>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/>
              <a:t>Brüsszel, Belgium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410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133 küldött:</a:t>
            </a:r>
          </a:p>
          <a:p>
            <a:r>
              <a:rPr lang="hu-H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CAFAD"/>
                </a:solidFill>
              </a:rPr>
              <a:t>37 ország</a:t>
            </a:r>
            <a:r>
              <a:rPr lang="hu-HU" dirty="0"/>
              <a:t> (27 tagállam, </a:t>
            </a:r>
            <a:br>
              <a:rPr lang="hu-HU" dirty="0"/>
            </a:br>
            <a:r>
              <a:rPr lang="hu-HU" dirty="0"/>
              <a:t>9 tagjelölt ország, Egyesült Királyság) </a:t>
            </a:r>
            <a:r>
              <a:rPr lang="hu-HU" b="1" dirty="0">
                <a:solidFill>
                  <a:srgbClr val="0CAFAD"/>
                </a:solidFill>
              </a:rPr>
              <a:t>középiskoláiból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CAFAD"/>
                </a:solidFill>
              </a:rPr>
              <a:t>a Nemzeti Ifjúsági Tanácsokból</a:t>
            </a:r>
            <a:r>
              <a:rPr lang="hu-H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CAFAD"/>
                </a:solidFill>
              </a:rPr>
              <a:t>ifjúsági szervezetekből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CAFAD"/>
                </a:solidFill>
              </a:rPr>
              <a:t>az Európai Ifjúsági Fórumból</a:t>
            </a:r>
          </a:p>
          <a:p>
            <a:r>
              <a:rPr lang="hu-HU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Your Europe, Your Say! (YEYS)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853830" y="3244885"/>
            <a:ext cx="2308324" cy="327293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890844" y="265947"/>
            <a:ext cx="336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>
                <a:solidFill>
                  <a:schemeClr val="accent5">
                    <a:lumMod val="75000"/>
                  </a:schemeClr>
                </a:solidFill>
              </a:rPr>
              <a:t>Mi fog történni?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229325" y="1336906"/>
            <a:ext cx="28247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</a:rPr>
              <a:t>1. lépés: </a:t>
            </a:r>
            <a:r>
              <a:rPr lang="hu-HU" sz="1800" b="1" dirty="0"/>
              <a:t>Csoportokra</a:t>
            </a:r>
            <a:r>
              <a:rPr lang="hu-HU" sz="1800" dirty="0"/>
              <a:t> osztjuk a részvevőket, akik </a:t>
            </a:r>
            <a:r>
              <a:rPr lang="hu-HU" sz="1800" b="1" dirty="0"/>
              <a:t>interaktív workshopokon</a:t>
            </a:r>
            <a:r>
              <a:rPr lang="hu-HU" sz="1800" dirty="0"/>
              <a:t> </a:t>
            </a:r>
            <a:br>
              <a:rPr lang="hu-HU" sz="1800" dirty="0"/>
            </a:br>
            <a:r>
              <a:rPr lang="hu-HU" sz="1800" dirty="0"/>
              <a:t>és </a:t>
            </a:r>
            <a:r>
              <a:rPr lang="hu-HU" sz="1800" b="1" dirty="0"/>
              <a:t>inspiráló beszélgetéseken vehetnek részt</a:t>
            </a:r>
            <a:r>
              <a:rPr lang="hu-HU" sz="1800" dirty="0"/>
              <a:t> meghívott előadókkal.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290265" y="1348917"/>
            <a:ext cx="26438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800" b="1" dirty="0">
                <a:solidFill>
                  <a:schemeClr val="accent1">
                    <a:lumMod val="75000"/>
                  </a:schemeClr>
                </a:solidFill>
              </a:rPr>
              <a:t>2. lépés: </a:t>
            </a:r>
            <a:r>
              <a:rPr lang="hu-HU" sz="1800" dirty="0"/>
              <a:t>Moderátorok irányítják a beszélgetéseket, hogy segítsék a fiatalokat az </a:t>
            </a:r>
            <a:r>
              <a:rPr lang="hu-HU" sz="1800" b="1" dirty="0"/>
              <a:t>Európa jövőjével kapcsolatos elképzelések és elvárások megfogalmazásában</a:t>
            </a:r>
            <a:r>
              <a:rPr lang="hu-HU" sz="1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336907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b="1">
                <a:solidFill>
                  <a:schemeClr val="accent1">
                    <a:lumMod val="75000"/>
                  </a:schemeClr>
                </a:solidFill>
              </a:rPr>
              <a:t>3. lépés:</a:t>
            </a:r>
            <a:r>
              <a:rPr lang="hu-HU" sz="18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u-H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rendezvény csúcspontja a </a:t>
            </a:r>
            <a:r>
              <a:rPr lang="hu-HU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záró plenáris ülés lesz</a:t>
            </a:r>
            <a:r>
              <a:rPr lang="hu-HU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ahol a résztvevők az ötleteiket ajánlások formájába öntik.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/>
              <a:t>Az </a:t>
            </a:r>
            <a:r>
              <a:rPr lang="hu-HU" b="1"/>
              <a:t>EGSZB ifjúsági csoportja</a:t>
            </a:r>
            <a:r>
              <a:rPr lang="hu-HU"/>
              <a:t> ezután kézbe veszi az ajánlásokat, mivel azok </a:t>
            </a:r>
            <a:r>
              <a:rPr lang="hu-HU" b="1"/>
              <a:t>esetlegesen felhasználhatók</a:t>
            </a:r>
            <a:r>
              <a:rPr lang="hu-HU"/>
              <a:t> az EGSZB tanácsadói és szakpolitikai munkájához, és megvizsgálja, hogy miként lehetne azokat beépíteni az </a:t>
            </a:r>
            <a:r>
              <a:rPr lang="hu-HU" b="1"/>
              <a:t>uniós ifjúsági tesztnek</a:t>
            </a:r>
            <a:r>
              <a:rPr lang="hu-HU"/>
              <a:t> alávetett véleményekbe.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1527" y="2128880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238" y="2404631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000" b="1">
                <a:solidFill>
                  <a:schemeClr val="accent1">
                    <a:lumMod val="75000"/>
                  </a:schemeClr>
                </a:solidFill>
              </a:rPr>
              <a:t>Eredmény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951462" y="3321268"/>
            <a:ext cx="2113057" cy="3105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455416" y="3858794"/>
            <a:ext cx="31051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600" dirty="0"/>
              <a:t>A </a:t>
            </a:r>
            <a:r>
              <a:rPr lang="hu-HU" sz="1600" b="1" dirty="0">
                <a:solidFill>
                  <a:srgbClr val="0CAFAD"/>
                </a:solidFill>
              </a:rPr>
              <a:t>tanároknak</a:t>
            </a:r>
            <a:r>
              <a:rPr lang="hu-HU" sz="1600" dirty="0"/>
              <a:t> lehetőségük lesz arra is, hogy ellátogassanak az</a:t>
            </a:r>
            <a:r>
              <a:rPr lang="hu-HU" sz="1600" b="1" dirty="0">
                <a:solidFill>
                  <a:srgbClr val="0CAFAD"/>
                </a:solidFill>
              </a:rPr>
              <a:t> Európai Történelem Házába</a:t>
            </a:r>
            <a:r>
              <a:rPr lang="hu-HU" sz="1600" dirty="0"/>
              <a:t>, </a:t>
            </a:r>
            <a:r>
              <a:rPr lang="hu-HU" sz="1600" b="1" dirty="0">
                <a:solidFill>
                  <a:srgbClr val="0CAFAD"/>
                </a:solidFill>
              </a:rPr>
              <a:t>kapcsolatokat építsenek</a:t>
            </a:r>
            <a:r>
              <a:rPr lang="hu-HU" sz="1600" dirty="0"/>
              <a:t> kollégáikkal, és részt vegyenek más uniós intézmények kifejezetten ifjúsági témájú, célzott képzésein és tájékoztató előadásain.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hu-HU" sz="3600" b="1">
                <a:solidFill>
                  <a:schemeClr val="accent5">
                    <a:lumMod val="75000"/>
                  </a:schemeClr>
                </a:solidFill>
              </a:rPr>
              <a:t>A #YEYS2025 célkitűzései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1971" y="2854437"/>
            <a:ext cx="4215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0" dirty="0">
                <a:effectLst/>
              </a:rPr>
              <a:t>A fiatalok szerepvállalásának növelése és a résztvevők felvértezése a </a:t>
            </a:r>
            <a:r>
              <a:rPr lang="hu-HU" b="1" i="0" dirty="0">
                <a:solidFill>
                  <a:srgbClr val="0CAFAD"/>
                </a:solidFill>
                <a:effectLst/>
              </a:rPr>
              <a:t>részvételi demokráciához</a:t>
            </a:r>
            <a:r>
              <a:rPr lang="hu-HU" i="0" dirty="0">
                <a:effectLst/>
              </a:rPr>
              <a:t> szükséges eszközökkel.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0" dirty="0">
                <a:effectLst/>
              </a:rPr>
              <a:t>A fiatal résztvevők ösztönzése arra, hogy</a:t>
            </a:r>
            <a:r>
              <a:rPr lang="hu-HU" b="1" i="0" dirty="0">
                <a:solidFill>
                  <a:srgbClr val="0CAFAD"/>
                </a:solidFill>
                <a:effectLst/>
              </a:rPr>
              <a:t> hangot adjanak</a:t>
            </a:r>
            <a:r>
              <a:rPr lang="hu-HU" i="0" dirty="0">
                <a:effectLst/>
              </a:rPr>
              <a:t> az uniós kérdésekkel kapcsolatos </a:t>
            </a:r>
            <a:r>
              <a:rPr lang="hu-HU" b="1" i="0" dirty="0">
                <a:solidFill>
                  <a:srgbClr val="0CAFAD"/>
                </a:solidFill>
                <a:effectLst/>
              </a:rPr>
              <a:t>aggodalmaiknak</a:t>
            </a:r>
            <a:r>
              <a:rPr lang="hu-HU" i="0" dirty="0">
                <a:effectLst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0" dirty="0">
                <a:effectLst/>
              </a:rPr>
              <a:t>A jövőbeli </a:t>
            </a:r>
            <a:r>
              <a:rPr lang="hu-HU" b="1" i="0" dirty="0">
                <a:solidFill>
                  <a:srgbClr val="0CAFAD"/>
                </a:solidFill>
                <a:effectLst/>
              </a:rPr>
              <a:t>polgári szerepvállalás</a:t>
            </a:r>
            <a:r>
              <a:rPr lang="hu-HU" i="0" dirty="0">
                <a:effectLst/>
              </a:rPr>
              <a:t> ösztönzése az EU-val és saját közösségeikkel kapcsolatos ügyekben.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Az EGSZB </a:t>
            </a:r>
            <a:r>
              <a:rPr lang="hu-HU" b="1" dirty="0"/>
              <a:t>16. alkalommal</a:t>
            </a:r>
            <a:r>
              <a:rPr lang="hu-HU" dirty="0"/>
              <a:t> ad otthont a </a:t>
            </a:r>
            <a:r>
              <a:rPr lang="hu-HU" b="1" i="1" dirty="0" err="1">
                <a:solidFill>
                  <a:srgbClr val="0CAFAD"/>
                </a:solidFill>
              </a:rPr>
              <a:t>Your</a:t>
            </a:r>
            <a:r>
              <a:rPr lang="hu-HU" b="1" i="1" dirty="0">
                <a:solidFill>
                  <a:srgbClr val="0CAFAD"/>
                </a:solidFill>
              </a:rPr>
              <a:t> Europe, </a:t>
            </a:r>
            <a:r>
              <a:rPr lang="hu-HU" b="1" i="1" dirty="0" err="1">
                <a:solidFill>
                  <a:srgbClr val="0CAFAD"/>
                </a:solidFill>
              </a:rPr>
              <a:t>Your</a:t>
            </a:r>
            <a:r>
              <a:rPr lang="hu-HU" b="1" i="1" dirty="0">
                <a:solidFill>
                  <a:srgbClr val="0CAFAD"/>
                </a:solidFill>
              </a:rPr>
              <a:t> </a:t>
            </a:r>
            <a:r>
              <a:rPr lang="hu-HU" b="1" i="1" dirty="0" err="1">
                <a:solidFill>
                  <a:srgbClr val="0CAFAD"/>
                </a:solidFill>
              </a:rPr>
              <a:t>Say</a:t>
            </a:r>
            <a:r>
              <a:rPr lang="hu-HU" b="1" i="1" dirty="0">
                <a:solidFill>
                  <a:srgbClr val="0CAFAD"/>
                </a:solidFill>
              </a:rPr>
              <a:t>!</a:t>
            </a:r>
            <a:r>
              <a:rPr lang="hu-HU" dirty="0"/>
              <a:t> ifjúsági rendezvénynek.</a:t>
            </a:r>
          </a:p>
          <a:p>
            <a:r>
              <a:rPr lang="hu-HU" dirty="0"/>
              <a:t>Idén a YEYS a következőket szeretné elérni: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-40984" y="5221670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hu-HU" sz="2000" b="1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hu-HU" sz="3600" b="1">
                <a:solidFill>
                  <a:schemeClr val="accent5">
                    <a:lumMod val="75000"/>
                  </a:schemeClr>
                </a:solidFill>
              </a:rPr>
              <a:t>Miért érdemes részt venned?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/>
              <a:t>A többi résztvevővel együtt az lesz a dolgotok, hogy ötleteljetek és </a:t>
            </a:r>
            <a:r>
              <a:rPr lang="hu-HU" sz="2000" b="1">
                <a:solidFill>
                  <a:srgbClr val="0CAFAD"/>
                </a:solidFill>
              </a:rPr>
              <a:t>kreatív megoldásokkal álljatok elő a fiatalok szerepvállalásának növelésére és a részvételi demokrácia erősítésére</a:t>
            </a:r>
            <a:r>
              <a:rPr lang="hu-HU" sz="200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/>
              <a:t>A rendezvényt követően </a:t>
            </a:r>
            <a:r>
              <a:rPr lang="hu-HU" sz="2000" b="1">
                <a:solidFill>
                  <a:srgbClr val="0CAFAD"/>
                </a:solidFill>
              </a:rPr>
              <a:t>YEYS-oklevelet</a:t>
            </a:r>
            <a:r>
              <a:rPr lang="hu-HU" sz="2000"/>
              <a:t> kapsz részvételedről.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>
                <a:solidFill>
                  <a:srgbClr val="0CAFAD"/>
                </a:solidFill>
              </a:rPr>
              <a:t>Tájékoztató anyagokkal</a:t>
            </a:r>
            <a:r>
              <a:rPr lang="hu-HU" sz="2000"/>
              <a:t> látunk el, melyeket </a:t>
            </a:r>
            <a:r>
              <a:rPr lang="hu-HU" sz="2000" b="1">
                <a:solidFill>
                  <a:srgbClr val="0CAFAD"/>
                </a:solidFill>
              </a:rPr>
              <a:t>megoszthatsz az osztályoddal, a barátaiddal és a családoddal</a:t>
            </a:r>
            <a:r>
              <a:rPr lang="hu-HU" sz="20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000"/>
              <a:t>Jó hangulatú és inspiráló eszmecserét folytathatsz </a:t>
            </a:r>
            <a:r>
              <a:rPr lang="hu-HU" sz="2000" b="1">
                <a:solidFill>
                  <a:srgbClr val="0CAFAD"/>
                </a:solidFill>
              </a:rPr>
              <a:t>Európa minden tájáról</a:t>
            </a:r>
            <a:r>
              <a:rPr lang="hu-HU" sz="2000"/>
              <a:t> érkező diákokkal és fiatalokkal.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Maradjunk kapcsolatban!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rgbClr val="333333"/>
                </a:solidFill>
              </a:rPr>
              <a:t>Szkenneld be a QR-kódot</a:t>
            </a:r>
            <a:r>
              <a:rPr lang="hu-HU" sz="1600" dirty="0">
                <a:solidFill>
                  <a:srgbClr val="333333"/>
                </a:solidFill>
              </a:rPr>
              <a:t>, látogass el a weboldalra, </a:t>
            </a:r>
            <a:br>
              <a:rPr lang="hu-HU" sz="1600" dirty="0">
                <a:solidFill>
                  <a:srgbClr val="333333"/>
                </a:solidFill>
              </a:rPr>
            </a:br>
            <a:r>
              <a:rPr lang="hu-HU" sz="1600" dirty="0">
                <a:solidFill>
                  <a:srgbClr val="333333"/>
                </a:solidFill>
              </a:rPr>
              <a:t>és kövesd a rendezvénnyel kapcsolatos híreket!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0" i="0">
                <a:solidFill>
                  <a:srgbClr val="333333"/>
                </a:solidFill>
                <a:effectLst/>
              </a:rPr>
              <a:t>Szeretnél írni nekünk? </a:t>
            </a:r>
            <a:r>
              <a:rPr lang="hu-HU" sz="1600"/>
              <a:t>Küldj e-mailt a </a:t>
            </a:r>
            <a:r>
              <a:rPr lang="hu-HU" sz="1600" b="1">
                <a:hlinkClick r:id="rId4"/>
              </a:rPr>
              <a:t>youreurope@eesc.europa.eu</a:t>
            </a:r>
            <a:r>
              <a:rPr lang="hu-HU" sz="1600"/>
              <a:t> címre.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6267450" y="316979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>
                <a:solidFill>
                  <a:srgbClr val="333333"/>
                </a:solidFill>
                <a:latin typeface="Source Sans 3"/>
              </a:rPr>
              <a:t>További információk: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i="0">
                <a:solidFill>
                  <a:srgbClr val="333333"/>
                </a:solidFill>
                <a:effectLst/>
                <a:hlinkClick r:id="rId10"/>
              </a:rPr>
              <a:t>Your Europe, Your Say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hu-HU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hu-HU" sz="2400" b="1">
                <a:solidFill>
                  <a:schemeClr val="accent5">
                    <a:lumMod val="75000"/>
                  </a:schemeClr>
                </a:solidFill>
              </a:rPr>
              <a:t>Találkozunk Brüsszelben!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EB423-76A9-BC46-9096-1E400319D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Európai Unió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2" t="14979" r="13613" b="12621"/>
          <a:stretch/>
        </p:blipFill>
        <p:spPr>
          <a:xfrm>
            <a:off x="3656159" y="559382"/>
            <a:ext cx="1291473" cy="786266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152770" y="2066045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27 tagállam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/>
              <a:t>9 tagjelölt ország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222848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 dirty="0"/>
          </a:p>
          <a:p>
            <a:r>
              <a:rPr lang="hu-HU" sz="2000" b="1" dirty="0">
                <a:solidFill>
                  <a:srgbClr val="0CAFAD"/>
                </a:solidFill>
              </a:rPr>
              <a:t>Mintegy 450 millió polgár él </a:t>
            </a:r>
            <a:br>
              <a:rPr lang="hu-HU" sz="2000" b="1" dirty="0">
                <a:solidFill>
                  <a:srgbClr val="0CAFAD"/>
                </a:solidFill>
              </a:rPr>
            </a:br>
            <a:r>
              <a:rPr lang="hu-HU" sz="2000" b="1" dirty="0">
                <a:solidFill>
                  <a:srgbClr val="0CAFAD"/>
                </a:solidFill>
              </a:rPr>
              <a:t>az EU-ban.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938" y="934110"/>
            <a:ext cx="3185966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hu-HU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Mi az EU szerepe?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hu-HU" sz="2000"/>
              <a:t>előmozdítja a </a:t>
            </a:r>
            <a:r>
              <a:rPr lang="hu-HU" sz="2000" b="1">
                <a:solidFill>
                  <a:srgbClr val="0CAFAD"/>
                </a:solidFill>
              </a:rPr>
              <a:t>békét</a:t>
            </a:r>
            <a:r>
              <a:rPr lang="hu-HU" sz="2000"/>
              <a:t>, az EU alapértékeit és</a:t>
            </a:r>
            <a:r>
              <a:rPr lang="hu-HU" sz="2000" b="1">
                <a:solidFill>
                  <a:srgbClr val="0CAFAD"/>
                </a:solidFill>
              </a:rPr>
              <a:t> polgárai jóllétét</a:t>
            </a:r>
            <a:r>
              <a:rPr lang="hu-HU" sz="2000"/>
              <a:t>,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hu-HU" sz="2000" b="1">
                <a:solidFill>
                  <a:srgbClr val="0CAFAD"/>
                </a:solidFill>
              </a:rPr>
              <a:t>szabadságot, biztonságot és jogérvényesülést</a:t>
            </a:r>
            <a:r>
              <a:rPr lang="hu-HU" sz="2000"/>
              <a:t> kínál belső határok nélkül,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hu-HU" sz="2000"/>
              <a:t>biztosítja polgárainak az Unión belüli </a:t>
            </a:r>
            <a:r>
              <a:rPr lang="hu-HU" sz="2000" b="1">
                <a:solidFill>
                  <a:srgbClr val="0CAFAD"/>
                </a:solidFill>
              </a:rPr>
              <a:t>szabad mozgáshoz és tartózkodáshoz való jogot</a:t>
            </a:r>
            <a:r>
              <a:rPr lang="hu-HU" sz="2000"/>
              <a:t>,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hu-HU" sz="2000"/>
              <a:t>erősíti a </a:t>
            </a:r>
            <a:r>
              <a:rPr lang="hu-HU" sz="2000" b="1">
                <a:solidFill>
                  <a:srgbClr val="0CAFAD"/>
                </a:solidFill>
              </a:rPr>
              <a:t>gazdasági, társadalmi és területi kohéziót</a:t>
            </a:r>
            <a:r>
              <a:rPr lang="hu-HU" sz="2000"/>
              <a:t>, valamint az uniós országok közötti </a:t>
            </a:r>
            <a:r>
              <a:rPr lang="hu-HU" sz="2000" b="1">
                <a:solidFill>
                  <a:srgbClr val="0CAFAD"/>
                </a:solidFill>
              </a:rPr>
              <a:t>szolidaritást</a:t>
            </a:r>
            <a:r>
              <a:rPr lang="hu-HU" sz="2000"/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hu-HU" sz="2400"/>
              <a:t>Az EU jelmondata: </a:t>
            </a:r>
            <a:r>
              <a:rPr lang="hu-HU" sz="2400" b="1">
                <a:solidFill>
                  <a:srgbClr val="0CAFAD"/>
                </a:solidFill>
              </a:rPr>
              <a:t>Egyesülve a sokféleségben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3139" y="1140788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05087" y="477709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hu-HU" sz="1500"/>
              <a:t>Forrás: europa.eu/!DncVGu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Az Európai Gazdasági és Szociális Bizottság (EGSZB)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A01F8B-763A-4243-B1CB-1A1BA090B2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49" y="1083248"/>
            <a:ext cx="2895601" cy="140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416021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Az EGSZB...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DE0FB-E595-4E25-AEBB-297C29FCF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10" y="5654708"/>
            <a:ext cx="1865457" cy="1057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640806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GB" altLang="fr-FR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Council of the European</a:t>
            </a:r>
            <a:br>
              <a:rPr lang="en-GB" altLang="fr-FR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altLang="fr-FR" sz="11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Union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204943"/>
            <a:ext cx="8229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b="1" dirty="0">
                <a:solidFill>
                  <a:srgbClr val="2E75B6"/>
                </a:solidFill>
              </a:rPr>
              <a:t>Tanácsadó szervként</a:t>
            </a:r>
            <a:r>
              <a:rPr lang="hu-HU" sz="1600" dirty="0"/>
              <a:t> fő feladata, hogy </a:t>
            </a:r>
            <a:r>
              <a:rPr lang="hu-HU" sz="1600" b="1" dirty="0">
                <a:solidFill>
                  <a:srgbClr val="2E75B6"/>
                </a:solidFill>
              </a:rPr>
              <a:t>vélemények megfogalmazásával</a:t>
            </a:r>
            <a:r>
              <a:rPr lang="hu-HU" sz="1600" dirty="0"/>
              <a:t> segítse az uniós intézményeket abban, hogy az uniós szakpolitikákban és döntésekben figyelembe vegyék </a:t>
            </a:r>
            <a:br>
              <a:rPr lang="hu-HU" sz="1600" dirty="0"/>
            </a:br>
            <a:r>
              <a:rPr lang="hu-HU" sz="1600" dirty="0"/>
              <a:t>a civil társadalom nézeteit.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DC42791-42B2-4542-AC5F-22E0694CB26E}"/>
              </a:ext>
            </a:extLst>
          </p:cNvPr>
          <p:cNvSpPr txBox="1">
            <a:spLocks/>
          </p:cNvSpPr>
          <p:nvPr/>
        </p:nvSpPr>
        <p:spPr>
          <a:xfrm>
            <a:off x="0" y="777109"/>
            <a:ext cx="9144000" cy="2307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hu-HU" sz="1600">
                <a:solidFill>
                  <a:schemeClr val="bg1"/>
                </a:solidFill>
              </a:rPr>
              <a:t>a Római Szerződés (1957) által létrehozott </a:t>
            </a:r>
            <a:r>
              <a:rPr lang="hu-HU" sz="1600" b="1">
                <a:solidFill>
                  <a:schemeClr val="bg1"/>
                </a:solidFill>
              </a:rPr>
              <a:t>tanácsadó szerv.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hu-HU" sz="1600">
                <a:solidFill>
                  <a:schemeClr val="bg1"/>
                </a:solidFill>
              </a:rPr>
              <a:t>Segít </a:t>
            </a:r>
            <a:r>
              <a:rPr lang="hu-HU" sz="1600" b="1">
                <a:solidFill>
                  <a:schemeClr val="bg1"/>
                </a:solidFill>
              </a:rPr>
              <a:t>a jogszabályok és szakpolitikák kidolgozásában</a:t>
            </a:r>
            <a:r>
              <a:rPr lang="hu-HU" sz="1600">
                <a:solidFill>
                  <a:schemeClr val="bg1"/>
                </a:solidFill>
              </a:rPr>
              <a:t> azáltal, hogy </a:t>
            </a:r>
            <a:r>
              <a:rPr lang="hu-HU" sz="1600" b="1">
                <a:solidFill>
                  <a:schemeClr val="bg1"/>
                </a:solidFill>
              </a:rPr>
              <a:t>tanácsot ad</a:t>
            </a:r>
            <a:r>
              <a:rPr lang="hu-HU" sz="1600">
                <a:solidFill>
                  <a:schemeClr val="bg1"/>
                </a:solidFill>
              </a:rPr>
              <a:t> az Európai Bizottság, </a:t>
            </a:r>
            <a:br>
              <a:rPr lang="hu-HU" sz="1600">
                <a:solidFill>
                  <a:schemeClr val="bg1"/>
                </a:solidFill>
              </a:rPr>
            </a:br>
            <a:r>
              <a:rPr lang="hu-HU" sz="1600">
                <a:solidFill>
                  <a:schemeClr val="bg1"/>
                </a:solidFill>
              </a:rPr>
              <a:t>az Európai Parlament és </a:t>
            </a:r>
            <a:r>
              <a:rPr lang="hu-HU" sz="1600" b="1">
                <a:solidFill>
                  <a:schemeClr val="bg1"/>
                </a:solidFill>
              </a:rPr>
              <a:t>az Európai Unió</a:t>
            </a:r>
            <a:r>
              <a:rPr lang="hu-HU" sz="1600">
                <a:solidFill>
                  <a:schemeClr val="bg1"/>
                </a:solidFill>
              </a:rPr>
              <a:t> </a:t>
            </a:r>
            <a:r>
              <a:rPr lang="hu-HU" sz="1600" b="1">
                <a:solidFill>
                  <a:schemeClr val="bg1"/>
                </a:solidFill>
              </a:rPr>
              <a:t>Tanácsa</a:t>
            </a:r>
            <a:r>
              <a:rPr lang="hu-HU" sz="1600">
                <a:solidFill>
                  <a:schemeClr val="bg1"/>
                </a:solidFill>
              </a:rPr>
              <a:t> </a:t>
            </a:r>
            <a:r>
              <a:rPr lang="hu-HU" sz="1600" b="1">
                <a:solidFill>
                  <a:schemeClr val="bg1"/>
                </a:solidFill>
              </a:rPr>
              <a:t>döntéshozóinak</a:t>
            </a:r>
            <a:r>
              <a:rPr lang="hu-HU" sz="1600">
                <a:solidFill>
                  <a:schemeClr val="bg1"/>
                </a:solidFill>
              </a:rPr>
              <a:t>. </a:t>
            </a:r>
            <a:br>
              <a:rPr lang="hu-HU" sz="1600">
                <a:solidFill>
                  <a:schemeClr val="bg1"/>
                </a:solidFill>
              </a:rPr>
            </a:br>
            <a:r>
              <a:rPr lang="hu-HU" sz="1600">
                <a:solidFill>
                  <a:schemeClr val="bg1"/>
                </a:solidFill>
              </a:rPr>
              <a:t>Biztosítja, hogy az elfogadott jogszabályok figyelembe vegyék a különböző, eltérő hátterű csoportok </a:t>
            </a:r>
            <a:r>
              <a:rPr lang="hu-HU" sz="1600" b="1">
                <a:solidFill>
                  <a:schemeClr val="bg1"/>
                </a:solidFill>
              </a:rPr>
              <a:t>igényeit és véleményét</a:t>
            </a:r>
            <a:r>
              <a:rPr lang="hu-HU" sz="1600">
                <a:solidFill>
                  <a:schemeClr val="bg1"/>
                </a:solidFill>
              </a:rPr>
              <a:t>.</a:t>
            </a:r>
            <a:br>
              <a:rPr lang="hu-HU" sz="1600">
                <a:solidFill>
                  <a:schemeClr val="bg1"/>
                </a:solidFill>
              </a:rPr>
            </a:br>
            <a:r>
              <a:rPr lang="hu-HU" sz="1600" b="1">
                <a:solidFill>
                  <a:schemeClr val="bg1"/>
                </a:solidFill>
              </a:rPr>
              <a:t>Az európai szervezett civil társadalmat képviseli</a:t>
            </a:r>
            <a:r>
              <a:rPr lang="hu-HU" sz="1600">
                <a:solidFill>
                  <a:schemeClr val="bg1"/>
                </a:solidFill>
              </a:rPr>
              <a:t>, azaz olyan csoportokat és szervezeteket, melyeket egy adott ügyben való együttműködési céllal hoztak létre.</a:t>
            </a:r>
            <a:endParaRPr 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Kikből áll az EGSZB?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67933" y="1596687"/>
            <a:ext cx="8959441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CAFAD"/>
                </a:solidFill>
              </a:rPr>
              <a:t>3 csoportból</a:t>
            </a:r>
            <a:r>
              <a:rPr lang="hu-HU" sz="2400" dirty="0"/>
              <a:t>: </a:t>
            </a:r>
            <a:br>
              <a:rPr lang="hu-HU" sz="2400" dirty="0"/>
            </a:br>
            <a:r>
              <a:rPr lang="hu-HU" sz="2400" dirty="0"/>
              <a:t>Munkáltatók, Munkavállalók, Civil társadalmi szervezetek,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CAFAD"/>
                </a:solidFill>
              </a:rPr>
              <a:t>329</a:t>
            </a:r>
            <a:r>
              <a:rPr lang="hu-HU" sz="2400" dirty="0"/>
              <a:t> (5 évre kinevezett) </a:t>
            </a:r>
            <a:r>
              <a:rPr lang="hu-HU" sz="2400" b="1" dirty="0">
                <a:solidFill>
                  <a:srgbClr val="0CAFAD"/>
                </a:solidFill>
              </a:rPr>
              <a:t>tagból</a:t>
            </a:r>
            <a:r>
              <a:rPr lang="hu-HU" sz="2400" dirty="0"/>
              <a:t>, akik </a:t>
            </a:r>
            <a:r>
              <a:rPr lang="hu-HU" sz="2400" b="1" dirty="0">
                <a:solidFill>
                  <a:srgbClr val="0CAFAD"/>
                </a:solidFill>
              </a:rPr>
              <a:t>a 27 tagállamot képviselik.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Az EGSZB-tagok </a:t>
            </a:r>
            <a:r>
              <a:rPr lang="hu-HU" sz="2400" b="1" dirty="0">
                <a:solidFill>
                  <a:srgbClr val="0CAFAD"/>
                </a:solidFill>
              </a:rPr>
              <a:t>nem politikai pártokhoz kötődnek</a:t>
            </a:r>
            <a:r>
              <a:rPr lang="hu-HU" sz="2400" dirty="0"/>
              <a:t>, </a:t>
            </a:r>
            <a:br>
              <a:rPr lang="hu-HU" sz="2400" dirty="0"/>
            </a:br>
            <a:r>
              <a:rPr lang="hu-HU" sz="2400" dirty="0"/>
              <a:t>és</a:t>
            </a:r>
            <a:r>
              <a:rPr lang="hu-HU" sz="2400" b="1" dirty="0">
                <a:solidFill>
                  <a:srgbClr val="0CAFAD"/>
                </a:solidFill>
              </a:rPr>
              <a:t> nem teljes munkaidőben dolgoznak Brüsszelben</a:t>
            </a:r>
            <a:r>
              <a:rPr lang="hu-HU" sz="2400" dirty="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Évente </a:t>
            </a:r>
            <a:r>
              <a:rPr lang="hu-HU" sz="2400" b="1" dirty="0">
                <a:solidFill>
                  <a:srgbClr val="0CAFAD"/>
                </a:solidFill>
              </a:rPr>
              <a:t>mintegy 200 véleményt fogadnak el.</a:t>
            </a:r>
            <a:r>
              <a:rPr lang="hu-HU" sz="24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74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4829175"/>
            <a:ext cx="2338766" cy="203835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4853325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u-HU" sz="2000" b="1" dirty="0">
                <a:solidFill>
                  <a:schemeClr val="bg1"/>
                </a:solidFill>
              </a:rPr>
              <a:t>Munkáltatók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401804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munkáltatói szövetségek,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</a:rPr>
              <a:t>kereskedelmi kamarák,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</a:rPr>
              <a:t>kkv-k szervezetei stb.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4852162"/>
            <a:ext cx="2340000" cy="2005838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48263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u-HU" sz="2000" b="1" dirty="0">
                <a:solidFill>
                  <a:schemeClr val="bg1"/>
                </a:solidFill>
              </a:rPr>
              <a:t>Munkavállalók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138143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hu-HU" sz="1400" dirty="0">
                <a:solidFill>
                  <a:schemeClr val="bg1"/>
                </a:solidFill>
              </a:rPr>
              <a:t>szakszervezetek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92896" y="4819650"/>
            <a:ext cx="2340000" cy="2031626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365616" y="4842637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hu-HU" sz="2000" b="1" dirty="0">
                <a:solidFill>
                  <a:schemeClr val="bg1"/>
                </a:solidFill>
              </a:rPr>
              <a:t>Civil társadalmi szervezetek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210300" y="5300682"/>
            <a:ext cx="24940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mezőgazdasági termelők, fogyasztók, NGO-k, ifjúsági, szakmai szervezetek, fogyatékossággal élőket képviselő szervezetek, tudományos dolgozók, szövetkezetek stb.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 az a vélemény?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Az </a:t>
            </a:r>
            <a:r>
              <a:rPr lang="hu-HU" sz="1600" b="1" dirty="0">
                <a:solidFill>
                  <a:srgbClr val="0CAFAD"/>
                </a:solidFill>
              </a:rPr>
              <a:t>Európai Parlament</a:t>
            </a:r>
            <a:r>
              <a:rPr lang="hu-HU" sz="1600" dirty="0"/>
              <a:t>, az </a:t>
            </a:r>
            <a:r>
              <a:rPr lang="hu-HU" sz="1600" b="1" dirty="0">
                <a:solidFill>
                  <a:srgbClr val="0CAFAD"/>
                </a:solidFill>
              </a:rPr>
              <a:t>Európai Unió Tanácsa</a:t>
            </a:r>
            <a:r>
              <a:rPr lang="hu-HU" sz="1600" dirty="0"/>
              <a:t> vagy az </a:t>
            </a:r>
            <a:r>
              <a:rPr lang="hu-HU" sz="1600" b="1" dirty="0">
                <a:solidFill>
                  <a:srgbClr val="0CAFAD"/>
                </a:solidFill>
              </a:rPr>
              <a:t>Európai Bizottság</a:t>
            </a:r>
            <a:r>
              <a:rPr lang="hu-HU" sz="1600" dirty="0"/>
              <a:t> </a:t>
            </a:r>
            <a:r>
              <a:rPr lang="hu-HU" sz="1600" b="1" dirty="0">
                <a:solidFill>
                  <a:srgbClr val="0CAFAD"/>
                </a:solidFill>
              </a:rPr>
              <a:t>ajánlásokat</a:t>
            </a:r>
            <a:r>
              <a:rPr lang="hu-HU" sz="1600" dirty="0"/>
              <a:t> kérhet az EGSZB-</a:t>
            </a:r>
            <a:r>
              <a:rPr lang="hu-HU" sz="1600" dirty="0" err="1"/>
              <a:t>től</a:t>
            </a:r>
            <a:r>
              <a:rPr lang="hu-HU" sz="1600" dirty="0"/>
              <a:t> egy adott témára vonatkozó jogszabályok kidolgozásával kapcsolatban.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3 csoportot képviselő </a:t>
            </a:r>
            <a:r>
              <a:rPr lang="hu-HU" sz="1600" b="1" dirty="0">
                <a:solidFill>
                  <a:srgbClr val="0CAFAD"/>
                </a:solidFill>
              </a:rPr>
              <a:t>EGSZB-tagok</a:t>
            </a:r>
            <a:r>
              <a:rPr lang="hu-HU" sz="1600" dirty="0"/>
              <a:t> kidolgoznak egy </a:t>
            </a:r>
            <a:r>
              <a:rPr lang="hu-HU" sz="1600" b="1" dirty="0">
                <a:solidFill>
                  <a:srgbClr val="0CAFAD"/>
                </a:solidFill>
              </a:rPr>
              <a:t>egységes dokumentumot</a:t>
            </a:r>
            <a:r>
              <a:rPr lang="hu-HU" sz="1600" dirty="0"/>
              <a:t> a javasolt jogszabályról: </a:t>
            </a:r>
            <a:r>
              <a:rPr lang="hu-HU" sz="1600" b="1" dirty="0">
                <a:solidFill>
                  <a:srgbClr val="0CAFAD"/>
                </a:solidFill>
              </a:rPr>
              <a:t>ez az ún. „vélemény”</a:t>
            </a:r>
            <a:r>
              <a:rPr lang="hu-HU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Miután </a:t>
            </a:r>
            <a:r>
              <a:rPr lang="hu-HU" sz="1600" b="1" dirty="0">
                <a:solidFill>
                  <a:srgbClr val="0CAFAD"/>
                </a:solidFill>
              </a:rPr>
              <a:t>konszenzusra jutottak az EGSZB-véleményről, elküldik azt megvitatásra az uniós intézményekhez</a:t>
            </a:r>
            <a:r>
              <a:rPr lang="hu-HU" sz="1600" dirty="0"/>
              <a:t>, valamint közzéteszik az EU Hivatalos Lapjában </a:t>
            </a:r>
            <a:br>
              <a:rPr lang="hu-HU" sz="1600" dirty="0"/>
            </a:br>
            <a:r>
              <a:rPr lang="hu-HU" sz="1600" dirty="0"/>
              <a:t>(24 nyelven).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Az előadó uniós, tagállami és helyi szinten </a:t>
            </a:r>
            <a:r>
              <a:rPr lang="hu-HU" sz="1600" b="1" dirty="0">
                <a:solidFill>
                  <a:srgbClr val="0CAFAD"/>
                </a:solidFill>
              </a:rPr>
              <a:t>ismerteti</a:t>
            </a:r>
            <a:r>
              <a:rPr lang="hu-HU" sz="1600" dirty="0"/>
              <a:t> a főbb üzeneteket, és </a:t>
            </a:r>
            <a:r>
              <a:rPr lang="hu-HU" sz="1600" b="1" dirty="0">
                <a:solidFill>
                  <a:srgbClr val="0CAFAD"/>
                </a:solidFill>
              </a:rPr>
              <a:t>népszerűsíti</a:t>
            </a:r>
            <a:r>
              <a:rPr lang="hu-HU" sz="1600" dirty="0"/>
              <a:t> a véleményt.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810452" y="6110420"/>
            <a:ext cx="3968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b="1" dirty="0"/>
              <a:t>Ha többet akarsz ezzel kapcsolatban </a:t>
            </a:r>
            <a:br>
              <a:rPr lang="hu-HU" sz="1400" b="1" dirty="0"/>
            </a:br>
            <a:r>
              <a:rPr lang="hu-HU" sz="1400" b="1" dirty="0"/>
              <a:t>megtudni, olvasd be a QR-kódot!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22" y="5534719"/>
            <a:ext cx="1166961" cy="115140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40542" y="5760503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Hasznos tudnivalók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>
                <a:solidFill>
                  <a:schemeClr val="accent5">
                    <a:lumMod val="75000"/>
                  </a:schemeClr>
                </a:solidFill>
              </a:rPr>
              <a:t>A nemek egyensúlya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1400"/>
              <a:t>A tagokra vonatkozó statisztikák vezetésének kezdete, 2010 óta az EGSZB 2020–2025-ös mandátumidőszakában </a:t>
            </a:r>
            <a:r>
              <a:rPr lang="hu-HU" sz="1400" b="1">
                <a:solidFill>
                  <a:srgbClr val="0CAFAD"/>
                </a:solidFill>
              </a:rPr>
              <a:t>a legmagasabb a női tagok száma</a:t>
            </a:r>
            <a:r>
              <a:rPr lang="hu-HU" sz="1400"/>
              <a:t>. </a:t>
            </a:r>
          </a:p>
          <a:p>
            <a:endParaRPr lang="en-US" sz="1400" dirty="0"/>
          </a:p>
          <a:p>
            <a:r>
              <a:rPr lang="hu-HU" sz="1400"/>
              <a:t>A nők aránya </a:t>
            </a:r>
            <a:r>
              <a:rPr lang="hu-HU" sz="1400" b="1">
                <a:solidFill>
                  <a:srgbClr val="0CAFAD"/>
                </a:solidFill>
              </a:rPr>
              <a:t>33%</a:t>
            </a:r>
            <a:r>
              <a:rPr lang="hu-HU" sz="1400"/>
              <a:t>, ami minden eddiginél több: 2015-ben ez 28%, 2010-ben pedig 24,7% volt.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4" y="1107406"/>
            <a:ext cx="3617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>
                <a:solidFill>
                  <a:schemeClr val="accent5">
                    <a:lumMod val="75000"/>
                  </a:schemeClr>
                </a:solidFill>
              </a:rPr>
              <a:t>Az EGSZB-tagok száma</a:t>
            </a:r>
            <a:br>
              <a:rPr lang="hu-HU" sz="2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sz="2000" b="1">
                <a:solidFill>
                  <a:schemeClr val="accent5">
                    <a:lumMod val="75000"/>
                  </a:schemeClr>
                </a:solidFill>
              </a:rPr>
              <a:t>országok szerint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sz="1400"/>
              <a:t>A többi európai intézményhez hasonlóan az EGSZB </a:t>
            </a:r>
            <a:r>
              <a:rPr lang="hu-HU" sz="1400" b="1">
                <a:solidFill>
                  <a:srgbClr val="0CAFAD"/>
                </a:solidFill>
              </a:rPr>
              <a:t>földrajzi képviselete </a:t>
            </a:r>
            <a:r>
              <a:rPr lang="hu-HU" sz="1400"/>
              <a:t>is</a:t>
            </a:r>
            <a:r>
              <a:rPr lang="hu-HU" sz="1400" b="1">
                <a:solidFill>
                  <a:srgbClr val="0CAFAD"/>
                </a:solidFill>
              </a:rPr>
              <a:t> arányos</a:t>
            </a:r>
            <a:r>
              <a:rPr lang="hu-HU" sz="1400"/>
              <a:t>, ami azt jelenti, hogy a népesebb országokat  több tag képviselheti. </a:t>
            </a:r>
          </a:p>
          <a:p>
            <a:endParaRPr lang="en-US" sz="1400" dirty="0"/>
          </a:p>
          <a:p>
            <a:r>
              <a:rPr lang="hu-HU" sz="1400"/>
              <a:t>Ezért </a:t>
            </a:r>
            <a:r>
              <a:rPr lang="hu-HU" sz="1400" b="1">
                <a:solidFill>
                  <a:srgbClr val="0CAFAD"/>
                </a:solidFill>
              </a:rPr>
              <a:t>Franciaország, Németország és Olaszország</a:t>
            </a:r>
            <a:r>
              <a:rPr lang="hu-HU" sz="1400"/>
              <a:t> rendelkezik a legtöbb taggal (</a:t>
            </a:r>
            <a:r>
              <a:rPr lang="hu-HU" sz="1400" b="1">
                <a:solidFill>
                  <a:srgbClr val="0CAFAD"/>
                </a:solidFill>
              </a:rPr>
              <a:t>24</a:t>
            </a:r>
            <a:r>
              <a:rPr lang="hu-HU" sz="1400"/>
              <a:t>), míg </a:t>
            </a:r>
            <a:r>
              <a:rPr lang="hu-HU" sz="1400" b="1">
                <a:solidFill>
                  <a:srgbClr val="0CAFAD"/>
                </a:solidFill>
              </a:rPr>
              <a:t>Málta</a:t>
            </a:r>
            <a:r>
              <a:rPr lang="hu-HU" sz="1400"/>
              <a:t> a legkevesebbel (</a:t>
            </a:r>
            <a:r>
              <a:rPr lang="hu-HU" sz="1400" b="1">
                <a:solidFill>
                  <a:srgbClr val="0CAFAD"/>
                </a:solidFill>
              </a:rPr>
              <a:t>5</a:t>
            </a:r>
            <a:r>
              <a:rPr lang="hu-HU" sz="140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201122" y="2389036"/>
            <a:ext cx="2449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Felfedezheted Európát</a:t>
            </a:r>
          </a:p>
          <a:p>
            <a:pPr algn="ctr"/>
            <a:r>
              <a:rPr lang="hu-HU" sz="1200" dirty="0"/>
              <a:t>Az uniós intézményeknél vagy más uniós országban szeretnél dolgozni? </a:t>
            </a:r>
          </a:p>
          <a:p>
            <a:pPr algn="ctr"/>
            <a:r>
              <a:rPr lang="hu-HU" sz="1200" dirty="0"/>
              <a:t>Az EU minden évben fizetett szakmai gyakorlatokat kínál </a:t>
            </a:r>
            <a:r>
              <a:rPr lang="hu-HU" sz="1200" b="1" dirty="0">
                <a:solidFill>
                  <a:srgbClr val="0CAFAD"/>
                </a:solidFill>
              </a:rPr>
              <a:t>egyetemi végzettséggel rendelkező fiatalok</a:t>
            </a:r>
            <a:r>
              <a:rPr lang="hu-HU" sz="1200" dirty="0"/>
              <a:t> számára.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145947" y="3775572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876300" y="4904016"/>
            <a:ext cx="3943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Tanulhatsz</a:t>
            </a:r>
          </a:p>
          <a:p>
            <a:pPr algn="ctr"/>
            <a:r>
              <a:rPr lang="hu-HU" sz="1200" dirty="0"/>
              <a:t>Bármely uniós egyetemen tanulhatsz, ugyanolyan feltételek mellett, mint az adott ország állampolgárai. </a:t>
            </a:r>
          </a:p>
          <a:p>
            <a:pPr algn="ctr"/>
            <a:r>
              <a:rPr lang="hu-HU" sz="1200" dirty="0"/>
              <a:t>Az </a:t>
            </a:r>
            <a:r>
              <a:rPr lang="hu-HU" sz="1200" b="1" dirty="0">
                <a:solidFill>
                  <a:srgbClr val="0CAFAD"/>
                </a:solidFill>
              </a:rPr>
              <a:t>ERASMUS</a:t>
            </a:r>
            <a:r>
              <a:rPr lang="hu-HU" sz="1200" dirty="0"/>
              <a:t> programnak köszönhetően </a:t>
            </a:r>
          </a:p>
          <a:p>
            <a:pPr algn="ctr"/>
            <a:r>
              <a:rPr lang="hu-HU" sz="1200" dirty="0"/>
              <a:t>egyetemi tanulmányaid egy részét külföldön végezheted.</a:t>
            </a:r>
          </a:p>
          <a:p>
            <a:pPr algn="ctr"/>
            <a:endParaRPr lang="hu-H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2903888" y="2374118"/>
            <a:ext cx="3192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Elmondhatod a véleményed</a:t>
            </a:r>
          </a:p>
          <a:p>
            <a:pPr algn="ctr"/>
            <a:r>
              <a:rPr lang="hu-HU" sz="1200" dirty="0"/>
              <a:t>Részt vehetsz olyan ifjúsági rendezvényeken, mint az uniós ifjúsági párbeszéd, az Európai Parlament európai ifjúsági rendezvénye (EYE) és a </a:t>
            </a:r>
            <a:r>
              <a:rPr lang="hu-HU" sz="1200" b="1" i="1" dirty="0" err="1">
                <a:solidFill>
                  <a:srgbClr val="0CAFAD"/>
                </a:solidFill>
              </a:rPr>
              <a:t>Your</a:t>
            </a:r>
            <a:r>
              <a:rPr lang="hu-HU" sz="1200" b="1" i="1" dirty="0">
                <a:solidFill>
                  <a:srgbClr val="0CAFAD"/>
                </a:solidFill>
              </a:rPr>
              <a:t> Europe, </a:t>
            </a:r>
            <a:r>
              <a:rPr lang="hu-HU" sz="1200" b="1" i="1" dirty="0" err="1">
                <a:solidFill>
                  <a:srgbClr val="0CAFAD"/>
                </a:solidFill>
              </a:rPr>
              <a:t>Your</a:t>
            </a:r>
            <a:r>
              <a:rPr lang="hu-HU" sz="1200" b="1" i="1" dirty="0">
                <a:solidFill>
                  <a:srgbClr val="0CAFAD"/>
                </a:solidFill>
              </a:rPr>
              <a:t> </a:t>
            </a:r>
            <a:r>
              <a:rPr lang="hu-HU" sz="1200" b="1" i="1" dirty="0" err="1">
                <a:solidFill>
                  <a:srgbClr val="0CAFAD"/>
                </a:solidFill>
              </a:rPr>
              <a:t>Say</a:t>
            </a:r>
            <a:r>
              <a:rPr lang="hu-HU" sz="1200" b="1" i="1" dirty="0">
                <a:solidFill>
                  <a:srgbClr val="0CAFAD"/>
                </a:solidFill>
              </a:rPr>
              <a:t>!</a:t>
            </a:r>
            <a:r>
              <a:rPr lang="hu-HU" sz="1200" b="1" dirty="0">
                <a:solidFill>
                  <a:srgbClr val="0CAFAD"/>
                </a:solidFill>
              </a:rPr>
              <a:t> </a:t>
            </a:r>
            <a:br>
              <a:rPr lang="hu-HU" sz="1200" dirty="0"/>
            </a:br>
            <a:r>
              <a:rPr lang="hu-HU" sz="1200" dirty="0"/>
              <a:t>az Európai Gazdasági és Szociális Bizottságnál. </a:t>
            </a:r>
          </a:p>
          <a:p>
            <a:pPr algn="ctr"/>
            <a:r>
              <a:rPr lang="hu-HU" sz="1200" dirty="0"/>
              <a:t>Ezeken elmondhatod a véleményed!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00" y="94674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200776" y="2370144"/>
            <a:ext cx="27421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Dolgozhatsz</a:t>
            </a:r>
          </a:p>
          <a:p>
            <a:pPr algn="ctr"/>
            <a:r>
              <a:rPr lang="hu-HU" sz="1200" dirty="0"/>
              <a:t>Ha betöltötted a 18. évedet, az Európai Unión belül bárhol pályázhatsz állásokra. </a:t>
            </a:r>
          </a:p>
          <a:p>
            <a:pPr algn="ctr"/>
            <a:r>
              <a:rPr lang="hu-HU" sz="1200" dirty="0"/>
              <a:t>Az </a:t>
            </a:r>
            <a:r>
              <a:rPr lang="hu-HU" sz="1200" b="1" dirty="0">
                <a:solidFill>
                  <a:srgbClr val="0CAFAD"/>
                </a:solidFill>
              </a:rPr>
              <a:t>EURES</a:t>
            </a:r>
            <a:r>
              <a:rPr lang="hu-HU" sz="1200" dirty="0"/>
              <a:t> révén EU-</a:t>
            </a:r>
            <a:r>
              <a:rPr lang="hu-HU" sz="1200" dirty="0" err="1"/>
              <a:t>beli</a:t>
            </a:r>
            <a:r>
              <a:rPr lang="hu-HU" sz="1200" dirty="0"/>
              <a:t>, norvég és izlandi munkaadókkal is felveheted a kapcsolatot.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6" y="3750565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181600" y="4904838"/>
            <a:ext cx="33337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Utazhatsz</a:t>
            </a:r>
          </a:p>
          <a:p>
            <a:pPr algn="ctr"/>
            <a:r>
              <a:rPr lang="hu-HU" sz="1200" dirty="0"/>
              <a:t>A határok nélküli schengeni térség 400 millió uniós polgár számára biztosítja az országok közötti szabad mozgást. </a:t>
            </a:r>
          </a:p>
          <a:p>
            <a:pPr algn="ctr"/>
            <a:r>
              <a:rPr lang="hu-HU" sz="1200" dirty="0"/>
              <a:t>Például az</a:t>
            </a:r>
            <a:r>
              <a:rPr lang="hu-HU" sz="1200" b="1" dirty="0">
                <a:solidFill>
                  <a:srgbClr val="0CAFAD"/>
                </a:solidFill>
              </a:rPr>
              <a:t> INTERRAIL</a:t>
            </a:r>
            <a:r>
              <a:rPr lang="hu-HU" sz="1200" dirty="0"/>
              <a:t> vasúti bérlettel 30 országban több mint 40 000 célállomásra juthatsz el.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hu-HU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Mit tesz az EU a fiatalokért?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F7M6YNZUATRX-1659962339-2703</_dlc_DocId>
    <_dlc_DocIdUrl xmlns="59ace41b-6786-4ce3-be71-52c27066c6ef">
      <Url>http://dm/eesc/2024/_layouts/15/DocIdRedir.aspx?ID=F7M6YNZUATRX-1659962339-2703</Url>
      <Description>F7M6YNZUATRX-1659962339-2703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Kliment Nora</DisplayName>
        <AccountId>1530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customXml/itemProps4.xml><?xml version="1.0" encoding="utf-8"?>
<ds:datastoreItem xmlns:ds="http://schemas.openxmlformats.org/officeDocument/2006/customXml" ds:itemID="{C948101E-7200-46BC-BF91-C06DB94BE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</TotalTime>
  <Words>1216</Words>
  <Application>Microsoft Office PowerPoint</Application>
  <PresentationFormat>On-screen Show (4:3)</PresentationFormat>
  <Paragraphs>125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Az Európai Unió</vt:lpstr>
      <vt:lpstr>Mi az EU szerepe?</vt:lpstr>
      <vt:lpstr>PowerPoint Presentation</vt:lpstr>
      <vt:lpstr>PowerPoint Presentation</vt:lpstr>
      <vt:lpstr>PowerPoint Presentation</vt:lpstr>
      <vt:lpstr>Mi az a vélemény?</vt:lpstr>
      <vt:lpstr>PowerPoint Presentation</vt:lpstr>
      <vt:lpstr>Mit tesz az EU a fiatalokért?</vt:lpstr>
      <vt:lpstr>Az EGSZB és a fiatalok</vt:lpstr>
      <vt:lpstr>Az EGSZB ifjúsági kezdeményezései </vt:lpstr>
      <vt:lpstr>Your Europe, Your Say! (YEYS)</vt:lpstr>
      <vt:lpstr>PowerPoint Presentation</vt:lpstr>
      <vt:lpstr>PowerPoint Presentation</vt:lpstr>
      <vt:lpstr>PowerPoint Presentation</vt:lpstr>
      <vt:lpstr>Maradjunk kapcsolatban!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PPT az iskolai látogatásokhoz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Panagiotou Dimitra</cp:lastModifiedBy>
  <cp:revision>366</cp:revision>
  <dcterms:created xsi:type="dcterms:W3CDTF">2019-11-25T13:57:29Z</dcterms:created>
  <dcterms:modified xsi:type="dcterms:W3CDTF">2024-12-16T14:18:12Z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2c9d6055-8efc-46cb-8b08-3e32510551bf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SL|98a412ae-eb01-49e9-ae3d-585a81724cfc;EL|6d4f4d51-af9b-4650-94b4-4276bee85c91;RO|feb747a2-64cd-4299-af12-4833ddc30497;FI|87606a43-d45f-42d6-b8c9-e1a3457db5b7;MT|7df99101-6854-4a26-b53a-b88c0da02c26;ES|e7a6b05b-ae16-40c8-add9-68b64b03aeba;BG|1a1b3951-7821-4e6a-85f5-5673fc08bd2c;HR|2f555653-ed1a-4fe6-8362-9082d95989e5;PL|1e03da61-4678-4e07-b136-b5024ca9197b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35;#FI|87606a43-d45f-42d6-b8c9-e1a3457db5b7;#34;#LT|a7ff5ce7-6123-4f68-865a-a57c31810414;#31;#NL|55c6556c-b4f4-441d-9acf-c498d4f838bd;#30;#HR|2f555653-ed1a-4fe6-8362-9082d95989e5;#29;#EL|6d4f4d51-af9b-4650-94b4-4276bee85c91;#27;#SL|98a412ae-eb01-49e9-ae3d-585a81724cfc;#24;#ES|e7a6b05b-ae16-40c8-add9-68b64b03aeba;#23;#MT|7df99101-6854-4a26-b53a-b88c0da02c26;#22;#BG|1a1b3951-7821-4e6a-85f5-5673fc08bd2c;#17;#PL|1e03da61-4678-4e07-b136-b5024ca9197b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;#37;#RO|feb747a2-64cd-4299-af12-4833ddc30497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32;#HU|6b229040-c589-4408-b4c1-4285663d20a8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