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05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FAD"/>
    <a:srgbClr val="2E75B6"/>
    <a:srgbClr val="FF98F4"/>
    <a:srgbClr val="2F5597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jpeg"/><Relationship Id="rId5" Type="http://schemas.openxmlformats.org/officeDocument/2006/relationships/image" Target="../media/image46.svg"/><Relationship Id="rId10" Type="http://schemas.openxmlformats.org/officeDocument/2006/relationships/image" Target="../media/image6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7.jpeg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70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6.svg"/><Relationship Id="rId1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ga/members-groups/groups/employers-grou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eesc.europa.eu/ga/members-groups/groups/grupa-eagsulacht-eoraip" TargetMode="External"/><Relationship Id="rId4" Type="http://schemas.openxmlformats.org/officeDocument/2006/relationships/hyperlink" Target="https://www.eesc.europa.eu/ga/members-groups/groups/workers-gro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216AD-D4CC-4CC4-B842-98C5A5C9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16" y="4600575"/>
            <a:ext cx="2614867" cy="11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3240148"/>
            <a:ext cx="2782376" cy="2242157"/>
          </a:xfrm>
        </p:spPr>
        <p:txBody>
          <a:bodyPr>
            <a:noAutofit/>
          </a:bodyPr>
          <a:lstStyle/>
          <a:p>
            <a:pPr eaLnBrk="1" hangingPunct="1"/>
            <a:r>
              <a:rPr lang="ga-IE" sz="5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Tairiscint CESE do Dhaoine Óga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ga-IE" sz="2000"/>
              <a:t>I mí Mheán Fómhair 2022, ghlac CESE an tuairim </a:t>
            </a:r>
            <a:r>
              <a:rPr lang="ga-IE" sz="2000" b="1" i="1">
                <a:solidFill>
                  <a:srgbClr val="0CAFAD"/>
                </a:solidFill>
              </a:rPr>
              <a:t>Promhadh na hóige ar bheartais an Aontais</a:t>
            </a:r>
            <a:r>
              <a:rPr lang="ga-IE" sz="2000"/>
              <a:t>, uirlis a ceapadh chun </a:t>
            </a:r>
            <a:r>
              <a:rPr lang="ga-IE" sz="2000" b="1">
                <a:solidFill>
                  <a:srgbClr val="0CAFAD"/>
                </a:solidFill>
              </a:rPr>
              <a:t>rannpháirtíocht na n-óg a neartú</a:t>
            </a:r>
            <a:r>
              <a:rPr lang="ga-IE" sz="2000"/>
              <a:t> agus dearcthaí na hóige a phríomhshruthú i gceapadh beartas.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ga-IE" sz="2000"/>
              <a:t>Ina dhiaidh sin, i mí Iúil 2023, bunaíodh </a:t>
            </a:r>
            <a:r>
              <a:rPr lang="ga-IE" sz="2000" b="1">
                <a:solidFill>
                  <a:srgbClr val="0CAFAD"/>
                </a:solidFill>
              </a:rPr>
              <a:t>An Grúpa um an Óige in CESE</a:t>
            </a:r>
            <a:r>
              <a:rPr lang="ga-IE" sz="2000"/>
              <a:t>, a bhfuil na spriocanna seo a leanas aige: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ga-IE" sz="2000"/>
              <a:t>bealaí a lorg ina bhféadfadh daoine óga </a:t>
            </a:r>
            <a:r>
              <a:rPr lang="ga-IE" sz="2000" b="1">
                <a:solidFill>
                  <a:srgbClr val="0CAFAD"/>
                </a:solidFill>
              </a:rPr>
              <a:t>cur go gníomhach le</a:t>
            </a:r>
            <a:r>
              <a:rPr lang="ga-IE" sz="2000"/>
              <a:t> hobair CESE;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ga-IE" sz="2000"/>
              <a:t>an t-idirphlé oscailte a chothú idir </a:t>
            </a:r>
            <a:r>
              <a:rPr lang="ga-IE" sz="2000" b="1">
                <a:solidFill>
                  <a:srgbClr val="0CAFAD"/>
                </a:solidFill>
              </a:rPr>
              <a:t>comhaltaí CESE agus eagraíochtaí óige</a:t>
            </a:r>
            <a:r>
              <a:rPr lang="ga-IE" sz="200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31110" y="4304864"/>
            <a:ext cx="1828104" cy="82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ga-IE" sz="1600">
                <a:solidFill>
                  <a:schemeClr val="bg1"/>
                </a:solidFill>
                <a:latin typeface="Calibri" pitchFamily="34" charset="0"/>
              </a:rPr>
              <a:t>Grúpa</a:t>
            </a:r>
            <a:br>
              <a:rPr lang="ga-IE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ga-IE" sz="1600">
                <a:solidFill>
                  <a:schemeClr val="bg1"/>
                </a:solidFill>
                <a:latin typeface="Calibri" pitchFamily="34" charset="0"/>
              </a:rPr>
              <a:t>Óige</a:t>
            </a:r>
            <a:br>
              <a:rPr lang="ga-IE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ga-IE" sz="1600">
                <a:solidFill>
                  <a:schemeClr val="bg1"/>
                </a:solidFill>
                <a:latin typeface="Calibri" pitchFamily="34" charset="0"/>
              </a:rPr>
              <a:t>CESE</a:t>
            </a: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49825" y="2951054"/>
            <a:ext cx="1828104" cy="84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ga-IE" sz="1400" dirty="0">
                <a:solidFill>
                  <a:schemeClr val="bg1"/>
                </a:solidFill>
                <a:latin typeface="Calibri" pitchFamily="34" charset="0"/>
              </a:rPr>
              <a:t>Leatsa an Eoraip,</a:t>
            </a:r>
            <a:br>
              <a:rPr lang="ga-IE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ga-IE" sz="1400" dirty="0">
                <a:solidFill>
                  <a:schemeClr val="bg1"/>
                </a:solidFill>
                <a:latin typeface="Calibri" pitchFamily="34" charset="0"/>
              </a:rPr>
              <a:t>Abair Leat!</a:t>
            </a:r>
          </a:p>
        </p:txBody>
      </p:sp>
      <p:sp>
        <p:nvSpPr>
          <p:cNvPr id="19" name="Oval 18"/>
          <p:cNvSpPr/>
          <p:nvPr/>
        </p:nvSpPr>
        <p:spPr>
          <a:xfrm>
            <a:off x="4409361" y="428045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733682" y="4432599"/>
            <a:ext cx="997320" cy="855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ga-IE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Promhadh na hóige ar bheartais an Aontais in CESE</a:t>
            </a: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06498" y="2859806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ga-IE" sz="1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Staidéar ar rannpháirtíocht na n-óg ar leibhéil éagsúla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907388" y="2246467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12" y="2388156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0790" y="238833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2793" y="2850629"/>
            <a:ext cx="1828104" cy="83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ga-IE" sz="1200" dirty="0">
                <a:solidFill>
                  <a:schemeClr val="bg1"/>
                </a:solidFill>
                <a:latin typeface="Calibri" pitchFamily="34" charset="0"/>
              </a:rPr>
              <a:t>Cruinnithe </a:t>
            </a:r>
            <a:br>
              <a:rPr lang="en-GB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ga-IE" sz="1200" dirty="0" err="1">
                <a:solidFill>
                  <a:schemeClr val="bg1"/>
                </a:solidFill>
                <a:latin typeface="Calibri" pitchFamily="34" charset="0"/>
              </a:rPr>
              <a:t>comhchéime</a:t>
            </a:r>
            <a:br>
              <a:rPr lang="ga-IE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ga-IE" sz="1200" dirty="0">
                <a:solidFill>
                  <a:schemeClr val="bg1"/>
                </a:solidFill>
                <a:latin typeface="Calibri" pitchFamily="34" charset="0"/>
              </a:rPr>
              <a:t>leis an óige maidir leis an</a:t>
            </a:r>
            <a:br>
              <a:rPr lang="ga-IE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ga-IE" sz="1200" dirty="0">
                <a:solidFill>
                  <a:schemeClr val="bg1"/>
                </a:solidFill>
                <a:latin typeface="Calibri" pitchFamily="34" charset="0"/>
              </a:rPr>
              <a:t>aeráid agus an inbhuanaitheacht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00278" y="214211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841165" y="2660520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339657" y="421321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921498" y="238988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6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Toscaire an aosa óig</a:t>
            </a:r>
            <a:br>
              <a:rPr lang="ga-IE" sz="1600">
                <a:latin typeface="Calibri"/>
                <a:ea typeface="Calibri"/>
                <a:cs typeface="Calibri"/>
              </a:rPr>
            </a:br>
            <a:r>
              <a:rPr lang="ga-IE" sz="16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 COP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27" y="2278335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3" y="-135272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ga-IE" sz="48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Tionscnaimh Óige CESE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904D1C-381F-4D80-8D78-60EF5770B4BF}"/>
              </a:ext>
            </a:extLst>
          </p:cNvPr>
          <p:cNvSpPr txBox="1"/>
          <p:nvPr/>
        </p:nvSpPr>
        <p:spPr>
          <a:xfrm>
            <a:off x="1161875" y="1392386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1800"/>
              <a:t>13 – 14 Márta 2025 </a:t>
            </a:r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168BBC7F-1AC6-466C-BE08-08EC16F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1C834FA3-4E70-472B-ACD8-63D101810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21948-344F-4C3C-B998-91FBB05F275E}"/>
              </a:ext>
            </a:extLst>
          </p:cNvPr>
          <p:cNvSpPr txBox="1"/>
          <p:nvPr/>
        </p:nvSpPr>
        <p:spPr>
          <a:xfrm>
            <a:off x="1161875" y="2270434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/>
              <a:t>An Bhruiséil, an Bheilg</a:t>
            </a:r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B0F8F6F6-D7D6-4CF8-9A8B-F9897D5C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845AB-89C8-488F-9864-7AB8387F24E9}"/>
              </a:ext>
            </a:extLst>
          </p:cNvPr>
          <p:cNvSpPr txBox="1"/>
          <p:nvPr/>
        </p:nvSpPr>
        <p:spPr>
          <a:xfrm>
            <a:off x="1161875" y="2955905"/>
            <a:ext cx="3410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/>
              <a:t>133 thoscaire ó:</a:t>
            </a:r>
          </a:p>
          <a:p>
            <a:r>
              <a:rPr lang="ga-IE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b="1">
                <a:solidFill>
                  <a:srgbClr val="0CAFAD"/>
                </a:solidFill>
              </a:rPr>
              <a:t>Meánscoileanna</a:t>
            </a:r>
            <a:r>
              <a:rPr lang="ga-IE"/>
              <a:t> ó </a:t>
            </a:r>
            <a:r>
              <a:rPr lang="ga-IE" b="1">
                <a:solidFill>
                  <a:srgbClr val="0CAFAD"/>
                </a:solidFill>
              </a:rPr>
              <a:t>37 dtír</a:t>
            </a:r>
            <a:r>
              <a:rPr lang="ga-IE"/>
              <a:t>: 27 mBallstát, 9 dtír is iarrthóir, an Ríocht Aontaithe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b="1">
                <a:solidFill>
                  <a:srgbClr val="0CAFAD"/>
                </a:solidFill>
              </a:rPr>
              <a:t>Comhairlí Náisiúnta na n-Óg</a:t>
            </a:r>
            <a:r>
              <a:rPr lang="ga-IE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b="1">
                <a:solidFill>
                  <a:srgbClr val="0CAFAD"/>
                </a:solidFill>
              </a:rPr>
              <a:t>Eagraíochtaí Óige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b="1">
                <a:solidFill>
                  <a:srgbClr val="0CAFAD"/>
                </a:solidFill>
              </a:rPr>
              <a:t>Fóram Eorpach na nÓg</a:t>
            </a:r>
          </a:p>
          <a:p>
            <a:r>
              <a:rPr lang="ga-IE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78DABB4-8989-4BA0-82F8-6E835377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46" y="118215"/>
            <a:ext cx="6008528" cy="1100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ga-I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Leatsa an Eoraip, Abair Leat!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27E77-0964-487C-B1AB-270473702B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1DA70-71F4-4C4E-AD9B-F2DA84AFA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24429" y="1192423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B323AA-18FA-4CD4-88B9-48A41DC3A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BEDE6-9098-45D8-B6E1-90C7B2DCF0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714497" y="3621146"/>
            <a:ext cx="2979175" cy="2468392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2890844" y="265947"/>
            <a:ext cx="336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600" b="1">
                <a:solidFill>
                  <a:schemeClr val="accent5">
                    <a:lumMod val="75000"/>
                  </a:schemeClr>
                </a:solidFill>
              </a:rPr>
              <a:t>Céard a bheidh i gceist?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480515" y="758025"/>
            <a:ext cx="23169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ga-IE" sz="1800" b="1" dirty="0">
                <a:solidFill>
                  <a:schemeClr val="accent1">
                    <a:lumMod val="75000"/>
                  </a:schemeClr>
                </a:solidFill>
              </a:rPr>
              <a:t>Céim 1. </a:t>
            </a:r>
            <a:r>
              <a:rPr lang="ga-IE" sz="1800" dirty="0"/>
              <a:t>Roinnfear i </a:t>
            </a:r>
            <a:r>
              <a:rPr lang="ga-IE" sz="1800" b="1" dirty="0"/>
              <a:t>ngrúpaí</a:t>
            </a:r>
            <a:r>
              <a:rPr lang="ga-IE" sz="1800" dirty="0"/>
              <a:t> sibh agus </a:t>
            </a:r>
            <a:r>
              <a:rPr lang="ga-IE" sz="1800" b="1" dirty="0"/>
              <a:t>glacfaidh sibh páirt i gceardlanna idirghníomhacha</a:t>
            </a:r>
            <a:r>
              <a:rPr lang="ga-IE" sz="1800" dirty="0"/>
              <a:t> agus freastalóidh sibh ar </a:t>
            </a:r>
            <a:r>
              <a:rPr lang="ga-IE" sz="1800" b="1" dirty="0"/>
              <a:t>chainteanna spreagúla</a:t>
            </a:r>
            <a:r>
              <a:rPr lang="ga-IE" sz="1800" dirty="0"/>
              <a:t> le </a:t>
            </a:r>
            <a:r>
              <a:rPr lang="ga-IE" sz="1800" dirty="0" err="1"/>
              <a:t>príomhchainteoirí</a:t>
            </a:r>
            <a:r>
              <a:rPr lang="ga-IE" sz="1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290265" y="1348917"/>
            <a:ext cx="21787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ga-IE" sz="1800" b="1">
                <a:solidFill>
                  <a:schemeClr val="accent1">
                    <a:lumMod val="75000"/>
                  </a:schemeClr>
                </a:solidFill>
              </a:rPr>
              <a:t>Céim 2. </a:t>
            </a:r>
            <a:r>
              <a:rPr lang="ga-IE" sz="1800"/>
              <a:t>Beidh sibh in ann </a:t>
            </a:r>
            <a:r>
              <a:rPr lang="ga-IE" sz="1800" b="1"/>
              <a:t>an fhís atá agaibh agus a bhfuil sibh ag súil leis maidir le todhchaí na hEorpa</a:t>
            </a:r>
            <a:r>
              <a:rPr lang="ga-IE" sz="1800"/>
              <a:t> a chur in iúl i seisiúin arna dtreorú ag éascaitheoirí.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6059661" y="1336907"/>
            <a:ext cx="2647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ga-IE" b="1">
                <a:solidFill>
                  <a:schemeClr val="accent1">
                    <a:lumMod val="75000"/>
                  </a:schemeClr>
                </a:solidFill>
              </a:rPr>
              <a:t>Céim 3.</a:t>
            </a:r>
            <a:r>
              <a:rPr lang="ga-IE" sz="18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ga-IE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 deireadh, beidh </a:t>
            </a:r>
            <a:r>
              <a:rPr lang="ga-IE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seisiún iomlánach</a:t>
            </a:r>
            <a:r>
              <a:rPr lang="ga-IE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ina gcuirfidh na rannpháirtithe moltaí praiticiúla le chéile bunaithe ar a gcuid smaointe.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3873011" y="4806589"/>
            <a:ext cx="508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ga-IE"/>
              <a:t>Roinnfidh </a:t>
            </a:r>
            <a:r>
              <a:rPr lang="ga-IE" b="1"/>
              <a:t>Grúpa Óige CESE</a:t>
            </a:r>
            <a:r>
              <a:rPr lang="ga-IE"/>
              <a:t> na moltaí </a:t>
            </a:r>
            <a:r>
              <a:rPr lang="ga-IE" b="1"/>
              <a:t>a d’fhéadfadh a bheith cabhrach</a:t>
            </a:r>
            <a:r>
              <a:rPr lang="ga-IE"/>
              <a:t> san obair chomhairleach agus pholaitiúil a dhéanann CESE, agus fiosróidh sé mar is féidir iad a fhí isteach sna tuairimí sin a chuirtear faoi réir </a:t>
            </a:r>
            <a:r>
              <a:rPr lang="ga-IE" b="1"/>
              <a:t>Phromhadh na hóige ar bheartais an Aontais.</a:t>
            </a:r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325" y="1859367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613" y="1961463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346484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99541" y="4204400"/>
            <a:ext cx="138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ga-IE" sz="2000" b="1">
                <a:solidFill>
                  <a:schemeClr val="accent1">
                    <a:lumMod val="75000"/>
                  </a:schemeClr>
                </a:solidFill>
              </a:rPr>
              <a:t>Toradh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799102" y="3740021"/>
            <a:ext cx="2786842" cy="2217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1105783" y="3535672"/>
            <a:ext cx="219660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ga-IE" sz="1400" dirty="0"/>
              <a:t>Beidh deis ag </a:t>
            </a:r>
            <a:r>
              <a:rPr lang="ga-IE" sz="1400" b="1" dirty="0">
                <a:solidFill>
                  <a:srgbClr val="0CAFAD"/>
                </a:solidFill>
              </a:rPr>
              <a:t>múinteoirí</a:t>
            </a:r>
            <a:r>
              <a:rPr lang="ga-IE" sz="1400" dirty="0"/>
              <a:t> freisin cuairt a thabhairt ar </a:t>
            </a:r>
            <a:r>
              <a:rPr lang="ga-IE" sz="1400" b="1" dirty="0">
                <a:solidFill>
                  <a:srgbClr val="0CAFAD"/>
                </a:solidFill>
              </a:rPr>
              <a:t>Áras Stair na hEorpa</a:t>
            </a:r>
            <a:r>
              <a:rPr lang="ga-IE" sz="1400" dirty="0"/>
              <a:t>, </a:t>
            </a:r>
            <a:r>
              <a:rPr lang="ga-IE" sz="1400" b="1" dirty="0">
                <a:solidFill>
                  <a:srgbClr val="0CAFAD"/>
                </a:solidFill>
              </a:rPr>
              <a:t>aithne a chur ar</a:t>
            </a:r>
            <a:r>
              <a:rPr lang="ga-IE" sz="1400" dirty="0"/>
              <a:t> chomhghleacaithe, agus seisiúin oiliúna agus faisnéise ar leith a leanúint ó institiúidí eile de chuid an Aontais a bhfuil tairiscint nithiúil don óige le roinnt acu.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2096676" y="244628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ga-IE" sz="3600" b="1">
                <a:solidFill>
                  <a:schemeClr val="accent5">
                    <a:lumMod val="75000"/>
                  </a:schemeClr>
                </a:solidFill>
              </a:rPr>
              <a:t>Cuspóirí #YEYS2025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6878" y="2672745"/>
            <a:ext cx="4215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i="0" dirty="0">
                <a:effectLst/>
              </a:rPr>
              <a:t>an óige a </a:t>
            </a:r>
            <a:r>
              <a:rPr lang="ga-IE" i="0" dirty="0" err="1">
                <a:effectLst/>
              </a:rPr>
              <a:t>chumhachtú</a:t>
            </a:r>
            <a:r>
              <a:rPr lang="ga-IE" i="0" dirty="0">
                <a:effectLst/>
              </a:rPr>
              <a:t> agus uirlisí a chur ar fáil do na </a:t>
            </a:r>
            <a:r>
              <a:rPr lang="ga-IE" i="0" dirty="0" err="1">
                <a:effectLst/>
              </a:rPr>
              <a:t>rannpháirithe</a:t>
            </a:r>
            <a:r>
              <a:rPr lang="ga-IE" i="0" dirty="0">
                <a:effectLst/>
              </a:rPr>
              <a:t> don </a:t>
            </a:r>
            <a:r>
              <a:rPr lang="ga-IE" b="1" i="0" dirty="0">
                <a:solidFill>
                  <a:srgbClr val="0CAFAD"/>
                </a:solidFill>
                <a:effectLst/>
              </a:rPr>
              <a:t>daonlathas rannpháirtíochta</a:t>
            </a:r>
            <a:r>
              <a:rPr lang="ga-IE" i="0" dirty="0">
                <a:effectLst/>
              </a:rPr>
              <a:t>.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i="0" dirty="0">
                <a:effectLst/>
              </a:rPr>
              <a:t>rannpháirtithe óga a spreagadh chun </a:t>
            </a:r>
            <a:r>
              <a:rPr lang="ga-IE" b="1" i="0" dirty="0">
                <a:solidFill>
                  <a:srgbClr val="0CAFAD"/>
                </a:solidFill>
                <a:effectLst/>
              </a:rPr>
              <a:t>a n-ábhair imní</a:t>
            </a:r>
            <a:r>
              <a:rPr lang="ga-IE" i="0" dirty="0">
                <a:effectLst/>
              </a:rPr>
              <a:t> faoi shaincheisteanna AE a chur in iúl.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b="1" i="0" dirty="0">
                <a:solidFill>
                  <a:srgbClr val="0CAFAD"/>
                </a:solidFill>
                <a:effectLst/>
              </a:rPr>
              <a:t>rannpháirtíocht shibhialta</a:t>
            </a:r>
            <a:r>
              <a:rPr lang="ga-IE" i="0" dirty="0">
                <a:effectLst/>
              </a:rPr>
              <a:t> leis an Aontas agus lena bpobal san am atá le teacht a spreagadh.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06528" y="1361640"/>
            <a:ext cx="39605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1600" dirty="0"/>
              <a:t>Tá an </a:t>
            </a:r>
            <a:r>
              <a:rPr lang="ga-IE" sz="1600" b="1" dirty="0"/>
              <a:t>16ú seisiún</a:t>
            </a:r>
            <a:r>
              <a:rPr lang="ga-IE" sz="1600" dirty="0"/>
              <a:t> den imeacht don </a:t>
            </a:r>
            <a:r>
              <a:rPr lang="ga-IE" sz="1600" dirty="0" err="1"/>
              <a:t>óige,</a:t>
            </a:r>
            <a:r>
              <a:rPr lang="ga-IE" sz="1600" b="1" i="1" dirty="0" err="1">
                <a:solidFill>
                  <a:srgbClr val="0CAFAD"/>
                </a:solidFill>
              </a:rPr>
              <a:t>Leatsa</a:t>
            </a:r>
            <a:r>
              <a:rPr lang="ga-IE" sz="1600" b="1" i="1" dirty="0">
                <a:solidFill>
                  <a:srgbClr val="0CAFAD"/>
                </a:solidFill>
              </a:rPr>
              <a:t> an Eoraip, Abair leat!</a:t>
            </a:r>
            <a:r>
              <a:rPr lang="ga-IE" sz="1600" dirty="0"/>
              <a:t>, á eagrú ag CESE.</a:t>
            </a:r>
          </a:p>
          <a:p>
            <a:r>
              <a:rPr lang="ga-IE" sz="1600" dirty="0"/>
              <a:t>I mbliana, déanfaidh YEYS an méid seo a leanas: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559091" y="5696057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ga-IE" sz="2000" b="1" dirty="0">
                <a:solidFill>
                  <a:schemeClr val="accent5">
                    <a:lumMod val="75000"/>
                  </a:schemeClr>
                </a:solidFill>
              </a:rPr>
              <a:t>#YEYS2025 #GivingYouthAVoice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ga-IE" sz="3600" b="1">
                <a:solidFill>
                  <a:schemeClr val="accent5">
                    <a:lumMod val="75000"/>
                  </a:schemeClr>
                </a:solidFill>
              </a:rPr>
              <a:t>Cad atá le gnóthú ón eispéireas seo?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/>
              <a:t>I gcomhar le rannpháirtithe eile, tabharfar deis daoibh teacht ar </a:t>
            </a:r>
            <a:r>
              <a:rPr lang="ga-IE" sz="2000" b="1">
                <a:solidFill>
                  <a:srgbClr val="0CAFAD"/>
                </a:solidFill>
              </a:rPr>
              <a:t>réitigh chruthaitheacha chun rannpháirtíocht na n-óg a chumhachtú agus chun an daonlathas rannpháirtíochta a neartú</a:t>
            </a:r>
            <a:r>
              <a:rPr lang="ga-IE" sz="2000"/>
              <a:t>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/>
              <a:t>Tar éis daoibh YEYS a chur i gcrích, gheobhaidh sibh </a:t>
            </a:r>
            <a:r>
              <a:rPr lang="ga-IE" sz="2000" b="1">
                <a:solidFill>
                  <a:srgbClr val="0CAFAD"/>
                </a:solidFill>
              </a:rPr>
              <a:t>dioplóma YEYS</a:t>
            </a:r>
            <a:r>
              <a:rPr lang="ga-IE" sz="2000"/>
              <a:t> freisin.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/>
              <a:t>Gheobhaidh sibh </a:t>
            </a:r>
            <a:r>
              <a:rPr lang="ga-IE" sz="2000" b="1">
                <a:solidFill>
                  <a:srgbClr val="0CAFAD"/>
                </a:solidFill>
              </a:rPr>
              <a:t>ábhar oideachais le roinnt le bhur rang, bhur gcairde agus bhur dteaghlach</a:t>
            </a:r>
            <a:r>
              <a:rPr lang="ga-IE" sz="200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ga-IE" sz="2000"/>
              <a:t>Beidh malartuithe spraíúla spreagúla agaibh le daltaí eile agus</a:t>
            </a:r>
            <a:br>
              <a:rPr lang="ga-IE" sz="2000"/>
            </a:br>
            <a:r>
              <a:rPr lang="ga-IE" sz="2000"/>
              <a:t>le daoine óga eile ó </a:t>
            </a:r>
            <a:r>
              <a:rPr lang="ga-IE" sz="2000" b="1">
                <a:solidFill>
                  <a:srgbClr val="0CAFAD"/>
                </a:solidFill>
              </a:rPr>
              <a:t>gach cearn den Eoraip.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ga-I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Fanaigí i dteagmháil linn!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128349"/>
            <a:ext cx="262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600" b="1" i="0">
                <a:solidFill>
                  <a:srgbClr val="333333"/>
                </a:solidFill>
                <a:effectLst/>
              </a:rPr>
              <a:t>Scanaigí an cód QR</a:t>
            </a:r>
            <a:r>
              <a:rPr lang="ga-IE" sz="1600" b="0" i="0">
                <a:solidFill>
                  <a:srgbClr val="333333"/>
                </a:solidFill>
                <a:effectLst/>
              </a:rPr>
              <a:t>, téigí chuig an suíomh gréasáin agus bígí ar an eolas faoin imeacht!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407355" y="2261688"/>
            <a:ext cx="339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600" b="0" i="0">
                <a:solidFill>
                  <a:srgbClr val="333333"/>
                </a:solidFill>
                <a:effectLst/>
              </a:rPr>
              <a:t>Chun tuilleadh eolais a fháil, seol ríomhphost chuig: </a:t>
            </a:r>
            <a:r>
              <a:rPr lang="ga-IE" sz="1600" b="1">
                <a:hlinkClick r:id="rId4"/>
              </a:rPr>
              <a:t>youreurope@eesc.europa.eu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6267450" y="316979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a-IE" sz="1600">
                <a:solidFill>
                  <a:srgbClr val="333333"/>
                </a:solidFill>
                <a:latin typeface="Source Sans 3"/>
              </a:rPr>
              <a:t>Leanaigí muid:</a:t>
            </a: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850" y="3599871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32" y="4261374"/>
            <a:ext cx="441643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6219675" y="360897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a-IE" sz="1600" i="0">
                <a:solidFill>
                  <a:srgbClr val="333333"/>
                </a:solidFill>
                <a:effectLst/>
                <a:hlinkClick r:id="rId10"/>
              </a:rPr>
              <a:t>Your Europe, Your Say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6189195" y="4267327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a-IE" sz="1600" b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ga-IE" sz="1600">
                <a:hlinkClick r:id="" action="ppaction://noaction"/>
              </a:rPr>
              <a:t>youreuropeyoursay</a:t>
            </a:r>
          </a:p>
          <a:p>
            <a:pPr algn="just"/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ga-IE" sz="2400" b="1">
                <a:solidFill>
                  <a:schemeClr val="accent5">
                    <a:lumMod val="75000"/>
                  </a:schemeClr>
                </a:solidFill>
              </a:rPr>
              <a:t>Feicfidh muid sa Bhruiséil sibh!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8E5A97-A383-49E7-BEDC-BBA2E3062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8000"/>
            <a:ext cx="8386028" cy="68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90419" y="192372"/>
            <a:ext cx="185737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8" y="97717"/>
            <a:ext cx="3981358" cy="923330"/>
          </a:xfrm>
        </p:spPr>
        <p:txBody>
          <a:bodyPr>
            <a:noAutofit/>
          </a:bodyPr>
          <a:lstStyle/>
          <a:p>
            <a:r>
              <a:rPr lang="ga-IE" sz="3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tAontas</a:t>
            </a:r>
            <a:br>
              <a:rPr lang="ga-IE" sz="3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ga-IE" sz="3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Eorpach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152770" y="1868340"/>
            <a:ext cx="262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b="1" dirty="0"/>
              <a:t>27 mBallstát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b="1" dirty="0"/>
              <a:t>9 dtír is iarrthóir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3" y="177054"/>
            <a:ext cx="1991003" cy="108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152770" y="4291048"/>
            <a:ext cx="1643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/>
          </a:p>
          <a:p>
            <a:r>
              <a:rPr lang="ga-IE" sz="2000" b="1">
                <a:solidFill>
                  <a:srgbClr val="0CAFAD"/>
                </a:solidFill>
              </a:rPr>
              <a:t>Thart ar 450 milliún saoránach a chónaíonn san Aontas.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14874"/>
            <a:ext cx="1043126" cy="10431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23"/>
          <a:stretch/>
        </p:blipFill>
        <p:spPr>
          <a:xfrm>
            <a:off x="4879613" y="2560367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904" y="928882"/>
            <a:ext cx="2755784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ga-IE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Obair an Aontais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6"/>
            <a:ext cx="3893653" cy="40898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ga-IE" sz="2000" dirty="0"/>
              <a:t>Cuireann sé </a:t>
            </a:r>
            <a:r>
              <a:rPr lang="ga-IE" sz="2000" b="1" dirty="0">
                <a:solidFill>
                  <a:srgbClr val="0CAFAD"/>
                </a:solidFill>
              </a:rPr>
              <a:t>an tsíocháin</a:t>
            </a:r>
            <a:r>
              <a:rPr lang="ga-IE" sz="2000" dirty="0"/>
              <a:t>, luachanna an Aontais agus </a:t>
            </a:r>
            <a:r>
              <a:rPr lang="ga-IE" sz="2000" b="1" dirty="0">
                <a:solidFill>
                  <a:srgbClr val="0CAFAD"/>
                </a:solidFill>
              </a:rPr>
              <a:t>dea-bhail a saoránach</a:t>
            </a:r>
            <a:r>
              <a:rPr lang="ga-IE" sz="2000" dirty="0"/>
              <a:t> chun cinn.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ga-IE" sz="2000" dirty="0"/>
              <a:t>Cuireann sé </a:t>
            </a:r>
            <a:r>
              <a:rPr lang="ga-IE" sz="2000" b="1" dirty="0">
                <a:solidFill>
                  <a:srgbClr val="0CAFAD"/>
                </a:solidFill>
              </a:rPr>
              <a:t>saoirse, slándáil agus ceartas</a:t>
            </a:r>
            <a:r>
              <a:rPr lang="ga-IE" sz="2000" dirty="0"/>
              <a:t> ar fáil gan teorainneacha inmheánacha.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ga-IE" sz="2000" dirty="0"/>
              <a:t>Cinntíonn sé go bhfuil </a:t>
            </a:r>
            <a:r>
              <a:rPr lang="ga-IE" sz="2000" b="1" dirty="0">
                <a:solidFill>
                  <a:srgbClr val="0CAFAD"/>
                </a:solidFill>
              </a:rPr>
              <a:t>an ceart ag gach saoránach chun gluaiseacht agus cónaí faoi shaoirse</a:t>
            </a:r>
            <a:r>
              <a:rPr lang="ga-IE" sz="2000" dirty="0"/>
              <a:t> laistigh den Aontas.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ga-IE" sz="2000" dirty="0"/>
              <a:t>Cuireann sé leis an </a:t>
            </a:r>
            <a:r>
              <a:rPr lang="ga-IE" sz="2000" b="1" dirty="0">
                <a:solidFill>
                  <a:srgbClr val="0CAFAD"/>
                </a:solidFill>
              </a:rPr>
              <a:t>gcomhtháthú eacnamaíoch, sóisialta agus </a:t>
            </a:r>
            <a:r>
              <a:rPr lang="ga-IE" sz="2000" b="1" dirty="0" err="1">
                <a:solidFill>
                  <a:srgbClr val="0CAFAD"/>
                </a:solidFill>
              </a:rPr>
              <a:t>críochach</a:t>
            </a:r>
            <a:r>
              <a:rPr lang="ga-IE" sz="2000" b="1" dirty="0">
                <a:solidFill>
                  <a:srgbClr val="0CAFAD"/>
                </a:solidFill>
              </a:rPr>
              <a:t> agus leis an dlúthpháirtíocht</a:t>
            </a:r>
            <a:r>
              <a:rPr lang="ga-IE" sz="2000" dirty="0"/>
              <a:t> i measc thíortha an Aontais.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810405" y="4778543"/>
            <a:ext cx="3013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ga-IE" sz="2400" dirty="0"/>
              <a:t>Mana AE: </a:t>
            </a:r>
            <a:r>
              <a:rPr lang="ga-IE" sz="2400" b="1" dirty="0">
                <a:solidFill>
                  <a:srgbClr val="0CAFAD"/>
                </a:solidFill>
              </a:rPr>
              <a:t>Aontaithe san éagsúlacht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6454" y="934110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3409832" y="6534835"/>
            <a:ext cx="30132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ga-IE" sz="1500"/>
              <a:t>Foinse: europa.eu/!DncVGU</a:t>
            </a:r>
          </a:p>
        </p:txBody>
      </p:sp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11430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457200" y="296437"/>
            <a:ext cx="822960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Cad é Coiste Eacnamaíoch</a:t>
            </a:r>
            <a:br>
              <a:rPr lang="ga-I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ga-I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agus Sóisialta na hEorpa? (CESE)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D9C2C-611D-4D27-A2F7-BF59ADF3B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43" b="11592"/>
          <a:stretch/>
        </p:blipFill>
        <p:spPr>
          <a:xfrm>
            <a:off x="3176383" y="1319500"/>
            <a:ext cx="2924583" cy="106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11330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CESE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4D031A-4D2B-4363-8CE3-87ADC1B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109"/>
            <a:ext cx="9144000" cy="227543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ga-IE" sz="1400" b="1" dirty="0">
                <a:solidFill>
                  <a:schemeClr val="bg1"/>
                </a:solidFill>
              </a:rPr>
              <a:t>Comhlacht comhairleach</a:t>
            </a:r>
            <a:r>
              <a:rPr lang="ga-IE" sz="1400" dirty="0">
                <a:solidFill>
                  <a:schemeClr val="bg1"/>
                </a:solidFill>
              </a:rPr>
              <a:t> a cuireadh ar bun le Conradh na Róimhe (1957) is ea é.</a:t>
            </a:r>
          </a:p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ga-IE" sz="1400" dirty="0">
                <a:solidFill>
                  <a:schemeClr val="bg1"/>
                </a:solidFill>
              </a:rPr>
              <a:t>Cuidíonn sé le </a:t>
            </a:r>
            <a:r>
              <a:rPr lang="ga-IE" sz="1400" b="1" dirty="0">
                <a:solidFill>
                  <a:schemeClr val="bg1"/>
                </a:solidFill>
              </a:rPr>
              <a:t>dlíthe agus beartais a mhúnlú</a:t>
            </a:r>
            <a:r>
              <a:rPr lang="ga-IE" sz="1400" dirty="0">
                <a:solidFill>
                  <a:schemeClr val="bg1"/>
                </a:solidFill>
              </a:rPr>
              <a:t> trí </a:t>
            </a:r>
            <a:r>
              <a:rPr lang="ga-IE" sz="1400" b="1" dirty="0">
                <a:solidFill>
                  <a:schemeClr val="bg1"/>
                </a:solidFill>
              </a:rPr>
              <a:t>chomhairle a chur ar </a:t>
            </a:r>
            <a:r>
              <a:rPr lang="ga-IE" sz="1400" b="1" dirty="0" err="1">
                <a:solidFill>
                  <a:schemeClr val="bg1"/>
                </a:solidFill>
              </a:rPr>
              <a:t>chinnteoirí</a:t>
            </a:r>
            <a:r>
              <a:rPr lang="ga-IE" sz="1400" dirty="0">
                <a:solidFill>
                  <a:schemeClr val="bg1"/>
                </a:solidFill>
              </a:rPr>
              <a:t> sa Choimisiún Eorpach, i bParlaimint na hEorpa agus i gComhairle an Aontais Eorpaigh. </a:t>
            </a:r>
            <a:br>
              <a:rPr lang="ga-IE" sz="1400" dirty="0">
                <a:solidFill>
                  <a:schemeClr val="bg1"/>
                </a:solidFill>
              </a:rPr>
            </a:br>
            <a:r>
              <a:rPr lang="ga-IE" sz="1400" dirty="0">
                <a:solidFill>
                  <a:schemeClr val="bg1"/>
                </a:solidFill>
              </a:rPr>
              <a:t>Cinntíonn sé go gcuirtear </a:t>
            </a:r>
            <a:r>
              <a:rPr lang="ga-IE" sz="1400" b="1" dirty="0">
                <a:solidFill>
                  <a:schemeClr val="bg1"/>
                </a:solidFill>
              </a:rPr>
              <a:t>riachtanais agus tuairimí</a:t>
            </a:r>
            <a:r>
              <a:rPr lang="ga-IE" sz="1400" dirty="0">
                <a:solidFill>
                  <a:schemeClr val="bg1"/>
                </a:solidFill>
              </a:rPr>
              <a:t> grúpaí éagsúla a bhfuil cúlraí éagsúla acu san áireamh sna dlíthe a ghlactar.</a:t>
            </a:r>
            <a:br>
              <a:rPr lang="ga-IE" sz="1400" dirty="0">
                <a:solidFill>
                  <a:schemeClr val="bg1"/>
                </a:solidFill>
              </a:rPr>
            </a:br>
            <a:r>
              <a:rPr lang="ga-IE" sz="1400" dirty="0">
                <a:solidFill>
                  <a:schemeClr val="bg1"/>
                </a:solidFill>
              </a:rPr>
              <a:t>Déanann sé </a:t>
            </a:r>
            <a:r>
              <a:rPr lang="ga-IE" sz="1400" b="1" dirty="0">
                <a:solidFill>
                  <a:schemeClr val="bg1"/>
                </a:solidFill>
              </a:rPr>
              <a:t>ionadaíocht ar an tsochaí shibhialta eagraithe</a:t>
            </a:r>
            <a:r>
              <a:rPr lang="ga-IE" sz="1400" dirty="0">
                <a:solidFill>
                  <a:schemeClr val="bg1"/>
                </a:solidFill>
              </a:rPr>
              <a:t> le grúpaí agus eagraíochtaí ina n-oibríonn daoine i gcomhar lena chéile.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15135-06D0-4D42-B910-CA5D0CD82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81" y="3951502"/>
            <a:ext cx="850942" cy="85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493BD-5B32-4C48-941D-74FA5056C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7" y="4103303"/>
            <a:ext cx="1144399" cy="793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ADE0FB-E595-4E25-AEBB-297C29FCF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10" y="5654708"/>
            <a:ext cx="1865457" cy="1057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B331E-AAB9-4406-BC80-FEC84EBD9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51" y="4112830"/>
            <a:ext cx="1396066" cy="783506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791E4F1D-F1EA-41E8-9318-E4CF2B62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01" y="4764631"/>
            <a:ext cx="1566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ga-IE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Comhairle an Aontais</a:t>
            </a:r>
            <a:br>
              <a:rPr lang="ga-IE" sz="110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ga-IE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Eorpaigh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052543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ga-IE" sz="1600" dirty="0"/>
              <a:t>Is é an príomhról atá aige mar </a:t>
            </a:r>
            <a:r>
              <a:rPr lang="ga-IE" sz="1600" b="1" dirty="0">
                <a:solidFill>
                  <a:srgbClr val="2E75B6"/>
                </a:solidFill>
              </a:rPr>
              <a:t>chomhlacht comhairleach</a:t>
            </a:r>
            <a:r>
              <a:rPr lang="ga-IE" sz="1600" dirty="0"/>
              <a:t> cuidiú le hinstitiúidí an Aontais trí </a:t>
            </a:r>
            <a:r>
              <a:rPr lang="ga-IE" sz="1600" b="1" dirty="0">
                <a:solidFill>
                  <a:srgbClr val="2E75B6"/>
                </a:solidFill>
              </a:rPr>
              <a:t>thuairimí a chur ar fáil</a:t>
            </a:r>
            <a:r>
              <a:rPr lang="ga-IE" sz="1600" dirty="0"/>
              <a:t> ina léirítear dearcadh na sochaí sibhialta maidir le beartais agus cinntí an Aontais.</a:t>
            </a:r>
          </a:p>
        </p:txBody>
      </p:sp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9553"/>
            <a:ext cx="9127374" cy="210844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60408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Struchtúr CESE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100668" y="1431459"/>
            <a:ext cx="89594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ga-IE" sz="2000" dirty="0"/>
              <a:t>Tá </a:t>
            </a:r>
            <a:r>
              <a:rPr lang="ga-IE" sz="2000" b="1" dirty="0">
                <a:solidFill>
                  <a:srgbClr val="0CAFAD"/>
                </a:solidFill>
              </a:rPr>
              <a:t>3 Ghrúpa</a:t>
            </a:r>
            <a:r>
              <a:rPr lang="ga-IE" sz="2000" dirty="0"/>
              <a:t> ann: Fostóirí, Oibrithe agus Eagraíochtaí na Sochaí Sibhialta.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ga-IE" sz="2000" b="1" dirty="0">
                <a:solidFill>
                  <a:srgbClr val="0CAFAD"/>
                </a:solidFill>
              </a:rPr>
              <a:t>329 gcomhalta</a:t>
            </a:r>
            <a:r>
              <a:rPr lang="ga-IE" sz="2000" dirty="0"/>
              <a:t> (ceaptha ar feadh 5 bliana) a dhéanann ionadaíocht ar </a:t>
            </a:r>
          </a:p>
          <a:p>
            <a:pPr algn="ctr" eaLnBrk="1" hangingPunct="1">
              <a:spcAft>
                <a:spcPct val="20000"/>
              </a:spcAft>
            </a:pPr>
            <a:r>
              <a:rPr lang="ga-IE" sz="2000" b="1" dirty="0">
                <a:solidFill>
                  <a:srgbClr val="0CAFAD"/>
                </a:solidFill>
              </a:rPr>
              <a:t>27 mBallstát an Aontais.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ga-IE" sz="2000" dirty="0"/>
              <a:t>Níl comhaltaí CESE </a:t>
            </a:r>
            <a:r>
              <a:rPr lang="ga-IE" sz="2000" b="1" dirty="0">
                <a:solidFill>
                  <a:srgbClr val="0CAFAD"/>
                </a:solidFill>
              </a:rPr>
              <a:t>cleamhnaithe go polaitiúil</a:t>
            </a:r>
            <a:r>
              <a:rPr lang="ga-IE" sz="2000" dirty="0"/>
              <a:t> ná</a:t>
            </a:r>
            <a:br>
              <a:rPr lang="ga-IE" sz="2000" dirty="0"/>
            </a:br>
            <a:r>
              <a:rPr lang="ga-IE" sz="2000" dirty="0"/>
              <a:t>ní bhíonn siad</a:t>
            </a:r>
            <a:r>
              <a:rPr lang="ga-IE" sz="2000" b="1" dirty="0">
                <a:solidFill>
                  <a:srgbClr val="0CAFAD"/>
                </a:solidFill>
              </a:rPr>
              <a:t> lonnaithe sa Bhruiséil ar bhonn lánaimseartha</a:t>
            </a:r>
            <a:r>
              <a:rPr lang="ga-IE" sz="2000" dirty="0"/>
              <a:t>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ga-IE" sz="2400" b="1" dirty="0">
                <a:solidFill>
                  <a:srgbClr val="0CAFAD"/>
                </a:solidFill>
              </a:rPr>
              <a:t>Glacann sé</a:t>
            </a:r>
            <a:r>
              <a:rPr lang="ga-IE" sz="2400" dirty="0"/>
              <a:t> </a:t>
            </a:r>
            <a:r>
              <a:rPr lang="ga-IE" sz="2400" dirty="0">
                <a:solidFill>
                  <a:srgbClr val="0CAFAD"/>
                </a:solidFill>
              </a:rPr>
              <a:t>± </a:t>
            </a:r>
            <a:r>
              <a:rPr lang="ga-IE" sz="2400" b="1" dirty="0">
                <a:solidFill>
                  <a:srgbClr val="0CAFAD"/>
                </a:solidFill>
              </a:rPr>
              <a:t>200 tuairim </a:t>
            </a:r>
            <a:r>
              <a:rPr lang="ga-IE" sz="2400" dirty="0"/>
              <a:t>in aghaidh na bliana.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703392" y="5061686"/>
            <a:ext cx="2338766" cy="1796314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675960" y="5072400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ga-IE" sz="2000" b="1">
                <a:solidFill>
                  <a:schemeClr val="bg1"/>
                </a:solidFill>
              </a:rPr>
              <a:t>Fostóirí (107)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38355" y="5601829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1400">
                <a:solidFill>
                  <a:schemeClr val="bg1"/>
                </a:solidFill>
              </a:rPr>
              <a:t>Cónaidhmeanna fostóirí,</a:t>
            </a:r>
          </a:p>
          <a:p>
            <a:pPr algn="ctr"/>
            <a:r>
              <a:rPr lang="ga-IE" sz="1400">
                <a:solidFill>
                  <a:schemeClr val="bg1"/>
                </a:solidFill>
              </a:rPr>
              <a:t>Comhlachais Tráchtála,</a:t>
            </a:r>
          </a:p>
          <a:p>
            <a:pPr algn="ctr"/>
            <a:r>
              <a:rPr lang="ga-IE" sz="1400">
                <a:solidFill>
                  <a:schemeClr val="bg1"/>
                </a:solidFill>
              </a:rPr>
              <a:t>Eagraíochtaí do FBManna...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491044" y="5072400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474720" y="5054963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ga-IE" sz="2000" b="1">
                <a:solidFill>
                  <a:schemeClr val="bg1"/>
                </a:solidFill>
              </a:rPr>
              <a:t>Oibrithe (112)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491043" y="5506430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ga-IE" sz="1400">
                <a:solidFill>
                  <a:schemeClr val="bg1"/>
                </a:solidFill>
              </a:rPr>
              <a:t>Ceardchumainn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6292896" y="5054962"/>
            <a:ext cx="2340000" cy="1796314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365616" y="5137912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ga-IE" sz="1900" b="1" dirty="0">
                <a:solidFill>
                  <a:schemeClr val="bg1"/>
                </a:solidFill>
              </a:rPr>
              <a:t>Eagraíochtaí na Sochaí Sibhialta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6365616" y="5681682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1400" dirty="0">
                <a:solidFill>
                  <a:schemeClr val="bg1"/>
                </a:solidFill>
              </a:rPr>
              <a:t>Feirmeoirí, tomhaltóirí, </a:t>
            </a:r>
          </a:p>
          <a:p>
            <a:pPr algn="ctr"/>
            <a:r>
              <a:rPr lang="ga-IE" sz="1400" dirty="0">
                <a:solidFill>
                  <a:schemeClr val="bg1"/>
                </a:solidFill>
              </a:rPr>
              <a:t>eagraíochtaí neamhrialtasacha, daoine óga, gairmeacha beatha, eagraíochtaí do dhaoine faoi mhíchumas, </a:t>
            </a:r>
            <a:r>
              <a:rPr lang="ga-IE" sz="1400" dirty="0" err="1">
                <a:solidFill>
                  <a:schemeClr val="bg1"/>
                </a:solidFill>
              </a:rPr>
              <a:t>acadóirí</a:t>
            </a:r>
            <a:r>
              <a:rPr lang="ga-IE" sz="1400" dirty="0">
                <a:solidFill>
                  <a:schemeClr val="bg1"/>
                </a:solidFill>
              </a:rPr>
              <a:t>, comharchumainn...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9592" y="5649594"/>
            <a:ext cx="436880" cy="43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ga-IE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Cad is tuairim ann?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508552" y="1097497"/>
            <a:ext cx="406344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/>
              <a:t>Is féidir le </a:t>
            </a:r>
            <a:r>
              <a:rPr lang="ga-IE" sz="1400" b="1" dirty="0">
                <a:solidFill>
                  <a:srgbClr val="0CAFAD"/>
                </a:solidFill>
              </a:rPr>
              <a:t>Parlaimint na hEorpa</a:t>
            </a:r>
            <a:r>
              <a:rPr lang="ga-IE" sz="1400" dirty="0">
                <a:solidFill>
                  <a:srgbClr val="0CAFAD"/>
                </a:solidFill>
              </a:rPr>
              <a:t>, </a:t>
            </a:r>
            <a:r>
              <a:rPr lang="ga-IE" sz="1400" b="1" dirty="0">
                <a:solidFill>
                  <a:srgbClr val="0CAFAD"/>
                </a:solidFill>
              </a:rPr>
              <a:t>Comhairle an Aontais Eorpaigh</a:t>
            </a:r>
            <a:r>
              <a:rPr lang="ga-IE" sz="1400" dirty="0">
                <a:solidFill>
                  <a:srgbClr val="0CAFAD"/>
                </a:solidFill>
              </a:rPr>
              <a:t> </a:t>
            </a:r>
            <a:r>
              <a:rPr lang="ga-IE" sz="1400" dirty="0"/>
              <a:t>nó</a:t>
            </a:r>
            <a:r>
              <a:rPr lang="ga-IE" sz="1400" dirty="0">
                <a:solidFill>
                  <a:srgbClr val="0CAFAD"/>
                </a:solidFill>
              </a:rPr>
              <a:t> </a:t>
            </a:r>
            <a:r>
              <a:rPr lang="ga-IE" sz="1400" b="1" dirty="0">
                <a:solidFill>
                  <a:srgbClr val="0CAFAD"/>
                </a:solidFill>
              </a:rPr>
              <a:t>an Coimisiún Eorpach</a:t>
            </a:r>
            <a:r>
              <a:rPr lang="ga-IE" sz="1400" dirty="0"/>
              <a:t> </a:t>
            </a:r>
            <a:r>
              <a:rPr lang="ga-IE" sz="1400" b="1" dirty="0">
                <a:solidFill>
                  <a:srgbClr val="0CAFAD"/>
                </a:solidFill>
              </a:rPr>
              <a:t>moltaí</a:t>
            </a:r>
            <a:r>
              <a:rPr lang="ga-IE" sz="1400" dirty="0"/>
              <a:t> a iarraidh ar CESE maidir le reachtaíocht ar ábhar ar leith.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/>
              <a:t>Ullmhaíonn </a:t>
            </a:r>
            <a:r>
              <a:rPr lang="ga-IE" sz="1400" b="1" dirty="0">
                <a:solidFill>
                  <a:srgbClr val="0CAFAD"/>
                </a:solidFill>
              </a:rPr>
              <a:t>comhaltaí CESE</a:t>
            </a:r>
            <a:r>
              <a:rPr lang="ga-IE" sz="1400" dirty="0"/>
              <a:t> ó gach ceann de na 3 Ghrúpa </a:t>
            </a:r>
            <a:r>
              <a:rPr lang="ga-IE" sz="1400" b="1" dirty="0">
                <a:solidFill>
                  <a:srgbClr val="0CAFAD"/>
                </a:solidFill>
              </a:rPr>
              <a:t>aon doiciméad amháin, a dtugtar ‘tuairim’ air</a:t>
            </a:r>
            <a:r>
              <a:rPr lang="ga-IE" sz="1400" dirty="0"/>
              <a:t>, maidir leis an reachtaíocht atá beartaithe.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/>
              <a:t>Tar éis </a:t>
            </a:r>
            <a:r>
              <a:rPr lang="ga-IE" sz="1400" b="1" dirty="0">
                <a:solidFill>
                  <a:srgbClr val="0CAFAD"/>
                </a:solidFill>
              </a:rPr>
              <a:t>teacht ar chomhaontú</a:t>
            </a:r>
            <a:r>
              <a:rPr lang="ga-IE" sz="1400" dirty="0"/>
              <a:t>, </a:t>
            </a:r>
            <a:r>
              <a:rPr lang="ga-IE" sz="1400" b="1" dirty="0">
                <a:solidFill>
                  <a:srgbClr val="0CAFAD"/>
                </a:solidFill>
              </a:rPr>
              <a:t>cuirtear an tuairim ó CESE chuig institiúidí an Aontais</a:t>
            </a:r>
            <a:r>
              <a:rPr lang="ga-IE" sz="1400" dirty="0"/>
              <a:t> le plé a dhéanamh uirthi agus foilsítear in Iris Oifigiúil an Aontais Eorpaigh í (24 theanga).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/>
              <a:t>Is é an </a:t>
            </a:r>
            <a:r>
              <a:rPr lang="ga-IE" sz="1400" dirty="0" err="1"/>
              <a:t>rapóirtéir</a:t>
            </a:r>
            <a:r>
              <a:rPr lang="ga-IE" sz="1400" dirty="0"/>
              <a:t> a chuireann na </a:t>
            </a:r>
            <a:r>
              <a:rPr lang="ga-IE" sz="1400" dirty="0" err="1"/>
              <a:t>príomhthorthaí</a:t>
            </a:r>
            <a:r>
              <a:rPr lang="ga-IE" sz="1400" dirty="0"/>
              <a:t> </a:t>
            </a:r>
            <a:r>
              <a:rPr lang="ga-IE" sz="1400" b="1" dirty="0">
                <a:solidFill>
                  <a:srgbClr val="0CAFAD"/>
                </a:solidFill>
              </a:rPr>
              <a:t>i láthair</a:t>
            </a:r>
            <a:r>
              <a:rPr lang="ga-IE" sz="1400" dirty="0"/>
              <a:t> agus a chuireann an tuairim </a:t>
            </a:r>
            <a:r>
              <a:rPr lang="ga-IE" sz="1400" b="1" dirty="0">
                <a:solidFill>
                  <a:srgbClr val="0CAFAD"/>
                </a:solidFill>
              </a:rPr>
              <a:t>chun cinn</a:t>
            </a:r>
            <a:r>
              <a:rPr lang="ga-IE" sz="1400" dirty="0"/>
              <a:t> ar leibhéal an Aontais, ar leibhéal na mBallstát 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/>
              <a:t>agus ar an leibhéal áitiúil.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1105492" y="6143136"/>
            <a:ext cx="396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1600" b="1" dirty="0"/>
              <a:t>Déan scanadh ar an gcód QR</a:t>
            </a:r>
            <a:br>
              <a:rPr lang="ga-IE" sz="1600" b="1" dirty="0"/>
            </a:br>
            <a:r>
              <a:rPr lang="ga-IE" sz="1600" b="1" dirty="0"/>
              <a:t>le tuilleadh eolais a fháil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104" y="5542663"/>
            <a:ext cx="1159747" cy="1144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" y="592229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1113919" y="767209"/>
            <a:ext cx="7950182" cy="3616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45366" y="17243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Eolas úsáideach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831629" y="4345767"/>
            <a:ext cx="36496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b="1">
                <a:solidFill>
                  <a:schemeClr val="accent5">
                    <a:lumMod val="75000"/>
                  </a:schemeClr>
                </a:solidFill>
              </a:rPr>
              <a:t>Cothromaíocht inscne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ga-IE" sz="1400"/>
              <a:t>Ó cuireadh tús in 2010 le staitisticí maidir le comhaltas CESE a bhailiú, ba le linn théarma oifige 2020 - 2025 a taifeadadh </a:t>
            </a:r>
            <a:r>
              <a:rPr lang="ga-IE" sz="1400" b="1">
                <a:solidFill>
                  <a:srgbClr val="0CAFAD"/>
                </a:solidFill>
              </a:rPr>
              <a:t>an líon is airde comhaltaí ar mná iad</a:t>
            </a:r>
            <a:r>
              <a:rPr lang="ga-IE" sz="1400"/>
              <a:t>. </a:t>
            </a:r>
          </a:p>
          <a:p>
            <a:endParaRPr lang="en-US" sz="1400" dirty="0"/>
          </a:p>
          <a:p>
            <a:r>
              <a:rPr lang="ga-IE" sz="1400"/>
              <a:t>Tá céatadán na mban in CESE níos airde ná mar a bhí riamh: </a:t>
            </a:r>
            <a:r>
              <a:rPr lang="ga-IE" sz="1400" b="1">
                <a:solidFill>
                  <a:srgbClr val="0CAFAD"/>
                </a:solidFill>
              </a:rPr>
              <a:t>33 %</a:t>
            </a:r>
            <a:r>
              <a:rPr lang="ga-IE" sz="1400"/>
              <a:t> anois i gcomparáid le 28 % in 2015 agus 24.7 % in 2010.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416704" y="1107406"/>
            <a:ext cx="36176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b="1">
                <a:solidFill>
                  <a:schemeClr val="accent5">
                    <a:lumMod val="75000"/>
                  </a:schemeClr>
                </a:solidFill>
              </a:rPr>
              <a:t>Líon na gcomhaltaí de réir tíre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ga-IE" sz="1400"/>
              <a:t>Mar is amhlaidh le hinstitiúidí eile an Aontais, tá ionadaíocht gheografach CESE comhréireach, rud a chiallaíonn go bhfuil líon níos mó comhaltaí ag na tíortha ina bhfuil níos mó daoine iontu. </a:t>
            </a:r>
          </a:p>
          <a:p>
            <a:endParaRPr lang="en-US" sz="1400" dirty="0"/>
          </a:p>
          <a:p>
            <a:r>
              <a:rPr lang="ga-IE" sz="1400"/>
              <a:t>Dá bhrí sin, is ag </a:t>
            </a:r>
            <a:r>
              <a:rPr lang="ga-IE" sz="1400" b="1">
                <a:solidFill>
                  <a:srgbClr val="0CAFAD"/>
                </a:solidFill>
              </a:rPr>
              <a:t>an bhFrainc, an Ghearmáin agus an Iodáil</a:t>
            </a:r>
            <a:r>
              <a:rPr lang="ga-IE" sz="1400"/>
              <a:t> atá an líon is mó comhaltaí (</a:t>
            </a:r>
            <a:r>
              <a:rPr lang="ga-IE" sz="1400" b="1">
                <a:solidFill>
                  <a:srgbClr val="0CAFAD"/>
                </a:solidFill>
              </a:rPr>
              <a:t>24 chomhalta</a:t>
            </a:r>
            <a:r>
              <a:rPr lang="ga-IE" sz="1400"/>
              <a:t>), agus is ag </a:t>
            </a:r>
            <a:r>
              <a:rPr lang="ga-IE" sz="1400" b="1">
                <a:solidFill>
                  <a:srgbClr val="0CAFAD"/>
                </a:solidFill>
              </a:rPr>
              <a:t>Málta</a:t>
            </a:r>
            <a:r>
              <a:rPr lang="ga-IE" sz="1400"/>
              <a:t> atá an líon is lú (</a:t>
            </a:r>
            <a:r>
              <a:rPr lang="ga-IE" sz="1400" b="1">
                <a:solidFill>
                  <a:srgbClr val="0CAFAD"/>
                </a:solidFill>
              </a:rPr>
              <a:t>5 chomhalta</a:t>
            </a:r>
            <a:r>
              <a:rPr lang="ga-IE" sz="140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7" y="936256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349752" y="2389036"/>
            <a:ext cx="230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b="1">
                <a:solidFill>
                  <a:schemeClr val="accent5">
                    <a:lumMod val="75000"/>
                  </a:schemeClr>
                </a:solidFill>
              </a:rPr>
              <a:t>Roghanna nua</a:t>
            </a:r>
          </a:p>
          <a:p>
            <a:pPr algn="ctr"/>
            <a:r>
              <a:rPr lang="ga-IE" sz="1200"/>
              <a:t>An bhfuil tú féin ag smaoineamh ar phost a fháil in institiúidí an Aontais nó i mBallstát eile? </a:t>
            </a:r>
          </a:p>
          <a:p>
            <a:pPr algn="ctr"/>
            <a:r>
              <a:rPr lang="ga-IE" sz="1200"/>
              <a:t>Gach bliain, cuireann an tAontas Eorpach tréimhsí oiliúna íoctha ar fáil do</a:t>
            </a:r>
            <a:r>
              <a:rPr lang="ga-IE" sz="1200" b="1">
                <a:solidFill>
                  <a:srgbClr val="0CAFAD"/>
                </a:solidFill>
              </a:rPr>
              <a:t> chéimithe óga ollscoile</a:t>
            </a:r>
            <a:r>
              <a:rPr lang="ga-IE" sz="120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2128978" y="4064590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1199887" y="5230454"/>
            <a:ext cx="3316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b="1">
                <a:solidFill>
                  <a:schemeClr val="accent5">
                    <a:lumMod val="75000"/>
                  </a:schemeClr>
                </a:solidFill>
              </a:rPr>
              <a:t>Malartú</a:t>
            </a:r>
          </a:p>
          <a:p>
            <a:pPr algn="ctr"/>
            <a:r>
              <a:rPr lang="ga-IE" sz="1200"/>
              <a:t>Cuireann an tAontas deiseanna spreagúla ar fáil do dhaoine óga chun an Eoraip a fheiceáil agus chun teacht le chéile le piaraí trí thionscnaimh éagsúla, cuir i gcás </a:t>
            </a:r>
            <a:r>
              <a:rPr lang="ga-IE" sz="1200" b="1">
                <a:solidFill>
                  <a:srgbClr val="0CAFAD"/>
                </a:solidFill>
              </a:rPr>
              <a:t>Malartuithe Ógra</a:t>
            </a:r>
            <a:r>
              <a:rPr lang="ga-IE" sz="1200"/>
              <a:t>, lena gcumasaítear cláir ghearra thar lear do ghrúpaí faoi </a:t>
            </a:r>
            <a:r>
              <a:rPr lang="ga-IE" sz="1200" b="1">
                <a:solidFill>
                  <a:srgbClr val="0CAFAD"/>
                </a:solidFill>
              </a:rPr>
              <a:t>Erasmus+</a:t>
            </a:r>
            <a:r>
              <a:rPr lang="ga-IE" sz="1200"/>
              <a:t>, agus </a:t>
            </a:r>
            <a:r>
              <a:rPr lang="ga-IE" sz="1200" b="1">
                <a:solidFill>
                  <a:srgbClr val="0CAFAD"/>
                </a:solidFill>
              </a:rPr>
              <a:t>Scoilbhliain Thar Lear</a:t>
            </a:r>
            <a:r>
              <a:rPr lang="ga-IE" sz="1200"/>
              <a:t>, lena dtugtar deis do mhic léinn bheith ina gcónaí le teaghlaigh óstacha agus freastal ar scoileanna áitiúla.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3101507" y="2374118"/>
            <a:ext cx="28089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b="1">
                <a:solidFill>
                  <a:schemeClr val="accent5">
                    <a:lumMod val="75000"/>
                  </a:schemeClr>
                </a:solidFill>
              </a:rPr>
              <a:t>Plé</a:t>
            </a:r>
          </a:p>
          <a:p>
            <a:pPr algn="ctr"/>
            <a:r>
              <a:rPr lang="ga-IE" sz="1200"/>
              <a:t>Is féidir leat páirt a ghlacadh in imeachtaí don óige amhail Idirphlé Óige an Aontais Eorpaigh, Cruinniú Eorpach um an Óige (EYE) de chuid Pharlaimint na hEorpa</a:t>
            </a:r>
            <a:br>
              <a:rPr lang="ga-IE" sz="1200"/>
            </a:br>
            <a:r>
              <a:rPr lang="ga-IE" sz="1200"/>
              <a:t>agus </a:t>
            </a:r>
            <a:r>
              <a:rPr lang="ga-IE" sz="1200" b="1" i="1">
                <a:solidFill>
                  <a:srgbClr val="0CAFAD"/>
                </a:solidFill>
              </a:rPr>
              <a:t>Leatsa an Eoraip, Abair Leat!</a:t>
            </a:r>
            <a:r>
              <a:rPr lang="ga-IE" sz="1200" b="1">
                <a:solidFill>
                  <a:srgbClr val="0CAFAD"/>
                </a:solidFill>
              </a:rPr>
              <a:t> </a:t>
            </a:r>
            <a:br>
              <a:rPr lang="ga-IE" sz="1200"/>
            </a:br>
            <a:r>
              <a:rPr lang="ga-IE" sz="1200"/>
              <a:t>de chuid Choiste Eacnamaíoch agus</a:t>
            </a:r>
            <a:br>
              <a:rPr lang="ga-IE" sz="1200"/>
            </a:br>
            <a:r>
              <a:rPr lang="ga-IE" sz="1200"/>
              <a:t>Sóisialta na hEorpa. </a:t>
            </a:r>
          </a:p>
          <a:p>
            <a:pPr algn="ctr"/>
            <a:r>
              <a:rPr lang="ga-IE" sz="1200"/>
              <a:t>Is féidir leat do thuairim a chur in iúl!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2" y="858004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742340" y="2284419"/>
            <a:ext cx="2200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b="1">
                <a:solidFill>
                  <a:schemeClr val="accent5">
                    <a:lumMod val="75000"/>
                  </a:schemeClr>
                </a:solidFill>
              </a:rPr>
              <a:t>Obair</a:t>
            </a:r>
          </a:p>
          <a:p>
            <a:pPr algn="ctr"/>
            <a:r>
              <a:rPr lang="ga-IE" sz="1200"/>
              <a:t>Beidh tú in ann iarratas a dhéanamh ar phoist san Aontas nuair a bheidh tú 18 mbliana d’aois. </a:t>
            </a:r>
          </a:p>
          <a:p>
            <a:pPr algn="ctr"/>
            <a:r>
              <a:rPr lang="ga-IE" sz="1200"/>
              <a:t>Leis an scéim </a:t>
            </a:r>
            <a:r>
              <a:rPr lang="ga-IE" sz="1200" b="1">
                <a:solidFill>
                  <a:srgbClr val="0CAFAD"/>
                </a:solidFill>
              </a:rPr>
              <a:t>EURES</a:t>
            </a:r>
            <a:r>
              <a:rPr lang="ga-IE" sz="1200"/>
              <a:t>, is féidir teagmháil a dhéanamh le fostóirí ar fud na hEorpa, na hIorua agus na hÍoslainne.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818365" y="3875453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337865" y="5123913"/>
            <a:ext cx="280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b="1">
                <a:solidFill>
                  <a:schemeClr val="accent5">
                    <a:lumMod val="75000"/>
                  </a:schemeClr>
                </a:solidFill>
              </a:rPr>
              <a:t>Taisteal</a:t>
            </a:r>
          </a:p>
          <a:p>
            <a:pPr algn="ctr"/>
            <a:r>
              <a:rPr lang="ga-IE" sz="1200"/>
              <a:t>Tugann limistéar Schengen gan teorainneacha saorghluaiseacht ó thír go chéile do bhreis agus 400 milliún saoránach de chuid an Aontais. </a:t>
            </a:r>
          </a:p>
          <a:p>
            <a:pPr algn="ctr"/>
            <a:r>
              <a:rPr lang="ga-IE" sz="1200"/>
              <a:t>Mar shampla, leis an bpas traenach </a:t>
            </a:r>
            <a:r>
              <a:rPr lang="ga-IE" sz="1200" b="1">
                <a:solidFill>
                  <a:srgbClr val="0CAFAD"/>
                </a:solidFill>
              </a:rPr>
              <a:t>INTERRAIL</a:t>
            </a:r>
            <a:r>
              <a:rPr lang="ga-IE" sz="1200"/>
              <a:t>, is féidir os cionn 40 000</a:t>
            </a:r>
            <a:br>
              <a:rPr lang="ga-IE" sz="1200"/>
            </a:br>
            <a:r>
              <a:rPr lang="ga-IE" sz="1200"/>
              <a:t>ceann scríbe a bhaint amach i 30 tír.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68"/>
            <a:ext cx="8229600" cy="971146"/>
          </a:xfrm>
        </p:spPr>
        <p:txBody>
          <a:bodyPr/>
          <a:lstStyle/>
          <a:p>
            <a:pPr algn="ctr"/>
            <a:r>
              <a:rPr lang="ga-I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Cad iad buntáistí an Aontais don aos óg?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F7M6YNZUATRX-1659962339-2757</_dlc_DocId>
    <_dlc_DocIdUrl xmlns="59ace41b-6786-4ce3-be71-52c27066c6ef">
      <Url>http://dm/eesc/2024/_layouts/15/DocIdRedir.aspx?ID=F7M6YNZUATRX-1659962339-2757</Url>
      <Description>F7M6YNZUATRX-1659962339-2757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2024-12-13T12:00:00+00:00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Healy Roisin</DisplayName>
        <AccountId>1606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customXml/itemProps2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DB6179-D36B-4C75-AE18-BA523EDB0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1546</Words>
  <Application>Microsoft Office PowerPoint</Application>
  <PresentationFormat>On-screen Show (4:3)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An tAontas Eorpach</vt:lpstr>
      <vt:lpstr>Obair an Aontais</vt:lpstr>
      <vt:lpstr>PowerPoint Presentation</vt:lpstr>
      <vt:lpstr>PowerPoint Presentation</vt:lpstr>
      <vt:lpstr>PowerPoint Presentation</vt:lpstr>
      <vt:lpstr>Cad is tuairim ann?</vt:lpstr>
      <vt:lpstr>PowerPoint Presentation</vt:lpstr>
      <vt:lpstr>Cad iad buntáistí an Aontais don aos óg?</vt:lpstr>
      <vt:lpstr>Tairiscint CESE do Dhaoine Óga</vt:lpstr>
      <vt:lpstr>Tionscnaimh Óige CESE </vt:lpstr>
      <vt:lpstr>Leatsa an Eoraip, Abair Leat! </vt:lpstr>
      <vt:lpstr>PowerPoint Presentation</vt:lpstr>
      <vt:lpstr>PowerPoint Presentation</vt:lpstr>
      <vt:lpstr>PowerPoint Presentation</vt:lpstr>
      <vt:lpstr>Fanaigí i dteagmháil linn!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YEYS2025 - PPT do chuairteanna scoile</dc:title>
  <dc:subject>INFO</dc:subject>
  <dc:creator>Rodriges Dias Aline</dc:creator>
  <cp:keywords>EESC-2024-04369-00-00-INFO-TRA-EN</cp:keywords>
  <dc:description>Rapporteur:  - Original language: EN - Date of document: 13/12/2024 - Date of meeting:  - External documents:  - Administrator:  BURUZAN Adela</dc:description>
  <cp:lastModifiedBy>Buruzan Adela</cp:lastModifiedBy>
  <cp:revision>359</cp:revision>
  <dcterms:created xsi:type="dcterms:W3CDTF">2019-11-25T13:57:29Z</dcterms:created>
  <dcterms:modified xsi:type="dcterms:W3CDTF">2024-12-16T14:20:10Z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da1994c3-7340-4af3-ac1c-437330c35825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2021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NL|55c6556c-b4f4-441d-9acf-c498d4f838bd;EN|f2175f21-25d7-44a3-96da-d6a61b075e1b;DA|5d49c027-8956-412b-aa16-e85a0f96ad0e;SL|98a412ae-eb01-49e9-ae3d-585a81724cfc;HU|6b229040-c589-4408-b4c1-4285663d20a8;EL|6d4f4d51-af9b-4650-94b4-4276bee85c91;RO|feb747a2-64cd-4299-af12-4833ddc30497;FI|87606a43-d45f-42d6-b8c9-e1a3457db5b7;CS|72f9705b-0217-4fd3-bea2-cbc7ed80e26e;PT|50ccc04a-eadd-42ae-a0cb-acaf45f812ba;MT|7df99101-6854-4a26-b53a-b88c0da02c26;ES|e7a6b05b-ae16-40c8-add9-68b64b03aeba;SK|46d9fce0-ef79-4f71-b89b-cd6aa82426b8;BG|1a1b3951-7821-4e6a-85f5-5673fc08bd2c;HR|2f555653-ed1a-4fe6-8362-9082d95989e5;PL|1e03da61-4678-4e07-b136-b5024ca9197b;LT|a7ff5ce7-6123-4f68-865a-a57c31810414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36;#PT|50ccc04a-eadd-42ae-a0cb-acaf45f812ba;#35;#FI|87606a43-d45f-42d6-b8c9-e1a3457db5b7;#34;#LT|a7ff5ce7-6123-4f68-865a-a57c31810414;#32;#HU|6b229040-c589-4408-b4c1-4285663d20a8;#31;#NL|55c6556c-b4f4-441d-9acf-c498d4f838bd;#30;#HR|2f555653-ed1a-4fe6-8362-9082d95989e5;#29;#EL|6d4f4d51-af9b-4650-94b4-4276bee85c91;#27;#SL|98a412ae-eb01-49e9-ae3d-585a81724cfc;#26;#SK|46d9fce0-ef79-4f71-b89b-cd6aa82426b8;#24;#ES|e7a6b05b-ae16-40c8-add9-68b64b03aeba;#23;#MT|7df99101-6854-4a26-b53a-b88c0da02c26;#22;#BG|1a1b3951-7821-4e6a-85f5-5673fc08bd2c;#17;#PL|1e03da61-4678-4e07-b136-b5024ca9197b;#16;#DA|5d49c027-8956-412b-aa16-e85a0f96ad0e;#12;#IT|0774613c-01ed-4e5d-a25d-11d2388de825;#11;#Internal|2451815e-8241-4bbf-a22e-1ab710712bf2;#10;#INFO|d9136e7c-93a9-4c42-9d28-92b61e85f80c;#8;#Final|ea5e6674-7b27-4bac-b091-73adbb394efe;#43;#CS|72f9705b-0217-4fd3-bea2-cbc7ed80e26e;#5;#EN|f2175f21-25d7-44a3-96da-d6a61b075e1b;#3;#TRA|150d2a88-1431-44e6-a8ca-0bb753ab8672;#1;#EESC|422833ec-8d7e-4e65-8e4e-8bed07ffb729;#37;#RO|feb747a2-64cd-4299-af12-4833ddc30497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18;#GA|762d2456-c427-4ecb-b312-af3dad8e258c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