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5"/>
  </p:sldMasterIdLst>
  <p:notesMasterIdLst>
    <p:notesMasterId r:id="rId23"/>
  </p:notesMasterIdLst>
  <p:sldIdLst>
    <p:sldId id="347" r:id="rId6"/>
    <p:sldId id="352" r:id="rId7"/>
    <p:sldId id="294" r:id="rId8"/>
    <p:sldId id="301" r:id="rId9"/>
    <p:sldId id="302" r:id="rId10"/>
    <p:sldId id="303" r:id="rId11"/>
    <p:sldId id="279" r:id="rId12"/>
    <p:sldId id="349" r:id="rId13"/>
    <p:sldId id="298" r:id="rId14"/>
    <p:sldId id="299" r:id="rId15"/>
    <p:sldId id="343" r:id="rId16"/>
    <p:sldId id="305" r:id="rId17"/>
    <p:sldId id="306" r:id="rId18"/>
    <p:sldId id="345" r:id="rId19"/>
    <p:sldId id="307" r:id="rId20"/>
    <p:sldId id="308" r:id="rId21"/>
    <p:sldId id="309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uruzan Adela" initials="adebu" lastIdx="13" clrIdx="0">
    <p:extLst>
      <p:ext uri="{19B8F6BF-5375-455C-9EA6-DF929625EA0E}">
        <p15:presenceInfo xmlns:p15="http://schemas.microsoft.com/office/powerpoint/2012/main" userId="Buruzan Adela" providerId="None"/>
      </p:ext>
    </p:extLst>
  </p:cmAuthor>
  <p:cmAuthor id="2" name="Lahousse Chloé" initials="clah" lastIdx="8" clrIdx="1">
    <p:extLst>
      <p:ext uri="{19B8F6BF-5375-455C-9EA6-DF929625EA0E}">
        <p15:presenceInfo xmlns:p15="http://schemas.microsoft.com/office/powerpoint/2012/main" userId="Lahousse Chloé" providerId="None"/>
      </p:ext>
    </p:extLst>
  </p:cmAuthor>
  <p:cmAuthor id="3" name="Eleonora Di Nicolantonio" initials="edin" lastIdx="6" clrIdx="2">
    <p:extLst>
      <p:ext uri="{19B8F6BF-5375-455C-9EA6-DF929625EA0E}">
        <p15:presenceInfo xmlns:p15="http://schemas.microsoft.com/office/powerpoint/2012/main" userId="Eleonora Di Nicolantonio" providerId="None"/>
      </p:ext>
    </p:extLst>
  </p:cmAuthor>
  <p:cmAuthor id="4" name="Leeson Rachel" initials="rlee" lastIdx="7" clrIdx="3">
    <p:extLst>
      <p:ext uri="{19B8F6BF-5375-455C-9EA6-DF929625EA0E}">
        <p15:presenceInfo xmlns:p15="http://schemas.microsoft.com/office/powerpoint/2012/main" userId="Leeson Rachel" providerId="None"/>
      </p:ext>
    </p:extLst>
  </p:cmAuthor>
  <p:cmAuthor id="5" name="Ccar" initials="Ccar" lastIdx="10" clrIdx="4">
    <p:extLst>
      <p:ext uri="{19B8F6BF-5375-455C-9EA6-DF929625EA0E}">
        <p15:presenceInfo xmlns:p15="http://schemas.microsoft.com/office/powerpoint/2012/main" userId="Ccar" providerId="None"/>
      </p:ext>
    </p:extLst>
  </p:cmAuthor>
  <p:cmAuthor id="6" name="Chrysanthi Kokkini" initials="chkok" lastIdx="31" clrIdx="5">
    <p:extLst>
      <p:ext uri="{19B8F6BF-5375-455C-9EA6-DF929625EA0E}">
        <p15:presenceInfo xmlns:p15="http://schemas.microsoft.com/office/powerpoint/2012/main" userId="Chrysanthi Kokkini" providerId="None"/>
      </p:ext>
    </p:extLst>
  </p:cmAuthor>
  <p:cmAuthor id="7" name="Adela Buruzan" initials="adebu" lastIdx="14" clrIdx="6">
    <p:extLst>
      <p:ext uri="{19B8F6BF-5375-455C-9EA6-DF929625EA0E}">
        <p15:presenceInfo xmlns:p15="http://schemas.microsoft.com/office/powerpoint/2012/main" userId="Adela Buruzan" providerId="None"/>
      </p:ext>
    </p:extLst>
  </p:cmAuthor>
  <p:cmAuthor id="8" name="Pastor Miranda" initials="mpast" lastIdx="2" clrIdx="7">
    <p:extLst>
      <p:ext uri="{19B8F6BF-5375-455C-9EA6-DF929625EA0E}">
        <p15:presenceInfo xmlns:p15="http://schemas.microsoft.com/office/powerpoint/2012/main" userId="Pastor Miranda" providerId="None"/>
      </p:ext>
    </p:extLst>
  </p:cmAuthor>
  <p:cmAuthor id="9" name="Quintanilla Fernando" initials="fquin" lastIdx="10" clrIdx="8">
    <p:extLst>
      <p:ext uri="{19B8F6BF-5375-455C-9EA6-DF929625EA0E}">
        <p15:presenceInfo xmlns:p15="http://schemas.microsoft.com/office/powerpoint/2012/main" userId="Quintanilla Fernando" providerId="None"/>
      </p:ext>
    </p:extLst>
  </p:cmAuthor>
  <p:cmAuthor id="10" name="Pieros Nadia Melina" initials="napie" lastIdx="4" clrIdx="9">
    <p:extLst>
      <p:ext uri="{19B8F6BF-5375-455C-9EA6-DF929625EA0E}">
        <p15:presenceInfo xmlns:p15="http://schemas.microsoft.com/office/powerpoint/2012/main" userId="Pieros Nadia Melina" providerId="None"/>
      </p:ext>
    </p:extLst>
  </p:cmAuthor>
  <p:cmAuthor id="11" name="Buruzan Adela" initials="BA" lastIdx="9" clrIdx="10">
    <p:extLst>
      <p:ext uri="{19B8F6BF-5375-455C-9EA6-DF929625EA0E}">
        <p15:presenceInfo xmlns:p15="http://schemas.microsoft.com/office/powerpoint/2012/main" userId="S::Adela.Buruzan@eesc.europa.eu::b967b423-1e56-45fd-ba06-8aa4dd697e56" providerId="AD"/>
      </p:ext>
    </p:extLst>
  </p:cmAuthor>
  <p:cmAuthor id="12" name="Kokkini Chrysanthi" initials="KC" lastIdx="108" clrIdx="11">
    <p:extLst>
      <p:ext uri="{19B8F6BF-5375-455C-9EA6-DF929625EA0E}">
        <p15:presenceInfo xmlns:p15="http://schemas.microsoft.com/office/powerpoint/2012/main" userId="S::Chrysanthi.Kokkini@eesc.europa.eu::1dbed518-65dc-46b7-ab53-cc0b2795357f" providerId="AD"/>
      </p:ext>
    </p:extLst>
  </p:cmAuthor>
  <p:cmAuthor id="13" name="Budden Caroline" initials="cbud" lastIdx="22" clrIdx="12">
    <p:extLst>
      <p:ext uri="{19B8F6BF-5375-455C-9EA6-DF929625EA0E}">
        <p15:presenceInfo xmlns:p15="http://schemas.microsoft.com/office/powerpoint/2012/main" userId="Budden Caroline" providerId="None"/>
      </p:ext>
    </p:extLst>
  </p:cmAuthor>
  <p:cmAuthor id="14" name="Bandinu Sara" initials="BS" lastIdx="32" clrIdx="13">
    <p:extLst>
      <p:ext uri="{19B8F6BF-5375-455C-9EA6-DF929625EA0E}">
        <p15:presenceInfo xmlns:p15="http://schemas.microsoft.com/office/powerpoint/2012/main" userId="S::Sara.Bandinu@eesc.europa.eu::7520aff3-ca61-4945-b95e-f00ecc418e47" providerId="AD"/>
      </p:ext>
    </p:extLst>
  </p:cmAuthor>
  <p:cmAuthor id="15" name="Buruzan Adela" initials="BA [2]" lastIdx="8" clrIdx="14">
    <p:extLst>
      <p:ext uri="{19B8F6BF-5375-455C-9EA6-DF929625EA0E}">
        <p15:presenceInfo xmlns:p15="http://schemas.microsoft.com/office/powerpoint/2012/main" userId="S::Adela.Buruzan@eesc.europa.eu::b3d72b52-bab3-46df-9507-7603dbbe2474" providerId="AD"/>
      </p:ext>
    </p:extLst>
  </p:cmAuthor>
  <p:cmAuthor id="16" name="Sara Bandinu" initials="SB" lastIdx="92" clrIdx="15">
    <p:extLst>
      <p:ext uri="{19B8F6BF-5375-455C-9EA6-DF929625EA0E}">
        <p15:presenceInfo xmlns:p15="http://schemas.microsoft.com/office/powerpoint/2012/main" userId="bb37b23543c4d8b5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5597"/>
    <a:srgbClr val="0CAFAD"/>
    <a:srgbClr val="2E75B6"/>
    <a:srgbClr val="FF98F4"/>
    <a:srgbClr val="1D4195"/>
    <a:srgbClr val="01ABDE"/>
    <a:srgbClr val="4127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503" autoAdjust="0"/>
    <p:restoredTop sz="94660"/>
  </p:normalViewPr>
  <p:slideViewPr>
    <p:cSldViewPr snapToGrid="0">
      <p:cViewPr varScale="1">
        <p:scale>
          <a:sx n="74" d="100"/>
          <a:sy n="74" d="100"/>
        </p:scale>
        <p:origin x="988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commentAuthors" Target="commentAuthor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04B2A0-617B-4863-853E-6A975F1E8C57}" type="datetimeFigureOut">
              <a:rPr lang="fr-BE" smtClean="0"/>
              <a:t>16-12-24</a:t>
            </a:fld>
            <a:endParaRPr lang="fr-B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B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DC8523-0B1C-498C-A94E-D7FB7B3F3AAA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7272591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For some years now, the EESC has been working on how to better integrate the voice of young Europeans in its work and in the EU decision-making process in a structured and meaningful way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2D621B-A482-9F46-974E-D6378998292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0827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95C29-4044-4D15-9B95-D0B4BE80A463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9826-7803-48C0-B8E1-E68CEF624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1555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95C29-4044-4D15-9B95-D0B4BE80A463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9826-7803-48C0-B8E1-E68CEF624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173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95C29-4044-4D15-9B95-D0B4BE80A463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9826-7803-48C0-B8E1-E68CEF624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0891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95C29-4044-4D15-9B95-D0B4BE80A463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9826-7803-48C0-B8E1-E68CEF624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2184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95C29-4044-4D15-9B95-D0B4BE80A463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9826-7803-48C0-B8E1-E68CEF624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3513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95C29-4044-4D15-9B95-D0B4BE80A463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9826-7803-48C0-B8E1-E68CEF624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9782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95C29-4044-4D15-9B95-D0B4BE80A463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9826-7803-48C0-B8E1-E68CEF624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061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95C29-4044-4D15-9B95-D0B4BE80A463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9826-7803-48C0-B8E1-E68CEF624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9443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95C29-4044-4D15-9B95-D0B4BE80A463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9826-7803-48C0-B8E1-E68CEF624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6599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95C29-4044-4D15-9B95-D0B4BE80A463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9826-7803-48C0-B8E1-E68CEF624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4653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95C29-4044-4D15-9B95-D0B4BE80A463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9826-7803-48C0-B8E1-E68CEF624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8441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795C29-4044-4D15-9B95-D0B4BE80A463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2C9826-7803-48C0-B8E1-E68CEF624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402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13" Type="http://schemas.openxmlformats.org/officeDocument/2006/relationships/image" Target="../media/image42.png"/><Relationship Id="rId3" Type="http://schemas.openxmlformats.org/officeDocument/2006/relationships/image" Target="../media/image33.png"/><Relationship Id="rId7" Type="http://schemas.openxmlformats.org/officeDocument/2006/relationships/image" Target="../media/image37.jpeg"/><Relationship Id="rId12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11" Type="http://schemas.openxmlformats.org/officeDocument/2006/relationships/image" Target="../media/image41.png"/><Relationship Id="rId5" Type="http://schemas.openxmlformats.org/officeDocument/2006/relationships/image" Target="../media/image35.jpeg"/><Relationship Id="rId10" Type="http://schemas.openxmlformats.org/officeDocument/2006/relationships/image" Target="../media/image40.jpeg"/><Relationship Id="rId4" Type="http://schemas.openxmlformats.org/officeDocument/2006/relationships/image" Target="../media/image34.jpeg"/><Relationship Id="rId9" Type="http://schemas.openxmlformats.org/officeDocument/2006/relationships/image" Target="../media/image39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4.svg"/><Relationship Id="rId7" Type="http://schemas.openxmlformats.org/officeDocument/2006/relationships/image" Target="../media/image48.sv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11" Type="http://schemas.openxmlformats.org/officeDocument/2006/relationships/image" Target="../media/image51.jpeg"/><Relationship Id="rId5" Type="http://schemas.openxmlformats.org/officeDocument/2006/relationships/image" Target="../media/image46.svg"/><Relationship Id="rId10" Type="http://schemas.openxmlformats.org/officeDocument/2006/relationships/image" Target="../media/image6.jpeg"/><Relationship Id="rId4" Type="http://schemas.openxmlformats.org/officeDocument/2006/relationships/image" Target="../media/image45.png"/><Relationship Id="rId9" Type="http://schemas.openxmlformats.org/officeDocument/2006/relationships/image" Target="../media/image5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sv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5" Type="http://schemas.openxmlformats.org/officeDocument/2006/relationships/image" Target="../media/image55.svg"/><Relationship Id="rId4" Type="http://schemas.openxmlformats.org/officeDocument/2006/relationships/image" Target="../media/image5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13" Type="http://schemas.openxmlformats.org/officeDocument/2006/relationships/image" Target="../media/image6.jpeg"/><Relationship Id="rId3" Type="http://schemas.openxmlformats.org/officeDocument/2006/relationships/image" Target="../media/image62.png"/><Relationship Id="rId7" Type="http://schemas.openxmlformats.org/officeDocument/2006/relationships/image" Target="../media/image64.png"/><Relationship Id="rId12" Type="http://schemas.openxmlformats.org/officeDocument/2006/relationships/image" Target="../media/image67.jpeg"/><Relationship Id="rId2" Type="http://schemas.openxmlformats.org/officeDocument/2006/relationships/image" Target="../media/image61.png"/><Relationship Id="rId16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png"/><Relationship Id="rId11" Type="http://schemas.openxmlformats.org/officeDocument/2006/relationships/hyperlink" Target="https://www.instagram.com/youreuropeyoursay/" TargetMode="External"/><Relationship Id="rId5" Type="http://schemas.openxmlformats.org/officeDocument/2006/relationships/hyperlink" Target="https://www.facebook.com/pages/Your-Europe-Your-Say/255682697155?ref=hl" TargetMode="External"/><Relationship Id="rId15" Type="http://schemas.openxmlformats.org/officeDocument/2006/relationships/image" Target="../media/image69.png"/><Relationship Id="rId10" Type="http://schemas.openxmlformats.org/officeDocument/2006/relationships/hyperlink" Target="https://www.facebook.com/youreuropeyoursay" TargetMode="External"/><Relationship Id="rId4" Type="http://schemas.openxmlformats.org/officeDocument/2006/relationships/hyperlink" Target="mailto:youreurope@eesc.europa.eu" TargetMode="External"/><Relationship Id="rId9" Type="http://schemas.openxmlformats.org/officeDocument/2006/relationships/image" Target="../media/image66.svg"/><Relationship Id="rId14" Type="http://schemas.openxmlformats.org/officeDocument/2006/relationships/image" Target="../media/image6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9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esc.europa.eu/fi/members-groups/groups/employers-group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hyperlink" Target="https://www.eesc.europa.eu/fi/members-groups/groups/civil-society-organisations-group" TargetMode="External"/><Relationship Id="rId4" Type="http://schemas.openxmlformats.org/officeDocument/2006/relationships/hyperlink" Target="https://www.eesc.europa.eu/fi/members-groups/groups/workers-group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sv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31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png"/><Relationship Id="rId4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title="EESCLogo_FI">
            <a:extLst>
              <a:ext uri="{FF2B5EF4-FFF2-40B4-BE49-F238E27FC236}">
                <a16:creationId xmlns:a16="http://schemas.microsoft.com/office/drawing/2014/main" id="{A5203C16-45F2-4043-AA2C-188147A7FDB7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7021" y="4534562"/>
            <a:ext cx="1792605" cy="1241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4873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C67EC07-3036-4F5A-AED3-0018E25776A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041783" cy="2836003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5" name="Titre 1">
            <a:extLst>
              <a:ext uri="{FF2B5EF4-FFF2-40B4-BE49-F238E27FC236}">
                <a16:creationId xmlns:a16="http://schemas.microsoft.com/office/drawing/2014/main" id="{4A569452-47F9-4DA4-B61A-92781EA194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117" y="3240148"/>
            <a:ext cx="3431098" cy="2242157"/>
          </a:xfrm>
        </p:spPr>
        <p:txBody>
          <a:bodyPr>
            <a:noAutofit/>
          </a:bodyPr>
          <a:lstStyle/>
          <a:p>
            <a:pPr eaLnBrk="1" hangingPunct="1"/>
            <a:r>
              <a:rPr lang="fi-FI" sz="6000" b="1">
                <a:solidFill>
                  <a:schemeClr val="accent5">
                    <a:lumMod val="75000"/>
                  </a:schemeClr>
                </a:solidFill>
                <a:latin typeface="+mn-lt"/>
              </a:rPr>
              <a:t>Mitä ETSK tarjoaa nuorille?</a:t>
            </a:r>
          </a:p>
        </p:txBody>
      </p:sp>
      <p:sp>
        <p:nvSpPr>
          <p:cNvPr id="9" name="Espace réservé du contenu 2">
            <a:extLst>
              <a:ext uri="{FF2B5EF4-FFF2-40B4-BE49-F238E27FC236}">
                <a16:creationId xmlns:a16="http://schemas.microsoft.com/office/drawing/2014/main" id="{5E826BE9-3036-41D0-AA21-D44F6355D9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30230" y="539770"/>
            <a:ext cx="3893653" cy="5778459"/>
          </a:xfrm>
        </p:spPr>
        <p:txBody>
          <a:bodyPr>
            <a:normAutofit fontScale="92500"/>
          </a:bodyPr>
          <a:lstStyle/>
          <a:p>
            <a:pPr marL="0" indent="0" eaLnBrk="1" hangingPunct="1">
              <a:lnSpc>
                <a:spcPct val="100000"/>
              </a:lnSpc>
              <a:spcAft>
                <a:spcPct val="30000"/>
              </a:spcAft>
              <a:buClr>
                <a:srgbClr val="000000"/>
              </a:buClr>
              <a:buNone/>
            </a:pPr>
            <a:r>
              <a:rPr lang="fi-FI" sz="2000"/>
              <a:t>ETSK hyväksyi syyskuussa 2022 lausunnon </a:t>
            </a:r>
            <a:r>
              <a:rPr lang="fi-FI" sz="2000" b="1" i="1">
                <a:solidFill>
                  <a:srgbClr val="0CAFAD"/>
                </a:solidFill>
              </a:rPr>
              <a:t>EU-tason nuorisotestistä</a:t>
            </a:r>
            <a:r>
              <a:rPr lang="fi-FI" sz="2000"/>
              <a:t>. Nuorisotesti on väline, jolla pyritään </a:t>
            </a:r>
            <a:r>
              <a:rPr lang="fi-FI" sz="2000" b="1">
                <a:solidFill>
                  <a:srgbClr val="0CAFAD"/>
                </a:solidFill>
              </a:rPr>
              <a:t>vahvistamaan nuorten osallistumista</a:t>
            </a:r>
            <a:r>
              <a:rPr lang="fi-FI" sz="2000">
                <a:solidFill>
                  <a:srgbClr val="0CAFAD"/>
                </a:solidFill>
              </a:rPr>
              <a:t> </a:t>
            </a:r>
            <a:r>
              <a:rPr lang="fi-FI" sz="2000"/>
              <a:t>ja edistämään nuorisonäkökulman huomioonottamista päätöksenteossa.</a:t>
            </a:r>
          </a:p>
          <a:p>
            <a:pPr marL="0" indent="0" eaLnBrk="1" hangingPunct="1">
              <a:lnSpc>
                <a:spcPct val="100000"/>
              </a:lnSpc>
              <a:spcAft>
                <a:spcPct val="30000"/>
              </a:spcAft>
              <a:buClr>
                <a:srgbClr val="000000"/>
              </a:buClr>
              <a:buNone/>
            </a:pPr>
            <a:endParaRPr lang="en-US" altLang="fr-FR" sz="2000" dirty="0"/>
          </a:p>
          <a:p>
            <a:pPr marL="0" indent="0" eaLnBrk="1" hangingPunct="1">
              <a:lnSpc>
                <a:spcPct val="100000"/>
              </a:lnSpc>
              <a:spcAft>
                <a:spcPct val="30000"/>
              </a:spcAft>
              <a:buClr>
                <a:srgbClr val="000000"/>
              </a:buClr>
              <a:buNone/>
            </a:pPr>
            <a:r>
              <a:rPr lang="fi-FI" sz="2000"/>
              <a:t>Tämän jälkeen heinäkuussa 2023 perustettiin </a:t>
            </a:r>
            <a:r>
              <a:rPr lang="fi-FI" sz="2000" b="1">
                <a:solidFill>
                  <a:srgbClr val="0CAFAD"/>
                </a:solidFill>
              </a:rPr>
              <a:t>ETSK:n nuorisoryhmä</a:t>
            </a:r>
            <a:r>
              <a:rPr lang="fi-FI" sz="2000"/>
              <a:t>, jonka tehtävänä on</a:t>
            </a:r>
          </a:p>
          <a:p>
            <a:pPr>
              <a:lnSpc>
                <a:spcPct val="100000"/>
              </a:lnSpc>
              <a:spcAft>
                <a:spcPct val="30000"/>
              </a:spcAft>
              <a:buClr>
                <a:srgbClr val="000000"/>
              </a:buClr>
            </a:pPr>
            <a:r>
              <a:rPr lang="fi-FI" sz="2000"/>
              <a:t>etsiä keinoja, joilla nuoret voivat antaa </a:t>
            </a:r>
            <a:r>
              <a:rPr lang="fi-FI" sz="2000" b="1">
                <a:solidFill>
                  <a:srgbClr val="0CAFAD"/>
                </a:solidFill>
              </a:rPr>
              <a:t>aktiivisen panoksen </a:t>
            </a:r>
            <a:r>
              <a:rPr lang="fi-FI" sz="2000"/>
              <a:t>komitean työhön</a:t>
            </a:r>
          </a:p>
          <a:p>
            <a:pPr>
              <a:lnSpc>
                <a:spcPct val="100000"/>
              </a:lnSpc>
              <a:spcAft>
                <a:spcPct val="30000"/>
              </a:spcAft>
              <a:buClr>
                <a:srgbClr val="000000"/>
              </a:buClr>
            </a:pPr>
            <a:r>
              <a:rPr lang="fi-FI" sz="2000"/>
              <a:t>edistää </a:t>
            </a:r>
            <a:r>
              <a:rPr lang="fi-FI" sz="2000" b="1">
                <a:solidFill>
                  <a:srgbClr val="0CAFAD"/>
                </a:solidFill>
              </a:rPr>
              <a:t>ETSK:n ja nuorisojärjestöjen</a:t>
            </a:r>
            <a:r>
              <a:rPr lang="fi-FI" sz="2000"/>
              <a:t> välistä avointa vuoropuhelua.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D12FBD1-C491-4F82-8DEE-57555CDB399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26" y="5886450"/>
            <a:ext cx="971550" cy="97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5209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1"/>
          <p:cNvSpPr/>
          <p:nvPr/>
        </p:nvSpPr>
        <p:spPr>
          <a:xfrm>
            <a:off x="1849631" y="3903709"/>
            <a:ext cx="1620000" cy="1620000"/>
          </a:xfrm>
          <a:prstGeom prst="ellipse">
            <a:avLst/>
          </a:prstGeom>
          <a:solidFill>
            <a:srgbClr val="1E9DC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1392571" y="4375130"/>
            <a:ext cx="2541865" cy="75760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fi-FI" sz="1600">
                <a:solidFill>
                  <a:schemeClr val="bg1"/>
                </a:solidFill>
                <a:latin typeface="Calibri" pitchFamily="34" charset="0"/>
              </a:rPr>
              <a:t>ETSK:n</a:t>
            </a:r>
            <a:br>
              <a:rPr lang="fi-FI" sz="1600">
                <a:solidFill>
                  <a:schemeClr val="bg1"/>
                </a:solidFill>
                <a:latin typeface="Calibri" pitchFamily="34" charset="0"/>
              </a:rPr>
            </a:br>
            <a:r>
              <a:rPr lang="fi-FI" sz="1600">
                <a:solidFill>
                  <a:schemeClr val="bg1"/>
                </a:solidFill>
                <a:latin typeface="Calibri" pitchFamily="34" charset="0"/>
              </a:rPr>
              <a:t>nuorisoryhmä</a:t>
            </a:r>
          </a:p>
        </p:txBody>
      </p:sp>
      <p:sp>
        <p:nvSpPr>
          <p:cNvPr id="17" name="Oval 16"/>
          <p:cNvSpPr/>
          <p:nvPr/>
        </p:nvSpPr>
        <p:spPr>
          <a:xfrm>
            <a:off x="2761111" y="2384661"/>
            <a:ext cx="1620000" cy="1620000"/>
          </a:xfrm>
          <a:prstGeom prst="ellipse">
            <a:avLst/>
          </a:prstGeom>
          <a:solidFill>
            <a:srgbClr val="1E9DC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2674533" y="2857998"/>
            <a:ext cx="1803396" cy="94237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fi-FI" sz="1600">
                <a:solidFill>
                  <a:schemeClr val="bg1"/>
                </a:solidFill>
                <a:latin typeface="Calibri" pitchFamily="34" charset="0"/>
              </a:rPr>
              <a:t>”Sinun Eurooppasi,</a:t>
            </a:r>
            <a:br>
              <a:rPr lang="fi-FI" sz="1600">
                <a:solidFill>
                  <a:schemeClr val="bg1"/>
                </a:solidFill>
                <a:latin typeface="Calibri" pitchFamily="34" charset="0"/>
              </a:rPr>
            </a:br>
            <a:r>
              <a:rPr lang="fi-FI" sz="1600">
                <a:solidFill>
                  <a:schemeClr val="bg1"/>
                </a:solidFill>
                <a:latin typeface="Calibri" pitchFamily="34" charset="0"/>
              </a:rPr>
              <a:t>sinun mielipiteesi” -tapahtuma</a:t>
            </a:r>
          </a:p>
        </p:txBody>
      </p:sp>
      <p:sp>
        <p:nvSpPr>
          <p:cNvPr id="19" name="Oval 18"/>
          <p:cNvSpPr/>
          <p:nvPr/>
        </p:nvSpPr>
        <p:spPr>
          <a:xfrm>
            <a:off x="4378935" y="4075452"/>
            <a:ext cx="1620000" cy="1620000"/>
          </a:xfrm>
          <a:prstGeom prst="ellipse">
            <a:avLst/>
          </a:prstGeom>
          <a:solidFill>
            <a:srgbClr val="1E9DC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Content Placeholder 2"/>
          <p:cNvSpPr txBox="1">
            <a:spLocks/>
          </p:cNvSpPr>
          <p:nvPr/>
        </p:nvSpPr>
        <p:spPr>
          <a:xfrm>
            <a:off x="4538713" y="4432599"/>
            <a:ext cx="1274858" cy="85506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fi-FI" sz="1600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EU:n nuorisotesti ETSK:ssa</a:t>
            </a:r>
          </a:p>
        </p:txBody>
      </p:sp>
      <p:sp>
        <p:nvSpPr>
          <p:cNvPr id="21" name="Oval 20"/>
          <p:cNvSpPr/>
          <p:nvPr/>
        </p:nvSpPr>
        <p:spPr>
          <a:xfrm>
            <a:off x="7047936" y="2477354"/>
            <a:ext cx="1620000" cy="1620000"/>
          </a:xfrm>
          <a:prstGeom prst="ellipse">
            <a:avLst/>
          </a:prstGeom>
          <a:solidFill>
            <a:srgbClr val="1E9DC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Content Placeholder 2"/>
          <p:cNvSpPr txBox="1">
            <a:spLocks/>
          </p:cNvSpPr>
          <p:nvPr/>
        </p:nvSpPr>
        <p:spPr>
          <a:xfrm>
            <a:off x="7106498" y="2732185"/>
            <a:ext cx="1492347" cy="126715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fi-FI" sz="1600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Tutkimus nuorten osallistumisesta eri tasoilla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9D541EB1-8888-4189-87A5-95761629146F}"/>
              </a:ext>
            </a:extLst>
          </p:cNvPr>
          <p:cNvSpPr/>
          <p:nvPr/>
        </p:nvSpPr>
        <p:spPr>
          <a:xfrm>
            <a:off x="3691444" y="1994766"/>
            <a:ext cx="899100" cy="8991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sz="135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A674240-ED5B-4EBC-89B0-B8A1F96D801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3088" y="2111185"/>
            <a:ext cx="683670" cy="621000"/>
          </a:xfrm>
          <a:prstGeom prst="rect">
            <a:avLst/>
          </a:prstGeom>
        </p:spPr>
      </p:pic>
      <p:sp>
        <p:nvSpPr>
          <p:cNvPr id="15" name="Oval 14"/>
          <p:cNvSpPr/>
          <p:nvPr/>
        </p:nvSpPr>
        <p:spPr>
          <a:xfrm>
            <a:off x="350790" y="2388332"/>
            <a:ext cx="1620000" cy="1620000"/>
          </a:xfrm>
          <a:prstGeom prst="ellipse">
            <a:avLst/>
          </a:prstGeom>
          <a:solidFill>
            <a:srgbClr val="1E9DC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250808" y="2708444"/>
            <a:ext cx="1828104" cy="9402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fi-FI" sz="1350">
                <a:solidFill>
                  <a:schemeClr val="bg1"/>
                </a:solidFill>
                <a:latin typeface="Calibri" pitchFamily="34" charset="0"/>
              </a:rPr>
              <a:t>Ilmastoa ja kestävää</a:t>
            </a:r>
            <a:br>
              <a:rPr lang="fi-FI" sz="1350">
                <a:solidFill>
                  <a:schemeClr val="bg1"/>
                </a:solidFill>
                <a:latin typeface="Calibri" pitchFamily="34" charset="0"/>
              </a:rPr>
            </a:br>
            <a:r>
              <a:rPr lang="fi-FI" sz="1350">
                <a:solidFill>
                  <a:schemeClr val="bg1"/>
                </a:solidFill>
                <a:latin typeface="Calibri" pitchFamily="34" charset="0"/>
              </a:rPr>
              <a:t>kehitystä käsittelevät nuorten</a:t>
            </a:r>
            <a:br>
              <a:rPr lang="fi-FI" sz="1350">
                <a:solidFill>
                  <a:schemeClr val="bg1"/>
                </a:solidFill>
                <a:latin typeface="Calibri" pitchFamily="34" charset="0"/>
              </a:rPr>
            </a:br>
            <a:r>
              <a:rPr lang="fi-FI" sz="1350">
                <a:solidFill>
                  <a:schemeClr val="bg1"/>
                </a:solidFill>
                <a:latin typeface="Calibri" pitchFamily="34" charset="0"/>
              </a:rPr>
              <a:t>pyöreän pöydän keskustelut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78" b="21462"/>
          <a:stretch/>
        </p:blipFill>
        <p:spPr>
          <a:xfrm>
            <a:off x="824448" y="1909423"/>
            <a:ext cx="675000" cy="675000"/>
          </a:xfrm>
          <a:prstGeom prst="ellipse">
            <a:avLst/>
          </a:prstGeom>
          <a:ln w="38100">
            <a:solidFill>
              <a:schemeClr val="bg1"/>
            </a:solidFill>
          </a:ln>
        </p:spPr>
      </p:pic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86" b="14414"/>
          <a:stretch/>
        </p:blipFill>
        <p:spPr>
          <a:xfrm>
            <a:off x="1478418" y="2033444"/>
            <a:ext cx="675000" cy="675000"/>
          </a:xfrm>
          <a:prstGeom prst="ellipse">
            <a:avLst/>
          </a:prstGeom>
          <a:ln w="38100">
            <a:solidFill>
              <a:schemeClr val="bg1"/>
            </a:solidFill>
          </a:ln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C26DC392-B7CF-4A8A-9D0C-595BC614A35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" r="245"/>
          <a:stretch/>
        </p:blipFill>
        <p:spPr>
          <a:xfrm>
            <a:off x="1940971" y="2494332"/>
            <a:ext cx="675000" cy="675000"/>
          </a:xfrm>
          <a:prstGeom prst="ellipse">
            <a:avLst/>
          </a:prstGeom>
          <a:ln w="38100">
            <a:solidFill>
              <a:schemeClr val="bg1"/>
            </a:solidFill>
          </a:ln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47333A46-02BD-4901-9CCE-AC1006CEFC7F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404" t="3594" r="663" b="-1528"/>
          <a:stretch/>
        </p:blipFill>
        <p:spPr>
          <a:xfrm>
            <a:off x="2511848" y="5258548"/>
            <a:ext cx="676800" cy="676800"/>
          </a:xfrm>
          <a:prstGeom prst="ellipse">
            <a:avLst/>
          </a:prstGeom>
          <a:ln w="38100">
            <a:solidFill>
              <a:schemeClr val="bg1"/>
            </a:solidFill>
          </a:ln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CE41E4F3-AD9D-41D5-87C8-2A5B8A8ADBDA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93" t="20848" r="20641" b="36188"/>
          <a:stretch/>
        </p:blipFill>
        <p:spPr>
          <a:xfrm>
            <a:off x="3077591" y="4888079"/>
            <a:ext cx="676800" cy="676800"/>
          </a:xfrm>
          <a:prstGeom prst="ellipse">
            <a:avLst/>
          </a:prstGeom>
          <a:ln w="38100">
            <a:solidFill>
              <a:schemeClr val="bg1"/>
            </a:solidFill>
          </a:ln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0E4A6F7E-8308-4C5D-8979-2BC3D654FB5C}"/>
              </a:ext>
            </a:extLst>
          </p:cNvPr>
          <p:cNvPicPr>
            <a:picLocks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t="8036" r="12569" b="31180"/>
          <a:stretch/>
        </p:blipFill>
        <p:spPr>
          <a:xfrm>
            <a:off x="3339657" y="4213218"/>
            <a:ext cx="676800" cy="676800"/>
          </a:xfrm>
          <a:prstGeom prst="ellipse">
            <a:avLst/>
          </a:prstGeom>
          <a:ln w="38100">
            <a:solidFill>
              <a:schemeClr val="bg1"/>
            </a:solidFill>
          </a:ln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6060A246-292C-6F67-BB34-9D053AC3F69C}"/>
              </a:ext>
            </a:extLst>
          </p:cNvPr>
          <p:cNvSpPr/>
          <p:nvPr/>
        </p:nvSpPr>
        <p:spPr>
          <a:xfrm>
            <a:off x="4921498" y="2389888"/>
            <a:ext cx="1620000" cy="1620000"/>
          </a:xfrm>
          <a:prstGeom prst="ellipse">
            <a:avLst/>
          </a:prstGeom>
          <a:solidFill>
            <a:srgbClr val="1E9DC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60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Nuoriso-edustaja </a:t>
            </a:r>
            <a:r>
              <a:rPr lang="fi-FI" sz="1600">
                <a:latin typeface="Calibri"/>
                <a:ea typeface="Calibri"/>
                <a:cs typeface="Calibri"/>
              </a:rPr>
              <a:t>​</a:t>
            </a:r>
            <a:br>
              <a:rPr lang="fi-FI" sz="1600">
                <a:latin typeface="Calibri"/>
                <a:ea typeface="Calibri"/>
                <a:cs typeface="Calibri"/>
              </a:rPr>
            </a:br>
            <a:r>
              <a:rPr lang="fi-FI" sz="160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COP-valtuus-kunnassa</a:t>
            </a:r>
            <a:r>
              <a:rPr lang="fi-FI" sz="1600">
                <a:latin typeface="Calibri"/>
                <a:ea typeface="Calibri"/>
                <a:cs typeface="Calibri"/>
              </a:rPr>
              <a:t>​</a:t>
            </a:r>
          </a:p>
        </p:txBody>
      </p:sp>
      <p:pic>
        <p:nvPicPr>
          <p:cNvPr id="2" name="Picture 1"/>
          <p:cNvPicPr>
            <a:picLocks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09914" y="2245723"/>
            <a:ext cx="768931" cy="790634"/>
          </a:xfrm>
          <a:prstGeom prst="ellipse">
            <a:avLst/>
          </a:prstGeom>
          <a:ln w="38100">
            <a:solidFill>
              <a:schemeClr val="bg1"/>
            </a:solidFill>
          </a:ln>
        </p:spPr>
      </p:pic>
      <p:pic>
        <p:nvPicPr>
          <p:cNvPr id="13" name="Picture 12" descr="A blue and white poster with a white bowl with a check mark and green tick&#10;&#10;Description automatically generated">
            <a:extLst>
              <a:ext uri="{FF2B5EF4-FFF2-40B4-BE49-F238E27FC236}">
                <a16:creationId xmlns:a16="http://schemas.microsoft.com/office/drawing/2014/main" id="{60848663-A113-C0DF-0468-EDA7AEF5375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729000" y="4033053"/>
            <a:ext cx="811164" cy="853634"/>
          </a:xfrm>
          <a:prstGeom prst="ellipse">
            <a:avLst/>
          </a:prstGeom>
          <a:ln w="5715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6" name="Titre 1">
            <a:extLst>
              <a:ext uri="{FF2B5EF4-FFF2-40B4-BE49-F238E27FC236}">
                <a16:creationId xmlns:a16="http://schemas.microsoft.com/office/drawing/2014/main" id="{C4F35FE2-1C76-4BAB-90B2-F41E8C962B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2923" y="-135272"/>
            <a:ext cx="6726317" cy="2242157"/>
          </a:xfrm>
        </p:spPr>
        <p:txBody>
          <a:bodyPr>
            <a:noAutofit/>
          </a:bodyPr>
          <a:lstStyle/>
          <a:p>
            <a:pPr algn="ctr" eaLnBrk="1" hangingPunct="1"/>
            <a:r>
              <a:rPr lang="fi-FI" sz="4800" b="1">
                <a:solidFill>
                  <a:schemeClr val="accent5">
                    <a:lumMod val="75000"/>
                  </a:schemeClr>
                </a:solidFill>
                <a:latin typeface="+mn-lt"/>
              </a:rPr>
              <a:t>ETSK:n nuorisoaloitteet 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795F06B8-5B29-4D29-97BD-45434AC55C39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26" y="5886450"/>
            <a:ext cx="971550" cy="97155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BE2D76C7-CDD1-4C84-92DB-7D0DC8B80DB2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64" r="14525"/>
          <a:stretch/>
        </p:blipFill>
        <p:spPr>
          <a:xfrm>
            <a:off x="6660303" y="5149941"/>
            <a:ext cx="2066760" cy="1570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589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uiExpand="1" build="p"/>
      <p:bldP spid="18" grpId="0" uiExpand="1" build="p"/>
      <p:bldP spid="20" grpId="0"/>
      <p:bldP spid="22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EB904D1C-381F-4D80-8D78-60EF5770B4BF}"/>
              </a:ext>
            </a:extLst>
          </p:cNvPr>
          <p:cNvSpPr txBox="1"/>
          <p:nvPr/>
        </p:nvSpPr>
        <p:spPr>
          <a:xfrm>
            <a:off x="1161875" y="1392386"/>
            <a:ext cx="26215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sz="1800"/>
              <a:t>13.–14. maaliskuuta 2025 </a:t>
            </a:r>
          </a:p>
        </p:txBody>
      </p:sp>
      <p:pic>
        <p:nvPicPr>
          <p:cNvPr id="12" name="Graphic 11" descr="Daily calendar with solid fill">
            <a:extLst>
              <a:ext uri="{FF2B5EF4-FFF2-40B4-BE49-F238E27FC236}">
                <a16:creationId xmlns:a16="http://schemas.microsoft.com/office/drawing/2014/main" id="{168BBC7F-1AC6-466C-BE08-08EC16F973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99764" y="1083500"/>
            <a:ext cx="738231" cy="738231"/>
          </a:xfrm>
          <a:prstGeom prst="rect">
            <a:avLst/>
          </a:prstGeom>
        </p:spPr>
      </p:pic>
      <p:pic>
        <p:nvPicPr>
          <p:cNvPr id="14" name="Graphic 13" descr="Marker with solid fill">
            <a:extLst>
              <a:ext uri="{FF2B5EF4-FFF2-40B4-BE49-F238E27FC236}">
                <a16:creationId xmlns:a16="http://schemas.microsoft.com/office/drawing/2014/main" id="{1C834FA3-4E70-472B-ACD8-63D101810DE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97141" y="1937206"/>
            <a:ext cx="914400" cy="91440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78521948-344F-4C3C-B998-91FBB05F275E}"/>
              </a:ext>
            </a:extLst>
          </p:cNvPr>
          <p:cNvSpPr txBox="1"/>
          <p:nvPr/>
        </p:nvSpPr>
        <p:spPr>
          <a:xfrm>
            <a:off x="1161875" y="2270434"/>
            <a:ext cx="240344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/>
              <a:t>Bryssel, Belgia</a:t>
            </a:r>
          </a:p>
        </p:txBody>
      </p:sp>
      <p:pic>
        <p:nvPicPr>
          <p:cNvPr id="17" name="Graphic 16" descr="Group success with solid fill">
            <a:extLst>
              <a:ext uri="{FF2B5EF4-FFF2-40B4-BE49-F238E27FC236}">
                <a16:creationId xmlns:a16="http://schemas.microsoft.com/office/drawing/2014/main" id="{B0F8F6F6-D7D6-4CF8-9A8B-F9897D5CA52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11680" y="2912300"/>
            <a:ext cx="914400" cy="91440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738845AB-89C8-488F-9864-7AB8387F24E9}"/>
              </a:ext>
            </a:extLst>
          </p:cNvPr>
          <p:cNvSpPr txBox="1"/>
          <p:nvPr/>
        </p:nvSpPr>
        <p:spPr>
          <a:xfrm>
            <a:off x="1161875" y="2955905"/>
            <a:ext cx="3410125" cy="38779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dirty="0"/>
              <a:t>133 edustajaa</a:t>
            </a:r>
          </a:p>
          <a:p>
            <a:r>
              <a:rPr lang="fi-FI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b="1" dirty="0">
                <a:solidFill>
                  <a:srgbClr val="0CAFAD"/>
                </a:solidFill>
              </a:rPr>
              <a:t>toisen asteen oppilaitoksista 37 maasta</a:t>
            </a:r>
            <a:r>
              <a:rPr lang="fi-FI" dirty="0"/>
              <a:t>: 27 jäsenvaltiosta, 9 ehdokasvaltiosta sekä Yhdistyneestä kuningaskunnasta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b="1" dirty="0">
                <a:solidFill>
                  <a:srgbClr val="0CAFAD"/>
                </a:solidFill>
              </a:rPr>
              <a:t>kansallisista nuorisovaltuustoista</a:t>
            </a:r>
            <a:r>
              <a:rPr lang="fi-FI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b="1" dirty="0">
                <a:solidFill>
                  <a:srgbClr val="0CAFAD"/>
                </a:solidFill>
              </a:rPr>
              <a:t>nuorisojärjestöistä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b="1" dirty="0">
                <a:solidFill>
                  <a:srgbClr val="0CAFAD"/>
                </a:solidFill>
              </a:rPr>
              <a:t>Euroopan nuorisofoorumista</a:t>
            </a:r>
          </a:p>
          <a:p>
            <a:r>
              <a:rPr lang="fi-FI" dirty="0"/>
              <a:t> </a:t>
            </a:r>
          </a:p>
        </p:txBody>
      </p:sp>
      <p:sp>
        <p:nvSpPr>
          <p:cNvPr id="20" name="Titre 1">
            <a:extLst>
              <a:ext uri="{FF2B5EF4-FFF2-40B4-BE49-F238E27FC236}">
                <a16:creationId xmlns:a16="http://schemas.microsoft.com/office/drawing/2014/main" id="{A78DABB4-8989-4BA0-82F8-6E83537782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1875" y="118215"/>
            <a:ext cx="6748943" cy="1100770"/>
          </a:xfrm>
        </p:spPr>
        <p:txBody>
          <a:bodyPr>
            <a:noAutofit/>
          </a:bodyPr>
          <a:lstStyle/>
          <a:p>
            <a:pPr algn="ctr" eaLnBrk="1" hangingPunct="1"/>
            <a:r>
              <a:rPr lang="fi-FI" sz="3200" b="1">
                <a:solidFill>
                  <a:schemeClr val="accent5">
                    <a:lumMod val="75000"/>
                  </a:schemeClr>
                </a:solidFill>
                <a:latin typeface="+mn-lt"/>
              </a:rPr>
              <a:t>”Sinun Eurooppasi, sinun mielipiteesi”   -tapahtuma </a:t>
            </a:r>
            <a:br>
              <a:rPr lang="fi-FI" sz="3200" b="1">
                <a:solidFill>
                  <a:schemeClr val="accent5">
                    <a:lumMod val="75000"/>
                  </a:schemeClr>
                </a:solidFill>
                <a:latin typeface="+mn-lt"/>
              </a:rPr>
            </a:br>
            <a:r>
              <a:rPr lang="fi-FI" sz="1600" b="1">
                <a:solidFill>
                  <a:schemeClr val="accent5">
                    <a:lumMod val="75000"/>
                  </a:schemeClr>
                </a:solidFill>
                <a:latin typeface="+mn-lt"/>
              </a:rPr>
              <a:t>(Your Europe, Your Say! – YEYS)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4127E77-0964-487C-B1AB-270473702B04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8757" t="3853" r="20142" b="17042"/>
          <a:stretch/>
        </p:blipFill>
        <p:spPr>
          <a:xfrm>
            <a:off x="5300203" y="3008213"/>
            <a:ext cx="3843796" cy="3849787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5FA1DA70-71F4-4C4E-AD9B-F2DA84AFAED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73" r="7073"/>
          <a:stretch/>
        </p:blipFill>
        <p:spPr>
          <a:xfrm>
            <a:off x="3783435" y="1259915"/>
            <a:ext cx="2475038" cy="210958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90B323AA-18FA-4CD4-88B9-48A41DC3A93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26" y="5886450"/>
            <a:ext cx="971550" cy="97155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FEBEDE6-9098-45D8-B6E1-90C7B2DCF035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4" r="1424"/>
          <a:stretch/>
        </p:blipFill>
        <p:spPr>
          <a:xfrm>
            <a:off x="6835724" y="1021294"/>
            <a:ext cx="2111135" cy="179941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502737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BFF2254B-D96C-43B1-9E70-EA8793D340D1}"/>
              </a:ext>
            </a:extLst>
          </p:cNvPr>
          <p:cNvSpPr/>
          <p:nvPr/>
        </p:nvSpPr>
        <p:spPr>
          <a:xfrm rot="5400000">
            <a:off x="857712" y="3477931"/>
            <a:ext cx="2979175" cy="2754823"/>
          </a:xfrm>
          <a:prstGeom prst="rect">
            <a:avLst/>
          </a:prstGeom>
          <a:solidFill>
            <a:srgbClr val="2E75B6"/>
          </a:solidFill>
          <a:ln>
            <a:solidFill>
              <a:srgbClr val="2E75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6D36A3D-C48A-4BFA-A985-DAF1F5C74FE2}"/>
              </a:ext>
            </a:extLst>
          </p:cNvPr>
          <p:cNvSpPr txBox="1"/>
          <p:nvPr/>
        </p:nvSpPr>
        <p:spPr>
          <a:xfrm>
            <a:off x="2038718" y="278497"/>
            <a:ext cx="48236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3600" b="1">
                <a:solidFill>
                  <a:schemeClr val="accent5">
                    <a:lumMod val="75000"/>
                  </a:schemeClr>
                </a:solidFill>
              </a:rPr>
              <a:t>Mitä on odotettavissa?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F752B0D-4A7B-4DDD-8C31-7E5B8BF656CA}"/>
              </a:ext>
            </a:extLst>
          </p:cNvPr>
          <p:cNvSpPr txBox="1"/>
          <p:nvPr/>
        </p:nvSpPr>
        <p:spPr>
          <a:xfrm>
            <a:off x="430176" y="1169577"/>
            <a:ext cx="2667149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fi-FI" sz="1800" b="1">
                <a:solidFill>
                  <a:schemeClr val="accent1">
                    <a:lumMod val="75000"/>
                  </a:schemeClr>
                </a:solidFill>
              </a:rPr>
              <a:t>1. vaihe: </a:t>
            </a:r>
            <a:r>
              <a:rPr lang="fi-FI" sz="1800"/>
              <a:t>Osallistujat jaetaan </a:t>
            </a:r>
            <a:r>
              <a:rPr lang="fi-FI" sz="1800" b="1"/>
              <a:t>ryhmiin</a:t>
            </a:r>
            <a:r>
              <a:rPr lang="fi-FI" sz="1800"/>
              <a:t>, joissa he </a:t>
            </a:r>
            <a:r>
              <a:rPr lang="fi-FI" sz="1800" b="1"/>
              <a:t>osallistuvat interaktiivisiin työpajoihin</a:t>
            </a:r>
            <a:r>
              <a:rPr lang="fi-FI" sz="1800"/>
              <a:t> ja pääpuhujien vetämiin </a:t>
            </a:r>
            <a:r>
              <a:rPr lang="fi-FI" sz="1800" b="1"/>
              <a:t>inspiroiviin keskusteluihin</a:t>
            </a:r>
            <a:r>
              <a:rPr lang="fi-FI" sz="1800"/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0ECA90D-7265-4A2C-B82C-8509B4B1051A}"/>
              </a:ext>
            </a:extLst>
          </p:cNvPr>
          <p:cNvSpPr txBox="1"/>
          <p:nvPr/>
        </p:nvSpPr>
        <p:spPr>
          <a:xfrm>
            <a:off x="3324083" y="1152636"/>
            <a:ext cx="2320579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fi-FI" sz="1800" b="1">
                <a:solidFill>
                  <a:schemeClr val="accent1">
                    <a:lumMod val="75000"/>
                  </a:schemeClr>
                </a:solidFill>
              </a:rPr>
              <a:t>2. vaihe: </a:t>
            </a:r>
            <a:r>
              <a:rPr lang="fi-FI" sz="1800"/>
              <a:t>Fasilitaattorit ohjaavat istuntoja ja auttavat osallistujia </a:t>
            </a:r>
            <a:r>
              <a:rPr lang="fi-FI" sz="1800" b="1"/>
              <a:t>ilmaisemaan näkemyksiään ja odotuksiaan Euroopan tulevaisuudesta</a:t>
            </a:r>
            <a:r>
              <a:rPr lang="fi-FI" sz="1800"/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B567F0A-A3D9-4FD8-8CA8-D7EDBAED20C3}"/>
              </a:ext>
            </a:extLst>
          </p:cNvPr>
          <p:cNvSpPr txBox="1"/>
          <p:nvPr/>
        </p:nvSpPr>
        <p:spPr>
          <a:xfrm>
            <a:off x="5972033" y="1169577"/>
            <a:ext cx="264795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fi-FI" sz="1800" b="1">
                <a:solidFill>
                  <a:schemeClr val="accent1">
                    <a:lumMod val="75000"/>
                  </a:schemeClr>
                </a:solidFill>
              </a:rPr>
              <a:t>3. vaihe: </a:t>
            </a:r>
            <a:r>
              <a:rPr lang="fi-FI" sz="180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Tapahtuma huipentuu </a:t>
            </a:r>
            <a:r>
              <a:rPr lang="fi-FI" sz="1800" b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päätöstäysistuntoon</a:t>
            </a:r>
            <a:r>
              <a:rPr lang="fi-FI" sz="180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, jossa osallistujat muokkaavat ideansa konkreettisten suositusten muotoon.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734D30B-1C34-419A-B390-688A4112E764}"/>
              </a:ext>
            </a:extLst>
          </p:cNvPr>
          <p:cNvSpPr txBox="1"/>
          <p:nvPr/>
        </p:nvSpPr>
        <p:spPr>
          <a:xfrm>
            <a:off x="3873011" y="4806589"/>
            <a:ext cx="5083505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fi-FI" b="1"/>
              <a:t>ETSK:n nuorisoryhmä</a:t>
            </a:r>
            <a:r>
              <a:rPr lang="fi-FI"/>
              <a:t> jakaa suosituksia </a:t>
            </a:r>
            <a:r>
              <a:rPr lang="fi-FI" b="1"/>
              <a:t>panoksena</a:t>
            </a:r>
            <a:r>
              <a:rPr lang="fi-FI"/>
              <a:t>, jota voidaan mahdollisesti käyttää ETSK:n neuvoa-antavassa ja poliittisessa työssä. Lisäksi se tutkii, miten suositukset voitaisiin sisällyttää </a:t>
            </a:r>
            <a:r>
              <a:rPr lang="fi-FI" b="1"/>
              <a:t>EU:n nuorisotestiin</a:t>
            </a:r>
            <a:r>
              <a:rPr lang="fi-FI"/>
              <a:t> valittuihin lausuntoihin.</a:t>
            </a:r>
          </a:p>
        </p:txBody>
      </p:sp>
      <p:pic>
        <p:nvPicPr>
          <p:cNvPr id="11" name="Graphic 10" descr="Arrow: Slight curve with solid fill">
            <a:extLst>
              <a:ext uri="{FF2B5EF4-FFF2-40B4-BE49-F238E27FC236}">
                <a16:creationId xmlns:a16="http://schemas.microsoft.com/office/drawing/2014/main" id="{20D29FA3-B52B-4412-BB0B-93518A3A3E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772708" y="2043821"/>
            <a:ext cx="505213" cy="505213"/>
          </a:xfrm>
          <a:prstGeom prst="rect">
            <a:avLst/>
          </a:prstGeom>
        </p:spPr>
      </p:pic>
      <p:pic>
        <p:nvPicPr>
          <p:cNvPr id="12" name="Graphic 11" descr="Arrow: Slight curve with solid fill">
            <a:extLst>
              <a:ext uri="{FF2B5EF4-FFF2-40B4-BE49-F238E27FC236}">
                <a16:creationId xmlns:a16="http://schemas.microsoft.com/office/drawing/2014/main" id="{04BCC63C-2F0F-4D42-AAFF-AFA344F55C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66820" y="2043821"/>
            <a:ext cx="505213" cy="505213"/>
          </a:xfrm>
          <a:prstGeom prst="rect">
            <a:avLst/>
          </a:prstGeom>
        </p:spPr>
      </p:pic>
      <p:pic>
        <p:nvPicPr>
          <p:cNvPr id="16" name="Graphic 15" descr="Arrow: Straight with solid fill">
            <a:extLst>
              <a:ext uri="{FF2B5EF4-FFF2-40B4-BE49-F238E27FC236}">
                <a16:creationId xmlns:a16="http://schemas.microsoft.com/office/drawing/2014/main" id="{A065573D-F89E-443F-95CA-70D6BD2C49C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6200000">
            <a:off x="5803782" y="3346484"/>
            <a:ext cx="742952" cy="742952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8AE9DAF3-D1FE-4F4F-92FD-F4FAF16A0C2B}"/>
              </a:ext>
            </a:extLst>
          </p:cNvPr>
          <p:cNvSpPr txBox="1"/>
          <p:nvPr/>
        </p:nvSpPr>
        <p:spPr>
          <a:xfrm>
            <a:off x="5499541" y="4204400"/>
            <a:ext cx="138076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fi-FI" sz="2000" b="1">
                <a:solidFill>
                  <a:schemeClr val="accent1">
                    <a:lumMod val="75000"/>
                  </a:schemeClr>
                </a:solidFill>
              </a:rPr>
              <a:t>Tulos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E6E0777-42C3-46E2-9D92-9ADE90F9A9AC}"/>
              </a:ext>
            </a:extLst>
          </p:cNvPr>
          <p:cNvSpPr/>
          <p:nvPr/>
        </p:nvSpPr>
        <p:spPr>
          <a:xfrm rot="5400000">
            <a:off x="967905" y="3571217"/>
            <a:ext cx="2786842" cy="255498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2C73786-359C-4906-85CB-B7260C125FEA}"/>
              </a:ext>
            </a:extLst>
          </p:cNvPr>
          <p:cNvSpPr txBox="1"/>
          <p:nvPr/>
        </p:nvSpPr>
        <p:spPr>
          <a:xfrm>
            <a:off x="1094221" y="3508568"/>
            <a:ext cx="2554989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fi-FI" sz="1600" b="1">
                <a:solidFill>
                  <a:srgbClr val="0CAFAD"/>
                </a:solidFill>
              </a:rPr>
              <a:t>Opettajilla</a:t>
            </a:r>
            <a:r>
              <a:rPr lang="fi-FI" sz="1600"/>
              <a:t> on mahdollisuus vierailla </a:t>
            </a:r>
            <a:r>
              <a:rPr lang="fi-FI" sz="1600" b="1">
                <a:solidFill>
                  <a:srgbClr val="0CAFAD"/>
                </a:solidFill>
              </a:rPr>
              <a:t>Euroopan historian talossa</a:t>
            </a:r>
            <a:r>
              <a:rPr lang="fi-FI" sz="1600"/>
              <a:t>, </a:t>
            </a:r>
            <a:r>
              <a:rPr lang="fi-FI" sz="1600" b="1">
                <a:solidFill>
                  <a:srgbClr val="0CAFAD"/>
                </a:solidFill>
              </a:rPr>
              <a:t>verkostoitua</a:t>
            </a:r>
            <a:r>
              <a:rPr lang="fi-FI" sz="1600"/>
              <a:t> kollegoiden kanssa ja osallistua muiden EU:n toimielinten järjestämiin erityisiin koulutus- ja tiedotustilaisuuksiin nuorille jaettavasta konkreettisesta tarjonnasta.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BA026B03-1330-40C4-B2F3-642E334FEFD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87" y="6029650"/>
            <a:ext cx="821626" cy="821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1966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id="{93DE3A2E-F540-44E7-B60C-B72F9A4C253A}"/>
              </a:ext>
            </a:extLst>
          </p:cNvPr>
          <p:cNvSpPr txBox="1">
            <a:spLocks/>
          </p:cNvSpPr>
          <p:nvPr/>
        </p:nvSpPr>
        <p:spPr bwMode="auto">
          <a:xfrm>
            <a:off x="713063" y="244628"/>
            <a:ext cx="7340367" cy="810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lnSpc>
                <a:spcPct val="85000"/>
              </a:lnSpc>
              <a:spcAft>
                <a:spcPct val="25000"/>
              </a:spcAft>
              <a:buFont typeface="Arial" charset="0"/>
              <a:buChar char="•"/>
              <a:defRPr sz="3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Aft>
                <a:spcPct val="0"/>
              </a:spcAft>
              <a:buFontTx/>
              <a:buNone/>
            </a:pPr>
            <a:r>
              <a:rPr lang="fi-FI" sz="3600" b="1">
                <a:solidFill>
                  <a:schemeClr val="accent5">
                    <a:lumMod val="75000"/>
                  </a:schemeClr>
                </a:solidFill>
              </a:rPr>
              <a:t>#YEYS2025-tapahtuman tavoitteet 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230ED8F-14FF-4240-9775-44F285D6EA7A}"/>
              </a:ext>
            </a:extLst>
          </p:cNvPr>
          <p:cNvSpPr txBox="1"/>
          <p:nvPr/>
        </p:nvSpPr>
        <p:spPr>
          <a:xfrm>
            <a:off x="356878" y="2838968"/>
            <a:ext cx="443714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fi-FI" i="0" dirty="0">
                <a:effectLst/>
              </a:rPr>
              <a:t>lisätään nuorten vaikutusmahdollisuuksia </a:t>
            </a:r>
            <a:r>
              <a:rPr lang="fi-FI" b="0" i="0" dirty="0">
                <a:solidFill>
                  <a:srgbClr val="333333"/>
                </a:solidFill>
                <a:effectLst/>
              </a:rPr>
              <a:t>ja tarjotaan heille välineitä </a:t>
            </a:r>
            <a:r>
              <a:rPr lang="fi-FI" b="1" i="0" dirty="0">
                <a:solidFill>
                  <a:srgbClr val="0CAFAD"/>
                </a:solidFill>
                <a:effectLst/>
              </a:rPr>
              <a:t>osallistavaan demokratiaan</a:t>
            </a:r>
          </a:p>
          <a:p>
            <a:endParaRPr lang="en-US" b="0" i="0" dirty="0">
              <a:solidFill>
                <a:srgbClr val="333333"/>
              </a:solidFill>
              <a:effectLst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i="0" dirty="0">
                <a:effectLst/>
              </a:rPr>
              <a:t>kannustetaan nuoria osallistujia</a:t>
            </a:r>
            <a:r>
              <a:rPr lang="fi-FI" b="1" i="0" dirty="0">
                <a:solidFill>
                  <a:srgbClr val="0CAFAD"/>
                </a:solidFill>
                <a:effectLst/>
              </a:rPr>
              <a:t> ilmaisemaan huolensa</a:t>
            </a:r>
            <a:r>
              <a:rPr lang="fi-FI" i="0" dirty="0">
                <a:effectLst/>
              </a:rPr>
              <a:t> EU-asioista</a:t>
            </a:r>
          </a:p>
          <a:p>
            <a:endParaRPr lang="en-US" b="0" i="0" dirty="0">
              <a:solidFill>
                <a:srgbClr val="333333"/>
              </a:solidFill>
              <a:effectLst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i="0" dirty="0">
                <a:effectLst/>
              </a:rPr>
              <a:t>innostetaan</a:t>
            </a:r>
            <a:r>
              <a:rPr lang="fi-FI" b="0" i="0" dirty="0">
                <a:solidFill>
                  <a:srgbClr val="333333"/>
                </a:solidFill>
                <a:effectLst/>
              </a:rPr>
              <a:t> </a:t>
            </a:r>
            <a:r>
              <a:rPr lang="fi-FI" b="1" i="0" dirty="0">
                <a:solidFill>
                  <a:srgbClr val="0CAFAD"/>
                </a:solidFill>
                <a:effectLst/>
              </a:rPr>
              <a:t>kansalaistoimintaan </a:t>
            </a:r>
            <a:r>
              <a:rPr lang="fi-FI" i="0" dirty="0">
                <a:effectLst/>
              </a:rPr>
              <a:t>EU:ssa</a:t>
            </a:r>
            <a:r>
              <a:rPr lang="fi-FI" b="0" i="0" dirty="0">
                <a:solidFill>
                  <a:srgbClr val="333333"/>
                </a:solidFill>
                <a:effectLst/>
              </a:rPr>
              <a:t> ja nuorten yhteisöissä.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695FBA3-BFF2-4601-BC2F-931DBC9D8860}"/>
              </a:ext>
            </a:extLst>
          </p:cNvPr>
          <p:cNvSpPr txBox="1"/>
          <p:nvPr/>
        </p:nvSpPr>
        <p:spPr>
          <a:xfrm>
            <a:off x="606528" y="1361640"/>
            <a:ext cx="3960565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/>
              <a:t>ETSK järjestää </a:t>
            </a:r>
            <a:r>
              <a:rPr lang="fi-FI" b="1" i="1">
                <a:solidFill>
                  <a:srgbClr val="0CAFAD"/>
                </a:solidFill>
              </a:rPr>
              <a:t>”Sinun Eurooppasi, sinun mielipiteesi” </a:t>
            </a:r>
            <a:r>
              <a:rPr lang="fi-FI"/>
              <a:t>-nuorisotapahtuman nyt </a:t>
            </a:r>
            <a:r>
              <a:rPr lang="fi-FI" b="1"/>
              <a:t>16. kerran</a:t>
            </a:r>
            <a:r>
              <a:rPr lang="fi-FI"/>
              <a:t>.</a:t>
            </a:r>
          </a:p>
          <a:p>
            <a:endParaRPr lang="fi-FI"/>
          </a:p>
          <a:p>
            <a:pPr>
              <a:spcAft>
                <a:spcPts val="1800"/>
              </a:spcAft>
            </a:pPr>
            <a:r>
              <a:rPr lang="fi-FI"/>
              <a:t>Tämänvuotisessa YEYS-tapahtumassa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2CD83ED-206D-4877-BA10-A683078FFA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50" r="10350"/>
          <a:stretch/>
        </p:blipFill>
        <p:spPr>
          <a:xfrm>
            <a:off x="5172075" y="1209931"/>
            <a:ext cx="3365397" cy="286847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itre 1">
            <a:extLst>
              <a:ext uri="{FF2B5EF4-FFF2-40B4-BE49-F238E27FC236}">
                <a16:creationId xmlns:a16="http://schemas.microsoft.com/office/drawing/2014/main" id="{D1A85DBB-3B27-48B2-B0D9-9181FD8344B8}"/>
              </a:ext>
            </a:extLst>
          </p:cNvPr>
          <p:cNvSpPr txBox="1">
            <a:spLocks/>
          </p:cNvSpPr>
          <p:nvPr/>
        </p:nvSpPr>
        <p:spPr bwMode="auto">
          <a:xfrm>
            <a:off x="-40984" y="5424432"/>
            <a:ext cx="4835004" cy="741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lnSpc>
                <a:spcPct val="85000"/>
              </a:lnSpc>
              <a:spcAft>
                <a:spcPct val="25000"/>
              </a:spcAft>
              <a:buFont typeface="Arial" charset="0"/>
              <a:buChar char="•"/>
              <a:defRPr sz="3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Aft>
                <a:spcPct val="0"/>
              </a:spcAft>
              <a:buFontTx/>
              <a:buNone/>
            </a:pPr>
            <a:r>
              <a:rPr lang="fi-FI" sz="2000" b="1">
                <a:solidFill>
                  <a:schemeClr val="accent5">
                    <a:lumMod val="75000"/>
                  </a:schemeClr>
                </a:solidFill>
              </a:rPr>
              <a:t>#YEYS2025 #GivingYouthAVoice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C91A7C6-1EEC-46BF-99F2-104D5A37A96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73" b="5373"/>
          <a:stretch/>
        </p:blipFill>
        <p:spPr>
          <a:xfrm rot="20969146">
            <a:off x="4948084" y="4350148"/>
            <a:ext cx="3226895" cy="198547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FCEADE8-0D45-4B04-8C88-AC3C42E284B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26" y="5886450"/>
            <a:ext cx="971550" cy="97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9677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>
            <a:extLst>
              <a:ext uri="{FF2B5EF4-FFF2-40B4-BE49-F238E27FC236}">
                <a16:creationId xmlns:a16="http://schemas.microsoft.com/office/drawing/2014/main" id="{7159280D-6854-4078-87A2-AD0E84489B3C}"/>
              </a:ext>
            </a:extLst>
          </p:cNvPr>
          <p:cNvSpPr txBox="1">
            <a:spLocks/>
          </p:cNvSpPr>
          <p:nvPr/>
        </p:nvSpPr>
        <p:spPr bwMode="auto">
          <a:xfrm>
            <a:off x="511026" y="118885"/>
            <a:ext cx="8121948" cy="103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lnSpc>
                <a:spcPct val="85000"/>
              </a:lnSpc>
              <a:spcAft>
                <a:spcPct val="25000"/>
              </a:spcAft>
              <a:buFont typeface="Arial" charset="0"/>
              <a:buChar char="•"/>
              <a:defRPr sz="3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Aft>
                <a:spcPct val="0"/>
              </a:spcAft>
              <a:buFontTx/>
              <a:buNone/>
            </a:pPr>
            <a:r>
              <a:rPr lang="fi-FI" sz="3600" b="1">
                <a:solidFill>
                  <a:schemeClr val="accent5">
                    <a:lumMod val="75000"/>
                  </a:schemeClr>
                </a:solidFill>
              </a:rPr>
              <a:t>Mitä hyötyä tästä kokemuksesta on?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59A7CB0-20D2-4AAE-AECB-C5044B2E65A7}"/>
              </a:ext>
            </a:extLst>
          </p:cNvPr>
          <p:cNvSpPr/>
          <p:nvPr/>
        </p:nvSpPr>
        <p:spPr>
          <a:xfrm>
            <a:off x="5161157" y="1875031"/>
            <a:ext cx="3801221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000"/>
              <a:t>Pääset yhdessä muiden osallistujien kanssa etsimään </a:t>
            </a:r>
            <a:r>
              <a:rPr lang="fi-FI" sz="2000" b="1">
                <a:solidFill>
                  <a:srgbClr val="0CAFAD"/>
                </a:solidFill>
              </a:rPr>
              <a:t>luovia ratkaisuja nuorten osallistumismahdollisuuksien lisäämiseksi ja osallistavan demokratian vahvistamiseksi</a:t>
            </a:r>
            <a:r>
              <a:rPr lang="fi-FI" sz="2000"/>
              <a:t>.</a:t>
            </a:r>
          </a:p>
          <a:p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000"/>
              <a:t>Tapahtuman jälkeen saat myös </a:t>
            </a:r>
            <a:r>
              <a:rPr lang="fi-FI" sz="2000" b="1">
                <a:solidFill>
                  <a:srgbClr val="0CAFAD"/>
                </a:solidFill>
              </a:rPr>
              <a:t>YEYS-diplomin</a:t>
            </a:r>
            <a:r>
              <a:rPr lang="fi-FI" sz="2000"/>
              <a:t>. </a:t>
            </a:r>
          </a:p>
          <a:p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000"/>
              <a:t>Voit jakaa saamaasi </a:t>
            </a:r>
            <a:r>
              <a:rPr lang="fi-FI" sz="2000" b="1">
                <a:solidFill>
                  <a:srgbClr val="0CAFAD"/>
                </a:solidFill>
              </a:rPr>
              <a:t>oppimateriaalia luokkatovereittesi, ystäviesi ja perheesi kanssa</a:t>
            </a:r>
            <a:r>
              <a:rPr lang="fi-FI" sz="2000"/>
              <a:t>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962AC87-6DB9-406A-A112-B27E72D0C679}"/>
              </a:ext>
            </a:extLst>
          </p:cNvPr>
          <p:cNvSpPr/>
          <p:nvPr/>
        </p:nvSpPr>
        <p:spPr>
          <a:xfrm>
            <a:off x="350763" y="1093624"/>
            <a:ext cx="844247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fi-FI" sz="2000"/>
              <a:t>Käyt hauskaa ja inspiroivaa keskustelua muiden </a:t>
            </a:r>
            <a:r>
              <a:rPr lang="fi-FI" sz="2000" b="1">
                <a:solidFill>
                  <a:srgbClr val="0CAFAD"/>
                </a:solidFill>
              </a:rPr>
              <a:t>eri puolilta Eurooppaa</a:t>
            </a:r>
            <a:r>
              <a:rPr lang="fi-FI" sz="2000"/>
              <a:t> tulevien oppilaiden ja nuorten kanssa.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97D7831-849D-481D-AD9A-CC25006F729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79" r="5512"/>
          <a:stretch/>
        </p:blipFill>
        <p:spPr>
          <a:xfrm>
            <a:off x="511026" y="2267419"/>
            <a:ext cx="4487102" cy="3476433"/>
          </a:xfrm>
          <a:prstGeom prst="rect">
            <a:avLst/>
          </a:prstGeom>
          <a:effectLst>
            <a:softEdge rad="101600"/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0DCF153-3B91-47DF-9E46-72E096FD76F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622" y="5743852"/>
            <a:ext cx="1114148" cy="1114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7093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DE9F8C0C-74DB-4172-8A40-923FAB285D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93502" y="5344710"/>
            <a:ext cx="1350498" cy="153732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3B7F6B1-B804-4505-BF0B-DDE05979AC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91146"/>
            <a:ext cx="8229600" cy="737413"/>
          </a:xfrm>
        </p:spPr>
        <p:txBody>
          <a:bodyPr>
            <a:normAutofit/>
          </a:bodyPr>
          <a:lstStyle/>
          <a:p>
            <a:pPr algn="ctr"/>
            <a:r>
              <a:rPr lang="fi-FI" sz="3600" b="1">
                <a:solidFill>
                  <a:schemeClr val="accent5">
                    <a:lumMod val="75000"/>
                  </a:schemeClr>
                </a:solidFill>
                <a:latin typeface="+mn-lt"/>
              </a:rPr>
              <a:t>Pidetään yhteyttä!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7BC6535-A724-4AAF-92FD-6C3F4F8F8FC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738"/>
          <a:stretch/>
        </p:blipFill>
        <p:spPr>
          <a:xfrm>
            <a:off x="148821" y="1130930"/>
            <a:ext cx="5258534" cy="459613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BC42AB1-7C4E-4CCF-9FD6-63AFC23EDC22}"/>
              </a:ext>
            </a:extLst>
          </p:cNvPr>
          <p:cNvSpPr txBox="1"/>
          <p:nvPr/>
        </p:nvSpPr>
        <p:spPr>
          <a:xfrm>
            <a:off x="5636960" y="1128349"/>
            <a:ext cx="26251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b="1" i="0">
                <a:solidFill>
                  <a:srgbClr val="333333"/>
                </a:solidFill>
                <a:effectLst/>
              </a:rPr>
              <a:t>Skannaa QR-koodi, </a:t>
            </a:r>
            <a:r>
              <a:rPr lang="fi-FI" sz="1600" b="0" i="0">
                <a:solidFill>
                  <a:srgbClr val="333333"/>
                </a:solidFill>
                <a:effectLst/>
              </a:rPr>
              <a:t>tutustu verkkosivuun ja pysy kuulolla tapahtumaa koskevista uutisista!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D82A942-4694-4CEA-9CB2-23407715DCC6}"/>
              </a:ext>
            </a:extLst>
          </p:cNvPr>
          <p:cNvSpPr txBox="1"/>
          <p:nvPr/>
        </p:nvSpPr>
        <p:spPr>
          <a:xfrm>
            <a:off x="5636960" y="2261688"/>
            <a:ext cx="31667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b="0" i="0">
                <a:solidFill>
                  <a:srgbClr val="333333"/>
                </a:solidFill>
                <a:effectLst/>
              </a:rPr>
              <a:t>Haluatko ottaa meihin yhteyttä? Kirjoita sähköpostia osoitteeseen</a:t>
            </a:r>
            <a:r>
              <a:rPr lang="fi-FI" sz="1600"/>
              <a:t> </a:t>
            </a:r>
            <a:r>
              <a:rPr lang="fi-FI" sz="1600" b="1">
                <a:hlinkClick r:id="rId4"/>
              </a:rPr>
              <a:t>youreurope@eesc.europa.eu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4927BDC-F00A-40BA-A3C1-6A150449DC10}"/>
              </a:ext>
            </a:extLst>
          </p:cNvPr>
          <p:cNvSpPr txBox="1"/>
          <p:nvPr/>
        </p:nvSpPr>
        <p:spPr>
          <a:xfrm>
            <a:off x="5636960" y="3169795"/>
            <a:ext cx="35070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i-FI" sz="1600">
                <a:solidFill>
                  <a:srgbClr val="333333"/>
                </a:solidFill>
                <a:latin typeface="Source Sans 3"/>
              </a:rPr>
              <a:t>Lisää tietoa saat </a:t>
            </a:r>
            <a:r>
              <a:rPr lang="fi-FI" sz="1600" b="0" i="0">
                <a:solidFill>
                  <a:srgbClr val="333333"/>
                </a:solidFill>
                <a:effectLst/>
                <a:latin typeface="Source Sans 3"/>
              </a:rPr>
              <a:t>seuraamalla meitä:</a:t>
            </a:r>
          </a:p>
        </p:txBody>
      </p:sp>
      <p:pic>
        <p:nvPicPr>
          <p:cNvPr id="8" name="Picture 3" descr="Facebook_logo_(square)">
            <a:hlinkClick r:id="rId5"/>
            <a:extLst>
              <a:ext uri="{FF2B5EF4-FFF2-40B4-BE49-F238E27FC236}">
                <a16:creationId xmlns:a16="http://schemas.microsoft.com/office/drawing/2014/main" id="{C268E7DA-43CD-4588-8E23-8F1972E85E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71850" y="3599871"/>
            <a:ext cx="395664" cy="395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E85ACF2-E34A-4184-A4F1-FBA67A5B2498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78032" y="4261374"/>
            <a:ext cx="441643" cy="441643"/>
          </a:xfrm>
          <a:prstGeom prst="rect">
            <a:avLst/>
          </a:prstGeom>
        </p:spPr>
      </p:pic>
      <p:pic>
        <p:nvPicPr>
          <p:cNvPr id="11" name="Graphic 10" descr="Back with solid fill">
            <a:extLst>
              <a:ext uri="{FF2B5EF4-FFF2-40B4-BE49-F238E27FC236}">
                <a16:creationId xmlns:a16="http://schemas.microsoft.com/office/drawing/2014/main" id="{ADE440F0-7674-4FEE-8B09-9F084444EB8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20086639">
            <a:off x="4777580" y="1566851"/>
            <a:ext cx="737413" cy="73741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76B204E-88C0-4936-A8CD-94DDE65660EC}"/>
              </a:ext>
            </a:extLst>
          </p:cNvPr>
          <p:cNvSpPr txBox="1"/>
          <p:nvPr/>
        </p:nvSpPr>
        <p:spPr>
          <a:xfrm>
            <a:off x="6219675" y="3608975"/>
            <a:ext cx="28765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i-FI" sz="1600" i="0">
                <a:solidFill>
                  <a:srgbClr val="333333"/>
                </a:solidFill>
                <a:effectLst/>
                <a:hlinkClick r:id="rId10"/>
              </a:rPr>
              <a:t>Your Europe, Your Say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DD0A84B-832E-430D-9E96-0D15E0ECDE7A}"/>
              </a:ext>
            </a:extLst>
          </p:cNvPr>
          <p:cNvSpPr txBox="1"/>
          <p:nvPr/>
        </p:nvSpPr>
        <p:spPr>
          <a:xfrm>
            <a:off x="6189195" y="4267327"/>
            <a:ext cx="28765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i-FI" sz="1600" b="1">
                <a:solidFill>
                  <a:srgbClr val="333333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@</a:t>
            </a:r>
            <a:r>
              <a:rPr lang="fi-FI" sz="1600">
                <a:hlinkClick r:id="rId11"/>
              </a:rPr>
              <a:t>youreuropeyoursay</a:t>
            </a:r>
          </a:p>
          <a:p>
            <a:pPr algn="just"/>
            <a:endParaRPr lang="en-GB" sz="1600" b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4FE7EEB-0FE6-4F54-8284-3245B320D6DC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1441" y="2800149"/>
            <a:ext cx="864169" cy="1536300"/>
          </a:xfrm>
          <a:prstGeom prst="rect">
            <a:avLst/>
          </a:prstGeom>
          <a:effectLst>
            <a:softEdge rad="38100"/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E56FC6A-88BB-4D0E-A826-2E67FCF69289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26" y="5886450"/>
            <a:ext cx="971550" cy="97155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F861ACA1-B04C-46DF-AA7F-2CD22FD0E03E}"/>
              </a:ext>
            </a:extLst>
          </p:cNvPr>
          <p:cNvSpPr txBox="1"/>
          <p:nvPr/>
        </p:nvSpPr>
        <p:spPr>
          <a:xfrm>
            <a:off x="1607170" y="5843436"/>
            <a:ext cx="3700437" cy="3951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r">
              <a:lnSpc>
                <a:spcPct val="80000"/>
              </a:lnSpc>
              <a:buNone/>
            </a:pPr>
            <a:r>
              <a:rPr lang="fi-FI" sz="2400" b="1">
                <a:solidFill>
                  <a:schemeClr val="accent5">
                    <a:lumMod val="75000"/>
                  </a:schemeClr>
                </a:solidFill>
              </a:rPr>
              <a:t>Nähdään pian Brysselissä!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844F99A6-AD5E-4F67-A82B-B3CAA53345DC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11" t="24241" r="34572"/>
          <a:stretch/>
        </p:blipFill>
        <p:spPr>
          <a:xfrm>
            <a:off x="6250456" y="5727069"/>
            <a:ext cx="1314867" cy="1946369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240C4141-7832-4EBE-9F65-6AE814A1C60E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49" t="22031" r="26323" b="1273"/>
          <a:stretch/>
        </p:blipFill>
        <p:spPr>
          <a:xfrm>
            <a:off x="6630957" y="5627279"/>
            <a:ext cx="1631159" cy="1457587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7383E83D-7812-42CD-B995-EED890ECA39B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81" r="36202"/>
          <a:stretch/>
        </p:blipFill>
        <p:spPr>
          <a:xfrm>
            <a:off x="5738662" y="5087472"/>
            <a:ext cx="962026" cy="2066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6394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200412D-BC76-4086-BCD2-CB4E74DB5EEA}"/>
              </a:ext>
            </a:extLst>
          </p:cNvPr>
          <p:cNvSpPr txBox="1"/>
          <p:nvPr/>
        </p:nvSpPr>
        <p:spPr>
          <a:xfrm>
            <a:off x="2286000" y="3246740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fr-BE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2DF1CE0-B9E4-4AA4-8723-F2E138B8EF3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50" t="1" r="12917" b="375"/>
          <a:stretch/>
        </p:blipFill>
        <p:spPr>
          <a:xfrm>
            <a:off x="-86627" y="-98659"/>
            <a:ext cx="9230627" cy="7028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995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map of europe with different colored countries/regions&#10;&#10;Description automatically generated">
            <a:extLst>
              <a:ext uri="{FF2B5EF4-FFF2-40B4-BE49-F238E27FC236}">
                <a16:creationId xmlns:a16="http://schemas.microsoft.com/office/drawing/2014/main" id="{9671C4C8-1AB0-09B5-327B-8373BE55AC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972" y="18000"/>
            <a:ext cx="8386028" cy="6840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CB6786A5-9293-4CDA-AD8B-3F26ED44B543}"/>
              </a:ext>
            </a:extLst>
          </p:cNvPr>
          <p:cNvSpPr/>
          <p:nvPr/>
        </p:nvSpPr>
        <p:spPr>
          <a:xfrm>
            <a:off x="90419" y="192372"/>
            <a:ext cx="1857375" cy="9048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2DA5C627-07BD-425E-AEB3-BBE30F6CA6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358" y="97717"/>
            <a:ext cx="3981358" cy="923330"/>
          </a:xfrm>
        </p:spPr>
        <p:txBody>
          <a:bodyPr>
            <a:noAutofit/>
          </a:bodyPr>
          <a:lstStyle/>
          <a:p>
            <a:r>
              <a:rPr lang="fi-FI" sz="3600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Tietoa EU:sta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D69F181-18C3-4CD0-9962-DD54E7C881FA}"/>
              </a:ext>
            </a:extLst>
          </p:cNvPr>
          <p:cNvSpPr txBox="1"/>
          <p:nvPr/>
        </p:nvSpPr>
        <p:spPr>
          <a:xfrm>
            <a:off x="152770" y="1953665"/>
            <a:ext cx="27710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400" b="1" dirty="0"/>
              <a:t>27 jäsenvaltiota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400" b="1" dirty="0"/>
              <a:t>9 ehdokasvaltiota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274264F-6CAD-4576-A194-FBE3B9971A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7393" y="177054"/>
            <a:ext cx="1991003" cy="108600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1CD5A6A-C704-4518-AB3C-8E331C7E96E9}"/>
              </a:ext>
            </a:extLst>
          </p:cNvPr>
          <p:cNvSpPr txBox="1"/>
          <p:nvPr/>
        </p:nvSpPr>
        <p:spPr>
          <a:xfrm>
            <a:off x="152770" y="4291048"/>
            <a:ext cx="1643373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GB" sz="1800" b="1"/>
          </a:p>
          <a:p>
            <a:r>
              <a:rPr lang="fi-FI" sz="2000" b="1">
                <a:solidFill>
                  <a:srgbClr val="0CAFAD"/>
                </a:solidFill>
              </a:rPr>
              <a:t>EU:ssa on lähes 450 miljoonaa asukasta.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3633F96-9719-4EC3-B9C6-96D7EA77897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26" y="5886450"/>
            <a:ext cx="971550" cy="97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8694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:a16="http://schemas.microsoft.com/office/drawing/2014/main" id="{5483C5AE-1073-46B9-9556-6051507908E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2723"/>
          <a:stretch/>
        </p:blipFill>
        <p:spPr>
          <a:xfrm>
            <a:off x="4988990" y="2768138"/>
            <a:ext cx="4155010" cy="4089862"/>
          </a:xfrm>
          <a:prstGeom prst="rect">
            <a:avLst/>
          </a:prstGeom>
        </p:spPr>
      </p:pic>
      <p:sp>
        <p:nvSpPr>
          <p:cNvPr id="24" name="Titre 1">
            <a:extLst>
              <a:ext uri="{FF2B5EF4-FFF2-40B4-BE49-F238E27FC236}">
                <a16:creationId xmlns:a16="http://schemas.microsoft.com/office/drawing/2014/main" id="{52797160-7A28-44CE-B4E2-82A474FCFF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3904" y="928882"/>
            <a:ext cx="2755784" cy="2242157"/>
          </a:xfrm>
        </p:spPr>
        <p:txBody>
          <a:bodyPr>
            <a:noAutofit/>
          </a:bodyPr>
          <a:lstStyle/>
          <a:p>
            <a:pPr algn="r" eaLnBrk="1" hangingPunct="1"/>
            <a:r>
              <a:rPr lang="fi-FI" sz="6500" b="1">
                <a:solidFill>
                  <a:schemeClr val="accent5">
                    <a:lumMod val="75000"/>
                  </a:schemeClr>
                </a:solidFill>
                <a:latin typeface="+mn-lt"/>
              </a:rPr>
              <a:t>Mitä EU tekee?</a:t>
            </a:r>
          </a:p>
        </p:txBody>
      </p:sp>
      <p:sp>
        <p:nvSpPr>
          <p:cNvPr id="27" name="Espace réservé du contenu 2">
            <a:extLst>
              <a:ext uri="{FF2B5EF4-FFF2-40B4-BE49-F238E27FC236}">
                <a16:creationId xmlns:a16="http://schemas.microsoft.com/office/drawing/2014/main" id="{7A15947B-E794-4025-B56F-D26E42D36A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5087" y="515435"/>
            <a:ext cx="3966913" cy="4106875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120000"/>
              </a:lnSpc>
              <a:spcAft>
                <a:spcPct val="30000"/>
              </a:spcAft>
              <a:buClr>
                <a:srgbClr val="000000"/>
              </a:buClr>
            </a:pPr>
            <a:r>
              <a:rPr lang="fi-FI" sz="2000"/>
              <a:t>edistää </a:t>
            </a:r>
            <a:r>
              <a:rPr lang="fi-FI" sz="2000" b="1">
                <a:solidFill>
                  <a:srgbClr val="0CAFAD"/>
                </a:solidFill>
              </a:rPr>
              <a:t>rauhaa</a:t>
            </a:r>
            <a:r>
              <a:rPr lang="fi-FI" sz="2000"/>
              <a:t>, arvojaan ja </a:t>
            </a:r>
            <a:r>
              <a:rPr lang="fi-FI" sz="2000" b="1">
                <a:solidFill>
                  <a:srgbClr val="0CAFAD"/>
                </a:solidFill>
              </a:rPr>
              <a:t>kansalaistensa hyvinvointia</a:t>
            </a:r>
          </a:p>
          <a:p>
            <a:pPr eaLnBrk="1" hangingPunct="1">
              <a:lnSpc>
                <a:spcPct val="120000"/>
              </a:lnSpc>
              <a:spcAft>
                <a:spcPct val="30000"/>
              </a:spcAft>
              <a:buClr>
                <a:srgbClr val="000000"/>
              </a:buClr>
            </a:pPr>
            <a:r>
              <a:rPr lang="fi-FI" sz="2000"/>
              <a:t>tarjoaa </a:t>
            </a:r>
            <a:r>
              <a:rPr lang="fi-FI" sz="2000" b="1">
                <a:solidFill>
                  <a:srgbClr val="0CAFAD"/>
                </a:solidFill>
              </a:rPr>
              <a:t>vapauden, turvallisuuden ja oikeuden</a:t>
            </a:r>
            <a:r>
              <a:rPr lang="fi-FI" sz="2000"/>
              <a:t> alueen ilman sisärajoja</a:t>
            </a:r>
          </a:p>
          <a:p>
            <a:pPr eaLnBrk="1" hangingPunct="1">
              <a:lnSpc>
                <a:spcPct val="120000"/>
              </a:lnSpc>
              <a:spcAft>
                <a:spcPct val="30000"/>
              </a:spcAft>
              <a:buClr>
                <a:srgbClr val="000000"/>
              </a:buClr>
            </a:pPr>
            <a:r>
              <a:rPr lang="fi-FI" sz="2000"/>
              <a:t>takaa, että sen kansalaisilla on </a:t>
            </a:r>
            <a:r>
              <a:rPr lang="fi-FI" sz="2000" b="1">
                <a:solidFill>
                  <a:srgbClr val="0CAFAD"/>
                </a:solidFill>
              </a:rPr>
              <a:t>oikeus liikkua ja oleskella vapaasti </a:t>
            </a:r>
            <a:r>
              <a:rPr lang="fi-FI" sz="2000"/>
              <a:t>unionin alueella</a:t>
            </a:r>
          </a:p>
          <a:p>
            <a:pPr eaLnBrk="1" hangingPunct="1">
              <a:lnSpc>
                <a:spcPct val="120000"/>
              </a:lnSpc>
              <a:spcAft>
                <a:spcPct val="30000"/>
              </a:spcAft>
              <a:buClr>
                <a:srgbClr val="000000"/>
              </a:buClr>
            </a:pPr>
            <a:r>
              <a:rPr lang="fi-FI" sz="2000"/>
              <a:t>vahvistaa </a:t>
            </a:r>
            <a:r>
              <a:rPr lang="fi-FI" sz="2000" b="1">
                <a:solidFill>
                  <a:srgbClr val="0CAFAD"/>
                </a:solidFill>
              </a:rPr>
              <a:t>taloudellista, sosiaalista ja alueellista yhteenkuuluvuutta sekä yhteisvastuuta</a:t>
            </a:r>
            <a:r>
              <a:rPr lang="fi-FI" sz="2000"/>
              <a:t> EU-maiden välillä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62D4427-20FC-4B68-96D2-90B8D112E606}"/>
              </a:ext>
            </a:extLst>
          </p:cNvPr>
          <p:cNvSpPr/>
          <p:nvPr/>
        </p:nvSpPr>
        <p:spPr>
          <a:xfrm>
            <a:off x="872549" y="5164628"/>
            <a:ext cx="301324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 eaLnBrk="1" hangingPunct="1">
              <a:lnSpc>
                <a:spcPct val="100000"/>
              </a:lnSpc>
              <a:spcAft>
                <a:spcPct val="30000"/>
              </a:spcAft>
              <a:buClr>
                <a:srgbClr val="000000"/>
              </a:buClr>
              <a:buNone/>
            </a:pPr>
            <a:r>
              <a:rPr lang="fi-FI" sz="2400"/>
              <a:t>EU:n tunnuslause: </a:t>
            </a:r>
            <a:r>
              <a:rPr lang="fi-FI" sz="2400" b="1">
                <a:solidFill>
                  <a:srgbClr val="0CAFAD"/>
                </a:solidFill>
              </a:rPr>
              <a:t>moninaisuudessaan yhtenäinen</a:t>
            </a:r>
          </a:p>
        </p:txBody>
      </p:sp>
      <p:pic>
        <p:nvPicPr>
          <p:cNvPr id="30" name="Graphic 29" descr="Line arrow: Straight with solid fill">
            <a:extLst>
              <a:ext uri="{FF2B5EF4-FFF2-40B4-BE49-F238E27FC236}">
                <a16:creationId xmlns:a16="http://schemas.microsoft.com/office/drawing/2014/main" id="{43939461-4CB4-4F04-A5A6-10B6C73C0C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916454" y="934110"/>
            <a:ext cx="914400" cy="914400"/>
          </a:xfrm>
          <a:prstGeom prst="rect">
            <a:avLst/>
          </a:prstGeom>
        </p:spPr>
      </p:pic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B55754E9-790E-42B0-AA85-9CF80211E4EC}"/>
              </a:ext>
            </a:extLst>
          </p:cNvPr>
          <p:cNvCxnSpPr/>
          <p:nvPr/>
        </p:nvCxnSpPr>
        <p:spPr>
          <a:xfrm>
            <a:off x="798034" y="4877767"/>
            <a:ext cx="3548169" cy="0"/>
          </a:xfrm>
          <a:prstGeom prst="line">
            <a:avLst/>
          </a:prstGeom>
          <a:ln>
            <a:solidFill>
              <a:srgbClr val="2F5597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44717C34-6241-4FC8-879F-08DC641F4A99}"/>
              </a:ext>
            </a:extLst>
          </p:cNvPr>
          <p:cNvSpPr/>
          <p:nvPr/>
        </p:nvSpPr>
        <p:spPr>
          <a:xfrm>
            <a:off x="3409832" y="6534835"/>
            <a:ext cx="3013243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eaLnBrk="1" hangingPunct="1">
              <a:lnSpc>
                <a:spcPct val="100000"/>
              </a:lnSpc>
              <a:spcAft>
                <a:spcPct val="30000"/>
              </a:spcAft>
              <a:buClr>
                <a:srgbClr val="000000"/>
              </a:buClr>
              <a:buNone/>
            </a:pPr>
            <a:r>
              <a:rPr lang="fi-FI" sz="1500"/>
              <a:t>Lähde: europa.eu/!DncVGU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12AA991-435E-428F-B8F4-FFD25ACF668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26" y="5886450"/>
            <a:ext cx="971550" cy="97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105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5D09089B-AEBA-4ADE-88AA-481CD33D9435}"/>
              </a:ext>
            </a:extLst>
          </p:cNvPr>
          <p:cNvSpPr/>
          <p:nvPr/>
        </p:nvSpPr>
        <p:spPr>
          <a:xfrm>
            <a:off x="438150" y="114300"/>
            <a:ext cx="8401050" cy="22669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A227189-BBA1-421D-BC8F-8CDE0DC2560C}"/>
              </a:ext>
            </a:extLst>
          </p:cNvPr>
          <p:cNvSpPr txBox="1">
            <a:spLocks/>
          </p:cNvSpPr>
          <p:nvPr/>
        </p:nvSpPr>
        <p:spPr>
          <a:xfrm>
            <a:off x="457200" y="296437"/>
            <a:ext cx="8229600" cy="9711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i-FI" sz="3600" b="1">
                <a:solidFill>
                  <a:schemeClr val="accent5">
                    <a:lumMod val="75000"/>
                  </a:schemeClr>
                </a:solidFill>
                <a:latin typeface="+mn-lt"/>
              </a:rPr>
              <a:t>Mikä Euroopan talous- ja sosiaalikomitea on? (ETSK)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3DF1316-3EB4-449A-A7A0-40B9B67CFBA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5638800"/>
            <a:ext cx="1219200" cy="1219200"/>
          </a:xfrm>
          <a:prstGeom prst="rect">
            <a:avLst/>
          </a:prstGeom>
        </p:spPr>
      </p:pic>
      <p:pic>
        <p:nvPicPr>
          <p:cNvPr id="9" name="Picture 8" title="EESCLogo_FI">
            <a:extLst>
              <a:ext uri="{FF2B5EF4-FFF2-40B4-BE49-F238E27FC236}">
                <a16:creationId xmlns:a16="http://schemas.microsoft.com/office/drawing/2014/main" id="{06A93670-49C1-4741-A461-C5E6F8C9AD69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5697" y="1139825"/>
            <a:ext cx="1792605" cy="1241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9537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F17FFED3-FFDA-4D22-84F3-B6496B27DBC6}"/>
              </a:ext>
            </a:extLst>
          </p:cNvPr>
          <p:cNvSpPr/>
          <p:nvPr/>
        </p:nvSpPr>
        <p:spPr>
          <a:xfrm>
            <a:off x="0" y="777109"/>
            <a:ext cx="9144000" cy="2113306"/>
          </a:xfrm>
          <a:prstGeom prst="rect">
            <a:avLst/>
          </a:prstGeom>
          <a:solidFill>
            <a:srgbClr val="2E75B6"/>
          </a:solidFill>
          <a:ln>
            <a:solidFill>
              <a:srgbClr val="2E75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C64E8223-65C6-4D88-A204-CDFD9894F6D3}"/>
              </a:ext>
            </a:extLst>
          </p:cNvPr>
          <p:cNvSpPr txBox="1">
            <a:spLocks/>
          </p:cNvSpPr>
          <p:nvPr/>
        </p:nvSpPr>
        <p:spPr>
          <a:xfrm>
            <a:off x="558895" y="-96317"/>
            <a:ext cx="8229600" cy="10429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i-FI" sz="3600" b="1">
                <a:solidFill>
                  <a:schemeClr val="accent5">
                    <a:lumMod val="75000"/>
                  </a:schemeClr>
                </a:solidFill>
                <a:latin typeface="+mn-lt"/>
              </a:rPr>
              <a:t>ETSK on...</a:t>
            </a:r>
          </a:p>
        </p:txBody>
      </p:sp>
      <p:sp>
        <p:nvSpPr>
          <p:cNvPr id="5" name="Espace réservé du contenu 2">
            <a:extLst>
              <a:ext uri="{FF2B5EF4-FFF2-40B4-BE49-F238E27FC236}">
                <a16:creationId xmlns:a16="http://schemas.microsoft.com/office/drawing/2014/main" id="{0C4D031A-4D2B-4363-8CE3-87ADC1BBB3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777109"/>
            <a:ext cx="9144000" cy="2113306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lnSpc>
                <a:spcPct val="120000"/>
              </a:lnSpc>
              <a:spcAft>
                <a:spcPct val="30000"/>
              </a:spcAft>
              <a:buClr>
                <a:srgbClr val="000000"/>
              </a:buClr>
              <a:buNone/>
            </a:pPr>
            <a:r>
              <a:rPr lang="fi-FI" sz="1600" b="1">
                <a:solidFill>
                  <a:schemeClr val="bg1"/>
                </a:solidFill>
              </a:rPr>
              <a:t>neuvoa-antava elin</a:t>
            </a:r>
            <a:r>
              <a:rPr lang="fi-FI" sz="1600">
                <a:solidFill>
                  <a:schemeClr val="bg1"/>
                </a:solidFill>
              </a:rPr>
              <a:t>, joka perustettiin Rooman sopimuksella vuonna 1957.</a:t>
            </a:r>
          </a:p>
          <a:p>
            <a:pPr marL="0" indent="0" algn="ctr">
              <a:lnSpc>
                <a:spcPct val="120000"/>
              </a:lnSpc>
              <a:spcAft>
                <a:spcPct val="30000"/>
              </a:spcAft>
              <a:buClr>
                <a:srgbClr val="000000"/>
              </a:buClr>
              <a:buNone/>
            </a:pPr>
            <a:r>
              <a:rPr lang="fi-FI" sz="1600">
                <a:solidFill>
                  <a:schemeClr val="bg1"/>
                </a:solidFill>
              </a:rPr>
              <a:t>Se auttaa </a:t>
            </a:r>
            <a:r>
              <a:rPr lang="fi-FI" sz="1600" b="1">
                <a:solidFill>
                  <a:schemeClr val="bg1"/>
                </a:solidFill>
              </a:rPr>
              <a:t>muotoilemaan lainsäädäntöä ja politiikkoja </a:t>
            </a:r>
            <a:r>
              <a:rPr lang="fi-FI" sz="1600">
                <a:solidFill>
                  <a:schemeClr val="bg1"/>
                </a:solidFill>
              </a:rPr>
              <a:t>toimimalla </a:t>
            </a:r>
            <a:r>
              <a:rPr lang="fi-FI" sz="1600" b="1">
                <a:solidFill>
                  <a:schemeClr val="bg1"/>
                </a:solidFill>
              </a:rPr>
              <a:t>neuvonantajana päätöksentekijöille </a:t>
            </a:r>
            <a:br>
              <a:rPr lang="fi-FI" sz="1600" b="1">
                <a:solidFill>
                  <a:schemeClr val="bg1"/>
                </a:solidFill>
              </a:rPr>
            </a:br>
            <a:r>
              <a:rPr lang="fi-FI" sz="1600">
                <a:solidFill>
                  <a:schemeClr val="bg1"/>
                </a:solidFill>
              </a:rPr>
              <a:t>Euroopan komissiossa, Euroopan parlamentissa ja Euroopan unionin neuvostossa. </a:t>
            </a:r>
            <a:br>
              <a:rPr lang="fi-FI" sz="1600">
                <a:solidFill>
                  <a:schemeClr val="bg1"/>
                </a:solidFill>
              </a:rPr>
            </a:br>
            <a:r>
              <a:rPr lang="fi-FI" sz="1600">
                <a:solidFill>
                  <a:schemeClr val="bg1"/>
                </a:solidFill>
              </a:rPr>
              <a:t>Se varmistaa, että hyväksytyssä lainsäädännössä otetaan huomioon taustoiltaan erilaisten ryhmien </a:t>
            </a:r>
            <a:r>
              <a:rPr lang="fi-FI" sz="1600" b="1">
                <a:solidFill>
                  <a:schemeClr val="bg1"/>
                </a:solidFill>
              </a:rPr>
              <a:t>tarpeet ja mielipiteet</a:t>
            </a:r>
            <a:r>
              <a:rPr lang="fi-FI" sz="1600">
                <a:solidFill>
                  <a:schemeClr val="bg1"/>
                </a:solidFill>
              </a:rPr>
              <a:t>.</a:t>
            </a:r>
            <a:br>
              <a:rPr lang="fi-FI" sz="1600">
                <a:solidFill>
                  <a:schemeClr val="bg1"/>
                </a:solidFill>
              </a:rPr>
            </a:br>
            <a:r>
              <a:rPr lang="fi-FI" sz="1600">
                <a:solidFill>
                  <a:schemeClr val="bg1"/>
                </a:solidFill>
              </a:rPr>
              <a:t>Se </a:t>
            </a:r>
            <a:r>
              <a:rPr lang="fi-FI" sz="1600" b="1">
                <a:solidFill>
                  <a:schemeClr val="bg1"/>
                </a:solidFill>
              </a:rPr>
              <a:t>edustaa Euroopan järjestäytynyttä kansalaisyhteiskuntaa</a:t>
            </a:r>
            <a:r>
              <a:rPr lang="fi-FI" sz="1600">
                <a:solidFill>
                  <a:schemeClr val="bg1"/>
                </a:solidFill>
              </a:rPr>
              <a:t>, jolla tarkoitetaan kaikenlaisia ryhmiä ja organisaatioita, joissa ihmiset toimivat yhdessä.</a:t>
            </a:r>
          </a:p>
        </p:txBody>
      </p:sp>
      <p:sp>
        <p:nvSpPr>
          <p:cNvPr id="8" name="Line 5">
            <a:extLst>
              <a:ext uri="{FF2B5EF4-FFF2-40B4-BE49-F238E27FC236}">
                <a16:creationId xmlns:a16="http://schemas.microsoft.com/office/drawing/2014/main" id="{0CF80C05-64BA-4CF6-B7DD-0983BD71B1C1}"/>
              </a:ext>
            </a:extLst>
          </p:cNvPr>
          <p:cNvSpPr>
            <a:spLocks noChangeShapeType="1"/>
          </p:cNvSpPr>
          <p:nvPr/>
        </p:nvSpPr>
        <p:spPr bwMode="auto">
          <a:xfrm rot="14400000" flipV="1">
            <a:off x="5692846" y="4740779"/>
            <a:ext cx="74543" cy="1064548"/>
          </a:xfrm>
          <a:prstGeom prst="line">
            <a:avLst/>
          </a:prstGeom>
          <a:noFill/>
          <a:ln w="76200" cap="rnd">
            <a:solidFill>
              <a:srgbClr val="969696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BE" dirty="0"/>
          </a:p>
        </p:txBody>
      </p:sp>
      <p:sp>
        <p:nvSpPr>
          <p:cNvPr id="9" name="Line 8">
            <a:extLst>
              <a:ext uri="{FF2B5EF4-FFF2-40B4-BE49-F238E27FC236}">
                <a16:creationId xmlns:a16="http://schemas.microsoft.com/office/drawing/2014/main" id="{EAE5A4E0-E431-4410-B8B3-3CF1403E9D11}"/>
              </a:ext>
            </a:extLst>
          </p:cNvPr>
          <p:cNvSpPr>
            <a:spLocks noChangeShapeType="1"/>
          </p:cNvSpPr>
          <p:nvPr/>
        </p:nvSpPr>
        <p:spPr bwMode="auto">
          <a:xfrm rot="7200000" flipH="1" flipV="1">
            <a:off x="3684554" y="4742792"/>
            <a:ext cx="0" cy="1104903"/>
          </a:xfrm>
          <a:prstGeom prst="line">
            <a:avLst/>
          </a:prstGeom>
          <a:noFill/>
          <a:ln w="76200" cap="rnd">
            <a:solidFill>
              <a:srgbClr val="969696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BE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EE15135-06D0-4D42-B910-CA5D0CD826C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93681" y="3951502"/>
            <a:ext cx="850942" cy="85094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07493BD-5B32-4C48-941D-74FA5056CEA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61717" y="4103303"/>
            <a:ext cx="1144399" cy="79303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DADE0FB-E595-4E25-AEBB-297C29FCFE6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6510" y="5654708"/>
            <a:ext cx="1865457" cy="105782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A4B331E-AAB9-4406-BC80-FEC84EBD9C4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72251" y="4112830"/>
            <a:ext cx="1396066" cy="783506"/>
          </a:xfrm>
          <a:prstGeom prst="rect">
            <a:avLst/>
          </a:prstGeom>
        </p:spPr>
      </p:pic>
      <p:sp>
        <p:nvSpPr>
          <p:cNvPr id="14" name="Line 4">
            <a:extLst>
              <a:ext uri="{FF2B5EF4-FFF2-40B4-BE49-F238E27FC236}">
                <a16:creationId xmlns:a16="http://schemas.microsoft.com/office/drawing/2014/main" id="{8FEB29A5-639D-43D1-8CFA-33FA6054D5A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706754" y="5178736"/>
            <a:ext cx="0" cy="327029"/>
          </a:xfrm>
          <a:prstGeom prst="line">
            <a:avLst/>
          </a:prstGeom>
          <a:noFill/>
          <a:ln w="76200" cap="rnd">
            <a:solidFill>
              <a:srgbClr val="969696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BE" dirty="0"/>
          </a:p>
        </p:txBody>
      </p:sp>
      <p:sp>
        <p:nvSpPr>
          <p:cNvPr id="15" name="ZoneTexte 18">
            <a:extLst>
              <a:ext uri="{FF2B5EF4-FFF2-40B4-BE49-F238E27FC236}">
                <a16:creationId xmlns:a16="http://schemas.microsoft.com/office/drawing/2014/main" id="{791E4F1D-F1EA-41E8-9318-E4CF2B6224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35700" y="4680892"/>
            <a:ext cx="1566903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85000"/>
              </a:lnSpc>
              <a:spcAft>
                <a:spcPct val="25000"/>
              </a:spcAft>
              <a:buFont typeface="Arial" charset="0"/>
              <a:buChar char="•"/>
              <a:defRPr sz="3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lnSpc>
                <a:spcPct val="100000"/>
              </a:lnSpc>
              <a:spcAft>
                <a:spcPct val="0"/>
              </a:spcAft>
              <a:buFontTx/>
              <a:buNone/>
            </a:pPr>
            <a:r>
              <a:rPr lang="fi-FI" sz="1100" dirty="0" err="1">
                <a:solidFill>
                  <a:schemeClr val="bg2">
                    <a:lumMod val="50000"/>
                  </a:schemeClr>
                </a:solidFill>
                <a:latin typeface="+mn-lt"/>
              </a:rPr>
              <a:t>Council</a:t>
            </a:r>
            <a:r>
              <a:rPr lang="fi-FI" sz="1100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 of </a:t>
            </a:r>
            <a:r>
              <a:rPr lang="fi-FI" sz="1100" dirty="0" err="1">
                <a:solidFill>
                  <a:schemeClr val="bg2">
                    <a:lumMod val="50000"/>
                  </a:schemeClr>
                </a:solidFill>
                <a:latin typeface="+mn-lt"/>
              </a:rPr>
              <a:t>the</a:t>
            </a:r>
            <a:r>
              <a:rPr lang="fi-FI" sz="1100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 European</a:t>
            </a:r>
            <a:br>
              <a:rPr lang="fi-FI" sz="1100" dirty="0">
                <a:solidFill>
                  <a:schemeClr val="bg2">
                    <a:lumMod val="50000"/>
                  </a:schemeClr>
                </a:solidFill>
                <a:latin typeface="+mn-lt"/>
              </a:rPr>
            </a:br>
            <a:r>
              <a:rPr lang="fi-FI" sz="1100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Union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D6C8856-A12A-42AE-8521-D3CFD82CF48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26" y="5886450"/>
            <a:ext cx="971550" cy="97155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65FDFADA-4BAD-4EA9-85FF-EC631FFFDFAF}"/>
              </a:ext>
            </a:extLst>
          </p:cNvPr>
          <p:cNvSpPr txBox="1"/>
          <p:nvPr/>
        </p:nvSpPr>
        <p:spPr>
          <a:xfrm>
            <a:off x="457200" y="3052543"/>
            <a:ext cx="82296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i-FI" sz="1600"/>
              <a:t>ETSK:n tärkein tehtävä </a:t>
            </a:r>
            <a:r>
              <a:rPr lang="fi-FI" sz="1600" b="1">
                <a:solidFill>
                  <a:srgbClr val="2E75B6"/>
                </a:solidFill>
              </a:rPr>
              <a:t>neuvoa-antavana elimenä</a:t>
            </a:r>
            <a:r>
              <a:rPr lang="fi-FI" sz="1600"/>
              <a:t> on auttaa EU:n toimielimiä </a:t>
            </a:r>
            <a:r>
              <a:rPr lang="fi-FI" sz="1600" b="1">
                <a:solidFill>
                  <a:srgbClr val="2E75B6"/>
                </a:solidFill>
              </a:rPr>
              <a:t>antamalla lausuntoja</a:t>
            </a:r>
            <a:r>
              <a:rPr lang="fi-FI" sz="1600"/>
              <a:t>, jotka heijastavat kansalaisyhteiskunnan näkemyksiä EU:n politiikoista ja päätöksistä.</a:t>
            </a:r>
          </a:p>
        </p:txBody>
      </p:sp>
    </p:spTree>
    <p:extLst>
      <p:ext uri="{BB962C8B-B14F-4D97-AF65-F5344CB8AC3E}">
        <p14:creationId xmlns:p14="http://schemas.microsoft.com/office/powerpoint/2010/main" val="27679491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id="{5555DE38-845B-4268-BE93-16DE663A1107}"/>
              </a:ext>
            </a:extLst>
          </p:cNvPr>
          <p:cNvSpPr txBox="1">
            <a:spLocks/>
          </p:cNvSpPr>
          <p:nvPr/>
        </p:nvSpPr>
        <p:spPr>
          <a:xfrm>
            <a:off x="457200" y="604083"/>
            <a:ext cx="8229600" cy="7370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i-FI" sz="3600" b="1">
                <a:solidFill>
                  <a:schemeClr val="accent5">
                    <a:lumMod val="75000"/>
                  </a:schemeClr>
                </a:solidFill>
                <a:latin typeface="+mn-lt"/>
              </a:rPr>
              <a:t>Millainen on ETSK:n kokoonpano?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7E3F77A-1FF4-4EC8-A0D9-479748B491B6}"/>
              </a:ext>
            </a:extLst>
          </p:cNvPr>
          <p:cNvSpPr txBox="1"/>
          <p:nvPr/>
        </p:nvSpPr>
        <p:spPr>
          <a:xfrm>
            <a:off x="100668" y="1431459"/>
            <a:ext cx="8959441" cy="32224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 eaLnBrk="1" hangingPunct="1">
              <a:lnSpc>
                <a:spcPct val="150000"/>
              </a:lnSpc>
              <a:spcAft>
                <a:spcPct val="20000"/>
              </a:spcAft>
              <a:buFont typeface="Arial" panose="020B0604020202020204" pitchFamily="34" charset="0"/>
              <a:buChar char="•"/>
            </a:pPr>
            <a:r>
              <a:rPr lang="fi-FI" sz="2300" b="1">
                <a:solidFill>
                  <a:srgbClr val="0CAFAD"/>
                </a:solidFill>
              </a:rPr>
              <a:t>3 ryhmää</a:t>
            </a:r>
            <a:r>
              <a:rPr lang="fi-FI" sz="2300"/>
              <a:t>: työnantajat, työntekijät ja kansalaisyhteiskunnan organisaatiot</a:t>
            </a:r>
          </a:p>
          <a:p>
            <a:pPr marL="285750" indent="-285750" algn="ctr" eaLnBrk="1" hangingPunct="1">
              <a:spcAft>
                <a:spcPct val="20000"/>
              </a:spcAft>
              <a:buFont typeface="Arial" panose="020B0604020202020204" pitchFamily="34" charset="0"/>
              <a:buChar char="•"/>
            </a:pPr>
            <a:r>
              <a:rPr lang="fi-FI" sz="2300" b="1">
                <a:solidFill>
                  <a:srgbClr val="0CAFAD"/>
                </a:solidFill>
              </a:rPr>
              <a:t>329 jäsentä</a:t>
            </a:r>
            <a:r>
              <a:rPr lang="fi-FI" sz="2300"/>
              <a:t> (nimetään viideksi vuodeksi) </a:t>
            </a:r>
          </a:p>
          <a:p>
            <a:pPr algn="ctr" eaLnBrk="1" hangingPunct="1">
              <a:spcAft>
                <a:spcPct val="20000"/>
              </a:spcAft>
            </a:pPr>
            <a:r>
              <a:rPr lang="fi-FI" sz="2300" b="1">
                <a:solidFill>
                  <a:srgbClr val="0CAFAD"/>
                </a:solidFill>
              </a:rPr>
              <a:t>EU:n 27 jäsenvaltiosta</a:t>
            </a:r>
          </a:p>
          <a:p>
            <a:pPr marL="285750" indent="-285750" algn="ctr" eaLnBrk="1" hangingPunct="1">
              <a:spcAft>
                <a:spcPct val="20000"/>
              </a:spcAft>
              <a:buFont typeface="Arial" panose="020B0604020202020204" pitchFamily="34" charset="0"/>
              <a:buChar char="•"/>
            </a:pPr>
            <a:r>
              <a:rPr lang="fi-FI" sz="2300"/>
              <a:t>ETSK:n jäsenillä </a:t>
            </a:r>
            <a:r>
              <a:rPr lang="fi-FI" sz="2300" b="1">
                <a:solidFill>
                  <a:srgbClr val="0CAFAD"/>
                </a:solidFill>
              </a:rPr>
              <a:t>ei ole poliittisia kytköksiä eivätkä he työskentele pysyvästi Brysselissä</a:t>
            </a:r>
            <a:r>
              <a:rPr lang="fi-FI" sz="2300"/>
              <a:t>.</a:t>
            </a:r>
          </a:p>
          <a:p>
            <a:pPr marL="285750" indent="-285750" algn="ctr" eaLnBrk="1" hangingPunct="1">
              <a:spcAft>
                <a:spcPct val="20000"/>
              </a:spcAft>
              <a:buFont typeface="Arial" panose="020B0604020202020204" pitchFamily="34" charset="0"/>
              <a:buChar char="•"/>
            </a:pPr>
            <a:r>
              <a:rPr lang="fi-FI" sz="2300"/>
              <a:t>Komitea antaa </a:t>
            </a:r>
            <a:r>
              <a:rPr lang="fi-FI" sz="2300" b="1">
                <a:solidFill>
                  <a:srgbClr val="0CAFAD"/>
                </a:solidFill>
              </a:rPr>
              <a:t>noin 200 lausuntoa</a:t>
            </a:r>
            <a:r>
              <a:rPr lang="fi-FI" sz="2300"/>
              <a:t> vuodessa.</a:t>
            </a:r>
            <a:r>
              <a:rPr lang="fi-FI" sz="2400"/>
              <a:t>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2D5F0DD-8D07-4D21-B5AA-8FA05F9267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96499"/>
            <a:ext cx="9127374" cy="2361501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23840F68-F716-4D8B-9D36-96CEF66AAD33}"/>
              </a:ext>
            </a:extLst>
          </p:cNvPr>
          <p:cNvSpPr/>
          <p:nvPr/>
        </p:nvSpPr>
        <p:spPr>
          <a:xfrm>
            <a:off x="703392" y="5061686"/>
            <a:ext cx="2338766" cy="1796314"/>
          </a:xfrm>
          <a:prstGeom prst="rect">
            <a:avLst/>
          </a:prstGeom>
          <a:solidFill>
            <a:srgbClr val="0060A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30627D3-7188-449A-9D99-D8CA9C37F6BD}"/>
              </a:ext>
            </a:extLst>
          </p:cNvPr>
          <p:cNvSpPr txBox="1">
            <a:spLocks/>
          </p:cNvSpPr>
          <p:nvPr/>
        </p:nvSpPr>
        <p:spPr bwMode="auto">
          <a:xfrm>
            <a:off x="675960" y="5072400"/>
            <a:ext cx="2338765" cy="58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accent5">
                    <a:lumMod val="60000"/>
                    <a:lumOff val="40000"/>
                  </a:schemeClr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ctr"/>
            <a:r>
              <a:rPr lang="fi-FI" sz="2000" b="1">
                <a:solidFill>
                  <a:schemeClr val="bg1"/>
                </a:solidFill>
              </a:rPr>
              <a:t>Työnantajat (107)</a:t>
            </a:r>
          </a:p>
        </p:txBody>
      </p:sp>
      <p:sp>
        <p:nvSpPr>
          <p:cNvPr id="11" name="TextBox 10">
            <a:hlinkClick r:id="rId3"/>
            <a:extLst>
              <a:ext uri="{FF2B5EF4-FFF2-40B4-BE49-F238E27FC236}">
                <a16:creationId xmlns:a16="http://schemas.microsoft.com/office/drawing/2014/main" id="{DFAB8AC8-7258-45AA-A6F7-B6EBB91572C4}"/>
              </a:ext>
            </a:extLst>
          </p:cNvPr>
          <p:cNvSpPr txBox="1"/>
          <p:nvPr/>
        </p:nvSpPr>
        <p:spPr>
          <a:xfrm>
            <a:off x="738355" y="5601829"/>
            <a:ext cx="22219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400">
                <a:solidFill>
                  <a:schemeClr val="bg1"/>
                </a:solidFill>
              </a:rPr>
              <a:t>työnantajajärjestöt,</a:t>
            </a:r>
          </a:p>
          <a:p>
            <a:pPr algn="ctr"/>
            <a:r>
              <a:rPr lang="fi-FI" sz="1400">
                <a:solidFill>
                  <a:schemeClr val="bg1"/>
                </a:solidFill>
              </a:rPr>
              <a:t>kauppakamarit,</a:t>
            </a:r>
          </a:p>
          <a:p>
            <a:pPr algn="ctr"/>
            <a:r>
              <a:rPr lang="fi-FI" sz="1400">
                <a:solidFill>
                  <a:schemeClr val="bg1"/>
                </a:solidFill>
              </a:rPr>
              <a:t>pk-yritysjärjestöt jne.</a:t>
            </a:r>
          </a:p>
          <a:p>
            <a:pPr algn="ctr"/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41BB211-F57B-4274-B0A0-B9A2AF2CEC2A}"/>
              </a:ext>
            </a:extLst>
          </p:cNvPr>
          <p:cNvSpPr/>
          <p:nvPr/>
        </p:nvSpPr>
        <p:spPr>
          <a:xfrm>
            <a:off x="3491044" y="5072400"/>
            <a:ext cx="2340000" cy="1785600"/>
          </a:xfrm>
          <a:prstGeom prst="rect">
            <a:avLst/>
          </a:prstGeom>
          <a:solidFill>
            <a:srgbClr val="D9222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3CE11AD0-101B-4BCA-BC09-F60956A64D46}"/>
              </a:ext>
            </a:extLst>
          </p:cNvPr>
          <p:cNvSpPr txBox="1">
            <a:spLocks/>
          </p:cNvSpPr>
          <p:nvPr/>
        </p:nvSpPr>
        <p:spPr bwMode="auto">
          <a:xfrm>
            <a:off x="3474720" y="5054963"/>
            <a:ext cx="2356323" cy="647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accent5">
                    <a:lumMod val="60000"/>
                    <a:lumOff val="40000"/>
                  </a:schemeClr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ctr"/>
            <a:r>
              <a:rPr lang="fi-FI" sz="2000" b="1">
                <a:solidFill>
                  <a:schemeClr val="bg1"/>
                </a:solidFill>
              </a:rPr>
              <a:t>Työntekijät (112)</a:t>
            </a:r>
          </a:p>
        </p:txBody>
      </p:sp>
      <p:sp>
        <p:nvSpPr>
          <p:cNvPr id="14" name="TextBox 13">
            <a:hlinkClick r:id="rId4"/>
            <a:extLst>
              <a:ext uri="{FF2B5EF4-FFF2-40B4-BE49-F238E27FC236}">
                <a16:creationId xmlns:a16="http://schemas.microsoft.com/office/drawing/2014/main" id="{D6FFFA70-02D1-47B1-AE30-930FC1AEA5CB}"/>
              </a:ext>
            </a:extLst>
          </p:cNvPr>
          <p:cNvSpPr txBox="1"/>
          <p:nvPr/>
        </p:nvSpPr>
        <p:spPr>
          <a:xfrm>
            <a:off x="3491043" y="5506430"/>
            <a:ext cx="234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GB" sz="1400" dirty="0">
              <a:solidFill>
                <a:schemeClr val="bg1"/>
              </a:solidFill>
            </a:endParaRPr>
          </a:p>
          <a:p>
            <a:pPr algn="ctr"/>
            <a:r>
              <a:rPr lang="fi-FI" sz="1400">
                <a:solidFill>
                  <a:schemeClr val="bg1"/>
                </a:solidFill>
              </a:rPr>
              <a:t>ammattijärjestöt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C769C9F-F436-43CF-909B-C85899885D0F}"/>
              </a:ext>
            </a:extLst>
          </p:cNvPr>
          <p:cNvSpPr/>
          <p:nvPr/>
        </p:nvSpPr>
        <p:spPr>
          <a:xfrm>
            <a:off x="6292896" y="5054962"/>
            <a:ext cx="2340000" cy="1796314"/>
          </a:xfrm>
          <a:prstGeom prst="rect">
            <a:avLst/>
          </a:prstGeom>
          <a:solidFill>
            <a:srgbClr val="00834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8342"/>
              </a:solidFill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B5A4BE16-3FC5-4150-86A8-349EA5146FB5}"/>
              </a:ext>
            </a:extLst>
          </p:cNvPr>
          <p:cNvSpPr txBox="1">
            <a:spLocks/>
          </p:cNvSpPr>
          <p:nvPr/>
        </p:nvSpPr>
        <p:spPr bwMode="auto">
          <a:xfrm>
            <a:off x="6291660" y="5137912"/>
            <a:ext cx="2338766" cy="58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92500" lnSpcReduction="20000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accent5">
                    <a:lumMod val="60000"/>
                    <a:lumOff val="40000"/>
                  </a:schemeClr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ctr"/>
            <a:r>
              <a:rPr lang="fi-FI" sz="2000" b="1">
                <a:solidFill>
                  <a:schemeClr val="bg1"/>
                </a:solidFill>
              </a:rPr>
              <a:t>Kansalaisyhteiskunnan organisaatiot (106)</a:t>
            </a:r>
          </a:p>
          <a:p>
            <a:pPr algn="ctr"/>
            <a:endParaRPr lang="mt-MT" sz="2000" b="1" strike="sngStrike" dirty="0">
              <a:solidFill>
                <a:schemeClr val="bg1"/>
              </a:solidFill>
              <a:highlight>
                <a:srgbClr val="FFFF00"/>
              </a:highlight>
            </a:endParaRPr>
          </a:p>
        </p:txBody>
      </p:sp>
      <p:sp>
        <p:nvSpPr>
          <p:cNvPr id="17" name="TextBox 16">
            <a:hlinkClick r:id="rId5"/>
            <a:extLst>
              <a:ext uri="{FF2B5EF4-FFF2-40B4-BE49-F238E27FC236}">
                <a16:creationId xmlns:a16="http://schemas.microsoft.com/office/drawing/2014/main" id="{AAB1DC80-FAF7-451B-8E66-585C52626945}"/>
              </a:ext>
            </a:extLst>
          </p:cNvPr>
          <p:cNvSpPr txBox="1"/>
          <p:nvPr/>
        </p:nvSpPr>
        <p:spPr>
          <a:xfrm>
            <a:off x="6292895" y="5681682"/>
            <a:ext cx="2338766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300" dirty="0">
                <a:solidFill>
                  <a:schemeClr val="bg1"/>
                </a:solidFill>
              </a:rPr>
              <a:t>maataloustuottajat, kuluttajat, </a:t>
            </a:r>
          </a:p>
          <a:p>
            <a:pPr algn="ctr"/>
            <a:r>
              <a:rPr lang="fi-FI" sz="1300" dirty="0">
                <a:solidFill>
                  <a:schemeClr val="bg1"/>
                </a:solidFill>
              </a:rPr>
              <a:t>kansalaisjärjestöt, nuoret, vapaat ammatinharjoittajat, vammaisjärjestöt, tiedemaailma, osuuskunnat jne.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45386789-B514-4F47-ADF3-2E3210B26C6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6" y="6218924"/>
            <a:ext cx="647953" cy="647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708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1" grpId="0"/>
      <p:bldP spid="12" grpId="0" animBg="1"/>
      <p:bldP spid="13" grpId="0"/>
      <p:bldP spid="14" grpId="0"/>
      <p:bldP spid="15" grpId="0" animBg="1"/>
      <p:bldP spid="16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9328"/>
            <a:ext cx="9144000" cy="1144284"/>
          </a:xfrm>
        </p:spPr>
        <p:txBody>
          <a:bodyPr>
            <a:normAutofit/>
          </a:bodyPr>
          <a:lstStyle/>
          <a:p>
            <a:pPr algn="ctr"/>
            <a:r>
              <a:rPr lang="fi-FI" sz="3600" b="1">
                <a:solidFill>
                  <a:schemeClr val="accent5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Mikä on lausunto?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0116" y="1173612"/>
            <a:ext cx="3725332" cy="5217853"/>
          </a:xfrm>
        </p:spPr>
      </p:pic>
      <p:sp>
        <p:nvSpPr>
          <p:cNvPr id="5" name="Rectangle 4"/>
          <p:cNvSpPr/>
          <p:nvPr/>
        </p:nvSpPr>
        <p:spPr>
          <a:xfrm>
            <a:off x="358029" y="1090246"/>
            <a:ext cx="4063448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b="1">
                <a:solidFill>
                  <a:srgbClr val="0CAFAD"/>
                </a:solidFill>
              </a:rPr>
              <a:t>Euroopan parlamentti</a:t>
            </a:r>
            <a:r>
              <a:rPr lang="fi-FI" sz="1600"/>
              <a:t>, </a:t>
            </a:r>
            <a:r>
              <a:rPr lang="fi-FI" sz="1600" b="1">
                <a:solidFill>
                  <a:srgbClr val="0CAFAD"/>
                </a:solidFill>
              </a:rPr>
              <a:t>EU:n neuvosto</a:t>
            </a:r>
            <a:r>
              <a:rPr lang="fi-FI" sz="1600"/>
              <a:t> ja </a:t>
            </a:r>
            <a:r>
              <a:rPr lang="fi-FI" sz="1600" b="1">
                <a:solidFill>
                  <a:srgbClr val="0CAFAD"/>
                </a:solidFill>
              </a:rPr>
              <a:t>Euroopan komissio</a:t>
            </a:r>
            <a:r>
              <a:rPr lang="fi-FI" sz="1600"/>
              <a:t> voivat pyytää ETSK:lta </a:t>
            </a:r>
            <a:r>
              <a:rPr lang="fi-FI" sz="1600" b="1">
                <a:solidFill>
                  <a:srgbClr val="0CAFAD"/>
                </a:solidFill>
              </a:rPr>
              <a:t>suosituksia</a:t>
            </a:r>
            <a:r>
              <a:rPr lang="fi-FI" sz="1600"/>
              <a:t> tiettyä aihetta koskevasta lainsäädännöstä.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fr-FR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/>
              <a:t>Kutakin kolmea ryhmää edustavat </a:t>
            </a:r>
            <a:r>
              <a:rPr lang="fi-FI" sz="1600" b="1">
                <a:solidFill>
                  <a:srgbClr val="0CAFAD"/>
                </a:solidFill>
              </a:rPr>
              <a:t>ETSK:n jäsenet</a:t>
            </a:r>
            <a:r>
              <a:rPr lang="fi-FI" sz="1600"/>
              <a:t> laativat </a:t>
            </a:r>
            <a:r>
              <a:rPr lang="fi-FI" sz="1600" b="1">
                <a:solidFill>
                  <a:srgbClr val="0CAFAD"/>
                </a:solidFill>
              </a:rPr>
              <a:t>säädösehdotuksesta yhden asiakirjan, jota kutsutaan ”lausunnoksi”</a:t>
            </a:r>
            <a:r>
              <a:rPr lang="fi-FI" sz="160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fr-FR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/>
              <a:t>Kun </a:t>
            </a:r>
            <a:r>
              <a:rPr lang="fi-FI" sz="1600" b="1">
                <a:solidFill>
                  <a:srgbClr val="0CAFAD"/>
                </a:solidFill>
              </a:rPr>
              <a:t>yhteisymmärrys on saavutettu,</a:t>
            </a:r>
            <a:r>
              <a:rPr lang="fi-FI" sz="1600"/>
              <a:t> </a:t>
            </a:r>
            <a:r>
              <a:rPr lang="fi-FI" sz="1600" b="1">
                <a:solidFill>
                  <a:srgbClr val="0CAFAD"/>
                </a:solidFill>
              </a:rPr>
              <a:t>ETSK:n lausunto toimitetaan EU:n toimielimille</a:t>
            </a:r>
            <a:r>
              <a:rPr lang="fi-FI" sz="1600"/>
              <a:t> käsiteltäväksi ja julkaistaan EU:n virallisessa lehdessä (24 kielellä).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fr-FR" sz="1600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/>
              <a:t>Lausunnon esittelijä </a:t>
            </a:r>
            <a:r>
              <a:rPr lang="fi-FI" sz="1600" b="1">
                <a:solidFill>
                  <a:srgbClr val="0CAFAD"/>
                </a:solidFill>
              </a:rPr>
              <a:t>esittelee</a:t>
            </a:r>
            <a:r>
              <a:rPr lang="fi-FI" sz="1600"/>
              <a:t> keskeiset päätelmät ja </a:t>
            </a:r>
            <a:r>
              <a:rPr lang="fi-FI" sz="1600" b="1">
                <a:solidFill>
                  <a:srgbClr val="0CAFAD"/>
                </a:solidFill>
              </a:rPr>
              <a:t>tekee</a:t>
            </a:r>
            <a:r>
              <a:rPr lang="fi-FI" sz="1600"/>
              <a:t> lausuntoa </a:t>
            </a:r>
            <a:r>
              <a:rPr lang="fi-FI" sz="1600" b="1">
                <a:solidFill>
                  <a:srgbClr val="0CAFAD"/>
                </a:solidFill>
              </a:rPr>
              <a:t>tunnetuksi</a:t>
            </a:r>
            <a:r>
              <a:rPr lang="fi-FI" sz="1600"/>
              <a:t> unioni-, jäsenvaltio- ja paikallistasolla.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fr-FR" sz="1600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BE" sz="16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54632D7-92F4-4501-A9F6-C753A58D7CB1}"/>
              </a:ext>
            </a:extLst>
          </p:cNvPr>
          <p:cNvSpPr txBox="1"/>
          <p:nvPr/>
        </p:nvSpPr>
        <p:spPr>
          <a:xfrm>
            <a:off x="810452" y="5538920"/>
            <a:ext cx="396819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sz="1600" b="1"/>
              <a:t>Saat lisätietoa skannaamalla</a:t>
            </a:r>
            <a:br>
              <a:rPr lang="fi-FI" sz="1600" b="1"/>
            </a:br>
            <a:r>
              <a:rPr lang="fi-FI" sz="1600" b="1"/>
              <a:t>QR-koodin!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7D93C43-DE67-4F97-97C9-04AF74DC62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8083" y="5415904"/>
            <a:ext cx="1166961" cy="1151402"/>
          </a:xfrm>
          <a:prstGeom prst="rect">
            <a:avLst/>
          </a:prstGeom>
        </p:spPr>
      </p:pic>
      <p:pic>
        <p:nvPicPr>
          <p:cNvPr id="10" name="Graphic 9" descr="Right pointing backhand index with solid fill">
            <a:extLst>
              <a:ext uri="{FF2B5EF4-FFF2-40B4-BE49-F238E27FC236}">
                <a16:creationId xmlns:a16="http://schemas.microsoft.com/office/drawing/2014/main" id="{C37D202E-711E-46BB-A5CB-D0255C00B6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207676" y="5810189"/>
            <a:ext cx="436880" cy="43688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FF69A4B-1E0F-4E1C-B3A9-B9136A63C6F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32" y="5922291"/>
            <a:ext cx="910330" cy="910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5441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C5383BB-6686-455B-B375-6D163080F7C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229" r="4317"/>
          <a:stretch/>
        </p:blipFill>
        <p:spPr>
          <a:xfrm>
            <a:off x="1113919" y="767209"/>
            <a:ext cx="7950182" cy="3616263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BB68ACC7-65E1-4BCB-951E-55E9626BB7EE}"/>
              </a:ext>
            </a:extLst>
          </p:cNvPr>
          <p:cNvSpPr/>
          <p:nvPr/>
        </p:nvSpPr>
        <p:spPr>
          <a:xfrm>
            <a:off x="1552575" y="76200"/>
            <a:ext cx="5324475" cy="117157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1D3F825A-C7E2-4D86-A870-7464051F99DB}"/>
              </a:ext>
            </a:extLst>
          </p:cNvPr>
          <p:cNvSpPr/>
          <p:nvPr/>
        </p:nvSpPr>
        <p:spPr>
          <a:xfrm>
            <a:off x="7498557" y="549668"/>
            <a:ext cx="1395412" cy="109537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7DE53FAA-8332-42FD-9481-F3BEAB0A568E}"/>
              </a:ext>
            </a:extLst>
          </p:cNvPr>
          <p:cNvSpPr txBox="1">
            <a:spLocks/>
          </p:cNvSpPr>
          <p:nvPr/>
        </p:nvSpPr>
        <p:spPr>
          <a:xfrm>
            <a:off x="445366" y="172433"/>
            <a:ext cx="8229600" cy="7370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i-FI" sz="3600" b="1">
                <a:solidFill>
                  <a:schemeClr val="accent5">
                    <a:lumMod val="75000"/>
                  </a:schemeClr>
                </a:solidFill>
                <a:latin typeface="+mn-lt"/>
              </a:rPr>
              <a:t>Hyödyllistä tietoa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B006868-02D9-4EE0-BD7F-0B6FDC919F1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554"/>
          <a:stretch/>
        </p:blipFill>
        <p:spPr>
          <a:xfrm>
            <a:off x="223424" y="4077191"/>
            <a:ext cx="4336742" cy="2484567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7989B8EA-9BAA-4403-8112-7035A9A44534}"/>
              </a:ext>
            </a:extLst>
          </p:cNvPr>
          <p:cNvSpPr/>
          <p:nvPr/>
        </p:nvSpPr>
        <p:spPr>
          <a:xfrm>
            <a:off x="1276349" y="749744"/>
            <a:ext cx="4481767" cy="89415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FA108E3-BD6F-47E9-ADEA-D7E9A121BE86}"/>
              </a:ext>
            </a:extLst>
          </p:cNvPr>
          <p:cNvSpPr txBox="1"/>
          <p:nvPr/>
        </p:nvSpPr>
        <p:spPr>
          <a:xfrm>
            <a:off x="4831629" y="4345767"/>
            <a:ext cx="3649641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000" b="1">
                <a:solidFill>
                  <a:schemeClr val="accent5">
                    <a:lumMod val="75000"/>
                  </a:schemeClr>
                </a:solidFill>
              </a:rPr>
              <a:t>Sukupuolijakauma</a:t>
            </a:r>
          </a:p>
          <a:p>
            <a:endParaRPr lang="en-GB" sz="1000" b="1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fi-FI" sz="1400"/>
              <a:t>ETSK:n toimikaudella 2020–2025 on </a:t>
            </a:r>
            <a:r>
              <a:rPr lang="fi-FI" sz="1400" b="1">
                <a:solidFill>
                  <a:srgbClr val="0CAFAD"/>
                </a:solidFill>
              </a:rPr>
              <a:t>eniten naisjäseniä</a:t>
            </a:r>
            <a:r>
              <a:rPr lang="fi-FI" sz="1400"/>
              <a:t> sen jälkeen, kun jäsenistöä koskevien tilastotietojen keruu aloitettiin vuonna 2010. </a:t>
            </a:r>
          </a:p>
          <a:p>
            <a:endParaRPr lang="en-US" sz="1000" dirty="0"/>
          </a:p>
          <a:p>
            <a:r>
              <a:rPr lang="fi-FI" sz="1400"/>
              <a:t>Komiteassa on nyt enemmän naisia kuin koskaan aiemmin: heitä on </a:t>
            </a:r>
            <a:r>
              <a:rPr lang="fi-FI" sz="1400" b="1">
                <a:solidFill>
                  <a:srgbClr val="0CAFAD"/>
                </a:solidFill>
              </a:rPr>
              <a:t>33 prosenttia</a:t>
            </a:r>
            <a:r>
              <a:rPr lang="fi-FI" sz="1400"/>
              <a:t> verrattuna 28 prosenttiin vuonna 2015 ja </a:t>
            </a:r>
            <a:br>
              <a:rPr lang="fi-FI" sz="1400"/>
            </a:br>
            <a:r>
              <a:rPr lang="fi-FI" sz="1400"/>
              <a:t>24,7 prosenttiin vuonna 2010.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8D34B5C-8782-4984-AA1F-50E3A83B4451}"/>
              </a:ext>
            </a:extLst>
          </p:cNvPr>
          <p:cNvSpPr txBox="1"/>
          <p:nvPr/>
        </p:nvSpPr>
        <p:spPr>
          <a:xfrm>
            <a:off x="445365" y="1121201"/>
            <a:ext cx="384979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000" b="1" dirty="0">
                <a:solidFill>
                  <a:schemeClr val="accent5">
                    <a:lumMod val="75000"/>
                  </a:schemeClr>
                </a:solidFill>
              </a:rPr>
              <a:t>Jäsenten määrä jäsenvaltioittain</a:t>
            </a:r>
          </a:p>
          <a:p>
            <a:endParaRPr lang="en-GB" sz="2000" b="1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fi-FI" sz="1400" dirty="0"/>
              <a:t>Komitean </a:t>
            </a:r>
            <a:r>
              <a:rPr lang="fi-FI" sz="1400" b="1" dirty="0">
                <a:solidFill>
                  <a:srgbClr val="0CAFAD"/>
                </a:solidFill>
              </a:rPr>
              <a:t>maantieteellinen edustus on</a:t>
            </a:r>
            <a:r>
              <a:rPr lang="fi-FI" sz="1400" dirty="0"/>
              <a:t> muiden unionin toimielinten tapaan </a:t>
            </a:r>
            <a:r>
              <a:rPr lang="fi-FI" sz="1400" b="1" dirty="0">
                <a:solidFill>
                  <a:srgbClr val="0CAFAD"/>
                </a:solidFill>
              </a:rPr>
              <a:t>suhteellinen</a:t>
            </a:r>
            <a:r>
              <a:rPr lang="fi-FI" sz="1400" dirty="0"/>
              <a:t>, mikä tarkoittaa, että väkiluvultaan suurempia maita edustaa suurempi määrä jäseniä. </a:t>
            </a:r>
          </a:p>
          <a:p>
            <a:endParaRPr lang="en-US" sz="1400" dirty="0"/>
          </a:p>
          <a:p>
            <a:r>
              <a:rPr lang="fi-FI" sz="1400" dirty="0"/>
              <a:t>Niinpä </a:t>
            </a:r>
            <a:r>
              <a:rPr lang="fi-FI" sz="1400" b="1" dirty="0">
                <a:solidFill>
                  <a:srgbClr val="0CAFAD"/>
                </a:solidFill>
              </a:rPr>
              <a:t>Ranskalla, Saksalla ja Italialla </a:t>
            </a:r>
            <a:r>
              <a:rPr lang="fi-FI" sz="1400" dirty="0"/>
              <a:t>on eniten jäseniä (</a:t>
            </a:r>
            <a:r>
              <a:rPr lang="fi-FI" sz="1400" b="1" dirty="0">
                <a:solidFill>
                  <a:srgbClr val="0CAFAD"/>
                </a:solidFill>
              </a:rPr>
              <a:t>24</a:t>
            </a:r>
            <a:r>
              <a:rPr lang="fi-FI" sz="1400" dirty="0"/>
              <a:t>), kun taas</a:t>
            </a:r>
            <a:r>
              <a:rPr lang="fi-FI" sz="1400" b="1" dirty="0">
                <a:solidFill>
                  <a:srgbClr val="0CAFAD"/>
                </a:solidFill>
              </a:rPr>
              <a:t> Maltalla</a:t>
            </a:r>
            <a:r>
              <a:rPr lang="fi-FI" sz="1400" dirty="0"/>
              <a:t> on niitä vähiten (</a:t>
            </a:r>
            <a:r>
              <a:rPr lang="fi-FI" sz="1400" b="1" dirty="0">
                <a:solidFill>
                  <a:srgbClr val="0CAFAD"/>
                </a:solidFill>
              </a:rPr>
              <a:t>5</a:t>
            </a:r>
            <a:r>
              <a:rPr lang="fi-FI" sz="1400" dirty="0"/>
              <a:t>).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6770891-1FA2-4922-A836-03C50F79882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66" y="6232124"/>
            <a:ext cx="625876" cy="625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8435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48DEFCF-F716-46F8-9D05-B0E36222A9D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782" y="987259"/>
            <a:ext cx="1428395" cy="1437862"/>
          </a:xfrm>
          <a:prstGeom prst="ellipse">
            <a:avLst/>
          </a:prstGeom>
          <a:ln>
            <a:noFill/>
          </a:ln>
          <a:effectLst>
            <a:softEdge rad="63500"/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39F5296-AA87-487A-9696-C1579766280D}"/>
              </a:ext>
            </a:extLst>
          </p:cNvPr>
          <p:cNvSpPr txBox="1"/>
          <p:nvPr/>
        </p:nvSpPr>
        <p:spPr>
          <a:xfrm>
            <a:off x="201124" y="2389036"/>
            <a:ext cx="264371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b="1">
                <a:solidFill>
                  <a:schemeClr val="accent5">
                    <a:lumMod val="75000"/>
                  </a:schemeClr>
                </a:solidFill>
              </a:rPr>
              <a:t>Tutustumis­mahdollisuudet</a:t>
            </a:r>
          </a:p>
          <a:p>
            <a:pPr algn="ctr"/>
            <a:r>
              <a:rPr lang="fi-FI" sz="1200"/>
              <a:t>Haluaisitko työskennellä EU:n toimielimessä tai toisessa EU-maassa? </a:t>
            </a:r>
          </a:p>
          <a:p>
            <a:pPr algn="ctr"/>
            <a:r>
              <a:rPr lang="fi-FI" sz="1200"/>
              <a:t>EU tarjoaa vuosittain palkallisia harjoittelupaikkoja </a:t>
            </a:r>
            <a:r>
              <a:rPr lang="fi-FI" sz="1200" b="1">
                <a:solidFill>
                  <a:srgbClr val="0CAFAD"/>
                </a:solidFill>
              </a:rPr>
              <a:t>korkeakoulututkinnon</a:t>
            </a:r>
            <a:r>
              <a:rPr lang="fi-FI" sz="1200">
                <a:solidFill>
                  <a:srgbClr val="0CAFAD"/>
                </a:solidFill>
              </a:rPr>
              <a:t> </a:t>
            </a:r>
            <a:r>
              <a:rPr lang="fi-FI" sz="1200" b="1">
                <a:solidFill>
                  <a:srgbClr val="0CAFAD"/>
                </a:solidFill>
              </a:rPr>
              <a:t>suorittaneille nuorille</a:t>
            </a:r>
            <a:r>
              <a:rPr lang="fi-FI" sz="1200"/>
              <a:t>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B9BA5D9-53F9-474B-8E4B-89F57C2D9BD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67481">
            <a:off x="2116329" y="3984913"/>
            <a:ext cx="1401533" cy="1162329"/>
          </a:xfrm>
          <a:prstGeom prst="ellipse">
            <a:avLst/>
          </a:prstGeom>
          <a:ln>
            <a:noFill/>
          </a:ln>
          <a:effectLst/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A95D9F1-EF90-404A-8DA7-12F843F04DF5}"/>
              </a:ext>
            </a:extLst>
          </p:cNvPr>
          <p:cNvSpPr txBox="1"/>
          <p:nvPr/>
        </p:nvSpPr>
        <p:spPr>
          <a:xfrm>
            <a:off x="896516" y="5221149"/>
            <a:ext cx="396121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b="1" dirty="0">
                <a:solidFill>
                  <a:srgbClr val="2F5597"/>
                </a:solidFill>
              </a:rPr>
              <a:t>Opiskelu</a:t>
            </a:r>
          </a:p>
          <a:p>
            <a:pPr algn="ctr"/>
            <a:r>
              <a:rPr lang="fi-FI" sz="1200" dirty="0"/>
              <a:t>Sinulla on oikeus opiskella missä tahansa EU:n alueella sijaitsevassa korkeakoulussa </a:t>
            </a:r>
            <a:br>
              <a:rPr lang="fi-FI" sz="1200" dirty="0"/>
            </a:br>
            <a:r>
              <a:rPr lang="fi-FI" sz="1200" dirty="0"/>
              <a:t>samoin ehdoin kuin kyseisen maan omat kansalaiset. </a:t>
            </a:r>
          </a:p>
          <a:p>
            <a:pPr algn="ctr"/>
            <a:r>
              <a:rPr lang="fi-FI" sz="1200" b="1" dirty="0">
                <a:solidFill>
                  <a:srgbClr val="0CAFAD"/>
                </a:solidFill>
              </a:rPr>
              <a:t>Erasmus</a:t>
            </a:r>
            <a:r>
              <a:rPr lang="fi-FI" sz="1200" dirty="0"/>
              <a:t>-ohjelman ansiosta voit suorittaa osan </a:t>
            </a:r>
          </a:p>
          <a:p>
            <a:pPr algn="ctr"/>
            <a:r>
              <a:rPr lang="fi-FI" sz="1200" dirty="0"/>
              <a:t>korkeakouluopinnoistasi ulkomailla.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9E12514-06AE-4BF2-8B67-62CB8DD102E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0563" y="1000027"/>
            <a:ext cx="1690837" cy="144117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2EF8F80-B4F3-4C5F-8B67-F49F6908DD78}"/>
              </a:ext>
            </a:extLst>
          </p:cNvPr>
          <p:cNvSpPr txBox="1"/>
          <p:nvPr/>
        </p:nvSpPr>
        <p:spPr>
          <a:xfrm>
            <a:off x="2903888" y="2374118"/>
            <a:ext cx="3245241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b="1">
                <a:solidFill>
                  <a:schemeClr val="accent5">
                    <a:lumMod val="75000"/>
                  </a:schemeClr>
                </a:solidFill>
              </a:rPr>
              <a:t>Mielipiteiden vaihto</a:t>
            </a:r>
          </a:p>
          <a:p>
            <a:pPr algn="ctr"/>
            <a:r>
              <a:rPr lang="fi-FI" sz="1200"/>
              <a:t>Voit osallistua nuorisotapahtumiin, joita ovat esimerkiksi EU:n nuorisodialogi, Euroopan parlamentin järjestämä Euroopan nuorisotapahtuma (EYE) ja Euroopan talous- ja sosiaalikomitean järjestämä </a:t>
            </a:r>
            <a:r>
              <a:rPr lang="fi-FI" sz="1200" b="1" i="1">
                <a:solidFill>
                  <a:srgbClr val="0CAFAD"/>
                </a:solidFill>
              </a:rPr>
              <a:t>”Sinun Eurooppasi, sinun mielipiteesi”</a:t>
            </a:r>
            <a:r>
              <a:rPr lang="fi-FI" sz="1200" b="1">
                <a:solidFill>
                  <a:srgbClr val="0CAFAD"/>
                </a:solidFill>
              </a:rPr>
              <a:t> </a:t>
            </a:r>
            <a:r>
              <a:rPr lang="fi-FI" sz="1200"/>
              <a:t>-tapahtuma. </a:t>
            </a:r>
          </a:p>
          <a:p>
            <a:pPr algn="ctr"/>
            <a:r>
              <a:rPr lang="fi-FI" sz="1200"/>
              <a:t>Siellä sinulla on mahdollisuus saada äänesi kuuluviin!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410CC9D-31B9-47EF-B81A-B7E9F19B41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4920" y="990450"/>
            <a:ext cx="1442292" cy="1442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C9A3789-861E-49CE-BE77-92F1CAD154FC}"/>
              </a:ext>
            </a:extLst>
          </p:cNvPr>
          <p:cNvSpPr txBox="1"/>
          <p:nvPr/>
        </p:nvSpPr>
        <p:spPr>
          <a:xfrm>
            <a:off x="6459522" y="2374118"/>
            <a:ext cx="2483354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b="1">
                <a:solidFill>
                  <a:schemeClr val="accent5">
                    <a:lumMod val="75000"/>
                  </a:schemeClr>
                </a:solidFill>
              </a:rPr>
              <a:t>Työskentely</a:t>
            </a:r>
          </a:p>
          <a:p>
            <a:pPr algn="ctr"/>
            <a:r>
              <a:rPr lang="fi-FI" sz="1200"/>
              <a:t>Voit hakea töitä Euroopan unionissa, kun olet täyttänyt 18 vuotta. </a:t>
            </a:r>
          </a:p>
          <a:p>
            <a:pPr algn="ctr"/>
            <a:r>
              <a:rPr lang="fi-FI" sz="1200" b="1">
                <a:solidFill>
                  <a:srgbClr val="0CAFAD"/>
                </a:solidFill>
              </a:rPr>
              <a:t>Eures</a:t>
            </a:r>
            <a:r>
              <a:rPr lang="fi-FI" sz="1200"/>
              <a:t>-järjestelmän kautta saat yhteyden työnantajiin kaikkialla EU:ssa, Norjassa ja Islannissa.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A9388A7-3CF3-48CA-B9EB-89A9E0F683A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69146">
            <a:off x="5849888" y="3997566"/>
            <a:ext cx="1847950" cy="113702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8396FCC-455A-4E59-B57B-D762BA8E89B7}"/>
              </a:ext>
            </a:extLst>
          </p:cNvPr>
          <p:cNvSpPr txBox="1"/>
          <p:nvPr/>
        </p:nvSpPr>
        <p:spPr>
          <a:xfrm>
            <a:off x="5337864" y="5221149"/>
            <a:ext cx="3181852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b="1" dirty="0">
                <a:solidFill>
                  <a:schemeClr val="accent5">
                    <a:lumMod val="75000"/>
                  </a:schemeClr>
                </a:solidFill>
              </a:rPr>
              <a:t>Matkustus</a:t>
            </a:r>
          </a:p>
          <a:p>
            <a:pPr algn="ctr"/>
            <a:r>
              <a:rPr lang="fi-FI" sz="1200" dirty="0"/>
              <a:t>Sisärajaton Schengen-alue antaa </a:t>
            </a:r>
            <a:br>
              <a:rPr lang="fi-FI" sz="1200" dirty="0"/>
            </a:br>
            <a:r>
              <a:rPr lang="fi-FI" sz="1200" dirty="0"/>
              <a:t>400 miljoonalle EU:n kansalaiselle mahdollisuuden liikkua vapaasti maasta toiseen. </a:t>
            </a:r>
          </a:p>
          <a:p>
            <a:pPr algn="ctr"/>
            <a:r>
              <a:rPr lang="fi-FI" sz="1200" dirty="0"/>
              <a:t>Esimerkiksi </a:t>
            </a:r>
            <a:r>
              <a:rPr lang="fi-FI" sz="1200" b="1" dirty="0">
                <a:solidFill>
                  <a:srgbClr val="0CAFAD"/>
                </a:solidFill>
              </a:rPr>
              <a:t>Interrail</a:t>
            </a:r>
            <a:r>
              <a:rPr lang="fi-FI" sz="1200" dirty="0"/>
              <a:t>-junakortilla voit matkustaa yli 40 000 kohteeseen 30 maassa. 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5364B7BE-615E-4837-AEA7-D14D1F9DB6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20268"/>
            <a:ext cx="8229600" cy="971146"/>
          </a:xfrm>
        </p:spPr>
        <p:txBody>
          <a:bodyPr/>
          <a:lstStyle/>
          <a:p>
            <a:pPr algn="ctr"/>
            <a:r>
              <a:rPr lang="fi-FI" sz="3600" b="1">
                <a:solidFill>
                  <a:schemeClr val="accent5">
                    <a:lumMod val="75000"/>
                  </a:schemeClr>
                </a:solidFill>
                <a:latin typeface="+mn-lt"/>
              </a:rPr>
              <a:t>Mitä hyötyä EU:sta on nuorille?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3451D07-EFC5-495B-81AD-077B5A12ABC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" y="5921744"/>
            <a:ext cx="838200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345664"/>
      </p:ext>
    </p:extLst>
  </p:cSld>
  <p:clrMapOvr>
    <a:masterClrMapping/>
  </p:clrMapOvr>
</p:sld>
</file>

<file path=ppt/theme/theme1.xml><?xml version="1.0" encoding="utf-8"?>
<a:theme xmlns:a="http://schemas.openxmlformats.org/drawingml/2006/main" name="Theme1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E20A1110-3071-4CC3-94AD-1304F35B626B}" vid="{8AD47BB7-C966-4856-8E40-5E37303A620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59ace41b-6786-4ce3-be71-52c27066c6ef">F7M6YNZUATRX-1659962339-2650</_dlc_DocId>
    <_dlc_DocIdUrl xmlns="59ace41b-6786-4ce3-be71-52c27066c6ef">
      <Url>http://dm/eesc/2024/_layouts/15/DocIdRedir.aspx?ID=F7M6YNZUATRX-1659962339-2650</Url>
      <Description>F7M6YNZUATRX-1659962339-2650</Description>
    </_dlc_DocIdUrl>
    <DocumentType_0 xmlns="http://schemas.microsoft.com/sharepoint/v3/fields">
      <Terms xmlns="http://schemas.microsoft.com/office/infopath/2007/PartnerControls">
        <TermInfo xmlns="http://schemas.microsoft.com/office/infopath/2007/PartnerControls">
          <TermName xmlns="http://schemas.microsoft.com/office/infopath/2007/PartnerControls">INFO</TermName>
          <TermId xmlns="http://schemas.microsoft.com/office/infopath/2007/PartnerControls">d9136e7c-93a9-4c42-9d28-92b61e85f80c</TermId>
        </TermInfo>
      </Terms>
    </DocumentType_0>
    <Procedure xmlns="59ace41b-6786-4ce3-be71-52c27066c6ef" xsi:nil="true"/>
    <DocumentSource_0 xmlns="http://schemas.microsoft.com/sharepoint/v3/fields">
      <Terms xmlns="http://schemas.microsoft.com/office/infopath/2007/PartnerControls">
        <TermInfo xmlns="http://schemas.microsoft.com/office/infopath/2007/PartnerControls">
          <TermName xmlns="http://schemas.microsoft.com/office/infopath/2007/PartnerControls">EESC</TermName>
          <TermId xmlns="http://schemas.microsoft.com/office/infopath/2007/PartnerControls">422833ec-8d7e-4e65-8e4e-8bed07ffb729</TermId>
        </TermInfo>
      </Terms>
    </DocumentSource_0>
    <ProductionDate xmlns="59ace41b-6786-4ce3-be71-52c27066c6ef">2024-12-13T12:00:00+00:00</ProductionDate>
    <DocumentNumber xmlns="91e51ac0-4aa1-4d5e-9a67-017d481be00b">4369</DocumentNumber>
    <FicheYear xmlns="59ace41b-6786-4ce3-be71-52c27066c6ef" xsi:nil="true"/>
    <DossierNumber xmlns="59ace41b-6786-4ce3-be71-52c27066c6ef" xsi:nil="true"/>
    <Confidentiality_0 xmlns="http://schemas.microsoft.com/sharepoint/v3/fields">
      <Terms xmlns="http://schemas.microsoft.com/office/infopath/2007/PartnerControls">
        <TermInfo xmlns="http://schemas.microsoft.com/office/infopath/2007/PartnerControls">
          <TermName xmlns="http://schemas.microsoft.com/office/infopath/2007/PartnerControls">Internal</TermName>
          <TermId xmlns="http://schemas.microsoft.com/office/infopath/2007/PartnerControls">2451815e-8241-4bbf-a22e-1ab710712bf2</TermId>
        </TermInfo>
      </Terms>
    </Confidentiality_0>
    <TaxCatchAll xmlns="59ace41b-6786-4ce3-be71-52c27066c6ef">
      <Value>43</Value>
      <Value>37</Value>
      <Value>36</Value>
      <Value>35</Value>
      <Value>34</Value>
      <Value>33</Value>
      <Value>32</Value>
      <Value>31</Value>
      <Value>30</Value>
      <Value>29</Value>
      <Value>28</Value>
      <Value>27</Value>
      <Value>26</Value>
      <Value>25</Value>
      <Value>24</Value>
      <Value>23</Value>
      <Value>22</Value>
      <Value>21</Value>
      <Value>18</Value>
      <Value>17</Value>
      <Value>16</Value>
      <Value>14</Value>
      <Value>12</Value>
      <Value>11</Value>
      <Value>10</Value>
      <Value>8</Value>
      <Value>5</Value>
      <Value>3</Value>
      <Value>1</Value>
    </TaxCatchAll>
    <DocumentLanguage_0 xmlns="http://schemas.microsoft.com/sharepoint/v3/fields">
      <Terms xmlns="http://schemas.microsoft.com/office/infopath/2007/PartnerControls">
        <TermInfo xmlns="http://schemas.microsoft.com/office/infopath/2007/PartnerControls">
          <TermName xmlns="http://schemas.microsoft.com/office/infopath/2007/PartnerControls">FI</TermName>
          <TermId xmlns="http://schemas.microsoft.com/office/infopath/2007/PartnerControls">87606a43-d45f-42d6-b8c9-e1a3457db5b7</TermId>
        </TermInfo>
      </Terms>
    </DocumentLanguage_0>
    <MeetingDate xmlns="59ace41b-6786-4ce3-be71-52c27066c6ef" xsi:nil="true"/>
    <VersionStatus_0 xmlns="http://schemas.microsoft.com/sharepoint/v3/fields">
      <Terms xmlns="http://schemas.microsoft.com/office/infopath/2007/PartnerControls">
        <TermInfo xmlns="http://schemas.microsoft.com/office/infopath/2007/PartnerControls">
          <TermName xmlns="http://schemas.microsoft.com/office/infopath/2007/PartnerControls">Final</TermName>
          <TermId xmlns="http://schemas.microsoft.com/office/infopath/2007/PartnerControls">ea5e6674-7b27-4bac-b091-73adbb394efe</TermId>
        </TermInfo>
      </Terms>
    </VersionStatus_0>
    <Rapporteur xmlns="59ace41b-6786-4ce3-be71-52c27066c6ef" xsi:nil="true"/>
    <DocumentYear xmlns="59ace41b-6786-4ce3-be71-52c27066c6ef">2024</DocumentYear>
    <FicheNumber xmlns="59ace41b-6786-4ce3-be71-52c27066c6ef">11954</FicheNumber>
    <OriginalSender xmlns="59ace41b-6786-4ce3-be71-52c27066c6ef">
      <UserInfo>
        <DisplayName>Eskelinen Juha</DisplayName>
        <AccountId>1533</AccountId>
        <AccountType/>
      </UserInfo>
    </OriginalSender>
    <DocumentPart xmlns="59ace41b-6786-4ce3-be71-52c27066c6ef">0</DocumentPart>
    <AdoptionDate xmlns="59ace41b-6786-4ce3-be71-52c27066c6ef" xsi:nil="true"/>
    <RequestingService xmlns="59ace41b-6786-4ce3-be71-52c27066c6ef">Visites</RequestingService>
    <MeetingName_0 xmlns="http://schemas.microsoft.com/sharepoint/v3/fields">
      <Terms xmlns="http://schemas.microsoft.com/office/infopath/2007/PartnerControls"/>
    </MeetingName_0>
    <AvailableTranslations_0 xmlns="http://schemas.microsoft.com/sharepoint/v3/fields">
      <Terms xmlns="http://schemas.microsoft.com/office/infopath/2007/PartnerControls">
        <TermInfo xmlns="http://schemas.microsoft.com/office/infopath/2007/PartnerControls">
          <TermName xmlns="http://schemas.microsoft.com/office/infopath/2007/PartnerControls">IT</TermName>
          <TermId xmlns="http://schemas.microsoft.com/office/infopath/2007/PartnerControls">0774613c-01ed-4e5d-a25d-11d2388de825</TermId>
        </TermInfo>
        <TermInfo xmlns="http://schemas.microsoft.com/office/infopath/2007/PartnerControls">
          <TermName xmlns="http://schemas.microsoft.com/office/infopath/2007/PartnerControls">NL</TermName>
          <TermId xmlns="http://schemas.microsoft.com/office/infopath/2007/PartnerControls">55c6556c-b4f4-441d-9acf-c498d4f838bd</TermId>
        </TermInfo>
        <TermInfo xmlns="http://schemas.microsoft.com/office/infopath/2007/PartnerControls">
          <TermName xmlns="http://schemas.microsoft.com/office/infopath/2007/PartnerControls">EN</TermName>
          <TermId xmlns="http://schemas.microsoft.com/office/infopath/2007/PartnerControls">f2175f21-25d7-44a3-96da-d6a61b075e1b</TermId>
        </TermInfo>
        <TermInfo xmlns="http://schemas.microsoft.com/office/infopath/2007/PartnerControls">
          <TermName xmlns="http://schemas.microsoft.com/office/infopath/2007/PartnerControls">DA</TermName>
          <TermId xmlns="http://schemas.microsoft.com/office/infopath/2007/PartnerControls">5d49c027-8956-412b-aa16-e85a0f96ad0e</TermId>
        </TermInfo>
        <TermInfo xmlns="http://schemas.microsoft.com/office/infopath/2007/PartnerControls">
          <TermName xmlns="http://schemas.microsoft.com/office/infopath/2007/PartnerControls">FR</TermName>
          <TermId xmlns="http://schemas.microsoft.com/office/infopath/2007/PartnerControls">d2afafd3-4c81-4f60-8f52-ee33f2f54ff3</TermId>
        </TermInfo>
        <TermInfo xmlns="http://schemas.microsoft.com/office/infopath/2007/PartnerControls">
          <TermName xmlns="http://schemas.microsoft.com/office/infopath/2007/PartnerControls">ET</TermName>
          <TermId xmlns="http://schemas.microsoft.com/office/infopath/2007/PartnerControls">ff6c3f4c-b02c-4c3c-ab07-2c37995a7a0a</TermId>
        </TermInfo>
        <TermInfo xmlns="http://schemas.microsoft.com/office/infopath/2007/PartnerControls">
          <TermName xmlns="http://schemas.microsoft.com/office/infopath/2007/PartnerControls">SL</TermName>
          <TermId xmlns="http://schemas.microsoft.com/office/infopath/2007/PartnerControls">98a412ae-eb01-49e9-ae3d-585a81724cfc</TermId>
        </TermInfo>
        <TermInfo xmlns="http://schemas.microsoft.com/office/infopath/2007/PartnerControls">
          <TermName xmlns="http://schemas.microsoft.com/office/infopath/2007/PartnerControls">HU</TermName>
          <TermId xmlns="http://schemas.microsoft.com/office/infopath/2007/PartnerControls">6b229040-c589-4408-b4c1-4285663d20a8</TermId>
        </TermInfo>
        <TermInfo xmlns="http://schemas.microsoft.com/office/infopath/2007/PartnerControls">
          <TermName xmlns="http://schemas.microsoft.com/office/infopath/2007/PartnerControls">EL</TermName>
          <TermId xmlns="http://schemas.microsoft.com/office/infopath/2007/PartnerControls">6d4f4d51-af9b-4650-94b4-4276bee85c91</TermId>
        </TermInfo>
        <TermInfo xmlns="http://schemas.microsoft.com/office/infopath/2007/PartnerControls">
          <TermName xmlns="http://schemas.microsoft.com/office/infopath/2007/PartnerControls">GA</TermName>
          <TermId xmlns="http://schemas.microsoft.com/office/infopath/2007/PartnerControls">762d2456-c427-4ecb-b312-af3dad8e258c</TermId>
        </TermInfo>
        <TermInfo xmlns="http://schemas.microsoft.com/office/infopath/2007/PartnerControls">
          <TermName xmlns="http://schemas.microsoft.com/office/infopath/2007/PartnerControls">RO</TermName>
          <TermId xmlns="http://schemas.microsoft.com/office/infopath/2007/PartnerControls">feb747a2-64cd-4299-af12-4833ddc30497</TermId>
        </TermInfo>
        <TermInfo xmlns="http://schemas.microsoft.com/office/infopath/2007/PartnerControls">
          <TermName xmlns="http://schemas.microsoft.com/office/infopath/2007/PartnerControls">SV</TermName>
          <TermId xmlns="http://schemas.microsoft.com/office/infopath/2007/PartnerControls">c2ed69e7-a339-43d7-8f22-d93680a92aa0</TermId>
        </TermInfo>
        <TermInfo xmlns="http://schemas.microsoft.com/office/infopath/2007/PartnerControls">
          <TermName xmlns="http://schemas.microsoft.com/office/infopath/2007/PartnerControls">FI</TermName>
          <TermId xmlns="http://schemas.microsoft.com/office/infopath/2007/PartnerControls">87606a43-d45f-42d6-b8c9-e1a3457db5b7</TermId>
        </TermInfo>
        <TermInfo xmlns="http://schemas.microsoft.com/office/infopath/2007/PartnerControls">
          <TermName xmlns="http://schemas.microsoft.com/office/infopath/2007/PartnerControls">DE</TermName>
          <TermId xmlns="http://schemas.microsoft.com/office/infopath/2007/PartnerControls">f6b31e5a-26fa-4935-b661-318e46daf27e</TermId>
        </TermInfo>
        <TermInfo xmlns="http://schemas.microsoft.com/office/infopath/2007/PartnerControls">
          <TermName xmlns="http://schemas.microsoft.com/office/infopath/2007/PartnerControls">CS</TermName>
          <TermId xmlns="http://schemas.microsoft.com/office/infopath/2007/PartnerControls">72f9705b-0217-4fd3-bea2-cbc7ed80e26e</TermId>
        </TermInfo>
        <TermInfo xmlns="http://schemas.microsoft.com/office/infopath/2007/PartnerControls">
          <TermName xmlns="http://schemas.microsoft.com/office/infopath/2007/PartnerControls">PT</TermName>
          <TermId xmlns="http://schemas.microsoft.com/office/infopath/2007/PartnerControls">50ccc04a-eadd-42ae-a0cb-acaf45f812ba</TermId>
        </TermInfo>
        <TermInfo xmlns="http://schemas.microsoft.com/office/infopath/2007/PartnerControls">
          <TermName xmlns="http://schemas.microsoft.com/office/infopath/2007/PartnerControls">MT</TermName>
          <TermId xmlns="http://schemas.microsoft.com/office/infopath/2007/PartnerControls">7df99101-6854-4a26-b53a-b88c0da02c26</TermId>
        </TermInfo>
        <TermInfo xmlns="http://schemas.microsoft.com/office/infopath/2007/PartnerControls">
          <TermName xmlns="http://schemas.microsoft.com/office/infopath/2007/PartnerControls">ES</TermName>
          <TermId xmlns="http://schemas.microsoft.com/office/infopath/2007/PartnerControls">e7a6b05b-ae16-40c8-add9-68b64b03aeba</TermId>
        </TermInfo>
        <TermInfo xmlns="http://schemas.microsoft.com/office/infopath/2007/PartnerControls">
          <TermName xmlns="http://schemas.microsoft.com/office/infopath/2007/PartnerControls">SK</TermName>
          <TermId xmlns="http://schemas.microsoft.com/office/infopath/2007/PartnerControls">46d9fce0-ef79-4f71-b89b-cd6aa82426b8</TermId>
        </TermInfo>
        <TermInfo xmlns="http://schemas.microsoft.com/office/infopath/2007/PartnerControls">
          <TermName xmlns="http://schemas.microsoft.com/office/infopath/2007/PartnerControls">LV</TermName>
          <TermId xmlns="http://schemas.microsoft.com/office/infopath/2007/PartnerControls">46f7e311-5d9f-4663-b433-18aeccb7ace7</TermId>
        </TermInfo>
        <TermInfo xmlns="http://schemas.microsoft.com/office/infopath/2007/PartnerControls">
          <TermName xmlns="http://schemas.microsoft.com/office/infopath/2007/PartnerControls">BG</TermName>
          <TermId xmlns="http://schemas.microsoft.com/office/infopath/2007/PartnerControls">1a1b3951-7821-4e6a-85f5-5673fc08bd2c</TermId>
        </TermInfo>
        <TermInfo xmlns="http://schemas.microsoft.com/office/infopath/2007/PartnerControls">
          <TermName xmlns="http://schemas.microsoft.com/office/infopath/2007/PartnerControls">HR</TermName>
          <TermId xmlns="http://schemas.microsoft.com/office/infopath/2007/PartnerControls">2f555653-ed1a-4fe6-8362-9082d95989e5</TermId>
        </TermInfo>
        <TermInfo xmlns="http://schemas.microsoft.com/office/infopath/2007/PartnerControls">
          <TermName xmlns="http://schemas.microsoft.com/office/infopath/2007/PartnerControls">PL</TermName>
          <TermId xmlns="http://schemas.microsoft.com/office/infopath/2007/PartnerControls">1e03da61-4678-4e07-b136-b5024ca9197b</TermId>
        </TermInfo>
        <TermInfo xmlns="http://schemas.microsoft.com/office/infopath/2007/PartnerControls">
          <TermName xmlns="http://schemas.microsoft.com/office/infopath/2007/PartnerControls">LT</TermName>
          <TermId xmlns="http://schemas.microsoft.com/office/infopath/2007/PartnerControls">a7ff5ce7-6123-4f68-865a-a57c31810414</TermId>
        </TermInfo>
      </Terms>
    </AvailableTranslations_0>
    <DocumentStatus_0 xmlns="http://schemas.microsoft.com/sharepoint/v3/fields">
      <Terms xmlns="http://schemas.microsoft.com/office/infopath/2007/PartnerControls">
        <TermInfo xmlns="http://schemas.microsoft.com/office/infopath/2007/PartnerControls">
          <TermName xmlns="http://schemas.microsoft.com/office/infopath/2007/PartnerControls">TRA</TermName>
          <TermId xmlns="http://schemas.microsoft.com/office/infopath/2007/PartnerControls">150d2a88-1431-44e6-a8ca-0bb753ab8672</TermId>
        </TermInfo>
      </Terms>
    </DocumentStatus_0>
    <OriginalLanguage_0 xmlns="http://schemas.microsoft.com/sharepoint/v3/fields">
      <Terms xmlns="http://schemas.microsoft.com/office/infopath/2007/PartnerControls">
        <TermInfo xmlns="http://schemas.microsoft.com/office/infopath/2007/PartnerControls">
          <TermName xmlns="http://schemas.microsoft.com/office/infopath/2007/PartnerControls">EN</TermName>
          <TermId xmlns="http://schemas.microsoft.com/office/infopath/2007/PartnerControls">f2175f21-25d7-44a3-96da-d6a61b075e1b</TermId>
        </TermInfo>
      </Terms>
    </OriginalLanguage_0>
    <MeetingNumber xmlns="91e51ac0-4aa1-4d5e-9a67-017d481be00b" xsi:nil="true"/>
    <DossierName_0 xmlns="http://schemas.microsoft.com/sharepoint/v3/fields">
      <Terms xmlns="http://schemas.microsoft.com/office/infopath/2007/PartnerControls"/>
    </DossierName_0>
    <DocumentVersion xmlns="59ace41b-6786-4ce3-be71-52c27066c6ef">0</DocumentVersion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M Document" ma:contentTypeID="0x010100EA97B91038054C99906057A708A1480A0034DD74551733C243A24AB255EE6A94DB" ma:contentTypeVersion="4" ma:contentTypeDescription="Defines the documents for Document Manager V2" ma:contentTypeScope="" ma:versionID="6dc1781ba7fab92d7d66b168e0cae93f">
  <xsd:schema xmlns:xsd="http://www.w3.org/2001/XMLSchema" xmlns:xs="http://www.w3.org/2001/XMLSchema" xmlns:p="http://schemas.microsoft.com/office/2006/metadata/properties" xmlns:ns2="59ace41b-6786-4ce3-be71-52c27066c6ef" xmlns:ns3="http://schemas.microsoft.com/sharepoint/v3/fields" xmlns:ns4="91e51ac0-4aa1-4d5e-9a67-017d481be00b" targetNamespace="http://schemas.microsoft.com/office/2006/metadata/properties" ma:root="true" ma:fieldsID="f33a43edcf383b76f4f66ff8ebd76d7b" ns2:_="" ns3:_="" ns4:_="">
    <xsd:import namespace="59ace41b-6786-4ce3-be71-52c27066c6ef"/>
    <xsd:import namespace="http://schemas.microsoft.com/sharepoint/v3/fields"/>
    <xsd:import namespace="91e51ac0-4aa1-4d5e-9a67-017d481be00b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ProductionDate" minOccurs="0"/>
                <xsd:element ref="ns2:OriginalSender" minOccurs="0"/>
                <xsd:element ref="ns3:DocumentLanguage_0" minOccurs="0"/>
                <xsd:element ref="ns2:DossierNumber" minOccurs="0"/>
                <xsd:element ref="ns4:MeetingNumber" minOccurs="0"/>
                <xsd:element ref="ns2:Rapporteur" minOccurs="0"/>
                <xsd:element ref="ns2:AdoptionDate" minOccurs="0"/>
                <xsd:element ref="ns3:Confidentiality_0" minOccurs="0"/>
                <xsd:element ref="ns2:TaxCatchAll" minOccurs="0"/>
                <xsd:element ref="ns2:TaxCatchAllLabel" minOccurs="0"/>
                <xsd:element ref="ns3:DocumentSource_0" minOccurs="0"/>
                <xsd:element ref="ns4:DocumentNumber" minOccurs="0"/>
                <xsd:element ref="ns2:MeetingDate" minOccurs="0"/>
                <xsd:element ref="ns3:OriginalLanguage_0" minOccurs="0"/>
                <xsd:element ref="ns2:Procedure" minOccurs="0"/>
                <xsd:element ref="ns3:VersionStatus_0" minOccurs="0"/>
                <xsd:element ref="ns3:DocumentStatus_0" minOccurs="0"/>
                <xsd:element ref="ns2:DocumentYear"/>
                <xsd:element ref="ns3:DocumentType_0" minOccurs="0"/>
                <xsd:element ref="ns2:DocumentPart" minOccurs="0"/>
                <xsd:element ref="ns3:MeetingName_0" minOccurs="0"/>
                <xsd:element ref="ns3:AvailableTranslations_0" minOccurs="0"/>
                <xsd:element ref="ns2:FicheYear" minOccurs="0"/>
                <xsd:element ref="ns2:RequestingService" minOccurs="0"/>
                <xsd:element ref="ns2:FicheNumber" minOccurs="0"/>
                <xsd:element ref="ns3:DossierName_0" minOccurs="0"/>
                <xsd:element ref="ns2:DocumentVers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ace41b-6786-4ce3-be71-52c27066c6ef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ProductionDate" ma:index="12" nillable="true" ma:displayName="Production Date" ma:format="DateOnly" ma:internalName="ProductionDate">
      <xsd:simpleType>
        <xsd:restriction base="dms:DateTime"/>
      </xsd:simpleType>
    </xsd:element>
    <xsd:element name="OriginalSender" ma:index="13" nillable="true" ma:displayName="Original Sender" ma:internalName="OriginalSend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ossierNumber" ma:index="15" nillable="true" ma:displayName="Dossier Number" ma:decimals="0" ma:internalName="DossierNumber">
      <xsd:simpleType>
        <xsd:restriction base="dms:Unknown"/>
      </xsd:simpleType>
    </xsd:element>
    <xsd:element name="Rapporteur" ma:index="17" nillable="true" ma:displayName="Rapporteur" ma:internalName="Rapporteur">
      <xsd:simpleType>
        <xsd:restriction base="dms:Text"/>
      </xsd:simpleType>
    </xsd:element>
    <xsd:element name="AdoptionDate" ma:index="18" nillable="true" ma:displayName="Adoption Date" ma:format="DateOnly" ma:internalName="AdoptionDate">
      <xsd:simpleType>
        <xsd:restriction base="dms:DateTime"/>
      </xsd:simpleType>
    </xsd:element>
    <xsd:element name="TaxCatchAll" ma:index="20" nillable="true" ma:displayName="Taxonomy Catch All Column" ma:hidden="true" ma:list="{e2fb5ba9-5e53-4066-9f9c-cd35b339bd62}" ma:internalName="TaxCatchAll" ma:showField="CatchAllData" ma:web="59ace41b-6786-4ce3-be71-52c27066c6e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21" nillable="true" ma:displayName="Taxonomy Catch All Column1" ma:hidden="true" ma:list="{e2fb5ba9-5e53-4066-9f9c-cd35b339bd62}" ma:internalName="TaxCatchAllLabel" ma:readOnly="true" ma:showField="CatchAllDataLabel" ma:web="59ace41b-6786-4ce3-be71-52c27066c6e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eetingDate" ma:index="26" nillable="true" ma:displayName="Meeting Date" ma:format="DateOnly" ma:internalName="MeetingDate">
      <xsd:simpleType>
        <xsd:restriction base="dms:DateTime"/>
      </xsd:simpleType>
    </xsd:element>
    <xsd:element name="Procedure" ma:index="29" nillable="true" ma:displayName="Procedure" ma:internalName="Procedure">
      <xsd:simpleType>
        <xsd:restriction base="dms:Text"/>
      </xsd:simpleType>
    </xsd:element>
    <xsd:element name="DocumentYear" ma:index="34" ma:displayName="Document Year" ma:decimals="0" ma:internalName="DocumentYear">
      <xsd:simpleType>
        <xsd:restriction base="dms:Unknown"/>
      </xsd:simpleType>
    </xsd:element>
    <xsd:element name="DocumentPart" ma:index="37" nillable="true" ma:displayName="Document Part" ma:decimals="0" ma:internalName="DocumentPart">
      <xsd:simpleType>
        <xsd:restriction base="dms:Unknown"/>
      </xsd:simpleType>
    </xsd:element>
    <xsd:element name="FicheYear" ma:index="42" nillable="true" ma:displayName="Fiche Year" ma:decimals="0" ma:internalName="FicheYear">
      <xsd:simpleType>
        <xsd:restriction base="dms:Unknown"/>
      </xsd:simpleType>
    </xsd:element>
    <xsd:element name="RequestingService" ma:index="43" nillable="true" ma:displayName="Requesting Service" ma:internalName="RequestingService">
      <xsd:simpleType>
        <xsd:restriction base="dms:Text"/>
      </xsd:simpleType>
    </xsd:element>
    <xsd:element name="FicheNumber" ma:index="44" nillable="true" ma:displayName="Fiche Number" ma:decimals="0" ma:internalName="FicheNumber">
      <xsd:simpleType>
        <xsd:restriction base="dms:Unknown"/>
      </xsd:simpleType>
    </xsd:element>
    <xsd:element name="DocumentVersion" ma:index="47" nillable="true" ma:displayName="Document Version" ma:decimals="0" ma:internalName="DocumentVersion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DocumentLanguage_0" ma:index="14" nillable="true" ma:taxonomy="true" ma:internalName="DocumentLanguage_0" ma:taxonomyFieldName="DocumentLanguage" ma:displayName="Document Language" ma:fieldId="{ee5c55ab-e8dd-441f-8840-fdce66906fe3}" ma:sspId="5004ddca-ed1a-45fa-b2df-508b3c5dfc98" ma:termSetId="3e8d1f59-71f7-428c-bd68-e1e655ad5441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Confidentiality_0" ma:index="19" nillable="true" ma:taxonomy="true" ma:internalName="Confidentiality_0" ma:taxonomyFieldName="Confidentiality" ma:displayName="Confidentiality" ma:fieldId="{ee5c4bfe-2b62-4831-9131-22edf8f3665c}" ma:sspId="5004ddca-ed1a-45fa-b2df-508b3c5dfc98" ma:termSetId="11d040ac-3a9a-4d4c-b9cf-922342a701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DocumentSource_0" ma:index="23" ma:taxonomy="true" ma:internalName="DocumentSource_0" ma:taxonomyFieldName="DocumentSource" ma:displayName="Document Source" ma:fieldId="{ee5c1c29-f257-4aae-8e5e-529c0040e17a}" ma:sspId="5004ddca-ed1a-45fa-b2df-508b3c5dfc98" ma:termSetId="ca143256-a90d-4d26-b249-02646b17c0c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OriginalLanguage_0" ma:index="27" nillable="true" ma:taxonomy="true" ma:internalName="OriginalLanguage_0" ma:taxonomyFieldName="OriginalLanguage" ma:displayName="Original Language" ma:fieldId="{ee5ce750-ff6c-4875-8192-ef11fb51efba}" ma:taxonomyMulti="true" ma:sspId="5004ddca-ed1a-45fa-b2df-508b3c5dfc98" ma:termSetId="3e8d1f59-71f7-428c-bd68-e1e655ad5441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VersionStatus_0" ma:index="30" ma:taxonomy="true" ma:internalName="VersionStatus_0" ma:taxonomyFieldName="VersionStatus" ma:displayName="Version Status" ma:indexed="true" ma:fieldId="{ee5cb94b-3df1-4df3-b49b-6e47ce2a7e87}" ma:sspId="5004ddca-ed1a-45fa-b2df-508b3c5dfc98" ma:termSetId="adeca67b-2bdd-4d0f-b3af-a690b4c6d95d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DocumentStatus_0" ma:index="32" nillable="true" ma:taxonomy="true" ma:internalName="DocumentStatus_0" ma:taxonomyFieldName="DocumentStatus" ma:displayName="Document Status" ma:fieldId="{ee5cab93-ac4d-4e2f-b298-e5342324388c}" ma:sspId="5004ddca-ed1a-45fa-b2df-508b3c5dfc98" ma:termSetId="54b85ca4-9023-4cbf-8e96-81af7735228f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DocumentType_0" ma:index="35" nillable="true" ma:taxonomy="true" ma:internalName="DocumentType_0" ma:taxonomyFieldName="DocumentType" ma:displayName="Document Type" ma:indexed="true" ma:fieldId="{ee5cf431-2d10-41e6-bd88-1b6bd5b84f5f}" ma:sspId="5004ddca-ed1a-45fa-b2df-508b3c5dfc98" ma:termSetId="67a76952-94e0-437b-9a60-5085083dde02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eetingName_0" ma:index="38" nillable="true" ma:taxonomy="true" ma:internalName="MeetingName_0" ma:taxonomyFieldName="MeetingName" ma:displayName="Meeting Name" ma:indexed="true" ma:fieldId="{ee5c9b55-8403-4f9e-a156-b6ce5b7b9456}" ma:sspId="5004ddca-ed1a-45fa-b2df-508b3c5dfc98" ma:termSetId="a04e9634-de73-4a41-8cb5-e1efdb89060c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AvailableTranslations_0" ma:index="40" nillable="true" ma:taxonomy="true" ma:internalName="AvailableTranslations_0" ma:taxonomyFieldName="AvailableTranslations" ma:displayName="Available Translations" ma:fieldId="{ee5c7c01-1a65-4138-aa64-80e01e34d799}" ma:taxonomyMulti="true" ma:sspId="5004ddca-ed1a-45fa-b2df-508b3c5dfc98" ma:termSetId="3e8d1f59-71f7-428c-bd68-e1e655ad5441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DossierName_0" ma:index="45" nillable="true" ma:taxonomy="true" ma:internalName="DossierName_0" ma:taxonomyFieldName="DossierName" ma:displayName="Dossier Name" ma:fieldId="{ee5cf7da-503b-4593-8db2-4f0e09c901fd}" ma:sspId="5004ddca-ed1a-45fa-b2df-508b3c5dfc98" ma:termSetId="2b392f04-1222-4352-87c1-6fd60ec33b64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1e51ac0-4aa1-4d5e-9a67-017d481be00b" elementFormDefault="qualified">
    <xsd:import namespace="http://schemas.microsoft.com/office/2006/documentManagement/types"/>
    <xsd:import namespace="http://schemas.microsoft.com/office/infopath/2007/PartnerControls"/>
    <xsd:element name="MeetingNumber" ma:index="16" nillable="true" ma:displayName="Meeting Number" ma:decimals="0" ma:indexed="true" ma:internalName="MeetingNumber">
      <xsd:simpleType>
        <xsd:restriction base="dms:Unknown"/>
      </xsd:simpleType>
    </xsd:element>
    <xsd:element name="DocumentNumber" ma:index="25" nillable="true" ma:displayName="Document Number" ma:decimals="0" ma:indexed="true" ma:internalName="DocumentNumber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C7F0E4D-93EC-40AA-8443-66FD7B0FDBC8}">
  <ds:schemaRefs>
    <ds:schemaRef ds:uri="http://schemas.microsoft.com/office/2006/metadata/properties"/>
    <ds:schemaRef ds:uri="http://schemas.microsoft.com/office/infopath/2007/PartnerControls"/>
    <ds:schemaRef ds:uri="59ace41b-6786-4ce3-be71-52c27066c6ef"/>
    <ds:schemaRef ds:uri="http://schemas.microsoft.com/sharepoint/v3/fields"/>
    <ds:schemaRef ds:uri="91e51ac0-4aa1-4d5e-9a67-017d481be00b"/>
  </ds:schemaRefs>
</ds:datastoreItem>
</file>

<file path=customXml/itemProps2.xml><?xml version="1.0" encoding="utf-8"?>
<ds:datastoreItem xmlns:ds="http://schemas.openxmlformats.org/officeDocument/2006/customXml" ds:itemID="{FE656BEF-53D8-40EF-8D52-F410CFEF2F2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957CBA1-A747-4FBC-B894-DBCFC15B2211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BFB03BBD-56E6-40D3-B7BC-3DE628DAD64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9ace41b-6786-4ce3-be71-52c27066c6ef"/>
    <ds:schemaRef ds:uri="http://schemas.microsoft.com/sharepoint/v3/fields"/>
    <ds:schemaRef ds:uri="91e51ac0-4aa1-4d5e-9a67-017d481be00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7</TotalTime>
  <Words>1086</Words>
  <Application>Microsoft Office PowerPoint</Application>
  <PresentationFormat>On-screen Show (4:3)</PresentationFormat>
  <Paragraphs>130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Source Sans 3</vt:lpstr>
      <vt:lpstr>Theme1</vt:lpstr>
      <vt:lpstr>PowerPoint Presentation</vt:lpstr>
      <vt:lpstr>Tietoa EU:sta</vt:lpstr>
      <vt:lpstr>Mitä EU tekee?</vt:lpstr>
      <vt:lpstr>PowerPoint Presentation</vt:lpstr>
      <vt:lpstr>PowerPoint Presentation</vt:lpstr>
      <vt:lpstr>PowerPoint Presentation</vt:lpstr>
      <vt:lpstr>Mikä on lausunto?</vt:lpstr>
      <vt:lpstr>PowerPoint Presentation</vt:lpstr>
      <vt:lpstr>Mitä hyötyä EU:sta on nuorille?</vt:lpstr>
      <vt:lpstr>Mitä ETSK tarjoaa nuorille?</vt:lpstr>
      <vt:lpstr>ETSK:n nuorisoaloitteet </vt:lpstr>
      <vt:lpstr>”Sinun Eurooppasi, sinun mielipiteesi”   -tapahtuma  (Your Europe, Your Say! – YEYS)</vt:lpstr>
      <vt:lpstr>PowerPoint Presentation</vt:lpstr>
      <vt:lpstr>PowerPoint Presentation</vt:lpstr>
      <vt:lpstr>PowerPoint Presentation</vt:lpstr>
      <vt:lpstr>Pidetään yhteyttä!</vt:lpstr>
      <vt:lpstr>PowerPoint Presentation</vt:lpstr>
    </vt:vector>
  </TitlesOfParts>
  <Company>EESC-ECOR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YEYS2025 - PowerPoint-esitys kouluvierailuja varten</dc:title>
  <dc:subject>INFO</dc:subject>
  <dc:creator>Rodriges Dias Aline</dc:creator>
  <cp:keywords>EESC-2024-04369-00-00-INFO-TRA-EN</cp:keywords>
  <dc:description>Rapporteur:  - Original language: EN - Date of document: 13/12/2024 - Date of meeting:  - External documents:  - Administrator:  BURUZAN Adela</dc:description>
  <cp:lastModifiedBy>Panagiotou Dimitra</cp:lastModifiedBy>
  <cp:revision>384</cp:revision>
  <dcterms:created xsi:type="dcterms:W3CDTF">2019-11-25T13:57:29Z</dcterms:created>
  <dcterms:modified xsi:type="dcterms:W3CDTF">2024-12-16T14:09:20Z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0x010100EA97B91038054C99906057A708A1480A0034DD74551733C243A24AB255EE6A94DB</vt:lpwstr>
  </property>
  <property fmtid="{D5CDD505-2E9C-101B-9397-08002B2CF9AE}" pid="3" name="_dlc_DocIdItemGuid">
    <vt:lpwstr>0352e990-91b3-4a22-95d6-6884a1166a02</vt:lpwstr>
  </property>
  <property fmtid="{D5CDD505-2E9C-101B-9397-08002B2CF9AE}" pid="4" name="AvailableTranslations">
    <vt:lpwstr>12;#IT|0774613c-01ed-4e5d-a25d-11d2388de825;#31;#NL|55c6556c-b4f4-441d-9acf-c498d4f838bd;#5;#EN|f2175f21-25d7-44a3-96da-d6a61b075e1b;#16;#DA|5d49c027-8956-412b-aa16-e85a0f96ad0e;#14;#FR|d2afafd3-4c81-4f60-8f52-ee33f2f54ff3;#33;#ET|ff6c3f4c-b02c-4c3c-ab07-2c37995a7a0a;#27;#SL|98a412ae-eb01-49e9-ae3d-585a81724cfc;#32;#HU|6b229040-c589-4408-b4c1-4285663d20a8;#29;#EL|6d4f4d51-af9b-4650-94b4-4276bee85c91;#18;#GA|762d2456-c427-4ecb-b312-af3dad8e258c;#37;#RO|feb747a2-64cd-4299-af12-4833ddc30497;#21;#SV|c2ed69e7-a339-43d7-8f22-d93680a92aa0;#35;#FI|87606a43-d45f-42d6-b8c9-e1a3457db5b7;#25;#DE|f6b31e5a-26fa-4935-b661-318e46daf27e;#43;#CS|72f9705b-0217-4fd3-bea2-cbc7ed80e26e;#36;#PT|50ccc04a-eadd-42ae-a0cb-acaf45f812ba;#23;#MT|7df99101-6854-4a26-b53a-b88c0da02c26;#24;#ES|e7a6b05b-ae16-40c8-add9-68b64b03aeba;#26;#SK|46d9fce0-ef79-4f71-b89b-cd6aa82426b8;#28;#LV|46f7e311-5d9f-4663-b433-18aeccb7ace7;#22;#BG|1a1b3951-7821-4e6a-85f5-5673fc08bd2c;#30;#HR|2f555653-ed1a-4fe6-8362-9082d95989e5;#17;#PL|1e03da61-4678-4e07-b136-b5024ca9197b;#34;#LT|a7ff5ce7-6123-4f68-865a-a57c31810414</vt:lpwstr>
  </property>
  <property fmtid="{D5CDD505-2E9C-101B-9397-08002B2CF9AE}" pid="5" name="DocumentType_0">
    <vt:lpwstr>INFO|d9136e7c-93a9-4c42-9d28-92b61e85f80c</vt:lpwstr>
  </property>
  <property fmtid="{D5CDD505-2E9C-101B-9397-08002B2CF9AE}" pid="6" name="DossierName_0">
    <vt:lpwstr/>
  </property>
  <property fmtid="{D5CDD505-2E9C-101B-9397-08002B2CF9AE}" pid="7" name="DocumentSource_0">
    <vt:lpwstr>EESC|422833ec-8d7e-4e65-8e4e-8bed07ffb729</vt:lpwstr>
  </property>
  <property fmtid="{D5CDD505-2E9C-101B-9397-08002B2CF9AE}" pid="8" name="DocumentNumber">
    <vt:i4>4369</vt:i4>
  </property>
  <property fmtid="{D5CDD505-2E9C-101B-9397-08002B2CF9AE}" pid="9" name="FicheYear">
    <vt:i4>2021</vt:i4>
  </property>
  <property fmtid="{D5CDD505-2E9C-101B-9397-08002B2CF9AE}" pid="10" name="DocumentYear">
    <vt:i4>2024</vt:i4>
  </property>
  <property fmtid="{D5CDD505-2E9C-101B-9397-08002B2CF9AE}" pid="11" name="DocumentVersion">
    <vt:i4>0</vt:i4>
  </property>
  <property fmtid="{D5CDD505-2E9C-101B-9397-08002B2CF9AE}" pid="12" name="FicheNumber">
    <vt:i4>11954</vt:i4>
  </property>
  <property fmtid="{D5CDD505-2E9C-101B-9397-08002B2CF9AE}" pid="13" name="DocumentStatus">
    <vt:lpwstr>3;#TRA|150d2a88-1431-44e6-a8ca-0bb753ab8672</vt:lpwstr>
  </property>
  <property fmtid="{D5CDD505-2E9C-101B-9397-08002B2CF9AE}" pid="14" name="DocumentPart">
    <vt:i4>0</vt:i4>
  </property>
  <property fmtid="{D5CDD505-2E9C-101B-9397-08002B2CF9AE}" pid="15" name="DossierName">
    <vt:lpwstr/>
  </property>
  <property fmtid="{D5CDD505-2E9C-101B-9397-08002B2CF9AE}" pid="16" name="DocumentSource">
    <vt:lpwstr>1;#EESC|422833ec-8d7e-4e65-8e4e-8bed07ffb729</vt:lpwstr>
  </property>
  <property fmtid="{D5CDD505-2E9C-101B-9397-08002B2CF9AE}" pid="17" name="DocumentType">
    <vt:lpwstr>10;#INFO|d9136e7c-93a9-4c42-9d28-92b61e85f80c</vt:lpwstr>
  </property>
  <property fmtid="{D5CDD505-2E9C-101B-9397-08002B2CF9AE}" pid="18" name="RequestingService">
    <vt:lpwstr>Visites</vt:lpwstr>
  </property>
  <property fmtid="{D5CDD505-2E9C-101B-9397-08002B2CF9AE}" pid="19" name="Confidentiality">
    <vt:lpwstr>11;#Internal|2451815e-8241-4bbf-a22e-1ab710712bf2</vt:lpwstr>
  </property>
  <property fmtid="{D5CDD505-2E9C-101B-9397-08002B2CF9AE}" pid="20" name="MeetingName_0">
    <vt:lpwstr/>
  </property>
  <property fmtid="{D5CDD505-2E9C-101B-9397-08002B2CF9AE}" pid="21" name="Confidentiality_0">
    <vt:lpwstr>Internal|2451815e-8241-4bbf-a22e-1ab710712bf2</vt:lpwstr>
  </property>
  <property fmtid="{D5CDD505-2E9C-101B-9397-08002B2CF9AE}" pid="22" name="OriginalLanguage">
    <vt:lpwstr>5;#EN|f2175f21-25d7-44a3-96da-d6a61b075e1b</vt:lpwstr>
  </property>
  <property fmtid="{D5CDD505-2E9C-101B-9397-08002B2CF9AE}" pid="23" name="MeetingName">
    <vt:lpwstr/>
  </property>
  <property fmtid="{D5CDD505-2E9C-101B-9397-08002B2CF9AE}" pid="24" name="AvailableTranslations_0">
    <vt:lpwstr>IT|0774613c-01ed-4e5d-a25d-11d2388de825;NL|55c6556c-b4f4-441d-9acf-c498d4f838bd;EN|f2175f21-25d7-44a3-96da-d6a61b075e1b;EL|6d4f4d51-af9b-4650-94b4-4276bee85c91</vt:lpwstr>
  </property>
  <property fmtid="{D5CDD505-2E9C-101B-9397-08002B2CF9AE}" pid="25" name="DocumentStatus_0">
    <vt:lpwstr>TRA|150d2a88-1431-44e6-a8ca-0bb753ab8672</vt:lpwstr>
  </property>
  <property fmtid="{D5CDD505-2E9C-101B-9397-08002B2CF9AE}" pid="26" name="OriginalLanguage_0">
    <vt:lpwstr>EN|f2175f21-25d7-44a3-96da-d6a61b075e1b</vt:lpwstr>
  </property>
  <property fmtid="{D5CDD505-2E9C-101B-9397-08002B2CF9AE}" pid="27" name="TaxCatchAll">
    <vt:lpwstr>29;#EL|6d4f4d51-af9b-4650-94b4-4276bee85c91;#31;#NL|55c6556c-b4f4-441d-9acf-c498d4f838bd;#12;#IT|0774613c-01ed-4e5d-a25d-11d2388de825;#11;#Internal|2451815e-8241-4bbf-a22e-1ab710712bf2;#10;#INFO|d9136e7c-93a9-4c42-9d28-92b61e85f80c;#8;#Final|ea5e6674-7b27-4bac-b091-73adbb394efe;#5;#EN|f2175f21-25d7-44a3-96da-d6a61b075e1b;#3;#TRA|150d2a88-1431-44e6-a8ca-0bb753ab8672;#1;#EESC|422833ec-8d7e-4e65-8e4e-8bed07ffb729</vt:lpwstr>
  </property>
  <property fmtid="{D5CDD505-2E9C-101B-9397-08002B2CF9AE}" pid="28" name="VersionStatus_0">
    <vt:lpwstr>Final|ea5e6674-7b27-4bac-b091-73adbb394efe</vt:lpwstr>
  </property>
  <property fmtid="{D5CDD505-2E9C-101B-9397-08002B2CF9AE}" pid="29" name="VersionStatus">
    <vt:lpwstr>8;#Final|ea5e6674-7b27-4bac-b091-73adbb394efe</vt:lpwstr>
  </property>
  <property fmtid="{D5CDD505-2E9C-101B-9397-08002B2CF9AE}" pid="30" name="DocumentLanguage">
    <vt:lpwstr>35;#FI|87606a43-d45f-42d6-b8c9-e1a3457db5b7</vt:lpwstr>
  </property>
  <property fmtid="{D5CDD505-2E9C-101B-9397-08002B2CF9AE}" pid="31" name="_docset_NoMedatataSyncRequired">
    <vt:lpwstr>False</vt:lpwstr>
  </property>
  <property fmtid="{D5CDD505-2E9C-101B-9397-08002B2CF9AE}" pid="32" name="DocumentLanguage_0">
    <vt:lpwstr>EN|f2175f21-25d7-44a3-96da-d6a61b075e1b</vt:lpwstr>
  </property>
</Properties>
</file>