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3"/>
  </p:notesMasterIdLst>
  <p:sldIdLst>
    <p:sldId id="347" r:id="rId6"/>
    <p:sldId id="352" r:id="rId7"/>
    <p:sldId id="294" r:id="rId8"/>
    <p:sldId id="301" r:id="rId9"/>
    <p:sldId id="302" r:id="rId10"/>
    <p:sldId id="303" r:id="rId11"/>
    <p:sldId id="279" r:id="rId12"/>
    <p:sldId id="349" r:id="rId13"/>
    <p:sldId id="298" r:id="rId14"/>
    <p:sldId id="299" r:id="rId15"/>
    <p:sldId id="343" r:id="rId16"/>
    <p:sldId id="305" r:id="rId17"/>
    <p:sldId id="306" r:id="rId18"/>
    <p:sldId id="345" r:id="rId19"/>
    <p:sldId id="307" r:id="rId20"/>
    <p:sldId id="308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uzan Adela" initials="adebu" lastIdx="13" clrIdx="0">
    <p:extLst>
      <p:ext uri="{19B8F6BF-5375-455C-9EA6-DF929625EA0E}">
        <p15:presenceInfo xmlns:p15="http://schemas.microsoft.com/office/powerpoint/2012/main" userId="Buruzan Adela" providerId="None"/>
      </p:ext>
    </p:extLst>
  </p:cmAuthor>
  <p:cmAuthor id="2" name="Lahousse Chloé" initials="clah" lastIdx="8" clrIdx="1">
    <p:extLst>
      <p:ext uri="{19B8F6BF-5375-455C-9EA6-DF929625EA0E}">
        <p15:presenceInfo xmlns:p15="http://schemas.microsoft.com/office/powerpoint/2012/main" userId="Lahousse Chloé" providerId="None"/>
      </p:ext>
    </p:extLst>
  </p:cmAuthor>
  <p:cmAuthor id="3" name="Eleonora Di Nicolantonio" initials="edin" lastIdx="6" clrIdx="2">
    <p:extLst>
      <p:ext uri="{19B8F6BF-5375-455C-9EA6-DF929625EA0E}">
        <p15:presenceInfo xmlns:p15="http://schemas.microsoft.com/office/powerpoint/2012/main" userId="Eleonora Di Nicolantonio" providerId="None"/>
      </p:ext>
    </p:extLst>
  </p:cmAuthor>
  <p:cmAuthor id="4" name="Leeson Rachel" initials="rlee" lastIdx="7" clrIdx="3">
    <p:extLst>
      <p:ext uri="{19B8F6BF-5375-455C-9EA6-DF929625EA0E}">
        <p15:presenceInfo xmlns:p15="http://schemas.microsoft.com/office/powerpoint/2012/main" userId="Leeson Rachel" providerId="None"/>
      </p:ext>
    </p:extLst>
  </p:cmAuthor>
  <p:cmAuthor id="5" name="Ccar" initials="Ccar" lastIdx="10" clrIdx="4">
    <p:extLst>
      <p:ext uri="{19B8F6BF-5375-455C-9EA6-DF929625EA0E}">
        <p15:presenceInfo xmlns:p15="http://schemas.microsoft.com/office/powerpoint/2012/main" userId="Ccar" providerId="None"/>
      </p:ext>
    </p:extLst>
  </p:cmAuthor>
  <p:cmAuthor id="6" name="Chrysanthi Kokkini" initials="chkok" lastIdx="31" clrIdx="5">
    <p:extLst>
      <p:ext uri="{19B8F6BF-5375-455C-9EA6-DF929625EA0E}">
        <p15:presenceInfo xmlns:p15="http://schemas.microsoft.com/office/powerpoint/2012/main" userId="Chrysanthi Kokkini" providerId="None"/>
      </p:ext>
    </p:extLst>
  </p:cmAuthor>
  <p:cmAuthor id="7" name="Adela Buruzan" initials="adebu" lastIdx="14" clrIdx="6">
    <p:extLst>
      <p:ext uri="{19B8F6BF-5375-455C-9EA6-DF929625EA0E}">
        <p15:presenceInfo xmlns:p15="http://schemas.microsoft.com/office/powerpoint/2012/main" userId="Adela Buruzan" providerId="None"/>
      </p:ext>
    </p:extLst>
  </p:cmAuthor>
  <p:cmAuthor id="8" name="Pastor Miranda" initials="mpast" lastIdx="2" clrIdx="7">
    <p:extLst>
      <p:ext uri="{19B8F6BF-5375-455C-9EA6-DF929625EA0E}">
        <p15:presenceInfo xmlns:p15="http://schemas.microsoft.com/office/powerpoint/2012/main" userId="Pastor Miranda" providerId="None"/>
      </p:ext>
    </p:extLst>
  </p:cmAuthor>
  <p:cmAuthor id="9" name="Quintanilla Fernando" initials="fquin" lastIdx="10" clrIdx="8">
    <p:extLst>
      <p:ext uri="{19B8F6BF-5375-455C-9EA6-DF929625EA0E}">
        <p15:presenceInfo xmlns:p15="http://schemas.microsoft.com/office/powerpoint/2012/main" userId="Quintanilla Fernando" providerId="None"/>
      </p:ext>
    </p:extLst>
  </p:cmAuthor>
  <p:cmAuthor id="10" name="Pieros Nadia Melina" initials="napie" lastIdx="4" clrIdx="9">
    <p:extLst>
      <p:ext uri="{19B8F6BF-5375-455C-9EA6-DF929625EA0E}">
        <p15:presenceInfo xmlns:p15="http://schemas.microsoft.com/office/powerpoint/2012/main" userId="Pieros Nadia Melina" providerId="None"/>
      </p:ext>
    </p:extLst>
  </p:cmAuthor>
  <p:cmAuthor id="11" name="Buruzan Adela" initials="BA" lastIdx="9" clrIdx="10">
    <p:extLst>
      <p:ext uri="{19B8F6BF-5375-455C-9EA6-DF929625EA0E}">
        <p15:presenceInfo xmlns:p15="http://schemas.microsoft.com/office/powerpoint/2012/main" userId="S::Adela.Buruzan@eesc.europa.eu::b967b423-1e56-45fd-ba06-8aa4dd697e56" providerId="AD"/>
      </p:ext>
    </p:extLst>
  </p:cmAuthor>
  <p:cmAuthor id="12" name="Kokkini Chrysanthi" initials="KC" lastIdx="108" clrIdx="11">
    <p:extLst>
      <p:ext uri="{19B8F6BF-5375-455C-9EA6-DF929625EA0E}">
        <p15:presenceInfo xmlns:p15="http://schemas.microsoft.com/office/powerpoint/2012/main" userId="S::Chrysanthi.Kokkini@eesc.europa.eu::1dbed518-65dc-46b7-ab53-cc0b2795357f" providerId="AD"/>
      </p:ext>
    </p:extLst>
  </p:cmAuthor>
  <p:cmAuthor id="13" name="Budden Caroline" initials="cbud" lastIdx="22" clrIdx="12">
    <p:extLst>
      <p:ext uri="{19B8F6BF-5375-455C-9EA6-DF929625EA0E}">
        <p15:presenceInfo xmlns:p15="http://schemas.microsoft.com/office/powerpoint/2012/main" userId="Budden Caroline" providerId="None"/>
      </p:ext>
    </p:extLst>
  </p:cmAuthor>
  <p:cmAuthor id="14" name="Bandinu Sara" initials="BS" lastIdx="32" clrIdx="13">
    <p:extLst>
      <p:ext uri="{19B8F6BF-5375-455C-9EA6-DF929625EA0E}">
        <p15:presenceInfo xmlns:p15="http://schemas.microsoft.com/office/powerpoint/2012/main" userId="S::Sara.Bandinu@eesc.europa.eu::7520aff3-ca61-4945-b95e-f00ecc418e47" providerId="AD"/>
      </p:ext>
    </p:extLst>
  </p:cmAuthor>
  <p:cmAuthor id="15" name="Buruzan Adela" initials="BA [2]" lastIdx="8" clrIdx="14">
    <p:extLst>
      <p:ext uri="{19B8F6BF-5375-455C-9EA6-DF929625EA0E}">
        <p15:presenceInfo xmlns:p15="http://schemas.microsoft.com/office/powerpoint/2012/main" userId="S::Adela.Buruzan@eesc.europa.eu::b3d72b52-bab3-46df-9507-7603dbbe2474" providerId="AD"/>
      </p:ext>
    </p:extLst>
  </p:cmAuthor>
  <p:cmAuthor id="16" name="Sara Bandinu" initials="SB" lastIdx="92" clrIdx="15">
    <p:extLst>
      <p:ext uri="{19B8F6BF-5375-455C-9EA6-DF929625EA0E}">
        <p15:presenceInfo xmlns:p15="http://schemas.microsoft.com/office/powerpoint/2012/main" userId="bb37b23543c4d8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FAD"/>
    <a:srgbClr val="2E75B6"/>
    <a:srgbClr val="FF98F4"/>
    <a:srgbClr val="2F5597"/>
    <a:srgbClr val="1D4195"/>
    <a:srgbClr val="01ABDE"/>
    <a:srgbClr val="412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04B2A0-617B-4863-853E-6A975F1E8C57}" type="datetimeFigureOut">
              <a:rPr lang="fr-BE" smtClean="0"/>
              <a:t>16-12-24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C8523-0B1C-498C-A94E-D7FB7B3F3AA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7259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some years now, the EESC has been working on how to better integrate the voice of young Europeans in its work and in the EU decision-making process in a structured and meaningful way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D621B-A482-9F46-974E-D637899829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82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2.png"/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1.jpeg"/><Relationship Id="rId5" Type="http://schemas.openxmlformats.org/officeDocument/2006/relationships/image" Target="../media/image46.svg"/><Relationship Id="rId10" Type="http://schemas.openxmlformats.org/officeDocument/2006/relationships/image" Target="../media/image6.jpe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.jpe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image" Target="../media/image67.jpeg"/><Relationship Id="rId2" Type="http://schemas.openxmlformats.org/officeDocument/2006/relationships/image" Target="../media/image61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hyperlink" Target="https://www.instagram.com/youreuropeyoursay/" TargetMode="External"/><Relationship Id="rId5" Type="http://schemas.openxmlformats.org/officeDocument/2006/relationships/hyperlink" Target="https://www.facebook.com/pages/Your-Europe-Your-Say/255682697155?ref=hl" TargetMode="External"/><Relationship Id="rId15" Type="http://schemas.openxmlformats.org/officeDocument/2006/relationships/image" Target="../media/image69.png"/><Relationship Id="rId10" Type="http://schemas.openxmlformats.org/officeDocument/2006/relationships/hyperlink" Target="https://www.facebook.com/youreuropeyoursay" TargetMode="External"/><Relationship Id="rId4" Type="http://schemas.openxmlformats.org/officeDocument/2006/relationships/hyperlink" Target="mailto:youreurope@eesc.europa.eu" TargetMode="External"/><Relationship Id="rId9" Type="http://schemas.openxmlformats.org/officeDocument/2006/relationships/image" Target="../media/image66.svg"/><Relationship Id="rId14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esc.europa.eu/et/members-groups/groups/employers-grou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eesc.europa.eu/et/members-groups/groups/civil-society-organisations-group" TargetMode="External"/><Relationship Id="rId4" Type="http://schemas.openxmlformats.org/officeDocument/2006/relationships/hyperlink" Target="https://www.eesc.europa.eu/et/members-groups/groups/workers-grou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E216AD-D4CC-4CC4-B842-98C5A5C91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16" y="4600575"/>
            <a:ext cx="2614867" cy="117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8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67EC07-3036-4F5A-AED3-0018E25776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41783" cy="28360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4A569452-47F9-4DA4-B61A-92781EA1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76" y="3240148"/>
            <a:ext cx="2645546" cy="2242157"/>
          </a:xfrm>
        </p:spPr>
        <p:txBody>
          <a:bodyPr>
            <a:noAutofit/>
          </a:bodyPr>
          <a:lstStyle/>
          <a:p>
            <a:pPr eaLnBrk="1" hangingPunct="1"/>
            <a:r>
              <a:rPr lang="et-EE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Mida Euroopa Majandus- ja Sotsiaalkomitee noortele pakub?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E826BE9-3036-41D0-AA21-D44F6355D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230" y="539770"/>
            <a:ext cx="3893653" cy="5778459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2000"/>
              <a:t>2022. aasta septembris võttis komitee vastu arvamuse </a:t>
            </a:r>
            <a:r>
              <a:rPr lang="et-EE" sz="2000" b="1">
                <a:solidFill>
                  <a:srgbClr val="0CAFAD"/>
                </a:solidFill>
              </a:rPr>
              <a:t>ELi noortetesti</a:t>
            </a:r>
            <a:r>
              <a:rPr lang="et-EE" sz="2000"/>
              <a:t> teemal. Tegemist on vahendiga</a:t>
            </a:r>
            <a:r>
              <a:rPr lang="et-EE" sz="2000" b="1">
                <a:solidFill>
                  <a:srgbClr val="0CAFAD"/>
                </a:solidFill>
              </a:rPr>
              <a:t> noorte osaluse suurendamiseks</a:t>
            </a:r>
            <a:r>
              <a:rPr lang="et-EE" sz="2000"/>
              <a:t> ja noorte perspektiivide integreerimiseks poliitika kujundamisse.</a:t>
            </a:r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endParaRPr lang="en-US" altLang="fr-FR" sz="2000" dirty="0"/>
          </a:p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2000"/>
              <a:t>Seejärel loodi 2023. aasta juulis </a:t>
            </a:r>
            <a:r>
              <a:rPr lang="et-EE" sz="2000" b="1">
                <a:solidFill>
                  <a:srgbClr val="0CAFAD"/>
                </a:solidFill>
              </a:rPr>
              <a:t>komitee noorterühm</a:t>
            </a:r>
            <a:r>
              <a:rPr lang="et-EE" sz="2000"/>
              <a:t>, mille volitused on järgmised: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uurida võimalusi, kuidas noored saaksid komitee tööle </a:t>
            </a:r>
            <a:r>
              <a:rPr lang="et-EE" sz="2000" b="1">
                <a:solidFill>
                  <a:srgbClr val="0CAFAD"/>
                </a:solidFill>
              </a:rPr>
              <a:t>aktiivselt kaasa aidata</a:t>
            </a:r>
            <a:r>
              <a:rPr lang="et-EE" sz="2000"/>
              <a:t>;</a:t>
            </a:r>
          </a:p>
          <a:p>
            <a:pPr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edendada avatud dialoogi</a:t>
            </a:r>
            <a:r>
              <a:rPr lang="et-EE" sz="2000" b="1">
                <a:solidFill>
                  <a:srgbClr val="0CAFAD"/>
                </a:solidFill>
              </a:rPr>
              <a:t> komitee liikmete ja noorteorganisatsioonide</a:t>
            </a:r>
            <a:r>
              <a:rPr lang="et-EE" sz="2000"/>
              <a:t> vahel.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12FBD1-C491-4F82-8DEE-57555CDB39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2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849631" y="3903709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1110" y="4304864"/>
            <a:ext cx="1828104" cy="827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Komitee</a:t>
            </a:r>
            <a:br>
              <a:rPr lang="et-E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noorterühm</a:t>
            </a:r>
          </a:p>
        </p:txBody>
      </p:sp>
      <p:sp>
        <p:nvSpPr>
          <p:cNvPr id="17" name="Oval 16"/>
          <p:cNvSpPr/>
          <p:nvPr/>
        </p:nvSpPr>
        <p:spPr>
          <a:xfrm>
            <a:off x="2761111" y="2384661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649825" y="2951054"/>
            <a:ext cx="1828104" cy="849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Üritus „Sinu Euroopa,</a:t>
            </a:r>
            <a:br>
              <a:rPr lang="et-E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Sinu arvamus“</a:t>
            </a:r>
          </a:p>
        </p:txBody>
      </p:sp>
      <p:sp>
        <p:nvSpPr>
          <p:cNvPr id="19" name="Oval 18"/>
          <p:cNvSpPr/>
          <p:nvPr/>
        </p:nvSpPr>
        <p:spPr>
          <a:xfrm>
            <a:off x="4378935" y="407545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41001" y="4432599"/>
            <a:ext cx="1090001" cy="855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ELi </a:t>
            </a:r>
            <a:r>
              <a:rPr lang="et-EE" sz="16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noortetest</a:t>
            </a:r>
            <a:r>
              <a:rPr lang="et-EE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komitees</a:t>
            </a:r>
          </a:p>
        </p:txBody>
      </p:sp>
      <p:sp>
        <p:nvSpPr>
          <p:cNvPr id="21" name="Oval 20"/>
          <p:cNvSpPr/>
          <p:nvPr/>
        </p:nvSpPr>
        <p:spPr>
          <a:xfrm>
            <a:off x="7047936" y="2477354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7106498" y="2859806"/>
            <a:ext cx="1492347" cy="11395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160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Uuring noorte osalemise kohta eri tasanditel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D541EB1-8888-4189-87A5-95761629146F}"/>
              </a:ext>
            </a:extLst>
          </p:cNvPr>
          <p:cNvSpPr/>
          <p:nvPr/>
        </p:nvSpPr>
        <p:spPr>
          <a:xfrm>
            <a:off x="3907388" y="2246467"/>
            <a:ext cx="899100" cy="899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74240-ED5B-4EBC-89B0-B8A1F96D80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12" y="2388156"/>
            <a:ext cx="683670" cy="6210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50790" y="2388332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0808" y="2677188"/>
            <a:ext cx="1828104" cy="835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Noorte</a:t>
            </a:r>
            <a:br>
              <a:rPr lang="et-E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kliima ja</a:t>
            </a:r>
            <a:br>
              <a:rPr lang="et-EE" sz="1600">
                <a:solidFill>
                  <a:schemeClr val="bg1"/>
                </a:solidFill>
                <a:latin typeface="Calibri" pitchFamily="34" charset="0"/>
              </a:rPr>
            </a:br>
            <a:r>
              <a:rPr lang="et-EE" sz="1600">
                <a:solidFill>
                  <a:schemeClr val="bg1"/>
                </a:solidFill>
                <a:latin typeface="Calibri" pitchFamily="34" charset="0"/>
              </a:rPr>
              <a:t>kestlikkuse ümarlauad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21462"/>
          <a:stretch/>
        </p:blipFill>
        <p:spPr>
          <a:xfrm>
            <a:off x="824448" y="1909423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6" b="14414"/>
          <a:stretch/>
        </p:blipFill>
        <p:spPr>
          <a:xfrm>
            <a:off x="1400278" y="2142114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26DC392-B7CF-4A8A-9D0C-595BC614A3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" r="245"/>
          <a:stretch/>
        </p:blipFill>
        <p:spPr>
          <a:xfrm>
            <a:off x="1841165" y="2660520"/>
            <a:ext cx="675000" cy="6750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333A46-02BD-4901-9CCE-AC1006CEFC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4" t="3594" r="663" b="-1528"/>
          <a:stretch/>
        </p:blipFill>
        <p:spPr>
          <a:xfrm>
            <a:off x="2511848" y="525854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E41E4F3-AD9D-41D5-87C8-2A5B8A8ADB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3" t="20848" r="20641" b="36188"/>
          <a:stretch/>
        </p:blipFill>
        <p:spPr>
          <a:xfrm>
            <a:off x="3077591" y="4888079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4A6F7E-8308-4C5D-8979-2BC3D654FB5C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036" r="12569" b="31180"/>
          <a:stretch/>
        </p:blipFill>
        <p:spPr>
          <a:xfrm>
            <a:off x="3339657" y="4213218"/>
            <a:ext cx="676800" cy="67680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060A246-292C-6F67-BB34-9D053AC3F69C}"/>
              </a:ext>
            </a:extLst>
          </p:cNvPr>
          <p:cNvSpPr/>
          <p:nvPr/>
        </p:nvSpPr>
        <p:spPr>
          <a:xfrm>
            <a:off x="4921498" y="2389888"/>
            <a:ext cx="1620000" cy="1620000"/>
          </a:xfrm>
          <a:prstGeom prst="ellipse">
            <a:avLst/>
          </a:prstGeom>
          <a:solidFill>
            <a:srgbClr val="1E9DC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Noorte delegaat</a:t>
            </a:r>
            <a:br>
              <a:rPr lang="et-EE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t-EE" sz="160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COPil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1927" y="2278335"/>
            <a:ext cx="768931" cy="79063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3" name="Picture 12" descr="A blue and white poster with a white bowl with a check mark and green tick&#10;&#10;Description automatically generated">
            <a:extLst>
              <a:ext uri="{FF2B5EF4-FFF2-40B4-BE49-F238E27FC236}">
                <a16:creationId xmlns:a16="http://schemas.microsoft.com/office/drawing/2014/main" id="{60848663-A113-C0DF-0468-EDA7AEF537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9000" y="4033053"/>
            <a:ext cx="811164" cy="853634"/>
          </a:xfrm>
          <a:prstGeom prst="ellipse">
            <a:avLst/>
          </a:prstGeom>
          <a:ln w="5715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Titre 1">
            <a:extLst>
              <a:ext uri="{FF2B5EF4-FFF2-40B4-BE49-F238E27FC236}">
                <a16:creationId xmlns:a16="http://schemas.microsoft.com/office/drawing/2014/main" id="{C4F35FE2-1C76-4BAB-90B2-F41E8C962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23" y="-135272"/>
            <a:ext cx="6726317" cy="2242157"/>
          </a:xfrm>
        </p:spPr>
        <p:txBody>
          <a:bodyPr>
            <a:noAutofit/>
          </a:bodyPr>
          <a:lstStyle/>
          <a:p>
            <a:pPr algn="ctr" eaLnBrk="1" hangingPunct="1"/>
            <a:r>
              <a:rPr lang="et-EE" sz="4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Euroopa Majandus- ja Sotsiaalkomitee noortealgatused 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5F06B8-5B29-4D29-97BD-45434AC55C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E2D76C7-CDD1-4C84-92DB-7D0DC8B80DB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4525"/>
          <a:stretch/>
        </p:blipFill>
        <p:spPr>
          <a:xfrm>
            <a:off x="6660303" y="5149941"/>
            <a:ext cx="2066760" cy="157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8" grpId="0" uiExpand="1" build="p"/>
      <p:bldP spid="20" grpId="0"/>
      <p:bldP spid="2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904D1C-381F-4D80-8D78-60EF5770B4BF}"/>
              </a:ext>
            </a:extLst>
          </p:cNvPr>
          <p:cNvSpPr txBox="1"/>
          <p:nvPr/>
        </p:nvSpPr>
        <p:spPr>
          <a:xfrm>
            <a:off x="1161875" y="1392386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800"/>
              <a:t>13–14. märts 2025 </a:t>
            </a:r>
          </a:p>
        </p:txBody>
      </p:sp>
      <p:pic>
        <p:nvPicPr>
          <p:cNvPr id="12" name="Graphic 11" descr="Daily calendar with solid fill">
            <a:extLst>
              <a:ext uri="{FF2B5EF4-FFF2-40B4-BE49-F238E27FC236}">
                <a16:creationId xmlns:a16="http://schemas.microsoft.com/office/drawing/2014/main" id="{168BBC7F-1AC6-466C-BE08-08EC16F97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764" y="1083500"/>
            <a:ext cx="738231" cy="738231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1C834FA3-4E70-472B-ACD8-63D101810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7141" y="1937206"/>
            <a:ext cx="914400" cy="91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8521948-344F-4C3C-B998-91FBB05F275E}"/>
              </a:ext>
            </a:extLst>
          </p:cNvPr>
          <p:cNvSpPr txBox="1"/>
          <p:nvPr/>
        </p:nvSpPr>
        <p:spPr>
          <a:xfrm>
            <a:off x="1161875" y="2270434"/>
            <a:ext cx="24034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/>
              <a:t>Brüssel, Belgia</a:t>
            </a:r>
          </a:p>
        </p:txBody>
      </p:sp>
      <p:pic>
        <p:nvPicPr>
          <p:cNvPr id="17" name="Graphic 16" descr="Group success with solid fill">
            <a:extLst>
              <a:ext uri="{FF2B5EF4-FFF2-40B4-BE49-F238E27FC236}">
                <a16:creationId xmlns:a16="http://schemas.microsoft.com/office/drawing/2014/main" id="{B0F8F6F6-D7D6-4CF8-9A8B-F9897D5CA5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680" y="2912300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38845AB-89C8-488F-9864-7AB8387F24E9}"/>
              </a:ext>
            </a:extLst>
          </p:cNvPr>
          <p:cNvSpPr txBox="1"/>
          <p:nvPr/>
        </p:nvSpPr>
        <p:spPr>
          <a:xfrm>
            <a:off x="1161875" y="2955905"/>
            <a:ext cx="34101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/>
              <a:t>133 delegaati esindavad</a:t>
            </a:r>
          </a:p>
          <a:p>
            <a:r>
              <a:rPr lang="et-E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>
                <a:solidFill>
                  <a:srgbClr val="0CAFAD"/>
                </a:solidFill>
              </a:rPr>
              <a:t>37 riigi </a:t>
            </a:r>
            <a:r>
              <a:rPr lang="et-EE"/>
              <a:t>(27 liikmesriigi, 9 kandidaatriigi ja Ühendkuningriigi) </a:t>
            </a:r>
            <a:r>
              <a:rPr lang="et-EE" b="1">
                <a:solidFill>
                  <a:srgbClr val="0CAFAD"/>
                </a:solidFill>
              </a:rPr>
              <a:t>keskkoole</a:t>
            </a:r>
            <a:r>
              <a:rPr lang="et-EE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>
                <a:solidFill>
                  <a:srgbClr val="0CAFAD"/>
                </a:solidFill>
              </a:rPr>
              <a:t>riiklikke noortenõukogusid;</a:t>
            </a:r>
            <a:r>
              <a:rPr lang="et-EE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>
                <a:solidFill>
                  <a:srgbClr val="0CAFAD"/>
                </a:solidFill>
              </a:rPr>
              <a:t>noorteorganisatsioone;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>
                <a:solidFill>
                  <a:srgbClr val="0CAFAD"/>
                </a:solidFill>
              </a:rPr>
              <a:t>Euroopa Noortefoorumit.</a:t>
            </a:r>
          </a:p>
          <a:p>
            <a:r>
              <a:rPr lang="et-EE"/>
              <a:t> </a:t>
            </a: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A78DABB4-8989-4BA0-82F8-6E8353778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046" y="118215"/>
            <a:ext cx="6008528" cy="1100770"/>
          </a:xfrm>
        </p:spPr>
        <p:txBody>
          <a:bodyPr>
            <a:noAutofit/>
          </a:bodyPr>
          <a:lstStyle/>
          <a:p>
            <a:pPr algn="ctr" eaLnBrk="1" hangingPunct="1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„Sinu Euroopa, Sinu arvamus“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127E77-0964-487C-B1AB-270473702B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57" t="3853" r="20142" b="17042"/>
          <a:stretch/>
        </p:blipFill>
        <p:spPr>
          <a:xfrm>
            <a:off x="5300203" y="3008213"/>
            <a:ext cx="3843796" cy="38497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A1DA70-71F4-4C4E-AD9B-F2DA84AFAE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r="7073"/>
          <a:stretch/>
        </p:blipFill>
        <p:spPr>
          <a:xfrm>
            <a:off x="3724429" y="1192423"/>
            <a:ext cx="2475038" cy="2109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0B323AA-18FA-4CD4-88B9-48A41DC3A93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EBEDE6-9098-45D8-B6E1-90C7B2DCF0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r="1424"/>
          <a:stretch/>
        </p:blipFill>
        <p:spPr>
          <a:xfrm>
            <a:off x="6835724" y="1021294"/>
            <a:ext cx="2111135" cy="179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027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FF2254B-D96C-43B1-9E70-EA8793D340D1}"/>
              </a:ext>
            </a:extLst>
          </p:cNvPr>
          <p:cNvSpPr/>
          <p:nvPr/>
        </p:nvSpPr>
        <p:spPr>
          <a:xfrm rot="5400000">
            <a:off x="714497" y="3621146"/>
            <a:ext cx="2979175" cy="2468392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D36A3D-C48A-4BFA-A985-DAF1F5C74FE2}"/>
              </a:ext>
            </a:extLst>
          </p:cNvPr>
          <p:cNvSpPr txBox="1"/>
          <p:nvPr/>
        </p:nvSpPr>
        <p:spPr>
          <a:xfrm>
            <a:off x="2890844" y="265947"/>
            <a:ext cx="336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</a:rPr>
              <a:t>Mida oodata?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52B0D-4A7B-4DDD-8C31-7E5B8BF656CA}"/>
              </a:ext>
            </a:extLst>
          </p:cNvPr>
          <p:cNvSpPr txBox="1"/>
          <p:nvPr/>
        </p:nvSpPr>
        <p:spPr>
          <a:xfrm>
            <a:off x="590613" y="1346812"/>
            <a:ext cx="23169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800" b="1" dirty="0">
                <a:solidFill>
                  <a:schemeClr val="accent1">
                    <a:lumMod val="75000"/>
                  </a:schemeClr>
                </a:solidFill>
              </a:rPr>
              <a:t>1. etapp. </a:t>
            </a:r>
            <a:r>
              <a:rPr lang="et-EE" sz="1700" dirty="0"/>
              <a:t>Teid jagatakse </a:t>
            </a:r>
            <a:r>
              <a:rPr lang="et-EE" sz="1700" b="1" dirty="0"/>
              <a:t>rühmadesse</a:t>
            </a:r>
            <a:r>
              <a:rPr lang="et-EE" sz="1700" dirty="0"/>
              <a:t>. Võtate </a:t>
            </a:r>
            <a:r>
              <a:rPr lang="et-EE" sz="1700" b="1" dirty="0"/>
              <a:t>osa interaktiivsetest seminaridest</a:t>
            </a:r>
            <a:r>
              <a:rPr lang="et-EE" sz="1700" dirty="0"/>
              <a:t> ja kuulete peakõnelejate </a:t>
            </a:r>
            <a:r>
              <a:rPr lang="et-EE" sz="1700" b="1" dirty="0"/>
              <a:t>inspireerivaid ettekandeid</a:t>
            </a:r>
            <a:r>
              <a:rPr lang="et-EE" sz="17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CA90D-7265-4A2C-B82C-8509B4B1051A}"/>
              </a:ext>
            </a:extLst>
          </p:cNvPr>
          <p:cNvSpPr txBox="1"/>
          <p:nvPr/>
        </p:nvSpPr>
        <p:spPr>
          <a:xfrm>
            <a:off x="3290265" y="1348917"/>
            <a:ext cx="2178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800" b="1">
                <a:solidFill>
                  <a:schemeClr val="accent1">
                    <a:lumMod val="75000"/>
                  </a:schemeClr>
                </a:solidFill>
              </a:rPr>
              <a:t>2. etapp. </a:t>
            </a:r>
            <a:r>
              <a:rPr lang="et-EE" sz="1800"/>
              <a:t>Arutelujuhid aitavad teil </a:t>
            </a:r>
            <a:r>
              <a:rPr lang="et-EE" sz="1800" b="1"/>
              <a:t>väljendada oma visiooni ja ootusi Euroopa tuleviku suhtes</a:t>
            </a:r>
            <a:r>
              <a:rPr lang="et-EE" sz="180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67F0A-A3D9-4FD8-8CA8-D7EDBAED20C3}"/>
              </a:ext>
            </a:extLst>
          </p:cNvPr>
          <p:cNvSpPr txBox="1"/>
          <p:nvPr/>
        </p:nvSpPr>
        <p:spPr>
          <a:xfrm>
            <a:off x="6059661" y="1336907"/>
            <a:ext cx="26479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800" b="1">
                <a:solidFill>
                  <a:schemeClr val="accent1">
                    <a:lumMod val="75000"/>
                  </a:schemeClr>
                </a:solidFill>
              </a:rPr>
              <a:t>3. etapp. </a:t>
            </a:r>
            <a:r>
              <a:rPr lang="et-E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Üritus lõpeb</a:t>
            </a:r>
            <a:r>
              <a:rPr lang="et-EE" sz="1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täiskogu istungjärguga</a:t>
            </a:r>
            <a:r>
              <a:rPr lang="et-EE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mille käigus vormivad osalejad oma ideed konkreetseteks soovitusteks.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34D30B-1C34-419A-B390-688A4112E764}"/>
              </a:ext>
            </a:extLst>
          </p:cNvPr>
          <p:cNvSpPr txBox="1"/>
          <p:nvPr/>
        </p:nvSpPr>
        <p:spPr>
          <a:xfrm>
            <a:off x="3873011" y="4806589"/>
            <a:ext cx="50835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t-EE" b="1"/>
              <a:t>Komitee noorterühm</a:t>
            </a:r>
            <a:r>
              <a:rPr lang="et-EE"/>
              <a:t> võtab teatepulga üle, jagades noorte soovitusi, et komitee saaks neist </a:t>
            </a:r>
            <a:r>
              <a:rPr lang="et-EE" b="1"/>
              <a:t>võimalusel lähtuda</a:t>
            </a:r>
            <a:r>
              <a:rPr lang="et-EE"/>
              <a:t> oma nõuande- ja poliitilises töös. Samuti uurib noorterühm, kuidas integreerida need soovitused konkreetsetesse arvamustesse, mis läbivad </a:t>
            </a:r>
            <a:r>
              <a:rPr lang="et-EE" b="1"/>
              <a:t>ELi noortetesti</a:t>
            </a:r>
            <a:r>
              <a:rPr lang="et-EE"/>
              <a:t>.</a:t>
            </a:r>
          </a:p>
        </p:txBody>
      </p:sp>
      <p:pic>
        <p:nvPicPr>
          <p:cNvPr id="11" name="Graphic 10" descr="Arrow: Slight curve with solid fill">
            <a:extLst>
              <a:ext uri="{FF2B5EF4-FFF2-40B4-BE49-F238E27FC236}">
                <a16:creationId xmlns:a16="http://schemas.microsoft.com/office/drawing/2014/main" id="{20D29FA3-B52B-4412-BB0B-93518A3A3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8325" y="1859367"/>
            <a:ext cx="505213" cy="505213"/>
          </a:xfrm>
          <a:prstGeom prst="rect">
            <a:avLst/>
          </a:prstGeom>
        </p:spPr>
      </p:pic>
      <p:pic>
        <p:nvPicPr>
          <p:cNvPr id="12" name="Graphic 11" descr="Arrow: Slight curve with solid fill">
            <a:extLst>
              <a:ext uri="{FF2B5EF4-FFF2-40B4-BE49-F238E27FC236}">
                <a16:creationId xmlns:a16="http://schemas.microsoft.com/office/drawing/2014/main" id="{04BCC63C-2F0F-4D42-AAFF-AFA344F55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1613" y="1961463"/>
            <a:ext cx="505213" cy="505213"/>
          </a:xfrm>
          <a:prstGeom prst="rect">
            <a:avLst/>
          </a:prstGeom>
        </p:spPr>
      </p:pic>
      <p:pic>
        <p:nvPicPr>
          <p:cNvPr id="16" name="Graphic 15" descr="Arrow: Straight with solid fill">
            <a:extLst>
              <a:ext uri="{FF2B5EF4-FFF2-40B4-BE49-F238E27FC236}">
                <a16:creationId xmlns:a16="http://schemas.microsoft.com/office/drawing/2014/main" id="{A065573D-F89E-443F-95CA-70D6BD2C49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03782" y="3346484"/>
            <a:ext cx="742952" cy="74295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E9DAF3-D1FE-4F4F-92FD-F4FAF16A0C2B}"/>
              </a:ext>
            </a:extLst>
          </p:cNvPr>
          <p:cNvSpPr txBox="1"/>
          <p:nvPr/>
        </p:nvSpPr>
        <p:spPr>
          <a:xfrm>
            <a:off x="5499541" y="4204400"/>
            <a:ext cx="13807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Tulemus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6E0777-42C3-46E2-9D92-9ADE90F9A9AC}"/>
              </a:ext>
            </a:extLst>
          </p:cNvPr>
          <p:cNvSpPr/>
          <p:nvPr/>
        </p:nvSpPr>
        <p:spPr>
          <a:xfrm rot="5400000">
            <a:off x="799102" y="3740021"/>
            <a:ext cx="2786842" cy="2217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C73786-359C-4906-85CB-B7260C125FEA}"/>
              </a:ext>
            </a:extLst>
          </p:cNvPr>
          <p:cNvSpPr txBox="1"/>
          <p:nvPr/>
        </p:nvSpPr>
        <p:spPr>
          <a:xfrm>
            <a:off x="1094222" y="3508568"/>
            <a:ext cx="2196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t-EE" sz="1600" b="1" dirty="0">
                <a:solidFill>
                  <a:srgbClr val="0CAFAD"/>
                </a:solidFill>
              </a:rPr>
              <a:t>Õpetajatel</a:t>
            </a:r>
            <a:r>
              <a:rPr lang="et-EE" sz="1600" dirty="0"/>
              <a:t> on ka võimalus külastada </a:t>
            </a:r>
            <a:r>
              <a:rPr lang="et-EE" sz="1600" b="1" dirty="0">
                <a:solidFill>
                  <a:srgbClr val="0CAFAD"/>
                </a:solidFill>
              </a:rPr>
              <a:t>Euroopa Ajaloo Maja</a:t>
            </a:r>
            <a:r>
              <a:rPr lang="et-EE" sz="1600" dirty="0"/>
              <a:t>, </a:t>
            </a:r>
            <a:r>
              <a:rPr lang="et-EE" sz="1600" b="1" dirty="0">
                <a:solidFill>
                  <a:srgbClr val="0CAFAD"/>
                </a:solidFill>
              </a:rPr>
              <a:t>suhelda</a:t>
            </a:r>
            <a:r>
              <a:rPr lang="et-EE" sz="1600" dirty="0"/>
              <a:t> kolleegidega ning osaleda koolitustel ja teabeüritustel, kus teised ELi institutsioonid tutvustavad oma </a:t>
            </a:r>
            <a:r>
              <a:rPr lang="et-EE" sz="1600" dirty="0" err="1"/>
              <a:t>noortevaldkonna</a:t>
            </a:r>
            <a:r>
              <a:rPr lang="et-EE" sz="1600" dirty="0"/>
              <a:t> programme.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A026B03-1330-40C4-B2F3-642E334FE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7" y="6029650"/>
            <a:ext cx="821626" cy="8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9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3DE3A2E-F540-44E7-B60C-B72F9A4C253A}"/>
              </a:ext>
            </a:extLst>
          </p:cNvPr>
          <p:cNvSpPr txBox="1">
            <a:spLocks/>
          </p:cNvSpPr>
          <p:nvPr/>
        </p:nvSpPr>
        <p:spPr bwMode="auto">
          <a:xfrm>
            <a:off x="2096676" y="244628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t-EE" sz="3600" b="1">
                <a:solidFill>
                  <a:schemeClr val="accent5">
                    <a:lumMod val="75000"/>
                  </a:schemeClr>
                </a:solidFill>
              </a:rPr>
              <a:t>#YEYS2025 eesmärgid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30ED8F-14FF-4240-9775-44F285D6EA7A}"/>
              </a:ext>
            </a:extLst>
          </p:cNvPr>
          <p:cNvSpPr txBox="1"/>
          <p:nvPr/>
        </p:nvSpPr>
        <p:spPr>
          <a:xfrm>
            <a:off x="356878" y="2672745"/>
            <a:ext cx="42151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i="0">
                <a:effectLst/>
              </a:rPr>
              <a:t>suurendada noorte mõjuvõimu ja teha nad tuttavaks </a:t>
            </a:r>
            <a:r>
              <a:rPr lang="et-EE" b="1" i="0">
                <a:solidFill>
                  <a:srgbClr val="0CAFAD"/>
                </a:solidFill>
                <a:effectLst/>
              </a:rPr>
              <a:t>osalusdemokraatia</a:t>
            </a:r>
            <a:r>
              <a:rPr lang="et-EE" i="0">
                <a:effectLst/>
              </a:rPr>
              <a:t> vahenditega;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i="0">
                <a:effectLst/>
              </a:rPr>
              <a:t>julgustada noori osalejaid </a:t>
            </a:r>
            <a:r>
              <a:rPr lang="et-EE" b="1" i="0">
                <a:solidFill>
                  <a:srgbClr val="0CAFAD"/>
                </a:solidFill>
                <a:effectLst/>
              </a:rPr>
              <a:t>väljendama oma muresid</a:t>
            </a:r>
            <a:r>
              <a:rPr lang="et-EE" i="0">
                <a:effectLst/>
              </a:rPr>
              <a:t> ELi küsimustes;</a:t>
            </a:r>
          </a:p>
          <a:p>
            <a:endParaRPr lang="en-US" b="0" i="0" dirty="0">
              <a:solidFill>
                <a:srgbClr val="333333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i="0">
                <a:effectLst/>
              </a:rPr>
              <a:t>innustada noorte kodanikuaktiivsust nii ELi kui kohaliku kogukonna tasandil.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5FBA3-BFF2-4601-BC2F-931DBC9D8860}"/>
              </a:ext>
            </a:extLst>
          </p:cNvPr>
          <p:cNvSpPr txBox="1"/>
          <p:nvPr/>
        </p:nvSpPr>
        <p:spPr>
          <a:xfrm>
            <a:off x="606528" y="1361640"/>
            <a:ext cx="3960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/>
              <a:t>Komitee noorteüritus </a:t>
            </a:r>
            <a:r>
              <a:rPr lang="et-EE" b="1" i="0">
                <a:solidFill>
                  <a:srgbClr val="0CAFAD"/>
                </a:solidFill>
              </a:rPr>
              <a:t>„Sinu Euroopa, Sinu arvamus!“</a:t>
            </a:r>
            <a:r>
              <a:rPr lang="et-EE"/>
              <a:t> toimub </a:t>
            </a:r>
            <a:r>
              <a:rPr lang="et-EE" b="1"/>
              <a:t>16. korda</a:t>
            </a:r>
            <a:r>
              <a:rPr lang="et-EE"/>
              <a:t>.</a:t>
            </a:r>
          </a:p>
          <a:p>
            <a:endParaRPr lang="en-GB" dirty="0"/>
          </a:p>
          <a:p>
            <a:r>
              <a:rPr lang="et-EE"/>
              <a:t>Sel aastal on ürituse eesmärgiks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CD83ED-206D-4877-BA10-A683078FF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0" r="10350"/>
          <a:stretch/>
        </p:blipFill>
        <p:spPr>
          <a:xfrm>
            <a:off x="5172075" y="1209931"/>
            <a:ext cx="3365397" cy="286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A85DBB-3B27-48B2-B0D9-9181FD8344B8}"/>
              </a:ext>
            </a:extLst>
          </p:cNvPr>
          <p:cNvSpPr txBox="1">
            <a:spLocks/>
          </p:cNvSpPr>
          <p:nvPr/>
        </p:nvSpPr>
        <p:spPr bwMode="auto">
          <a:xfrm>
            <a:off x="-40984" y="5221670"/>
            <a:ext cx="4612984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t-EE" sz="2000" b="1">
                <a:solidFill>
                  <a:schemeClr val="accent5">
                    <a:lumMod val="75000"/>
                  </a:schemeClr>
                </a:solidFill>
              </a:rPr>
              <a:t>#YEYS2025 #GivingYouthAVoice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1A7C6-1EEC-46BF-99F2-104D5A37A9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3" b="5373"/>
          <a:stretch/>
        </p:blipFill>
        <p:spPr>
          <a:xfrm rot="20969146">
            <a:off x="4948084" y="4350148"/>
            <a:ext cx="3226895" cy="1985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CEADE8-0D45-4B04-8C88-AC3C42E28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67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7159280D-6854-4078-87A2-AD0E84489B3C}"/>
              </a:ext>
            </a:extLst>
          </p:cNvPr>
          <p:cNvSpPr txBox="1">
            <a:spLocks/>
          </p:cNvSpPr>
          <p:nvPr/>
        </p:nvSpPr>
        <p:spPr bwMode="auto">
          <a:xfrm>
            <a:off x="511026" y="118885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t-EE" sz="3600" b="1">
                <a:solidFill>
                  <a:schemeClr val="accent5">
                    <a:lumMod val="75000"/>
                  </a:schemeClr>
                </a:solidFill>
              </a:rPr>
              <a:t>Mida see kogemus Sulle annab?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9A7CB0-20D2-4AAE-AECB-C5044B2E65A7}"/>
              </a:ext>
            </a:extLst>
          </p:cNvPr>
          <p:cNvSpPr/>
          <p:nvPr/>
        </p:nvSpPr>
        <p:spPr>
          <a:xfrm>
            <a:off x="5161157" y="1875031"/>
            <a:ext cx="38012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/>
              <a:t>Koos teiste osalejatega kutsutakse Sind üles arutama ja leidma </a:t>
            </a:r>
            <a:r>
              <a:rPr lang="et-EE" sz="2000" b="1">
                <a:solidFill>
                  <a:srgbClr val="0CAFAD"/>
                </a:solidFill>
              </a:rPr>
              <a:t>loomingulisi lahendusi, et suurendada noorte kaasatust ja tugevdada osalusdemokraatiat</a:t>
            </a:r>
            <a:r>
              <a:rPr lang="et-EE" sz="2000"/>
              <a:t>.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b="1">
                <a:solidFill>
                  <a:srgbClr val="0CAFAD"/>
                </a:solidFill>
              </a:rPr>
              <a:t>Ürituse „Sinu Euroopa, Sinu arvamus“</a:t>
            </a:r>
            <a:r>
              <a:rPr lang="et-EE" sz="2000"/>
              <a:t> järel saad ka </a:t>
            </a:r>
            <a:r>
              <a:rPr lang="et-EE" sz="2000" b="1">
                <a:solidFill>
                  <a:srgbClr val="0CAFAD"/>
                </a:solidFill>
              </a:rPr>
              <a:t>sellel osalemise diplomi</a:t>
            </a:r>
            <a:r>
              <a:rPr lang="et-EE" sz="2000"/>
              <a:t>.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/>
              <a:t>Sulle antakse  </a:t>
            </a:r>
            <a:r>
              <a:rPr lang="et-EE" sz="2000" b="1">
                <a:solidFill>
                  <a:srgbClr val="0CAFAD"/>
                </a:solidFill>
              </a:rPr>
              <a:t>õppematerjalid, et saaksid neid jagada oma klassi, sõprade ja perega</a:t>
            </a:r>
            <a:r>
              <a:rPr lang="et-EE" sz="200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2AC87-6DB9-406A-A112-B27E72D0C679}"/>
              </a:ext>
            </a:extLst>
          </p:cNvPr>
          <p:cNvSpPr/>
          <p:nvPr/>
        </p:nvSpPr>
        <p:spPr>
          <a:xfrm>
            <a:off x="350763" y="1093624"/>
            <a:ext cx="84424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t-EE" sz="2000"/>
              <a:t>Sind ootab lõbus ja inspireeriv suhtlus teiste õpilaste</a:t>
            </a:r>
            <a:br>
              <a:rPr lang="et-EE" sz="2000"/>
            </a:br>
            <a:r>
              <a:rPr lang="et-EE" sz="2000"/>
              <a:t>ja noortega </a:t>
            </a:r>
            <a:r>
              <a:rPr lang="et-EE" sz="2000" b="1">
                <a:solidFill>
                  <a:srgbClr val="0CAFAD"/>
                </a:solidFill>
              </a:rPr>
              <a:t>kõikjalt Euroopast</a:t>
            </a:r>
            <a:r>
              <a:rPr lang="et-EE" sz="200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D7831-849D-481D-AD9A-CC25006F72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r="5512"/>
          <a:stretch/>
        </p:blipFill>
        <p:spPr>
          <a:xfrm>
            <a:off x="511026" y="2267419"/>
            <a:ext cx="4487102" cy="3476433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DCF153-3B91-47DF-9E46-72E096FD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2" y="5743852"/>
            <a:ext cx="1114148" cy="11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70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E9F8C0C-74DB-4172-8A40-923FAB28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502" y="5344710"/>
            <a:ext cx="1350498" cy="15373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B7F6B1-B804-4505-BF0B-DDE05979A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14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Hoia sidet!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C6535-A724-4AAF-92FD-6C3F4F8F8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38"/>
          <a:stretch/>
        </p:blipFill>
        <p:spPr>
          <a:xfrm>
            <a:off x="148821" y="1130930"/>
            <a:ext cx="5258534" cy="4596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C42AB1-7C4E-4CCF-9FD6-63AFC23EDC22}"/>
              </a:ext>
            </a:extLst>
          </p:cNvPr>
          <p:cNvSpPr txBox="1"/>
          <p:nvPr/>
        </p:nvSpPr>
        <p:spPr>
          <a:xfrm>
            <a:off x="5636960" y="1128349"/>
            <a:ext cx="2625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1">
                <a:solidFill>
                  <a:srgbClr val="333333"/>
                </a:solidFill>
              </a:rPr>
              <a:t>Skaneeri QR-kood</a:t>
            </a:r>
            <a:r>
              <a:rPr lang="et-EE" sz="1600">
                <a:solidFill>
                  <a:srgbClr val="333333"/>
                </a:solidFill>
              </a:rPr>
              <a:t>, külasta veebilehte ja hoia end üritusega kursis!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82A942-4694-4CEA-9CB2-23407715DCC6}"/>
              </a:ext>
            </a:extLst>
          </p:cNvPr>
          <p:cNvSpPr txBox="1"/>
          <p:nvPr/>
        </p:nvSpPr>
        <p:spPr>
          <a:xfrm>
            <a:off x="5407355" y="2261688"/>
            <a:ext cx="339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 b="0" i="0">
                <a:solidFill>
                  <a:srgbClr val="333333"/>
                </a:solidFill>
                <a:effectLst/>
              </a:rPr>
              <a:t>Kas soovid ühendust võtta? </a:t>
            </a:r>
            <a:r>
              <a:rPr lang="et-EE" sz="1600"/>
              <a:t>Kirjuta meile aadressil </a:t>
            </a:r>
            <a:r>
              <a:rPr lang="et-EE" sz="1600" b="1">
                <a:hlinkClick r:id="rId4"/>
              </a:rPr>
              <a:t>youreurope@eesc.europa.eu</a:t>
            </a:r>
            <a:r>
              <a:rPr lang="et-EE" sz="160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27BDC-F00A-40BA-A3C1-6A150449DC10}"/>
              </a:ext>
            </a:extLst>
          </p:cNvPr>
          <p:cNvSpPr txBox="1"/>
          <p:nvPr/>
        </p:nvSpPr>
        <p:spPr>
          <a:xfrm>
            <a:off x="6267450" y="316979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1600">
                <a:solidFill>
                  <a:srgbClr val="333333"/>
                </a:solidFill>
                <a:latin typeface="Source Sans 3"/>
              </a:rPr>
              <a:t>Jälgi meid sotsiaalmeedias:</a:t>
            </a:r>
          </a:p>
        </p:txBody>
      </p:sp>
      <p:pic>
        <p:nvPicPr>
          <p:cNvPr id="8" name="Picture 3" descr="Facebook_logo_(square)">
            <a:hlinkClick r:id="rId5"/>
            <a:extLst>
              <a:ext uri="{FF2B5EF4-FFF2-40B4-BE49-F238E27FC236}">
                <a16:creationId xmlns:a16="http://schemas.microsoft.com/office/drawing/2014/main" id="{C268E7DA-43CD-4588-8E23-8F1972E8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1850" y="3599871"/>
            <a:ext cx="395664" cy="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5ACF2-E34A-4184-A4F1-FBA67A5B249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032" y="4261374"/>
            <a:ext cx="441643" cy="441643"/>
          </a:xfrm>
          <a:prstGeom prst="rect">
            <a:avLst/>
          </a:prstGeom>
        </p:spPr>
      </p:pic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ADE440F0-7674-4FEE-8B09-9F084444EB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086639">
            <a:off x="4777580" y="1566851"/>
            <a:ext cx="737413" cy="7374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B204E-88C0-4936-A8CD-94DDE65660EC}"/>
              </a:ext>
            </a:extLst>
          </p:cNvPr>
          <p:cNvSpPr txBox="1"/>
          <p:nvPr/>
        </p:nvSpPr>
        <p:spPr>
          <a:xfrm>
            <a:off x="6219675" y="3608975"/>
            <a:ext cx="2876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1600" i="0">
                <a:solidFill>
                  <a:srgbClr val="333333"/>
                </a:solidFill>
                <a:effectLst/>
                <a:hlinkClick r:id="rId10"/>
              </a:rPr>
              <a:t>Your Europe, Your Say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0A84B-832E-430D-9E96-0D15E0ECDE7A}"/>
              </a:ext>
            </a:extLst>
          </p:cNvPr>
          <p:cNvSpPr txBox="1"/>
          <p:nvPr/>
        </p:nvSpPr>
        <p:spPr>
          <a:xfrm>
            <a:off x="6189195" y="4267327"/>
            <a:ext cx="2876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t-EE" sz="1600" b="1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t-EE" sz="1600">
                <a:hlinkClick r:id="rId11"/>
              </a:rPr>
              <a:t>youreuropeyoursay</a:t>
            </a:r>
          </a:p>
          <a:p>
            <a:pPr algn="just"/>
            <a:endParaRPr lang="en-GB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E7EEB-0FE6-4F54-8284-3245B320D6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41" y="2800149"/>
            <a:ext cx="864169" cy="153630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56FC6A-88BB-4D0E-A826-2E67FCF692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61ACA1-B04C-46DF-AA7F-2CD22FD0E03E}"/>
              </a:ext>
            </a:extLst>
          </p:cNvPr>
          <p:cNvSpPr txBox="1"/>
          <p:nvPr/>
        </p:nvSpPr>
        <p:spPr>
          <a:xfrm>
            <a:off x="1607170" y="5843436"/>
            <a:ext cx="3700437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lnSpc>
                <a:spcPct val="80000"/>
              </a:lnSpc>
              <a:buNone/>
            </a:pPr>
            <a:r>
              <a:rPr lang="et-EE" sz="2400" b="1">
                <a:solidFill>
                  <a:schemeClr val="accent5">
                    <a:lumMod val="75000"/>
                  </a:schemeClr>
                </a:solidFill>
              </a:rPr>
              <a:t>Peatse kohtumiseni Brüsselis!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44F99A6-AD5E-4F67-A82B-B3CAA53345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1" t="24241" r="34572"/>
          <a:stretch/>
        </p:blipFill>
        <p:spPr>
          <a:xfrm>
            <a:off x="6250456" y="5727069"/>
            <a:ext cx="1314867" cy="194636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40C4141-7832-4EBE-9F65-6AE814A1C6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9" t="22031" r="26323" b="1273"/>
          <a:stretch/>
        </p:blipFill>
        <p:spPr>
          <a:xfrm>
            <a:off x="6630957" y="5627279"/>
            <a:ext cx="1631159" cy="14575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383E83D-7812-42CD-B995-EED890ECA39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1" r="36202"/>
          <a:stretch/>
        </p:blipFill>
        <p:spPr>
          <a:xfrm>
            <a:off x="5738662" y="5087472"/>
            <a:ext cx="962026" cy="206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3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00412D-BC76-4086-BCD2-CB4E74DB5EEA}"/>
              </a:ext>
            </a:extLst>
          </p:cNvPr>
          <p:cNvSpPr txBox="1"/>
          <p:nvPr/>
        </p:nvSpPr>
        <p:spPr>
          <a:xfrm>
            <a:off x="2286000" y="32467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DF1CE0-B9E4-4AA4-8723-F2E138B8E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0" t="1" r="12917" b="375"/>
          <a:stretch/>
        </p:blipFill>
        <p:spPr>
          <a:xfrm>
            <a:off x="-86627" y="-98659"/>
            <a:ext cx="9230627" cy="702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A2F31E-481A-4A39-9B3B-20EEF58D37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0" y="18000"/>
            <a:ext cx="8386028" cy="684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6786A5-9293-4CDA-AD8B-3F26ED44B543}"/>
              </a:ext>
            </a:extLst>
          </p:cNvPr>
          <p:cNvSpPr/>
          <p:nvPr/>
        </p:nvSpPr>
        <p:spPr>
          <a:xfrm>
            <a:off x="90419" y="192372"/>
            <a:ext cx="1857375" cy="904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DA5C627-07BD-425E-AEB3-BBE30F6C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58" y="97717"/>
            <a:ext cx="3981358" cy="923330"/>
          </a:xfrm>
        </p:spPr>
        <p:txBody>
          <a:bodyPr>
            <a:noAutofit/>
          </a:bodyPr>
          <a:lstStyle/>
          <a:p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Euroopa Liit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69F181-18C3-4CD0-9962-DD54E7C881FA}"/>
              </a:ext>
            </a:extLst>
          </p:cNvPr>
          <p:cNvSpPr txBox="1"/>
          <p:nvPr/>
        </p:nvSpPr>
        <p:spPr>
          <a:xfrm>
            <a:off x="257358" y="1831619"/>
            <a:ext cx="262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/>
              <a:t>27 liikmesriiki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1" dirty="0"/>
              <a:t>9 kandidaatriiki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4264F-6CAD-4576-A194-FBE3B9971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93" y="177054"/>
            <a:ext cx="1991003" cy="10860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1CD5A6A-C704-4518-AB3C-8E331C7E96E9}"/>
              </a:ext>
            </a:extLst>
          </p:cNvPr>
          <p:cNvSpPr txBox="1"/>
          <p:nvPr/>
        </p:nvSpPr>
        <p:spPr>
          <a:xfrm>
            <a:off x="152770" y="4291048"/>
            <a:ext cx="17204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000" b="1" dirty="0">
                <a:solidFill>
                  <a:srgbClr val="0CAFAD"/>
                </a:solidFill>
              </a:rPr>
              <a:t>ELi liikmesriikides elab ligikaudu 450 miljonit inimest.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633F96-9719-4EC3-B9C6-96D7EA7789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86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483C5AE-1073-46B9-9556-605150790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723"/>
          <a:stretch/>
        </p:blipFill>
        <p:spPr>
          <a:xfrm>
            <a:off x="4988990" y="2768138"/>
            <a:ext cx="4155010" cy="408986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52797160-7A28-44CE-B4E2-82A474FC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1938" y="928882"/>
            <a:ext cx="3017750" cy="2242157"/>
          </a:xfrm>
        </p:spPr>
        <p:txBody>
          <a:bodyPr>
            <a:noAutofit/>
          </a:bodyPr>
          <a:lstStyle/>
          <a:p>
            <a:pPr algn="r" eaLnBrk="1" hangingPunct="1"/>
            <a:r>
              <a:rPr lang="et-EE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Mis on ELi tegevuse eesmärk?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7A15947B-E794-4025-B56F-D26E42D3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87" y="515436"/>
            <a:ext cx="3893653" cy="408986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Edendada </a:t>
            </a:r>
            <a:r>
              <a:rPr lang="et-EE" sz="2000" b="1">
                <a:solidFill>
                  <a:srgbClr val="0CAFAD"/>
                </a:solidFill>
              </a:rPr>
              <a:t>rahu</a:t>
            </a:r>
            <a:r>
              <a:rPr lang="et-EE" sz="2000"/>
              <a:t>, oma väärtusi ja </a:t>
            </a:r>
            <a:r>
              <a:rPr lang="et-EE" sz="2000" b="1">
                <a:solidFill>
                  <a:srgbClr val="0CAFAD"/>
                </a:solidFill>
              </a:rPr>
              <a:t>oma kodanike heaolu</a:t>
            </a:r>
            <a:r>
              <a:rPr lang="et-EE" sz="2000"/>
              <a:t>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Tagada </a:t>
            </a:r>
            <a:r>
              <a:rPr lang="et-EE" sz="2000" b="1">
                <a:solidFill>
                  <a:srgbClr val="0CAFAD"/>
                </a:solidFill>
              </a:rPr>
              <a:t>vabadus, turvalisus ja õiglus</a:t>
            </a:r>
            <a:r>
              <a:rPr lang="et-EE" sz="2000"/>
              <a:t> ilma ELi-sisese piirikontrollita.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Garanteerida oma kodanikele </a:t>
            </a:r>
            <a:r>
              <a:rPr lang="et-EE" sz="2000" b="1">
                <a:solidFill>
                  <a:srgbClr val="0CAFAD"/>
                </a:solidFill>
              </a:rPr>
              <a:t>õigus</a:t>
            </a:r>
            <a:r>
              <a:rPr lang="et-EE" sz="2000"/>
              <a:t> liidus </a:t>
            </a:r>
            <a:r>
              <a:rPr lang="et-EE" sz="2000" b="1">
                <a:solidFill>
                  <a:srgbClr val="0CAFAD"/>
                </a:solidFill>
              </a:rPr>
              <a:t>vabalt liikuda ja elukohta valida</a:t>
            </a:r>
            <a:r>
              <a:rPr lang="et-EE" sz="2000"/>
              <a:t>.</a:t>
            </a:r>
          </a:p>
          <a:p>
            <a:pPr eaLnBrk="1" hangingPunct="1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Suurendada</a:t>
            </a:r>
            <a:r>
              <a:rPr lang="et-EE" sz="2000" b="1">
                <a:solidFill>
                  <a:srgbClr val="0CAFAD"/>
                </a:solidFill>
              </a:rPr>
              <a:t> majanduslikku, sotsiaalset ja territoriaalset ühtekuuluvust ning solidaarsust</a:t>
            </a:r>
            <a:r>
              <a:rPr lang="et-EE" sz="2000"/>
              <a:t> ELi riikide vahel.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D4427-20FC-4B68-96D2-90B8D112E606}"/>
              </a:ext>
            </a:extLst>
          </p:cNvPr>
          <p:cNvSpPr/>
          <p:nvPr/>
        </p:nvSpPr>
        <p:spPr>
          <a:xfrm>
            <a:off x="872549" y="5164628"/>
            <a:ext cx="30132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2400"/>
              <a:t>ELi moto: </a:t>
            </a:r>
            <a:r>
              <a:rPr lang="et-EE" sz="2400" b="1">
                <a:solidFill>
                  <a:srgbClr val="0CAFAD"/>
                </a:solidFill>
              </a:rPr>
              <a:t>ühinenud mitmekesisuses</a:t>
            </a:r>
          </a:p>
        </p:txBody>
      </p:sp>
      <p:pic>
        <p:nvPicPr>
          <p:cNvPr id="30" name="Graphic 29" descr="Line arrow: Straight with solid fill">
            <a:extLst>
              <a:ext uri="{FF2B5EF4-FFF2-40B4-BE49-F238E27FC236}">
                <a16:creationId xmlns:a16="http://schemas.microsoft.com/office/drawing/2014/main" id="{43939461-4CB4-4F04-A5A6-10B6C73C0C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6454" y="934110"/>
            <a:ext cx="914400" cy="9144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55754E9-790E-42B0-AA85-9CF80211E4EC}"/>
              </a:ext>
            </a:extLst>
          </p:cNvPr>
          <p:cNvCxnSpPr/>
          <p:nvPr/>
        </p:nvCxnSpPr>
        <p:spPr>
          <a:xfrm>
            <a:off x="605087" y="4777099"/>
            <a:ext cx="3548169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44717C34-6241-4FC8-879F-08DC641F4A99}"/>
              </a:ext>
            </a:extLst>
          </p:cNvPr>
          <p:cNvSpPr/>
          <p:nvPr/>
        </p:nvSpPr>
        <p:spPr>
          <a:xfrm>
            <a:off x="3409832" y="6534835"/>
            <a:ext cx="3013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900" dirty="0"/>
              <a:t>Allikas: https://european-union.europa.eu/principles-countries-history/principles-and-values/aims-and-values_et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2AA991-435E-428F-B8F4-FFD25ACF66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D09089B-AEBA-4ADE-88AA-481CD33D9435}"/>
              </a:ext>
            </a:extLst>
          </p:cNvPr>
          <p:cNvSpPr/>
          <p:nvPr/>
        </p:nvSpPr>
        <p:spPr>
          <a:xfrm>
            <a:off x="438150" y="114300"/>
            <a:ext cx="8401050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A227189-BBA1-421D-BC8F-8CDE0DC2560C}"/>
              </a:ext>
            </a:extLst>
          </p:cNvPr>
          <p:cNvSpPr txBox="1">
            <a:spLocks/>
          </p:cNvSpPr>
          <p:nvPr/>
        </p:nvSpPr>
        <p:spPr>
          <a:xfrm>
            <a:off x="457200" y="296437"/>
            <a:ext cx="8229600" cy="971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Mis on Euroopa Majandus- ja Sotsiaalkomitee? (EMSK)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4D9C2C-611D-4D27-A2F7-BF59ADF3B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43" b="11592"/>
          <a:stretch/>
        </p:blipFill>
        <p:spPr>
          <a:xfrm>
            <a:off x="3176383" y="1319500"/>
            <a:ext cx="2924583" cy="1061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F1316-3EB4-449A-A7A0-40B9B67CFB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638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17FFED3-FFDA-4D22-84F3-B6496B27DBC6}"/>
              </a:ext>
            </a:extLst>
          </p:cNvPr>
          <p:cNvSpPr/>
          <p:nvPr/>
        </p:nvSpPr>
        <p:spPr>
          <a:xfrm>
            <a:off x="0" y="777109"/>
            <a:ext cx="9144000" cy="2113306"/>
          </a:xfrm>
          <a:prstGeom prst="rect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64E8223-65C6-4D88-A204-CDFD9894F6D3}"/>
              </a:ext>
            </a:extLst>
          </p:cNvPr>
          <p:cNvSpPr txBox="1">
            <a:spLocks/>
          </p:cNvSpPr>
          <p:nvPr/>
        </p:nvSpPr>
        <p:spPr>
          <a:xfrm>
            <a:off x="558895" y="-96317"/>
            <a:ext cx="8229600" cy="1042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Euroopa Majandus- ja Sotsiaalkomitee on...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C4D031A-4D2B-4363-8CE3-87ADC1BBB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7109"/>
            <a:ext cx="9144000" cy="211330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1400" dirty="0">
                <a:solidFill>
                  <a:schemeClr val="bg1"/>
                </a:solidFill>
              </a:rPr>
              <a:t>Rooma lepinguga (1957) asutatud </a:t>
            </a:r>
            <a:r>
              <a:rPr lang="et-EE" sz="1400" b="1" dirty="0">
                <a:solidFill>
                  <a:schemeClr val="bg1"/>
                </a:solidFill>
              </a:rPr>
              <a:t>nõuandev kogu.</a:t>
            </a:r>
          </a:p>
          <a:p>
            <a:pPr marL="0" indent="0" algn="ctr">
              <a:lnSpc>
                <a:spcPct val="12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1400" dirty="0">
                <a:solidFill>
                  <a:schemeClr val="bg1"/>
                </a:solidFill>
              </a:rPr>
              <a:t>Komitee aitab kujundada </a:t>
            </a:r>
            <a:r>
              <a:rPr lang="et-EE" sz="1400" b="1" dirty="0">
                <a:solidFill>
                  <a:schemeClr val="bg1"/>
                </a:solidFill>
              </a:rPr>
              <a:t>õigusakte ja poliitikat</a:t>
            </a:r>
            <a:r>
              <a:rPr lang="et-EE" sz="1400" dirty="0">
                <a:solidFill>
                  <a:schemeClr val="bg1"/>
                </a:solidFill>
              </a:rPr>
              <a:t>, andes </a:t>
            </a:r>
            <a:r>
              <a:rPr lang="et-EE" sz="1400" b="1" dirty="0">
                <a:solidFill>
                  <a:schemeClr val="bg1"/>
                </a:solidFill>
              </a:rPr>
              <a:t>nõu</a:t>
            </a:r>
            <a:r>
              <a:rPr lang="et-EE" sz="1400" dirty="0">
                <a:solidFill>
                  <a:schemeClr val="bg1"/>
                </a:solidFill>
              </a:rPr>
              <a:t> Euroopa Komisjoni, Euroopa Parlamendi ja Euroopa Liidu Nõukogu </a:t>
            </a:r>
            <a:r>
              <a:rPr lang="et-EE" sz="1400" b="1" dirty="0">
                <a:solidFill>
                  <a:schemeClr val="bg1"/>
                </a:solidFill>
              </a:rPr>
              <a:t>otsustajatele</a:t>
            </a:r>
            <a:r>
              <a:rPr lang="et-EE" sz="1400" dirty="0">
                <a:solidFill>
                  <a:schemeClr val="bg1"/>
                </a:solidFill>
              </a:rPr>
              <a:t>. </a:t>
            </a:r>
            <a:br>
              <a:rPr lang="et-EE" sz="1400" dirty="0">
                <a:solidFill>
                  <a:schemeClr val="bg1"/>
                </a:solidFill>
              </a:rPr>
            </a:br>
            <a:r>
              <a:rPr lang="et-EE" sz="1400" dirty="0">
                <a:solidFill>
                  <a:schemeClr val="bg1"/>
                </a:solidFill>
              </a:rPr>
              <a:t>Komitee tagab, et vastuvõetud õigusaktides arvestatakse erisuguste ja mitmesuguse taustaga rühmade </a:t>
            </a:r>
            <a:r>
              <a:rPr lang="et-EE" sz="1400" b="1" dirty="0">
                <a:solidFill>
                  <a:schemeClr val="bg1"/>
                </a:solidFill>
              </a:rPr>
              <a:t>vajadusi ja arvamusi</a:t>
            </a:r>
            <a:r>
              <a:rPr lang="et-EE" sz="1400" dirty="0">
                <a:solidFill>
                  <a:schemeClr val="bg1"/>
                </a:solidFill>
              </a:rPr>
              <a:t>.</a:t>
            </a:r>
            <a:br>
              <a:rPr lang="et-EE" sz="1400" dirty="0">
                <a:solidFill>
                  <a:schemeClr val="bg1"/>
                </a:solidFill>
              </a:rPr>
            </a:br>
            <a:r>
              <a:rPr lang="et-EE" sz="1400" dirty="0">
                <a:solidFill>
                  <a:schemeClr val="bg1"/>
                </a:solidFill>
              </a:rPr>
              <a:t>Komitee </a:t>
            </a:r>
            <a:r>
              <a:rPr lang="et-EE" sz="1400" b="1" dirty="0">
                <a:solidFill>
                  <a:schemeClr val="bg1"/>
                </a:solidFill>
              </a:rPr>
              <a:t>esindab Euroopa organiseeritud kodanikuühiskonda</a:t>
            </a:r>
            <a:r>
              <a:rPr lang="et-EE" sz="1400" dirty="0">
                <a:solidFill>
                  <a:schemeClr val="bg1"/>
                </a:solidFill>
              </a:rPr>
              <a:t>, mis koosneb inimeste omavahelisel koostööl põhinevatest rühmadest ja organisatsioonidest</a:t>
            </a:r>
            <a:r>
              <a:rPr lang="et-EE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0CF80C05-64BA-4CF6-B7DD-0983BD71B1C1}"/>
              </a:ext>
            </a:extLst>
          </p:cNvPr>
          <p:cNvSpPr>
            <a:spLocks noChangeShapeType="1"/>
          </p:cNvSpPr>
          <p:nvPr/>
        </p:nvSpPr>
        <p:spPr bwMode="auto">
          <a:xfrm rot="14400000" flipV="1">
            <a:off x="5692846" y="4740779"/>
            <a:ext cx="74543" cy="106454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EAE5A4E0-E431-4410-B8B3-3CF1403E9D11}"/>
              </a:ext>
            </a:extLst>
          </p:cNvPr>
          <p:cNvSpPr>
            <a:spLocks noChangeShapeType="1"/>
          </p:cNvSpPr>
          <p:nvPr/>
        </p:nvSpPr>
        <p:spPr bwMode="auto">
          <a:xfrm rot="7200000" flipH="1" flipV="1">
            <a:off x="3684554" y="4742792"/>
            <a:ext cx="0" cy="1104903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E15135-06D0-4D42-B910-CA5D0CD826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681" y="3951502"/>
            <a:ext cx="850942" cy="8509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7493BD-5B32-4C48-941D-74FA5056CE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717" y="4103303"/>
            <a:ext cx="1144399" cy="7930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4B331E-AAB9-4406-BC80-FEC84EBD9C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251" y="4112830"/>
            <a:ext cx="1396066" cy="783506"/>
          </a:xfrm>
          <a:prstGeom prst="rect">
            <a:avLst/>
          </a:prstGeom>
        </p:spPr>
      </p:pic>
      <p:sp>
        <p:nvSpPr>
          <p:cNvPr id="14" name="Line 4">
            <a:extLst>
              <a:ext uri="{FF2B5EF4-FFF2-40B4-BE49-F238E27FC236}">
                <a16:creationId xmlns:a16="http://schemas.microsoft.com/office/drawing/2014/main" id="{8FEB29A5-639D-43D1-8CFA-33FA6054D5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6754" y="5178736"/>
            <a:ext cx="0" cy="327029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15" name="ZoneTexte 18">
            <a:extLst>
              <a:ext uri="{FF2B5EF4-FFF2-40B4-BE49-F238E27FC236}">
                <a16:creationId xmlns:a16="http://schemas.microsoft.com/office/drawing/2014/main" id="{791E4F1D-F1EA-41E8-9318-E4CF2B62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5701" y="4764631"/>
            <a:ext cx="15669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t-EE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Euroopa Liidu Nõukogu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6C8856-A12A-42AE-8521-D3CFD82CF4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6" y="5886450"/>
            <a:ext cx="971550" cy="971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FDFADA-4BAD-4EA9-85FF-EC631FFFDFAF}"/>
              </a:ext>
            </a:extLst>
          </p:cNvPr>
          <p:cNvSpPr txBox="1"/>
          <p:nvPr/>
        </p:nvSpPr>
        <p:spPr>
          <a:xfrm>
            <a:off x="457200" y="3052543"/>
            <a:ext cx="822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1600"/>
              <a:t>Komitee kui </a:t>
            </a:r>
            <a:r>
              <a:rPr lang="et-EE" sz="1600" b="1">
                <a:solidFill>
                  <a:srgbClr val="2E75B6"/>
                </a:solidFill>
              </a:rPr>
              <a:t>nõuandva kogu</a:t>
            </a:r>
            <a:r>
              <a:rPr lang="et-EE" sz="1600"/>
              <a:t> peamine roll on aidata teisi ELi institutsioone, </a:t>
            </a:r>
            <a:r>
              <a:rPr lang="et-EE" sz="1600" b="1">
                <a:solidFill>
                  <a:srgbClr val="2E75B6"/>
                </a:solidFill>
              </a:rPr>
              <a:t>koostades arvamusi</a:t>
            </a:r>
            <a:r>
              <a:rPr lang="et-EE" sz="1600"/>
              <a:t>,</a:t>
            </a:r>
            <a:br>
              <a:rPr lang="et-EE" sz="1600"/>
            </a:br>
            <a:r>
              <a:rPr lang="et-EE" sz="1600"/>
              <a:t>mis peegeldavad kodanikuühiskonna seisukohti ELi poliitika ja otsuste suhtes.</a:t>
            </a:r>
          </a:p>
        </p:txBody>
      </p:sp>
      <p:pic>
        <p:nvPicPr>
          <p:cNvPr id="21" name="Picture 20" descr="EESC_logo_letter_ET">
            <a:extLst>
              <a:ext uri="{FF2B5EF4-FFF2-40B4-BE49-F238E27FC236}">
                <a16:creationId xmlns:a16="http://schemas.microsoft.com/office/drawing/2014/main" id="{5C56A05E-2225-474D-8A6D-0201B609C505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1" y="5694151"/>
            <a:ext cx="1112511" cy="83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4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555DE38-845B-4268-BE93-16DE663A1107}"/>
              </a:ext>
            </a:extLst>
          </p:cNvPr>
          <p:cNvSpPr txBox="1">
            <a:spLocks/>
          </p:cNvSpPr>
          <p:nvPr/>
        </p:nvSpPr>
        <p:spPr>
          <a:xfrm>
            <a:off x="457200" y="60408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3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Kes moodustavad Euroopa Majandus- ja Sotsiaalkomitee?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3F77A-1FF4-4EC8-A0D9-479748B491B6}"/>
              </a:ext>
            </a:extLst>
          </p:cNvPr>
          <p:cNvSpPr txBox="1"/>
          <p:nvPr/>
        </p:nvSpPr>
        <p:spPr>
          <a:xfrm>
            <a:off x="100668" y="1431459"/>
            <a:ext cx="8959441" cy="245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100" b="1" dirty="0">
                <a:solidFill>
                  <a:srgbClr val="0CAFAD"/>
                </a:solidFill>
              </a:rPr>
              <a:t>3 rühma</a:t>
            </a:r>
            <a:r>
              <a:rPr lang="et-EE" sz="2100" dirty="0"/>
              <a:t>: tööandjate, töötajate ja kodanikuühiskonna organisatsioonide rühm.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100" b="1" dirty="0">
                <a:solidFill>
                  <a:srgbClr val="0CAFAD"/>
                </a:solidFill>
              </a:rPr>
              <a:t>329 liiget</a:t>
            </a:r>
            <a:r>
              <a:rPr lang="et-EE" sz="2100" dirty="0"/>
              <a:t> (nimetatakse ametisse 5 aastaks), kes esindavad </a:t>
            </a:r>
          </a:p>
          <a:p>
            <a:pPr algn="ctr" eaLnBrk="1" hangingPunct="1">
              <a:spcAft>
                <a:spcPct val="20000"/>
              </a:spcAft>
            </a:pPr>
            <a:r>
              <a:rPr lang="et-EE" sz="2100" b="1" dirty="0">
                <a:solidFill>
                  <a:srgbClr val="0CAFAD"/>
                </a:solidFill>
              </a:rPr>
              <a:t>27 ELi liikmesriiki.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100" dirty="0"/>
              <a:t>Komitee liikmed</a:t>
            </a:r>
            <a:r>
              <a:rPr lang="et-EE" sz="2100" b="1" dirty="0">
                <a:solidFill>
                  <a:srgbClr val="0CAFAD"/>
                </a:solidFill>
              </a:rPr>
              <a:t> ei kuulu poliitilistesse fraktsioonidesse</a:t>
            </a:r>
            <a:r>
              <a:rPr lang="et-EE" sz="2100" dirty="0"/>
              <a:t>.</a:t>
            </a:r>
            <a:br>
              <a:rPr lang="et-EE" sz="2100" dirty="0"/>
            </a:br>
            <a:r>
              <a:rPr lang="et-EE" sz="2100" dirty="0"/>
              <a:t>Nad </a:t>
            </a:r>
            <a:r>
              <a:rPr lang="et-EE" sz="2100" b="1" dirty="0">
                <a:solidFill>
                  <a:srgbClr val="0CAFAD"/>
                </a:solidFill>
              </a:rPr>
              <a:t>ei ole pidevalt Brüsselis</a:t>
            </a:r>
            <a:r>
              <a:rPr lang="et-EE" sz="2100" dirty="0"/>
              <a:t>.</a:t>
            </a:r>
          </a:p>
          <a:p>
            <a:pPr marL="285750" indent="-285750" algn="ctr" eaLnBrk="1" hangingPunct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100" dirty="0"/>
              <a:t>Aastas</a:t>
            </a:r>
            <a:r>
              <a:rPr lang="et-EE" sz="2100" b="1" dirty="0">
                <a:solidFill>
                  <a:srgbClr val="0CAFAD"/>
                </a:solidFill>
              </a:rPr>
              <a:t> võetakse vastu ± 200 arvamust.</a:t>
            </a:r>
            <a:r>
              <a:rPr lang="et-EE" sz="21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5F0DD-8D07-4D21-B5AA-8FA05F92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6499"/>
            <a:ext cx="9127374" cy="23615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840F68-F716-4D8B-9D36-96CEF66AAD33}"/>
              </a:ext>
            </a:extLst>
          </p:cNvPr>
          <p:cNvSpPr/>
          <p:nvPr/>
        </p:nvSpPr>
        <p:spPr>
          <a:xfrm>
            <a:off x="703392" y="5061686"/>
            <a:ext cx="2338766" cy="1796314"/>
          </a:xfrm>
          <a:prstGeom prst="rect">
            <a:avLst/>
          </a:prstGeom>
          <a:solidFill>
            <a:srgbClr val="0060A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0627D3-7188-449A-9D99-D8CA9C37F6BD}"/>
              </a:ext>
            </a:extLst>
          </p:cNvPr>
          <p:cNvSpPr txBox="1">
            <a:spLocks/>
          </p:cNvSpPr>
          <p:nvPr/>
        </p:nvSpPr>
        <p:spPr bwMode="auto">
          <a:xfrm>
            <a:off x="675960" y="5072400"/>
            <a:ext cx="233876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t-EE" sz="2000" b="1">
                <a:solidFill>
                  <a:schemeClr val="bg1"/>
                </a:solidFill>
              </a:rPr>
              <a:t>Tööandjad (107)</a:t>
            </a:r>
          </a:p>
        </p:txBody>
      </p:sp>
      <p:sp>
        <p:nvSpPr>
          <p:cNvPr id="11" name="TextBox 10">
            <a:hlinkClick r:id="rId3"/>
            <a:extLst>
              <a:ext uri="{FF2B5EF4-FFF2-40B4-BE49-F238E27FC236}">
                <a16:creationId xmlns:a16="http://schemas.microsoft.com/office/drawing/2014/main" id="{DFAB8AC8-7258-45AA-A6F7-B6EBB91572C4}"/>
              </a:ext>
            </a:extLst>
          </p:cNvPr>
          <p:cNvSpPr txBox="1"/>
          <p:nvPr/>
        </p:nvSpPr>
        <p:spPr>
          <a:xfrm>
            <a:off x="738355" y="5601829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>
                <a:solidFill>
                  <a:schemeClr val="bg1"/>
                </a:solidFill>
              </a:rPr>
              <a:t>Tööandjate liidud,</a:t>
            </a:r>
          </a:p>
          <a:p>
            <a:pPr algn="ctr"/>
            <a:r>
              <a:rPr lang="et-EE" sz="1400">
                <a:solidFill>
                  <a:schemeClr val="bg1"/>
                </a:solidFill>
              </a:rPr>
              <a:t>kaubanduskojad,</a:t>
            </a:r>
          </a:p>
          <a:p>
            <a:pPr algn="ctr"/>
            <a:r>
              <a:rPr lang="et-EE" sz="1400">
                <a:solidFill>
                  <a:schemeClr val="bg1"/>
                </a:solidFill>
              </a:rPr>
              <a:t>VKEde organisatsioonid jne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1BB211-F57B-4274-B0A0-B9A2AF2CEC2A}"/>
              </a:ext>
            </a:extLst>
          </p:cNvPr>
          <p:cNvSpPr/>
          <p:nvPr/>
        </p:nvSpPr>
        <p:spPr>
          <a:xfrm>
            <a:off x="3491044" y="5072400"/>
            <a:ext cx="2340000" cy="1785600"/>
          </a:xfrm>
          <a:prstGeom prst="rect">
            <a:avLst/>
          </a:prstGeom>
          <a:solidFill>
            <a:srgbClr val="D922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CE11AD0-101B-4BCA-BC09-F60956A64D46}"/>
              </a:ext>
            </a:extLst>
          </p:cNvPr>
          <p:cNvSpPr txBox="1">
            <a:spLocks/>
          </p:cNvSpPr>
          <p:nvPr/>
        </p:nvSpPr>
        <p:spPr bwMode="auto">
          <a:xfrm>
            <a:off x="3474720" y="5054963"/>
            <a:ext cx="2356323" cy="6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t-EE" sz="2000" b="1">
                <a:solidFill>
                  <a:schemeClr val="bg1"/>
                </a:solidFill>
              </a:rPr>
              <a:t>Töötajad (112)</a:t>
            </a:r>
          </a:p>
        </p:txBody>
      </p:sp>
      <p:sp>
        <p:nvSpPr>
          <p:cNvPr id="14" name="TextBox 13">
            <a:hlinkClick r:id="rId4"/>
            <a:extLst>
              <a:ext uri="{FF2B5EF4-FFF2-40B4-BE49-F238E27FC236}">
                <a16:creationId xmlns:a16="http://schemas.microsoft.com/office/drawing/2014/main" id="{D6FFFA70-02D1-47B1-AE30-930FC1AEA5CB}"/>
              </a:ext>
            </a:extLst>
          </p:cNvPr>
          <p:cNvSpPr txBox="1"/>
          <p:nvPr/>
        </p:nvSpPr>
        <p:spPr>
          <a:xfrm>
            <a:off x="3491043" y="5506430"/>
            <a:ext cx="23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  <a:p>
            <a:pPr algn="ctr"/>
            <a:r>
              <a:rPr lang="et-EE" sz="1400">
                <a:solidFill>
                  <a:schemeClr val="bg1"/>
                </a:solidFill>
              </a:rPr>
              <a:t>Ametiühingud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769C9F-F436-43CF-909B-C85899885D0F}"/>
              </a:ext>
            </a:extLst>
          </p:cNvPr>
          <p:cNvSpPr/>
          <p:nvPr/>
        </p:nvSpPr>
        <p:spPr>
          <a:xfrm>
            <a:off x="6292896" y="5054962"/>
            <a:ext cx="2340000" cy="1796314"/>
          </a:xfrm>
          <a:prstGeom prst="rect">
            <a:avLst/>
          </a:prstGeom>
          <a:solidFill>
            <a:srgbClr val="0083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34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5A4BE16-3FC5-4150-86A8-349EA5146FB5}"/>
              </a:ext>
            </a:extLst>
          </p:cNvPr>
          <p:cNvSpPr txBox="1">
            <a:spLocks/>
          </p:cNvSpPr>
          <p:nvPr/>
        </p:nvSpPr>
        <p:spPr bwMode="auto">
          <a:xfrm>
            <a:off x="6365616" y="5137912"/>
            <a:ext cx="219456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t-EE" sz="2000" b="1">
                <a:solidFill>
                  <a:schemeClr val="bg1"/>
                </a:solidFill>
              </a:rPr>
              <a:t>Kodanikuühiskonna organisatsioonid (106)</a:t>
            </a:r>
          </a:p>
          <a:p>
            <a:pPr algn="ctr"/>
            <a:endParaRPr lang="mt-MT" sz="2000" b="1" strike="sngStrike" dirty="0">
              <a:solidFill>
                <a:schemeClr val="bg1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hlinkClick r:id="rId5"/>
            <a:extLst>
              <a:ext uri="{FF2B5EF4-FFF2-40B4-BE49-F238E27FC236}">
                <a16:creationId xmlns:a16="http://schemas.microsoft.com/office/drawing/2014/main" id="{AAB1DC80-FAF7-451B-8E66-585C52626945}"/>
              </a:ext>
            </a:extLst>
          </p:cNvPr>
          <p:cNvSpPr txBox="1"/>
          <p:nvPr/>
        </p:nvSpPr>
        <p:spPr>
          <a:xfrm>
            <a:off x="6365616" y="5681682"/>
            <a:ext cx="22219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400">
                <a:solidFill>
                  <a:schemeClr val="bg1"/>
                </a:solidFill>
              </a:rPr>
              <a:t>Põllumehed, tarbijad, </a:t>
            </a:r>
          </a:p>
          <a:p>
            <a:pPr algn="ctr"/>
            <a:r>
              <a:rPr lang="et-EE" sz="1400">
                <a:solidFill>
                  <a:schemeClr val="bg1"/>
                </a:solidFill>
              </a:rPr>
              <a:t>vabaühendused, noored, kutsealad, puuetega inimeste organisatsioonid, teadlased, ühistud jne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5386789-B514-4F47-ADF3-2E3210B26C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" y="6218924"/>
            <a:ext cx="647953" cy="64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7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328"/>
            <a:ext cx="9144000" cy="1144284"/>
          </a:xfrm>
        </p:spPr>
        <p:txBody>
          <a:bodyPr>
            <a:normAutofit/>
          </a:bodyPr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Mis on arvamus?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16" y="1173612"/>
            <a:ext cx="3725332" cy="5217853"/>
          </a:xfrm>
        </p:spPr>
      </p:pic>
      <p:sp>
        <p:nvSpPr>
          <p:cNvPr id="5" name="Rectangle 4"/>
          <p:cNvSpPr/>
          <p:nvPr/>
        </p:nvSpPr>
        <p:spPr>
          <a:xfrm>
            <a:off x="508552" y="1097497"/>
            <a:ext cx="4063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>
                <a:solidFill>
                  <a:srgbClr val="0CAFAD"/>
                </a:solidFill>
              </a:rPr>
              <a:t>Euroopa Parlament, Euroopa Liidu Nõukogu</a:t>
            </a:r>
            <a:r>
              <a:rPr lang="et-EE" sz="1600"/>
              <a:t> ja </a:t>
            </a:r>
            <a:r>
              <a:rPr lang="et-EE" sz="1600" b="1">
                <a:solidFill>
                  <a:srgbClr val="0CAFAD"/>
                </a:solidFill>
              </a:rPr>
              <a:t>Euroopa Komisjon</a:t>
            </a:r>
            <a:r>
              <a:rPr lang="et-EE" sz="1600"/>
              <a:t> võivad küsida Euroopa Majandus- ja Sotsiaalkomiteelt </a:t>
            </a:r>
            <a:r>
              <a:rPr lang="et-EE" sz="1600" b="1">
                <a:solidFill>
                  <a:srgbClr val="0CAFAD"/>
                </a:solidFill>
              </a:rPr>
              <a:t>soovitusi</a:t>
            </a:r>
            <a:r>
              <a:rPr lang="et-EE" sz="1600"/>
              <a:t> konkreetsete teemadega seotud õigusaktide kohta.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 b="1">
                <a:solidFill>
                  <a:srgbClr val="0CAFAD"/>
                </a:solidFill>
              </a:rPr>
              <a:t>Komitee liikmed</a:t>
            </a:r>
            <a:r>
              <a:rPr lang="et-EE" sz="1600"/>
              <a:t>, kes esindavad kõiki 3 rühma, koostavad kavandatava õigusakti kohta </a:t>
            </a:r>
            <a:r>
              <a:rPr lang="et-EE" sz="1600" b="1">
                <a:solidFill>
                  <a:srgbClr val="0CAFAD"/>
                </a:solidFill>
              </a:rPr>
              <a:t>ühtse dokumendi, mida nimetatakse arvamuseks</a:t>
            </a:r>
            <a:r>
              <a:rPr lang="et-EE" sz="160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/>
              <a:t>Pärast </a:t>
            </a:r>
            <a:r>
              <a:rPr lang="et-EE" sz="1600" b="1">
                <a:solidFill>
                  <a:srgbClr val="0CAFAD"/>
                </a:solidFill>
              </a:rPr>
              <a:t>konsensuse saavutamist</a:t>
            </a:r>
            <a:r>
              <a:rPr lang="et-EE" sz="1600"/>
              <a:t> saadetakse </a:t>
            </a:r>
            <a:r>
              <a:rPr lang="et-EE" sz="1600" b="1">
                <a:solidFill>
                  <a:srgbClr val="0CAFAD"/>
                </a:solidFill>
              </a:rPr>
              <a:t>komitee arvamus ELi institutsioonidele</a:t>
            </a:r>
            <a:r>
              <a:rPr lang="et-EE" sz="1600"/>
              <a:t> arutamiseks ja avaldatakse Euroopa Liidu Teatajas (24 keeles).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/>
              <a:t>Raportöör </a:t>
            </a:r>
            <a:r>
              <a:rPr lang="et-EE" sz="1600" b="1">
                <a:solidFill>
                  <a:srgbClr val="0CAFAD"/>
                </a:solidFill>
              </a:rPr>
              <a:t>esitleb</a:t>
            </a:r>
            <a:r>
              <a:rPr lang="et-EE" sz="1600"/>
              <a:t> peamisi järeldusi ning </a:t>
            </a:r>
            <a:r>
              <a:rPr lang="et-EE" sz="1600" b="1">
                <a:solidFill>
                  <a:srgbClr val="0CAFAD"/>
                </a:solidFill>
              </a:rPr>
              <a:t>tutvustab</a:t>
            </a:r>
            <a:r>
              <a:rPr lang="et-EE" sz="1600"/>
              <a:t> arvamust ELi, liikmesriikide ja kohalikul tasandil.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fr-FR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4632D7-92F4-4501-A9F6-C753A58D7CB1}"/>
              </a:ext>
            </a:extLst>
          </p:cNvPr>
          <p:cNvSpPr txBox="1"/>
          <p:nvPr/>
        </p:nvSpPr>
        <p:spPr>
          <a:xfrm>
            <a:off x="1183314" y="5835919"/>
            <a:ext cx="39681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1600" b="1"/>
              <a:t>Skaneeri QR-kood</a:t>
            </a:r>
            <a:br>
              <a:rPr lang="et-EE" sz="1600" b="1"/>
            </a:br>
            <a:r>
              <a:rPr lang="et-EE" sz="1600" b="1"/>
              <a:t>ja loe lähemalt!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D93C43-DE67-4F97-97C9-04AF74DC6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422" y="5649594"/>
            <a:ext cx="1166961" cy="91033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C37D202E-711E-46BB-A5CB-D0255C00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9592" y="5835918"/>
            <a:ext cx="436880" cy="4583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F69A4B-1E0F-4E1C-B3A9-B9136A63C6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" y="5922291"/>
            <a:ext cx="910330" cy="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4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5383BB-6686-455B-B375-6D163080F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9" r="4317"/>
          <a:stretch/>
        </p:blipFill>
        <p:spPr>
          <a:xfrm>
            <a:off x="1113919" y="767209"/>
            <a:ext cx="7950182" cy="361626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68ACC7-65E1-4BCB-951E-55E9626BB7EE}"/>
              </a:ext>
            </a:extLst>
          </p:cNvPr>
          <p:cNvSpPr/>
          <p:nvPr/>
        </p:nvSpPr>
        <p:spPr>
          <a:xfrm>
            <a:off x="1552575" y="76200"/>
            <a:ext cx="5324475" cy="11715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3F825A-C7E2-4D86-A870-7464051F99DB}"/>
              </a:ext>
            </a:extLst>
          </p:cNvPr>
          <p:cNvSpPr/>
          <p:nvPr/>
        </p:nvSpPr>
        <p:spPr>
          <a:xfrm>
            <a:off x="7498557" y="549668"/>
            <a:ext cx="1395412" cy="10953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7DE53FAA-8332-42FD-9481-F3BEAB0A568E}"/>
              </a:ext>
            </a:extLst>
          </p:cNvPr>
          <p:cNvSpPr txBox="1">
            <a:spLocks/>
          </p:cNvSpPr>
          <p:nvPr/>
        </p:nvSpPr>
        <p:spPr>
          <a:xfrm>
            <a:off x="445366" y="172433"/>
            <a:ext cx="8229600" cy="7370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Kasulik teave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006868-02D9-4EE0-BD7F-0B6FDC919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54"/>
          <a:stretch/>
        </p:blipFill>
        <p:spPr>
          <a:xfrm>
            <a:off x="223424" y="4077191"/>
            <a:ext cx="4336742" cy="248456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989B8EA-9BAA-4403-8112-7035A9A44534}"/>
              </a:ext>
            </a:extLst>
          </p:cNvPr>
          <p:cNvSpPr/>
          <p:nvPr/>
        </p:nvSpPr>
        <p:spPr>
          <a:xfrm>
            <a:off x="1276349" y="749744"/>
            <a:ext cx="4481767" cy="89415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A108E3-BD6F-47E9-ADEA-D7E9A121BE86}"/>
              </a:ext>
            </a:extLst>
          </p:cNvPr>
          <p:cNvSpPr txBox="1"/>
          <p:nvPr/>
        </p:nvSpPr>
        <p:spPr>
          <a:xfrm>
            <a:off x="4796119" y="4016133"/>
            <a:ext cx="36496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 dirty="0">
                <a:solidFill>
                  <a:schemeClr val="accent5">
                    <a:lumMod val="75000"/>
                  </a:schemeClr>
                </a:solidFill>
              </a:rPr>
              <a:t>Sooline tasakaal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t-EE" sz="1400" dirty="0"/>
              <a:t>Euroopa Majandus- ja Sotsiaalkomitee koosseisus on 2020.–2025. aasta ametiajal </a:t>
            </a:r>
            <a:r>
              <a:rPr lang="et-EE" sz="1400" b="1" dirty="0">
                <a:solidFill>
                  <a:srgbClr val="0CAFAD"/>
                </a:solidFill>
              </a:rPr>
              <a:t>kõige rohkem naissoost liikmeid</a:t>
            </a:r>
            <a:r>
              <a:rPr lang="et-EE" sz="1400" dirty="0"/>
              <a:t> alates 2010. aastast, mil liikmete kohta statistikat pidama hakati. </a:t>
            </a:r>
          </a:p>
          <a:p>
            <a:endParaRPr lang="en-US" sz="1400" dirty="0"/>
          </a:p>
          <a:p>
            <a:r>
              <a:rPr lang="et-EE" sz="1400" dirty="0"/>
              <a:t>Kunagi varem ei ole olnud komitees nii palju naisi: </a:t>
            </a:r>
            <a:r>
              <a:rPr lang="et-EE" sz="1400" b="1" dirty="0">
                <a:solidFill>
                  <a:srgbClr val="0CAFAD"/>
                </a:solidFill>
              </a:rPr>
              <a:t>33%</a:t>
            </a:r>
            <a:r>
              <a:rPr lang="et-EE" sz="1400" dirty="0"/>
              <a:t>, võrreldes 28%-</a:t>
            </a:r>
            <a:r>
              <a:rPr lang="et-EE" sz="1400" dirty="0" err="1"/>
              <a:t>ga</a:t>
            </a:r>
            <a:r>
              <a:rPr lang="et-EE" sz="1400" dirty="0"/>
              <a:t> 2015. aastal ja 24,70%-</a:t>
            </a:r>
            <a:r>
              <a:rPr lang="et-EE" sz="1400" dirty="0" err="1"/>
              <a:t>ga</a:t>
            </a:r>
            <a:r>
              <a:rPr lang="et-EE" sz="1400" dirty="0"/>
              <a:t> 2010. aastal.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D34B5C-8782-4984-AA1F-50E3A83B4451}"/>
              </a:ext>
            </a:extLst>
          </p:cNvPr>
          <p:cNvSpPr txBox="1"/>
          <p:nvPr/>
        </p:nvSpPr>
        <p:spPr>
          <a:xfrm>
            <a:off x="416704" y="1107406"/>
            <a:ext cx="36176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b="1">
                <a:solidFill>
                  <a:schemeClr val="accent5">
                    <a:lumMod val="75000"/>
                  </a:schemeClr>
                </a:solidFill>
              </a:rPr>
              <a:t>Liikmete arv riigiti</a:t>
            </a:r>
          </a:p>
          <a:p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t-EE" sz="1400"/>
              <a:t>Sarnaselt teiste Euroopa institutsioonidega on liikmesriikide </a:t>
            </a:r>
            <a:r>
              <a:rPr lang="et-EE" sz="1400" b="1">
                <a:solidFill>
                  <a:srgbClr val="0CAFAD"/>
                </a:solidFill>
              </a:rPr>
              <a:t>esindatus komitees proportsionaalne</a:t>
            </a:r>
            <a:r>
              <a:rPr lang="et-EE" sz="1400"/>
              <a:t>, mis tähendab, et suurema rahvaarvuga riike esindab suurem arv liikmeid. </a:t>
            </a:r>
          </a:p>
          <a:p>
            <a:endParaRPr lang="en-US" sz="1400" dirty="0"/>
          </a:p>
          <a:p>
            <a:r>
              <a:rPr lang="et-EE" sz="1400"/>
              <a:t>Seetõttu on komitees kõige rohkem liikmeid </a:t>
            </a:r>
            <a:r>
              <a:rPr lang="et-EE" sz="1400" b="1">
                <a:solidFill>
                  <a:srgbClr val="0CAFAD"/>
                </a:solidFill>
              </a:rPr>
              <a:t>Prantsusmaal, Saksamaal ja Itaalial</a:t>
            </a:r>
            <a:r>
              <a:rPr lang="et-EE" sz="1400"/>
              <a:t> (</a:t>
            </a:r>
            <a:r>
              <a:rPr lang="et-EE" sz="1400" b="1">
                <a:solidFill>
                  <a:srgbClr val="0CAFAD"/>
                </a:solidFill>
              </a:rPr>
              <a:t>24</a:t>
            </a:r>
            <a:r>
              <a:rPr lang="et-EE" sz="1400"/>
              <a:t>), kõige vähem aga </a:t>
            </a:r>
            <a:r>
              <a:rPr lang="et-EE" sz="1400" b="1">
                <a:solidFill>
                  <a:srgbClr val="0CAFAD"/>
                </a:solidFill>
              </a:rPr>
              <a:t>Maltal</a:t>
            </a:r>
            <a:r>
              <a:rPr lang="et-EE" sz="1400"/>
              <a:t> (</a:t>
            </a:r>
            <a:r>
              <a:rPr lang="et-EE" sz="1400" b="1">
                <a:solidFill>
                  <a:srgbClr val="0CAFAD"/>
                </a:solidFill>
              </a:rPr>
              <a:t>5</a:t>
            </a:r>
            <a:r>
              <a:rPr lang="et-EE" sz="1400"/>
              <a:t>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70891-1FA2-4922-A836-03C50F798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" y="6232124"/>
            <a:ext cx="625876" cy="62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4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DEFCF-F716-46F8-9D05-B0E36222A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7" y="936256"/>
            <a:ext cx="1428395" cy="143786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9F5296-AA87-487A-9696-C1579766280D}"/>
              </a:ext>
            </a:extLst>
          </p:cNvPr>
          <p:cNvSpPr txBox="1"/>
          <p:nvPr/>
        </p:nvSpPr>
        <p:spPr>
          <a:xfrm>
            <a:off x="349752" y="2389036"/>
            <a:ext cx="2300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chemeClr val="accent5">
                    <a:lumMod val="75000"/>
                  </a:schemeClr>
                </a:solidFill>
              </a:rPr>
              <a:t>Avastamine</a:t>
            </a:r>
          </a:p>
          <a:p>
            <a:pPr algn="ctr"/>
            <a:r>
              <a:rPr lang="et-EE" sz="1200"/>
              <a:t>Kas mõtled töökohast ELi institutsioonides või mõnes teises ELi liikmesriigis? </a:t>
            </a:r>
          </a:p>
          <a:p>
            <a:pPr algn="ctr"/>
            <a:r>
              <a:rPr lang="et-EE" sz="1200"/>
              <a:t>Igal aastal pakub EL </a:t>
            </a:r>
            <a:r>
              <a:rPr lang="et-EE" sz="1200" b="1">
                <a:solidFill>
                  <a:srgbClr val="0CAFAD"/>
                </a:solidFill>
              </a:rPr>
              <a:t>ülikooli lõpetanud noortele</a:t>
            </a:r>
            <a:r>
              <a:rPr lang="et-EE" sz="1200"/>
              <a:t> tasustatud praktikakohti.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BA5D9-53F9-474B-8E4B-89F57C2D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2128978" y="4064590"/>
            <a:ext cx="1401533" cy="1162329"/>
          </a:xfrm>
          <a:prstGeom prst="ellipse">
            <a:avLst/>
          </a:prstGeom>
          <a:ln>
            <a:noFill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95D9F1-EF90-404A-8DA7-12F843F04DF5}"/>
              </a:ext>
            </a:extLst>
          </p:cNvPr>
          <p:cNvSpPr txBox="1"/>
          <p:nvPr/>
        </p:nvSpPr>
        <p:spPr>
          <a:xfrm>
            <a:off x="1199887" y="5230454"/>
            <a:ext cx="331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b="1" dirty="0">
                <a:solidFill>
                  <a:schemeClr val="accent5">
                    <a:lumMod val="75000"/>
                  </a:schemeClr>
                </a:solidFill>
              </a:rPr>
              <a:t>Õppimine</a:t>
            </a:r>
          </a:p>
          <a:p>
            <a:pPr algn="ctr"/>
            <a:r>
              <a:rPr lang="et-EE" sz="1200" dirty="0"/>
              <a:t>Sul on õigus õppida mis tahes ELi ülikoolis </a:t>
            </a:r>
            <a:br>
              <a:rPr lang="et-EE" sz="1200" dirty="0"/>
            </a:br>
            <a:r>
              <a:rPr lang="et-EE" sz="1200" dirty="0"/>
              <a:t>samadel tingimustel nagu vastava riigi kodanikel. </a:t>
            </a:r>
          </a:p>
          <a:p>
            <a:pPr algn="ctr"/>
            <a:r>
              <a:rPr lang="et-EE" sz="1200" dirty="0"/>
              <a:t>Programm</a:t>
            </a:r>
            <a:r>
              <a:rPr lang="et-EE" sz="1200" dirty="0">
                <a:solidFill>
                  <a:srgbClr val="0CAFAD"/>
                </a:solidFill>
              </a:rPr>
              <a:t> </a:t>
            </a:r>
            <a:r>
              <a:rPr lang="et-EE" sz="1200" b="1" dirty="0">
                <a:solidFill>
                  <a:srgbClr val="0CAFAD"/>
                </a:solidFill>
              </a:rPr>
              <a:t>ERASMUS</a:t>
            </a:r>
            <a:r>
              <a:rPr lang="et-EE" sz="1200" dirty="0">
                <a:solidFill>
                  <a:srgbClr val="0CAFAD"/>
                </a:solidFill>
              </a:rPr>
              <a:t> </a:t>
            </a:r>
            <a:r>
              <a:rPr lang="et-EE" sz="1200" dirty="0"/>
              <a:t>võimaldab Sul osaleda </a:t>
            </a:r>
          </a:p>
          <a:p>
            <a:pPr algn="ctr"/>
            <a:r>
              <a:rPr lang="et-EE" sz="1200" dirty="0"/>
              <a:t>ülikooliõpingutes välismaal.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E12514-06AE-4BF2-8B67-62CB8DD1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63" y="1000027"/>
            <a:ext cx="1690837" cy="1441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EF8F80-B4F3-4C5F-8B67-F49F6908DD78}"/>
              </a:ext>
            </a:extLst>
          </p:cNvPr>
          <p:cNvSpPr txBox="1"/>
          <p:nvPr/>
        </p:nvSpPr>
        <p:spPr>
          <a:xfrm>
            <a:off x="3101507" y="2374118"/>
            <a:ext cx="28089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chemeClr val="accent5">
                    <a:lumMod val="75000"/>
                  </a:schemeClr>
                </a:solidFill>
              </a:rPr>
              <a:t>Rääkimine</a:t>
            </a:r>
          </a:p>
          <a:p>
            <a:pPr algn="ctr"/>
            <a:r>
              <a:rPr lang="et-EE" sz="1200"/>
              <a:t>Võid osaleda noortele mõeldud üritustel, näiteks ELi noortedialoogi üritustel, Euroopa Parlamendi noorteüritusel (EYE)</a:t>
            </a:r>
            <a:br>
              <a:rPr lang="et-EE" sz="1200"/>
            </a:br>
            <a:r>
              <a:rPr lang="et-EE" sz="1200"/>
              <a:t>ja üritusel </a:t>
            </a:r>
            <a:r>
              <a:rPr lang="et-EE" sz="1200" b="1">
                <a:solidFill>
                  <a:srgbClr val="0CAFAD"/>
                </a:solidFill>
              </a:rPr>
              <a:t>„Sinu Euroopa, Sinu arvamus!“ </a:t>
            </a:r>
            <a:br>
              <a:rPr lang="et-EE" sz="1200"/>
            </a:br>
            <a:r>
              <a:rPr lang="et-EE" sz="1200"/>
              <a:t>Euroopa Majandus- ja Sotsiaalkomitees. </a:t>
            </a:r>
          </a:p>
          <a:p>
            <a:pPr algn="ctr"/>
            <a:r>
              <a:rPr lang="et-EE" sz="1200"/>
              <a:t>Seal saad kaasa rääkida!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0CC9D-31B9-47EF-B81A-B7E9F19B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858004"/>
            <a:ext cx="1442292" cy="1442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9A3789-861E-49CE-BE77-92F1CAD154FC}"/>
              </a:ext>
            </a:extLst>
          </p:cNvPr>
          <p:cNvSpPr txBox="1"/>
          <p:nvPr/>
        </p:nvSpPr>
        <p:spPr>
          <a:xfrm>
            <a:off x="6742340" y="2284419"/>
            <a:ext cx="22005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chemeClr val="accent5">
                    <a:lumMod val="75000"/>
                  </a:schemeClr>
                </a:solidFill>
              </a:rPr>
              <a:t>Töötamine</a:t>
            </a:r>
          </a:p>
          <a:p>
            <a:pPr algn="ctr"/>
            <a:r>
              <a:rPr lang="et-EE" sz="1200"/>
              <a:t>Kui oled 18-aastane, võid kandideerida tööle kogu Euroopa Liidus. </a:t>
            </a:r>
          </a:p>
          <a:p>
            <a:pPr algn="ctr"/>
            <a:r>
              <a:rPr lang="et-EE" sz="1200" b="1">
                <a:solidFill>
                  <a:srgbClr val="0CAFAD"/>
                </a:solidFill>
              </a:rPr>
              <a:t>EURES</a:t>
            </a:r>
            <a:r>
              <a:rPr lang="et-EE" sz="1200"/>
              <a:t>e programm ühendab Sind tööandjatega kogu Euroopa Liidus, Norras ja Islandil.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9388A7-3CF3-48CA-B9EB-89A9E0F683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818365" y="3875453"/>
            <a:ext cx="1847950" cy="1137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396FCC-455A-4E59-B57B-D762BA8E89B7}"/>
              </a:ext>
            </a:extLst>
          </p:cNvPr>
          <p:cNvSpPr txBox="1"/>
          <p:nvPr/>
        </p:nvSpPr>
        <p:spPr>
          <a:xfrm>
            <a:off x="5337865" y="5123913"/>
            <a:ext cx="2808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b="1">
                <a:solidFill>
                  <a:schemeClr val="accent5">
                    <a:lumMod val="75000"/>
                  </a:schemeClr>
                </a:solidFill>
              </a:rPr>
              <a:t>Reisimine</a:t>
            </a:r>
          </a:p>
          <a:p>
            <a:pPr algn="ctr"/>
            <a:r>
              <a:rPr lang="et-EE" sz="1200"/>
              <a:t>Piirideta Schengeni ala võimaldab 400 miljonil ELi kodanikul riikide vahel vabalt liikuda. </a:t>
            </a:r>
          </a:p>
          <a:p>
            <a:pPr algn="ctr"/>
            <a:r>
              <a:rPr lang="et-EE" sz="1200"/>
              <a:t>Näiteks </a:t>
            </a:r>
            <a:r>
              <a:rPr lang="et-EE" sz="1200" b="1">
                <a:solidFill>
                  <a:srgbClr val="0CAFAD"/>
                </a:solidFill>
              </a:rPr>
              <a:t>Interraili</a:t>
            </a:r>
            <a:r>
              <a:rPr lang="et-EE" sz="1200"/>
              <a:t> rongipilet võimaldab Sul jõuda </a:t>
            </a:r>
            <a:br>
              <a:rPr lang="et-EE" sz="1200"/>
            </a:br>
            <a:r>
              <a:rPr lang="et-EE" sz="1200"/>
              <a:t>rohkem kui 40 000 sihtkohta 30 riigis.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364B7BE-615E-4837-AEA7-D14D1F9DB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268"/>
            <a:ext cx="8229600" cy="971146"/>
          </a:xfrm>
        </p:spPr>
        <p:txBody>
          <a:bodyPr/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Mida teeb EL noorte heaks?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451D07-EFC5-495B-81AD-077B5A12A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5921744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566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34DD74551733C243A24AB255EE6A94DB" ma:contentTypeVersion="4" ma:contentTypeDescription="Defines the documents for Document Manager V2" ma:contentTypeScope="" ma:versionID="6dc1781ba7fab92d7d66b168e0cae93f">
  <xsd:schema xmlns:xsd="http://www.w3.org/2001/XMLSchema" xmlns:xs="http://www.w3.org/2001/XMLSchema" xmlns:p="http://schemas.microsoft.com/office/2006/metadata/properties" xmlns:ns2="59ace41b-6786-4ce3-be71-52c27066c6ef" xmlns:ns3="http://schemas.microsoft.com/sharepoint/v3/fields" xmlns:ns4="91e51ac0-4aa1-4d5e-9a67-017d481be00b" targetNamespace="http://schemas.microsoft.com/office/2006/metadata/properties" ma:root="true" ma:fieldsID="f33a43edcf383b76f4f66ff8ebd76d7b" ns2:_="" ns3:_="" ns4:_="">
    <xsd:import namespace="59ace41b-6786-4ce3-be71-52c27066c6ef"/>
    <xsd:import namespace="http://schemas.microsoft.com/sharepoint/v3/fields"/>
    <xsd:import namespace="91e51ac0-4aa1-4d5e-9a67-017d481be00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2:OriginalSender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ce41b-6786-4ce3-be71-52c27066c6e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OriginalSender" ma:index="13" nillable="true" ma:displayName="Original Sender" ma:internalName="OriginalSend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ssierNumber" ma:index="15" nillable="true" ma:displayName="Dossier Number" ma:decimals="0" ma:internalName="DossierNumber">
      <xsd:simpleType>
        <xsd:restriction base="dms:Unknown"/>
      </xsd:simpleType>
    </xsd:element>
    <xsd:element name="Rapporteur" ma:index="17" nillable="true" ma:displayName="Rapporteur" ma:internalName="Rapporteur">
      <xsd:simpleType>
        <xsd:restriction base="dms:Text"/>
      </xsd:simpleType>
    </xsd:element>
    <xsd:element name="AdoptionDate" ma:index="18" nillable="true" ma:displayName="Adoption Date" ma:format="DateOnly" ma:internalName="AdoptionDate">
      <xsd:simpleType>
        <xsd:restriction base="dms:DateTime"/>
      </xsd:simpleType>
    </xsd:element>
    <xsd:element name="TaxCatchAll" ma:index="20" nillable="true" ma:displayName="Taxonomy Catch All Column" ma:hidden="true" ma:list="{e2fb5ba9-5e53-4066-9f9c-cd35b339bd62}" ma:internalName="TaxCatchAll" ma:showField="CatchAllData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e2fb5ba9-5e53-4066-9f9c-cd35b339bd62}" ma:internalName="TaxCatchAllLabel" ma:readOnly="true" ma:showField="CatchAllDataLabel" ma:web="59ace41b-6786-4ce3-be71-52c27066c6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6" nillable="true" ma:displayName="Meeting Date" ma:format="DateOnly" ma:internalName="MeetingDate">
      <xsd:simpleType>
        <xsd:restriction base="dms:DateTime"/>
      </xsd:simpleType>
    </xsd:element>
    <xsd:element name="Procedure" ma:index="29" nillable="true" ma:displayName="Procedure" ma:internalName="Procedure">
      <xsd:simpleType>
        <xsd:restriction base="dms:Text"/>
      </xsd:simpleType>
    </xsd:element>
    <xsd:element name="DocumentYear" ma:index="34" ma:displayName="Document Year" ma:decimals="0" ma:internalName="DocumentYear">
      <xsd:simpleType>
        <xsd:restriction base="dms:Unknown"/>
      </xsd:simpleType>
    </xsd:element>
    <xsd:element name="DocumentPart" ma:index="37" nillable="true" ma:displayName="Document Part" ma:decimals="0" ma:internalName="DocumentPart">
      <xsd:simpleType>
        <xsd:restriction base="dms:Unknown"/>
      </xsd:simpleType>
    </xsd:element>
    <xsd:element name="FicheYear" ma:index="42" nillable="true" ma:displayName="Fiche Year" ma:decimals="0" ma:internalName="FicheYear">
      <xsd:simpleType>
        <xsd:restriction base="dms:Unknown"/>
      </xsd:simpleType>
    </xsd:element>
    <xsd:element name="RequestingService" ma:index="43" nillable="true" ma:displayName="Requesting Service" ma:internalName="RequestingService">
      <xsd:simpleType>
        <xsd:restriction base="dms:Text"/>
      </xsd:simpleType>
    </xsd:element>
    <xsd:element name="FicheNumber" ma:index="44" nillable="true" ma:displayName="Fiche Number" ma:decimals="0" ma:internalName="FicheNumber">
      <xsd:simpleType>
        <xsd:restriction base="dms:Unknown"/>
      </xsd:simpleType>
    </xsd:element>
    <xsd:element name="DocumentVersion" ma:index="47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4" nillable="true" ma:taxonomy="true" ma:internalName="DocumentLanguage_0" ma:taxonomyFieldName="DocumentLanguage" ma:displayName="Document Language" ma:fieldId="{ee5c55ab-e8dd-441f-8840-fdce66906fe3}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9" nillable="true" ma:taxonomy="true" ma:internalName="Confidentiality_0" ma:taxonomyFieldName="Confidentiality" ma:displayName="Confidentiality" ma:fieldId="{ee5c4bfe-2b62-4831-9131-22edf8f3665c}" ma:sspId="5004ddca-ed1a-45fa-b2df-508b3c5dfc98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3" ma:taxonomy="true" ma:internalName="DocumentSource_0" ma:taxonomyFieldName="DocumentSource" ma:displayName="Document Source" ma:fieldId="{ee5c1c29-f257-4aae-8e5e-529c0040e17a}" ma:sspId="5004ddca-ed1a-45fa-b2df-508b3c5dfc98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7" nillable="true" ma:taxonomy="true" ma:internalName="OriginalLanguage_0" ma:taxonomyFieldName="OriginalLanguage" ma:displayName="Original Language" ma:fieldId="{ee5ce750-ff6c-4875-8192-ef11fb51efba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30" ma:taxonomy="true" ma:internalName="VersionStatus_0" ma:taxonomyFieldName="VersionStatus" ma:displayName="Version Status" ma:indexed="true" ma:fieldId="{ee5cb94b-3df1-4df3-b49b-6e47ce2a7e87}" ma:sspId="5004ddca-ed1a-45fa-b2df-508b3c5dfc98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2" nillable="true" ma:taxonomy="true" ma:internalName="DocumentStatus_0" ma:taxonomyFieldName="DocumentStatus" ma:displayName="Document Status" ma:fieldId="{ee5cab93-ac4d-4e2f-b298-e5342324388c}" ma:sspId="5004ddca-ed1a-45fa-b2df-508b3c5dfc98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5" nillable="true" ma:taxonomy="true" ma:internalName="DocumentType_0" ma:taxonomyFieldName="DocumentType" ma:displayName="Document Type" ma:indexed="true" ma:fieldId="{ee5cf431-2d10-41e6-bd88-1b6bd5b84f5f}" ma:sspId="5004ddca-ed1a-45fa-b2df-508b3c5dfc98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8" nillable="true" ma:taxonomy="true" ma:internalName="MeetingName_0" ma:taxonomyFieldName="MeetingName" ma:displayName="Meeting Name" ma:indexed="true" ma:fieldId="{ee5c9b55-8403-4f9e-a156-b6ce5b7b9456}" ma:sspId="5004ddca-ed1a-45fa-b2df-508b3c5dfc98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40" nillable="true" ma:taxonomy="true" ma:internalName="AvailableTranslations_0" ma:taxonomyFieldName="AvailableTranslations" ma:displayName="Available Translations" ma:fieldId="{ee5c7c01-1a65-4138-aa64-80e01e34d799}" ma:taxonomyMulti="true" ma:sspId="5004ddca-ed1a-45fa-b2df-508b3c5dfc98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5" nillable="true" ma:taxonomy="true" ma:internalName="DossierName_0" ma:taxonomyFieldName="DossierName" ma:displayName="Dossier Name" ma:fieldId="{ee5cf7da-503b-4593-8db2-4f0e09c901fd}" ma:sspId="5004ddca-ed1a-45fa-b2df-508b3c5dfc98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51ac0-4aa1-4d5e-9a67-017d481be00b" elementFormDefault="qualified">
    <xsd:import namespace="http://schemas.microsoft.com/office/2006/documentManagement/types"/>
    <xsd:import namespace="http://schemas.microsoft.com/office/infopath/2007/PartnerControls"/>
    <xsd:element name="MeetingNumber" ma:index="16" nillable="true" ma:displayName="Meeting Number" ma:decimals="0" ma:indexed="true" ma:internalName="MeetingNumber">
      <xsd:simpleType>
        <xsd:restriction base="dms:Unknown"/>
      </xsd:simpleType>
    </xsd:element>
    <xsd:element name="DocumentNumber" ma:index="25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ace41b-6786-4ce3-be71-52c27066c6ef">F7M6YNZUATRX-1659962339-2782</_dlc_DocId>
    <_dlc_DocIdUrl xmlns="59ace41b-6786-4ce3-be71-52c27066c6ef">
      <Url>http://dm/eesc/2024/_layouts/15/DocIdRedir.aspx?ID=F7M6YNZUATRX-1659962339-2782</Url>
      <Description>F7M6YNZUATRX-1659962339-2782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59ace41b-6786-4ce3-be71-52c27066c6ef" xsi:nil="true"/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59ace41b-6786-4ce3-be71-52c27066c6ef">2024-12-13T12:00:00+00:00</ProductionDate>
    <DocumentNumber xmlns="91e51ac0-4aa1-4d5e-9a67-017d481be00b">4369</DocumentNumber>
    <FicheYear xmlns="59ace41b-6786-4ce3-be71-52c27066c6ef" xsi:nil="true"/>
    <DossierNumber xmlns="59ace41b-6786-4ce3-be71-52c27066c6ef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2451815e-8241-4bbf-a22e-1ab710712bf2</TermId>
        </TermInfo>
      </Terms>
    </Confidentiality_0>
    <TaxCatchAll xmlns="59ace41b-6786-4ce3-be71-52c27066c6ef">
      <Value>43</Value>
      <Value>37</Value>
      <Value>36</Value>
      <Value>35</Value>
      <Value>34</Value>
      <Value>33</Value>
      <Value>32</Value>
      <Value>31</Value>
      <Value>30</Value>
      <Value>29</Value>
      <Value>28</Value>
      <Value>27</Value>
      <Value>26</Value>
      <Value>25</Value>
      <Value>24</Value>
      <Value>23</Value>
      <Value>22</Value>
      <Value>21</Value>
      <Value>18</Value>
      <Value>17</Value>
      <Value>16</Value>
      <Value>14</Value>
      <Value>12</Value>
      <Value>11</Value>
      <Value>10</Value>
      <Value>8</Value>
      <Value>5</Value>
      <Value>3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</Terms>
    </DocumentLanguage_0>
    <MeetingDate xmlns="59ace41b-6786-4ce3-be71-52c27066c6ef" xsi:nil="true"/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59ace41b-6786-4ce3-be71-52c27066c6ef" xsi:nil="true"/>
    <DocumentYear xmlns="59ace41b-6786-4ce3-be71-52c27066c6ef">2024</DocumentYear>
    <FicheNumber xmlns="59ace41b-6786-4ce3-be71-52c27066c6ef">11954</FicheNumber>
    <OriginalSender xmlns="59ace41b-6786-4ce3-be71-52c27066c6ef">
      <UserInfo>
        <DisplayName>Rosenberg Aili</DisplayName>
        <AccountId>1531</AccountId>
        <AccountType/>
      </UserInfo>
    </OriginalSender>
    <DocumentPart xmlns="59ace41b-6786-4ce3-be71-52c27066c6ef">0</DocumentPart>
    <AdoptionDate xmlns="59ace41b-6786-4ce3-be71-52c27066c6ef" xsi:nil="true"/>
    <RequestingService xmlns="59ace41b-6786-4ce3-be71-52c27066c6ef">Visites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91e51ac0-4aa1-4d5e-9a67-017d481be00b" xsi:nil="true"/>
    <DossierName_0 xmlns="http://schemas.microsoft.com/sharepoint/v3/fields">
      <Terms xmlns="http://schemas.microsoft.com/office/infopath/2007/PartnerControls"/>
    </DossierName_0>
    <DocumentVersion xmlns="59ace41b-6786-4ce3-be71-52c27066c6ef">0</DocumentVersion>
  </documentManagement>
</p:properties>
</file>

<file path=customXml/itemProps1.xml><?xml version="1.0" encoding="utf-8"?>
<ds:datastoreItem xmlns:ds="http://schemas.openxmlformats.org/officeDocument/2006/customXml" ds:itemID="{7957CBA1-A747-4FBC-B894-DBCFC15B221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E656BEF-53D8-40EF-8D52-F410CFEF2F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3C0EA-B9C3-4BC6-9C27-7B508A189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ace41b-6786-4ce3-be71-52c27066c6ef"/>
    <ds:schemaRef ds:uri="http://schemas.microsoft.com/sharepoint/v3/fields"/>
    <ds:schemaRef ds:uri="91e51ac0-4aa1-4d5e-9a67-017d481be0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C7F0E4D-93EC-40AA-8443-66FD7B0FDBC8}">
  <ds:schemaRefs>
    <ds:schemaRef ds:uri="http://schemas.microsoft.com/office/2006/metadata/properties"/>
    <ds:schemaRef ds:uri="http://schemas.microsoft.com/office/infopath/2007/PartnerControls"/>
    <ds:schemaRef ds:uri="59ace41b-6786-4ce3-be71-52c27066c6ef"/>
    <ds:schemaRef ds:uri="http://schemas.microsoft.com/sharepoint/v3/fields"/>
    <ds:schemaRef ds:uri="91e51ac0-4aa1-4d5e-9a67-017d481be0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0</TotalTime>
  <Words>1094</Words>
  <Application>Microsoft Office PowerPoint</Application>
  <PresentationFormat>On-screen Show (4:3)</PresentationFormat>
  <Paragraphs>129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Source Sans 3</vt:lpstr>
      <vt:lpstr>Theme1</vt:lpstr>
      <vt:lpstr>PowerPoint Presentation</vt:lpstr>
      <vt:lpstr>Euroopa Liit</vt:lpstr>
      <vt:lpstr>Mis on ELi tegevuse eesmärk?</vt:lpstr>
      <vt:lpstr>PowerPoint Presentation</vt:lpstr>
      <vt:lpstr>PowerPoint Presentation</vt:lpstr>
      <vt:lpstr>PowerPoint Presentation</vt:lpstr>
      <vt:lpstr>Mis on arvamus?</vt:lpstr>
      <vt:lpstr>PowerPoint Presentation</vt:lpstr>
      <vt:lpstr>Mida teeb EL noorte heaks?</vt:lpstr>
      <vt:lpstr>Mida Euroopa Majandus- ja Sotsiaalkomitee noortele pakub?</vt:lpstr>
      <vt:lpstr>Euroopa Majandus- ja Sotsiaalkomitee noortealgatused </vt:lpstr>
      <vt:lpstr>„Sinu Euroopa, Sinu arvamus“  </vt:lpstr>
      <vt:lpstr>PowerPoint Presentation</vt:lpstr>
      <vt:lpstr>PowerPoint Presentation</vt:lpstr>
      <vt:lpstr>PowerPoint Presentation</vt:lpstr>
      <vt:lpstr>Hoia sidet!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YEYS2025 - PPT koolide külastusteks</dc:title>
  <dc:subject>INFO</dc:subject>
  <dc:creator>Rodriges Dias Aline</dc:creator>
  <cp:keywords>EESC-2024-04369-00-00-INFO-TRA-EN</cp:keywords>
  <dc:description>Rapporteur:  - Original language: EN - Date of document: 13/12/2024 - Date of meeting:  - External documents:  - Administrator:  BURUZAN Adela</dc:description>
  <cp:lastModifiedBy>Buruzan Adela</cp:lastModifiedBy>
  <cp:revision>364</cp:revision>
  <dcterms:created xsi:type="dcterms:W3CDTF">2019-11-25T13:57:29Z</dcterms:created>
  <dcterms:modified xsi:type="dcterms:W3CDTF">2024-12-16T14:00:28Z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0x010100EA97B91038054C99906057A708A1480A0034DD74551733C243A24AB255EE6A94DB</vt:lpwstr>
  </property>
  <property fmtid="{D5CDD505-2E9C-101B-9397-08002B2CF9AE}" pid="3" name="_dlc_DocIdItemGuid">
    <vt:lpwstr>85726907-2acd-49ad-8545-169732510133</vt:lpwstr>
  </property>
  <property fmtid="{D5CDD505-2E9C-101B-9397-08002B2CF9AE}" pid="4" name="AvailableTranslations">
    <vt:lpwstr>12;#IT|0774613c-01ed-4e5d-a25d-11d2388de825;#31;#NL|55c6556c-b4f4-441d-9acf-c498d4f838bd;#5;#EN|f2175f21-25d7-44a3-96da-d6a61b075e1b;#16;#DA|5d49c027-8956-412b-aa16-e85a0f96ad0e;#14;#FR|d2afafd3-4c81-4f60-8f52-ee33f2f54ff3;#33;#ET|ff6c3f4c-b02c-4c3c-ab07-2c37995a7a0a;#27;#SL|98a412ae-eb01-49e9-ae3d-585a81724cfc;#32;#HU|6b229040-c589-4408-b4c1-4285663d20a8;#29;#EL|6d4f4d51-af9b-4650-94b4-4276bee85c91;#18;#GA|762d2456-c427-4ecb-b312-af3dad8e258c;#37;#RO|feb747a2-64cd-4299-af12-4833ddc30497;#21;#SV|c2ed69e7-a339-43d7-8f22-d93680a92aa0;#35;#FI|87606a43-d45f-42d6-b8c9-e1a3457db5b7;#25;#DE|f6b31e5a-26fa-4935-b661-318e46daf27e;#43;#CS|72f9705b-0217-4fd3-bea2-cbc7ed80e26e;#36;#PT|50ccc04a-eadd-42ae-a0cb-acaf45f812ba;#23;#MT|7df99101-6854-4a26-b53a-b88c0da02c26;#24;#ES|e7a6b05b-ae16-40c8-add9-68b64b03aeba;#26;#SK|46d9fce0-ef79-4f71-b89b-cd6aa82426b8;#28;#LV|46f7e311-5d9f-4663-b433-18aeccb7ace7;#22;#BG|1a1b3951-7821-4e6a-85f5-5673fc08bd2c;#30;#HR|2f555653-ed1a-4fe6-8362-9082d95989e5;#17;#PL|1e03da61-4678-4e07-b136-b5024ca9197b;#34;#LT|a7ff5ce7-6123-4f68-865a-a57c31810414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4369</vt:i4>
  </property>
  <property fmtid="{D5CDD505-2E9C-101B-9397-08002B2CF9AE}" pid="9" name="FicheYear">
    <vt:i4>2021</vt:i4>
  </property>
  <property fmtid="{D5CDD505-2E9C-101B-9397-08002B2CF9AE}" pid="10" name="DocumentYear">
    <vt:i4>2024</vt:i4>
  </property>
  <property fmtid="{D5CDD505-2E9C-101B-9397-08002B2CF9AE}" pid="11" name="DocumentVersion">
    <vt:i4>0</vt:i4>
  </property>
  <property fmtid="{D5CDD505-2E9C-101B-9397-08002B2CF9AE}" pid="12" name="FicheNumber">
    <vt:i4>11954</vt:i4>
  </property>
  <property fmtid="{D5CDD505-2E9C-101B-9397-08002B2CF9AE}" pid="13" name="DocumentStatus">
    <vt:lpwstr>3;#TRA|150d2a88-1431-44e6-a8ca-0bb753ab8672</vt:lpwstr>
  </property>
  <property fmtid="{D5CDD505-2E9C-101B-9397-08002B2CF9AE}" pid="14" name="DocumentPart">
    <vt:i4>0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10;#INFO|d9136e7c-93a9-4c42-9d28-92b61e85f80c</vt:lpwstr>
  </property>
  <property fmtid="{D5CDD505-2E9C-101B-9397-08002B2CF9AE}" pid="18" name="RequestingService">
    <vt:lpwstr>Visites</vt:lpwstr>
  </property>
  <property fmtid="{D5CDD505-2E9C-101B-9397-08002B2CF9AE}" pid="19" name="Confidentiality">
    <vt:lpwstr>11;#Internal|2451815e-8241-4bbf-a22e-1ab710712bf2</vt:lpwstr>
  </property>
  <property fmtid="{D5CDD505-2E9C-101B-9397-08002B2CF9AE}" pid="20" name="MeetingName_0">
    <vt:lpwstr/>
  </property>
  <property fmtid="{D5CDD505-2E9C-101B-9397-08002B2CF9AE}" pid="21" name="Confidentiality_0">
    <vt:lpwstr>Internal|2451815e-8241-4bbf-a22e-1ab710712bf2</vt:lpwstr>
  </property>
  <property fmtid="{D5CDD505-2E9C-101B-9397-08002B2CF9AE}" pid="22" name="OriginalLanguage">
    <vt:lpwstr>5;#EN|f2175f21-25d7-44a3-96da-d6a61b075e1b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IT|0774613c-01ed-4e5d-a25d-11d2388de825;NL|55c6556c-b4f4-441d-9acf-c498d4f838bd;EN|f2175f21-25d7-44a3-96da-d6a61b075e1b;DA|5d49c027-8956-412b-aa16-e85a0f96ad0e;FR|d2afafd3-4c81-4f60-8f52-ee33f2f54ff3;SL|98a412ae-eb01-49e9-ae3d-585a81724cfc;HU|6b229040-c589-4408-b4c1-4285663d20a8;EL|6d4f4d51-af9b-4650-94b4-4276bee85c91;GA|762d2456-c427-4ecb-b312-af3dad8e258c;RO|feb747a2-64cd-4299-af12-4833ddc30497;SV|c2ed69e7-a339-43d7-8f22-d93680a92aa0;FI|87606a43-d45f-42d6-b8c9-e1a3457db5b7;DE|f6b31e5a-26fa-4935-b661-318e46daf27e;CS|72f9705b-0217-4fd3-bea2-cbc7ed80e26e;PT|50ccc04a-eadd-42ae-a0cb-acaf45f812ba;MT|7df99101-6854-4a26-b53a-b88c0da02c26;ES|e7a6b05b-ae16-40c8-add9-68b64b03aeba;SK|46d9fce0-ef79-4f71-b89b-cd6aa82426b8;BG|1a1b3951-7821-4e6a-85f5-5673fc08bd2c;HR|2f555653-ed1a-4fe6-8362-9082d95989e5;PL|1e03da61-4678-4e07-b136-b5024ca9197b;LT|a7ff5ce7-6123-4f68-865a-a57c31810414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43;#CS|72f9705b-0217-4fd3-bea2-cbc7ed80e26e;#37;#RO|feb747a2-64cd-4299-af12-4833ddc30497;#36;#PT|50ccc04a-eadd-42ae-a0cb-acaf45f812ba;#35;#FI|87606a43-d45f-42d6-b8c9-e1a3457db5b7;#34;#LT|a7ff5ce7-6123-4f68-865a-a57c31810414;#32;#HU|6b229040-c589-4408-b4c1-4285663d20a8;#31;#NL|55c6556c-b4f4-441d-9acf-c498d4f838bd;#30;#HR|2f555653-ed1a-4fe6-8362-9082d95989e5;#29;#EL|6d4f4d51-af9b-4650-94b4-4276bee85c91;#27;#SL|98a412ae-eb01-49e9-ae3d-585a81724cfc;#26;#SK|46d9fce0-ef79-4f71-b89b-cd6aa82426b8;#25;#DE|f6b31e5a-26fa-4935-b661-318e46daf27e;#24;#ES|e7a6b05b-ae16-40c8-add9-68b64b03aeba;#23;#MT|7df99101-6854-4a26-b53a-b88c0da02c26;#22;#BG|1a1b3951-7821-4e6a-85f5-5673fc08bd2c;#21;#SV|c2ed69e7-a339-43d7-8f22-d93680a92aa0;#18;#GA|762d2456-c427-4ecb-b312-af3dad8e258c;#17;#PL|1e03da61-4678-4e07-b136-b5024ca9197b;#16;#DA|5d49c027-8956-412b-aa16-e85a0f96ad0e;#14;#FR|d2afafd3-4c81-4f60-8f52-ee33f2f54ff3;#12;#IT|0774613c-01ed-4e5d-a25d-11d2388de825;#11;#Internal|2451815e-8241-4bbf-a22e-1ab710712bf2;#10;#INFO|d9136e7c-93a9-4c42-9d28-92b61e85f80c;#8;#Final|ea5e6674-7b27-4bac-b091-73adbb394efe;#5;#EN|f2175f21-25d7-44a3-96da-d6a61b075e1b;#3;#TRA|150d2a88-1431-44e6-a8ca-0bb753ab8672;#1;#EESC|422833ec-8d7e-4e65-8e4e-8bed07ffb729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8;#Final|ea5e6674-7b27-4bac-b091-73adbb394efe</vt:lpwstr>
  </property>
  <property fmtid="{D5CDD505-2E9C-101B-9397-08002B2CF9AE}" pid="30" name="DocumentLanguage">
    <vt:lpwstr>33;#ET|ff6c3f4c-b02c-4c3c-ab07-2c37995a7a0a</vt:lpwstr>
  </property>
  <property fmtid="{D5CDD505-2E9C-101B-9397-08002B2CF9AE}" pid="31" name="_docset_NoMedatataSyncRequired">
    <vt:lpwstr>False</vt:lpwstr>
  </property>
  <property fmtid="{D5CDD505-2E9C-101B-9397-08002B2CF9AE}" pid="32" name="DocumentLanguage_0">
    <vt:lpwstr>EN|f2175f21-25d7-44a3-96da-d6a61b075e1b</vt:lpwstr>
  </property>
</Properties>
</file>