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jpeg"/><Relationship Id="rId5" Type="http://schemas.openxmlformats.org/officeDocument/2006/relationships/image" Target="../media/image48.svg"/><Relationship Id="rId10" Type="http://schemas.openxmlformats.org/officeDocument/2006/relationships/image" Target="../media/image8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.jpe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69.jpeg"/><Relationship Id="rId2" Type="http://schemas.openxmlformats.org/officeDocument/2006/relationships/image" Target="../media/image63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71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8.sv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es/members-groups/groups/employers-grou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www.eesc.europa.eu/es/members-groups/groups/grupo-diversidad-europa" TargetMode="External"/><Relationship Id="rId4" Type="http://schemas.openxmlformats.org/officeDocument/2006/relationships/hyperlink" Target="https://www.eesc.europa.eu/es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9029E1-FB02-442C-946F-FECC327F2568}"/>
              </a:ext>
            </a:extLst>
          </p:cNvPr>
          <p:cNvGrpSpPr/>
          <p:nvPr/>
        </p:nvGrpSpPr>
        <p:grpSpPr>
          <a:xfrm>
            <a:off x="3265200" y="4531056"/>
            <a:ext cx="2613600" cy="1177200"/>
            <a:chOff x="3245516" y="3117215"/>
            <a:chExt cx="2613600" cy="1177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2FB6C9-0F95-4114-A8A9-8541F0A7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6935" y="3304495"/>
              <a:ext cx="866775" cy="76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A6AF42-2304-49C2-A8B1-D6F54982ED61}"/>
                </a:ext>
              </a:extLst>
            </p:cNvPr>
            <p:cNvSpPr/>
            <p:nvPr/>
          </p:nvSpPr>
          <p:spPr>
            <a:xfrm>
              <a:off x="3245516" y="3117215"/>
              <a:ext cx="2613600" cy="117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FC85E5-9858-463D-A618-0FADA041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3710" y="3705815"/>
              <a:ext cx="1015672" cy="1486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FE59FD-7382-45B4-8BB0-2367937E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6305" y="3854450"/>
              <a:ext cx="807799" cy="16429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3320286"/>
            <a:ext cx="4089920" cy="1986630"/>
          </a:xfrm>
        </p:spPr>
        <p:txBody>
          <a:bodyPr>
            <a:noAutofit/>
          </a:bodyPr>
          <a:lstStyle/>
          <a:p>
            <a:pPr eaLnBrk="1" hangingPunct="1"/>
            <a:r>
              <a:rPr lang="es-ES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Oferta del CESE para la juventud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s-ES" sz="2000"/>
              <a:t>En septiembre de 2022, el CESE aprobó el Dictamen </a:t>
            </a:r>
            <a:r>
              <a:rPr lang="es-ES" sz="2000" b="1" i="1">
                <a:solidFill>
                  <a:srgbClr val="0CAFAD"/>
                </a:solidFill>
              </a:rPr>
              <a:t>«Evaluación de la UE desde el punto de vista de los jóvenes»</a:t>
            </a:r>
            <a:r>
              <a:rPr lang="es-ES" sz="2000"/>
              <a:t>, una herramienta diseñada para </a:t>
            </a:r>
            <a:r>
              <a:rPr lang="es-ES" sz="2000" b="1">
                <a:solidFill>
                  <a:srgbClr val="0CAFAD"/>
                </a:solidFill>
              </a:rPr>
              <a:t>potenciar la participación de la juventud</a:t>
            </a:r>
            <a:r>
              <a:rPr lang="es-ES" sz="2000">
                <a:solidFill>
                  <a:srgbClr val="0CAFAD"/>
                </a:solidFill>
              </a:rPr>
              <a:t> </a:t>
            </a:r>
            <a:r>
              <a:rPr lang="es-ES" sz="2000"/>
              <a:t>e integrar sus perspectivas en la elaboración de políticas.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s-ES" sz="2000"/>
              <a:t>A raíz de ello, en julio de 2023 se creó el </a:t>
            </a:r>
            <a:r>
              <a:rPr lang="es-ES" sz="2000" b="1">
                <a:solidFill>
                  <a:srgbClr val="0CAFAD"/>
                </a:solidFill>
              </a:rPr>
              <a:t>Grupo sobre la Juventud del CESE</a:t>
            </a:r>
            <a:r>
              <a:rPr lang="es-ES" sz="2000"/>
              <a:t>, cuyo mandato consiste en: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s-ES" sz="2000"/>
              <a:t>explorar formas de que los jóvenes </a:t>
            </a:r>
            <a:r>
              <a:rPr lang="es-ES" sz="2000" b="1">
                <a:solidFill>
                  <a:srgbClr val="0CAFAD"/>
                </a:solidFill>
              </a:rPr>
              <a:t>contribuyan activamente</a:t>
            </a:r>
            <a:r>
              <a:rPr lang="es-ES" sz="2000"/>
              <a:t> al trabajo del Comité;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s-ES" sz="2000"/>
              <a:t>fomentar un diálogo abierto entre los </a:t>
            </a:r>
            <a:r>
              <a:rPr lang="es-ES" sz="2000" b="1">
                <a:solidFill>
                  <a:srgbClr val="0CAFAD"/>
                </a:solidFill>
              </a:rPr>
              <a:t>miembros del CESE y las organizaciones juveniles</a:t>
            </a:r>
            <a:r>
              <a:rPr lang="es-ES" sz="200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0019" y="4467073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Grupo de Juventud</a:t>
            </a:r>
            <a:br>
              <a:rPr lang="es-ES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 del CESE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566996" y="2935509"/>
            <a:ext cx="1877956" cy="67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500" dirty="0">
                <a:solidFill>
                  <a:schemeClr val="bg1"/>
                </a:solidFill>
                <a:latin typeface="Calibri" pitchFamily="34" charset="0"/>
              </a:rPr>
              <a:t>¡Tu Europa, </a:t>
            </a:r>
            <a:br>
              <a:rPr lang="es-ES" sz="15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1500" dirty="0">
                <a:solidFill>
                  <a:schemeClr val="bg1"/>
                </a:solidFill>
                <a:latin typeface="Calibri" pitchFamily="34" charset="0"/>
              </a:rPr>
              <a:t>tu voz!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77328" y="4325544"/>
            <a:ext cx="1423214" cy="862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Evaluación </a:t>
            </a:r>
            <a:b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de la UE desde </a:t>
            </a:r>
            <a:b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 punto de vista de los jóvenes en el CESE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11762" y="2834079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Estudio sobre </a:t>
            </a:r>
            <a:b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s-ES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la participación de los jóvenes a distintos niveles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19075" y="2429850"/>
            <a:ext cx="1736292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1255" y="2776775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Mesas redondas </a:t>
            </a:r>
            <a:br>
              <a:rPr lang="es-ES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sobre clima y sostenibilidad dirigidas </a:t>
            </a:r>
            <a:br>
              <a:rPr lang="es-ES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 la juventud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423416" y="4216580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latin typeface="Calibri"/>
                <a:ea typeface="Calibri"/>
                <a:cs typeface="Calibri"/>
              </a:rPr>
              <a:t>Delegado de la juventud </a:t>
            </a:r>
            <a:br>
              <a:rPr lang="es-ES" sz="1500" dirty="0">
                <a:latin typeface="Calibri"/>
                <a:ea typeface="Calibri"/>
                <a:cs typeface="Calibri"/>
              </a:rPr>
            </a:br>
            <a:r>
              <a:rPr lang="es-ES" sz="1500" dirty="0">
                <a:latin typeface="Calibri"/>
                <a:ea typeface="Calibri"/>
                <a:cs typeface="Calibri"/>
              </a:rPr>
              <a:t>en la COP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Iniciativas del CESE para la juventud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/>
              <a:t>1</a:t>
            </a:r>
            <a:r>
              <a:rPr lang="es-ES" sz="1800"/>
              <a:t>3 - 14 de marzo de 2025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/>
              <a:t>Brussels, Belgium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45871" y="3008213"/>
            <a:ext cx="40197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133 delegados de:</a:t>
            </a:r>
          </a:p>
          <a:p>
            <a:r>
              <a:rPr lang="es-ES" dirty="0"/>
              <a:t> 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CAFAD"/>
                </a:solidFill>
              </a:rPr>
              <a:t>Establecimientos de enseñanza secundaria </a:t>
            </a:r>
            <a:r>
              <a:rPr lang="es-ES" dirty="0"/>
              <a:t>de </a:t>
            </a:r>
            <a:r>
              <a:rPr lang="es-ES" b="1" dirty="0">
                <a:solidFill>
                  <a:srgbClr val="0CAFAD"/>
                </a:solidFill>
              </a:rPr>
              <a:t>37 países</a:t>
            </a:r>
            <a:r>
              <a:rPr lang="es-ES" dirty="0"/>
              <a:t>: 27 Estados miembros, 9 países candidatos y el Reino Unido.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CAFAD"/>
                </a:solidFill>
              </a:rPr>
              <a:t>Congresos Nacionales de la Juventud</a:t>
            </a:r>
            <a:r>
              <a:rPr lang="es-ES" dirty="0"/>
              <a:t> 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CAFAD"/>
                </a:solidFill>
              </a:rPr>
              <a:t>Organizaciones juveniles</a:t>
            </a:r>
          </a:p>
          <a:p>
            <a:pPr marL="285750" indent="-2160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160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CAFAD"/>
                </a:solidFill>
              </a:rPr>
              <a:t>Foro Europeo de la Juventud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¡Tu Europa, tu voz! (YEYS!)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74478" y="3626071"/>
            <a:ext cx="3067052" cy="2672911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890844" y="265947"/>
            <a:ext cx="33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>
                <a:solidFill>
                  <a:schemeClr val="accent5">
                    <a:lumMod val="75000"/>
                  </a:schemeClr>
                </a:solidFill>
              </a:rPr>
              <a:t>¿Cómo se desarrollarán?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590613" y="1346812"/>
            <a:ext cx="23169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>
                <a:solidFill>
                  <a:schemeClr val="accent1">
                    <a:lumMod val="75000"/>
                  </a:schemeClr>
                </a:solidFill>
              </a:rPr>
              <a:t>Fase 1: </a:t>
            </a:r>
            <a:r>
              <a:rPr lang="es-ES" sz="1800"/>
              <a:t>Se os dividirá en </a:t>
            </a:r>
            <a:r>
              <a:rPr lang="es-ES" sz="1800" b="1"/>
              <a:t>grupos</a:t>
            </a:r>
            <a:r>
              <a:rPr lang="es-ES" sz="1800"/>
              <a:t> y </a:t>
            </a:r>
            <a:r>
              <a:rPr lang="es-ES" sz="1800" b="1"/>
              <a:t>participaréis en talleres interactivos</a:t>
            </a:r>
            <a:r>
              <a:rPr lang="es-ES" sz="1800"/>
              <a:t> y </a:t>
            </a:r>
            <a:r>
              <a:rPr lang="es-ES" sz="1800" b="1"/>
              <a:t>charlas inspiradoras a cargo de</a:t>
            </a:r>
            <a:r>
              <a:rPr lang="es-ES" sz="1800"/>
              <a:t> los oradores principales.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348917"/>
            <a:ext cx="2178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>
                <a:solidFill>
                  <a:schemeClr val="accent1">
                    <a:lumMod val="75000"/>
                  </a:schemeClr>
                </a:solidFill>
              </a:rPr>
              <a:t>Fase 2: </a:t>
            </a:r>
            <a:r>
              <a:rPr lang="es-ES" sz="1800"/>
              <a:t>Los facilitadores dirigirán las sesiones para ayudaros a </a:t>
            </a:r>
            <a:r>
              <a:rPr lang="es-ES" sz="1800" b="1"/>
              <a:t>articular vuestra visión y expectativas para el futuro de Europa</a:t>
            </a:r>
            <a:r>
              <a:rPr lang="es-ES" sz="180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33690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b="1">
                <a:solidFill>
                  <a:schemeClr val="accent1">
                    <a:lumMod val="75000"/>
                  </a:schemeClr>
                </a:solidFill>
              </a:rPr>
              <a:t>Fase 3:</a:t>
            </a:r>
            <a:r>
              <a:rPr lang="es-ES" sz="18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acto culminará en un </a:t>
            </a:r>
            <a:r>
              <a:rPr lang="es-E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pleno final</a:t>
            </a: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el que los participantes plasmarán sus ideas en recomendaciones concretas.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/>
              <a:t>El </a:t>
            </a:r>
            <a:r>
              <a:rPr lang="es-ES" b="1"/>
              <a:t>Grupo sobre la Juventud del CESE</a:t>
            </a:r>
            <a:r>
              <a:rPr lang="es-ES"/>
              <a:t> realizará un seguimiento y compartirá las recomendaciones como </a:t>
            </a:r>
            <a:r>
              <a:rPr lang="es-ES" b="1"/>
              <a:t>posible contribución</a:t>
            </a:r>
            <a:r>
              <a:rPr lang="es-ES"/>
              <a:t> al trabajo consultivo y político llevado a cabo por el CESE, y estudiará cómo integrarlas en los dictámenes seleccionados a través de la </a:t>
            </a:r>
            <a:r>
              <a:rPr lang="es-ES" b="1"/>
              <a:t>Evaluación de la UE desde el punto de vista de los jóvenes</a:t>
            </a:r>
            <a:r>
              <a:rPr lang="es-ES"/>
              <a:t>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859367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613" y="1961463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b="1">
                <a:solidFill>
                  <a:schemeClr val="accent1">
                    <a:lumMod val="75000"/>
                  </a:schemeClr>
                </a:solidFill>
              </a:rPr>
              <a:t>Resultado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960752" y="3745789"/>
            <a:ext cx="2673941" cy="240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55243" y="3717959"/>
            <a:ext cx="250386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dirty="0"/>
              <a:t>Los </a:t>
            </a:r>
            <a:r>
              <a:rPr lang="es-ES" sz="1500" b="1" dirty="0">
                <a:solidFill>
                  <a:srgbClr val="0CAFAD"/>
                </a:solidFill>
              </a:rPr>
              <a:t>profesores</a:t>
            </a:r>
            <a:r>
              <a:rPr lang="es-ES" sz="1500" dirty="0"/>
              <a:t> también tendrán ocasión de visitar la </a:t>
            </a:r>
            <a:r>
              <a:rPr lang="es-ES" sz="1500" b="1" dirty="0">
                <a:solidFill>
                  <a:srgbClr val="0CAFAD"/>
                </a:solidFill>
              </a:rPr>
              <a:t>Casa de la Historia Europea</a:t>
            </a:r>
            <a:r>
              <a:rPr lang="es-ES" sz="1500" dirty="0"/>
              <a:t>,</a:t>
            </a:r>
            <a:r>
              <a:rPr lang="es-ES" sz="1500" b="1" dirty="0">
                <a:solidFill>
                  <a:srgbClr val="0CAFAD"/>
                </a:solidFill>
              </a:rPr>
              <a:t> </a:t>
            </a:r>
            <a:r>
              <a:rPr lang="es-ES" sz="1500" dirty="0"/>
              <a:t>de</a:t>
            </a:r>
            <a:r>
              <a:rPr lang="es-ES" sz="1500" b="1" dirty="0">
                <a:solidFill>
                  <a:srgbClr val="0CAFAD"/>
                </a:solidFill>
              </a:rPr>
              <a:t> establecer contactos</a:t>
            </a:r>
            <a:r>
              <a:rPr lang="es-ES" sz="1500" dirty="0"/>
              <a:t> </a:t>
            </a:r>
            <a:br>
              <a:rPr lang="es-ES" sz="1500" dirty="0"/>
            </a:br>
            <a:r>
              <a:rPr lang="es-ES" sz="1500" dirty="0"/>
              <a:t>con colegas y de participar</a:t>
            </a:r>
            <a:br>
              <a:rPr lang="es-ES" sz="1500" dirty="0"/>
            </a:br>
            <a:r>
              <a:rPr lang="es-ES" sz="1500" dirty="0"/>
              <a:t> en sesiones de formación e información específicas </a:t>
            </a:r>
            <a:br>
              <a:rPr lang="es-ES" sz="1500" dirty="0"/>
            </a:br>
            <a:r>
              <a:rPr lang="es-ES" sz="1500" dirty="0"/>
              <a:t>de otras instituciones </a:t>
            </a:r>
            <a:br>
              <a:rPr lang="es-ES" sz="1500" dirty="0"/>
            </a:br>
            <a:r>
              <a:rPr lang="es-ES" sz="1500" dirty="0"/>
              <a:t>de la UE con una oferta </a:t>
            </a:r>
            <a:br>
              <a:rPr lang="es-ES" sz="1500" dirty="0"/>
            </a:br>
            <a:r>
              <a:rPr lang="es-ES" sz="1500" dirty="0"/>
              <a:t>concreta para la juventud.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s-ES" sz="3600" b="1">
                <a:solidFill>
                  <a:schemeClr val="accent5">
                    <a:lumMod val="75000"/>
                  </a:schemeClr>
                </a:solidFill>
              </a:rPr>
              <a:t>Objetivos #YEYS2025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0">
                <a:effectLst/>
              </a:rPr>
              <a:t>Empoderará a la juventud y dotará a los participantes de herramientas para la </a:t>
            </a:r>
            <a:r>
              <a:rPr lang="es-ES" b="1" i="0">
                <a:solidFill>
                  <a:srgbClr val="0CAFAD"/>
                </a:solidFill>
                <a:effectLst/>
              </a:rPr>
              <a:t>democracia participativa</a:t>
            </a:r>
            <a:r>
              <a:rPr lang="es-ES" b="0" i="0">
                <a:solidFill>
                  <a:srgbClr val="333333"/>
                </a:solidFill>
                <a:effectLst/>
              </a:rPr>
              <a:t>.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0">
                <a:effectLst/>
              </a:rPr>
              <a:t>Animará a los jóvenes participantes a </a:t>
            </a:r>
            <a:r>
              <a:rPr lang="es-ES" b="1" i="0">
                <a:solidFill>
                  <a:srgbClr val="0CAFAD"/>
                </a:solidFill>
                <a:effectLst/>
              </a:rPr>
              <a:t>expresar sus preocupaciones sobre cuestiones</a:t>
            </a:r>
            <a:r>
              <a:rPr lang="es-ES" b="0" i="0">
                <a:solidFill>
                  <a:srgbClr val="333333"/>
                </a:solidFill>
                <a:effectLst/>
              </a:rPr>
              <a:t> relacionadas con la UE.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0">
                <a:effectLst/>
              </a:rPr>
              <a:t>Inspirará el futuro </a:t>
            </a:r>
            <a:r>
              <a:rPr lang="es-ES" b="1" i="0">
                <a:solidFill>
                  <a:srgbClr val="0CAFAD"/>
                </a:solidFill>
                <a:effectLst/>
              </a:rPr>
              <a:t>compromiso cívico </a:t>
            </a:r>
            <a:r>
              <a:rPr lang="es-ES" i="0">
                <a:effectLst/>
              </a:rPr>
              <a:t>con la UE y sus comunidades.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/>
              <a:t>El CESE acoge la </a:t>
            </a:r>
            <a:r>
              <a:rPr lang="es-ES" b="1"/>
              <a:t>16.ª edición</a:t>
            </a:r>
            <a:r>
              <a:rPr lang="es-ES"/>
              <a:t> del acto para la juventud</a:t>
            </a:r>
            <a:r>
              <a:rPr lang="es-ES" b="1"/>
              <a:t> </a:t>
            </a:r>
            <a:r>
              <a:rPr lang="es-ES" b="1" i="1">
                <a:solidFill>
                  <a:srgbClr val="0CAFAD"/>
                </a:solidFill>
              </a:rPr>
              <a:t>¡Tú Europa, tu voz!</a:t>
            </a:r>
          </a:p>
          <a:p>
            <a:endParaRPr lang="en-GB" dirty="0"/>
          </a:p>
          <a:p>
            <a:r>
              <a:rPr lang="es-ES"/>
              <a:t>Este año, YEYS: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0984" y="5221670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s-ES" sz="2000" b="1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s-ES" sz="3600" b="1">
                <a:solidFill>
                  <a:schemeClr val="accent5">
                    <a:lumMod val="75000"/>
                  </a:schemeClr>
                </a:solidFill>
              </a:rPr>
              <a:t>¿Qué te aportará esta experiencia?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Junto con otros participantes, se te invitará a explorar y presentar </a:t>
            </a:r>
            <a:r>
              <a:rPr lang="es-ES" sz="2000" b="1">
                <a:solidFill>
                  <a:srgbClr val="0CAFAD"/>
                </a:solidFill>
              </a:rPr>
              <a:t>soluciones creativas para potenciar la participación de la juventud y reforzar la democracia participativa</a:t>
            </a:r>
            <a:r>
              <a:rPr lang="es-ES" sz="200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Al término del acto, recibirás también un </a:t>
            </a:r>
            <a:r>
              <a:rPr lang="es-ES" sz="2000" b="1">
                <a:solidFill>
                  <a:srgbClr val="0CAFAD"/>
                </a:solidFill>
              </a:rPr>
              <a:t>diploma YEYS!</a:t>
            </a:r>
            <a:r>
              <a:rPr lang="es-ES" sz="2000"/>
              <a:t>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Se te proporcionará </a:t>
            </a:r>
            <a:r>
              <a:rPr lang="es-ES" sz="2000" b="1">
                <a:solidFill>
                  <a:srgbClr val="0CAFAD"/>
                </a:solidFill>
              </a:rPr>
              <a:t>material educativo para compartir con tu clase, amigos y familia</a:t>
            </a:r>
            <a:r>
              <a:rPr lang="es-ES" sz="20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/>
              <a:t>Participarás en intercambios divertidos e inspiradores </a:t>
            </a:r>
            <a:br>
              <a:rPr lang="es-ES" sz="2000" dirty="0"/>
            </a:br>
            <a:r>
              <a:rPr lang="es-ES" sz="2000" dirty="0"/>
              <a:t>con otros estudiantes y personas jóvenes de </a:t>
            </a:r>
            <a:r>
              <a:rPr lang="es-ES" sz="2000" b="1" dirty="0">
                <a:solidFill>
                  <a:srgbClr val="0CAFAD"/>
                </a:solidFill>
              </a:rPr>
              <a:t>toda Europa</a:t>
            </a:r>
            <a:r>
              <a:rPr lang="es-E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es-ES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¡Sigamos en contacto!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>
                <a:solidFill>
                  <a:srgbClr val="333333"/>
                </a:solidFill>
              </a:rPr>
              <a:t>Escanea el código QR</a:t>
            </a:r>
            <a:r>
              <a:rPr lang="es-ES" sz="1600">
                <a:solidFill>
                  <a:srgbClr val="333333"/>
                </a:solidFill>
              </a:rPr>
              <a:t>, visita la página web y mantente informado de todo lo relativo al acto.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i="0">
                <a:solidFill>
                  <a:srgbClr val="333333"/>
                </a:solidFill>
                <a:effectLst/>
              </a:rPr>
              <a:t>¿Te gustaría contactarnos? Escríbenos a: </a:t>
            </a:r>
            <a:r>
              <a:rPr lang="es-ES" sz="1600" b="1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>
                <a:solidFill>
                  <a:srgbClr val="333333"/>
                </a:solidFill>
                <a:latin typeface="Source Sans 3"/>
              </a:rPr>
              <a:t>¡Síguenos si quieres saber más!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s-ES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es-ES" sz="2400" b="1">
                <a:solidFill>
                  <a:schemeClr val="accent5">
                    <a:lumMod val="75000"/>
                  </a:schemeClr>
                </a:solidFill>
              </a:rPr>
              <a:t>¡Hasta pronto en Bruselas!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FB5B41-EC3B-48A1-BF6A-5DD3E220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es-ES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la 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103920" y="2151453"/>
            <a:ext cx="322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27 Estados miembros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9 países candidatos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21903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dirty="0"/>
          </a:p>
          <a:p>
            <a:r>
              <a:rPr lang="es-ES" sz="2000" b="1" dirty="0">
                <a:solidFill>
                  <a:srgbClr val="0CAFAD"/>
                </a:solidFill>
              </a:rPr>
              <a:t>Unos 450 millones de ciudadanos viven en la UE.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990" y="846948"/>
            <a:ext cx="3893653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es-ES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¿Qué hace la UE?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s-ES" sz="2000"/>
              <a:t>promueve la </a:t>
            </a:r>
            <a:r>
              <a:rPr lang="es-ES" sz="2000" b="1">
                <a:solidFill>
                  <a:srgbClr val="0CAFAD"/>
                </a:solidFill>
              </a:rPr>
              <a:t>paz</a:t>
            </a:r>
            <a:r>
              <a:rPr lang="es-ES" sz="2000"/>
              <a:t>, sus valores y el </a:t>
            </a:r>
            <a:r>
              <a:rPr lang="es-ES" sz="2000" b="1">
                <a:solidFill>
                  <a:srgbClr val="0CAFAD"/>
                </a:solidFill>
              </a:rPr>
              <a:t>bienestar de sus ciudadanos</a:t>
            </a:r>
            <a:r>
              <a:rPr lang="es-ES" sz="2000"/>
              <a:t>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s-ES" sz="2000"/>
              <a:t>ofrece </a:t>
            </a:r>
            <a:r>
              <a:rPr lang="es-ES" sz="2000" b="1">
                <a:solidFill>
                  <a:srgbClr val="0CAFAD"/>
                </a:solidFill>
              </a:rPr>
              <a:t>libertad, seguridad y justicia </a:t>
            </a:r>
            <a:r>
              <a:rPr lang="es-ES" sz="2000"/>
              <a:t>sin fronteras interiores.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s-ES" sz="2000"/>
              <a:t>garantiza a sus ciudadanos el </a:t>
            </a:r>
            <a:r>
              <a:rPr lang="es-ES" sz="2000" b="1">
                <a:solidFill>
                  <a:srgbClr val="0CAFAD"/>
                </a:solidFill>
              </a:rPr>
              <a:t>derecho a circular y residir libremente </a:t>
            </a:r>
            <a:r>
              <a:rPr lang="es-ES" sz="2000"/>
              <a:t>en la Unión.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s-ES" sz="2000"/>
              <a:t>refuerza la </a:t>
            </a:r>
            <a:r>
              <a:rPr lang="es-ES" sz="2000" b="1">
                <a:solidFill>
                  <a:srgbClr val="0CAFAD"/>
                </a:solidFill>
              </a:rPr>
              <a:t>cohesión económica, social y territorial y la solidaridad </a:t>
            </a:r>
            <a:r>
              <a:rPr lang="es-ES" sz="2000"/>
              <a:t>entre los países de la UE.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777828" y="4816989"/>
            <a:ext cx="3548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s-ES" sz="2400" dirty="0"/>
              <a:t>El lema de la UE: </a:t>
            </a:r>
            <a:br>
              <a:rPr lang="es-ES" sz="2400" dirty="0"/>
            </a:br>
            <a:r>
              <a:rPr lang="es-ES" sz="2400" b="1" dirty="0">
                <a:solidFill>
                  <a:srgbClr val="0CAFAD"/>
                </a:solidFill>
              </a:rPr>
              <a:t>«Unida en la diversidad»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062" y="1111157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605298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2819375" y="5687887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s-ES" sz="1500" dirty="0"/>
              <a:t>Fuente: https://european-union.europa.eu/principles-countries-history/principles-and-values/aims-and-values_es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361949" y="276629"/>
            <a:ext cx="855345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¿Qué es el Comité Económico y Social Europeo? (CESE)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74BA83-A802-4FBE-902C-EAE0491A0459}"/>
              </a:ext>
            </a:extLst>
          </p:cNvPr>
          <p:cNvGrpSpPr/>
          <p:nvPr/>
        </p:nvGrpSpPr>
        <p:grpSpPr>
          <a:xfrm>
            <a:off x="3216434" y="1155866"/>
            <a:ext cx="2835766" cy="1317294"/>
            <a:chOff x="3245516" y="3117215"/>
            <a:chExt cx="2613600" cy="1177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9A0158-6C20-4963-B3DE-580AAC250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935" y="3304495"/>
              <a:ext cx="866775" cy="76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7BF2E5-B80D-4DC2-A265-8FC447F1452B}"/>
                </a:ext>
              </a:extLst>
            </p:cNvPr>
            <p:cNvSpPr/>
            <p:nvPr/>
          </p:nvSpPr>
          <p:spPr>
            <a:xfrm>
              <a:off x="3245516" y="3117215"/>
              <a:ext cx="2613600" cy="117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68003C-726B-4D62-AB89-1E90A76E4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3710" y="3705815"/>
              <a:ext cx="1015672" cy="1486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EC40B9-45E9-4CA1-B966-AD6BF6698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6305" y="3854450"/>
              <a:ext cx="807799" cy="16429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El CESE es...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8"/>
            <a:ext cx="9144000" cy="26518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s-ES" sz="1500" dirty="0">
                <a:solidFill>
                  <a:schemeClr val="bg1"/>
                </a:solidFill>
              </a:rPr>
              <a:t>Un </a:t>
            </a:r>
            <a:r>
              <a:rPr lang="es-ES" sz="1500" b="1" dirty="0">
                <a:solidFill>
                  <a:schemeClr val="bg1"/>
                </a:solidFill>
              </a:rPr>
              <a:t>órgano consultivo</a:t>
            </a:r>
            <a:r>
              <a:rPr lang="es-ES" sz="1500" dirty="0">
                <a:solidFill>
                  <a:schemeClr val="bg1"/>
                </a:solidFill>
              </a:rPr>
              <a:t> creado por el Tratado de Roma (1957).</a:t>
            </a:r>
          </a:p>
          <a:p>
            <a:pPr marL="0" indent="0" algn="ctr">
              <a:lnSpc>
                <a:spcPct val="114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s-ES" sz="1500" dirty="0">
                <a:solidFill>
                  <a:schemeClr val="bg1"/>
                </a:solidFill>
              </a:rPr>
              <a:t>Ayuda a dar forma a </a:t>
            </a:r>
            <a:r>
              <a:rPr lang="es-ES" sz="1500" b="1" dirty="0">
                <a:solidFill>
                  <a:schemeClr val="bg1"/>
                </a:solidFill>
              </a:rPr>
              <a:t>leyes y políticas</a:t>
            </a:r>
            <a:r>
              <a:rPr lang="es-ES" sz="1500" dirty="0">
                <a:solidFill>
                  <a:schemeClr val="bg1"/>
                </a:solidFill>
              </a:rPr>
              <a:t> mediante el asesoramiento de los </a:t>
            </a:r>
            <a:r>
              <a:rPr lang="es-ES" sz="1500" b="1" dirty="0">
                <a:solidFill>
                  <a:schemeClr val="bg1"/>
                </a:solidFill>
              </a:rPr>
              <a:t>responsables de la toma </a:t>
            </a:r>
            <a:br>
              <a:rPr lang="es-ES" sz="1500" b="1" dirty="0">
                <a:solidFill>
                  <a:schemeClr val="bg1"/>
                </a:solidFill>
              </a:rPr>
            </a:br>
            <a:r>
              <a:rPr lang="es-ES" sz="1500" b="1" dirty="0">
                <a:solidFill>
                  <a:schemeClr val="bg1"/>
                </a:solidFill>
              </a:rPr>
              <a:t>de decisiones</a:t>
            </a:r>
            <a:r>
              <a:rPr lang="es-ES" sz="1500" dirty="0">
                <a:solidFill>
                  <a:schemeClr val="bg1"/>
                </a:solidFill>
              </a:rPr>
              <a:t> de la Comisión Europea, el Parlamento Europeo y el Consejo de la Unión Europea. </a:t>
            </a:r>
            <a:br>
              <a:rPr lang="es-ES" sz="1500" dirty="0">
                <a:solidFill>
                  <a:schemeClr val="bg1"/>
                </a:solidFill>
              </a:rPr>
            </a:br>
            <a:r>
              <a:rPr lang="es-ES" sz="1500" dirty="0">
                <a:solidFill>
                  <a:schemeClr val="bg1"/>
                </a:solidFill>
              </a:rPr>
              <a:t>Garantiza que las leyes adoptadas tengan en cuenta las </a:t>
            </a:r>
            <a:r>
              <a:rPr lang="es-ES" sz="1500" b="1" dirty="0">
                <a:solidFill>
                  <a:schemeClr val="bg1"/>
                </a:solidFill>
              </a:rPr>
              <a:t>necesidades y opiniones</a:t>
            </a:r>
            <a:r>
              <a:rPr lang="es-ES" sz="1500" dirty="0">
                <a:solidFill>
                  <a:schemeClr val="bg1"/>
                </a:solidFill>
              </a:rPr>
              <a:t> </a:t>
            </a:r>
            <a:br>
              <a:rPr lang="es-ES" sz="1500" dirty="0">
                <a:solidFill>
                  <a:schemeClr val="bg1"/>
                </a:solidFill>
              </a:rPr>
            </a:br>
            <a:r>
              <a:rPr lang="es-ES" sz="1500" dirty="0">
                <a:solidFill>
                  <a:schemeClr val="bg1"/>
                </a:solidFill>
              </a:rPr>
              <a:t>de diferentes grupos con orígenes diversos.</a:t>
            </a:r>
            <a:br>
              <a:rPr lang="es-ES" sz="1500" dirty="0">
                <a:solidFill>
                  <a:schemeClr val="bg1"/>
                </a:solidFill>
              </a:rPr>
            </a:br>
            <a:r>
              <a:rPr lang="es-ES" sz="1500" b="1" dirty="0">
                <a:solidFill>
                  <a:schemeClr val="bg1"/>
                </a:solidFill>
              </a:rPr>
              <a:t>Representa a la sociedad civil organizada europea</a:t>
            </a:r>
            <a:r>
              <a:rPr lang="es-ES" sz="1500" dirty="0">
                <a:solidFill>
                  <a:schemeClr val="bg1"/>
                </a:solidFill>
              </a:rPr>
              <a:t>, compuesta por grupos y organizaciones </a:t>
            </a:r>
            <a:br>
              <a:rPr lang="es-ES" sz="1500" dirty="0">
                <a:solidFill>
                  <a:schemeClr val="bg1"/>
                </a:solidFill>
              </a:rPr>
            </a:br>
            <a:r>
              <a:rPr lang="es-ES" sz="1500" dirty="0">
                <a:solidFill>
                  <a:schemeClr val="bg1"/>
                </a:solidFill>
              </a:rPr>
              <a:t>en los que las personas trabajan de forma cooperativa.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Su principal función como </a:t>
            </a:r>
            <a:r>
              <a:rPr lang="es-ES" sz="1600" b="1" dirty="0">
                <a:solidFill>
                  <a:srgbClr val="2E75B6"/>
                </a:solidFill>
              </a:rPr>
              <a:t>órgano consultivo</a:t>
            </a:r>
            <a:r>
              <a:rPr lang="es-ES" sz="1600" dirty="0"/>
              <a:t> es ayudar a las instituciones de la UE </a:t>
            </a:r>
            <a:br>
              <a:rPr lang="es-ES" sz="1600" dirty="0"/>
            </a:br>
            <a:r>
              <a:rPr lang="es-ES" sz="1600" b="1" dirty="0">
                <a:solidFill>
                  <a:srgbClr val="2E75B6"/>
                </a:solidFill>
              </a:rPr>
              <a:t>emitiendo dictámenes </a:t>
            </a:r>
            <a:r>
              <a:rPr lang="es-ES" sz="1600" dirty="0"/>
              <a:t>que reflejen los puntos de vista de la sociedad civil </a:t>
            </a:r>
            <a:br>
              <a:rPr lang="es-ES" sz="1600" dirty="0"/>
            </a:br>
            <a:r>
              <a:rPr lang="es-ES" sz="1600" dirty="0"/>
              <a:t>en las políticas y decisiones de la UE.</a:t>
            </a:r>
          </a:p>
        </p:txBody>
      </p:sp>
      <p:pic>
        <p:nvPicPr>
          <p:cNvPr id="18" name="Picture 17" title="EESCLogo_ES">
            <a:extLst>
              <a:ext uri="{FF2B5EF4-FFF2-40B4-BE49-F238E27FC236}">
                <a16:creationId xmlns:a16="http://schemas.microsoft.com/office/drawing/2014/main" id="{4CED6492-1A94-4D2E-873F-361B17B01FF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8097" r="21246" b="8401"/>
          <a:stretch/>
        </p:blipFill>
        <p:spPr bwMode="auto">
          <a:xfrm>
            <a:off x="4227155" y="5628010"/>
            <a:ext cx="959198" cy="90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8732F-120A-41A4-8C5D-9BF75B8C7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655" y="3981512"/>
            <a:ext cx="1185863" cy="8436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099B6F-9699-4D93-9352-E55DE4031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377" y="3947699"/>
            <a:ext cx="1381124" cy="9477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D86BE0-5D2A-4C2E-9AAF-F647118A7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087" y="3997218"/>
            <a:ext cx="775421" cy="9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¿Quiénes integran el CESE?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CAFAD"/>
                </a:solidFill>
              </a:rPr>
              <a:t>3 Grupos</a:t>
            </a:r>
            <a:r>
              <a:rPr lang="es-ES" sz="2400" dirty="0"/>
              <a:t>: </a:t>
            </a:r>
            <a:r>
              <a:rPr lang="es-ES" sz="2200" dirty="0"/>
              <a:t>empresarios, trabajadores y organizaciones de la sociedad civil.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CAFAD"/>
                </a:solidFill>
              </a:rPr>
              <a:t>329 miembros </a:t>
            </a:r>
            <a:r>
              <a:rPr lang="es-ES" sz="2200" dirty="0"/>
              <a:t>(nombrados por cinco años) </a:t>
            </a:r>
            <a:br>
              <a:rPr lang="es-ES" sz="2200" dirty="0"/>
            </a:br>
            <a:r>
              <a:rPr lang="es-ES" sz="2200" dirty="0"/>
              <a:t>en representación de los </a:t>
            </a:r>
            <a:r>
              <a:rPr lang="es-ES" sz="2400" b="1" dirty="0">
                <a:solidFill>
                  <a:srgbClr val="0CAFAD"/>
                </a:solidFill>
              </a:rPr>
              <a:t>27 Estados miembros de la UE.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sz="2200" dirty="0"/>
              <a:t>Los miembros del CESE </a:t>
            </a:r>
            <a:r>
              <a:rPr lang="es-ES" sz="2200" b="1" dirty="0">
                <a:solidFill>
                  <a:srgbClr val="0CAFAD"/>
                </a:solidFill>
              </a:rPr>
              <a:t>no están organizados en función </a:t>
            </a:r>
            <a:br>
              <a:rPr lang="es-ES" sz="2200" b="1" dirty="0">
                <a:solidFill>
                  <a:srgbClr val="0CAFAD"/>
                </a:solidFill>
              </a:rPr>
            </a:br>
            <a:r>
              <a:rPr lang="es-ES" sz="2200" b="1" dirty="0">
                <a:solidFill>
                  <a:srgbClr val="0CAFAD"/>
                </a:solidFill>
              </a:rPr>
              <a:t>de sus afinidades políticas </a:t>
            </a:r>
            <a:r>
              <a:rPr lang="es-ES" sz="2200" dirty="0"/>
              <a:t>y </a:t>
            </a:r>
            <a:r>
              <a:rPr lang="es-ES" sz="2200" b="1" dirty="0">
                <a:solidFill>
                  <a:srgbClr val="0CAFAD"/>
                </a:solidFill>
              </a:rPr>
              <a:t>no residen a tiempo completo en Bruselas</a:t>
            </a:r>
            <a:r>
              <a:rPr lang="es-ES" sz="22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0CAFAD"/>
                </a:solidFill>
              </a:rPr>
              <a:t>± 200 dictámenes</a:t>
            </a:r>
            <a:r>
              <a:rPr lang="es-ES" sz="2200" dirty="0"/>
              <a:t> aprobados al año.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4274288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647487" y="4902754"/>
            <a:ext cx="2498638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717107" y="4977625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Empresarios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5438" y="5402217"/>
            <a:ext cx="2221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Federaciones empresariales,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</a:rPr>
              <a:t>cámaras de comercio,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</a:rPr>
              <a:t>organizaciones de pymes, etc.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324063" y="4913468"/>
            <a:ext cx="2460174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375988" y="4970180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Trabajadores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384150" y="5327298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s-ES" sz="1400" dirty="0">
                <a:solidFill>
                  <a:schemeClr val="bg1"/>
                </a:solidFill>
              </a:rPr>
              <a:t>Organizaciones sindicales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5959483" y="4902754"/>
            <a:ext cx="2651117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162549" y="501674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Organizaciones de la sociedad civil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5952234" y="5531619"/>
            <a:ext cx="2734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Agricultores, consumidores, </a:t>
            </a:r>
          </a:p>
          <a:p>
            <a:pPr algn="ctr"/>
            <a:r>
              <a:rPr lang="es-ES" sz="1300" dirty="0">
                <a:solidFill>
                  <a:schemeClr val="bg1"/>
                </a:solidFill>
              </a:rPr>
              <a:t>ONG, personas jóvenes, profesiones liberales, organizaciones de personas con discapacidad, académicos, cooperativas</a:t>
            </a:r>
            <a:r>
              <a:rPr lang="es-ES" sz="1400" dirty="0">
                <a:solidFill>
                  <a:schemeClr val="bg1"/>
                </a:solidFill>
              </a:rPr>
              <a:t>, etc.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es-ES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¿Qué es un dictamen?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68968" y="1027938"/>
            <a:ext cx="45030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s-ES" sz="1600" b="1" dirty="0"/>
              <a:t>El</a:t>
            </a:r>
            <a:r>
              <a:rPr lang="es-ES" sz="1600" dirty="0">
                <a:solidFill>
                  <a:srgbClr val="0CAFAD"/>
                </a:solidFill>
              </a:rPr>
              <a:t> </a:t>
            </a:r>
            <a:r>
              <a:rPr lang="es-ES" sz="1600" b="1" dirty="0">
                <a:solidFill>
                  <a:srgbClr val="0CAFAD"/>
                </a:solidFill>
              </a:rPr>
              <a:t>Parlamento Europeo,</a:t>
            </a:r>
            <a:r>
              <a:rPr lang="es-ES" sz="1600" dirty="0">
                <a:solidFill>
                  <a:srgbClr val="0CAFAD"/>
                </a:solidFill>
              </a:rPr>
              <a:t> </a:t>
            </a:r>
            <a:r>
              <a:rPr lang="es-ES" sz="1600" b="1" dirty="0"/>
              <a:t>el</a:t>
            </a:r>
            <a:r>
              <a:rPr lang="es-ES" sz="1600" dirty="0">
                <a:solidFill>
                  <a:srgbClr val="0CAFAD"/>
                </a:solidFill>
              </a:rPr>
              <a:t> </a:t>
            </a:r>
            <a:r>
              <a:rPr lang="es-ES" sz="1600" b="1" dirty="0">
                <a:solidFill>
                  <a:srgbClr val="0CAFAD"/>
                </a:solidFill>
              </a:rPr>
              <a:t>Consejo de la UE</a:t>
            </a:r>
            <a:r>
              <a:rPr lang="es-ES" sz="1600" dirty="0">
                <a:solidFill>
                  <a:srgbClr val="0CAFAD"/>
                </a:solidFill>
              </a:rPr>
              <a:t> </a:t>
            </a:r>
            <a:r>
              <a:rPr lang="es-ES" sz="1600" b="1" dirty="0"/>
              <a:t>o la</a:t>
            </a:r>
            <a:r>
              <a:rPr lang="es-ES" sz="1600" dirty="0">
                <a:solidFill>
                  <a:srgbClr val="0CAFAD"/>
                </a:solidFill>
              </a:rPr>
              <a:t> </a:t>
            </a:r>
            <a:r>
              <a:rPr lang="es-ES" sz="1600" b="1" dirty="0">
                <a:solidFill>
                  <a:srgbClr val="0CAFAD"/>
                </a:solidFill>
              </a:rPr>
              <a:t>Comisión Europea</a:t>
            </a:r>
            <a:r>
              <a:rPr lang="es-ES" sz="1600" dirty="0"/>
              <a:t> pueden solicitar al CESE </a:t>
            </a:r>
            <a:r>
              <a:rPr lang="es-ES" sz="1600" b="1" dirty="0">
                <a:solidFill>
                  <a:srgbClr val="0CAFAD"/>
                </a:solidFill>
              </a:rPr>
              <a:t>recomendaciones</a:t>
            </a:r>
            <a:r>
              <a:rPr lang="es-ES" sz="1600" dirty="0"/>
              <a:t> relativas a una propuesta legislativa sobre un tema concreto.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s-ES" sz="1600" dirty="0"/>
              <a:t>Los </a:t>
            </a:r>
            <a:r>
              <a:rPr lang="es-ES" sz="1600" b="1" dirty="0">
                <a:solidFill>
                  <a:srgbClr val="0CAFAD"/>
                </a:solidFill>
              </a:rPr>
              <a:t>miembros del CESE</a:t>
            </a:r>
            <a:r>
              <a:rPr lang="es-ES" sz="1600" dirty="0"/>
              <a:t>, en representación de los tres Grupos, elaboran un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documento único, denominado «dictamen»</a:t>
            </a:r>
            <a:r>
              <a:rPr lang="es-ES" sz="1600" dirty="0"/>
              <a:t>, sobre la legislación propuesta.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s-ES" sz="1600" dirty="0"/>
              <a:t>Una vez </a:t>
            </a:r>
            <a:r>
              <a:rPr lang="es-ES" sz="1600" b="1" dirty="0">
                <a:solidFill>
                  <a:srgbClr val="0CAFAD"/>
                </a:solidFill>
              </a:rPr>
              <a:t>alcanzado un consenso</a:t>
            </a:r>
            <a:r>
              <a:rPr lang="es-ES" sz="1600" dirty="0"/>
              <a:t>, el </a:t>
            </a:r>
            <a:r>
              <a:rPr lang="es-ES" sz="1600" b="1" dirty="0">
                <a:solidFill>
                  <a:srgbClr val="0CAFAD"/>
                </a:solidFill>
              </a:rPr>
              <a:t>dictamen</a:t>
            </a:r>
            <a:br>
              <a:rPr lang="es-ES" sz="1600" b="1" dirty="0">
                <a:solidFill>
                  <a:srgbClr val="0CAFAD"/>
                </a:solidFill>
              </a:rPr>
            </a:br>
            <a:r>
              <a:rPr lang="es-ES" sz="1600" b="1" dirty="0">
                <a:solidFill>
                  <a:srgbClr val="0CAFAD"/>
                </a:solidFill>
              </a:rPr>
              <a:t>del CESE se envía a las instituciones de la UE</a:t>
            </a:r>
            <a:r>
              <a:rPr lang="es-ES" sz="1600" dirty="0"/>
              <a:t> para su debate y publicación en el Diario Oficial de la UE (24 lenguas).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s-ES" sz="1600" dirty="0"/>
              <a:t>El ponente </a:t>
            </a:r>
            <a:r>
              <a:rPr lang="es-ES" sz="1600" b="1" dirty="0">
                <a:solidFill>
                  <a:srgbClr val="0CAFAD"/>
                </a:solidFill>
              </a:rPr>
              <a:t>presenta</a:t>
            </a:r>
            <a:r>
              <a:rPr lang="es-ES" sz="1600" dirty="0"/>
              <a:t> las principales conclusiones y </a:t>
            </a:r>
            <a:r>
              <a:rPr lang="es-ES" sz="1600" b="1" dirty="0">
                <a:solidFill>
                  <a:srgbClr val="0CAFAD"/>
                </a:solidFill>
              </a:rPr>
              <a:t>promociona</a:t>
            </a:r>
            <a:r>
              <a:rPr lang="es-ES" sz="1600" dirty="0"/>
              <a:t> el dictamen a escala local, nacional y de la 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235553" y="5594257"/>
            <a:ext cx="39681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b="1" dirty="0"/>
              <a:t>¡Escanea el código QR para saber más!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55" y="5346590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6558" y="5537399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2594359" y="875171"/>
            <a:ext cx="6134666" cy="30312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16704" y="248139"/>
            <a:ext cx="8229600" cy="456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Información de utilidad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583836" y="4077191"/>
            <a:ext cx="38974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Equilibrio entre mujeres y hombres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sz="1400" dirty="0"/>
              <a:t>En su mandato 2020-2025, el CESE contará con </a:t>
            </a:r>
            <a:r>
              <a:rPr lang="es-ES" sz="1400" b="1" dirty="0">
                <a:solidFill>
                  <a:srgbClr val="0CAFAD"/>
                </a:solidFill>
              </a:rPr>
              <a:t>el mayor número de mujeres </a:t>
            </a:r>
            <a:r>
              <a:rPr lang="es-ES" sz="1400" dirty="0"/>
              <a:t>desde que comenzaron las estadísticas sobre los miembros en 2010. </a:t>
            </a:r>
          </a:p>
          <a:p>
            <a:endParaRPr lang="en-US" sz="1400" dirty="0"/>
          </a:p>
          <a:p>
            <a:r>
              <a:rPr lang="es-ES" sz="1400" dirty="0"/>
              <a:t>El porcentaje de mujeres en el Comité es mayor que nunca: un </a:t>
            </a:r>
            <a:r>
              <a:rPr lang="es-ES" sz="1400" b="1" dirty="0">
                <a:solidFill>
                  <a:srgbClr val="0CAFAD"/>
                </a:solidFill>
              </a:rPr>
              <a:t>33 %</a:t>
            </a:r>
            <a:r>
              <a:rPr lang="es-ES" sz="1400" dirty="0"/>
              <a:t>, frente al 28 % de 2015 y el 24,70 % de 2010.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4975" y="1003119"/>
            <a:ext cx="3617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Número de miembros por país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sz="1400" dirty="0"/>
              <a:t>Al igual que sucede en otras instituciones europeas, la </a:t>
            </a:r>
            <a:r>
              <a:rPr lang="es-ES" sz="1400" b="1" dirty="0">
                <a:solidFill>
                  <a:srgbClr val="0CAFAD"/>
                </a:solidFill>
              </a:rPr>
              <a:t>representación geográfica del Comité es proporcional</a:t>
            </a:r>
            <a:r>
              <a:rPr lang="es-ES" sz="1400" dirty="0"/>
              <a:t>, por lo que se asigna a los países más poblados un mayor número de miembros para su representación. </a:t>
            </a:r>
          </a:p>
          <a:p>
            <a:endParaRPr lang="en-US" sz="1400" dirty="0"/>
          </a:p>
          <a:p>
            <a:r>
              <a:rPr lang="es-ES" sz="1400" dirty="0"/>
              <a:t>Por lo tanto, </a:t>
            </a:r>
            <a:r>
              <a:rPr lang="es-ES" sz="1400" b="1" dirty="0">
                <a:solidFill>
                  <a:srgbClr val="0CAFAD"/>
                </a:solidFill>
              </a:rPr>
              <a:t>Francia, Alemania e Italia </a:t>
            </a:r>
            <a:r>
              <a:rPr lang="es-ES" sz="1400" dirty="0"/>
              <a:t>tienen el mayor número de miembros (</a:t>
            </a:r>
            <a:r>
              <a:rPr lang="es-ES" sz="1400" b="1" dirty="0">
                <a:solidFill>
                  <a:srgbClr val="0CAFAD"/>
                </a:solidFill>
              </a:rPr>
              <a:t>24</a:t>
            </a:r>
            <a:r>
              <a:rPr lang="es-ES" sz="1400" dirty="0"/>
              <a:t>), mientras que</a:t>
            </a:r>
            <a:r>
              <a:rPr lang="es-ES" sz="1400" b="1" dirty="0">
                <a:solidFill>
                  <a:srgbClr val="0CAFAD"/>
                </a:solidFill>
              </a:rPr>
              <a:t> Malta </a:t>
            </a:r>
            <a:r>
              <a:rPr lang="es-ES" sz="1400" dirty="0"/>
              <a:t>es la que menos tiene (</a:t>
            </a:r>
            <a:r>
              <a:rPr lang="es-ES" sz="1400" b="1" dirty="0">
                <a:solidFill>
                  <a:srgbClr val="0CAFAD"/>
                </a:solidFill>
              </a:rPr>
              <a:t>5</a:t>
            </a:r>
            <a:r>
              <a:rPr lang="es-ES" sz="14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495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Explorar</a:t>
            </a:r>
          </a:p>
          <a:p>
            <a:pPr algn="ctr"/>
            <a:r>
              <a:rPr lang="es-ES" sz="1200" dirty="0"/>
              <a:t>¿Estás pensando en una experiencia laboral en las instituciones europeas o en otro país de la UE? </a:t>
            </a:r>
          </a:p>
          <a:p>
            <a:pPr algn="ctr"/>
            <a:r>
              <a:rPr lang="es-ES" sz="1200" dirty="0"/>
              <a:t>Cada año, la UE ofrece prácticas remuneradas a </a:t>
            </a:r>
            <a:r>
              <a:rPr lang="es-ES" sz="1200" b="1" dirty="0">
                <a:solidFill>
                  <a:srgbClr val="0CAFAD"/>
                </a:solidFill>
              </a:rPr>
              <a:t>jóvenes</a:t>
            </a:r>
            <a:r>
              <a:rPr lang="es-ES" sz="1200" dirty="0">
                <a:solidFill>
                  <a:srgbClr val="0CAFAD"/>
                </a:solidFill>
              </a:rPr>
              <a:t> </a:t>
            </a:r>
            <a:r>
              <a:rPr lang="es-ES" sz="1200" b="1" dirty="0">
                <a:solidFill>
                  <a:srgbClr val="0CAFAD"/>
                </a:solidFill>
              </a:rPr>
              <a:t>titulados universitarios</a:t>
            </a:r>
            <a:r>
              <a:rPr lang="es-ES" sz="1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80802" y="3938188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876300" y="5060806"/>
            <a:ext cx="40195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accent5">
                    <a:lumMod val="75000"/>
                  </a:schemeClr>
                </a:solidFill>
              </a:rPr>
              <a:t>Estudiar</a:t>
            </a:r>
          </a:p>
          <a:p>
            <a:pPr algn="ctr"/>
            <a:r>
              <a:rPr lang="es-ES" sz="1200" dirty="0"/>
              <a:t>Puedes estudiar en cualquier universidad de la UE</a:t>
            </a:r>
            <a:br>
              <a:rPr lang="es-ES" sz="1200" dirty="0"/>
            </a:br>
            <a:r>
              <a:rPr lang="es-ES" sz="1200" dirty="0"/>
              <a:t>y con las mismas condicionas que los nacionales del país al que vayas. El programa </a:t>
            </a:r>
            <a:r>
              <a:rPr lang="es-ES" sz="1200" b="1" dirty="0">
                <a:solidFill>
                  <a:srgbClr val="0CAFAD"/>
                </a:solidFill>
              </a:rPr>
              <a:t>ERASMUS</a:t>
            </a:r>
            <a:r>
              <a:rPr lang="es-ES" sz="1200" dirty="0">
                <a:solidFill>
                  <a:srgbClr val="0CAFAD"/>
                </a:solidFill>
              </a:rPr>
              <a:t> </a:t>
            </a:r>
            <a:r>
              <a:rPr lang="es-ES" sz="1200" dirty="0"/>
              <a:t>te permite cursar una parte </a:t>
            </a:r>
          </a:p>
          <a:p>
            <a:pPr algn="ctr"/>
            <a:r>
              <a:rPr lang="es-ES" sz="1200" dirty="0"/>
              <a:t>de tus estudios universitarios en el extranjero.</a:t>
            </a:r>
          </a:p>
          <a:p>
            <a:pPr algn="ctr"/>
            <a:endParaRPr lang="es-E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2918299" y="2366986"/>
            <a:ext cx="30706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Hacer oír tu voz</a:t>
            </a:r>
          </a:p>
          <a:p>
            <a:pPr algn="ctr"/>
            <a:r>
              <a:rPr lang="es-ES" sz="1200" dirty="0"/>
              <a:t>Puedes participar en actos juveniles como </a:t>
            </a:r>
            <a:br>
              <a:rPr lang="es-ES" sz="1200" dirty="0"/>
            </a:br>
            <a:r>
              <a:rPr lang="es-ES" sz="1200" dirty="0"/>
              <a:t>el Diálogo de la UE con la Juventud, el Evento Europeo de la Juventud (EYE) del Parlamento Europeo, o en el acto </a:t>
            </a:r>
            <a:r>
              <a:rPr lang="es-ES" sz="1200" b="1" i="1" dirty="0">
                <a:solidFill>
                  <a:srgbClr val="0CAFAD"/>
                </a:solidFill>
              </a:rPr>
              <a:t>¡Tu Europa, tu voz!</a:t>
            </a:r>
            <a:r>
              <a:rPr lang="es-ES" sz="1200" b="1" dirty="0">
                <a:solidFill>
                  <a:srgbClr val="0CAFAD"/>
                </a:solidFill>
              </a:rPr>
              <a:t> </a:t>
            </a:r>
            <a:br>
              <a:rPr lang="es-ES" sz="1200" dirty="0"/>
            </a:br>
            <a:r>
              <a:rPr lang="es-ES" sz="1200" dirty="0"/>
              <a:t>en el Comité Económico y Social Europeo. </a:t>
            </a:r>
          </a:p>
          <a:p>
            <a:pPr algn="ctr"/>
            <a:r>
              <a:rPr lang="es-ES" sz="1200" dirty="0"/>
              <a:t>¡Aprovecha estas oportunidades </a:t>
            </a:r>
            <a:br>
              <a:rPr lang="es-ES" sz="1200" dirty="0"/>
            </a:br>
            <a:r>
              <a:rPr lang="es-ES" sz="1200" dirty="0"/>
              <a:t>para hacer oír tu voz!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40" y="92469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197683" y="2348227"/>
            <a:ext cx="2613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Trabajos</a:t>
            </a:r>
          </a:p>
          <a:p>
            <a:pPr algn="ctr"/>
            <a:r>
              <a:rPr lang="es-ES" sz="1200" dirty="0"/>
              <a:t>Puedes solicitar empleo en la Unión Europea a partir de los dieciocho años. </a:t>
            </a:r>
          </a:p>
          <a:p>
            <a:pPr algn="ctr"/>
            <a:r>
              <a:rPr lang="es-ES" sz="1200" dirty="0"/>
              <a:t>El portal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EURES</a:t>
            </a:r>
            <a:r>
              <a:rPr lang="es-ES" sz="1200" dirty="0"/>
              <a:t> te pone en contacto con empleadores de toda la UE,</a:t>
            </a:r>
            <a:br>
              <a:rPr lang="es-ES" sz="1200" dirty="0"/>
            </a:br>
            <a:r>
              <a:rPr lang="es-ES" sz="1200" dirty="0"/>
              <a:t> así como de Noruega e Islandia.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977562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175939" y="5171538"/>
            <a:ext cx="3348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Viaje</a:t>
            </a:r>
          </a:p>
          <a:p>
            <a:pPr algn="ctr"/>
            <a:r>
              <a:rPr lang="es-ES" sz="1200" dirty="0"/>
              <a:t>El espacio </a:t>
            </a:r>
            <a:r>
              <a:rPr lang="es-ES" sz="1200" dirty="0" err="1"/>
              <a:t>Schengen</a:t>
            </a:r>
            <a:r>
              <a:rPr lang="es-ES" sz="1200" dirty="0"/>
              <a:t> sin fronteras concede a 400 millones de ciudadanos de la UE el derecho a la libre circulación entre países. </a:t>
            </a:r>
          </a:p>
          <a:p>
            <a:pPr algn="ctr"/>
            <a:r>
              <a:rPr lang="es-ES" sz="1200" dirty="0"/>
              <a:t>Por ejemplo, el pase de tren </a:t>
            </a:r>
            <a:r>
              <a:rPr lang="es-ES" sz="1200" b="1" dirty="0">
                <a:solidFill>
                  <a:srgbClr val="0CAFAD"/>
                </a:solidFill>
              </a:rPr>
              <a:t>INTERRAIL</a:t>
            </a:r>
            <a:r>
              <a:rPr lang="es-ES" sz="1200" dirty="0"/>
              <a:t> te permite viajar a más de 40 000 destinos en treinta países.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es-ES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¿Qué hace la UE por la juventud?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F7M6YNZUATRX-1659962339-2695</_dlc_DocId>
    <_dlc_DocIdUrl xmlns="59ace41b-6786-4ce3-be71-52c27066c6ef">
      <Url>http://dm/eesc/2024/_layouts/15/DocIdRedir.aspx?ID=F7M6YNZUATRX-1659962339-2695</Url>
      <Description>F7M6YNZUATRX-1659962339-2695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Fernandez Riego Maria Gabriela</DisplayName>
        <AccountId>1517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customXml/itemProps4.xml><?xml version="1.0" encoding="utf-8"?>
<ds:datastoreItem xmlns:ds="http://schemas.openxmlformats.org/officeDocument/2006/customXml" ds:itemID="{32D25BC3-4D63-429C-876C-B6E884791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1518</Words>
  <Application>Microsoft Office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Sobre la UE</vt:lpstr>
      <vt:lpstr>¿Qué hace la UE?</vt:lpstr>
      <vt:lpstr>PowerPoint Presentation</vt:lpstr>
      <vt:lpstr>PowerPoint Presentation</vt:lpstr>
      <vt:lpstr>PowerPoint Presentation</vt:lpstr>
      <vt:lpstr>¿Qué es un dictamen?</vt:lpstr>
      <vt:lpstr>PowerPoint Presentation</vt:lpstr>
      <vt:lpstr>¿Qué hace la UE por la juventud?</vt:lpstr>
      <vt:lpstr>Oferta del CESE para la juventud</vt:lpstr>
      <vt:lpstr>Iniciativas del CESE para la juventud </vt:lpstr>
      <vt:lpstr>¡Tu Europa, tu voz! (YEYS!)</vt:lpstr>
      <vt:lpstr>PowerPoint Presentation</vt:lpstr>
      <vt:lpstr>PowerPoint Presentation</vt:lpstr>
      <vt:lpstr>PowerPoint Presentation</vt:lpstr>
      <vt:lpstr>¡Sigamos en contacto!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para las visitas a las escuelas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Buruzan Adela</cp:lastModifiedBy>
  <cp:revision>376</cp:revision>
  <dcterms:created xsi:type="dcterms:W3CDTF">2019-11-25T13:57:29Z</dcterms:created>
  <dcterms:modified xsi:type="dcterms:W3CDTF">2024-12-16T13:58:17Z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57d14c93-db7a-4995-8cf3-9f848f7073f9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SL|98a412ae-eb01-49e9-ae3d-585a81724cfc;EL|6d4f4d51-af9b-4650-94b4-4276bee85c91;RO|feb747a2-64cd-4299-af12-4833ddc30497;FI|87606a43-d45f-42d6-b8c9-e1a3457db5b7;MT|7df99101-6854-4a26-b53a-b88c0da02c26;BG|1a1b3951-7821-4e6a-85f5-5673fc08bd2c;HR|2f555653-ed1a-4fe6-8362-9082d95989e5;PL|1e03da61-4678-4e07-b136-b5024ca9197b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35;#FI|87606a43-d45f-42d6-b8c9-e1a3457db5b7;#34;#LT|a7ff5ce7-6123-4f68-865a-a57c31810414;#31;#NL|55c6556c-b4f4-441d-9acf-c498d4f838bd;#30;#HR|2f555653-ed1a-4fe6-8362-9082d95989e5;#29;#EL|6d4f4d51-af9b-4650-94b4-4276bee85c91;#27;#SL|98a412ae-eb01-49e9-ae3d-585a81724cfc;#23;#MT|7df99101-6854-4a26-b53a-b88c0da02c26;#22;#BG|1a1b3951-7821-4e6a-85f5-5673fc08bd2c;#17;#PL|1e03da61-4678-4e07-b136-b5024ca9197b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;#37;#RO|feb747a2-64cd-4299-af12-4833ddc30497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24;#ES|e7a6b05b-ae16-40c8-add9-68b64b03aeba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