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svg"/><Relationship Id="rId10" Type="http://schemas.openxmlformats.org/officeDocument/2006/relationships/image" Target="../media/image6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.jpe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69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6.sv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c.europa.eu/?i=portal.en.group-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eesc.europa.eu/?i=portal.en.group-3" TargetMode="External"/><Relationship Id="rId4" Type="http://schemas.openxmlformats.org/officeDocument/2006/relationships/hyperlink" Target="http://www.eesc.europa.eu/?i=portal.en.group-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16" y="4600575"/>
            <a:ext cx="2614867" cy="11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240148"/>
            <a:ext cx="2441197" cy="224215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fr-FR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EESC’s Youth Offer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altLang="fr-FR" sz="2000" dirty="0"/>
              <a:t>In September 2022, the EESC adopted the opinion </a:t>
            </a:r>
            <a:r>
              <a:rPr lang="en-US" altLang="fr-FR" sz="2000" b="1" i="1" dirty="0">
                <a:solidFill>
                  <a:srgbClr val="0CAFAD"/>
                </a:solidFill>
              </a:rPr>
              <a:t>The</a:t>
            </a:r>
            <a:r>
              <a:rPr lang="en-US" altLang="fr-FR" sz="2000" i="1" dirty="0"/>
              <a:t> </a:t>
            </a:r>
            <a:r>
              <a:rPr lang="en-US" altLang="fr-FR" sz="2000" b="1" i="1" dirty="0">
                <a:solidFill>
                  <a:srgbClr val="0CAFAD"/>
                </a:solidFill>
              </a:rPr>
              <a:t>EU Youth Test</a:t>
            </a:r>
            <a:r>
              <a:rPr lang="en-US" altLang="fr-FR" sz="2000" dirty="0"/>
              <a:t>, a tool designed to </a:t>
            </a:r>
            <a:r>
              <a:rPr lang="en-US" altLang="fr-FR" sz="2000" b="1" dirty="0">
                <a:solidFill>
                  <a:srgbClr val="0CAFAD"/>
                </a:solidFill>
              </a:rPr>
              <a:t>strengthen youth participation</a:t>
            </a:r>
            <a:r>
              <a:rPr lang="en-US" altLang="fr-FR" sz="2000" dirty="0">
                <a:solidFill>
                  <a:srgbClr val="0CAFAD"/>
                </a:solidFill>
              </a:rPr>
              <a:t> </a:t>
            </a:r>
            <a:r>
              <a:rPr lang="en-US" altLang="fr-FR" sz="2000" dirty="0"/>
              <a:t>and mainstream youth perspectives in policy-making.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altLang="fr-FR" sz="2000" dirty="0"/>
              <a:t>Following this, in July 2023 the </a:t>
            </a:r>
            <a:r>
              <a:rPr lang="en-US" altLang="fr-FR" sz="2000" b="1" dirty="0">
                <a:solidFill>
                  <a:srgbClr val="0CAFAD"/>
                </a:solidFill>
              </a:rPr>
              <a:t>EESC Youth Group </a:t>
            </a:r>
            <a:r>
              <a:rPr lang="en-US" altLang="fr-FR" sz="2000" dirty="0"/>
              <a:t>was established, whose mandate is to: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US" altLang="fr-FR" sz="2000" dirty="0"/>
              <a:t>explore ways for young people to </a:t>
            </a:r>
            <a:r>
              <a:rPr lang="en-US" altLang="fr-FR" sz="2000" b="1" dirty="0">
                <a:solidFill>
                  <a:srgbClr val="0CAFAD"/>
                </a:solidFill>
              </a:rPr>
              <a:t>actively contribute </a:t>
            </a:r>
            <a:r>
              <a:rPr lang="en-US" altLang="fr-FR" sz="2000" dirty="0"/>
              <a:t>to the Committee’s work;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US" altLang="fr-FR" sz="2000" dirty="0"/>
              <a:t>foster open dialogue between </a:t>
            </a:r>
            <a:r>
              <a:rPr lang="en-US" altLang="fr-FR" sz="2000" b="1" dirty="0">
                <a:solidFill>
                  <a:srgbClr val="0CAFAD"/>
                </a:solidFill>
              </a:rPr>
              <a:t>EESC members and youth </a:t>
            </a:r>
            <a:r>
              <a:rPr lang="en-US" altLang="fr-FR" sz="2000" b="1" dirty="0" err="1">
                <a:solidFill>
                  <a:srgbClr val="0CAFAD"/>
                </a:solidFill>
              </a:rPr>
              <a:t>organisations</a:t>
            </a:r>
            <a:r>
              <a:rPr lang="en-US" altLang="fr-FR" sz="2000" dirty="0"/>
              <a:t>. </a:t>
            </a:r>
            <a:endParaRPr lang="en-GB" altLang="fr-FR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EESC </a:t>
            </a:r>
            <a:br>
              <a:rPr lang="en-GB" altLang="fr-FR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Youth </a:t>
            </a:r>
            <a:br>
              <a:rPr lang="en-GB" altLang="fr-FR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Group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Your Europe, </a:t>
            </a:r>
            <a:br>
              <a:rPr lang="en-GB" altLang="fr-FR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Your Say!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33682" y="4432599"/>
            <a:ext cx="997320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EU Youth Test at the EESC</a:t>
            </a:r>
            <a:endParaRPr lang="en-GB" altLang="fr-F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859806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Study on youth participation at various levels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677188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Youth </a:t>
            </a:r>
            <a:br>
              <a:rPr lang="en-GB" altLang="fr-FR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Climate and</a:t>
            </a:r>
            <a:br>
              <a:rPr lang="en-GB" altLang="fr-FR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fr-FR" sz="1600">
                <a:solidFill>
                  <a:schemeClr val="bg1"/>
                </a:solidFill>
                <a:latin typeface="Calibri" pitchFamily="34" charset="0"/>
              </a:rPr>
              <a:t>Sustainability Round Tables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FFFFFF"/>
                </a:solidFill>
                <a:latin typeface="Calibri"/>
              </a:rPr>
              <a:t>Youth Delegate </a:t>
            </a:r>
            <a:r>
              <a:rPr lang="en-GB" sz="1600">
                <a:latin typeface="Calibri"/>
                <a:ea typeface="Calibri"/>
                <a:cs typeface="Calibri"/>
              </a:rPr>
              <a:t>​</a:t>
            </a:r>
            <a:br>
              <a:rPr lang="en-GB" sz="1600">
                <a:latin typeface="Calibri"/>
                <a:ea typeface="Calibri"/>
                <a:cs typeface="Calibri"/>
              </a:rPr>
            </a:br>
            <a:r>
              <a:rPr lang="en-GB" sz="1600">
                <a:solidFill>
                  <a:srgbClr val="FFFFFF"/>
                </a:solidFill>
                <a:latin typeface="Calibri"/>
              </a:rPr>
              <a:t>to COP</a:t>
            </a:r>
            <a:r>
              <a:rPr lang="en-GB" sz="1600">
                <a:latin typeface="Calibri"/>
                <a:ea typeface="Calibri"/>
                <a:cs typeface="Calibri"/>
              </a:rPr>
              <a:t>​</a:t>
            </a:r>
            <a:endParaRPr lang="en-GB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fr-FR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EESC Youth Initiatives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1</a:t>
            </a:r>
            <a:r>
              <a:rPr lang="de-DE" sz="1800" dirty="0"/>
              <a:t>3 - 14 March 2025 </a:t>
            </a:r>
            <a:endParaRPr lang="fr-BE" dirty="0"/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Brussels, </a:t>
            </a:r>
            <a:r>
              <a:rPr lang="de-DE" dirty="0" err="1"/>
              <a:t>Belgium</a:t>
            </a:r>
            <a:endParaRPr lang="fr-BE" dirty="0"/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133 delegates from: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AFAD"/>
                </a:solidFill>
              </a:rPr>
              <a:t>Secondary schools </a:t>
            </a:r>
            <a:r>
              <a:rPr lang="en-US" dirty="0"/>
              <a:t>from </a:t>
            </a:r>
            <a:r>
              <a:rPr lang="en-US" b="1" dirty="0">
                <a:solidFill>
                  <a:srgbClr val="0CAFAD"/>
                </a:solidFill>
              </a:rPr>
              <a:t>37 countries</a:t>
            </a:r>
            <a:r>
              <a:rPr lang="en-US" dirty="0"/>
              <a:t>: 27 Members States, 9 candidate countries,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AFAD"/>
                </a:solidFill>
              </a:rPr>
              <a:t>National Youth Councils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AFAD"/>
                </a:solidFill>
              </a:rPr>
              <a:t>Youth </a:t>
            </a:r>
            <a:r>
              <a:rPr lang="en-US" b="1" dirty="0" err="1">
                <a:solidFill>
                  <a:srgbClr val="0CAFAD"/>
                </a:solidFill>
              </a:rPr>
              <a:t>organisations</a:t>
            </a:r>
            <a:endParaRPr lang="en-US" b="1" dirty="0">
              <a:solidFill>
                <a:srgbClr val="0CAFA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AFAD"/>
                </a:solidFill>
              </a:rPr>
              <a:t>European Youth Forum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Your Europe, Your Say! (YEYS!)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What to expect?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90613" y="1346812"/>
            <a:ext cx="2316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</a:rPr>
              <a:t>Step 1. </a:t>
            </a:r>
            <a:r>
              <a:rPr lang="en-GB" sz="1800" dirty="0"/>
              <a:t>You will be divided into </a:t>
            </a:r>
            <a:r>
              <a:rPr lang="en-GB" sz="1800" b="1" dirty="0"/>
              <a:t>groups</a:t>
            </a:r>
            <a:r>
              <a:rPr lang="en-GB" sz="1800" dirty="0"/>
              <a:t> </a:t>
            </a:r>
            <a:r>
              <a:rPr lang="en-GB" altLang="fr-FR" sz="1800" dirty="0"/>
              <a:t>and </a:t>
            </a:r>
            <a:r>
              <a:rPr lang="en-GB" altLang="fr-FR" sz="1800" b="1" dirty="0"/>
              <a:t>take part in interactive workshops</a:t>
            </a:r>
            <a:r>
              <a:rPr lang="en-GB" altLang="fr-FR" sz="1800" dirty="0"/>
              <a:t> and </a:t>
            </a:r>
            <a:r>
              <a:rPr lang="en-US" altLang="fr-FR" sz="1800" b="1" dirty="0"/>
              <a:t>inspiring talks by </a:t>
            </a:r>
            <a:r>
              <a:rPr lang="en-US" altLang="fr-FR" sz="1800" dirty="0"/>
              <a:t>keynote speakers.</a:t>
            </a:r>
            <a:endParaRPr lang="en-GB" altLang="fr-F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</a:rPr>
              <a:t>Step 2. </a:t>
            </a:r>
            <a:r>
              <a:rPr lang="en-US" sz="1800" dirty="0"/>
              <a:t>Facilitators will guide sessions to help you </a:t>
            </a:r>
            <a:r>
              <a:rPr lang="en-US" sz="1800" b="1" dirty="0"/>
              <a:t>articulate your vision and expectations for Europe’s future</a:t>
            </a:r>
            <a:r>
              <a:rPr lang="en-US" sz="1800" dirty="0"/>
              <a:t>.</a:t>
            </a:r>
            <a:endParaRPr lang="en-GB" altLang="fr-FR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</a:rPr>
              <a:t>Step </a:t>
            </a:r>
            <a:r>
              <a:rPr lang="en-GB" alt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event will culminate in a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 plenary session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where participants will translate their ideas into concrete recommendations. </a:t>
            </a:r>
            <a:endParaRPr lang="en-GB" altLang="fr-FR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</a:t>
            </a:r>
            <a:r>
              <a:rPr lang="en-US" b="1" dirty="0"/>
              <a:t>EESC's Youth Group </a:t>
            </a:r>
            <a:r>
              <a:rPr lang="en-US" dirty="0"/>
              <a:t>will follow up by sharing the recommendations as </a:t>
            </a:r>
            <a:r>
              <a:rPr lang="en-US" b="1" dirty="0"/>
              <a:t>potential input </a:t>
            </a:r>
            <a:r>
              <a:rPr lang="en-US" dirty="0"/>
              <a:t>for advisory and political work carried out by the EESC, and explore how to integrate them in the selected opinions going through the </a:t>
            </a:r>
            <a:r>
              <a:rPr lang="en-US" b="1" dirty="0"/>
              <a:t>EU Youth Test</a:t>
            </a:r>
            <a:r>
              <a:rPr lang="en-US" dirty="0"/>
              <a:t>.</a:t>
            </a:r>
            <a:endParaRPr lang="en-GB" altLang="fr-FR" sz="1800" b="1" dirty="0"/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fr-FR" sz="2000" b="1" dirty="0">
                <a:solidFill>
                  <a:schemeClr val="accent1">
                    <a:lumMod val="75000"/>
                  </a:schemeClr>
                </a:solidFill>
              </a:rPr>
              <a:t>Outcome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2" y="3508568"/>
            <a:ext cx="2196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CAFAD"/>
                </a:solidFill>
              </a:rPr>
              <a:t>Teachers</a:t>
            </a:r>
            <a:r>
              <a:rPr lang="en-US" sz="1600" dirty="0"/>
              <a:t> will also have the opportunity to visit the </a:t>
            </a:r>
            <a:r>
              <a:rPr lang="en-US" sz="1600" b="1" dirty="0">
                <a:solidFill>
                  <a:srgbClr val="0CAFAD"/>
                </a:solidFill>
              </a:rPr>
              <a:t>House of European History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0CAFAD"/>
                </a:solidFill>
              </a:rPr>
              <a:t>network</a:t>
            </a:r>
            <a:r>
              <a:rPr lang="en-US" sz="1600" dirty="0"/>
              <a:t> with colleagues, and follow dedicated training and information sessions from other EU institutions with a concrete youth offer to share.</a:t>
            </a:r>
            <a:endParaRPr lang="en-GB" altLang="fr-FR" sz="1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</a:rPr>
              <a:t>#YEYS2025 objectives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Empower youth and equip the participants with tools for </a:t>
            </a:r>
            <a:r>
              <a:rPr lang="en-US" b="1" i="0" dirty="0">
                <a:solidFill>
                  <a:srgbClr val="0CAFAD"/>
                </a:solidFill>
                <a:effectLst/>
              </a:rPr>
              <a:t>participatory democracy</a:t>
            </a:r>
            <a:r>
              <a:rPr lang="en-US" b="0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Encourage young participants </a:t>
            </a:r>
            <a:r>
              <a:rPr lang="en-US" b="1" i="0" dirty="0">
                <a:solidFill>
                  <a:srgbClr val="0CAFAD"/>
                </a:solidFill>
                <a:effectLst/>
              </a:rPr>
              <a:t>to voice their concerns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on EU issues.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Inspire future </a:t>
            </a:r>
            <a:r>
              <a:rPr lang="en-US" b="1" i="0" dirty="0">
                <a:solidFill>
                  <a:srgbClr val="0CAFAD"/>
                </a:solidFill>
                <a:effectLst/>
              </a:rPr>
              <a:t>civic engagement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with the EU and their communities.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EESC is hosting the </a:t>
            </a:r>
            <a:r>
              <a:rPr lang="en-GB" b="1" dirty="0"/>
              <a:t>16</a:t>
            </a:r>
            <a:r>
              <a:rPr lang="en-GB" b="1" baseline="30000" dirty="0"/>
              <a:t>th</a:t>
            </a:r>
            <a:r>
              <a:rPr lang="en-GB" b="1" dirty="0"/>
              <a:t> edition </a:t>
            </a:r>
            <a:r>
              <a:rPr lang="en-GB" dirty="0"/>
              <a:t>of</a:t>
            </a:r>
            <a:r>
              <a:rPr lang="en-GB" b="1" dirty="0"/>
              <a:t> </a:t>
            </a:r>
            <a:r>
              <a:rPr lang="en-GB" dirty="0"/>
              <a:t>the</a:t>
            </a:r>
            <a:r>
              <a:rPr lang="en-GB" b="1" dirty="0"/>
              <a:t> </a:t>
            </a:r>
            <a:r>
              <a:rPr lang="en-GB" b="1" i="1" dirty="0">
                <a:solidFill>
                  <a:srgbClr val="0CAFAD"/>
                </a:solidFill>
              </a:rPr>
              <a:t>Your Europe, Your Say! </a:t>
            </a:r>
            <a:r>
              <a:rPr lang="en-GB" dirty="0"/>
              <a:t>youth event.</a:t>
            </a:r>
          </a:p>
          <a:p>
            <a:endParaRPr lang="en-GB" dirty="0"/>
          </a:p>
          <a:p>
            <a:r>
              <a:rPr lang="en-GB" dirty="0"/>
              <a:t>This year, YEYS will: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2000" b="1" dirty="0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</a:rPr>
              <a:t>What will you gain from this experience?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Together with other participants, you will be invited to explore and come up with </a:t>
            </a:r>
            <a:r>
              <a:rPr lang="en-US" sz="2000" b="1" dirty="0">
                <a:solidFill>
                  <a:srgbClr val="0CAFAD"/>
                </a:solidFill>
              </a:rPr>
              <a:t>creative solutions to empower youth engagement and strengthen participatory democracy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YEYS!, you will also receive </a:t>
            </a:r>
            <a:r>
              <a:rPr lang="en-US" sz="2000" b="1" dirty="0">
                <a:solidFill>
                  <a:srgbClr val="0CAFAD"/>
                </a:solidFill>
              </a:rPr>
              <a:t>a YEYS! diploma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will be provided with </a:t>
            </a:r>
            <a:r>
              <a:rPr lang="en-US" sz="2000" b="1" dirty="0">
                <a:solidFill>
                  <a:srgbClr val="0CAFAD"/>
                </a:solidFill>
              </a:rPr>
              <a:t>educational materials to share with your class, friends and family.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You will have fun and inspiring exchanges with other </a:t>
            </a:r>
            <a:r>
              <a:rPr lang="en-US" sz="2000"/>
              <a:t>students and</a:t>
            </a:r>
            <a:br>
              <a:rPr lang="en-US" sz="2000"/>
            </a:br>
            <a:r>
              <a:rPr lang="en-US" sz="2000"/>
              <a:t>young </a:t>
            </a:r>
            <a:r>
              <a:rPr lang="en-US" sz="2000" dirty="0"/>
              <a:t>people from </a:t>
            </a:r>
            <a:r>
              <a:rPr lang="en-US" sz="2000" b="1" dirty="0">
                <a:solidFill>
                  <a:srgbClr val="0CAFAD"/>
                </a:solidFill>
              </a:rPr>
              <a:t>across Europe.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Stay in touch!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S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can the QR code,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visit the webpage and stay tuned in with the event!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</a:rPr>
              <a:t>Want to reach out? Email us at </a:t>
            </a:r>
            <a:r>
              <a:rPr lang="en-GB" altLang="fr-FR" sz="1600" b="1" dirty="0">
                <a:hlinkClick r:id="rId4"/>
              </a:rPr>
              <a:t>youreurope@eesc.europa.eu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333333"/>
                </a:solidFill>
                <a:latin typeface="Source Sans 3"/>
              </a:rPr>
              <a:t>F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Source Sans 3"/>
              </a:rPr>
              <a:t>ollow us </a:t>
            </a:r>
            <a:r>
              <a:rPr lang="en-GB" sz="1600" dirty="0">
                <a:solidFill>
                  <a:srgbClr val="333333"/>
                </a:solidFill>
                <a:latin typeface="Source Sans 3"/>
              </a:rPr>
              <a:t>for more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Source Sans 3"/>
              </a:rPr>
              <a:t>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i="0" dirty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fr-BE" sz="1600" dirty="0" err="1">
                <a:hlinkClick r:id="rId11"/>
              </a:rPr>
              <a:t>youreuropeyoursay</a:t>
            </a:r>
            <a:endParaRPr lang="fr-BE" sz="1600" dirty="0">
              <a:hlinkClick r:id="rId11"/>
            </a:endParaRP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n-GB" altLang="fr-FR" sz="2400" b="1" dirty="0">
                <a:solidFill>
                  <a:schemeClr val="accent5">
                    <a:lumMod val="75000"/>
                  </a:schemeClr>
                </a:solidFill>
              </a:rPr>
              <a:t>See you soon in Brussels!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6D558-1513-4074-ACC9-AF385B074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EU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039502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27 Member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9 candidate countries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en-GB" sz="2000" b="1">
                <a:solidFill>
                  <a:srgbClr val="0CAFAD"/>
                </a:solidFill>
              </a:rPr>
              <a:t>Around 450 million citizens live in the EU.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en-GB" altLang="fr-FR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does the EU do?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US" altLang="fr-FR" sz="2000" dirty="0"/>
              <a:t>promotes </a:t>
            </a:r>
            <a:r>
              <a:rPr lang="en-US" altLang="fr-FR" sz="2000" b="1" dirty="0">
                <a:solidFill>
                  <a:srgbClr val="0CAFAD"/>
                </a:solidFill>
              </a:rPr>
              <a:t>peace</a:t>
            </a:r>
            <a:r>
              <a:rPr lang="en-US" altLang="fr-FR" sz="2000" dirty="0"/>
              <a:t>, its values and the </a:t>
            </a:r>
            <a:r>
              <a:rPr lang="en-US" altLang="fr-FR" sz="2000" b="1" dirty="0">
                <a:solidFill>
                  <a:srgbClr val="0CAFAD"/>
                </a:solidFill>
              </a:rPr>
              <a:t>well-being of its citizens</a:t>
            </a:r>
            <a:r>
              <a:rPr lang="en-US" altLang="fr-FR" sz="2000" dirty="0"/>
              <a:t>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US" altLang="fr-FR" sz="2000" dirty="0"/>
              <a:t>offers </a:t>
            </a:r>
            <a:r>
              <a:rPr lang="en-US" altLang="fr-FR" sz="2000" b="1" dirty="0">
                <a:solidFill>
                  <a:srgbClr val="0CAFAD"/>
                </a:solidFill>
              </a:rPr>
              <a:t>freedom, security and justice </a:t>
            </a:r>
            <a:r>
              <a:rPr lang="en-US" altLang="fr-FR" sz="2000" dirty="0"/>
              <a:t>without internal borders.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000" dirty="0"/>
              <a:t>ensures its </a:t>
            </a:r>
            <a:r>
              <a:rPr lang="en-US" altLang="fr-FR" sz="2000" dirty="0"/>
              <a:t>citizens have </a:t>
            </a:r>
            <a:r>
              <a:rPr lang="en-US" altLang="fr-FR" sz="2000" b="1" dirty="0">
                <a:solidFill>
                  <a:srgbClr val="0CAFAD"/>
                </a:solidFill>
              </a:rPr>
              <a:t>the right to move and reside freely </a:t>
            </a:r>
            <a:r>
              <a:rPr lang="en-US" altLang="fr-FR" sz="2000" dirty="0"/>
              <a:t>within the Union.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US" altLang="fr-FR" sz="2000" dirty="0"/>
              <a:t>enhances</a:t>
            </a:r>
            <a:r>
              <a:rPr lang="en-US" altLang="fr-FR" sz="2000" b="1" dirty="0">
                <a:solidFill>
                  <a:srgbClr val="0CAFAD"/>
                </a:solidFill>
              </a:rPr>
              <a:t> economic, social and territorial cohesion and solidarity </a:t>
            </a:r>
            <a:r>
              <a:rPr lang="en-US" altLang="fr-FR" sz="2000" dirty="0"/>
              <a:t>among EU countries.</a:t>
            </a:r>
            <a:endParaRPr lang="en-GB" altLang="fr-FR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GB" altLang="fr-FR" sz="2400" dirty="0"/>
              <a:t>The EU’s motto: </a:t>
            </a:r>
            <a:r>
              <a:rPr lang="en-GB" altLang="fr-FR" sz="2400" b="1" dirty="0">
                <a:solidFill>
                  <a:srgbClr val="0CAFAD"/>
                </a:solidFill>
              </a:rPr>
              <a:t>United in diversity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GB" altLang="fr-FR" sz="1500" dirty="0"/>
              <a:t>Source: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is the European Economic</a:t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and Social Committee? (EESC)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3" b="11592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EESC is…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GB" altLang="fr-FR" sz="1600" dirty="0">
                <a:solidFill>
                  <a:schemeClr val="bg1"/>
                </a:solidFill>
              </a:rPr>
              <a:t>An </a:t>
            </a:r>
            <a:r>
              <a:rPr lang="en-GB" altLang="fr-FR" sz="1600" b="1" dirty="0">
                <a:solidFill>
                  <a:schemeClr val="bg1"/>
                </a:solidFill>
              </a:rPr>
              <a:t>advisory body</a:t>
            </a:r>
            <a:r>
              <a:rPr lang="en-GB" altLang="fr-FR" sz="1600" dirty="0">
                <a:solidFill>
                  <a:schemeClr val="bg1"/>
                </a:solidFill>
              </a:rPr>
              <a:t> set up by the Treaty of Rome (1957).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US" altLang="fr-FR" sz="1600" dirty="0">
                <a:solidFill>
                  <a:schemeClr val="bg1"/>
                </a:solidFill>
              </a:rPr>
              <a:t>It helps </a:t>
            </a:r>
            <a:r>
              <a:rPr lang="en-US" altLang="fr-FR" sz="1600" b="1" dirty="0">
                <a:solidFill>
                  <a:schemeClr val="bg1"/>
                </a:solidFill>
              </a:rPr>
              <a:t>shape laws and policies </a:t>
            </a:r>
            <a:r>
              <a:rPr lang="en-US" altLang="fr-FR" sz="1600" dirty="0">
                <a:solidFill>
                  <a:schemeClr val="bg1"/>
                </a:solidFill>
              </a:rPr>
              <a:t>by giving </a:t>
            </a:r>
            <a:r>
              <a:rPr lang="en-US" altLang="fr-FR" sz="1600" b="1" dirty="0">
                <a:solidFill>
                  <a:schemeClr val="bg1"/>
                </a:solidFill>
              </a:rPr>
              <a:t>advice to decision-makers </a:t>
            </a:r>
            <a:r>
              <a:rPr lang="en-US" altLang="fr-FR" sz="1600" dirty="0">
                <a:solidFill>
                  <a:schemeClr val="bg1"/>
                </a:solidFill>
              </a:rPr>
              <a:t>in the European Commission, the European Parliament and the Council of the European Union. </a:t>
            </a:r>
            <a:br>
              <a:rPr lang="en-US" altLang="fr-FR" sz="1600" dirty="0">
                <a:solidFill>
                  <a:schemeClr val="bg1"/>
                </a:solidFill>
              </a:rPr>
            </a:br>
            <a:r>
              <a:rPr lang="en-US" altLang="fr-FR" sz="1600" dirty="0">
                <a:solidFill>
                  <a:schemeClr val="bg1"/>
                </a:solidFill>
              </a:rPr>
              <a:t>It ensures that adopted laws consider the </a:t>
            </a:r>
            <a:r>
              <a:rPr lang="en-US" altLang="fr-FR" sz="1600" b="1" dirty="0">
                <a:solidFill>
                  <a:schemeClr val="bg1"/>
                </a:solidFill>
              </a:rPr>
              <a:t>needs and opinions of </a:t>
            </a:r>
            <a:r>
              <a:rPr lang="en-US" altLang="fr-FR" sz="1600" dirty="0">
                <a:solidFill>
                  <a:schemeClr val="bg1"/>
                </a:solidFill>
              </a:rPr>
              <a:t>different groups with diverse backgrounds.</a:t>
            </a:r>
            <a:br>
              <a:rPr lang="en-US" altLang="fr-FR" sz="1600" dirty="0">
                <a:solidFill>
                  <a:schemeClr val="bg1"/>
                </a:solidFill>
              </a:rPr>
            </a:br>
            <a:r>
              <a:rPr lang="en-US" altLang="fr-FR" sz="1600" dirty="0">
                <a:solidFill>
                  <a:schemeClr val="bg1"/>
                </a:solidFill>
              </a:rPr>
              <a:t>It </a:t>
            </a:r>
            <a:r>
              <a:rPr lang="en-US" altLang="fr-FR" sz="1600" b="1" dirty="0">
                <a:solidFill>
                  <a:schemeClr val="bg1"/>
                </a:solidFill>
              </a:rPr>
              <a:t>represents European </a:t>
            </a:r>
            <a:r>
              <a:rPr lang="en-US" altLang="fr-FR" sz="1600" b="1" dirty="0" err="1">
                <a:solidFill>
                  <a:schemeClr val="bg1"/>
                </a:solidFill>
              </a:rPr>
              <a:t>organised</a:t>
            </a:r>
            <a:r>
              <a:rPr lang="en-US" altLang="fr-FR" sz="1600" b="1" dirty="0">
                <a:solidFill>
                  <a:schemeClr val="bg1"/>
                </a:solidFill>
              </a:rPr>
              <a:t> civil society</a:t>
            </a:r>
            <a:r>
              <a:rPr lang="en-US" altLang="fr-FR" sz="1600" dirty="0">
                <a:solidFill>
                  <a:schemeClr val="bg1"/>
                </a:solidFill>
              </a:rPr>
              <a:t>, comprised of groups and </a:t>
            </a:r>
            <a:r>
              <a:rPr lang="en-US" altLang="fr-FR" sz="1600" dirty="0" err="1">
                <a:solidFill>
                  <a:schemeClr val="bg1"/>
                </a:solidFill>
              </a:rPr>
              <a:t>organisations</a:t>
            </a:r>
            <a:r>
              <a:rPr lang="en-US" altLang="fr-FR" sz="1600" dirty="0">
                <a:solidFill>
                  <a:schemeClr val="bg1"/>
                </a:solidFill>
              </a:rPr>
              <a:t> in which people work cooperatively.</a:t>
            </a:r>
            <a:endParaRPr lang="en-GB" altLang="fr-FR" sz="1600" dirty="0">
              <a:solidFill>
                <a:schemeClr val="bg1"/>
              </a:solidFill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Council of the European</a:t>
            </a:r>
            <a:b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Its main role as an </a:t>
            </a:r>
            <a:r>
              <a:rPr lang="en-US" sz="1600" b="1" dirty="0">
                <a:solidFill>
                  <a:srgbClr val="2E75B6"/>
                </a:solidFill>
              </a:rPr>
              <a:t>advisory body</a:t>
            </a:r>
            <a:r>
              <a:rPr lang="en-US" sz="1600" dirty="0"/>
              <a:t> is to help EU institutions by </a:t>
            </a:r>
            <a:r>
              <a:rPr lang="en-US" sz="1600" b="1" dirty="0">
                <a:solidFill>
                  <a:srgbClr val="2E75B6"/>
                </a:solidFill>
              </a:rPr>
              <a:t>providing opinions </a:t>
            </a:r>
            <a:r>
              <a:rPr lang="en-US" sz="1600" dirty="0"/>
              <a:t>that</a:t>
            </a:r>
            <a:br>
              <a:rPr lang="en-US" sz="1600" dirty="0"/>
            </a:br>
            <a:r>
              <a:rPr lang="en-US" sz="1600" dirty="0"/>
              <a:t>reflect civil society's views into EU policies and decisions.</a:t>
            </a:r>
            <a:endParaRPr lang="fr-BE" sz="1600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Who composes the EESC?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BE" altLang="fr-FR" sz="2400" b="1" dirty="0">
                <a:solidFill>
                  <a:srgbClr val="0CAFAD"/>
                </a:solidFill>
              </a:rPr>
              <a:t>3 Groups</a:t>
            </a:r>
            <a:r>
              <a:rPr lang="fr-BE" altLang="fr-FR" sz="2400" dirty="0"/>
              <a:t>: </a:t>
            </a:r>
            <a:r>
              <a:rPr lang="fr-BE" altLang="fr-FR" sz="2400" dirty="0" err="1"/>
              <a:t>Employers</a:t>
            </a:r>
            <a:r>
              <a:rPr lang="fr-BE" altLang="fr-FR" sz="2400" dirty="0"/>
              <a:t>, </a:t>
            </a:r>
            <a:r>
              <a:rPr lang="fr-BE" altLang="fr-FR" sz="2400" dirty="0" err="1"/>
              <a:t>Workers</a:t>
            </a:r>
            <a:r>
              <a:rPr lang="fr-BE" altLang="fr-FR" sz="2400" dirty="0"/>
              <a:t> and Civil Society Organisations.</a:t>
            </a:r>
            <a:endParaRPr lang="en-US" altLang="fr-FR" sz="2400" dirty="0"/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fr-FR" sz="2400" b="1" dirty="0">
                <a:solidFill>
                  <a:srgbClr val="0CAFAD"/>
                </a:solidFill>
              </a:rPr>
              <a:t>329 members </a:t>
            </a:r>
            <a:r>
              <a:rPr lang="en-US" altLang="fr-FR" sz="2400" dirty="0"/>
              <a:t>(</a:t>
            </a:r>
            <a:r>
              <a:rPr lang="en-GB" altLang="fr-FR" sz="2400" dirty="0"/>
              <a:t>appointed for 5 years)</a:t>
            </a:r>
            <a:r>
              <a:rPr lang="en-US" altLang="fr-FR" sz="2400" dirty="0"/>
              <a:t> representing the </a:t>
            </a:r>
          </a:p>
          <a:p>
            <a:pPr algn="ctr" eaLnBrk="1" hangingPunct="1">
              <a:spcAft>
                <a:spcPct val="20000"/>
              </a:spcAft>
            </a:pPr>
            <a:r>
              <a:rPr lang="en-US" altLang="fr-FR" sz="2400" b="1" dirty="0">
                <a:solidFill>
                  <a:srgbClr val="0CAFAD"/>
                </a:solidFill>
              </a:rPr>
              <a:t>27 EU Member States.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fr-FR" sz="2400" dirty="0"/>
              <a:t>EESC Members are </a:t>
            </a:r>
            <a:r>
              <a:rPr lang="en-US" altLang="fr-FR" sz="2400" b="1" dirty="0">
                <a:solidFill>
                  <a:srgbClr val="0CAFAD"/>
                </a:solidFill>
              </a:rPr>
              <a:t>not politically affiliated </a:t>
            </a:r>
            <a:r>
              <a:rPr lang="en-US" altLang="fr-FR" sz="2400" dirty="0"/>
              <a:t>and</a:t>
            </a:r>
            <a:br>
              <a:rPr lang="en-US" altLang="fr-FR" sz="2400" dirty="0"/>
            </a:br>
            <a:r>
              <a:rPr lang="en-US" altLang="fr-FR" sz="2400" dirty="0"/>
              <a:t>are </a:t>
            </a:r>
            <a:r>
              <a:rPr lang="en-US" altLang="fr-FR" sz="2400" b="1" dirty="0">
                <a:solidFill>
                  <a:srgbClr val="0CAFAD"/>
                </a:solidFill>
              </a:rPr>
              <a:t>not</a:t>
            </a:r>
            <a:r>
              <a:rPr lang="en-US" altLang="fr-FR" sz="2400" dirty="0"/>
              <a:t> </a:t>
            </a:r>
            <a:r>
              <a:rPr lang="en-US" altLang="fr-FR" sz="2400" b="1" dirty="0">
                <a:solidFill>
                  <a:srgbClr val="0CAFAD"/>
                </a:solidFill>
              </a:rPr>
              <a:t>based full-time in Brussels</a:t>
            </a:r>
            <a:r>
              <a:rPr lang="en-US" altLang="fr-FR" sz="24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AFAD"/>
                </a:solidFill>
              </a:rPr>
              <a:t>± </a:t>
            </a:r>
            <a:r>
              <a:rPr lang="en-US" sz="2400" b="1" dirty="0">
                <a:solidFill>
                  <a:srgbClr val="0CAFAD"/>
                </a:solidFill>
              </a:rPr>
              <a:t>200 opinions adopted </a:t>
            </a:r>
            <a:r>
              <a:rPr lang="en-US" sz="2400" dirty="0"/>
              <a:t>per year.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 err="1">
                <a:solidFill>
                  <a:schemeClr val="bg1"/>
                </a:solidFill>
              </a:rPr>
              <a:t>Employers</a:t>
            </a:r>
            <a:r>
              <a:rPr lang="fr-BE" sz="2000" b="1" dirty="0">
                <a:solidFill>
                  <a:schemeClr val="bg1"/>
                </a:solidFill>
              </a:rPr>
              <a:t> (107)</a:t>
            </a:r>
            <a:endParaRPr lang="mt-MT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Employers’ federations,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Chambers of Commerce,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SME organisations…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 err="1">
                <a:solidFill>
                  <a:schemeClr val="bg1"/>
                </a:solidFill>
              </a:rPr>
              <a:t>Workers</a:t>
            </a:r>
            <a:r>
              <a:rPr lang="fr-BE" sz="2000" b="1" dirty="0">
                <a:solidFill>
                  <a:schemeClr val="bg1"/>
                </a:solidFill>
              </a:rPr>
              <a:t> (112)</a:t>
            </a:r>
            <a:endParaRPr lang="mt-MT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Trade unions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>
                <a:solidFill>
                  <a:schemeClr val="bg1"/>
                </a:solidFill>
              </a:rPr>
              <a:t>Civil Society Organisations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681682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/>
                </a:solidFill>
              </a:rPr>
              <a:t>Farmers, </a:t>
            </a:r>
            <a:r>
              <a:rPr lang="en-GB" sz="1400" dirty="0">
                <a:solidFill>
                  <a:schemeClr val="bg1"/>
                </a:solidFill>
              </a:rPr>
              <a:t>consumers</a:t>
            </a:r>
            <a:r>
              <a:rPr lang="fr-BE" sz="1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r-BE" sz="1400" dirty="0">
                <a:solidFill>
                  <a:schemeClr val="bg1"/>
                </a:solidFill>
              </a:rPr>
              <a:t>NGOs, youth, professions, disability organisations, academics, cooperatives …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is an opinion?</a:t>
            </a:r>
            <a:endParaRPr lang="fr-BE" sz="36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/>
              <a:t>The</a:t>
            </a:r>
            <a:r>
              <a:rPr lang="en-US" altLang="fr-FR" sz="1600" b="1" dirty="0">
                <a:solidFill>
                  <a:srgbClr val="0CAFAD"/>
                </a:solidFill>
              </a:rPr>
              <a:t> European Parliament,</a:t>
            </a:r>
            <a:r>
              <a:rPr lang="en-US" altLang="fr-FR" sz="1600" b="1" dirty="0"/>
              <a:t> the </a:t>
            </a:r>
            <a:r>
              <a:rPr lang="en-US" altLang="fr-FR" sz="1600" b="1" dirty="0">
                <a:solidFill>
                  <a:srgbClr val="0CAFAD"/>
                </a:solidFill>
              </a:rPr>
              <a:t>Council of the EU </a:t>
            </a:r>
            <a:r>
              <a:rPr lang="en-US" altLang="fr-FR" sz="1600" b="1" dirty="0"/>
              <a:t>or the </a:t>
            </a:r>
            <a:r>
              <a:rPr lang="en-US" altLang="fr-FR" sz="1600" b="1" dirty="0">
                <a:solidFill>
                  <a:srgbClr val="0CAFAD"/>
                </a:solidFill>
              </a:rPr>
              <a:t>European Commission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1600" dirty="0"/>
              <a:t>can ask the EESC for </a:t>
            </a:r>
            <a:r>
              <a:rPr lang="en-US" altLang="fr-FR" sz="1600" b="1" dirty="0">
                <a:solidFill>
                  <a:srgbClr val="0CAFAD"/>
                </a:solidFill>
              </a:rPr>
              <a:t>recommendations</a:t>
            </a:r>
            <a:r>
              <a:rPr lang="en-US" altLang="fr-FR" sz="1600" dirty="0"/>
              <a:t> regarding legislation on a particular topic</a:t>
            </a:r>
            <a:r>
              <a:rPr lang="el-GR" altLang="fr-FR" sz="1600" dirty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/>
              <a:t>The </a:t>
            </a:r>
            <a:r>
              <a:rPr lang="en-US" altLang="fr-FR" sz="1600" b="1" dirty="0">
                <a:solidFill>
                  <a:srgbClr val="0CAFAD"/>
                </a:solidFill>
              </a:rPr>
              <a:t>EESC members</a:t>
            </a:r>
            <a:r>
              <a:rPr lang="en-US" altLang="fr-FR" sz="1600" dirty="0"/>
              <a:t>, representing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1600" dirty="0"/>
              <a:t>all 3 Groups, draw up a </a:t>
            </a:r>
            <a:r>
              <a:rPr lang="en-US" altLang="fr-FR" sz="1600" b="1" dirty="0">
                <a:solidFill>
                  <a:srgbClr val="0CAFAD"/>
                </a:solidFill>
              </a:rPr>
              <a:t>single document, called an “opinion”</a:t>
            </a:r>
            <a:r>
              <a:rPr lang="en-US" altLang="fr-FR" sz="1600" dirty="0">
                <a:solidFill>
                  <a:srgbClr val="0CAFAD"/>
                </a:solidFill>
              </a:rPr>
              <a:t>, </a:t>
            </a:r>
            <a:r>
              <a:rPr lang="en-US" altLang="fr-FR" sz="1600" dirty="0"/>
              <a:t>on the proposed legislation</a:t>
            </a:r>
            <a:r>
              <a:rPr lang="el-GR" altLang="fr-FR" sz="1600" dirty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/>
              <a:t>After a</a:t>
            </a:r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1600" b="1" dirty="0">
                <a:solidFill>
                  <a:srgbClr val="0CAFAD"/>
                </a:solidFill>
              </a:rPr>
              <a:t>consensus is reached</a:t>
            </a:r>
            <a:r>
              <a:rPr lang="en-US" altLang="fr-FR" sz="1600" dirty="0"/>
              <a:t>, the </a:t>
            </a:r>
            <a:r>
              <a:rPr lang="en-US" altLang="fr-FR" sz="1600" b="1" dirty="0">
                <a:solidFill>
                  <a:srgbClr val="0CAFAD"/>
                </a:solidFill>
              </a:rPr>
              <a:t>EESC opinion is sent to the EU institutions</a:t>
            </a:r>
            <a:r>
              <a:rPr lang="en-US" altLang="fr-FR" sz="1600" dirty="0"/>
              <a:t> to be discussed and published in the EU’s Official Journal (24 languages)</a:t>
            </a:r>
            <a:r>
              <a:rPr lang="el-GR" altLang="fr-FR" sz="1600" dirty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/>
              <a:t>The rapporteur </a:t>
            </a:r>
            <a:r>
              <a:rPr lang="en-US" altLang="fr-FR" sz="1600" b="1" dirty="0">
                <a:solidFill>
                  <a:srgbClr val="0CAFAD"/>
                </a:solidFill>
              </a:rPr>
              <a:t>presents</a:t>
            </a:r>
            <a:r>
              <a:rPr lang="en-US" altLang="fr-FR" sz="1600" dirty="0"/>
              <a:t> key findings and </a:t>
            </a:r>
            <a:r>
              <a:rPr lang="en-US" altLang="fr-FR" sz="1600" b="1" dirty="0">
                <a:solidFill>
                  <a:srgbClr val="0CAFAD"/>
                </a:solidFill>
              </a:rPr>
              <a:t>promotes</a:t>
            </a:r>
            <a:r>
              <a:rPr lang="en-US" altLang="fr-FR" sz="1600" dirty="0"/>
              <a:t> the opinion at EU, Member State and local level</a:t>
            </a:r>
            <a:r>
              <a:rPr lang="el-GR" altLang="fr-FR" sz="1600" dirty="0"/>
              <a:t>.</a:t>
            </a: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5538920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fr-FR" sz="1600" b="1" dirty="0"/>
              <a:t>Scan the QR code to find</a:t>
            </a:r>
            <a:br>
              <a:rPr lang="en-GB" altLang="fr-FR" sz="1600" b="1" dirty="0"/>
            </a:br>
            <a:r>
              <a:rPr lang="en-GB" altLang="fr-FR" sz="1600" b="1" dirty="0"/>
              <a:t>out more!</a:t>
            </a:r>
            <a:endParaRPr lang="en-US" altLang="fr-FR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327770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592" y="5649594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Useful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Gender balance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/>
              <a:t>The EESC's 2020-2025 term of office has the </a:t>
            </a:r>
            <a:r>
              <a:rPr lang="en-US" sz="1400" b="1" dirty="0">
                <a:solidFill>
                  <a:srgbClr val="0CAFAD"/>
                </a:solidFill>
              </a:rPr>
              <a:t>highest number of female members </a:t>
            </a:r>
            <a:r>
              <a:rPr lang="en-US" sz="1400" dirty="0"/>
              <a:t>since statistics on membership began in 2010. </a:t>
            </a:r>
          </a:p>
          <a:p>
            <a:endParaRPr lang="en-US" sz="1400" dirty="0"/>
          </a:p>
          <a:p>
            <a:r>
              <a:rPr lang="en-US" sz="1400" dirty="0"/>
              <a:t>There is a higher percentage of women at the Committee than ever before: </a:t>
            </a:r>
            <a:r>
              <a:rPr lang="en-US" sz="1400" b="1" dirty="0">
                <a:solidFill>
                  <a:srgbClr val="0CAFAD"/>
                </a:solidFill>
              </a:rPr>
              <a:t>33%</a:t>
            </a:r>
            <a:r>
              <a:rPr lang="en-US" sz="1400" dirty="0"/>
              <a:t> compared to 28% in 2015 and 24.70% in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Number of members by country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/>
              <a:t>As with other European institutions, the committee’s </a:t>
            </a:r>
            <a:r>
              <a:rPr lang="en-US" sz="1400" b="1" dirty="0">
                <a:solidFill>
                  <a:srgbClr val="0CAFAD"/>
                </a:solidFill>
              </a:rPr>
              <a:t>geographical representation is proportional</a:t>
            </a:r>
            <a:r>
              <a:rPr lang="en-US" sz="1400" dirty="0"/>
              <a:t>, meaning that more populous countries are allocated a greater number of members to represent them. </a:t>
            </a:r>
          </a:p>
          <a:p>
            <a:endParaRPr lang="en-US" sz="1400" dirty="0"/>
          </a:p>
          <a:p>
            <a:r>
              <a:rPr lang="en-US" sz="1400" dirty="0"/>
              <a:t>Therefore, </a:t>
            </a:r>
            <a:r>
              <a:rPr lang="en-US" sz="1400" b="1" dirty="0">
                <a:solidFill>
                  <a:srgbClr val="0CAFAD"/>
                </a:solidFill>
              </a:rPr>
              <a:t>France, Germany, and Italy </a:t>
            </a:r>
            <a:r>
              <a:rPr lang="en-US" sz="1400" dirty="0"/>
              <a:t>have the most members (</a:t>
            </a:r>
            <a:r>
              <a:rPr lang="en-US" sz="1400" b="1" dirty="0">
                <a:solidFill>
                  <a:srgbClr val="0CAFAD"/>
                </a:solidFill>
              </a:rPr>
              <a:t>24</a:t>
            </a:r>
            <a:r>
              <a:rPr lang="en-US" sz="1400" dirty="0"/>
              <a:t>), while</a:t>
            </a:r>
            <a:r>
              <a:rPr lang="en-US" sz="1400" b="1" dirty="0">
                <a:solidFill>
                  <a:srgbClr val="0CAFAD"/>
                </a:solidFill>
              </a:rPr>
              <a:t> Malta </a:t>
            </a:r>
            <a:r>
              <a:rPr lang="en-US" sz="1400" dirty="0"/>
              <a:t>has the fewest (</a:t>
            </a:r>
            <a:r>
              <a:rPr lang="en-US" sz="1400" b="1" dirty="0">
                <a:solidFill>
                  <a:srgbClr val="0CAFAD"/>
                </a:solidFill>
              </a:rPr>
              <a:t>5</a:t>
            </a:r>
            <a:r>
              <a:rPr lang="en-US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5">
                    <a:lumMod val="75000"/>
                  </a:schemeClr>
                </a:solidFill>
              </a:rPr>
              <a:t>Explore</a:t>
            </a:r>
          </a:p>
          <a:p>
            <a:pPr algn="ctr"/>
            <a:r>
              <a:rPr lang="en-US" sz="1200" dirty="0"/>
              <a:t>Thinking about a job in the EU institutions or another EU country? </a:t>
            </a:r>
          </a:p>
          <a:p>
            <a:pPr algn="ctr"/>
            <a:r>
              <a:rPr lang="en-US" sz="1200" dirty="0"/>
              <a:t>Each year, the EU offers paid traineeships to </a:t>
            </a:r>
            <a:r>
              <a:rPr lang="en-US" sz="1200" b="1" dirty="0">
                <a:solidFill>
                  <a:srgbClr val="0CAFAD"/>
                </a:solidFill>
              </a:rPr>
              <a:t>young</a:t>
            </a:r>
            <a:r>
              <a:rPr lang="en-US" sz="1200" dirty="0">
                <a:solidFill>
                  <a:srgbClr val="0CAFAD"/>
                </a:solidFill>
              </a:rPr>
              <a:t> </a:t>
            </a:r>
            <a:r>
              <a:rPr lang="en-US" sz="1200" b="1" dirty="0">
                <a:solidFill>
                  <a:srgbClr val="0CAFAD"/>
                </a:solidFill>
              </a:rPr>
              <a:t>university graduates</a:t>
            </a:r>
            <a:r>
              <a:rPr lang="en-US" sz="1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28978" y="4064590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199887" y="5230454"/>
            <a:ext cx="33167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Study</a:t>
            </a:r>
          </a:p>
          <a:p>
            <a:pPr algn="ctr"/>
            <a:r>
              <a:rPr lang="en-GB" sz="1100" dirty="0"/>
              <a:t>You are entitled to study at any EU university </a:t>
            </a:r>
            <a:br>
              <a:rPr lang="en-GB" sz="1100" dirty="0"/>
            </a:br>
            <a:r>
              <a:rPr lang="en-GB" sz="1100" dirty="0"/>
              <a:t>under the same conditions as nationals of that country. </a:t>
            </a:r>
          </a:p>
          <a:p>
            <a:pPr algn="ctr"/>
            <a:r>
              <a:rPr lang="en-GB" sz="1100" dirty="0"/>
              <a:t>The </a:t>
            </a:r>
            <a:r>
              <a:rPr lang="en-GB" sz="1100" b="1" dirty="0">
                <a:solidFill>
                  <a:srgbClr val="0CAFAD"/>
                </a:solidFill>
              </a:rPr>
              <a:t>ERASMUS</a:t>
            </a:r>
            <a:r>
              <a:rPr lang="en-GB" sz="1100" dirty="0"/>
              <a:t> programme allows you to do part </a:t>
            </a:r>
          </a:p>
          <a:p>
            <a:pPr algn="ctr"/>
            <a:r>
              <a:rPr lang="en-GB" sz="1100" dirty="0"/>
              <a:t>of your university studies abroad.</a:t>
            </a:r>
          </a:p>
          <a:p>
            <a:pPr algn="ctr"/>
            <a:r>
              <a:rPr lang="en-US" sz="1200" dirty="0"/>
              <a:t>.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peak</a:t>
            </a:r>
          </a:p>
          <a:p>
            <a:pPr algn="ctr"/>
            <a:r>
              <a:rPr lang="en-US" sz="1200" dirty="0"/>
              <a:t>You can take part in youth events like the EU Youth Dialogue, the European Parliament's European Youth Event (EYE), </a:t>
            </a:r>
            <a:br>
              <a:rPr lang="en-US" sz="1200" dirty="0"/>
            </a:br>
            <a:r>
              <a:rPr lang="en-US" sz="1200" dirty="0"/>
              <a:t>and </a:t>
            </a:r>
            <a:r>
              <a:rPr lang="en-US" sz="1200" b="1" i="1" dirty="0">
                <a:solidFill>
                  <a:srgbClr val="0CAFAD"/>
                </a:solidFill>
              </a:rPr>
              <a:t>Your Europe, Your Say!</a:t>
            </a:r>
            <a:r>
              <a:rPr lang="en-US" sz="1200" b="1" dirty="0">
                <a:solidFill>
                  <a:srgbClr val="0CAFAD"/>
                </a:solidFill>
              </a:rPr>
              <a:t> </a:t>
            </a:r>
            <a:br>
              <a:rPr lang="en-US" sz="1200" dirty="0"/>
            </a:br>
            <a:r>
              <a:rPr lang="en-US" sz="1200" dirty="0"/>
              <a:t>at the European Economic</a:t>
            </a:r>
            <a:br>
              <a:rPr lang="en-US" sz="1200" dirty="0"/>
            </a:br>
            <a:r>
              <a:rPr lang="en-US" sz="1200" dirty="0"/>
              <a:t>and Social Committee. </a:t>
            </a:r>
          </a:p>
          <a:p>
            <a:pPr algn="ctr"/>
            <a:r>
              <a:rPr lang="en-US" sz="1200" dirty="0"/>
              <a:t>There, you can make your voice heard!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5">
                    <a:lumMod val="75000"/>
                  </a:schemeClr>
                </a:solidFill>
              </a:rPr>
              <a:t>Work</a:t>
            </a:r>
          </a:p>
          <a:p>
            <a:pPr algn="ctr"/>
            <a:r>
              <a:rPr lang="en-US" sz="1200" dirty="0"/>
              <a:t>You can apply for jobs within the European Union when you are 18 years old. </a:t>
            </a:r>
          </a:p>
          <a:p>
            <a:pPr algn="ctr"/>
            <a:r>
              <a:rPr lang="en-US" sz="1200" dirty="0"/>
              <a:t>The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0CAFAD"/>
                </a:solidFill>
              </a:rPr>
              <a:t>EURES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/>
              <a:t>scheme connects you with employers across EU, Norway and Iceland.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Travel</a:t>
            </a:r>
          </a:p>
          <a:p>
            <a:pPr algn="ctr"/>
            <a:r>
              <a:rPr lang="en-US" sz="1200" dirty="0"/>
              <a:t>The border-free Schengen Area gives 400 million EU citizens free movement between countries. </a:t>
            </a:r>
          </a:p>
          <a:p>
            <a:pPr algn="ctr"/>
            <a:r>
              <a:rPr lang="en-US" sz="1200" dirty="0"/>
              <a:t>For instance, the </a:t>
            </a:r>
            <a:r>
              <a:rPr lang="en-US" sz="1200" b="1" dirty="0">
                <a:solidFill>
                  <a:srgbClr val="0CAFAD"/>
                </a:solidFill>
              </a:rPr>
              <a:t>INTERRAIL</a:t>
            </a:r>
            <a:r>
              <a:rPr lang="en-US" sz="1200" dirty="0"/>
              <a:t> train pass allows you to reach </a:t>
            </a:r>
            <a:br>
              <a:rPr lang="en-US" sz="1200" dirty="0"/>
            </a:br>
            <a:r>
              <a:rPr lang="en-US" sz="1200" dirty="0"/>
              <a:t>over 40 000 destinations in 30 countries.</a:t>
            </a:r>
            <a:r>
              <a:rPr lang="fr-BE" sz="1200" dirty="0"/>
              <a:t> </a:t>
            </a:r>
            <a:endParaRPr lang="en-US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fr-BE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does the EU do for young people?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F7M6YNZUATRX-1659962339-1381</_dlc_DocId>
    <_dlc_DocIdUrl xmlns="59ace41b-6786-4ce3-be71-52c27066c6ef">
      <Url>http://dm/eesc/2024/_layouts/15/DocIdRedir.aspx?ID=F7M6YNZUATRX-1659962339-1381</Url>
      <Description>F7M6YNZUATRX-1659962339-1381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2024-11-29T12:00:00+00:00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TDriveSVCUserProd</DisplayName>
        <AccountId>1388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Props1.xml><?xml version="1.0" encoding="utf-8"?>
<ds:datastoreItem xmlns:ds="http://schemas.openxmlformats.org/officeDocument/2006/customXml" ds:itemID="{CA7F835F-4FE6-4B95-B58E-D127BAFDF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1269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About the EU</vt:lpstr>
      <vt:lpstr>What does the EU do?</vt:lpstr>
      <vt:lpstr>PowerPoint Presentation</vt:lpstr>
      <vt:lpstr>PowerPoint Presentation</vt:lpstr>
      <vt:lpstr>PowerPoint Presentation</vt:lpstr>
      <vt:lpstr>What is an opinion?</vt:lpstr>
      <vt:lpstr>PowerPoint Presentation</vt:lpstr>
      <vt:lpstr>What does the EU do for young people?</vt:lpstr>
      <vt:lpstr>EESC’s Youth Offer</vt:lpstr>
      <vt:lpstr>EESC Youth Initiatives </vt:lpstr>
      <vt:lpstr>Your Europe, Your Say! (YEYS!)</vt:lpstr>
      <vt:lpstr>PowerPoint Presentation</vt:lpstr>
      <vt:lpstr>PowerPoint Presentation</vt:lpstr>
      <vt:lpstr>PowerPoint Presentation</vt:lpstr>
      <vt:lpstr>Stay in touch!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for school visits</dc:title>
  <dc:subject>Information document</dc:subject>
  <dc:creator>Rodriges Dias Aline</dc:creator>
  <cp:keywords>EESC-2024-04369-00-00-INFO-TRA-EN</cp:keywords>
  <dc:description>Rapporteur: -  Original language: - EN Date of document: - 29/11/2024 Date of meeting: -  External documents: -  Administrator responsible: -  BURUZAN Adela</dc:description>
  <cp:lastModifiedBy>Buruzan Adela</cp:lastModifiedBy>
  <cp:revision>357</cp:revision>
  <dcterms:created xsi:type="dcterms:W3CDTF">2019-11-25T13:57:29Z</dcterms:created>
  <dcterms:modified xsi:type="dcterms:W3CDTF">2024-12-16T13:56:10Z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3602552e-cd9d-4d89-9323-0f0783619107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2024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/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5;#EN|f2175f21-25d7-44a3-96da-d6a61b075e1b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