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347" r:id="rId6"/>
    <p:sldId id="352" r:id="rId7"/>
    <p:sldId id="294" r:id="rId8"/>
    <p:sldId id="301" r:id="rId9"/>
    <p:sldId id="302" r:id="rId10"/>
    <p:sldId id="303" r:id="rId11"/>
    <p:sldId id="279" r:id="rId12"/>
    <p:sldId id="349" r:id="rId13"/>
    <p:sldId id="298" r:id="rId14"/>
    <p:sldId id="299" r:id="rId15"/>
    <p:sldId id="343" r:id="rId16"/>
    <p:sldId id="305" r:id="rId17"/>
    <p:sldId id="306" r:id="rId18"/>
    <p:sldId id="345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11" name="Buruzan Adela" initials="BA" lastIdx="9" clrIdx="10">
    <p:extLst>
      <p:ext uri="{19B8F6BF-5375-455C-9EA6-DF929625EA0E}">
        <p15:presenceInfo xmlns:p15="http://schemas.microsoft.com/office/powerpoint/2012/main" userId="S::Adela.Buruzan@eesc.europa.eu::b967b423-1e56-45fd-ba06-8aa4dd697e56" providerId="AD"/>
      </p:ext>
    </p:extLst>
  </p:cmAuthor>
  <p:cmAuthor id="12" name="Kokkini Chrysanthi" initials="KC" lastIdx="108" clrIdx="1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13" name="Budden Caroline" initials="cbud" lastIdx="22" clrIdx="12">
    <p:extLst>
      <p:ext uri="{19B8F6BF-5375-455C-9EA6-DF929625EA0E}">
        <p15:presenceInfo xmlns:p15="http://schemas.microsoft.com/office/powerpoint/2012/main" userId="Budden Caroline" providerId="None"/>
      </p:ext>
    </p:extLst>
  </p:cmAuthor>
  <p:cmAuthor id="14" name="Bandinu Sara" initials="BS" lastIdx="32" clrIdx="13">
    <p:extLst>
      <p:ext uri="{19B8F6BF-5375-455C-9EA6-DF929625EA0E}">
        <p15:presenceInfo xmlns:p15="http://schemas.microsoft.com/office/powerpoint/2012/main" userId="S::Sara.Bandinu@eesc.europa.eu::7520aff3-ca61-4945-b95e-f00ecc418e47" providerId="AD"/>
      </p:ext>
    </p:extLst>
  </p:cmAuthor>
  <p:cmAuthor id="15" name="Buruzan Adela" initials="BA [2]" lastIdx="8" clrIdx="14">
    <p:extLst>
      <p:ext uri="{19B8F6BF-5375-455C-9EA6-DF929625EA0E}">
        <p15:presenceInfo xmlns:p15="http://schemas.microsoft.com/office/powerpoint/2012/main" userId="S::Adela.Buruzan@eesc.europa.eu::b3d72b52-bab3-46df-9507-7603dbbe2474" providerId="AD"/>
      </p:ext>
    </p:extLst>
  </p:cmAuthor>
  <p:cmAuthor id="16" name="Sara Bandinu" initials="SB" lastIdx="92" clrIdx="15">
    <p:extLst>
      <p:ext uri="{19B8F6BF-5375-455C-9EA6-DF929625EA0E}">
        <p15:presenceInfo xmlns:p15="http://schemas.microsoft.com/office/powerpoint/2012/main" userId="bb37b23543c4d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FAD"/>
    <a:srgbClr val="2E75B6"/>
    <a:srgbClr val="FF98F4"/>
    <a:srgbClr val="2F5597"/>
    <a:srgbClr val="1D4195"/>
    <a:srgbClr val="01ABDE"/>
    <a:srgbClr val="412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16-12-24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some years now, the EESC has been working on how to better integrate the voice of young Europeans in its work and in the EU decision-making process in a structured and meaningful 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jpeg"/><Relationship Id="rId5" Type="http://schemas.openxmlformats.org/officeDocument/2006/relationships/image" Target="../media/image47.svg"/><Relationship Id="rId10" Type="http://schemas.openxmlformats.org/officeDocument/2006/relationships/image" Target="../media/image6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.jpe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68.jpeg"/><Relationship Id="rId2" Type="http://schemas.openxmlformats.org/officeDocument/2006/relationships/image" Target="../media/image62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hyperlink" Target="https://www.instagram.com/youreuropeyoursay/" TargetMode="External"/><Relationship Id="rId5" Type="http://schemas.openxmlformats.org/officeDocument/2006/relationships/hyperlink" Target="https://www.facebook.com/pages/Your-Europe-Your-Say/255682697155?ref=hl" TargetMode="External"/><Relationship Id="rId15" Type="http://schemas.openxmlformats.org/officeDocument/2006/relationships/image" Target="../media/image70.png"/><Relationship Id="rId10" Type="http://schemas.openxmlformats.org/officeDocument/2006/relationships/hyperlink" Target="https://www.facebook.com/youreuropeyoursay" TargetMode="External"/><Relationship Id="rId4" Type="http://schemas.openxmlformats.org/officeDocument/2006/relationships/hyperlink" Target="mailto:youreurope@eesc.europa.eu" TargetMode="External"/><Relationship Id="rId9" Type="http://schemas.openxmlformats.org/officeDocument/2006/relationships/image" Target="../media/image67.svg"/><Relationship Id="rId1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el/members-groups/groups/employers-grou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eesc.europa.eu/el/members-groups/groups/civil-society-organisations-group" TargetMode="External"/><Relationship Id="rId4" Type="http://schemas.openxmlformats.org/officeDocument/2006/relationships/hyperlink" Target="https://www.eesc.europa.eu/el?i=portal.el.group-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E216AD-D4CC-4CC4-B842-98C5A5C91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516" y="4638404"/>
            <a:ext cx="2614867" cy="10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7EC07-3036-4F5A-AED3-0018E257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1783" cy="28360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569452-47F9-4DA4-B61A-92781EA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3240148"/>
            <a:ext cx="3171039" cy="2242157"/>
          </a:xfrm>
        </p:spPr>
        <p:txBody>
          <a:bodyPr>
            <a:noAutofit/>
          </a:bodyPr>
          <a:lstStyle/>
          <a:p>
            <a:pPr eaLnBrk="1" hangingPunct="1"/>
            <a:r>
              <a:rPr lang="el-GR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Τι προσφέρει η ΕΟΚΕ στους νέους;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826BE9-3036-41D0-AA21-D44F6355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30" y="539770"/>
            <a:ext cx="3893653" cy="5778459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l-GR" sz="2000"/>
              <a:t>Τον Σεπτέμβριο του 2022, η ΕΟΚΕ εξέδωσε τη γνωμοδότηση με θέμα «</a:t>
            </a:r>
            <a:r>
              <a:rPr lang="el-GR" sz="2000" b="1" i="1">
                <a:solidFill>
                  <a:srgbClr val="0CAFAD"/>
                </a:solidFill>
              </a:rPr>
              <a:t>Αξιολόγηση του αντικτύπου της ΕΕ από τη σκοπιά της νεολαίας</a:t>
            </a:r>
            <a:r>
              <a:rPr lang="el-GR" sz="2000"/>
              <a:t>», ένα εργαλείο το οποίο σχεδιάστηκε για την </a:t>
            </a:r>
            <a:r>
              <a:rPr lang="el-GR" sz="2000" b="1">
                <a:solidFill>
                  <a:srgbClr val="0CAFAD"/>
                </a:solidFill>
              </a:rPr>
              <a:t>ενίσχυση της συμμετοχής των νέων</a:t>
            </a:r>
            <a:r>
              <a:rPr lang="el-GR" sz="2000"/>
              <a:t> και την ενσωμάτωση της δικής τους οπτικής στη διαδικασία χάραξης πολιτικής.</a:t>
            </a:r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endParaRPr lang="en-US" altLang="fr-FR" sz="2000" dirty="0"/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l-GR" sz="2000"/>
              <a:t>Στη συνέχεια, τον Ιούλιο του 2023, συστάθηκε η </a:t>
            </a:r>
            <a:r>
              <a:rPr lang="el-GR" sz="2000" b="1">
                <a:solidFill>
                  <a:srgbClr val="0CAFAD"/>
                </a:solidFill>
              </a:rPr>
              <a:t>Ομάδα Νεολαίας της ΕΟΚΕ</a:t>
            </a:r>
            <a:r>
              <a:rPr lang="el-GR" sz="2000"/>
              <a:t>, αποστολή της οποίας είναι: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l-GR" sz="2000"/>
              <a:t>η διερεύνηση τρόπων για την </a:t>
            </a:r>
            <a:r>
              <a:rPr lang="el-GR" sz="2000" b="1">
                <a:solidFill>
                  <a:srgbClr val="0CAFAD"/>
                </a:solidFill>
              </a:rPr>
              <a:t>ενεργό συμβολή</a:t>
            </a:r>
            <a:r>
              <a:rPr lang="el-GR" sz="2000"/>
              <a:t> των νέων στο έργο της ΕΟΚΕ·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l-GR" sz="2000"/>
              <a:t>η προώθηση ανοικτού διαλόγου </a:t>
            </a:r>
            <a:r>
              <a:rPr lang="el-GR" sz="2000" b="1">
                <a:solidFill>
                  <a:srgbClr val="0CAFAD"/>
                </a:solidFill>
              </a:rPr>
              <a:t>μεταξύ των μελών της ΕΟΚΕ και των οργανώσεων νεολαίας</a:t>
            </a:r>
            <a:r>
              <a:rPr lang="el-GR" sz="200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2FBD1-C491-4F82-8DEE-57555CDB3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49631" y="3903709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31110" y="4397143"/>
            <a:ext cx="1828104" cy="827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Ομάδα Νεολαίας </a:t>
            </a:r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της ΕΟΚΕ</a:t>
            </a:r>
          </a:p>
        </p:txBody>
      </p:sp>
      <p:sp>
        <p:nvSpPr>
          <p:cNvPr id="17" name="Oval 16"/>
          <p:cNvSpPr/>
          <p:nvPr/>
        </p:nvSpPr>
        <p:spPr>
          <a:xfrm>
            <a:off x="2761111" y="2384661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31840" y="2909353"/>
            <a:ext cx="1828104" cy="84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Πρωτοβουλία </a:t>
            </a:r>
            <a:br>
              <a:rPr lang="en-GB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sz="1400" i="1" dirty="0">
                <a:solidFill>
                  <a:schemeClr val="bg1"/>
                </a:solidFill>
                <a:latin typeface="Calibri" pitchFamily="34" charset="0"/>
              </a:rPr>
              <a:t>Η δική σου Ευρώπη,</a:t>
            </a:r>
            <a:br>
              <a:rPr lang="en-GB" sz="1400" i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l-GR" sz="1400" i="1" dirty="0">
                <a:solidFill>
                  <a:schemeClr val="bg1"/>
                </a:solidFill>
                <a:latin typeface="Calibri" pitchFamily="34" charset="0"/>
              </a:rPr>
              <a:t>η δική σου φωνή!</a:t>
            </a:r>
          </a:p>
        </p:txBody>
      </p:sp>
      <p:sp>
        <p:nvSpPr>
          <p:cNvPr id="19" name="Oval 18"/>
          <p:cNvSpPr/>
          <p:nvPr/>
        </p:nvSpPr>
        <p:spPr>
          <a:xfrm>
            <a:off x="4378935" y="407545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498269" y="4328795"/>
            <a:ext cx="1315243" cy="855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3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Αξιολόγηση του αντικτύπου της ΕΕ από τη σκοπιά της νεολαίας στην ΕΟΚΕ</a:t>
            </a:r>
          </a:p>
        </p:txBody>
      </p:sp>
      <p:sp>
        <p:nvSpPr>
          <p:cNvPr id="21" name="Oval 20"/>
          <p:cNvSpPr/>
          <p:nvPr/>
        </p:nvSpPr>
        <p:spPr>
          <a:xfrm>
            <a:off x="7047936" y="2477354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06498" y="2792694"/>
            <a:ext cx="1492347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Μελέτη με θέμα τη συμμετοχή των νέων σε διάφορα επίπεδα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41EB1-8888-4189-87A5-95761629146F}"/>
              </a:ext>
            </a:extLst>
          </p:cNvPr>
          <p:cNvSpPr/>
          <p:nvPr/>
        </p:nvSpPr>
        <p:spPr>
          <a:xfrm>
            <a:off x="3907388" y="2246467"/>
            <a:ext cx="899100" cy="89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74240-ED5B-4EBC-89B0-B8A1F96D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12" y="2388156"/>
            <a:ext cx="683670" cy="621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0790" y="238833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0808" y="2710744"/>
            <a:ext cx="1828104" cy="83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Στρογγυλές </a:t>
            </a:r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τράπεζες νέων </a:t>
            </a:r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l-GR" sz="1400" dirty="0">
                <a:solidFill>
                  <a:schemeClr val="bg1"/>
                </a:solidFill>
                <a:latin typeface="Calibri" pitchFamily="34" charset="0"/>
              </a:rPr>
              <a:t>για το κλίμα και τη βιωσιμότητα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1462"/>
          <a:stretch/>
        </p:blipFill>
        <p:spPr>
          <a:xfrm>
            <a:off x="824448" y="1909423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4414"/>
          <a:stretch/>
        </p:blipFill>
        <p:spPr>
          <a:xfrm>
            <a:off x="1400278" y="2142114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6DC392-B7CF-4A8A-9D0C-595BC614A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/>
        </p:blipFill>
        <p:spPr>
          <a:xfrm>
            <a:off x="1841165" y="2660520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333A46-02BD-4901-9CCE-AC1006CEF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4" t="3594" r="663" b="-1528"/>
          <a:stretch/>
        </p:blipFill>
        <p:spPr>
          <a:xfrm>
            <a:off x="2511848" y="525854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41E4F3-AD9D-41D5-87C8-2A5B8A8AD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20848" r="20641" b="36188"/>
          <a:stretch/>
        </p:blipFill>
        <p:spPr>
          <a:xfrm>
            <a:off x="3077591" y="4888079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4A6F7E-8308-4C5D-8979-2BC3D654FB5C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036" r="12569" b="31180"/>
          <a:stretch/>
        </p:blipFill>
        <p:spPr>
          <a:xfrm>
            <a:off x="3339657" y="421321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4921498" y="2389888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latin typeface="Calibri"/>
                <a:ea typeface="Calibri"/>
                <a:cs typeface="Calibri"/>
              </a:rPr>
              <a:t>Εκπρόσωπος των νέων στην COP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927" y="2278335"/>
            <a:ext cx="768931" cy="7906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 descr="A blue and white poster with a white bowl with a check mark and green tick&#10;&#10;Description automatically generated">
            <a:extLst>
              <a:ext uri="{FF2B5EF4-FFF2-40B4-BE49-F238E27FC236}">
                <a16:creationId xmlns:a16="http://schemas.microsoft.com/office/drawing/2014/main" id="{60848663-A113-C0DF-0468-EDA7AEF53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9000" y="4033053"/>
            <a:ext cx="811164" cy="853634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3" y="-135272"/>
            <a:ext cx="6726317" cy="2242157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Πρωτοβουλίες της ΕΟΚΕ για τους νέους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5F06B8-5B29-4D29-97BD-45434AC55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4525"/>
          <a:stretch/>
        </p:blipFill>
        <p:spPr>
          <a:xfrm>
            <a:off x="6660303" y="5149941"/>
            <a:ext cx="2066760" cy="15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/>
      <p:bldP spid="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904D1C-381F-4D80-8D78-60EF5770B4BF}"/>
              </a:ext>
            </a:extLst>
          </p:cNvPr>
          <p:cNvSpPr txBox="1"/>
          <p:nvPr/>
        </p:nvSpPr>
        <p:spPr>
          <a:xfrm>
            <a:off x="1161875" y="1392386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/>
              <a:t>1</a:t>
            </a:r>
            <a:r>
              <a:rPr lang="el-GR" sz="1800"/>
              <a:t>3 - 14 Μαρτίου 2025 </a:t>
            </a:r>
          </a:p>
        </p:txBody>
      </p:sp>
      <p:pic>
        <p:nvPicPr>
          <p:cNvPr id="12" name="Graphic 11" descr="Daily calendar with solid fill">
            <a:extLst>
              <a:ext uri="{FF2B5EF4-FFF2-40B4-BE49-F238E27FC236}">
                <a16:creationId xmlns:a16="http://schemas.microsoft.com/office/drawing/2014/main" id="{168BBC7F-1AC6-466C-BE08-08EC16F9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764" y="1083500"/>
            <a:ext cx="738231" cy="73823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1C834FA3-4E70-472B-ACD8-63D101810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141" y="193720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521948-344F-4C3C-B998-91FBB05F275E}"/>
              </a:ext>
            </a:extLst>
          </p:cNvPr>
          <p:cNvSpPr txBox="1"/>
          <p:nvPr/>
        </p:nvSpPr>
        <p:spPr>
          <a:xfrm>
            <a:off x="1161875" y="2270434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/>
              <a:t>Βρυξέλλες, Βέλγιο</a:t>
            </a:r>
          </a:p>
        </p:txBody>
      </p:sp>
      <p:pic>
        <p:nvPicPr>
          <p:cNvPr id="17" name="Graphic 16" descr="Group success with solid fill">
            <a:extLst>
              <a:ext uri="{FF2B5EF4-FFF2-40B4-BE49-F238E27FC236}">
                <a16:creationId xmlns:a16="http://schemas.microsoft.com/office/drawing/2014/main" id="{B0F8F6F6-D7D6-4CF8-9A8B-F9897D5CA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680" y="29123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845AB-89C8-488F-9864-7AB8387F24E9}"/>
              </a:ext>
            </a:extLst>
          </p:cNvPr>
          <p:cNvSpPr txBox="1"/>
          <p:nvPr/>
        </p:nvSpPr>
        <p:spPr>
          <a:xfrm>
            <a:off x="1161875" y="2955905"/>
            <a:ext cx="39470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133 εκπρόσωποι</a:t>
            </a:r>
          </a:p>
          <a:p>
            <a:r>
              <a:rPr lang="el-G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CAFAD"/>
                </a:solidFill>
              </a:rPr>
              <a:t>σχολείων δευτεροβάθμιας εκπαίδευσης</a:t>
            </a:r>
            <a:r>
              <a:rPr lang="el-GR" dirty="0"/>
              <a:t> από </a:t>
            </a:r>
            <a:r>
              <a:rPr lang="el-GR" b="1" dirty="0">
                <a:solidFill>
                  <a:srgbClr val="0CAFAD"/>
                </a:solidFill>
              </a:rPr>
              <a:t>37 χώρες</a:t>
            </a:r>
            <a:r>
              <a:rPr lang="el-GR" dirty="0"/>
              <a:t>: 27 κράτη μέλη, 9 υποψήφιες χώρες και Ηνωμένο Βασίλειο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CAFAD"/>
                </a:solidFill>
              </a:rPr>
              <a:t>εθνικών συμβουλίων νεολαίας</a:t>
            </a:r>
            <a:r>
              <a:rPr lang="el-G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CAFAD"/>
                </a:solidFill>
              </a:rPr>
              <a:t>οργανώσεων νεολαίας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CAFAD"/>
                </a:solidFill>
              </a:rPr>
              <a:t>του Ευρωπαϊκού Φόρουμ Νεολαίας</a:t>
            </a:r>
          </a:p>
          <a:p>
            <a:r>
              <a:rPr lang="el-GR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78DABB4-8989-4BA0-82F8-6E835377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046" y="118215"/>
            <a:ext cx="6008528" cy="1100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Η δική σου Ευρώπη, η δική σου φωνή! (YEYS!)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27E77-0964-487C-B1AB-270473702B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57" t="3853" r="20142" b="17042"/>
          <a:stretch/>
        </p:blipFill>
        <p:spPr>
          <a:xfrm>
            <a:off x="5300203" y="3008213"/>
            <a:ext cx="3843796" cy="38497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A1DA70-71F4-4C4E-AD9B-F2DA84AFAE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7073"/>
          <a:stretch/>
        </p:blipFill>
        <p:spPr>
          <a:xfrm>
            <a:off x="3724429" y="1192423"/>
            <a:ext cx="2475038" cy="21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B323AA-18FA-4CD4-88B9-48A41DC3A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BEDE6-9098-45D8-B6E1-90C7B2DCF0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6835724" y="1021294"/>
            <a:ext cx="2111135" cy="179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27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F2254B-D96C-43B1-9E70-EA8793D340D1}"/>
              </a:ext>
            </a:extLst>
          </p:cNvPr>
          <p:cNvSpPr/>
          <p:nvPr/>
        </p:nvSpPr>
        <p:spPr>
          <a:xfrm rot="5400000">
            <a:off x="1036206" y="3404604"/>
            <a:ext cx="2777106" cy="3282398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6A3D-C48A-4BFA-A985-DAF1F5C74FE2}"/>
              </a:ext>
            </a:extLst>
          </p:cNvPr>
          <p:cNvSpPr txBox="1"/>
          <p:nvPr/>
        </p:nvSpPr>
        <p:spPr>
          <a:xfrm>
            <a:off x="2015874" y="308535"/>
            <a:ext cx="511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chemeClr val="accent5">
                    <a:lumMod val="75000"/>
                  </a:schemeClr>
                </a:solidFill>
              </a:rPr>
              <a:t>Τι πρέπει να περιμένετε;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2B0D-4A7B-4DDD-8C31-7E5B8BF656CA}"/>
              </a:ext>
            </a:extLst>
          </p:cNvPr>
          <p:cNvSpPr txBox="1"/>
          <p:nvPr/>
        </p:nvSpPr>
        <p:spPr>
          <a:xfrm>
            <a:off x="590613" y="1237755"/>
            <a:ext cx="231696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1ο βήμα. </a:t>
            </a:r>
            <a:r>
              <a:rPr lang="el-GR" sz="1600" dirty="0"/>
              <a:t>Θα χωριστείτε σε </a:t>
            </a:r>
            <a:r>
              <a:rPr lang="el-GR" sz="1600" b="1" dirty="0"/>
              <a:t>ομάδες</a:t>
            </a:r>
            <a:r>
              <a:rPr lang="el-GR" sz="1600" dirty="0"/>
              <a:t> και </a:t>
            </a:r>
            <a:r>
              <a:rPr lang="el-GR" sz="1600" b="1" dirty="0"/>
              <a:t>θα συμμετάσχετε σε </a:t>
            </a:r>
            <a:r>
              <a:rPr lang="el-GR" sz="1600" b="1" dirty="0" err="1"/>
              <a:t>διαδραστικά</a:t>
            </a:r>
            <a:r>
              <a:rPr lang="el-GR" sz="1600" b="1" dirty="0"/>
              <a:t> εργαστήρια</a:t>
            </a:r>
            <a:r>
              <a:rPr lang="el-GR" sz="1600" dirty="0"/>
              <a:t>, καθώς και </a:t>
            </a:r>
            <a:r>
              <a:rPr lang="el-GR" sz="1600" b="1" dirty="0"/>
              <a:t>σε συναρπαστικές ομιλίες</a:t>
            </a:r>
            <a:r>
              <a:rPr lang="el-GR" sz="1600" dirty="0"/>
              <a:t> με τη συμμετοχή διακεκριμένων ομιλητών.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CA90D-7265-4A2C-B82C-8509B4B1051A}"/>
              </a:ext>
            </a:extLst>
          </p:cNvPr>
          <p:cNvSpPr txBox="1"/>
          <p:nvPr/>
        </p:nvSpPr>
        <p:spPr>
          <a:xfrm>
            <a:off x="3449656" y="1239860"/>
            <a:ext cx="21787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2ο βήμα. </a:t>
            </a:r>
            <a:r>
              <a:rPr lang="el-GR" sz="1600" dirty="0"/>
              <a:t>Οι διαμεσολαβητές θα κατευθύνουν τις συνεδρίες με σκοπό να σας βοηθήσουν </a:t>
            </a:r>
            <a:r>
              <a:rPr lang="el-GR" sz="1600" b="1" dirty="0"/>
              <a:t>να διασαφηνίσετε το όραμα και τις προσδοκίες σας για το μέλλον της Ευρώπης</a:t>
            </a:r>
            <a:r>
              <a:rPr lang="el-GR" sz="1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7F0A-A3D9-4FD8-8CA8-D7EDBAED20C3}"/>
              </a:ext>
            </a:extLst>
          </p:cNvPr>
          <p:cNvSpPr txBox="1"/>
          <p:nvPr/>
        </p:nvSpPr>
        <p:spPr>
          <a:xfrm>
            <a:off x="6059661" y="1227850"/>
            <a:ext cx="26479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3ο βήμα. 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Η εκδήλωση θα κορυφωθεί με μια </a:t>
            </a:r>
            <a:r>
              <a:rPr lang="el-GR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τελική σύνοδο ολομέλειας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κατά την οποία οι συμμετέχοντες θα μετουσιώσουν τις ιδέες τους σε συγκεκριμένες συστάσεις.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D30B-1C34-419A-B390-688A4112E764}"/>
              </a:ext>
            </a:extLst>
          </p:cNvPr>
          <p:cNvSpPr txBox="1"/>
          <p:nvPr/>
        </p:nvSpPr>
        <p:spPr>
          <a:xfrm>
            <a:off x="4141459" y="4596864"/>
            <a:ext cx="49018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600" dirty="0"/>
              <a:t>Η </a:t>
            </a:r>
            <a:r>
              <a:rPr lang="el-GR" sz="1600" b="1" dirty="0"/>
              <a:t>Ομάδα Νεολαίας της ΕΟΚΕ</a:t>
            </a:r>
            <a:r>
              <a:rPr lang="el-GR" sz="1600" dirty="0"/>
              <a:t> θα δώσει συνέχεια σε αυτό το εγχείρημα, με την κοινοποίηση των συστάσεων ως </a:t>
            </a:r>
            <a:r>
              <a:rPr lang="el-GR" sz="1600" b="1" dirty="0"/>
              <a:t>δυνητική συμβολή</a:t>
            </a:r>
            <a:r>
              <a:rPr lang="el-GR" sz="1600" dirty="0"/>
              <a:t> στο συμβουλευτικό και πολιτικό έργο που επιτελεί η ΕΟΚΕ και θα διερευνήσει τρόπους ενσωμάτωσής τους στις επιλεγμένες γνωμοδοτήσεις που υποβάλλονται σε </a:t>
            </a:r>
            <a:r>
              <a:rPr lang="el-GR" sz="1600" b="1" dirty="0"/>
              <a:t>αξιολόγηση του αντικτύπου της ΕΕ από τη σκοπιά της νεολαίας</a:t>
            </a:r>
            <a:r>
              <a:rPr lang="el-GR" sz="1600" dirty="0"/>
              <a:t>.</a:t>
            </a:r>
          </a:p>
        </p:txBody>
      </p:sp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0D29FA3-B52B-4412-BB0B-93518A3A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8325" y="1750310"/>
            <a:ext cx="505213" cy="505213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04BCC63C-2F0F-4D42-AAFF-AFA344F5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0604" y="1752117"/>
            <a:ext cx="505213" cy="505213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065573D-F89E-443F-95CA-70D6BD2C4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03782" y="3237427"/>
            <a:ext cx="742952" cy="74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9DAF3-D1FE-4F4F-92FD-F4FAF16A0C2B}"/>
              </a:ext>
            </a:extLst>
          </p:cNvPr>
          <p:cNvSpPr txBox="1"/>
          <p:nvPr/>
        </p:nvSpPr>
        <p:spPr>
          <a:xfrm>
            <a:off x="5418430" y="4122122"/>
            <a:ext cx="16143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</a:rPr>
              <a:t>Αποτέλεσμα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E0777-42C3-46E2-9D92-9ADE90F9A9AC}"/>
              </a:ext>
            </a:extLst>
          </p:cNvPr>
          <p:cNvSpPr/>
          <p:nvPr/>
        </p:nvSpPr>
        <p:spPr>
          <a:xfrm rot="5400000">
            <a:off x="1154528" y="3516108"/>
            <a:ext cx="2554547" cy="3037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3786-359C-4906-85CB-B7260C125FEA}"/>
              </a:ext>
            </a:extLst>
          </p:cNvPr>
          <p:cNvSpPr txBox="1"/>
          <p:nvPr/>
        </p:nvSpPr>
        <p:spPr>
          <a:xfrm>
            <a:off x="849278" y="3807610"/>
            <a:ext cx="30379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1600" dirty="0"/>
              <a:t>Οι </a:t>
            </a:r>
            <a:r>
              <a:rPr lang="el-GR" sz="1600" b="1" dirty="0">
                <a:solidFill>
                  <a:srgbClr val="0CAFAD"/>
                </a:solidFill>
              </a:rPr>
              <a:t>διδάσκοντες</a:t>
            </a:r>
            <a:r>
              <a:rPr lang="el-GR" sz="1600" dirty="0"/>
              <a:t> θα έχουν επίσης την ευκαιρία να επισκεφθούν το </a:t>
            </a:r>
            <a:r>
              <a:rPr lang="el-GR" sz="1600" b="1" dirty="0">
                <a:solidFill>
                  <a:srgbClr val="0CAFAD"/>
                </a:solidFill>
              </a:rPr>
              <a:t>Σπίτι της Ευρωπαϊκής Ιστορίας</a:t>
            </a:r>
            <a:r>
              <a:rPr lang="el-GR" sz="1600" dirty="0"/>
              <a:t>, </a:t>
            </a:r>
            <a:r>
              <a:rPr lang="el-GR" sz="1600" b="1" dirty="0">
                <a:solidFill>
                  <a:srgbClr val="0CAFAD"/>
                </a:solidFill>
              </a:rPr>
              <a:t>να δικτυωθούν</a:t>
            </a:r>
            <a:r>
              <a:rPr lang="el-GR" sz="1600" dirty="0"/>
              <a:t> με συναδέλφους τους και να παρακολουθήσουν ειδικά σεμινάρια κατάρτισης και ενημέρωσης από άλλα θεσμικά όργανα της ΕΕ, με συγκεκριμένη προσφορά για τους νέους προς κοινοποίηση.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026B03-1330-40C4-B2F3-642E334FE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6029650"/>
            <a:ext cx="821626" cy="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CEADE8-0D45-4B04-8C88-AC3C42E284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93DE3A2E-F540-44E7-B60C-B72F9A4C253A}"/>
              </a:ext>
            </a:extLst>
          </p:cNvPr>
          <p:cNvSpPr txBox="1">
            <a:spLocks/>
          </p:cNvSpPr>
          <p:nvPr/>
        </p:nvSpPr>
        <p:spPr bwMode="auto">
          <a:xfrm>
            <a:off x="2096676" y="244628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l-GR" sz="3600" b="1">
                <a:solidFill>
                  <a:schemeClr val="accent5">
                    <a:lumMod val="75000"/>
                  </a:schemeClr>
                </a:solidFill>
              </a:rPr>
              <a:t>Στόχοι της #YEYS2025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0ED8F-14FF-4240-9775-44F285D6EA7A}"/>
              </a:ext>
            </a:extLst>
          </p:cNvPr>
          <p:cNvSpPr txBox="1"/>
          <p:nvPr/>
        </p:nvSpPr>
        <p:spPr>
          <a:xfrm>
            <a:off x="356878" y="2672745"/>
            <a:ext cx="4215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i="0" dirty="0">
                <a:effectLst/>
              </a:rPr>
              <a:t>θα ενδυναμώσει τους νέους και θα εφοδιάσει τους συμμετέχοντες με εργαλεία </a:t>
            </a:r>
            <a:r>
              <a:rPr lang="el-GR" sz="1600" b="1" i="0" dirty="0">
                <a:solidFill>
                  <a:srgbClr val="0CAFAD"/>
                </a:solidFill>
                <a:effectLst/>
              </a:rPr>
              <a:t>συμμετοχικής δημοκρατίας</a:t>
            </a:r>
            <a:r>
              <a:rPr lang="el-GR" sz="1600" i="0" dirty="0">
                <a:effectLst/>
              </a:rPr>
              <a:t>·</a:t>
            </a:r>
          </a:p>
          <a:p>
            <a:endParaRPr lang="en-US" sz="16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i="0" dirty="0">
                <a:effectLst/>
              </a:rPr>
              <a:t>θα ενθαρρύνει τους νέους συμμετέχοντες</a:t>
            </a:r>
            <a:r>
              <a:rPr lang="el-GR" sz="1600" b="1" i="0" dirty="0">
                <a:solidFill>
                  <a:srgbClr val="0CAFAD"/>
                </a:solidFill>
                <a:effectLst/>
              </a:rPr>
              <a:t> να εκφράσουν τις ανησυχίες τους</a:t>
            </a:r>
            <a:r>
              <a:rPr lang="el-GR" sz="1600" i="0" dirty="0">
                <a:effectLst/>
              </a:rPr>
              <a:t> για θέματα που αφορούν την ΕΕ·</a:t>
            </a:r>
          </a:p>
          <a:p>
            <a:endParaRPr lang="en-US" sz="16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i="0" dirty="0">
                <a:effectLst/>
              </a:rPr>
              <a:t>θα αποτελέσει έμπνευση για τη μελλοντική </a:t>
            </a:r>
            <a:r>
              <a:rPr lang="el-GR" sz="1600" b="1" i="0" dirty="0">
                <a:solidFill>
                  <a:srgbClr val="0CAFAD"/>
                </a:solidFill>
                <a:effectLst/>
              </a:rPr>
              <a:t>συμμετοχή των πολιτών στα κοινά</a:t>
            </a:r>
            <a:r>
              <a:rPr lang="el-GR" sz="1600" i="0" dirty="0">
                <a:effectLst/>
              </a:rPr>
              <a:t> τόσο στο επίπεδο της ΕΕ όσο και στις τοπικές τους κοινότητες.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5FBA3-BFF2-4601-BC2F-931DBC9D8860}"/>
              </a:ext>
            </a:extLst>
          </p:cNvPr>
          <p:cNvSpPr txBox="1"/>
          <p:nvPr/>
        </p:nvSpPr>
        <p:spPr>
          <a:xfrm>
            <a:off x="606528" y="1361640"/>
            <a:ext cx="39605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dirty="0"/>
              <a:t>Η ΕΟΚΕ φιλοξενεί τη </a:t>
            </a:r>
            <a:r>
              <a:rPr lang="el-GR" sz="1600" b="1" dirty="0"/>
              <a:t>16η</a:t>
            </a:r>
            <a:r>
              <a:rPr lang="el-GR" sz="1600" dirty="0"/>
              <a:t> </a:t>
            </a:r>
            <a:r>
              <a:rPr lang="el-GR" sz="1600" b="1" dirty="0"/>
              <a:t>διοργάνωση</a:t>
            </a:r>
            <a:r>
              <a:rPr lang="el-GR" sz="1600" dirty="0"/>
              <a:t> της εκδήλωσης για τη νεολαία με τίτλο </a:t>
            </a:r>
            <a:r>
              <a:rPr lang="el-GR" sz="1600" b="1" i="1" dirty="0">
                <a:solidFill>
                  <a:srgbClr val="0CAFAD"/>
                </a:solidFill>
              </a:rPr>
              <a:t>Η δική σου Ευρώπη, η δική σου φωνή!</a:t>
            </a:r>
            <a:r>
              <a:rPr lang="el-GR" sz="1600" b="1" dirty="0"/>
              <a:t>.</a:t>
            </a:r>
          </a:p>
          <a:p>
            <a:endParaRPr lang="en-GB" sz="1600" dirty="0"/>
          </a:p>
          <a:p>
            <a:r>
              <a:rPr lang="el-GR" sz="1600" dirty="0"/>
              <a:t>Φέτος, η YEYS: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83ED-206D-4877-BA10-A683078FF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5172075" y="1209931"/>
            <a:ext cx="3365397" cy="286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A85DBB-3B27-48B2-B0D9-9181FD8344B8}"/>
              </a:ext>
            </a:extLst>
          </p:cNvPr>
          <p:cNvSpPr txBox="1">
            <a:spLocks/>
          </p:cNvSpPr>
          <p:nvPr/>
        </p:nvSpPr>
        <p:spPr bwMode="auto">
          <a:xfrm>
            <a:off x="280318" y="5561756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#YEYS2025 #GivingYouthAVoice </a:t>
            </a:r>
            <a:endParaRPr lang="en-GB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(Η φωνή των νέων)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1A7C6-1EEC-46BF-99F2-104D5A37A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/>
        </p:blipFill>
        <p:spPr>
          <a:xfrm rot="20969146">
            <a:off x="4948084" y="4350148"/>
            <a:ext cx="3226895" cy="19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19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159280D-6854-4078-87A2-AD0E84489B3C}"/>
              </a:ext>
            </a:extLst>
          </p:cNvPr>
          <p:cNvSpPr txBox="1">
            <a:spLocks/>
          </p:cNvSpPr>
          <p:nvPr/>
        </p:nvSpPr>
        <p:spPr bwMode="auto">
          <a:xfrm>
            <a:off x="511026" y="118885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l-GR" sz="3600" b="1">
                <a:solidFill>
                  <a:schemeClr val="accent5">
                    <a:lumMod val="75000"/>
                  </a:schemeClr>
                </a:solidFill>
              </a:rPr>
              <a:t>Τι θα αποκομίσετε από αυτήν την εμπειρία;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A7CB0-20D2-4AAE-AECB-C5044B2E65A7}"/>
              </a:ext>
            </a:extLst>
          </p:cNvPr>
          <p:cNvSpPr/>
          <p:nvPr/>
        </p:nvSpPr>
        <p:spPr>
          <a:xfrm>
            <a:off x="5161157" y="1875031"/>
            <a:ext cx="38012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Μαζί με άλλους συμμετέχοντες, θα κληθείτε να διερευνήσετε και να προτείνετε </a:t>
            </a:r>
            <a:r>
              <a:rPr lang="el-GR" b="1" dirty="0">
                <a:solidFill>
                  <a:srgbClr val="0CAFAD"/>
                </a:solidFill>
              </a:rPr>
              <a:t>δημιουργικές λύσεις για την τόνωση της κινητοποίησης των νέων και την ενίσχυση της συμμετοχικής δημοκρατίας</a:t>
            </a:r>
            <a:r>
              <a:rPr lang="el-GR" dirty="0"/>
              <a:t>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Μετά τη YEYS!, θα λάβετε επίσης </a:t>
            </a:r>
            <a:r>
              <a:rPr lang="el-GR" b="1" dirty="0">
                <a:solidFill>
                  <a:srgbClr val="0CAFAD"/>
                </a:solidFill>
              </a:rPr>
              <a:t>δίπλωμα YEYS!</a:t>
            </a:r>
            <a:r>
              <a:rPr lang="el-GR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Θα σας παρασχεθεί </a:t>
            </a:r>
            <a:r>
              <a:rPr lang="el-GR" b="1" dirty="0">
                <a:solidFill>
                  <a:srgbClr val="0CAFAD"/>
                </a:solidFill>
              </a:rPr>
              <a:t>εκπαιδευτικό υλικό για να το μοιραστείτε με τους συμμαθητές, τους φίλους και την οικογένειά σας</a:t>
            </a:r>
            <a:r>
              <a:rPr lang="el-GR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2AC87-6DB9-406A-A112-B27E72D0C679}"/>
              </a:ext>
            </a:extLst>
          </p:cNvPr>
          <p:cNvSpPr/>
          <p:nvPr/>
        </p:nvSpPr>
        <p:spPr>
          <a:xfrm>
            <a:off x="350763" y="1093624"/>
            <a:ext cx="844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sz="2000"/>
              <a:t>Θα έχετε διασκεδαστικές και συναρπαστικές ανταλλαγές απόψεων με μαθητές </a:t>
            </a:r>
            <a:r>
              <a:rPr lang="el-GR" sz="2000" b="1">
                <a:solidFill>
                  <a:srgbClr val="0CAFAD"/>
                </a:solidFill>
              </a:rPr>
              <a:t>από ολόκληρη την Ευρώπη.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7831-849D-481D-AD9A-CC25006F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512"/>
          <a:stretch/>
        </p:blipFill>
        <p:spPr>
          <a:xfrm>
            <a:off x="511026" y="2267419"/>
            <a:ext cx="4487102" cy="347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CF153-3B91-47DF-9E46-72E096FD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5743852"/>
            <a:ext cx="1114148" cy="11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9F8C0C-74DB-4172-8A40-923FAB2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2" y="5344710"/>
            <a:ext cx="1350498" cy="153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F6B1-B804-4505-BF0B-DDE059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14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el-GR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Ας μη χαθούμε!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6535-A724-4AAF-92FD-6C3F4F8F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"/>
          <a:stretch/>
        </p:blipFill>
        <p:spPr>
          <a:xfrm>
            <a:off x="148821" y="1130930"/>
            <a:ext cx="5258534" cy="45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42AB1-7C4E-4CCF-9FD6-63AFC23EDC22}"/>
              </a:ext>
            </a:extLst>
          </p:cNvPr>
          <p:cNvSpPr txBox="1"/>
          <p:nvPr/>
        </p:nvSpPr>
        <p:spPr>
          <a:xfrm>
            <a:off x="5636960" y="1329629"/>
            <a:ext cx="2940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i="0" dirty="0">
                <a:solidFill>
                  <a:srgbClr val="333333"/>
                </a:solidFill>
                <a:effectLst/>
              </a:rPr>
              <a:t>Σαρώστε τον κωδικό QR</a:t>
            </a:r>
            <a:r>
              <a:rPr lang="el-GR" sz="1400" dirty="0">
                <a:solidFill>
                  <a:srgbClr val="333333"/>
                </a:solidFill>
              </a:rPr>
              <a:t>, επισκεφθείτε την ειδική ιστοσελίδα και μείνετε συντονισμένοι με την εκδήλωση!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A942-4694-4CEA-9CB2-23407715DCC6}"/>
              </a:ext>
            </a:extLst>
          </p:cNvPr>
          <p:cNvSpPr txBox="1"/>
          <p:nvPr/>
        </p:nvSpPr>
        <p:spPr>
          <a:xfrm>
            <a:off x="5519442" y="2426693"/>
            <a:ext cx="3396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0" i="0" dirty="0">
                <a:solidFill>
                  <a:srgbClr val="333333"/>
                </a:solidFill>
                <a:effectLst/>
              </a:rPr>
              <a:t>Θέλετε να επικοινωνήσετε μαζί μας; </a:t>
            </a:r>
            <a:r>
              <a:rPr lang="el-GR" sz="1400" dirty="0"/>
              <a:t>Στείλτε μας μήνυμα ηλεκτρονικού ταχυδρομείου στη διεύθυνση</a:t>
            </a:r>
            <a:r>
              <a:rPr lang="el-GR" sz="1400" b="0" i="0" dirty="0">
                <a:solidFill>
                  <a:srgbClr val="333333"/>
                </a:solidFill>
                <a:effectLst/>
              </a:rPr>
              <a:t>: </a:t>
            </a:r>
            <a:r>
              <a:rPr lang="el-GR" sz="1400" b="1" dirty="0">
                <a:hlinkClick r:id="rId4"/>
              </a:rPr>
              <a:t>youreurope@eesc.europa.eu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7BDC-F00A-40BA-A3C1-6A150449DC10}"/>
              </a:ext>
            </a:extLst>
          </p:cNvPr>
          <p:cNvSpPr txBox="1"/>
          <p:nvPr/>
        </p:nvSpPr>
        <p:spPr>
          <a:xfrm>
            <a:off x="5982817" y="3484855"/>
            <a:ext cx="2876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333333"/>
                </a:solidFill>
                <a:latin typeface="Source Sans 3"/>
              </a:rPr>
              <a:t>Για περισσότερες πληροφορίες, ακολουθήστε μας στους εξής λογαριασμούς:</a:t>
            </a:r>
          </a:p>
        </p:txBody>
      </p:sp>
      <p:pic>
        <p:nvPicPr>
          <p:cNvPr id="8" name="Picture 3" descr="Facebook_logo_(square)">
            <a:hlinkClick r:id="rId5"/>
            <a:extLst>
              <a:ext uri="{FF2B5EF4-FFF2-40B4-BE49-F238E27FC236}">
                <a16:creationId xmlns:a16="http://schemas.microsoft.com/office/drawing/2014/main" id="{C268E7DA-43CD-4588-8E23-8F1972E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358" y="4191479"/>
            <a:ext cx="417733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ACF2-E34A-4184-A4F1-FBA67A5B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541" y="4852982"/>
            <a:ext cx="466276" cy="441643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E440F0-7674-4FEE-8B09-9F084444E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6639">
            <a:off x="4777580" y="1566851"/>
            <a:ext cx="737413" cy="73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B204E-88C0-4936-A8CD-94DDE65660EC}"/>
              </a:ext>
            </a:extLst>
          </p:cNvPr>
          <p:cNvSpPr txBox="1"/>
          <p:nvPr/>
        </p:nvSpPr>
        <p:spPr>
          <a:xfrm>
            <a:off x="5958183" y="4200583"/>
            <a:ext cx="3036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i="0" dirty="0">
                <a:solidFill>
                  <a:srgbClr val="333333"/>
                </a:solidFill>
                <a:effectLst/>
                <a:hlinkClick r:id="rId10"/>
              </a:rPr>
              <a:t>Η δική σου Ευρώπη, η δική σου φωνή!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A84B-832E-430D-9E96-0D15E0ECDE7A}"/>
              </a:ext>
            </a:extLst>
          </p:cNvPr>
          <p:cNvSpPr txBox="1"/>
          <p:nvPr/>
        </p:nvSpPr>
        <p:spPr>
          <a:xfrm>
            <a:off x="5927703" y="4858935"/>
            <a:ext cx="3036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400" b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l-GR" sz="1400">
                <a:hlinkClick r:id="rId11"/>
              </a:rPr>
              <a:t>youreuropeyoursay</a:t>
            </a:r>
          </a:p>
          <a:p>
            <a:pPr algn="just"/>
            <a:endParaRPr lang="en-GB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E7EEB-0FE6-4F54-8284-3245B320D6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1" y="2800149"/>
            <a:ext cx="864169" cy="15363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6FC6A-88BB-4D0E-A826-2E67FCF692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61ACA1-B04C-46DF-AA7F-2CD22FD0E03E}"/>
              </a:ext>
            </a:extLst>
          </p:cNvPr>
          <p:cNvSpPr txBox="1"/>
          <p:nvPr/>
        </p:nvSpPr>
        <p:spPr>
          <a:xfrm>
            <a:off x="1607170" y="5843436"/>
            <a:ext cx="37004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el-GR" sz="2400" b="1">
                <a:solidFill>
                  <a:schemeClr val="accent5">
                    <a:lumMod val="75000"/>
                  </a:schemeClr>
                </a:solidFill>
              </a:rPr>
              <a:t>Σας περιμένουμε σύντομα στις Βρυξέλλες!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F99A6-AD5E-4F67-A82B-B3CAA53345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4241" r="34572"/>
          <a:stretch/>
        </p:blipFill>
        <p:spPr>
          <a:xfrm>
            <a:off x="6250456" y="5727069"/>
            <a:ext cx="1314867" cy="194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C4141-7832-4EBE-9F65-6AE814A1C6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22031" r="26323" b="1273"/>
          <a:stretch/>
        </p:blipFill>
        <p:spPr>
          <a:xfrm>
            <a:off x="6630957" y="5627279"/>
            <a:ext cx="1631159" cy="14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83E83D-7812-42CD-B995-EED890ECA39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r="36202"/>
          <a:stretch/>
        </p:blipFill>
        <p:spPr>
          <a:xfrm>
            <a:off x="5738662" y="5087472"/>
            <a:ext cx="962026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0412D-BC76-4086-BCD2-CB4E74DB5EEA}"/>
              </a:ext>
            </a:extLst>
          </p:cNvPr>
          <p:cNvSpPr txBox="1"/>
          <p:nvPr/>
        </p:nvSpPr>
        <p:spPr>
          <a:xfrm>
            <a:off x="2286000" y="32467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1CE0-B9E4-4AA4-8723-F2E138B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1" r="12917" b="375"/>
          <a:stretch/>
        </p:blipFill>
        <p:spPr>
          <a:xfrm>
            <a:off x="-86627" y="-98659"/>
            <a:ext cx="9230627" cy="70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B981B8-D91B-4F83-B343-FF740B394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8000"/>
            <a:ext cx="8386028" cy="68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786A5-9293-4CDA-AD8B-3F26ED44B543}"/>
              </a:ext>
            </a:extLst>
          </p:cNvPr>
          <p:cNvSpPr/>
          <p:nvPr/>
        </p:nvSpPr>
        <p:spPr>
          <a:xfrm>
            <a:off x="90419" y="192372"/>
            <a:ext cx="185737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A5C627-07BD-425E-AEB3-BBE30F6C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8" y="97717"/>
            <a:ext cx="3981358" cy="923330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Σχετικά με την ΕΕ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9F181-18C3-4CD0-9962-DD54E7C881FA}"/>
              </a:ext>
            </a:extLst>
          </p:cNvPr>
          <p:cNvSpPr txBox="1"/>
          <p:nvPr/>
        </p:nvSpPr>
        <p:spPr>
          <a:xfrm>
            <a:off x="257358" y="1039502"/>
            <a:ext cx="262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/>
              <a:t>27 κράτη μέλη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b="1" dirty="0"/>
              <a:t>9 υποψήφιες χώρες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264F-6CAD-4576-A194-FBE3B99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93" y="177054"/>
            <a:ext cx="1991003" cy="108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D5A6A-C704-4518-AB3C-8E331C7E96E9}"/>
              </a:ext>
            </a:extLst>
          </p:cNvPr>
          <p:cNvSpPr txBox="1"/>
          <p:nvPr/>
        </p:nvSpPr>
        <p:spPr>
          <a:xfrm>
            <a:off x="152770" y="4291048"/>
            <a:ext cx="1643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/>
          </a:p>
          <a:p>
            <a:r>
              <a:rPr lang="el-GR" sz="2000" b="1">
                <a:solidFill>
                  <a:srgbClr val="0CAFAD"/>
                </a:solidFill>
              </a:rPr>
              <a:t>Στην ΕΕ ζουν περίπου 450 εκατομμύρια πολίτες.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483C5AE-1073-46B9-9556-60515079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3"/>
          <a:stretch/>
        </p:blipFill>
        <p:spPr>
          <a:xfrm>
            <a:off x="4988990" y="2768138"/>
            <a:ext cx="4155010" cy="408986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2797160-7A28-44CE-B4E2-82A474FC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95" y="256376"/>
            <a:ext cx="2755784" cy="2242157"/>
          </a:xfrm>
        </p:spPr>
        <p:txBody>
          <a:bodyPr>
            <a:noAutofit/>
          </a:bodyPr>
          <a:lstStyle/>
          <a:p>
            <a:pPr algn="r" eaLnBrk="1" hangingPunct="1"/>
            <a:r>
              <a:rPr lang="el-GR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Τι κάνει η ΕΕ;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A15947B-E794-4025-B56F-D26E42D3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7" y="515436"/>
            <a:ext cx="3893653" cy="408986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l-GR" sz="2000"/>
              <a:t>προωθεί την </a:t>
            </a:r>
            <a:r>
              <a:rPr lang="el-GR" sz="2000" b="1">
                <a:solidFill>
                  <a:srgbClr val="0CAFAD"/>
                </a:solidFill>
              </a:rPr>
              <a:t>ειρήνη</a:t>
            </a:r>
            <a:r>
              <a:rPr lang="el-GR" sz="2000"/>
              <a:t>, τις αξίες της και την </a:t>
            </a:r>
            <a:r>
              <a:rPr lang="el-GR" sz="2000" b="1">
                <a:solidFill>
                  <a:srgbClr val="0CAFAD"/>
                </a:solidFill>
              </a:rPr>
              <a:t>ευημερία των πολιτών της</a:t>
            </a:r>
            <a:r>
              <a:rPr lang="el-GR" sz="2000"/>
              <a:t>·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l-GR" sz="2000"/>
              <a:t>παρέχει </a:t>
            </a:r>
            <a:r>
              <a:rPr lang="el-GR" sz="2000" b="1">
                <a:solidFill>
                  <a:srgbClr val="0CAFAD"/>
                </a:solidFill>
              </a:rPr>
              <a:t>ελευθερία, ασφάλεια και δικαιοσύνη</a:t>
            </a:r>
            <a:r>
              <a:rPr lang="el-GR" sz="2000"/>
              <a:t> χωρίς εσωτερικά σύνορα·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l-GR" sz="2000"/>
              <a:t>διασφαλίζει </a:t>
            </a:r>
            <a:r>
              <a:rPr lang="el-GR" sz="2000" b="1">
                <a:solidFill>
                  <a:srgbClr val="0CAFAD"/>
                </a:solidFill>
              </a:rPr>
              <a:t>το δικαίωμα</a:t>
            </a:r>
            <a:r>
              <a:rPr lang="el-GR" sz="2000"/>
              <a:t> των πολιτών της </a:t>
            </a:r>
            <a:r>
              <a:rPr lang="el-GR" sz="2000" b="1">
                <a:solidFill>
                  <a:srgbClr val="0CAFAD"/>
                </a:solidFill>
              </a:rPr>
              <a:t>να κυκλοφορούν και να διαμένουν ελεύθερα</a:t>
            </a:r>
            <a:r>
              <a:rPr lang="el-GR" sz="2000"/>
              <a:t> εντός της Ένωσης·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l-GR" sz="2000"/>
              <a:t>ενισχύει την </a:t>
            </a:r>
            <a:r>
              <a:rPr lang="el-GR" sz="2000" b="1">
                <a:solidFill>
                  <a:srgbClr val="0CAFAD"/>
                </a:solidFill>
              </a:rPr>
              <a:t>οικονομική, κοινωνική και εδαφική συνοχή και</a:t>
            </a:r>
            <a:r>
              <a:rPr lang="el-GR" sz="2000"/>
              <a:t> την </a:t>
            </a:r>
            <a:r>
              <a:rPr lang="el-GR" sz="2000" b="1">
                <a:solidFill>
                  <a:srgbClr val="0CAFAD"/>
                </a:solidFill>
              </a:rPr>
              <a:t>αλληλεγγύη</a:t>
            </a:r>
            <a:r>
              <a:rPr lang="el-GR" sz="2000"/>
              <a:t> μεταξύ των χωρών της ΕΕ.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D4427-20FC-4B68-96D2-90B8D112E606}"/>
              </a:ext>
            </a:extLst>
          </p:cNvPr>
          <p:cNvSpPr/>
          <p:nvPr/>
        </p:nvSpPr>
        <p:spPr>
          <a:xfrm>
            <a:off x="872549" y="5164628"/>
            <a:ext cx="3013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l-GR" sz="2400"/>
              <a:t>Το σύνθημα της ΕΕ: </a:t>
            </a:r>
            <a:r>
              <a:rPr lang="el-GR" sz="2400" b="1">
                <a:solidFill>
                  <a:srgbClr val="0CAFAD"/>
                </a:solidFill>
              </a:rPr>
              <a:t>«Ενωμένοι στην πολυμορφία»</a:t>
            </a:r>
          </a:p>
        </p:txBody>
      </p:sp>
      <p:pic>
        <p:nvPicPr>
          <p:cNvPr id="30" name="Graphic 29" descr="Line arrow: Straight with solid fill">
            <a:extLst>
              <a:ext uri="{FF2B5EF4-FFF2-40B4-BE49-F238E27FC236}">
                <a16:creationId xmlns:a16="http://schemas.microsoft.com/office/drawing/2014/main" id="{43939461-4CB4-4F04-A5A6-10B6C73C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6454" y="934110"/>
            <a:ext cx="914400" cy="914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754E9-790E-42B0-AA85-9CF80211E4EC}"/>
              </a:ext>
            </a:extLst>
          </p:cNvPr>
          <p:cNvCxnSpPr/>
          <p:nvPr/>
        </p:nvCxnSpPr>
        <p:spPr>
          <a:xfrm>
            <a:off x="605087" y="4777099"/>
            <a:ext cx="3548169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4717C34-6241-4FC8-879F-08DC641F4A99}"/>
              </a:ext>
            </a:extLst>
          </p:cNvPr>
          <p:cNvSpPr/>
          <p:nvPr/>
        </p:nvSpPr>
        <p:spPr>
          <a:xfrm>
            <a:off x="3061491" y="6534835"/>
            <a:ext cx="30132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l-GR" sz="1500" dirty="0"/>
              <a:t>Πηγή:</a:t>
            </a:r>
            <a:r>
              <a:rPr lang="en-US" sz="1500" dirty="0"/>
              <a:t> https://europa.eu/!x8bVqb</a:t>
            </a:r>
            <a:endParaRPr lang="el-GR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AA991-435E-428F-B8F4-FFD25ACF6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09089B-AEBA-4ADE-88AA-481CD33D9435}"/>
              </a:ext>
            </a:extLst>
          </p:cNvPr>
          <p:cNvSpPr/>
          <p:nvPr/>
        </p:nvSpPr>
        <p:spPr>
          <a:xfrm>
            <a:off x="438150" y="114300"/>
            <a:ext cx="840105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227189-BBA1-421D-BC8F-8CDE0DC2560C}"/>
              </a:ext>
            </a:extLst>
          </p:cNvPr>
          <p:cNvSpPr txBox="1">
            <a:spLocks/>
          </p:cNvSpPr>
          <p:nvPr/>
        </p:nvSpPr>
        <p:spPr>
          <a:xfrm>
            <a:off x="457200" y="296437"/>
            <a:ext cx="8229600" cy="97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Τι είναι η Ευρωπαϊκή Οικονομική και Κοινωνική Επιτροπή; (ΕΟΚΕ)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D9C2C-611D-4D27-A2F7-BF59ADF3B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" b="6840"/>
          <a:stretch/>
        </p:blipFill>
        <p:spPr>
          <a:xfrm>
            <a:off x="3176383" y="1319500"/>
            <a:ext cx="2924583" cy="106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F1316-3EB4-449A-A7A0-40B9B67CF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38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7FFED3-FFDA-4D22-84F3-B6496B27DBC6}"/>
              </a:ext>
            </a:extLst>
          </p:cNvPr>
          <p:cNvSpPr/>
          <p:nvPr/>
        </p:nvSpPr>
        <p:spPr>
          <a:xfrm>
            <a:off x="0" y="777109"/>
            <a:ext cx="9144000" cy="211330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4E8223-65C6-4D88-A204-CDFD9894F6D3}"/>
              </a:ext>
            </a:extLst>
          </p:cNvPr>
          <p:cNvSpPr txBox="1">
            <a:spLocks/>
          </p:cNvSpPr>
          <p:nvPr/>
        </p:nvSpPr>
        <p:spPr>
          <a:xfrm>
            <a:off x="558895" y="-96317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Η ΕΟΚΕ είναι...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4D031A-4D2B-4363-8CE3-87ADC1BB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109"/>
            <a:ext cx="9144000" cy="21133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l-GR" sz="1400" dirty="0">
                <a:solidFill>
                  <a:schemeClr val="bg1"/>
                </a:solidFill>
              </a:rPr>
              <a:t>Ένα </a:t>
            </a:r>
            <a:r>
              <a:rPr lang="el-GR" sz="1400" b="1" dirty="0">
                <a:solidFill>
                  <a:schemeClr val="bg1"/>
                </a:solidFill>
              </a:rPr>
              <a:t>συμβουλευτικό όργανο</a:t>
            </a:r>
            <a:r>
              <a:rPr lang="el-GR" sz="1400" dirty="0">
                <a:solidFill>
                  <a:schemeClr val="bg1"/>
                </a:solidFill>
              </a:rPr>
              <a:t> που συστάθηκε με τη Συνθήκη της Ρώμης (1957).</a:t>
            </a:r>
          </a:p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l-GR" sz="1400" dirty="0">
                <a:solidFill>
                  <a:schemeClr val="bg1"/>
                </a:solidFill>
              </a:rPr>
              <a:t>Συμβάλλει στη </a:t>
            </a:r>
            <a:r>
              <a:rPr lang="el-GR" sz="1400" b="1" dirty="0">
                <a:solidFill>
                  <a:schemeClr val="bg1"/>
                </a:solidFill>
              </a:rPr>
              <a:t>διαμόρφωση των νόμων και των πολιτικών</a:t>
            </a:r>
            <a:r>
              <a:rPr lang="el-GR" sz="1400" dirty="0">
                <a:solidFill>
                  <a:schemeClr val="bg1"/>
                </a:solidFill>
              </a:rPr>
              <a:t> με την παροχή συμβουλών στους </a:t>
            </a:r>
            <a:r>
              <a:rPr lang="el-GR" sz="1400" b="1" dirty="0">
                <a:solidFill>
                  <a:schemeClr val="bg1"/>
                </a:solidFill>
              </a:rPr>
              <a:t>φορείς λήψης αποφάσεων</a:t>
            </a:r>
            <a:r>
              <a:rPr lang="el-GR" sz="1400" dirty="0">
                <a:solidFill>
                  <a:schemeClr val="bg1"/>
                </a:solidFill>
              </a:rPr>
              <a:t> της Ευρωπαϊκής Επιτροπής, του Ευρωπαϊκού Κοινοβουλίου και του Συμβουλίου της Ευρωπαϊκής Ένωσης. </a:t>
            </a:r>
            <a:br>
              <a:rPr lang="el-GR" sz="1400" dirty="0">
                <a:solidFill>
                  <a:schemeClr val="bg1"/>
                </a:solidFill>
              </a:rPr>
            </a:br>
            <a:r>
              <a:rPr lang="el-GR" sz="1400" dirty="0">
                <a:solidFill>
                  <a:schemeClr val="bg1"/>
                </a:solidFill>
              </a:rPr>
              <a:t>Διασφαλίζει ότι </a:t>
            </a:r>
            <a:r>
              <a:rPr lang="el-GR" sz="1400" b="1" dirty="0">
                <a:solidFill>
                  <a:schemeClr val="bg1"/>
                </a:solidFill>
              </a:rPr>
              <a:t>οι ανάγκες και οι απόψεις</a:t>
            </a:r>
            <a:r>
              <a:rPr lang="el-GR" sz="1400" dirty="0">
                <a:solidFill>
                  <a:schemeClr val="bg1"/>
                </a:solidFill>
              </a:rPr>
              <a:t> διαφόρων ομάδων με διαφορετικό υπόβαθρο λαμβάνονται υπόψη στους </a:t>
            </a:r>
            <a:r>
              <a:rPr lang="el-GR" sz="1400" dirty="0" err="1">
                <a:solidFill>
                  <a:schemeClr val="bg1"/>
                </a:solidFill>
              </a:rPr>
              <a:t>εγκριθέντες</a:t>
            </a:r>
            <a:r>
              <a:rPr lang="el-GR" sz="1400" dirty="0">
                <a:solidFill>
                  <a:schemeClr val="bg1"/>
                </a:solidFill>
              </a:rPr>
              <a:t> νόμους.</a:t>
            </a:r>
            <a:br>
              <a:rPr lang="el-GR" sz="1400" dirty="0">
                <a:solidFill>
                  <a:schemeClr val="bg1"/>
                </a:solidFill>
              </a:rPr>
            </a:br>
            <a:r>
              <a:rPr lang="el-GR" sz="1400" b="1" dirty="0">
                <a:solidFill>
                  <a:schemeClr val="bg1"/>
                </a:solidFill>
              </a:rPr>
              <a:t>Εκπροσωπεί την οργανωμένη κοινωνία των πολιτών της Ευρώπης</a:t>
            </a:r>
            <a:r>
              <a:rPr lang="el-GR" sz="1400" dirty="0">
                <a:solidFill>
                  <a:schemeClr val="bg1"/>
                </a:solidFill>
              </a:rPr>
              <a:t> που απαρτίζεται από ομάδες και οργανώσεις των οποίων τα μέλη συνεργάζονται μεταξύ τους.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CF80C05-64BA-4CF6-B7DD-0983BD71B1C1}"/>
              </a:ext>
            </a:extLst>
          </p:cNvPr>
          <p:cNvSpPr>
            <a:spLocks noChangeShapeType="1"/>
          </p:cNvSpPr>
          <p:nvPr/>
        </p:nvSpPr>
        <p:spPr bwMode="auto">
          <a:xfrm rot="14400000" flipV="1">
            <a:off x="5692846" y="4740779"/>
            <a:ext cx="74543" cy="106454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AE5A4E0-E431-4410-B8B3-3CF1403E9D11}"/>
              </a:ext>
            </a:extLst>
          </p:cNvPr>
          <p:cNvSpPr>
            <a:spLocks noChangeShapeType="1"/>
          </p:cNvSpPr>
          <p:nvPr/>
        </p:nvSpPr>
        <p:spPr bwMode="auto">
          <a:xfrm rot="7200000" flipH="1" flipV="1">
            <a:off x="3684554" y="4742792"/>
            <a:ext cx="0" cy="1104903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15135-06D0-4D42-B910-CA5D0CD82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81" y="3951502"/>
            <a:ext cx="850942" cy="85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493BD-5B32-4C48-941D-74FA5056C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7" y="4103303"/>
            <a:ext cx="1144399" cy="793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ADE0FB-E595-4E25-AEBB-297C29FCF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6983" y="5654708"/>
            <a:ext cx="1524511" cy="1057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B331E-AAB9-4406-BC80-FEC84EBD9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251" y="4112830"/>
            <a:ext cx="1396066" cy="783506"/>
          </a:xfrm>
          <a:prstGeom prst="rect">
            <a:avLst/>
          </a:prstGeom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8FEB29A5-639D-43D1-8CFA-33FA6054D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754" y="5178736"/>
            <a:ext cx="0" cy="327029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791E4F1D-F1EA-41E8-9318-E4CF2B62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01" y="4764631"/>
            <a:ext cx="15669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l-GR" sz="1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Συμβούλιο της Ευρωπαϊκής Ένωσης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C8856-A12A-42AE-8521-D3CFD82CF4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FDFADA-4BAD-4EA9-85FF-EC631FFFDFAF}"/>
              </a:ext>
            </a:extLst>
          </p:cNvPr>
          <p:cNvSpPr txBox="1"/>
          <p:nvPr/>
        </p:nvSpPr>
        <p:spPr>
          <a:xfrm>
            <a:off x="457200" y="3052543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600"/>
              <a:t>Ως </a:t>
            </a:r>
            <a:r>
              <a:rPr lang="el-GR" sz="1600" b="1">
                <a:solidFill>
                  <a:srgbClr val="2E75B6"/>
                </a:solidFill>
              </a:rPr>
              <a:t>συμβουλευτικό όργανο</a:t>
            </a:r>
            <a:r>
              <a:rPr lang="el-GR" sz="1600"/>
              <a:t>, η βασική αποστολή της είναι να συνδράμει τα θεσμικά όργανα της ΕΕ με την</a:t>
            </a:r>
            <a:r>
              <a:rPr lang="el-GR" sz="1600" b="1">
                <a:solidFill>
                  <a:srgbClr val="2E75B6"/>
                </a:solidFill>
              </a:rPr>
              <a:t> εκπόνηση γνωμοδοτήσεων</a:t>
            </a:r>
            <a:r>
              <a:rPr lang="el-GR" sz="1600"/>
              <a:t> οι οποίες αντικατοπτρίζουν τις απόψεις της κοινωνίας των πολιτών στις πολιτικές και στις αποφάσεις της ΕΕ.</a:t>
            </a:r>
          </a:p>
        </p:txBody>
      </p:sp>
    </p:spTree>
    <p:extLst>
      <p:ext uri="{BB962C8B-B14F-4D97-AF65-F5344CB8AC3E}">
        <p14:creationId xmlns:p14="http://schemas.microsoft.com/office/powerpoint/2010/main" val="276794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55DE38-845B-4268-BE93-16DE663A1107}"/>
              </a:ext>
            </a:extLst>
          </p:cNvPr>
          <p:cNvSpPr txBox="1">
            <a:spLocks/>
          </p:cNvSpPr>
          <p:nvPr/>
        </p:nvSpPr>
        <p:spPr>
          <a:xfrm>
            <a:off x="457200" y="60408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Ποια είναι η σύνθεση της ΕΟΚΕ;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F77A-1FF4-4EC8-A0D9-479748B491B6}"/>
              </a:ext>
            </a:extLst>
          </p:cNvPr>
          <p:cNvSpPr txBox="1"/>
          <p:nvPr/>
        </p:nvSpPr>
        <p:spPr>
          <a:xfrm>
            <a:off x="100668" y="1431459"/>
            <a:ext cx="8959441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0CAFAD"/>
                </a:solidFill>
              </a:rPr>
              <a:t>3 Ομάδες</a:t>
            </a:r>
            <a:r>
              <a:rPr lang="el-GR" sz="2200" dirty="0"/>
              <a:t>: Εργοδότες, Εργαζόμενοι και Οργανώσεις της κοινωνίας των πολιτών.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l-GR" sz="2200" b="1" dirty="0">
                <a:solidFill>
                  <a:srgbClr val="0CAFAD"/>
                </a:solidFill>
              </a:rPr>
              <a:t>329 μέλη</a:t>
            </a:r>
            <a:r>
              <a:rPr lang="el-GR" sz="2200" dirty="0"/>
              <a:t> (που διορίζονται για μια πενταετία) από τα </a:t>
            </a:r>
          </a:p>
          <a:p>
            <a:pPr algn="ctr" eaLnBrk="1" hangingPunct="1">
              <a:spcAft>
                <a:spcPct val="20000"/>
              </a:spcAft>
            </a:pPr>
            <a:r>
              <a:rPr lang="el-GR" sz="2200" b="1" dirty="0">
                <a:solidFill>
                  <a:srgbClr val="0CAFAD"/>
                </a:solidFill>
              </a:rPr>
              <a:t>27 κράτη μέλη της ΕΕ.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l-GR" sz="2200" dirty="0"/>
              <a:t>Τα μέλη της ΕΟΚΕ </a:t>
            </a:r>
            <a:r>
              <a:rPr lang="el-GR" sz="2200" b="1" dirty="0">
                <a:solidFill>
                  <a:srgbClr val="0CAFAD"/>
                </a:solidFill>
              </a:rPr>
              <a:t>δεν έχουν πολιτική τοποθέτηση</a:t>
            </a:r>
            <a:r>
              <a:rPr lang="el-GR" sz="2200" dirty="0"/>
              <a:t> και </a:t>
            </a:r>
            <a:r>
              <a:rPr lang="el-GR" sz="2200" b="1" dirty="0">
                <a:solidFill>
                  <a:srgbClr val="0CAFAD"/>
                </a:solidFill>
              </a:rPr>
              <a:t>δεν βρίσκονται μόνιμα στις Βρυξέλλες</a:t>
            </a:r>
            <a:r>
              <a:rPr lang="el-GR" sz="2200" dirty="0"/>
              <a:t>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l-GR" sz="2200" dirty="0"/>
              <a:t>Περίπου </a:t>
            </a:r>
            <a:r>
              <a:rPr lang="el-GR" sz="2200" b="1" dirty="0">
                <a:solidFill>
                  <a:srgbClr val="0CAFAD"/>
                </a:solidFill>
              </a:rPr>
              <a:t>200 γνωμοδοτήσεις</a:t>
            </a:r>
            <a:r>
              <a:rPr lang="el-GR" sz="2200" dirty="0"/>
              <a:t> ανά έτος.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5F0DD-8D07-4D21-B5AA-8FA05F92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3902"/>
            <a:ext cx="9060109" cy="23440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840F68-F716-4D8B-9D36-96CEF66AAD33}"/>
              </a:ext>
            </a:extLst>
          </p:cNvPr>
          <p:cNvSpPr/>
          <p:nvPr/>
        </p:nvSpPr>
        <p:spPr>
          <a:xfrm>
            <a:off x="703392" y="5061686"/>
            <a:ext cx="2338766" cy="1796314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627D3-7188-449A-9D99-D8CA9C37F6BD}"/>
              </a:ext>
            </a:extLst>
          </p:cNvPr>
          <p:cNvSpPr txBox="1">
            <a:spLocks/>
          </p:cNvSpPr>
          <p:nvPr/>
        </p:nvSpPr>
        <p:spPr bwMode="auto">
          <a:xfrm>
            <a:off x="675960" y="5072400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l-GR" sz="2000" b="1">
                <a:solidFill>
                  <a:schemeClr val="bg1"/>
                </a:solidFill>
              </a:rPr>
              <a:t>Εργοδότες (107)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FAB8AC8-7258-45AA-A6F7-B6EBB91572C4}"/>
              </a:ext>
            </a:extLst>
          </p:cNvPr>
          <p:cNvSpPr txBox="1"/>
          <p:nvPr/>
        </p:nvSpPr>
        <p:spPr>
          <a:xfrm>
            <a:off x="738355" y="5601829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>
                <a:solidFill>
                  <a:schemeClr val="bg1"/>
                </a:solidFill>
              </a:rPr>
              <a:t>Ενώσεις εργοδοτών,</a:t>
            </a:r>
          </a:p>
          <a:p>
            <a:pPr algn="ctr"/>
            <a:r>
              <a:rPr lang="el-GR" sz="1400">
                <a:solidFill>
                  <a:schemeClr val="bg1"/>
                </a:solidFill>
              </a:rPr>
              <a:t>εμπορικά επιμελητήρια,</a:t>
            </a:r>
          </a:p>
          <a:p>
            <a:pPr algn="ctr"/>
            <a:r>
              <a:rPr lang="el-GR" sz="1400">
                <a:solidFill>
                  <a:schemeClr val="bg1"/>
                </a:solidFill>
              </a:rPr>
              <a:t>οργανώσεις μικρών και μεσαίων επιχειρήσεων...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B211-F57B-4274-B0A0-B9A2AF2CEC2A}"/>
              </a:ext>
            </a:extLst>
          </p:cNvPr>
          <p:cNvSpPr/>
          <p:nvPr/>
        </p:nvSpPr>
        <p:spPr>
          <a:xfrm>
            <a:off x="3491044" y="5072400"/>
            <a:ext cx="2340000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11AD0-101B-4BCA-BC09-F60956A64D46}"/>
              </a:ext>
            </a:extLst>
          </p:cNvPr>
          <p:cNvSpPr txBox="1">
            <a:spLocks/>
          </p:cNvSpPr>
          <p:nvPr/>
        </p:nvSpPr>
        <p:spPr bwMode="auto">
          <a:xfrm>
            <a:off x="3474720" y="5054963"/>
            <a:ext cx="2356323" cy="6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l-GR" sz="2000" b="1" dirty="0">
                <a:solidFill>
                  <a:schemeClr val="bg1"/>
                </a:solidFill>
              </a:rPr>
              <a:t>Εργαζόμενοι (112)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6FFFA70-02D1-47B1-AE30-930FC1AEA5CB}"/>
              </a:ext>
            </a:extLst>
          </p:cNvPr>
          <p:cNvSpPr txBox="1"/>
          <p:nvPr/>
        </p:nvSpPr>
        <p:spPr>
          <a:xfrm>
            <a:off x="3491043" y="5506430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l-GR" sz="1400">
                <a:solidFill>
                  <a:schemeClr val="bg1"/>
                </a:solidFill>
              </a:rPr>
              <a:t>Συνδικαλιστικές οργανώσεις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69C9F-F436-43CF-909B-C85899885D0F}"/>
              </a:ext>
            </a:extLst>
          </p:cNvPr>
          <p:cNvSpPr/>
          <p:nvPr/>
        </p:nvSpPr>
        <p:spPr>
          <a:xfrm>
            <a:off x="6292896" y="5054962"/>
            <a:ext cx="2340000" cy="1796314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A4BE16-3FC5-4150-86A8-349EA5146FB5}"/>
              </a:ext>
            </a:extLst>
          </p:cNvPr>
          <p:cNvSpPr txBox="1">
            <a:spLocks/>
          </p:cNvSpPr>
          <p:nvPr/>
        </p:nvSpPr>
        <p:spPr bwMode="auto">
          <a:xfrm>
            <a:off x="6365616" y="5137912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3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l-GR" sz="4300" b="1" dirty="0">
                <a:solidFill>
                  <a:schemeClr val="bg1"/>
                </a:solidFill>
              </a:rPr>
              <a:t>Οργανώσεις της κοινωνίας των πολιτών (106)</a:t>
            </a:r>
          </a:p>
          <a:p>
            <a:pPr algn="ctr"/>
            <a:endParaRPr lang="mt-MT" sz="2000" b="1" strike="sngStrik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AAB1DC80-FAF7-451B-8E66-585C52626945}"/>
              </a:ext>
            </a:extLst>
          </p:cNvPr>
          <p:cNvSpPr txBox="1"/>
          <p:nvPr/>
        </p:nvSpPr>
        <p:spPr>
          <a:xfrm>
            <a:off x="6365616" y="5681682"/>
            <a:ext cx="2221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>
                <a:solidFill>
                  <a:schemeClr val="bg1"/>
                </a:solidFill>
              </a:rPr>
              <a:t>Αγρότες, καταναλωτές, </a:t>
            </a:r>
          </a:p>
          <a:p>
            <a:pPr algn="ctr"/>
            <a:r>
              <a:rPr lang="el-GR" sz="1200" dirty="0">
                <a:solidFill>
                  <a:schemeClr val="bg1"/>
                </a:solidFill>
              </a:rPr>
              <a:t>ΜΚΟ, νέοι, επαγγελματικές ενώσεις, οργανώσεις ατόμων με αναπηρία, πανεπιστημιακοί, συνεταιρισμοί...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386789-B514-4F47-ADF3-2E3210B26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6218924"/>
            <a:ext cx="647953" cy="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28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el-GR" sz="3600" b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Τι είναι η γνωμοδότηση;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6" y="1173612"/>
            <a:ext cx="3725332" cy="5217853"/>
          </a:xfrm>
        </p:spPr>
      </p:pic>
      <p:sp>
        <p:nvSpPr>
          <p:cNvPr id="5" name="Rectangle 4"/>
          <p:cNvSpPr/>
          <p:nvPr/>
        </p:nvSpPr>
        <p:spPr>
          <a:xfrm>
            <a:off x="508552" y="1097497"/>
            <a:ext cx="4063448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b="1" dirty="0"/>
              <a:t>Το</a:t>
            </a:r>
            <a:r>
              <a:rPr lang="el-GR" sz="1500" dirty="0"/>
              <a:t> </a:t>
            </a:r>
            <a:r>
              <a:rPr lang="el-GR" sz="1500" b="1" dirty="0">
                <a:solidFill>
                  <a:srgbClr val="0CAFAD"/>
                </a:solidFill>
              </a:rPr>
              <a:t>Ευρωπαϊκό Κοινοβούλιο</a:t>
            </a:r>
            <a:r>
              <a:rPr lang="el-GR" sz="1500" dirty="0"/>
              <a:t>, </a:t>
            </a:r>
            <a:r>
              <a:rPr lang="el-GR" sz="1500" b="1" dirty="0"/>
              <a:t>το</a:t>
            </a:r>
            <a:r>
              <a:rPr lang="el-GR" sz="1500" dirty="0"/>
              <a:t> </a:t>
            </a:r>
            <a:r>
              <a:rPr lang="el-GR" sz="1500" b="1" dirty="0">
                <a:solidFill>
                  <a:srgbClr val="0CAFAD"/>
                </a:solidFill>
              </a:rPr>
              <a:t>Συμβούλιο της ΕΕ</a:t>
            </a:r>
            <a:r>
              <a:rPr lang="el-GR" sz="1500" dirty="0"/>
              <a:t> ή η </a:t>
            </a:r>
            <a:r>
              <a:rPr lang="el-GR" sz="1500" b="1" dirty="0">
                <a:solidFill>
                  <a:srgbClr val="0CAFAD"/>
                </a:solidFill>
              </a:rPr>
              <a:t>Ευρωπαϊκή Επιτροπή</a:t>
            </a:r>
            <a:r>
              <a:rPr lang="el-GR" sz="1500" dirty="0"/>
              <a:t> μπορούν να ζητήσουν από την ΕΟΚΕ </a:t>
            </a:r>
            <a:r>
              <a:rPr lang="el-GR" sz="1500" b="1" dirty="0">
                <a:solidFill>
                  <a:srgbClr val="0CAFAD"/>
                </a:solidFill>
              </a:rPr>
              <a:t>συστάσεις</a:t>
            </a:r>
            <a:r>
              <a:rPr lang="el-GR" sz="1500" dirty="0"/>
              <a:t> όσον αφορά τη νομοθεσία για ένα συγκεκριμένο θέμα.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/>
              <a:t>Τα </a:t>
            </a:r>
            <a:r>
              <a:rPr lang="el-GR" sz="1500" b="1" dirty="0">
                <a:solidFill>
                  <a:srgbClr val="0CAFAD"/>
                </a:solidFill>
              </a:rPr>
              <a:t>μέλη της ΕΟΚ</a:t>
            </a:r>
            <a:r>
              <a:rPr lang="el-GR" sz="1500" dirty="0"/>
              <a:t>Ε, που εκπροσωπούν και τις 3 Ομάδες, εκπονούν ένα</a:t>
            </a:r>
            <a:r>
              <a:rPr lang="el-GR" sz="1500" b="1" dirty="0">
                <a:solidFill>
                  <a:srgbClr val="0CAFAD"/>
                </a:solidFill>
              </a:rPr>
              <a:t> ενιαίο έγγραφο, αποκαλούμενο «γνωμοδότηση»</a:t>
            </a:r>
            <a:r>
              <a:rPr lang="el-GR" sz="1500" dirty="0"/>
              <a:t>, όσον αφορά την προτεινόμενη νομοθεσία.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/>
              <a:t>Όταν </a:t>
            </a:r>
            <a:r>
              <a:rPr lang="el-GR" sz="1500" b="1" dirty="0">
                <a:solidFill>
                  <a:srgbClr val="0CAFAD"/>
                </a:solidFill>
              </a:rPr>
              <a:t>επιτευχθεί</a:t>
            </a:r>
            <a:r>
              <a:rPr lang="el-GR" sz="1500" b="0" dirty="0">
                <a:solidFill>
                  <a:srgbClr val="0CAFAD"/>
                </a:solidFill>
              </a:rPr>
              <a:t> </a:t>
            </a:r>
            <a:r>
              <a:rPr lang="el-GR" sz="1500" b="1" dirty="0">
                <a:solidFill>
                  <a:srgbClr val="0CAFAD"/>
                </a:solidFill>
              </a:rPr>
              <a:t>συναίνεση</a:t>
            </a:r>
            <a:r>
              <a:rPr lang="el-GR" sz="1500" b="0" dirty="0">
                <a:solidFill>
                  <a:srgbClr val="0CAFAD"/>
                </a:solidFill>
              </a:rPr>
              <a:t>,</a:t>
            </a:r>
            <a:r>
              <a:rPr lang="el-GR" sz="1500" dirty="0"/>
              <a:t> η </a:t>
            </a:r>
            <a:r>
              <a:rPr lang="el-GR" sz="1500" b="1" dirty="0">
                <a:solidFill>
                  <a:srgbClr val="0CAFAD"/>
                </a:solidFill>
              </a:rPr>
              <a:t>γνωμοδότηση της ΕΟΚΕ διαβιβάζεται στα θεσμικά όργανα της ΕΕ</a:t>
            </a:r>
            <a:r>
              <a:rPr lang="el-GR" sz="1500" dirty="0"/>
              <a:t> προς συζήτηση και δημοσίευση στην Επίσημη Εφημερίδα της ΕΕ (σε 24 γλώσσες).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5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500" dirty="0"/>
              <a:t>Ο εισηγητής </a:t>
            </a:r>
            <a:r>
              <a:rPr lang="el-GR" sz="1500" b="1" dirty="0">
                <a:solidFill>
                  <a:srgbClr val="0CAFAD"/>
                </a:solidFill>
              </a:rPr>
              <a:t>παρουσιάζει</a:t>
            </a:r>
            <a:r>
              <a:rPr lang="el-GR" sz="1500" dirty="0"/>
              <a:t> τα κύρια πορίσματα και </a:t>
            </a:r>
            <a:r>
              <a:rPr lang="el-GR" sz="1500" b="1" dirty="0">
                <a:solidFill>
                  <a:srgbClr val="0CAFAD"/>
                </a:solidFill>
              </a:rPr>
              <a:t>προωθεί</a:t>
            </a:r>
            <a:r>
              <a:rPr lang="el-GR" sz="1500" dirty="0"/>
              <a:t> τη γνωμοδότηση σε </a:t>
            </a:r>
            <a:r>
              <a:rPr lang="el-GR" sz="1500" dirty="0" err="1"/>
              <a:t>ενωσιακό</a:t>
            </a:r>
            <a:r>
              <a:rPr lang="el-GR" sz="1500" dirty="0"/>
              <a:t>, εθνικό και τοπικό επίπεδο.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810452" y="5538920"/>
            <a:ext cx="3968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600" b="1" dirty="0"/>
              <a:t>Για περισσότερες πληροφορίες,</a:t>
            </a:r>
            <a:br>
              <a:rPr lang="el-GR" sz="1600" b="1" dirty="0"/>
            </a:br>
            <a:r>
              <a:rPr lang="el-GR" sz="1600" b="1" dirty="0"/>
              <a:t>σαρώστε τον κωδικό QR!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156" y="5379018"/>
            <a:ext cx="1101229" cy="1086546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1484" y="5760166"/>
            <a:ext cx="436880" cy="43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69A4B-1E0F-4E1C-B3A9-B9136A6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" y="5922291"/>
            <a:ext cx="910330" cy="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r="4317"/>
          <a:stretch/>
        </p:blipFill>
        <p:spPr>
          <a:xfrm>
            <a:off x="1113919" y="767209"/>
            <a:ext cx="7950182" cy="3616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68ACC7-65E1-4BCB-951E-55E9626BB7EE}"/>
              </a:ext>
            </a:extLst>
          </p:cNvPr>
          <p:cNvSpPr/>
          <p:nvPr/>
        </p:nvSpPr>
        <p:spPr>
          <a:xfrm>
            <a:off x="1552575" y="76200"/>
            <a:ext cx="5324475" cy="1171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F825A-C7E2-4D86-A870-7464051F99DB}"/>
              </a:ext>
            </a:extLst>
          </p:cNvPr>
          <p:cNvSpPr/>
          <p:nvPr/>
        </p:nvSpPr>
        <p:spPr>
          <a:xfrm>
            <a:off x="7498557" y="549668"/>
            <a:ext cx="1395412" cy="1095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445366" y="17243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Χρήσιμες πληροφορίες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6868-02D9-4EE0-BD7F-0B6FDC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4"/>
          <a:stretch/>
        </p:blipFill>
        <p:spPr>
          <a:xfrm>
            <a:off x="223424" y="4077191"/>
            <a:ext cx="4336742" cy="2484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89B8EA-9BAA-4403-8112-7035A9A44534}"/>
              </a:ext>
            </a:extLst>
          </p:cNvPr>
          <p:cNvSpPr/>
          <p:nvPr/>
        </p:nvSpPr>
        <p:spPr>
          <a:xfrm>
            <a:off x="1276349" y="749744"/>
            <a:ext cx="4481767" cy="8941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4831629" y="4345767"/>
            <a:ext cx="36496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Ισόρροπη εκπροσώπηση των φύλων</a:t>
            </a:r>
          </a:p>
          <a:p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l-GR" sz="1200" dirty="0"/>
              <a:t>Η θητεία της ΕΟΚΕ για την περίοδο 2020-2025 περιλαμβάνει τον </a:t>
            </a:r>
            <a:r>
              <a:rPr lang="el-GR" sz="1200" b="1" dirty="0">
                <a:solidFill>
                  <a:srgbClr val="0CAFAD"/>
                </a:solidFill>
              </a:rPr>
              <a:t>υψηλότερο αριθμό γυναικών μεταξύ των μελών της</a:t>
            </a:r>
            <a:r>
              <a:rPr lang="el-GR" sz="1200" dirty="0"/>
              <a:t>, από όταν άρχισαν να τηρούνται στατιστικά στοιχεία σχετικά με τα μέλη το 2010. </a:t>
            </a:r>
          </a:p>
          <a:p>
            <a:endParaRPr lang="en-US" sz="1200" dirty="0"/>
          </a:p>
          <a:p>
            <a:r>
              <a:rPr lang="el-GR" sz="1200" dirty="0"/>
              <a:t>Πρόκειται για το υψηλότερο στα χρονικά ποσοστό συμμετοχής των γυναικών: </a:t>
            </a:r>
            <a:r>
              <a:rPr lang="el-GR" sz="1200" b="1" dirty="0">
                <a:solidFill>
                  <a:srgbClr val="0CAFAD"/>
                </a:solidFill>
              </a:rPr>
              <a:t>33 %</a:t>
            </a:r>
            <a:r>
              <a:rPr lang="el-GR" sz="1200" dirty="0"/>
              <a:t> σε σύγκριση με ποσοστό 28 % το 2015 και 24,70 % το 2010.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416703" y="1107406"/>
            <a:ext cx="37659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Αριθμός μελών της ΕΟΚΕ ανά χώρα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l-GR" sz="1200" dirty="0"/>
              <a:t>Όπως συμβαίνει και με άλλα ευρωπαϊκά θεσμικά όργανα, </a:t>
            </a:r>
            <a:r>
              <a:rPr lang="el-GR" sz="1200" b="1" dirty="0">
                <a:solidFill>
                  <a:srgbClr val="0CAFAD"/>
                </a:solidFill>
              </a:rPr>
              <a:t>η γεωγραφική εκπροσώπηση</a:t>
            </a:r>
            <a:r>
              <a:rPr lang="el-GR" sz="1200" dirty="0"/>
              <a:t> της EOKE </a:t>
            </a:r>
            <a:r>
              <a:rPr lang="el-GR" sz="1200" b="1" dirty="0">
                <a:solidFill>
                  <a:srgbClr val="0CAFAD"/>
                </a:solidFill>
              </a:rPr>
              <a:t>είναι αναλογική</a:t>
            </a:r>
            <a:r>
              <a:rPr lang="el-GR" sz="1200" dirty="0"/>
              <a:t>, πράγμα που σημαίνει ότι οι πολυπληθέστερες χώρες δικαιούνται μεγαλύτερο αριθμό μελών για την εκπροσώπησή τους. </a:t>
            </a:r>
          </a:p>
          <a:p>
            <a:endParaRPr lang="en-US" sz="1200" dirty="0"/>
          </a:p>
          <a:p>
            <a:r>
              <a:rPr lang="el-GR" sz="1200" dirty="0"/>
              <a:t>Συνεπώς, η </a:t>
            </a:r>
            <a:r>
              <a:rPr lang="el-GR" sz="1200" b="1" dirty="0">
                <a:solidFill>
                  <a:srgbClr val="0CAFAD"/>
                </a:solidFill>
              </a:rPr>
              <a:t>Γαλλία</a:t>
            </a:r>
            <a:r>
              <a:rPr lang="el-GR" sz="1200" dirty="0"/>
              <a:t>, η </a:t>
            </a:r>
            <a:r>
              <a:rPr lang="el-GR" sz="1200" b="1" dirty="0">
                <a:solidFill>
                  <a:srgbClr val="0CAFAD"/>
                </a:solidFill>
              </a:rPr>
              <a:t>Γερμανία</a:t>
            </a:r>
            <a:r>
              <a:rPr lang="el-GR" sz="1200" dirty="0"/>
              <a:t> </a:t>
            </a:r>
            <a:r>
              <a:rPr lang="el-GR" sz="1200" b="1" dirty="0">
                <a:solidFill>
                  <a:srgbClr val="0CAFAD"/>
                </a:solidFill>
              </a:rPr>
              <a:t>και</a:t>
            </a:r>
            <a:r>
              <a:rPr lang="el-GR" sz="1200" dirty="0"/>
              <a:t> η </a:t>
            </a:r>
            <a:r>
              <a:rPr lang="el-GR" sz="1200" b="1" dirty="0">
                <a:solidFill>
                  <a:srgbClr val="0CAFAD"/>
                </a:solidFill>
              </a:rPr>
              <a:t>Ιταλία</a:t>
            </a:r>
            <a:r>
              <a:rPr lang="el-GR" sz="1200" dirty="0"/>
              <a:t> διαθέτουν τα περισσότερα μέλη (</a:t>
            </a:r>
            <a:r>
              <a:rPr lang="el-GR" sz="1200" b="1" dirty="0">
                <a:solidFill>
                  <a:srgbClr val="0CAFAD"/>
                </a:solidFill>
              </a:rPr>
              <a:t>24</a:t>
            </a:r>
            <a:r>
              <a:rPr lang="el-GR" sz="1200" dirty="0"/>
              <a:t>), ενώ η </a:t>
            </a:r>
            <a:r>
              <a:rPr lang="el-GR" sz="1200" b="1" dirty="0">
                <a:solidFill>
                  <a:srgbClr val="0CAFAD"/>
                </a:solidFill>
              </a:rPr>
              <a:t>Μάλτα</a:t>
            </a:r>
            <a:r>
              <a:rPr lang="el-GR" sz="1200" dirty="0"/>
              <a:t> τα λιγότερα (</a:t>
            </a:r>
            <a:r>
              <a:rPr lang="el-GR" sz="1200" b="1" dirty="0">
                <a:solidFill>
                  <a:srgbClr val="0CAFAD"/>
                </a:solidFill>
              </a:rPr>
              <a:t>5</a:t>
            </a:r>
            <a:r>
              <a:rPr lang="el-GR" sz="1200" dirty="0"/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70891-1FA2-4922-A836-03C50F79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" y="6232124"/>
            <a:ext cx="625876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EFCF-F716-46F8-9D05-B0E36222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7" y="936256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5296-AA87-487A-9696-C1579766280D}"/>
              </a:ext>
            </a:extLst>
          </p:cNvPr>
          <p:cNvSpPr txBox="1"/>
          <p:nvPr/>
        </p:nvSpPr>
        <p:spPr>
          <a:xfrm>
            <a:off x="349752" y="2389036"/>
            <a:ext cx="2300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>
                <a:solidFill>
                  <a:schemeClr val="accent5">
                    <a:lumMod val="75000"/>
                  </a:schemeClr>
                </a:solidFill>
              </a:rPr>
              <a:t>Εξερευνήστε</a:t>
            </a:r>
          </a:p>
          <a:p>
            <a:pPr algn="ctr"/>
            <a:r>
              <a:rPr lang="el-GR" sz="1200"/>
              <a:t>Ενδιαφέρεστε να εργαστείτε στα θεσμικά όργανα της ΕΕ ή σε άλλη χώρα της ΕΕ; </a:t>
            </a:r>
          </a:p>
          <a:p>
            <a:pPr algn="ctr"/>
            <a:r>
              <a:rPr lang="el-GR" sz="1200"/>
              <a:t>Κάθε χρόνο, η ΕΕ προσφέρει αμειβόμενες θέσεις πρακτικής άσκησης σε</a:t>
            </a:r>
            <a:r>
              <a:rPr lang="el-GR" sz="1200" b="1"/>
              <a:t> </a:t>
            </a:r>
            <a:r>
              <a:rPr lang="el-GR" sz="1200" b="1">
                <a:solidFill>
                  <a:srgbClr val="0CAFAD"/>
                </a:solidFill>
              </a:rPr>
              <a:t>νέους πτυχιούχους πανεπιστημίου</a:t>
            </a:r>
            <a:r>
              <a:rPr lang="el-GR" sz="120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A5D9-53F9-474B-8E4B-89F57C2D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1743027" y="3913901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5D9F1-EF90-404A-8DA7-12F843F04DF5}"/>
              </a:ext>
            </a:extLst>
          </p:cNvPr>
          <p:cNvSpPr txBox="1"/>
          <p:nvPr/>
        </p:nvSpPr>
        <p:spPr>
          <a:xfrm>
            <a:off x="801389" y="5037605"/>
            <a:ext cx="419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Σπουδάστε</a:t>
            </a:r>
          </a:p>
          <a:p>
            <a:pPr algn="ctr"/>
            <a:r>
              <a:rPr lang="el-GR" sz="1200" dirty="0"/>
              <a:t>Δικαιούστε να σπουδάσετε σε οποιοδήποτε πανεπιστήμιο της ΕΕ υπό τους ίδιους όρους με τους υπηκόους της εκάστοτε χώρας</a:t>
            </a:r>
            <a:r>
              <a:rPr lang="el-GR" sz="1200"/>
              <a:t>. Το </a:t>
            </a:r>
            <a:r>
              <a:rPr lang="el-GR" sz="1200" dirty="0"/>
              <a:t>πρόγραμμα </a:t>
            </a:r>
            <a:r>
              <a:rPr lang="el-GR" sz="1200" b="1" dirty="0">
                <a:solidFill>
                  <a:srgbClr val="0CAFAD"/>
                </a:solidFill>
              </a:rPr>
              <a:t>ERASMUS</a:t>
            </a:r>
            <a:r>
              <a:rPr lang="el-GR" sz="1200" dirty="0"/>
              <a:t> σάς επιτρέπει να πραγματοποιήσετε ένα </a:t>
            </a:r>
            <a:r>
              <a:rPr lang="el-GR" sz="1200"/>
              <a:t>μέρος των </a:t>
            </a:r>
            <a:r>
              <a:rPr lang="el-GR" sz="1200" dirty="0"/>
              <a:t>πανεπιστημιακών σας σπουδών στο εξωτερικό.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12514-06AE-4BF2-8B67-62CB8DD1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000027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F8F80-B4F3-4C5F-8B67-F49F6908DD78}"/>
              </a:ext>
            </a:extLst>
          </p:cNvPr>
          <p:cNvSpPr txBox="1"/>
          <p:nvPr/>
        </p:nvSpPr>
        <p:spPr>
          <a:xfrm>
            <a:off x="3101507" y="2374118"/>
            <a:ext cx="28089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>
                <a:solidFill>
                  <a:schemeClr val="accent5">
                    <a:lumMod val="75000"/>
                  </a:schemeClr>
                </a:solidFill>
              </a:rPr>
              <a:t>Μιλήστε</a:t>
            </a:r>
          </a:p>
          <a:p>
            <a:pPr algn="ctr"/>
            <a:r>
              <a:rPr lang="el-GR" sz="1200"/>
              <a:t>Μπορείτε να συμμετάσχετε σε εκδηλώσεις για τη νεολαία, όπως ο Διάλογος της ΕΕ για τη Νεολαία, η Ευρωπαϊκή Εκδήλωση για τη Νεολαία (EYE) που διοργανώνει το Ευρωπαϊκό Κοινοβούλιο και η εκδήλωση </a:t>
            </a:r>
            <a:r>
              <a:rPr lang="el-GR" sz="1200" b="1" i="1">
                <a:solidFill>
                  <a:srgbClr val="0CAFAD"/>
                </a:solidFill>
              </a:rPr>
              <a:t>Η δική σου Ευρώπη, η δική σου φωνή!</a:t>
            </a:r>
            <a:r>
              <a:rPr lang="el-GR" sz="1200" b="1">
                <a:solidFill>
                  <a:srgbClr val="0CAFAD"/>
                </a:solidFill>
              </a:rPr>
              <a:t> </a:t>
            </a:r>
            <a:br>
              <a:rPr lang="el-GR" sz="1200"/>
            </a:br>
            <a:r>
              <a:rPr lang="el-GR" sz="1200"/>
              <a:t>της Ευρωπαϊκής Οικονομικής</a:t>
            </a:r>
            <a:br>
              <a:rPr lang="el-GR" sz="1200"/>
            </a:br>
            <a:r>
              <a:rPr lang="el-GR" sz="1200"/>
              <a:t>και Κοινωνικής Επιτροπής. </a:t>
            </a:r>
          </a:p>
          <a:p>
            <a:pPr algn="ctr"/>
            <a:r>
              <a:rPr lang="el-GR" sz="1200"/>
              <a:t>Εκεί, μπορείτε να κάνετε τη φωνή σας να ακουστεί!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CC9D-31B9-47EF-B81A-B7E9F19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62" y="858004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A3789-861E-49CE-BE77-92F1CAD154FC}"/>
              </a:ext>
            </a:extLst>
          </p:cNvPr>
          <p:cNvSpPr txBox="1"/>
          <p:nvPr/>
        </p:nvSpPr>
        <p:spPr>
          <a:xfrm>
            <a:off x="6742340" y="2284419"/>
            <a:ext cx="2200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Εργαστείτε</a:t>
            </a:r>
          </a:p>
          <a:p>
            <a:pPr algn="ctr"/>
            <a:r>
              <a:rPr lang="el-GR" sz="1200" dirty="0"/>
              <a:t>Μπορείτε να υποβάλετε αίτηση για θέσεις εργασίας εντός της Ευρωπαϊκής Ένωσης μόλις συμπληρώσετε το 18ο έτος της ηλικίας σας. </a:t>
            </a:r>
          </a:p>
          <a:p>
            <a:pPr algn="ctr"/>
            <a:r>
              <a:rPr lang="el-GR" sz="1200" dirty="0"/>
              <a:t>Το πρόγραμμα</a:t>
            </a:r>
            <a:r>
              <a:rPr lang="el-GR" sz="1200" b="1" dirty="0">
                <a:solidFill>
                  <a:srgbClr val="0CAFAD"/>
                </a:solidFill>
              </a:rPr>
              <a:t> EURES </a:t>
            </a:r>
            <a:r>
              <a:rPr lang="el-GR" sz="1200" dirty="0"/>
              <a:t>σας φέρνει σε επαφή με εργοδότες από ολόκληρη την ΕΕ, τη Νορβηγία και την Ισλανδία.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388A7-3CF3-48CA-B9EB-89A9E0F68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663532" y="4136479"/>
            <a:ext cx="1673868" cy="1029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396FCC-455A-4E59-B57B-D762BA8E89B7}"/>
              </a:ext>
            </a:extLst>
          </p:cNvPr>
          <p:cNvSpPr txBox="1"/>
          <p:nvPr/>
        </p:nvSpPr>
        <p:spPr>
          <a:xfrm>
            <a:off x="5337864" y="5123913"/>
            <a:ext cx="3348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Ταξιδέψτε</a:t>
            </a:r>
          </a:p>
          <a:p>
            <a:pPr algn="ctr"/>
            <a:r>
              <a:rPr lang="el-GR" sz="1200" dirty="0"/>
              <a:t>Ο χωρίς σύνορα χώρος </a:t>
            </a:r>
            <a:r>
              <a:rPr lang="el-GR" sz="1200" dirty="0" err="1"/>
              <a:t>Σένγκεν</a:t>
            </a:r>
            <a:r>
              <a:rPr lang="el-GR" sz="1200" dirty="0"/>
              <a:t> εξασφαλίζει την ελεύθερη κυκλοφορία 400 εκατομμυρίων πολιτών της ΕΕ μεταξύ διαφόρων χωρών. </a:t>
            </a:r>
          </a:p>
          <a:p>
            <a:pPr algn="ctr"/>
            <a:r>
              <a:rPr lang="el-GR" sz="1200" dirty="0"/>
              <a:t>Για παράδειγμα, η σιδηροδρομική κάρτα </a:t>
            </a:r>
            <a:r>
              <a:rPr lang="el-GR" sz="1200" b="1" dirty="0">
                <a:solidFill>
                  <a:srgbClr val="0CAFAD"/>
                </a:solidFill>
              </a:rPr>
              <a:t>INTERRAIL</a:t>
            </a:r>
            <a:r>
              <a:rPr lang="el-GR" sz="1200" dirty="0"/>
              <a:t> σάς επιτρέπει να ταξιδέψετε σε περισσότερους από 40 προορισμούς σε 30 χώρες.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64B7BE-615E-4837-AEA7-D14D1F9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68"/>
            <a:ext cx="8229600" cy="971146"/>
          </a:xfrm>
        </p:spPr>
        <p:txBody>
          <a:bodyPr/>
          <a:lstStyle/>
          <a:p>
            <a:pPr algn="ctr"/>
            <a:r>
              <a:rPr lang="el-GR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Τι προσφέρει η ΕΕ στους νέους;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51D07-EFC5-495B-81AD-077B5A12A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217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34DD74551733C243A24AB255EE6A94DB" ma:contentTypeVersion="4" ma:contentTypeDescription="Defines the documents for Document Manager V2" ma:contentTypeScope="" ma:versionID="6dc1781ba7fab92d7d66b168e0cae93f">
  <xsd:schema xmlns:xsd="http://www.w3.org/2001/XMLSchema" xmlns:xs="http://www.w3.org/2001/XMLSchema" xmlns:p="http://schemas.microsoft.com/office/2006/metadata/properties" xmlns:ns2="59ace41b-6786-4ce3-be71-52c27066c6ef" xmlns:ns3="http://schemas.microsoft.com/sharepoint/v3/fields" xmlns:ns4="91e51ac0-4aa1-4d5e-9a67-017d481be00b" targetNamespace="http://schemas.microsoft.com/office/2006/metadata/properties" ma:root="true" ma:fieldsID="f33a43edcf383b76f4f66ff8ebd76d7b" ns2:_="" ns3:_="" ns4:_="">
    <xsd:import namespace="59ace41b-6786-4ce3-be71-52c27066c6ef"/>
    <xsd:import namespace="http://schemas.microsoft.com/sharepoint/v3/fields"/>
    <xsd:import namespace="91e51ac0-4aa1-4d5e-9a67-017d481be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41b-6786-4ce3-be71-52c27066c6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e2fb5ba9-5e53-4066-9f9c-cd35b339bd62}" ma:internalName="TaxCatchAll" ma:showField="CatchAllData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2fb5ba9-5e53-4066-9f9c-cd35b339bd62}" ma:internalName="TaxCatchAllLabel" ma:readOnly="true" ma:showField="CatchAllDataLabel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1ac0-4aa1-4d5e-9a67-017d481be00b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ace41b-6786-4ce3-be71-52c27066c6ef">F7M6YNZUATRX-1659962339-2646</_dlc_DocId>
    <_dlc_DocIdUrl xmlns="59ace41b-6786-4ce3-be71-52c27066c6ef">
      <Url>http://dm/eesc/2024/_layouts/15/DocIdRedir.aspx?ID=F7M6YNZUATRX-1659962339-2646</Url>
      <Description>F7M6YNZUATRX-1659962339-2646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59ace41b-6786-4ce3-be71-52c27066c6ef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59ace41b-6786-4ce3-be71-52c27066c6ef">2024-12-12T12:00:00+00:00</ProductionDate>
    <DocumentNumber xmlns="91e51ac0-4aa1-4d5e-9a67-017d481be00b">4369</DocumentNumber>
    <FicheYear xmlns="59ace41b-6786-4ce3-be71-52c27066c6ef" xsi:nil="true"/>
    <DossierNumber xmlns="59ace41b-6786-4ce3-be71-52c27066c6e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59ace41b-6786-4ce3-be71-52c27066c6ef">
      <Value>43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26</Value>
      <Value>25</Value>
      <Value>24</Value>
      <Value>23</Value>
      <Value>22</Value>
      <Value>21</Value>
      <Value>18</Value>
      <Value>17</Value>
      <Value>16</Value>
      <Value>14</Value>
      <Value>12</Value>
      <Value>11</Value>
      <Value>10</Value>
      <Value>8</Value>
      <Value>5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</Terms>
    </DocumentLanguage_0>
    <MeetingDate xmlns="59ace41b-6786-4ce3-be71-52c27066c6ef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59ace41b-6786-4ce3-be71-52c27066c6ef" xsi:nil="true"/>
    <DocumentYear xmlns="59ace41b-6786-4ce3-be71-52c27066c6ef">2024</DocumentYear>
    <FicheNumber xmlns="59ace41b-6786-4ce3-be71-52c27066c6ef">11954</FicheNumber>
    <OriginalSender xmlns="59ace41b-6786-4ce3-be71-52c27066c6ef">
      <UserInfo>
        <DisplayName>Poulou Nikoletta</DisplayName>
        <AccountId>2040</AccountId>
        <AccountType/>
      </UserInfo>
    </OriginalSender>
    <DocumentPart xmlns="59ace41b-6786-4ce3-be71-52c27066c6ef">0</DocumentPart>
    <AdoptionDate xmlns="59ace41b-6786-4ce3-be71-52c27066c6ef" xsi:nil="true"/>
    <RequestingService xmlns="59ace41b-6786-4ce3-be71-52c27066c6ef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91e51ac0-4aa1-4d5e-9a67-017d481be00b" xsi:nil="true"/>
    <DossierName_0 xmlns="http://schemas.microsoft.com/sharepoint/v3/fields">
      <Terms xmlns="http://schemas.microsoft.com/office/infopath/2007/PartnerControls"/>
    </DossierName_0>
    <DocumentVersion xmlns="59ace41b-6786-4ce3-be71-52c27066c6ef">0</DocumentVersion>
  </documentManagement>
</p:properties>
</file>

<file path=customXml/itemProps1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08F0321-59FB-440C-A4C2-0B63B085AE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e41b-6786-4ce3-be71-52c27066c6ef"/>
    <ds:schemaRef ds:uri="http://schemas.microsoft.com/sharepoint/v3/fields"/>
    <ds:schemaRef ds:uri="91e51ac0-4aa1-4d5e-9a67-017d481be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C7F0E4D-93EC-40AA-8443-66FD7B0FDBC8}">
  <ds:schemaRefs>
    <ds:schemaRef ds:uri="http://schemas.microsoft.com/office/2006/metadata/properties"/>
    <ds:schemaRef ds:uri="http://schemas.microsoft.com/office/infopath/2007/PartnerControls"/>
    <ds:schemaRef ds:uri="59ace41b-6786-4ce3-be71-52c27066c6ef"/>
    <ds:schemaRef ds:uri="http://schemas.microsoft.com/sharepoint/v3/fields"/>
    <ds:schemaRef ds:uri="91e51ac0-4aa1-4d5e-9a67-017d481be0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1491</Words>
  <Application>Microsoft Office PowerPoint</Application>
  <PresentationFormat>On-screen Show (4:3)</PresentationFormat>
  <Paragraphs>132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3</vt:lpstr>
      <vt:lpstr>Theme1</vt:lpstr>
      <vt:lpstr>PowerPoint Presentation</vt:lpstr>
      <vt:lpstr>Σχετικά με την ΕΕ</vt:lpstr>
      <vt:lpstr>Τι κάνει η ΕΕ;</vt:lpstr>
      <vt:lpstr>PowerPoint Presentation</vt:lpstr>
      <vt:lpstr>PowerPoint Presentation</vt:lpstr>
      <vt:lpstr>PowerPoint Presentation</vt:lpstr>
      <vt:lpstr>Τι είναι η γνωμοδότηση;</vt:lpstr>
      <vt:lpstr>PowerPoint Presentation</vt:lpstr>
      <vt:lpstr>Τι προσφέρει η ΕΕ στους νέους;</vt:lpstr>
      <vt:lpstr>Τι προσφέρει η ΕΟΚΕ στους νέους;</vt:lpstr>
      <vt:lpstr>Πρωτοβουλίες της ΕΟΚΕ για τους νέους </vt:lpstr>
      <vt:lpstr>Η δική σου Ευρώπη, η δική σου φωνή! (YEYS!)</vt:lpstr>
      <vt:lpstr>PowerPoint Presentation</vt:lpstr>
      <vt:lpstr>PowerPoint Presentation</vt:lpstr>
      <vt:lpstr>PowerPoint Presentation</vt:lpstr>
      <vt:lpstr>Ας μη χαθούμε!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YEYS2025  Παρουσίαση PPT για σχολικές επισκέψεις</dc:title>
  <dc:subject>INFO</dc:subject>
  <dc:creator>Rodriges Dias Aline</dc:creator>
  <cp:keywords>EESC-2024-04369-00-00-INFO-TRA-EN</cp:keywords>
  <dc:description>Rapporteur:  - Original language: EN - Date of document: 12/12/2024 - Date of meeting:  - External documents:  - Administrator:  BURUZAN Adela</dc:description>
  <cp:lastModifiedBy>Buruzan Adela</cp:lastModifiedBy>
  <cp:revision>396</cp:revision>
  <dcterms:created xsi:type="dcterms:W3CDTF">2019-11-25T13:57:29Z</dcterms:created>
  <dcterms:modified xsi:type="dcterms:W3CDTF">2024-12-16T13:54:25Z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0x010100EA97B91038054C99906057A708A1480A0034DD74551733C243A24AB255EE6A94DB</vt:lpwstr>
  </property>
  <property fmtid="{D5CDD505-2E9C-101B-9397-08002B2CF9AE}" pid="3" name="_dlc_DocIdItemGuid">
    <vt:lpwstr>6c24d3cd-0217-46bd-bf17-42e2511538e4</vt:lpwstr>
  </property>
  <property fmtid="{D5CDD505-2E9C-101B-9397-08002B2CF9AE}" pid="4" name="AvailableTranslations">
    <vt:lpwstr>12;#IT|0774613c-01ed-4e5d-a25d-11d2388de825;#31;#NL|55c6556c-b4f4-441d-9acf-c498d4f838bd;#5;#EN|f2175f21-25d7-44a3-96da-d6a61b075e1b;#16;#DA|5d49c027-8956-412b-aa16-e85a0f96ad0e;#14;#FR|d2afafd3-4c81-4f60-8f52-ee33f2f54ff3;#33;#ET|ff6c3f4c-b02c-4c3c-ab07-2c37995a7a0a;#27;#SL|98a412ae-eb01-49e9-ae3d-585a81724cfc;#32;#HU|6b229040-c589-4408-b4c1-4285663d20a8;#29;#EL|6d4f4d51-af9b-4650-94b4-4276bee85c91;#18;#GA|762d2456-c427-4ecb-b312-af3dad8e258c;#37;#RO|feb747a2-64cd-4299-af12-4833ddc30497;#21;#SV|c2ed69e7-a339-43d7-8f22-d93680a92aa0;#35;#FI|87606a43-d45f-42d6-b8c9-e1a3457db5b7;#25;#DE|f6b31e5a-26fa-4935-b661-318e46daf27e;#43;#CS|72f9705b-0217-4fd3-bea2-cbc7ed80e26e;#36;#PT|50ccc04a-eadd-42ae-a0cb-acaf45f812ba;#23;#MT|7df99101-6854-4a26-b53a-b88c0da02c26;#24;#ES|e7a6b05b-ae16-40c8-add9-68b64b03aeba;#26;#SK|46d9fce0-ef79-4f71-b89b-cd6aa82426b8;#28;#LV|46f7e311-5d9f-4663-b433-18aeccb7ace7;#22;#BG|1a1b3951-7821-4e6a-85f5-5673fc08bd2c;#30;#HR|2f555653-ed1a-4fe6-8362-9082d95989e5;#17;#PL|1e03da61-4678-4e07-b136-b5024ca9197b;#34;#LT|a7ff5ce7-6123-4f68-865a-a57c31810414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4369</vt:i4>
  </property>
  <property fmtid="{D5CDD505-2E9C-101B-9397-08002B2CF9AE}" pid="9" name="FicheYear">
    <vt:i4>2021</vt:i4>
  </property>
  <property fmtid="{D5CDD505-2E9C-101B-9397-08002B2CF9AE}" pid="10" name="DocumentYear">
    <vt:i4>2024</vt:i4>
  </property>
  <property fmtid="{D5CDD505-2E9C-101B-9397-08002B2CF9AE}" pid="11" name="DocumentVersion">
    <vt:i4>0</vt:i4>
  </property>
  <property fmtid="{D5CDD505-2E9C-101B-9397-08002B2CF9AE}" pid="12" name="FicheNumber">
    <vt:i4>11954</vt:i4>
  </property>
  <property fmtid="{D5CDD505-2E9C-101B-9397-08002B2CF9AE}" pid="13" name="DocumentStatus">
    <vt:lpwstr>3;#TRA|150d2a88-1431-44e6-a8ca-0bb753ab8672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10;#INFO|d9136e7c-93a9-4c42-9d28-92b61e85f80c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11;#Internal|2451815e-8241-4bbf-a22e-1ab710712bf2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5;#EN|f2175f21-25d7-44a3-96da-d6a61b075e1b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IT|0774613c-01ed-4e5d-a25d-11d2388de825;NL|55c6556c-b4f4-441d-9acf-c498d4f838bd;EN|f2175f21-25d7-44a3-96da-d6a61b075e1b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31;#NL|55c6556c-b4f4-441d-9acf-c498d4f838bd;#12;#IT|0774613c-01ed-4e5d-a25d-11d2388de825;#11;#Internal|2451815e-8241-4bbf-a22e-1ab710712bf2;#10;#INFO|d9136e7c-93a9-4c42-9d28-92b61e85f80c;#8;#Final|ea5e6674-7b27-4bac-b091-73adbb394efe;#5;#EN|f2175f21-25d7-44a3-96da-d6a61b075e1b;#3;#TRA|150d2a88-1431-44e6-a8ca-0bb753ab8672;#1;#EESC|422833ec-8d7e-4e65-8e4e-8bed07ffb729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8;#Final|ea5e6674-7b27-4bac-b091-73adbb394efe</vt:lpwstr>
  </property>
  <property fmtid="{D5CDD505-2E9C-101B-9397-08002B2CF9AE}" pid="30" name="DocumentLanguage">
    <vt:lpwstr>29;#EL|6d4f4d51-af9b-4650-94b4-4276bee85c91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