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jpeg"/><Relationship Id="rId5" Type="http://schemas.openxmlformats.org/officeDocument/2006/relationships/image" Target="../media/image46.svg"/><Relationship Id="rId10" Type="http://schemas.openxmlformats.org/officeDocument/2006/relationships/image" Target="../media/image6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.jpe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7.jpeg"/><Relationship Id="rId2" Type="http://schemas.openxmlformats.org/officeDocument/2006/relationships/image" Target="../media/image6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69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6.sv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bg/members-groups/groups/employers-grou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eesc.europa.eu/bg/members-groups/groups/civil-society-organisations-group" TargetMode="External"/><Relationship Id="rId4" Type="http://schemas.openxmlformats.org/officeDocument/2006/relationships/hyperlink" Target="http://www.eesc.europa.eu/?i=portal.bg.group-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216AD-D4CC-4CC4-B842-98C5A5C9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16" y="4600575"/>
            <a:ext cx="2614867" cy="11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3240148"/>
            <a:ext cx="4492105" cy="2242157"/>
          </a:xfrm>
        </p:spPr>
        <p:txBody>
          <a:bodyPr>
            <a:noAutofit/>
          </a:bodyPr>
          <a:lstStyle/>
          <a:p>
            <a:pPr eaLnBrk="1" hangingPunct="1"/>
            <a:r>
              <a:rPr lang="bg-BG" sz="5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Предложение на ЕИСК за младежите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bg-BG" sz="2000"/>
              <a:t>През септември 2022 г. ЕИСК прие становището </a:t>
            </a:r>
            <a:r>
              <a:rPr lang="bg-BG" sz="2000" b="1">
                <a:solidFill>
                  <a:srgbClr val="0CAFAD"/>
                </a:solidFill>
              </a:rPr>
              <a:t>„Оценка на въздействието на ЕС от гледна точка на младежта“</a:t>
            </a:r>
            <a:r>
              <a:rPr lang="bg-BG" sz="2000"/>
              <a:t>, в което се описва този инструмент, предназначен за </a:t>
            </a:r>
            <a:r>
              <a:rPr lang="bg-BG" sz="2000" b="1"/>
              <a:t>засилване на участието на младите хора</a:t>
            </a:r>
            <a:r>
              <a:rPr lang="bg-BG" sz="2000"/>
              <a:t> и включване на техните гледни точки в изготвянето на политиките.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bg-BG" sz="2000"/>
              <a:t>След това през юли 2023 г. беше създадена </a:t>
            </a:r>
            <a:r>
              <a:rPr lang="bg-BG" sz="2000" b="1">
                <a:solidFill>
                  <a:srgbClr val="0CAFAD"/>
                </a:solidFill>
              </a:rPr>
              <a:t>Младежката група на ЕИСК</a:t>
            </a:r>
            <a:r>
              <a:rPr lang="bg-BG" sz="2000"/>
              <a:t>, която има за задача: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bg-BG" sz="2000"/>
              <a:t>да проучва начини младите хора да </a:t>
            </a:r>
            <a:r>
              <a:rPr lang="bg-BG" sz="2000" b="1">
                <a:solidFill>
                  <a:srgbClr val="0CAFAD"/>
                </a:solidFill>
              </a:rPr>
              <a:t>допринасят активно</a:t>
            </a:r>
            <a:r>
              <a:rPr lang="bg-BG" sz="2000"/>
              <a:t> за работата на Комитета;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bg-BG" sz="2000"/>
              <a:t>да насърчава открития диалог между</a:t>
            </a:r>
            <a:r>
              <a:rPr lang="bg-BG" sz="2000" b="1">
                <a:solidFill>
                  <a:srgbClr val="0CAFAD"/>
                </a:solidFill>
              </a:rPr>
              <a:t> членовете на ЕИСК и младежките организации.</a:t>
            </a:r>
            <a:r>
              <a:rPr lang="bg-BG" sz="200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1110" y="4304864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Младежка група </a:t>
            </a:r>
            <a:br>
              <a:rPr lang="bg-BG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на ЕИСК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49825" y="2951054"/>
            <a:ext cx="1828104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Проявата „Твоята Европа, </a:t>
            </a:r>
            <a:br>
              <a:rPr lang="bg-BG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твоето мнение!“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477929" y="4213219"/>
            <a:ext cx="1521006" cy="1074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Оценката на въздействието на ЕС от гледна точка на младежта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978846" y="2477355"/>
            <a:ext cx="1748217" cy="15219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Проучване относно участието на младите хора на различни равнища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0808" y="2677188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Кръгли маси на младежта</a:t>
            </a:r>
            <a:br>
              <a:rPr lang="bg-BG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относно климата</a:t>
            </a:r>
            <a:br>
              <a:rPr lang="bg-BG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и устойчивостта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>
                <a:latin typeface="Calibri"/>
                <a:ea typeface="Calibri"/>
                <a:cs typeface="Calibri"/>
              </a:rPr>
              <a:t>Младежки делегат на Конференцията на страните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bg-BG" sz="48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Инициативи на ЕИСК за младежта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/>
              <a:t>1</a:t>
            </a:r>
            <a:r>
              <a:rPr lang="bg-BG" sz="1800"/>
              <a:t>3 - 14 март 2025 г.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/>
              <a:t>Брюксел, Белгия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61875" y="2955905"/>
            <a:ext cx="3410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/>
              <a:t>133 делегати от:</a:t>
            </a:r>
          </a:p>
          <a:p>
            <a:r>
              <a:rPr lang="bg-BG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>
                <a:solidFill>
                  <a:srgbClr val="0CAFAD"/>
                </a:solidFill>
              </a:rPr>
              <a:t>Средни училища</a:t>
            </a:r>
            <a:r>
              <a:rPr lang="bg-BG"/>
              <a:t> от 37 държави: 27 държави членки, 9 страни кандидатки, Обединеното кралство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>
                <a:solidFill>
                  <a:srgbClr val="0CAFAD"/>
                </a:solidFill>
              </a:rPr>
              <a:t>Национален младежки конгрес</a:t>
            </a:r>
            <a:r>
              <a:rPr lang="bg-BG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>
                <a:solidFill>
                  <a:srgbClr val="0CAFAD"/>
                </a:solidFill>
              </a:rPr>
              <a:t>Младежки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>
                <a:solidFill>
                  <a:srgbClr val="0CAFAD"/>
                </a:solidFill>
              </a:rPr>
              <a:t>Европейски младежки форум</a:t>
            </a:r>
          </a:p>
          <a:p>
            <a:r>
              <a:rPr lang="bg-BG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008528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bg-BG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Проявата „Твоята Европа, твоето мнение!“ (YEYS)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329061" y="3735530"/>
            <a:ext cx="3140044" cy="2740329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2890844" y="265947"/>
            <a:ext cx="336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>
                <a:solidFill>
                  <a:schemeClr val="accent5">
                    <a:lumMod val="75000"/>
                  </a:schemeClr>
                </a:solidFill>
              </a:rPr>
              <a:t>Структура на проявата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590613" y="1346812"/>
            <a:ext cx="23169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</a:rPr>
              <a:t>Етап 1. </a:t>
            </a:r>
            <a:r>
              <a:rPr lang="bg-BG" sz="1800" dirty="0"/>
              <a:t>Ще бъдете разделени на </a:t>
            </a:r>
            <a:r>
              <a:rPr lang="bg-BG" sz="1800" b="1" dirty="0"/>
              <a:t>групи</a:t>
            </a:r>
            <a:r>
              <a:rPr lang="bg-BG" sz="1800" dirty="0"/>
              <a:t> и ще </a:t>
            </a:r>
            <a:r>
              <a:rPr lang="bg-BG" sz="1800" b="1" dirty="0"/>
              <a:t>участвате в интерактивни семинари</a:t>
            </a:r>
            <a:r>
              <a:rPr lang="bg-BG" sz="1800" dirty="0"/>
              <a:t> и </a:t>
            </a:r>
            <a:r>
              <a:rPr lang="bg-BG" sz="1800" b="1" dirty="0"/>
              <a:t>вдъхновяващи дебати с</a:t>
            </a:r>
            <a:r>
              <a:rPr lang="bg-BG" sz="1800" dirty="0"/>
              <a:t> изтъкнати оратори.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290265" y="1348917"/>
            <a:ext cx="2178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</a:rPr>
              <a:t>Етап 2. </a:t>
            </a:r>
            <a:r>
              <a:rPr lang="bg-BG" sz="1800" dirty="0"/>
              <a:t>Модераторите ще ръководят сесиите, за да ви помогнат да </a:t>
            </a:r>
            <a:r>
              <a:rPr lang="bg-BG" sz="1800" b="1" dirty="0"/>
              <a:t>разясните визията и очакванията Ви за бъдещето на Европа.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336907"/>
            <a:ext cx="264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b="1">
                <a:solidFill>
                  <a:schemeClr val="accent1">
                    <a:lumMod val="75000"/>
                  </a:schemeClr>
                </a:solidFill>
              </a:rPr>
              <a:t>Етап 3.</a:t>
            </a:r>
            <a:r>
              <a:rPr lang="bg-BG" sz="18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Проявата </a:t>
            </a:r>
            <a:r>
              <a:rPr lang="bg-BG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ще завърши с пленарна сесия</a:t>
            </a:r>
            <a:r>
              <a:rPr lang="bg-BG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на която участниците ще оформят идеите си под формата на конкретни препоръки.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b="1" dirty="0"/>
              <a:t>Група „Младеж“ на ЕИСК</a:t>
            </a:r>
            <a:r>
              <a:rPr lang="bg-BG" dirty="0"/>
              <a:t> ще предприеме последващи действия, като сподели препоръките като </a:t>
            </a:r>
            <a:r>
              <a:rPr lang="bg-BG" b="1" dirty="0"/>
              <a:t>потенциален принос</a:t>
            </a:r>
            <a:r>
              <a:rPr lang="bg-BG" dirty="0"/>
              <a:t> за консултативната и политическата работа, извършвана от ЕИСК, и ще проучи как те да бъдат включени в избраните становища, които ще бъдат подложени на </a:t>
            </a:r>
            <a:r>
              <a:rPr lang="bg-BG" b="1" dirty="0"/>
              <a:t>оценката на въздействието</a:t>
            </a:r>
            <a:r>
              <a:rPr lang="bg-BG" dirty="0"/>
              <a:t> </a:t>
            </a:r>
            <a:r>
              <a:rPr lang="bg-BG" b="1" dirty="0"/>
              <a:t>на ЕС от гледна точка на младежта.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859367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613" y="1961463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000" b="1">
                <a:solidFill>
                  <a:schemeClr val="accent1">
                    <a:lumMod val="75000"/>
                  </a:schemeClr>
                </a:solidFill>
              </a:rPr>
              <a:t>Резултати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505663" y="3973558"/>
            <a:ext cx="2786842" cy="2217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737444" y="3681892"/>
            <a:ext cx="232328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400" b="1" dirty="0">
                <a:solidFill>
                  <a:srgbClr val="0CAFAD"/>
                </a:solidFill>
              </a:rPr>
              <a:t>Учителите</a:t>
            </a:r>
            <a:r>
              <a:rPr lang="bg-BG" sz="1400" dirty="0"/>
              <a:t> също ще имат възможност да посетят </a:t>
            </a:r>
            <a:r>
              <a:rPr lang="bg-BG" sz="1400" b="1" dirty="0">
                <a:solidFill>
                  <a:srgbClr val="0CAFAD"/>
                </a:solidFill>
              </a:rPr>
              <a:t>Дома на европейската история</a:t>
            </a:r>
            <a:r>
              <a:rPr lang="bg-BG" sz="1400" dirty="0"/>
              <a:t>, да </a:t>
            </a:r>
            <a:r>
              <a:rPr lang="bg-BG" sz="1400" b="1" dirty="0">
                <a:solidFill>
                  <a:srgbClr val="0CAFAD"/>
                </a:solidFill>
              </a:rPr>
              <a:t>създадат мрежа</a:t>
            </a:r>
            <a:r>
              <a:rPr lang="bg-BG" sz="1400" dirty="0"/>
              <a:t> с колеги и да участват в специални обучения и информационни сесии, организирани от други институции на ЕС, с конкретни предложения, насочени към младите хора</a:t>
            </a:r>
            <a:r>
              <a:rPr lang="bg-BG" sz="15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bg-BG" sz="3600" b="1">
                <a:solidFill>
                  <a:schemeClr val="accent5">
                    <a:lumMod val="75000"/>
                  </a:schemeClr>
                </a:solidFill>
              </a:rPr>
              <a:t>Цели на #YEYS2025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5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i="0" dirty="0">
                <a:effectLst/>
              </a:rPr>
              <a:t>ще овласти младите хора и ще предостави на участниците инструменти за </a:t>
            </a:r>
            <a:r>
              <a:rPr lang="bg-BG" sz="1600" b="1" i="0" dirty="0">
                <a:solidFill>
                  <a:srgbClr val="0CAFAD"/>
                </a:solidFill>
                <a:effectLst/>
              </a:rPr>
              <a:t>демокрацията на участието</a:t>
            </a:r>
            <a:r>
              <a:rPr lang="bg-BG" sz="1600" i="0" dirty="0">
                <a:effectLst/>
              </a:rPr>
              <a:t>;</a:t>
            </a:r>
          </a:p>
          <a:p>
            <a:endParaRPr lang="en-US" sz="16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i="0" dirty="0">
                <a:effectLst/>
              </a:rPr>
              <a:t>ще насърчи младите участници </a:t>
            </a:r>
            <a:r>
              <a:rPr lang="bg-BG" sz="1600" b="1" i="0" dirty="0">
                <a:solidFill>
                  <a:srgbClr val="0CAFAD"/>
                </a:solidFill>
                <a:effectLst/>
              </a:rPr>
              <a:t>да изразят своите опасения</a:t>
            </a:r>
            <a:r>
              <a:rPr lang="bg-BG" sz="1600" i="0" dirty="0">
                <a:effectLst/>
              </a:rPr>
              <a:t> по въпроси, свързани с ЕС</a:t>
            </a:r>
            <a:r>
              <a:rPr lang="bg-BG" i="0" dirty="0">
                <a:effectLst/>
              </a:rPr>
              <a:t>;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i="0" dirty="0">
                <a:effectLst/>
              </a:rPr>
              <a:t>ще вдъхнови бъдещата</a:t>
            </a:r>
            <a:r>
              <a:rPr lang="bg-BG" sz="1600" b="1" i="0" dirty="0">
                <a:solidFill>
                  <a:srgbClr val="0CAFAD"/>
                </a:solidFill>
                <a:effectLst/>
              </a:rPr>
              <a:t> </a:t>
            </a:r>
            <a:r>
              <a:rPr lang="bg-BG" sz="1600" i="0" dirty="0">
                <a:effectLst/>
              </a:rPr>
              <a:t>им</a:t>
            </a:r>
            <a:r>
              <a:rPr lang="bg-BG" sz="1600" b="1" i="0" dirty="0">
                <a:solidFill>
                  <a:srgbClr val="0CAFAD"/>
                </a:solidFill>
                <a:effectLst/>
              </a:rPr>
              <a:t> гражданска ангажираност</a:t>
            </a:r>
            <a:r>
              <a:rPr lang="bg-BG" sz="1600" i="0" dirty="0">
                <a:effectLst/>
              </a:rPr>
              <a:t> с ЕС и техните общности.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11435" y="968989"/>
            <a:ext cx="3960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ЕИСК организира </a:t>
            </a:r>
            <a:r>
              <a:rPr lang="bg-BG" b="1" dirty="0"/>
              <a:t>16-ото</a:t>
            </a:r>
            <a:r>
              <a:rPr lang="bg-BG" dirty="0"/>
              <a:t> издание на младежката пленарна проява</a:t>
            </a:r>
            <a:r>
              <a:rPr lang="bg-BG" i="1" dirty="0">
                <a:solidFill>
                  <a:srgbClr val="0CAFAD"/>
                </a:solidFill>
              </a:rPr>
              <a:t> </a:t>
            </a:r>
            <a:r>
              <a:rPr lang="bg-BG" b="1" i="1" dirty="0">
                <a:solidFill>
                  <a:srgbClr val="0CAFAD"/>
                </a:solidFill>
              </a:rPr>
              <a:t>„Твоята Европа, твоето мнение!“</a:t>
            </a:r>
          </a:p>
          <a:p>
            <a:endParaRPr lang="en-GB" dirty="0"/>
          </a:p>
          <a:p>
            <a:r>
              <a:rPr lang="bg-BG" dirty="0"/>
              <a:t>Тази година „Твоята Европа, твоето мнение“: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-40984" y="5221670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bg-BG" sz="2000" b="1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bg-BG" sz="3600" b="1">
                <a:solidFill>
                  <a:schemeClr val="accent5">
                    <a:lumMod val="75000"/>
                  </a:schemeClr>
                </a:solidFill>
              </a:rPr>
              <a:t>Какво ще Ви донесе това преживяване?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Заедно с други участници ще бъдете приканени да проучите и да предложите </a:t>
            </a:r>
            <a:r>
              <a:rPr lang="bg-BG" b="1" dirty="0">
                <a:solidFill>
                  <a:srgbClr val="0CAFAD"/>
                </a:solidFill>
              </a:rPr>
              <a:t>творчески решения за засилване на ангажираността на младите хора и укрепване на демокрацията на участието.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След „Твоята Европа, твоето мнение!“ ще получите и </a:t>
            </a:r>
            <a:r>
              <a:rPr lang="bg-BG" b="1" dirty="0">
                <a:solidFill>
                  <a:srgbClr val="0CAFAD"/>
                </a:solidFill>
              </a:rPr>
              <a:t>диплома за тази проява</a:t>
            </a:r>
            <a:r>
              <a:rPr lang="bg-BG" dirty="0"/>
              <a:t>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Ще ви бъдат предоставени </a:t>
            </a:r>
            <a:r>
              <a:rPr lang="bg-BG" b="1" dirty="0">
                <a:solidFill>
                  <a:srgbClr val="0CAFAD"/>
                </a:solidFill>
              </a:rPr>
              <a:t>образователни материали, които да споделите с вашия клас, приятели и семейство.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2000"/>
              <a:t>Забавен и стимулиращ обмен с други ученици и</a:t>
            </a:r>
            <a:br>
              <a:rPr lang="bg-BG" sz="2000"/>
            </a:br>
            <a:r>
              <a:rPr lang="bg-BG" sz="2000"/>
              <a:t>младежи от </a:t>
            </a:r>
            <a:r>
              <a:rPr lang="bg-BG" sz="2000" b="1">
                <a:solidFill>
                  <a:srgbClr val="0CAFAD"/>
                </a:solidFill>
              </a:rPr>
              <a:t>цяла Европа.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bg-BG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Поддържайте връзка с нас!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i="0">
                <a:solidFill>
                  <a:srgbClr val="333333"/>
                </a:solidFill>
                <a:effectLst/>
              </a:rPr>
              <a:t>Сканирайте QR кода</a:t>
            </a:r>
            <a:r>
              <a:rPr lang="bg-BG" sz="1600">
                <a:solidFill>
                  <a:srgbClr val="333333"/>
                </a:solidFill>
              </a:rPr>
              <a:t>, посетете уебстраницата и следете проявата!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261688"/>
            <a:ext cx="33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0" i="0">
                <a:solidFill>
                  <a:srgbClr val="333333"/>
                </a:solidFill>
                <a:effectLst/>
              </a:rPr>
              <a:t>Искате да се свържете с нас? </a:t>
            </a:r>
            <a:r>
              <a:rPr lang="bg-BG" sz="1600"/>
              <a:t>Пишете ни на </a:t>
            </a:r>
            <a:r>
              <a:rPr lang="bg-BG" sz="1600" b="1">
                <a:hlinkClick r:id="rId4"/>
              </a:rPr>
              <a:t>youreurope@eesc.europa.eu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6267450" y="316979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>
                <a:solidFill>
                  <a:srgbClr val="333333"/>
                </a:solidFill>
                <a:latin typeface="Source Sans 3"/>
              </a:rPr>
              <a:t>За повече информация ни следвайте на: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0">
                <a:solidFill>
                  <a:srgbClr val="333333"/>
                </a:solidFill>
                <a:effectLst/>
                <a:hlinkClick r:id="rId10"/>
              </a:rPr>
              <a:t>Твоята Европа, твоето мнение!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bg-BG" sz="1600">
                <a:hlinkClick r:id="rId11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bg-BG" sz="2400" b="1">
                <a:solidFill>
                  <a:schemeClr val="accent5">
                    <a:lumMod val="75000"/>
                  </a:schemeClr>
                </a:solidFill>
              </a:rPr>
              <a:t>До скоро в Брюксел!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73DB1CC-08D1-4186-A533-A01E54AEA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7" y="16381"/>
            <a:ext cx="8388013" cy="6841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bg-BG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ЕС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257358" y="1039502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/>
              <a:t>27 държави членки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/>
              <a:t>9 страни кандидатки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15" y="16381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1643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/>
          </a:p>
          <a:p>
            <a:r>
              <a:rPr lang="bg-BG" sz="2000" b="1">
                <a:solidFill>
                  <a:srgbClr val="0CAFAD"/>
                </a:solidFill>
              </a:rPr>
              <a:t>Около 450 милиона граждани живеят в ЕС.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904" y="928882"/>
            <a:ext cx="2755784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bg-BG" sz="65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Какво прави ЕС?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5"/>
            <a:ext cx="3893653" cy="4433113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bg-BG" sz="1700" dirty="0"/>
              <a:t>насърчава </a:t>
            </a:r>
            <a:r>
              <a:rPr lang="bg-BG" sz="1700" b="1" dirty="0">
                <a:solidFill>
                  <a:srgbClr val="0CAFAD"/>
                </a:solidFill>
              </a:rPr>
              <a:t>мира</a:t>
            </a:r>
            <a:r>
              <a:rPr lang="bg-BG" sz="1700" dirty="0"/>
              <a:t>, неговите ценности и </a:t>
            </a:r>
            <a:r>
              <a:rPr lang="bg-BG" sz="1700" b="1" dirty="0">
                <a:solidFill>
                  <a:srgbClr val="0CAFAD"/>
                </a:solidFill>
              </a:rPr>
              <a:t>благосъстоянието на своите граждани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bg-BG" sz="1700" dirty="0"/>
              <a:t>предлага </a:t>
            </a:r>
            <a:r>
              <a:rPr lang="bg-BG" sz="1700" b="1" dirty="0">
                <a:solidFill>
                  <a:srgbClr val="0CAFAD"/>
                </a:solidFill>
              </a:rPr>
              <a:t>свобода, сигурност и правосъдие</a:t>
            </a:r>
            <a:r>
              <a:rPr lang="bg-BG" sz="1700" dirty="0"/>
              <a:t> без вътрешни граници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bg-BG" sz="1700" dirty="0"/>
              <a:t>гарантира, че неговите граждани </a:t>
            </a:r>
            <a:r>
              <a:rPr lang="bg-BG" sz="1700" b="1" dirty="0">
                <a:solidFill>
                  <a:srgbClr val="0CAFAD"/>
                </a:solidFill>
              </a:rPr>
              <a:t>имат право свободно да се движат и да пребивават</a:t>
            </a:r>
            <a:r>
              <a:rPr lang="bg-BG" sz="1700" dirty="0"/>
              <a:t> в рамките на Съюза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bg-BG" sz="1700" dirty="0"/>
              <a:t>засилва </a:t>
            </a:r>
            <a:r>
              <a:rPr lang="bg-BG" sz="1700" b="1" dirty="0">
                <a:solidFill>
                  <a:srgbClr val="0CAFAD"/>
                </a:solidFill>
              </a:rPr>
              <a:t>икономическото, социалното и териториалното сближаване и солидарността</a:t>
            </a:r>
            <a:r>
              <a:rPr lang="bg-BG" sz="1700" dirty="0"/>
              <a:t> между държавите от ЕС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72549" y="5164628"/>
            <a:ext cx="301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bg-BG" sz="2400" dirty="0"/>
              <a:t>Мотото на ЕС: </a:t>
            </a:r>
            <a:r>
              <a:rPr lang="bg-BG" sz="2400" b="1" dirty="0">
                <a:solidFill>
                  <a:srgbClr val="0CAFAD"/>
                </a:solidFill>
              </a:rPr>
              <a:t>„Единство в многообразието“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454" y="934110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671762" y="4948549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409832" y="6534835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bg-BG" sz="1500"/>
              <a:t>Източник: europa.eu/!DncVGU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Какво представлява Европейският икономически</a:t>
            </a:r>
            <a:b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 социален комитет? (ЕИСК)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D9C2C-611D-4D27-A2F7-BF59ADF3B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43" b="11592"/>
          <a:stretch/>
        </p:blipFill>
        <p:spPr>
          <a:xfrm>
            <a:off x="3176383" y="1319500"/>
            <a:ext cx="2924583" cy="106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ЕИСК е...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109"/>
            <a:ext cx="9144000" cy="21133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bg-BG" sz="1600" b="1" dirty="0">
                <a:solidFill>
                  <a:schemeClr val="bg1"/>
                </a:solidFill>
              </a:rPr>
              <a:t>Консултативен орган</a:t>
            </a:r>
            <a:r>
              <a:rPr lang="bg-BG" sz="1600" dirty="0">
                <a:solidFill>
                  <a:schemeClr val="bg1"/>
                </a:solidFill>
              </a:rPr>
              <a:t>, създаден с Римския договор (1957 г.)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bg-BG" sz="1600" dirty="0">
                <a:solidFill>
                  <a:schemeClr val="bg1"/>
                </a:solidFill>
              </a:rPr>
              <a:t>Той спомага за оформянето на законите и политиките, като предоставя съвети на лицата, отговорни за вземането на решения в Европейската комисия, Европейския парламент и Съвета на Европейския съюз. </a:t>
            </a:r>
            <a:br>
              <a:rPr lang="bg-BG" sz="1600" dirty="0">
                <a:solidFill>
                  <a:schemeClr val="bg1"/>
                </a:solidFill>
              </a:rPr>
            </a:br>
            <a:r>
              <a:rPr lang="bg-BG" sz="1600" dirty="0">
                <a:solidFill>
                  <a:schemeClr val="bg1"/>
                </a:solidFill>
              </a:rPr>
              <a:t>Той гарантира, че приетите закони отчитат нуждите и мненията на различните групи с различен произход.</a:t>
            </a:r>
            <a:br>
              <a:rPr lang="bg-BG" sz="1600" dirty="0">
                <a:solidFill>
                  <a:schemeClr val="bg1"/>
                </a:solidFill>
              </a:rPr>
            </a:br>
            <a:r>
              <a:rPr lang="bg-BG" sz="1600" dirty="0">
                <a:solidFill>
                  <a:schemeClr val="bg1"/>
                </a:solidFill>
              </a:rPr>
              <a:t>Той представлява европейското организирано гражданско общество, съставено от групи и организации, в които хората работят в сътрудничество.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DE0FB-E595-4E25-AEBB-297C29FCF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10" y="5654708"/>
            <a:ext cx="1865457" cy="1057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764631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bg-BG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Съвет на Европейския</a:t>
            </a:r>
            <a:br>
              <a:rPr lang="bg-BG" sz="110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bg-BG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съюз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600"/>
              <a:t>Като </a:t>
            </a:r>
            <a:r>
              <a:rPr lang="bg-BG" sz="1600" b="1">
                <a:solidFill>
                  <a:srgbClr val="2E75B6"/>
                </a:solidFill>
              </a:rPr>
              <a:t>консултативен орган</a:t>
            </a:r>
            <a:r>
              <a:rPr lang="bg-BG" sz="1600"/>
              <a:t> основната му роля е да помага на институциите на ЕС като им </a:t>
            </a:r>
            <a:r>
              <a:rPr lang="bg-BG" sz="1600" b="1">
                <a:solidFill>
                  <a:srgbClr val="2E75B6"/>
                </a:solidFill>
              </a:rPr>
              <a:t>предоставя становища</a:t>
            </a:r>
            <a:r>
              <a:rPr lang="bg-BG" sz="1600"/>
              <a:t>, които</a:t>
            </a:r>
            <a:br>
              <a:rPr lang="bg-BG" sz="1600"/>
            </a:br>
            <a:r>
              <a:rPr lang="bg-BG" sz="1600"/>
              <a:t> отразяват гледната точка на гражданското общество в политиките и решенията на ЕС.</a:t>
            </a:r>
          </a:p>
        </p:txBody>
      </p:sp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Какъв е съставът на ЕИСК?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1431459"/>
            <a:ext cx="8959441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bg-BG" sz="2200" b="1" dirty="0">
                <a:solidFill>
                  <a:srgbClr val="0CAFAD"/>
                </a:solidFill>
              </a:rPr>
              <a:t>3 групи: </a:t>
            </a:r>
            <a:r>
              <a:rPr lang="bg-BG" sz="2200" dirty="0"/>
              <a:t>Работодатели Работници и Организации на гражданското общество.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bg-BG" sz="2200" b="1" dirty="0">
                <a:solidFill>
                  <a:srgbClr val="0CAFAD"/>
                </a:solidFill>
              </a:rPr>
              <a:t>329 членове </a:t>
            </a:r>
            <a:r>
              <a:rPr lang="bg-BG" sz="2200" dirty="0"/>
              <a:t>(назначени за 5 години), представляващи </a:t>
            </a:r>
          </a:p>
          <a:p>
            <a:pPr algn="ctr" eaLnBrk="1" hangingPunct="1">
              <a:spcAft>
                <a:spcPct val="20000"/>
              </a:spcAft>
            </a:pPr>
            <a:r>
              <a:rPr lang="bg-BG" sz="2200" b="1" dirty="0">
                <a:solidFill>
                  <a:srgbClr val="0CAFAD"/>
                </a:solidFill>
              </a:rPr>
              <a:t>27 държави-членки на ЕС.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bg-BG" sz="2200" dirty="0"/>
              <a:t>Членовете на ЕИСК </a:t>
            </a:r>
            <a:r>
              <a:rPr lang="bg-BG" sz="2200" b="1" dirty="0">
                <a:solidFill>
                  <a:srgbClr val="0CAFAD"/>
                </a:solidFill>
              </a:rPr>
              <a:t>нямат политическа принадлежност</a:t>
            </a:r>
            <a:r>
              <a:rPr lang="bg-BG" sz="2200" dirty="0"/>
              <a:t> и </a:t>
            </a:r>
            <a:r>
              <a:rPr lang="bg-BG" sz="2200" b="1" dirty="0">
                <a:solidFill>
                  <a:srgbClr val="0CAFAD"/>
                </a:solidFill>
              </a:rPr>
              <a:t>не пребивават постоянно в Брюксел.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bg-BG" sz="2200" b="1" dirty="0"/>
              <a:t> </a:t>
            </a:r>
            <a:r>
              <a:rPr lang="bg-BG" sz="2200" b="1" dirty="0">
                <a:solidFill>
                  <a:srgbClr val="0CAFAD"/>
                </a:solidFill>
              </a:rPr>
              <a:t>± 200 становища </a:t>
            </a:r>
            <a:r>
              <a:rPr lang="bg-BG" sz="2200" b="1" dirty="0"/>
              <a:t>приети годишно</a:t>
            </a:r>
            <a:r>
              <a:rPr lang="bg-BG" sz="22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499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658191" y="4850833"/>
            <a:ext cx="2338766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2000" b="1">
                <a:solidFill>
                  <a:schemeClr val="bg1"/>
                </a:solidFill>
              </a:rPr>
              <a:t>Работодатели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>
                <a:solidFill>
                  <a:schemeClr val="bg1"/>
                </a:solidFill>
              </a:rPr>
              <a:t>федерации на работодателите,</a:t>
            </a:r>
          </a:p>
          <a:p>
            <a:pPr algn="ctr"/>
            <a:r>
              <a:rPr lang="bg-BG" sz="1400">
                <a:solidFill>
                  <a:schemeClr val="bg1"/>
                </a:solidFill>
              </a:rPr>
              <a:t>търговски палати,</a:t>
            </a:r>
          </a:p>
          <a:p>
            <a:pPr algn="ctr"/>
            <a:r>
              <a:rPr lang="bg-BG" sz="1400">
                <a:solidFill>
                  <a:schemeClr val="bg1"/>
                </a:solidFill>
              </a:rPr>
              <a:t>организации на МСП и др.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85850" y="4787734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30350" y="5278010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2000" b="1" dirty="0">
                <a:solidFill>
                  <a:schemeClr val="bg1"/>
                </a:solidFill>
              </a:rPr>
              <a:t>Работници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506430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bg-BG" sz="1400" dirty="0">
                <a:solidFill>
                  <a:schemeClr val="bg1"/>
                </a:solidFill>
              </a:rPr>
              <a:t>Профсъюзи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47608" y="4790645"/>
            <a:ext cx="2340000" cy="191669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365616" y="4884467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2000" b="1" dirty="0">
                <a:solidFill>
                  <a:schemeClr val="bg1"/>
                </a:solidFill>
              </a:rPr>
              <a:t>Организации на гражданското общество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365616" y="5293052"/>
            <a:ext cx="2221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300" dirty="0">
                <a:solidFill>
                  <a:schemeClr val="bg1"/>
                </a:solidFill>
              </a:rPr>
              <a:t>Земеделски стопани, потребители, </a:t>
            </a:r>
          </a:p>
          <a:p>
            <a:pPr algn="ctr"/>
            <a:r>
              <a:rPr lang="bg-BG" sz="1300" dirty="0">
                <a:solidFill>
                  <a:schemeClr val="bg1"/>
                </a:solidFill>
              </a:rPr>
              <a:t>НПО, младежи, професии, организации на хората с увреждания, представители на академичните среди, </a:t>
            </a:r>
            <a:r>
              <a:rPr lang="bg-BG" sz="1400" dirty="0">
                <a:solidFill>
                  <a:schemeClr val="bg1"/>
                </a:solidFill>
              </a:rPr>
              <a:t>кооперации и др.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bg-BG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Какво представлява едно становище?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08552" y="1097497"/>
            <a:ext cx="4063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rgbClr val="0CAFAD"/>
                </a:solidFill>
              </a:rPr>
              <a:t>Европейският парламент, Съветът на ЕС или Европейската комисия</a:t>
            </a:r>
            <a:r>
              <a:rPr lang="bg-BG" sz="1400" dirty="0"/>
              <a:t> могат да поискат от ЕИСК </a:t>
            </a:r>
            <a:r>
              <a:rPr lang="bg-BG" sz="1400" b="1" dirty="0">
                <a:solidFill>
                  <a:srgbClr val="0CAFAD"/>
                </a:solidFill>
              </a:rPr>
              <a:t>препоръки</a:t>
            </a:r>
            <a:r>
              <a:rPr lang="bg-BG" sz="1400" dirty="0"/>
              <a:t> относно законодателството по определена тема.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b="1" dirty="0">
                <a:solidFill>
                  <a:srgbClr val="0CAFAD"/>
                </a:solidFill>
              </a:rPr>
              <a:t>Членовете на ЕИСК</a:t>
            </a:r>
            <a:r>
              <a:rPr lang="bg-BG" sz="1400" dirty="0"/>
              <a:t>, представляващи -те групи, изготвят </a:t>
            </a:r>
            <a:r>
              <a:rPr lang="bg-BG" sz="1400" b="1" dirty="0">
                <a:solidFill>
                  <a:srgbClr val="0CAFAD"/>
                </a:solidFill>
              </a:rPr>
              <a:t>единен документ</a:t>
            </a:r>
            <a:r>
              <a:rPr lang="bg-BG" sz="1400" dirty="0"/>
              <a:t> относно предложеното законодателство, </a:t>
            </a:r>
            <a:r>
              <a:rPr lang="bg-BG" sz="1400" b="1" dirty="0">
                <a:solidFill>
                  <a:srgbClr val="0CAFAD"/>
                </a:solidFill>
              </a:rPr>
              <a:t>наречен „становище“.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/>
              <a:t>След като бъде </a:t>
            </a:r>
            <a:r>
              <a:rPr lang="bg-BG" sz="1400" b="1" dirty="0">
                <a:solidFill>
                  <a:srgbClr val="0CAFAD"/>
                </a:solidFill>
              </a:rPr>
              <a:t>постигнат консенсус</a:t>
            </a:r>
            <a:r>
              <a:rPr lang="bg-BG" sz="1400" dirty="0"/>
              <a:t>, </a:t>
            </a:r>
            <a:r>
              <a:rPr lang="bg-BG" sz="1400" b="1" dirty="0">
                <a:solidFill>
                  <a:srgbClr val="0CAFAD"/>
                </a:solidFill>
              </a:rPr>
              <a:t>становището на ЕИСК се изпраща на институциите на ЕС</a:t>
            </a:r>
            <a:r>
              <a:rPr lang="bg-BG" sz="1400" dirty="0"/>
              <a:t>, за да бъде обсъдено и публикувано в Официален вестник на ЕС (на 24 езика).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fr-FR" sz="14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/>
              <a:t>Докладчикът </a:t>
            </a:r>
            <a:r>
              <a:rPr lang="bg-BG" sz="1400" b="1" dirty="0">
                <a:solidFill>
                  <a:srgbClr val="0CAFAD"/>
                </a:solidFill>
              </a:rPr>
              <a:t>представя</a:t>
            </a:r>
            <a:r>
              <a:rPr lang="bg-BG" sz="1400" dirty="0"/>
              <a:t> основните констатации и </a:t>
            </a:r>
            <a:r>
              <a:rPr lang="bg-BG" sz="1400" b="1" dirty="0">
                <a:solidFill>
                  <a:srgbClr val="0CAFAD"/>
                </a:solidFill>
              </a:rPr>
              <a:t>популяризира</a:t>
            </a:r>
            <a:r>
              <a:rPr lang="bg-BG" sz="1400" dirty="0"/>
              <a:t> становището на равнището на ЕС, държавите членки и на местно равнище.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810452" y="5538920"/>
            <a:ext cx="396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600" b="1" dirty="0" err="1"/>
              <a:t>Скенирайте</a:t>
            </a:r>
            <a:r>
              <a:rPr lang="bg-BG" sz="1600" b="1" dirty="0"/>
              <a:t> </a:t>
            </a:r>
            <a:r>
              <a:rPr lang="bg-BG" sz="1600" b="1" dirty="0" err="1"/>
              <a:t>Qr</a:t>
            </a:r>
            <a:r>
              <a:rPr lang="bg-BG" sz="1600" b="1" dirty="0"/>
              <a:t>-кода, за да получите</a:t>
            </a:r>
            <a:br>
              <a:rPr lang="bg-BG" sz="1600" b="1" dirty="0"/>
            </a:br>
            <a:r>
              <a:rPr lang="bg-BG" sz="1600" b="1" dirty="0"/>
              <a:t>повече информация!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22" y="5327770"/>
            <a:ext cx="1166961" cy="1151402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592" y="5649594"/>
            <a:ext cx="436880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Полезна информация: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45767"/>
            <a:ext cx="36496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00" b="1" dirty="0">
                <a:solidFill>
                  <a:schemeClr val="accent5">
                    <a:lumMod val="75000"/>
                  </a:schemeClr>
                </a:solidFill>
              </a:rPr>
              <a:t>Балансирано участие на жените и мъжете</a:t>
            </a:r>
          </a:p>
          <a:p>
            <a:endParaRPr lang="en-GB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bg-BG" sz="1400" dirty="0"/>
              <a:t>Мандатът на ЕИСК за периода 2020—2025 г. бележи </a:t>
            </a:r>
            <a:r>
              <a:rPr lang="bg-BG" sz="1400" b="1" dirty="0">
                <a:solidFill>
                  <a:srgbClr val="0CAFAD"/>
                </a:solidFill>
              </a:rPr>
              <a:t>най-големия брой нови членове и жени членове</a:t>
            </a:r>
            <a:r>
              <a:rPr lang="bg-BG" sz="1400" dirty="0"/>
              <a:t>, откакто от 2010 г. се води статистика за членския състав. </a:t>
            </a:r>
          </a:p>
          <a:p>
            <a:endParaRPr lang="en-US" sz="1400" dirty="0"/>
          </a:p>
          <a:p>
            <a:r>
              <a:rPr lang="bg-BG" sz="1400" dirty="0"/>
              <a:t>Процентният дял на жените в Комитета е най-високият досега:</a:t>
            </a:r>
            <a:r>
              <a:rPr lang="bg-BG" sz="1400" b="1" dirty="0">
                <a:solidFill>
                  <a:srgbClr val="0CAFAD"/>
                </a:solidFill>
              </a:rPr>
              <a:t> 33% </a:t>
            </a:r>
            <a:r>
              <a:rPr lang="bg-BG" sz="1400" dirty="0"/>
              <a:t>в сравнение с 28% през 2015 г. и 24,70% през 2010 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6704" y="1107406"/>
            <a:ext cx="3617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5">
                    <a:lumMod val="75000"/>
                  </a:schemeClr>
                </a:solidFill>
              </a:rPr>
              <a:t>Брой на членовете по държави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bg-BG" sz="1400" dirty="0"/>
              <a:t>Както и при други европейски институции, </a:t>
            </a:r>
            <a:r>
              <a:rPr lang="bg-BG" sz="1400" b="1" dirty="0">
                <a:solidFill>
                  <a:srgbClr val="0CAFAD"/>
                </a:solidFill>
              </a:rPr>
              <a:t>географското представителство на Комитета</a:t>
            </a:r>
            <a:r>
              <a:rPr lang="bg-BG" sz="1400" dirty="0"/>
              <a:t> е пропорционално, което означава, че държавите с по-голямо население се представляват от по-голям брой членове. </a:t>
            </a:r>
          </a:p>
          <a:p>
            <a:pPr algn="just"/>
            <a:endParaRPr lang="en-US" sz="1400" dirty="0"/>
          </a:p>
          <a:p>
            <a:pPr algn="just"/>
            <a:r>
              <a:rPr lang="bg-BG" sz="1400" dirty="0"/>
              <a:t>Следователно </a:t>
            </a:r>
            <a:r>
              <a:rPr lang="bg-BG" sz="1400" b="1" dirty="0">
                <a:solidFill>
                  <a:srgbClr val="0CAFAD"/>
                </a:solidFill>
              </a:rPr>
              <a:t>Франция, Германия и Италия имат</a:t>
            </a:r>
            <a:r>
              <a:rPr lang="bg-BG" sz="1400" dirty="0"/>
              <a:t> най-много членове (</a:t>
            </a:r>
            <a:r>
              <a:rPr lang="bg-BG" sz="1400" b="1" dirty="0">
                <a:solidFill>
                  <a:srgbClr val="0CAFAD"/>
                </a:solidFill>
              </a:rPr>
              <a:t>24</a:t>
            </a:r>
            <a:r>
              <a:rPr lang="bg-BG" sz="1400" dirty="0"/>
              <a:t>), а Малта има най-малко (</a:t>
            </a:r>
            <a:r>
              <a:rPr lang="bg-BG" sz="1400" b="1" dirty="0">
                <a:solidFill>
                  <a:srgbClr val="0CAFAD"/>
                </a:solidFill>
              </a:rPr>
              <a:t>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3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5">
                    <a:lumMod val="75000"/>
                  </a:schemeClr>
                </a:solidFill>
              </a:rPr>
              <a:t>Научете повече</a:t>
            </a:r>
          </a:p>
          <a:p>
            <a:pPr algn="ctr"/>
            <a:r>
              <a:rPr lang="bg-BG" sz="1200" dirty="0"/>
              <a:t>Мислите ли за работа в институциите на ЕС или в друга страна от ЕС? </a:t>
            </a:r>
          </a:p>
          <a:p>
            <a:pPr algn="ctr"/>
            <a:r>
              <a:rPr lang="bg-BG" sz="1200" dirty="0"/>
              <a:t>Всяка година ЕС предлага платени стажове за </a:t>
            </a:r>
            <a:r>
              <a:rPr lang="bg-BG" sz="1200" b="1" dirty="0">
                <a:solidFill>
                  <a:srgbClr val="0CAFAD"/>
                </a:solidFill>
              </a:rPr>
              <a:t>млади висшисти</a:t>
            </a:r>
            <a:r>
              <a:rPr lang="bg-BG" sz="1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1907556" y="3675387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1255233" y="4778788"/>
            <a:ext cx="3316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5">
                    <a:lumMod val="75000"/>
                  </a:schemeClr>
                </a:solidFill>
              </a:rPr>
              <a:t>Обучение</a:t>
            </a:r>
          </a:p>
          <a:p>
            <a:pPr algn="ctr"/>
            <a:r>
              <a:rPr lang="bg-BG" sz="1200" dirty="0"/>
              <a:t>Имате право да учите във всеки университет на ЕС</a:t>
            </a:r>
            <a:r>
              <a:rPr lang="en-GB" sz="1200"/>
              <a:t> </a:t>
            </a:r>
            <a:r>
              <a:rPr lang="bg-BG" sz="1200"/>
              <a:t>при </a:t>
            </a:r>
            <a:r>
              <a:rPr lang="bg-BG" sz="1200" dirty="0"/>
              <a:t>същите условия като гражданите на съответната страна. </a:t>
            </a:r>
          </a:p>
          <a:p>
            <a:pPr algn="ctr"/>
            <a:r>
              <a:rPr lang="bg-BG" sz="1200" dirty="0"/>
              <a:t>Програмата </a:t>
            </a:r>
            <a:r>
              <a:rPr lang="bg-BG" sz="1200" b="1" dirty="0">
                <a:solidFill>
                  <a:srgbClr val="0CAFAD"/>
                </a:solidFill>
              </a:rPr>
              <a:t>„ЕРАЗЪМ“</a:t>
            </a:r>
            <a:r>
              <a:rPr lang="bg-BG" sz="1200" dirty="0">
                <a:solidFill>
                  <a:srgbClr val="0CAFAD"/>
                </a:solidFill>
              </a:rPr>
              <a:t> </a:t>
            </a:r>
            <a:r>
              <a:rPr lang="bg-BG" sz="1200" dirty="0"/>
              <a:t>ви позволява да проведете част от висшето Ви образование в чужбина.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3101507" y="2374118"/>
            <a:ext cx="2808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>
                <a:solidFill>
                  <a:schemeClr val="accent5">
                    <a:lumMod val="75000"/>
                  </a:schemeClr>
                </a:solidFill>
              </a:rPr>
              <a:t>Изразете мнението си</a:t>
            </a:r>
          </a:p>
          <a:p>
            <a:pPr algn="ctr"/>
            <a:r>
              <a:rPr lang="bg-BG" sz="1200"/>
              <a:t>Можете да участвате в младежки прояви като Срещата на европейската младеж (EYE), провеждана от Европейския парламент, </a:t>
            </a:r>
            <a:br>
              <a:rPr lang="bg-BG" sz="1200"/>
            </a:br>
            <a:r>
              <a:rPr lang="bg-BG" sz="1200"/>
              <a:t>или проявата </a:t>
            </a:r>
            <a:r>
              <a:rPr lang="bg-BG" sz="1200" b="1" i="1">
                <a:solidFill>
                  <a:srgbClr val="0CAFAD"/>
                </a:solidFill>
              </a:rPr>
              <a:t>„Твоята Европа, твоето мнение!“</a:t>
            </a:r>
            <a:r>
              <a:rPr lang="bg-BG" sz="1200" b="1">
                <a:solidFill>
                  <a:srgbClr val="0CAFAD"/>
                </a:solidFill>
              </a:rPr>
              <a:t> </a:t>
            </a:r>
            <a:br>
              <a:rPr lang="bg-BG" sz="1200"/>
            </a:br>
            <a:r>
              <a:rPr lang="bg-BG" sz="1200"/>
              <a:t>в Европейския икономически</a:t>
            </a:r>
            <a:br>
              <a:rPr lang="bg-BG" sz="1200"/>
            </a:br>
            <a:r>
              <a:rPr lang="bg-BG" sz="1200"/>
              <a:t>и социален комитет </a:t>
            </a:r>
          </a:p>
          <a:p>
            <a:pPr algn="ctr"/>
            <a:r>
              <a:rPr lang="bg-BG" sz="1200"/>
              <a:t>Там гласът Ви може да бъде чут!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85800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742340" y="2284419"/>
            <a:ext cx="2200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>
                <a:solidFill>
                  <a:schemeClr val="accent5">
                    <a:lumMod val="75000"/>
                  </a:schemeClr>
                </a:solidFill>
              </a:rPr>
              <a:t>Работа</a:t>
            </a:r>
          </a:p>
          <a:p>
            <a:pPr algn="ctr"/>
            <a:r>
              <a:rPr lang="bg-BG" sz="1200"/>
              <a:t>Може да кандидатствате за работа в рамките на Европейския съюз, когато навършите 18 години. </a:t>
            </a:r>
          </a:p>
          <a:p>
            <a:pPr algn="ctr"/>
            <a:r>
              <a:rPr lang="bg-BG" sz="1200"/>
              <a:t>Схемата </a:t>
            </a:r>
            <a:r>
              <a:rPr lang="bg-BG" sz="1200" b="1">
                <a:solidFill>
                  <a:srgbClr val="0CAFAD"/>
                </a:solidFill>
              </a:rPr>
              <a:t>EURES</a:t>
            </a:r>
            <a:r>
              <a:rPr lang="bg-BG" sz="1200"/>
              <a:t> осигурява връзка с работодатели от ЕС, Норвегия и Исландия.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5" y="3875453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5" y="5123913"/>
            <a:ext cx="280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>
                <a:solidFill>
                  <a:schemeClr val="accent5">
                    <a:lumMod val="75000"/>
                  </a:schemeClr>
                </a:solidFill>
              </a:rPr>
              <a:t>Пътуване</a:t>
            </a:r>
          </a:p>
          <a:p>
            <a:pPr algn="ctr"/>
            <a:r>
              <a:rPr lang="bg-BG" sz="1200"/>
              <a:t>Шенгенското пространство без граници осигурява на 400 милиона граждани на ЕС свободно движение между държавите. </a:t>
            </a:r>
          </a:p>
          <a:p>
            <a:pPr algn="ctr"/>
            <a:r>
              <a:rPr lang="bg-BG" sz="1200"/>
              <a:t>Така например картата за влак </a:t>
            </a:r>
            <a:r>
              <a:rPr lang="bg-BG" sz="1200" b="1">
                <a:solidFill>
                  <a:srgbClr val="0CAFAD"/>
                </a:solidFill>
              </a:rPr>
              <a:t>INTERRAIL</a:t>
            </a:r>
            <a:r>
              <a:rPr lang="bg-BG" sz="1200"/>
              <a:t> Ви позволява да стигнете до </a:t>
            </a:r>
            <a:br>
              <a:rPr lang="bg-BG" sz="1200"/>
            </a:br>
            <a:r>
              <a:rPr lang="bg-BG" sz="1200"/>
              <a:t>над 40 000 дестинации в 30 държави.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bg-BG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Какво прави ЕС за младите хора?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F7M6YNZUATRX-1659962339-2674</_dlc_DocId>
    <_dlc_DocIdUrl xmlns="59ace41b-6786-4ce3-be71-52c27066c6ef">
      <Url>http://dm/eesc/2024/_layouts/15/DocIdRedir.aspx?ID=F7M6YNZUATRX-1659962339-2674</Url>
      <Description>F7M6YNZUATRX-1659962339-2674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Petrov Yulian</DisplayName>
        <AccountId>1513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Props1.xml><?xml version="1.0" encoding="utf-8"?>
<ds:datastoreItem xmlns:ds="http://schemas.openxmlformats.org/officeDocument/2006/customXml" ds:itemID="{06BF84D3-15FA-4B33-B0ED-1BE2BBB5D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1352</Words>
  <Application>Microsoft Office PowerPoint</Application>
  <PresentationFormat>On-screen Show (4:3)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За ЕС</vt:lpstr>
      <vt:lpstr>Какво прави ЕС?</vt:lpstr>
      <vt:lpstr>PowerPoint Presentation</vt:lpstr>
      <vt:lpstr>PowerPoint Presentation</vt:lpstr>
      <vt:lpstr>PowerPoint Presentation</vt:lpstr>
      <vt:lpstr>Какво представлява едно становище?</vt:lpstr>
      <vt:lpstr>PowerPoint Presentation</vt:lpstr>
      <vt:lpstr>Какво прави ЕС за младите хора?</vt:lpstr>
      <vt:lpstr>Предложение на ЕИСК за младежите</vt:lpstr>
      <vt:lpstr>Инициативи на ЕИСК за младежта </vt:lpstr>
      <vt:lpstr>Проявата „Твоята Европа, твоето мнение!“ (YEYS)</vt:lpstr>
      <vt:lpstr>PowerPoint Presentation</vt:lpstr>
      <vt:lpstr>PowerPoint Presentation</vt:lpstr>
      <vt:lpstr>PowerPoint Presentation</vt:lpstr>
      <vt:lpstr>Поддържайте връзка с нас!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Powerpoint за посещения в училище</dc:title>
  <dc:subject>INFO</dc:subject>
  <dc:creator>Rodriges Dias Aline</dc:creator>
  <cp:keywords>EESC-2024-04369-00-00-INFO-TRA-EN</cp:keywords>
  <dc:description>Rapporteur:  - Original language: EN - Date of document: 13/12/2024 - Date of meeting:  - External documents:  - Administrator:  BURUZAN Adela</dc:description>
  <cp:lastModifiedBy>Buruzan Adela</cp:lastModifiedBy>
  <cp:revision>374</cp:revision>
  <dcterms:created xsi:type="dcterms:W3CDTF">2019-11-25T13:57:29Z</dcterms:created>
  <dcterms:modified xsi:type="dcterms:W3CDTF">2024-12-16T13:40:11Z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29b64e15-ca74-415d-87e6-c9ae7270b02f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IT|0774613c-01ed-4e5d-a25d-11d2388de825;NL|55c6556c-b4f4-441d-9acf-c498d4f838bd;EN|f2175f21-25d7-44a3-96da-d6a61b075e1b;EL|6d4f4d51-af9b-4650-94b4-4276bee85c91;FI|87606a43-d45f-42d6-b8c9-e1a3457db5b7;LT|a7ff5ce7-6123-4f68-865a-a57c31810414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29;#EL|6d4f4d51-af9b-4650-94b4-4276bee85c91;#31;#NL|55c6556c-b4f4-441d-9acf-c498d4f838bd;#12;#IT|0774613c-01ed-4e5d-a25d-11d2388de825;#11;#Internal|2451815e-8241-4bbf-a22e-1ab710712bf2;#10;#INFO|d9136e7c-93a9-4c42-9d28-92b61e85f80c;#8;#Final|ea5e6674-7b27-4bac-b091-73adbb394efe;#5;#EN|f2175f21-25d7-44a3-96da-d6a61b075e1b;#34;#LT|a7ff5ce7-6123-4f68-865a-a57c31810414;#3;#TRA|150d2a88-1431-44e6-a8ca-0bb753ab8672;#1;#EESC|422833ec-8d7e-4e65-8e4e-8bed07ffb729;#35;#FI|87606a43-d45f-42d6-b8c9-e1a3457db5b7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22;#BG|1a1b3951-7821-4e6a-85f5-5673fc08bd2c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