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54" r:id="rId4"/>
  </p:sldMasterIdLst>
  <p:notesMasterIdLst>
    <p:notesMasterId r:id="rId23"/>
  </p:notesMasterIdLst>
  <p:handoutMasterIdLst>
    <p:handoutMasterId r:id="rId24"/>
  </p:handoutMasterIdLst>
  <p:sldIdLst>
    <p:sldId id="2147376142" r:id="rId5"/>
    <p:sldId id="2147376174" r:id="rId6"/>
    <p:sldId id="2147376175" r:id="rId7"/>
    <p:sldId id="2147376176" r:id="rId8"/>
    <p:sldId id="2147376177" r:id="rId9"/>
    <p:sldId id="2147376179" r:id="rId10"/>
    <p:sldId id="2147376180" r:id="rId11"/>
    <p:sldId id="2147376182" r:id="rId12"/>
    <p:sldId id="2147376181" r:id="rId13"/>
    <p:sldId id="2147376189" r:id="rId14"/>
    <p:sldId id="2147376190" r:id="rId15"/>
    <p:sldId id="2147376183" r:id="rId16"/>
    <p:sldId id="2147376194" r:id="rId17"/>
    <p:sldId id="2147376209" r:id="rId18"/>
    <p:sldId id="2147376223" r:id="rId19"/>
    <p:sldId id="2147376224" r:id="rId20"/>
    <p:sldId id="2147376225" r:id="rId21"/>
    <p:sldId id="2147376197" r:id="rId22"/>
  </p:sldIdLst>
  <p:sldSz cx="12192000" cy="6858000"/>
  <p:notesSz cx="6858000" cy="9144000"/>
  <p:defaultTextStyle>
    <a:defPPr>
      <a:defRPr lang="en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406C"/>
    <a:srgbClr val="EA752A"/>
    <a:srgbClr val="00A527"/>
    <a:srgbClr val="DDE3F2"/>
    <a:srgbClr val="F6FBFF"/>
    <a:srgbClr val="34A548"/>
    <a:srgbClr val="3FB059"/>
    <a:srgbClr val="3FD259"/>
    <a:srgbClr val="40F4C5"/>
    <a:srgbClr val="29F3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1D59A2-EEC2-4F3E-86F3-99BB37F33855}" v="205" dt="2024-11-11T11:26:06.0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182" autoAdjust="0"/>
  </p:normalViewPr>
  <p:slideViewPr>
    <p:cSldViewPr snapToGrid="0">
      <p:cViewPr varScale="1">
        <p:scale>
          <a:sx n="83" d="100"/>
          <a:sy n="83" d="100"/>
        </p:scale>
        <p:origin x="16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iit Ilomets" userId="1c789999-8093-40dc-a442-e4effbacc4ae" providerId="ADAL" clId="{469FB7B1-B700-4CBF-A7FD-AEAADAF3AF52}"/>
    <pc:docChg chg="custSel delSld modSld">
      <pc:chgData name="Priit Ilomets" userId="1c789999-8093-40dc-a442-e4effbacc4ae" providerId="ADAL" clId="{469FB7B1-B700-4CBF-A7FD-AEAADAF3AF52}" dt="2024-11-11T11:50:31.957" v="13" actId="1076"/>
      <pc:docMkLst>
        <pc:docMk/>
      </pc:docMkLst>
      <pc:sldChg chg="del">
        <pc:chgData name="Priit Ilomets" userId="1c789999-8093-40dc-a442-e4effbacc4ae" providerId="ADAL" clId="{469FB7B1-B700-4CBF-A7FD-AEAADAF3AF52}" dt="2024-11-11T11:50:06.909" v="6" actId="47"/>
        <pc:sldMkLst>
          <pc:docMk/>
          <pc:sldMk cId="2146284754" sldId="2147376143"/>
        </pc:sldMkLst>
      </pc:sldChg>
      <pc:sldChg chg="del">
        <pc:chgData name="Priit Ilomets" userId="1c789999-8093-40dc-a442-e4effbacc4ae" providerId="ADAL" clId="{469FB7B1-B700-4CBF-A7FD-AEAADAF3AF52}" dt="2024-11-11T11:49:59.332" v="5" actId="47"/>
        <pc:sldMkLst>
          <pc:docMk/>
          <pc:sldMk cId="3735696645" sldId="2147376154"/>
        </pc:sldMkLst>
      </pc:sldChg>
      <pc:sldChg chg="del">
        <pc:chgData name="Priit Ilomets" userId="1c789999-8093-40dc-a442-e4effbacc4ae" providerId="ADAL" clId="{469FB7B1-B700-4CBF-A7FD-AEAADAF3AF52}" dt="2024-11-11T11:49:56.770" v="4" actId="47"/>
        <pc:sldMkLst>
          <pc:docMk/>
          <pc:sldMk cId="203332622" sldId="2147376160"/>
        </pc:sldMkLst>
      </pc:sldChg>
      <pc:sldChg chg="del">
        <pc:chgData name="Priit Ilomets" userId="1c789999-8093-40dc-a442-e4effbacc4ae" providerId="ADAL" clId="{469FB7B1-B700-4CBF-A7FD-AEAADAF3AF52}" dt="2024-11-11T11:47:14.201" v="0" actId="47"/>
        <pc:sldMkLst>
          <pc:docMk/>
          <pc:sldMk cId="200398434" sldId="2147376192"/>
        </pc:sldMkLst>
      </pc:sldChg>
      <pc:sldChg chg="del">
        <pc:chgData name="Priit Ilomets" userId="1c789999-8093-40dc-a442-e4effbacc4ae" providerId="ADAL" clId="{469FB7B1-B700-4CBF-A7FD-AEAADAF3AF52}" dt="2024-11-11T11:47:15.373" v="1" actId="47"/>
        <pc:sldMkLst>
          <pc:docMk/>
          <pc:sldMk cId="2138229041" sldId="2147376193"/>
        </pc:sldMkLst>
      </pc:sldChg>
      <pc:sldChg chg="del">
        <pc:chgData name="Priit Ilomets" userId="1c789999-8093-40dc-a442-e4effbacc4ae" providerId="ADAL" clId="{469FB7B1-B700-4CBF-A7FD-AEAADAF3AF52}" dt="2024-11-11T11:47:16.570" v="2" actId="47"/>
        <pc:sldMkLst>
          <pc:docMk/>
          <pc:sldMk cId="11017771" sldId="2147376195"/>
        </pc:sldMkLst>
      </pc:sldChg>
      <pc:sldChg chg="del">
        <pc:chgData name="Priit Ilomets" userId="1c789999-8093-40dc-a442-e4effbacc4ae" providerId="ADAL" clId="{469FB7B1-B700-4CBF-A7FD-AEAADAF3AF52}" dt="2024-11-11T11:47:17.778" v="3" actId="47"/>
        <pc:sldMkLst>
          <pc:docMk/>
          <pc:sldMk cId="2615481304" sldId="2147376196"/>
        </pc:sldMkLst>
      </pc:sldChg>
      <pc:sldChg chg="addSp delSp modSp mod">
        <pc:chgData name="Priit Ilomets" userId="1c789999-8093-40dc-a442-e4effbacc4ae" providerId="ADAL" clId="{469FB7B1-B700-4CBF-A7FD-AEAADAF3AF52}" dt="2024-11-11T11:50:17.477" v="8" actId="478"/>
        <pc:sldMkLst>
          <pc:docMk/>
          <pc:sldMk cId="3565347992" sldId="2147376197"/>
        </pc:sldMkLst>
        <pc:spChg chg="add del mod">
          <ac:chgData name="Priit Ilomets" userId="1c789999-8093-40dc-a442-e4effbacc4ae" providerId="ADAL" clId="{469FB7B1-B700-4CBF-A7FD-AEAADAF3AF52}" dt="2024-11-11T11:50:17.477" v="8" actId="478"/>
          <ac:spMkLst>
            <pc:docMk/>
            <pc:sldMk cId="3565347992" sldId="2147376197"/>
            <ac:spMk id="4" creationId="{E3B5B46E-6907-40EC-8483-449BDE484CC3}"/>
          </ac:spMkLst>
        </pc:spChg>
        <pc:picChg chg="del">
          <ac:chgData name="Priit Ilomets" userId="1c789999-8093-40dc-a442-e4effbacc4ae" providerId="ADAL" clId="{469FB7B1-B700-4CBF-A7FD-AEAADAF3AF52}" dt="2024-11-11T11:50:16.235" v="7" actId="478"/>
          <ac:picMkLst>
            <pc:docMk/>
            <pc:sldMk cId="3565347992" sldId="2147376197"/>
            <ac:picMk id="21" creationId="{0F197CBD-1DBC-B41A-7203-5F7CDD9CEA31}"/>
          </ac:picMkLst>
        </pc:picChg>
      </pc:sldChg>
      <pc:sldChg chg="modSp mod">
        <pc:chgData name="Priit Ilomets" userId="1c789999-8093-40dc-a442-e4effbacc4ae" providerId="ADAL" clId="{469FB7B1-B700-4CBF-A7FD-AEAADAF3AF52}" dt="2024-11-11T11:50:31.957" v="13" actId="1076"/>
        <pc:sldMkLst>
          <pc:docMk/>
          <pc:sldMk cId="3281081342" sldId="2147376224"/>
        </pc:sldMkLst>
        <pc:picChg chg="mod">
          <ac:chgData name="Priit Ilomets" userId="1c789999-8093-40dc-a442-e4effbacc4ae" providerId="ADAL" clId="{469FB7B1-B700-4CBF-A7FD-AEAADAF3AF52}" dt="2024-11-11T11:50:31.957" v="13" actId="1076"/>
          <ac:picMkLst>
            <pc:docMk/>
            <pc:sldMk cId="3281081342" sldId="2147376224"/>
            <ac:picMk id="38" creationId="{FB82535B-646F-0599-28A1-2B64E7CAF2F0}"/>
          </ac:picMkLst>
        </pc:picChg>
      </pc:sldChg>
      <pc:sldChg chg="modSp mod">
        <pc:chgData name="Priit Ilomets" userId="1c789999-8093-40dc-a442-e4effbacc4ae" providerId="ADAL" clId="{469FB7B1-B700-4CBF-A7FD-AEAADAF3AF52}" dt="2024-11-11T11:50:26.724" v="11" actId="14100"/>
        <pc:sldMkLst>
          <pc:docMk/>
          <pc:sldMk cId="3882566633" sldId="2147376225"/>
        </pc:sldMkLst>
        <pc:picChg chg="mod">
          <ac:chgData name="Priit Ilomets" userId="1c789999-8093-40dc-a442-e4effbacc4ae" providerId="ADAL" clId="{469FB7B1-B700-4CBF-A7FD-AEAADAF3AF52}" dt="2024-11-11T11:50:26.724" v="11" actId="14100"/>
          <ac:picMkLst>
            <pc:docMk/>
            <pc:sldMk cId="3882566633" sldId="2147376225"/>
            <ac:picMk id="3" creationId="{769638F7-AF43-AEFE-4BAB-805E72E0678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E9B2F7E-F3EA-30FA-B812-1D68FE5747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A439F7-C92D-D405-EFBB-0573AE6586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424133-CA98-194F-80EE-F7D3F2075E76}" type="datetimeFigureOut">
              <a:rPr lang="en-EE" smtClean="0"/>
              <a:t>11/11/2024</a:t>
            </a:fld>
            <a:endParaRPr lang="en-E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010CB8-0E82-A51A-86B9-8AB26687AC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63DB2A-EDF7-95FE-1E79-90B4DF809F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77F943-26C0-2C4C-9CF2-942901DB20D9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4938166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845F7-36AC-0247-AC07-E1B8F63A5C15}" type="datetimeFigureOut">
              <a:rPr lang="en-EE" smtClean="0"/>
              <a:t>11/11/2024</a:t>
            </a:fld>
            <a:endParaRPr lang="en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73F7E0-D534-6A4E-BCE6-DE4CD279E1D5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219324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3F7E0-D534-6A4E-BCE6-DE4CD279E1D5}" type="slidenum">
              <a:rPr lang="en-EE" smtClean="0"/>
              <a:t>1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490954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Hydrogen Day – with University of Tartu</a:t>
            </a:r>
          </a:p>
          <a:p>
            <a:r>
              <a:rPr lang="en-US" dirty="0"/>
              <a:t>Hydrogen Week – w. Baltic States,  rotating embassy </a:t>
            </a:r>
          </a:p>
          <a:p>
            <a:r>
              <a:rPr lang="en-US" dirty="0"/>
              <a:t>Hydrogen Hubs -  local great hubs with potential such as </a:t>
            </a:r>
            <a:r>
              <a:rPr lang="en-US" dirty="0" err="1"/>
              <a:t>Pärnu</a:t>
            </a:r>
            <a:r>
              <a:rPr lang="en-US" dirty="0"/>
              <a:t>, or Paldiski</a:t>
            </a:r>
          </a:p>
          <a:p>
            <a:r>
              <a:rPr lang="en-US" dirty="0"/>
              <a:t>Hydrogen Valley Estonia – PPP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Scholarships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Certification? Standardization TK80 EVS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3F7E0-D534-6A4E-BCE6-DE4CD279E1D5}" type="slidenum">
              <a:rPr lang="en-EE" smtClean="0"/>
              <a:t>12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602578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73EB1-6841-241E-F735-ED4E65538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5E0408-D78A-36C0-81CA-757D3360E8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C933F3-F3AA-F797-7E41-A3C11EA283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0F813-144D-64EA-2244-B47700BFB0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3F7E0-D534-6A4E-BCE6-DE4CD279E1D5}" type="slidenum">
              <a:rPr lang="en-EE" smtClean="0"/>
              <a:t>16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437329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8AE3B-2229-CC6A-F2E9-2094C76CE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991F5C-7A2E-98A7-AEE1-2A43264CFE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A070C2-7ED6-CD39-B803-DF3112EB10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79192-CE96-2DB0-32D7-D9D5FA553D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3F7E0-D534-6A4E-BCE6-DE4CD279E1D5}" type="slidenum">
              <a:rPr lang="en-EE" smtClean="0"/>
              <a:t>17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845484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EB31CE2-2D50-D51E-96F7-1498D8B4EB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25385" y="102320"/>
            <a:ext cx="6653358" cy="6653358"/>
          </a:xfrm>
          <a:custGeom>
            <a:avLst/>
            <a:gdLst>
              <a:gd name="connsiteX0" fmla="*/ 3326680 w 6653358"/>
              <a:gd name="connsiteY0" fmla="*/ 0 h 6653358"/>
              <a:gd name="connsiteX1" fmla="*/ 3501353 w 6653358"/>
              <a:gd name="connsiteY1" fmla="*/ 72352 h 6653358"/>
              <a:gd name="connsiteX2" fmla="*/ 6581007 w 6653358"/>
              <a:gd name="connsiteY2" fmla="*/ 3152007 h 6653358"/>
              <a:gd name="connsiteX3" fmla="*/ 6581007 w 6653358"/>
              <a:gd name="connsiteY3" fmla="*/ 3501353 h 6653358"/>
              <a:gd name="connsiteX4" fmla="*/ 3501353 w 6653358"/>
              <a:gd name="connsiteY4" fmla="*/ 6581007 h 6653358"/>
              <a:gd name="connsiteX5" fmla="*/ 3152007 w 6653358"/>
              <a:gd name="connsiteY5" fmla="*/ 6581007 h 6653358"/>
              <a:gd name="connsiteX6" fmla="*/ 72352 w 6653358"/>
              <a:gd name="connsiteY6" fmla="*/ 3501353 h 6653358"/>
              <a:gd name="connsiteX7" fmla="*/ 72352 w 6653358"/>
              <a:gd name="connsiteY7" fmla="*/ 3152007 h 6653358"/>
              <a:gd name="connsiteX8" fmla="*/ 3152007 w 6653358"/>
              <a:gd name="connsiteY8" fmla="*/ 72352 h 6653358"/>
              <a:gd name="connsiteX9" fmla="*/ 3326680 w 6653358"/>
              <a:gd name="connsiteY9" fmla="*/ 0 h 665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53358" h="6653358">
                <a:moveTo>
                  <a:pt x="3326680" y="0"/>
                </a:moveTo>
                <a:cubicBezTo>
                  <a:pt x="3389899" y="0"/>
                  <a:pt x="3453118" y="24118"/>
                  <a:pt x="3501353" y="72352"/>
                </a:cubicBezTo>
                <a:lnTo>
                  <a:pt x="6581007" y="3152007"/>
                </a:lnTo>
                <a:cubicBezTo>
                  <a:pt x="6677476" y="3248476"/>
                  <a:pt x="6677476" y="3404884"/>
                  <a:pt x="6581007" y="3501353"/>
                </a:cubicBezTo>
                <a:lnTo>
                  <a:pt x="3501353" y="6581007"/>
                </a:lnTo>
                <a:cubicBezTo>
                  <a:pt x="3404884" y="6677476"/>
                  <a:pt x="3248476" y="6677476"/>
                  <a:pt x="3152007" y="6581007"/>
                </a:cubicBezTo>
                <a:lnTo>
                  <a:pt x="72352" y="3501353"/>
                </a:lnTo>
                <a:cubicBezTo>
                  <a:pt x="-24117" y="3404884"/>
                  <a:pt x="-24117" y="3248476"/>
                  <a:pt x="72352" y="3152007"/>
                </a:cubicBezTo>
                <a:lnTo>
                  <a:pt x="3152007" y="72352"/>
                </a:lnTo>
                <a:cubicBezTo>
                  <a:pt x="3200241" y="24118"/>
                  <a:pt x="3263461" y="0"/>
                  <a:pt x="33266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EE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5BFD92C-AA9B-5A02-9561-61D07A4A6826}"/>
              </a:ext>
            </a:extLst>
          </p:cNvPr>
          <p:cNvSpPr/>
          <p:nvPr userDrawn="1"/>
        </p:nvSpPr>
        <p:spPr>
          <a:xfrm rot="18900000">
            <a:off x="3671330" y="1003784"/>
            <a:ext cx="4849338" cy="4850430"/>
          </a:xfrm>
          <a:prstGeom prst="roundRect">
            <a:avLst>
              <a:gd name="adj" fmla="val 4961"/>
            </a:avLst>
          </a:prstGeom>
          <a:solidFill>
            <a:srgbClr val="0940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D33F4EB9-1A76-EA7A-2860-A92525EB9B7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986745" y="102320"/>
            <a:ext cx="6653358" cy="6653358"/>
          </a:xfrm>
          <a:custGeom>
            <a:avLst/>
            <a:gdLst>
              <a:gd name="connsiteX0" fmla="*/ 3326680 w 6653358"/>
              <a:gd name="connsiteY0" fmla="*/ 0 h 6653358"/>
              <a:gd name="connsiteX1" fmla="*/ 3501353 w 6653358"/>
              <a:gd name="connsiteY1" fmla="*/ 72352 h 6653358"/>
              <a:gd name="connsiteX2" fmla="*/ 6581007 w 6653358"/>
              <a:gd name="connsiteY2" fmla="*/ 3152007 h 6653358"/>
              <a:gd name="connsiteX3" fmla="*/ 6581007 w 6653358"/>
              <a:gd name="connsiteY3" fmla="*/ 3501353 h 6653358"/>
              <a:gd name="connsiteX4" fmla="*/ 3501353 w 6653358"/>
              <a:gd name="connsiteY4" fmla="*/ 6581007 h 6653358"/>
              <a:gd name="connsiteX5" fmla="*/ 3152007 w 6653358"/>
              <a:gd name="connsiteY5" fmla="*/ 6581007 h 6653358"/>
              <a:gd name="connsiteX6" fmla="*/ 72352 w 6653358"/>
              <a:gd name="connsiteY6" fmla="*/ 3501353 h 6653358"/>
              <a:gd name="connsiteX7" fmla="*/ 72352 w 6653358"/>
              <a:gd name="connsiteY7" fmla="*/ 3152007 h 6653358"/>
              <a:gd name="connsiteX8" fmla="*/ 3152007 w 6653358"/>
              <a:gd name="connsiteY8" fmla="*/ 72352 h 6653358"/>
              <a:gd name="connsiteX9" fmla="*/ 3326680 w 6653358"/>
              <a:gd name="connsiteY9" fmla="*/ 0 h 665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53358" h="6653358">
                <a:moveTo>
                  <a:pt x="3326680" y="0"/>
                </a:moveTo>
                <a:cubicBezTo>
                  <a:pt x="3389899" y="0"/>
                  <a:pt x="3453118" y="24118"/>
                  <a:pt x="3501353" y="72352"/>
                </a:cubicBezTo>
                <a:lnTo>
                  <a:pt x="6581007" y="3152007"/>
                </a:lnTo>
                <a:cubicBezTo>
                  <a:pt x="6677476" y="3248476"/>
                  <a:pt x="6677476" y="3404884"/>
                  <a:pt x="6581007" y="3501353"/>
                </a:cubicBezTo>
                <a:lnTo>
                  <a:pt x="3501353" y="6581007"/>
                </a:lnTo>
                <a:cubicBezTo>
                  <a:pt x="3404884" y="6677476"/>
                  <a:pt x="3248476" y="6677476"/>
                  <a:pt x="3152007" y="6581007"/>
                </a:cubicBezTo>
                <a:lnTo>
                  <a:pt x="72352" y="3501353"/>
                </a:lnTo>
                <a:cubicBezTo>
                  <a:pt x="-24117" y="3404884"/>
                  <a:pt x="-24117" y="3248476"/>
                  <a:pt x="72352" y="3152007"/>
                </a:cubicBezTo>
                <a:lnTo>
                  <a:pt x="3152007" y="72352"/>
                </a:lnTo>
                <a:cubicBezTo>
                  <a:pt x="3200241" y="24118"/>
                  <a:pt x="3263461" y="0"/>
                  <a:pt x="33266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EE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00848216-6C55-A09F-98B8-1D53C7A858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2799" y="-3574729"/>
            <a:ext cx="6653358" cy="6653358"/>
          </a:xfrm>
          <a:custGeom>
            <a:avLst/>
            <a:gdLst>
              <a:gd name="connsiteX0" fmla="*/ 3326680 w 6653358"/>
              <a:gd name="connsiteY0" fmla="*/ 0 h 6653358"/>
              <a:gd name="connsiteX1" fmla="*/ 3501353 w 6653358"/>
              <a:gd name="connsiteY1" fmla="*/ 72352 h 6653358"/>
              <a:gd name="connsiteX2" fmla="*/ 6581007 w 6653358"/>
              <a:gd name="connsiteY2" fmla="*/ 3152007 h 6653358"/>
              <a:gd name="connsiteX3" fmla="*/ 6581007 w 6653358"/>
              <a:gd name="connsiteY3" fmla="*/ 3501353 h 6653358"/>
              <a:gd name="connsiteX4" fmla="*/ 3501353 w 6653358"/>
              <a:gd name="connsiteY4" fmla="*/ 6581007 h 6653358"/>
              <a:gd name="connsiteX5" fmla="*/ 3152007 w 6653358"/>
              <a:gd name="connsiteY5" fmla="*/ 6581007 h 6653358"/>
              <a:gd name="connsiteX6" fmla="*/ 72352 w 6653358"/>
              <a:gd name="connsiteY6" fmla="*/ 3501353 h 6653358"/>
              <a:gd name="connsiteX7" fmla="*/ 72352 w 6653358"/>
              <a:gd name="connsiteY7" fmla="*/ 3152007 h 6653358"/>
              <a:gd name="connsiteX8" fmla="*/ 3152007 w 6653358"/>
              <a:gd name="connsiteY8" fmla="*/ 72352 h 6653358"/>
              <a:gd name="connsiteX9" fmla="*/ 3326680 w 6653358"/>
              <a:gd name="connsiteY9" fmla="*/ 0 h 665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53358" h="6653358">
                <a:moveTo>
                  <a:pt x="3326680" y="0"/>
                </a:moveTo>
                <a:cubicBezTo>
                  <a:pt x="3389899" y="0"/>
                  <a:pt x="3453118" y="24118"/>
                  <a:pt x="3501353" y="72352"/>
                </a:cubicBezTo>
                <a:lnTo>
                  <a:pt x="6581007" y="3152007"/>
                </a:lnTo>
                <a:cubicBezTo>
                  <a:pt x="6677476" y="3248476"/>
                  <a:pt x="6677476" y="3404884"/>
                  <a:pt x="6581007" y="3501353"/>
                </a:cubicBezTo>
                <a:lnTo>
                  <a:pt x="3501353" y="6581007"/>
                </a:lnTo>
                <a:cubicBezTo>
                  <a:pt x="3404884" y="6677476"/>
                  <a:pt x="3248476" y="6677476"/>
                  <a:pt x="3152007" y="6581007"/>
                </a:cubicBezTo>
                <a:lnTo>
                  <a:pt x="72352" y="3501353"/>
                </a:lnTo>
                <a:cubicBezTo>
                  <a:pt x="-24117" y="3404884"/>
                  <a:pt x="-24117" y="3248476"/>
                  <a:pt x="72352" y="3152007"/>
                </a:cubicBezTo>
                <a:lnTo>
                  <a:pt x="3152007" y="72352"/>
                </a:lnTo>
                <a:cubicBezTo>
                  <a:pt x="3200241" y="24118"/>
                  <a:pt x="3263461" y="0"/>
                  <a:pt x="33266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EE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9E2C54D4-4DCB-FDAB-7772-2DAF31FEE6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38980" y="-3574729"/>
            <a:ext cx="6653358" cy="6653358"/>
          </a:xfrm>
          <a:custGeom>
            <a:avLst/>
            <a:gdLst>
              <a:gd name="connsiteX0" fmla="*/ 3326680 w 6653358"/>
              <a:gd name="connsiteY0" fmla="*/ 0 h 6653358"/>
              <a:gd name="connsiteX1" fmla="*/ 3501353 w 6653358"/>
              <a:gd name="connsiteY1" fmla="*/ 72352 h 6653358"/>
              <a:gd name="connsiteX2" fmla="*/ 6581007 w 6653358"/>
              <a:gd name="connsiteY2" fmla="*/ 3152007 h 6653358"/>
              <a:gd name="connsiteX3" fmla="*/ 6581007 w 6653358"/>
              <a:gd name="connsiteY3" fmla="*/ 3501353 h 6653358"/>
              <a:gd name="connsiteX4" fmla="*/ 3501353 w 6653358"/>
              <a:gd name="connsiteY4" fmla="*/ 6581007 h 6653358"/>
              <a:gd name="connsiteX5" fmla="*/ 3152007 w 6653358"/>
              <a:gd name="connsiteY5" fmla="*/ 6581007 h 6653358"/>
              <a:gd name="connsiteX6" fmla="*/ 72352 w 6653358"/>
              <a:gd name="connsiteY6" fmla="*/ 3501353 h 6653358"/>
              <a:gd name="connsiteX7" fmla="*/ 72352 w 6653358"/>
              <a:gd name="connsiteY7" fmla="*/ 3152007 h 6653358"/>
              <a:gd name="connsiteX8" fmla="*/ 3152007 w 6653358"/>
              <a:gd name="connsiteY8" fmla="*/ 72352 h 6653358"/>
              <a:gd name="connsiteX9" fmla="*/ 3326680 w 6653358"/>
              <a:gd name="connsiteY9" fmla="*/ 0 h 665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53358" h="6653358">
                <a:moveTo>
                  <a:pt x="3326680" y="0"/>
                </a:moveTo>
                <a:cubicBezTo>
                  <a:pt x="3389899" y="0"/>
                  <a:pt x="3453118" y="24118"/>
                  <a:pt x="3501353" y="72352"/>
                </a:cubicBezTo>
                <a:lnTo>
                  <a:pt x="6581007" y="3152007"/>
                </a:lnTo>
                <a:cubicBezTo>
                  <a:pt x="6677476" y="3248476"/>
                  <a:pt x="6677476" y="3404884"/>
                  <a:pt x="6581007" y="3501353"/>
                </a:cubicBezTo>
                <a:lnTo>
                  <a:pt x="3501353" y="6581007"/>
                </a:lnTo>
                <a:cubicBezTo>
                  <a:pt x="3404884" y="6677476"/>
                  <a:pt x="3248476" y="6677476"/>
                  <a:pt x="3152007" y="6581007"/>
                </a:cubicBezTo>
                <a:lnTo>
                  <a:pt x="72352" y="3501353"/>
                </a:lnTo>
                <a:cubicBezTo>
                  <a:pt x="-24117" y="3404884"/>
                  <a:pt x="-24117" y="3248476"/>
                  <a:pt x="72352" y="3152007"/>
                </a:cubicBezTo>
                <a:lnTo>
                  <a:pt x="3152007" y="72352"/>
                </a:lnTo>
                <a:cubicBezTo>
                  <a:pt x="3200241" y="24118"/>
                  <a:pt x="3263461" y="0"/>
                  <a:pt x="33266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EE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E572A9E4-2BAD-345C-D4C6-FA7F7FE32CD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2799" y="3769255"/>
            <a:ext cx="6653358" cy="6653358"/>
          </a:xfrm>
          <a:custGeom>
            <a:avLst/>
            <a:gdLst>
              <a:gd name="connsiteX0" fmla="*/ 3326680 w 6653358"/>
              <a:gd name="connsiteY0" fmla="*/ 0 h 6653358"/>
              <a:gd name="connsiteX1" fmla="*/ 3501353 w 6653358"/>
              <a:gd name="connsiteY1" fmla="*/ 72352 h 6653358"/>
              <a:gd name="connsiteX2" fmla="*/ 6581007 w 6653358"/>
              <a:gd name="connsiteY2" fmla="*/ 3152007 h 6653358"/>
              <a:gd name="connsiteX3" fmla="*/ 6581007 w 6653358"/>
              <a:gd name="connsiteY3" fmla="*/ 3501353 h 6653358"/>
              <a:gd name="connsiteX4" fmla="*/ 3501353 w 6653358"/>
              <a:gd name="connsiteY4" fmla="*/ 6581007 h 6653358"/>
              <a:gd name="connsiteX5" fmla="*/ 3152007 w 6653358"/>
              <a:gd name="connsiteY5" fmla="*/ 6581007 h 6653358"/>
              <a:gd name="connsiteX6" fmla="*/ 72352 w 6653358"/>
              <a:gd name="connsiteY6" fmla="*/ 3501353 h 6653358"/>
              <a:gd name="connsiteX7" fmla="*/ 72352 w 6653358"/>
              <a:gd name="connsiteY7" fmla="*/ 3152007 h 6653358"/>
              <a:gd name="connsiteX8" fmla="*/ 3152007 w 6653358"/>
              <a:gd name="connsiteY8" fmla="*/ 72352 h 6653358"/>
              <a:gd name="connsiteX9" fmla="*/ 3326680 w 6653358"/>
              <a:gd name="connsiteY9" fmla="*/ 0 h 665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53358" h="6653358">
                <a:moveTo>
                  <a:pt x="3326680" y="0"/>
                </a:moveTo>
                <a:cubicBezTo>
                  <a:pt x="3389899" y="0"/>
                  <a:pt x="3453118" y="24118"/>
                  <a:pt x="3501353" y="72352"/>
                </a:cubicBezTo>
                <a:lnTo>
                  <a:pt x="6581007" y="3152007"/>
                </a:lnTo>
                <a:cubicBezTo>
                  <a:pt x="6677476" y="3248476"/>
                  <a:pt x="6677476" y="3404884"/>
                  <a:pt x="6581007" y="3501353"/>
                </a:cubicBezTo>
                <a:lnTo>
                  <a:pt x="3501353" y="6581007"/>
                </a:lnTo>
                <a:cubicBezTo>
                  <a:pt x="3404884" y="6677476"/>
                  <a:pt x="3248476" y="6677476"/>
                  <a:pt x="3152007" y="6581007"/>
                </a:cubicBezTo>
                <a:lnTo>
                  <a:pt x="72352" y="3501353"/>
                </a:lnTo>
                <a:cubicBezTo>
                  <a:pt x="-24117" y="3404884"/>
                  <a:pt x="-24117" y="3248476"/>
                  <a:pt x="72352" y="3152007"/>
                </a:cubicBezTo>
                <a:lnTo>
                  <a:pt x="3152007" y="72352"/>
                </a:lnTo>
                <a:cubicBezTo>
                  <a:pt x="3200241" y="24118"/>
                  <a:pt x="3263461" y="0"/>
                  <a:pt x="33266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EE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A78748A2-74BD-E60F-C419-150757C4216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38980" y="3769255"/>
            <a:ext cx="6653358" cy="6653358"/>
          </a:xfrm>
          <a:custGeom>
            <a:avLst/>
            <a:gdLst>
              <a:gd name="connsiteX0" fmla="*/ 3326680 w 6653358"/>
              <a:gd name="connsiteY0" fmla="*/ 0 h 6653358"/>
              <a:gd name="connsiteX1" fmla="*/ 3501353 w 6653358"/>
              <a:gd name="connsiteY1" fmla="*/ 72352 h 6653358"/>
              <a:gd name="connsiteX2" fmla="*/ 6581007 w 6653358"/>
              <a:gd name="connsiteY2" fmla="*/ 3152007 h 6653358"/>
              <a:gd name="connsiteX3" fmla="*/ 6581007 w 6653358"/>
              <a:gd name="connsiteY3" fmla="*/ 3501353 h 6653358"/>
              <a:gd name="connsiteX4" fmla="*/ 3501353 w 6653358"/>
              <a:gd name="connsiteY4" fmla="*/ 6581007 h 6653358"/>
              <a:gd name="connsiteX5" fmla="*/ 3152007 w 6653358"/>
              <a:gd name="connsiteY5" fmla="*/ 6581007 h 6653358"/>
              <a:gd name="connsiteX6" fmla="*/ 72352 w 6653358"/>
              <a:gd name="connsiteY6" fmla="*/ 3501353 h 6653358"/>
              <a:gd name="connsiteX7" fmla="*/ 72352 w 6653358"/>
              <a:gd name="connsiteY7" fmla="*/ 3152007 h 6653358"/>
              <a:gd name="connsiteX8" fmla="*/ 3152007 w 6653358"/>
              <a:gd name="connsiteY8" fmla="*/ 72352 h 6653358"/>
              <a:gd name="connsiteX9" fmla="*/ 3326680 w 6653358"/>
              <a:gd name="connsiteY9" fmla="*/ 0 h 665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53358" h="6653358">
                <a:moveTo>
                  <a:pt x="3326680" y="0"/>
                </a:moveTo>
                <a:cubicBezTo>
                  <a:pt x="3389899" y="0"/>
                  <a:pt x="3453118" y="24118"/>
                  <a:pt x="3501353" y="72352"/>
                </a:cubicBezTo>
                <a:lnTo>
                  <a:pt x="6581007" y="3152007"/>
                </a:lnTo>
                <a:cubicBezTo>
                  <a:pt x="6677476" y="3248476"/>
                  <a:pt x="6677476" y="3404884"/>
                  <a:pt x="6581007" y="3501353"/>
                </a:cubicBezTo>
                <a:lnTo>
                  <a:pt x="3501353" y="6581007"/>
                </a:lnTo>
                <a:cubicBezTo>
                  <a:pt x="3404884" y="6677476"/>
                  <a:pt x="3248476" y="6677476"/>
                  <a:pt x="3152007" y="6581007"/>
                </a:cubicBezTo>
                <a:lnTo>
                  <a:pt x="72352" y="3501353"/>
                </a:lnTo>
                <a:cubicBezTo>
                  <a:pt x="-24117" y="3404884"/>
                  <a:pt x="-24117" y="3248476"/>
                  <a:pt x="72352" y="3152007"/>
                </a:cubicBezTo>
                <a:lnTo>
                  <a:pt x="3152007" y="72352"/>
                </a:lnTo>
                <a:cubicBezTo>
                  <a:pt x="3200241" y="24118"/>
                  <a:pt x="3263461" y="0"/>
                  <a:pt x="33266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EE"/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C4A992D6-3744-49D2-A892-AD38AFFF1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56038" y="2604616"/>
            <a:ext cx="5279924" cy="164876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Midagi alustuseks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931583FB-F077-6F72-5168-13E782DB5E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10723" y="4519731"/>
            <a:ext cx="4252262" cy="35720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Esitleja nimi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5D9E2FD0-CDC0-9999-D593-AEEDC3424C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10723" y="5064511"/>
            <a:ext cx="4252262" cy="31508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Kontakt 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2233CAAB-0037-A119-DA2B-AB232BEA2A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37311" y="1743152"/>
            <a:ext cx="2317379" cy="40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69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F302AA4-DDDC-0635-24BB-C53F0B6903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914" y="1080040"/>
            <a:ext cx="5667826" cy="42659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buNone/>
              <a:defRPr sz="2400" b="1">
                <a:solidFill>
                  <a:srgbClr val="09406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Teema / pealkiri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EC46FEF-7F29-CC62-2EF3-475D4895F7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3914" y="1772021"/>
            <a:ext cx="5667826" cy="357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9406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Alampealkiri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B31B115-94E2-1314-6CC8-2F14BF16C1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818" y="2237074"/>
            <a:ext cx="5667826" cy="3150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rgbClr val="09406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Sisutekst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D548CE5-A331-85AD-CC4D-E1D55698DC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3120" y="-618978"/>
            <a:ext cx="4432268" cy="4420613"/>
          </a:xfrm>
          <a:custGeom>
            <a:avLst/>
            <a:gdLst>
              <a:gd name="connsiteX0" fmla="*/ 860990 w 6237298"/>
              <a:gd name="connsiteY0" fmla="*/ 0 h 6220898"/>
              <a:gd name="connsiteX1" fmla="*/ 5376308 w 6237298"/>
              <a:gd name="connsiteY1" fmla="*/ 0 h 6220898"/>
              <a:gd name="connsiteX2" fmla="*/ 5407238 w 6237298"/>
              <a:gd name="connsiteY2" fmla="*/ 4720 h 6220898"/>
              <a:gd name="connsiteX3" fmla="*/ 6237298 w 6237298"/>
              <a:gd name="connsiteY3" fmla="*/ 1023170 h 6220898"/>
              <a:gd name="connsiteX4" fmla="*/ 6237298 w 6237298"/>
              <a:gd name="connsiteY4" fmla="*/ 5181328 h 6220898"/>
              <a:gd name="connsiteX5" fmla="*/ 5197728 w 6237298"/>
              <a:gd name="connsiteY5" fmla="*/ 6220898 h 6220898"/>
              <a:gd name="connsiteX6" fmla="*/ 1039570 w 6237298"/>
              <a:gd name="connsiteY6" fmla="*/ 6220898 h 6220898"/>
              <a:gd name="connsiteX7" fmla="*/ 0 w 6237298"/>
              <a:gd name="connsiteY7" fmla="*/ 5181328 h 6220898"/>
              <a:gd name="connsiteX8" fmla="*/ 0 w 6237298"/>
              <a:gd name="connsiteY8" fmla="*/ 1023170 h 6220898"/>
              <a:gd name="connsiteX9" fmla="*/ 830060 w 6237298"/>
              <a:gd name="connsiteY9" fmla="*/ 4720 h 622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37298" h="6220898">
                <a:moveTo>
                  <a:pt x="860990" y="0"/>
                </a:moveTo>
                <a:lnTo>
                  <a:pt x="5376308" y="0"/>
                </a:lnTo>
                <a:lnTo>
                  <a:pt x="5407238" y="4720"/>
                </a:lnTo>
                <a:cubicBezTo>
                  <a:pt x="5880952" y="101656"/>
                  <a:pt x="6237298" y="520799"/>
                  <a:pt x="6237298" y="1023170"/>
                </a:cubicBezTo>
                <a:lnTo>
                  <a:pt x="6237298" y="5181328"/>
                </a:lnTo>
                <a:cubicBezTo>
                  <a:pt x="6237298" y="5755467"/>
                  <a:pt x="5771867" y="6220898"/>
                  <a:pt x="5197728" y="6220898"/>
                </a:cubicBezTo>
                <a:lnTo>
                  <a:pt x="1039570" y="6220898"/>
                </a:lnTo>
                <a:cubicBezTo>
                  <a:pt x="465431" y="6220898"/>
                  <a:pt x="0" y="5755467"/>
                  <a:pt x="0" y="5181328"/>
                </a:cubicBezTo>
                <a:lnTo>
                  <a:pt x="0" y="1023170"/>
                </a:lnTo>
                <a:cubicBezTo>
                  <a:pt x="0" y="520799"/>
                  <a:pt x="356346" y="101656"/>
                  <a:pt x="830060" y="472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EE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8CF0C4FC-7A9B-E88A-217D-AC1DC0FE63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3818" y="2655086"/>
            <a:ext cx="5667826" cy="28725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400">
                <a:solidFill>
                  <a:srgbClr val="09406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Sisutekst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52FC1C-BBC8-7E36-552D-ABF1D0299E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3914" y="367844"/>
            <a:ext cx="1441966" cy="24783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F7073DC-842F-2D6E-2F44-16100356C86D}"/>
              </a:ext>
            </a:extLst>
          </p:cNvPr>
          <p:cNvCxnSpPr/>
          <p:nvPr userDrawn="1"/>
        </p:nvCxnSpPr>
        <p:spPr>
          <a:xfrm>
            <a:off x="2223065" y="387307"/>
            <a:ext cx="0" cy="212363"/>
          </a:xfrm>
          <a:prstGeom prst="line">
            <a:avLst/>
          </a:prstGeom>
          <a:ln w="12700">
            <a:solidFill>
              <a:srgbClr val="004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662072C-9050-136D-047F-B606FE7DF5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92977" y="362029"/>
            <a:ext cx="4008654" cy="301236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buNone/>
              <a:defRPr sz="1500" b="0">
                <a:solidFill>
                  <a:srgbClr val="EA752A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Üksuse nimi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AA5FD9-7276-9D4A-E271-C12F94746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818" y="3045270"/>
            <a:ext cx="5667813" cy="91307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C1042EF-ADCF-78F3-2DDA-015E2B88B54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D6C60E0-0B52-3F46-B461-DF25AA389942}" type="datetime4">
              <a:rPr lang="en-US" smtClean="0"/>
              <a:t>November 11, 2024</a:t>
            </a:fld>
            <a:endParaRPr lang="en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08A1DC-4ECB-14CB-3F05-BD2B24117E4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001DA02-F279-C541-BF26-E504725BD99C}" type="slidenum">
              <a:rPr lang="en-EE" smtClean="0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014530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5DA63C-C909-5444-5F00-DA5F852C31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3914" y="367844"/>
            <a:ext cx="1441966" cy="24783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8E8B5E-C5AE-2E0A-8BDD-FEEA276D919B}"/>
              </a:ext>
            </a:extLst>
          </p:cNvPr>
          <p:cNvCxnSpPr/>
          <p:nvPr userDrawn="1"/>
        </p:nvCxnSpPr>
        <p:spPr>
          <a:xfrm>
            <a:off x="2223065" y="387307"/>
            <a:ext cx="0" cy="212363"/>
          </a:xfrm>
          <a:prstGeom prst="line">
            <a:avLst/>
          </a:prstGeom>
          <a:ln w="12700">
            <a:solidFill>
              <a:srgbClr val="004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F302AA4-DDDC-0635-24BB-C53F0B6903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914" y="1080040"/>
            <a:ext cx="5035363" cy="42659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buNone/>
              <a:defRPr sz="2400" b="1">
                <a:solidFill>
                  <a:srgbClr val="09406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Teema / pealkiri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EC46FEF-7F29-CC62-2EF3-475D4895F7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3914" y="1772021"/>
            <a:ext cx="5035363" cy="357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9406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Alampealkiri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B31B115-94E2-1314-6CC8-2F14BF16C1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818" y="2237074"/>
            <a:ext cx="5035363" cy="3150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rgbClr val="09406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Sisutekst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8CF0C4FC-7A9B-E88A-217D-AC1DC0FE63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3818" y="2655086"/>
            <a:ext cx="5035363" cy="28725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400">
                <a:solidFill>
                  <a:srgbClr val="09406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Sisutekst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C96C41D8-9D12-BAA1-715F-E2B8584109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92977" y="362029"/>
            <a:ext cx="2981755" cy="301236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buNone/>
              <a:defRPr sz="1500" b="0">
                <a:solidFill>
                  <a:srgbClr val="EA752A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Üksuse nimi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9E622C-AE25-F785-E9B1-8F8745C65AA4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940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3C83A2A-E7A2-2EFE-CB71-64B76CDEF8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34652" y="1080040"/>
            <a:ext cx="5035363" cy="42659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Teema / pealkiri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7F74B5E-576E-139B-9AB8-447F0E3446F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4652" y="1772021"/>
            <a:ext cx="5035363" cy="357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Alampealkiri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4811A0B-94F4-CEFB-7290-44FB0032C6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34556" y="2237074"/>
            <a:ext cx="5035363" cy="3150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Sisutekst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A4AB018-7718-4D0C-184E-2EA417E987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34556" y="2655086"/>
            <a:ext cx="5035363" cy="28725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Sisutekst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C999A9D-EE9A-81DA-4859-0000C7B1A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818" y="3045270"/>
            <a:ext cx="5035363" cy="91307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971789D-334B-E6B0-4CA9-9F7231D8B3B5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534556" y="3045270"/>
            <a:ext cx="5085944" cy="91307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1pPr>
            <a:lvl2pPr marL="457200" indent="-227013"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2pPr>
            <a:lvl3pPr marL="687388" indent="-230188"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59B3B34A-5243-AC1F-C42D-6787DA9CABCC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342AE87B-94D4-B144-AC0E-1D3AAEF0D4D4}" type="datetime4">
              <a:rPr lang="en-US" smtClean="0"/>
              <a:t>November 11, 2024</a:t>
            </a:fld>
            <a:endParaRPr lang="en-EE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2A403EE-3C6C-4B2B-CEB9-9124C5B0972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001DA02-F279-C541-BF26-E504725BD99C}" type="slidenum">
              <a:rPr lang="en-EE" smtClean="0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870163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5DA63C-C909-5444-5F00-DA5F852C31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3914" y="367844"/>
            <a:ext cx="1441966" cy="24783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8E8B5E-C5AE-2E0A-8BDD-FEEA276D919B}"/>
              </a:ext>
            </a:extLst>
          </p:cNvPr>
          <p:cNvCxnSpPr/>
          <p:nvPr userDrawn="1"/>
        </p:nvCxnSpPr>
        <p:spPr>
          <a:xfrm>
            <a:off x="2223065" y="387307"/>
            <a:ext cx="0" cy="212363"/>
          </a:xfrm>
          <a:prstGeom prst="line">
            <a:avLst/>
          </a:prstGeom>
          <a:ln w="12700">
            <a:solidFill>
              <a:srgbClr val="004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F302AA4-DDDC-0635-24BB-C53F0B6903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914" y="1080040"/>
            <a:ext cx="6872870" cy="42659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buNone/>
              <a:defRPr sz="2400" b="1">
                <a:solidFill>
                  <a:srgbClr val="09406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Teema / pealkiri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967807DD-002B-8D19-478B-09ECD8F2DB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92977" y="362029"/>
            <a:ext cx="6872870" cy="301236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buNone/>
              <a:defRPr sz="1500" b="0">
                <a:solidFill>
                  <a:srgbClr val="EA752A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Üksuse nimi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B58C89-67E4-6DE5-A974-6B0E5757E97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9F3EF61-E329-9B46-852D-70D28864028E}" type="datetime4">
              <a:rPr lang="en-US" smtClean="0"/>
              <a:t>November 11, 2024</a:t>
            </a:fld>
            <a:endParaRPr lang="en-E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359201-9ACC-4178-B536-38794F8863E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01DA02-F279-C541-BF26-E504725BD99C}" type="slidenum">
              <a:rPr lang="en-EE" smtClean="0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661828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5DA63C-C909-5444-5F00-DA5F852C31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3914" y="367844"/>
            <a:ext cx="1441966" cy="24783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8E8B5E-C5AE-2E0A-8BDD-FEEA276D919B}"/>
              </a:ext>
            </a:extLst>
          </p:cNvPr>
          <p:cNvCxnSpPr/>
          <p:nvPr userDrawn="1"/>
        </p:nvCxnSpPr>
        <p:spPr>
          <a:xfrm>
            <a:off x="2223065" y="387307"/>
            <a:ext cx="0" cy="212363"/>
          </a:xfrm>
          <a:prstGeom prst="line">
            <a:avLst/>
          </a:prstGeom>
          <a:ln w="12700">
            <a:solidFill>
              <a:srgbClr val="004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F302AA4-DDDC-0635-24BB-C53F0B6903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915" y="1080040"/>
            <a:ext cx="5264610" cy="42659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buNone/>
              <a:defRPr sz="2400" b="1">
                <a:solidFill>
                  <a:srgbClr val="09406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Teema / pealkiri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EC46FEF-7F29-CC62-2EF3-475D4895F7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3915" y="1772021"/>
            <a:ext cx="5264610" cy="357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9406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Alampealkiri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B31B115-94E2-1314-6CC8-2F14BF16C1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819" y="2237074"/>
            <a:ext cx="5264610" cy="3150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rgbClr val="09406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Sisutekst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E3E5781-AF83-C03B-DA21-9C3319879A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92977" y="362029"/>
            <a:ext cx="6872870" cy="301236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buNone/>
              <a:defRPr sz="1500" b="0">
                <a:solidFill>
                  <a:srgbClr val="EA752A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Üksuse nimi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68F941EA-AF37-BFBC-27FD-B34CCA5C21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4461" y="2237074"/>
            <a:ext cx="5264610" cy="3150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rgbClr val="09406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Sisutekst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5DD8A93-DAB6-972C-4023-1A69A3E69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819" y="2671490"/>
            <a:ext cx="5264610" cy="91307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DD1EEBF-A49B-2798-1D48-8DF93698D5B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6A2566A5-E43F-0741-B4A7-297BA48CD5BC}" type="datetime4">
              <a:rPr lang="en-US" smtClean="0"/>
              <a:t>November 11, 2024</a:t>
            </a:fld>
            <a:endParaRPr lang="en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EB901-8DFA-3138-AAAF-8779576D73F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001DA02-F279-C541-BF26-E504725BD99C}" type="slidenum">
              <a:rPr lang="en-EE" smtClean="0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454280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5DA63C-C909-5444-5F00-DA5F852C31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3914" y="367844"/>
            <a:ext cx="1441966" cy="24783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8E8B5E-C5AE-2E0A-8BDD-FEEA276D919B}"/>
              </a:ext>
            </a:extLst>
          </p:cNvPr>
          <p:cNvCxnSpPr/>
          <p:nvPr userDrawn="1"/>
        </p:nvCxnSpPr>
        <p:spPr>
          <a:xfrm>
            <a:off x="2223065" y="387307"/>
            <a:ext cx="0" cy="212363"/>
          </a:xfrm>
          <a:prstGeom prst="line">
            <a:avLst/>
          </a:prstGeom>
          <a:ln w="12700">
            <a:solidFill>
              <a:srgbClr val="004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F302AA4-DDDC-0635-24BB-C53F0B6903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915" y="1080040"/>
            <a:ext cx="5264610" cy="42659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buNone/>
              <a:defRPr sz="2400" b="1">
                <a:solidFill>
                  <a:srgbClr val="09406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Teema / pealkiri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EC46FEF-7F29-CC62-2EF3-475D4895F7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3915" y="1772021"/>
            <a:ext cx="5264610" cy="357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9406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Alampealkiri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B31B115-94E2-1314-6CC8-2F14BF16C1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819" y="2237074"/>
            <a:ext cx="5264610" cy="3150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rgbClr val="09406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Sisutekst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E3E5781-AF83-C03B-DA21-9C3319879A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92977" y="362029"/>
            <a:ext cx="6872870" cy="301236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buNone/>
              <a:defRPr sz="1500" b="0">
                <a:solidFill>
                  <a:srgbClr val="EA752A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Üksuse nimi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06210AB8-5C4C-529F-62EA-AC8CDA258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819" y="2660006"/>
            <a:ext cx="5264610" cy="91307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D52ADF-DB3B-7943-A9EA-C8BCADC973A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775105D-04BD-7B47-952D-D474004553D8}" type="datetime4">
              <a:rPr lang="en-US" smtClean="0"/>
              <a:t>November 11, 2024</a:t>
            </a:fld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A7B33-89FE-E03B-E16B-B38AC4289CB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001DA02-F279-C541-BF26-E504725BD99C}" type="slidenum">
              <a:rPr lang="en-EE" smtClean="0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4183677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õpu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90D7396-C0FC-5DE1-039C-AE64196229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9395" y="2604617"/>
            <a:ext cx="6595301" cy="164876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000" b="1">
                <a:solidFill>
                  <a:srgbClr val="09406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Midagi lõpetuseks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74F35AC-F78B-D55A-E5E6-4483D1CF15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9396" y="5093398"/>
            <a:ext cx="4252262" cy="357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09406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Esitleja nimi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183988C-9579-F422-8C0C-FEE0C3E5D5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9300" y="5638178"/>
            <a:ext cx="4252262" cy="315086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rgbClr val="09406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Kontakt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2109725-55E8-D3EC-1328-3908E47585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15325" y="-1358109"/>
            <a:ext cx="6962429" cy="9190559"/>
          </a:xfrm>
          <a:custGeom>
            <a:avLst/>
            <a:gdLst>
              <a:gd name="connsiteX0" fmla="*/ 2721639 w 6962429"/>
              <a:gd name="connsiteY0" fmla="*/ 7483677 h 9190559"/>
              <a:gd name="connsiteX1" fmla="*/ 2936733 w 6962429"/>
              <a:gd name="connsiteY1" fmla="*/ 7572852 h 9190559"/>
              <a:gd name="connsiteX2" fmla="*/ 3485204 w 6962429"/>
              <a:gd name="connsiteY2" fmla="*/ 8121819 h 9190559"/>
              <a:gd name="connsiteX3" fmla="*/ 3485204 w 6962429"/>
              <a:gd name="connsiteY3" fmla="*/ 8552396 h 9190559"/>
              <a:gd name="connsiteX4" fmla="*/ 2936733 w 6962429"/>
              <a:gd name="connsiteY4" fmla="*/ 9101333 h 9190559"/>
              <a:gd name="connsiteX5" fmla="*/ 2506544 w 6962429"/>
              <a:gd name="connsiteY5" fmla="*/ 9101333 h 9190559"/>
              <a:gd name="connsiteX6" fmla="*/ 1958065 w 6962429"/>
              <a:gd name="connsiteY6" fmla="*/ 8552396 h 9190559"/>
              <a:gd name="connsiteX7" fmla="*/ 1958065 w 6962429"/>
              <a:gd name="connsiteY7" fmla="*/ 8121819 h 9190559"/>
              <a:gd name="connsiteX8" fmla="*/ 2506544 w 6962429"/>
              <a:gd name="connsiteY8" fmla="*/ 7572852 h 9190559"/>
              <a:gd name="connsiteX9" fmla="*/ 2721639 w 6962429"/>
              <a:gd name="connsiteY9" fmla="*/ 7483677 h 9190559"/>
              <a:gd name="connsiteX10" fmla="*/ 3747538 w 6962429"/>
              <a:gd name="connsiteY10" fmla="*/ 6456849 h 9190559"/>
              <a:gd name="connsiteX11" fmla="*/ 3962633 w 6962429"/>
              <a:gd name="connsiteY11" fmla="*/ 6546024 h 9190559"/>
              <a:gd name="connsiteX12" fmla="*/ 4511104 w 6962429"/>
              <a:gd name="connsiteY12" fmla="*/ 7094991 h 9190559"/>
              <a:gd name="connsiteX13" fmla="*/ 4511112 w 6962429"/>
              <a:gd name="connsiteY13" fmla="*/ 7525568 h 9190559"/>
              <a:gd name="connsiteX14" fmla="*/ 3962633 w 6962429"/>
              <a:gd name="connsiteY14" fmla="*/ 8074536 h 9190559"/>
              <a:gd name="connsiteX15" fmla="*/ 3532444 w 6962429"/>
              <a:gd name="connsiteY15" fmla="*/ 8074536 h 9190559"/>
              <a:gd name="connsiteX16" fmla="*/ 2983973 w 6962429"/>
              <a:gd name="connsiteY16" fmla="*/ 7525568 h 9190559"/>
              <a:gd name="connsiteX17" fmla="*/ 2983973 w 6962429"/>
              <a:gd name="connsiteY17" fmla="*/ 7094991 h 9190559"/>
              <a:gd name="connsiteX18" fmla="*/ 3532444 w 6962429"/>
              <a:gd name="connsiteY18" fmla="*/ 6546024 h 9190559"/>
              <a:gd name="connsiteX19" fmla="*/ 3747538 w 6962429"/>
              <a:gd name="connsiteY19" fmla="*/ 6456849 h 9190559"/>
              <a:gd name="connsiteX20" fmla="*/ 1659103 w 6962429"/>
              <a:gd name="connsiteY20" fmla="*/ 6420184 h 9190559"/>
              <a:gd name="connsiteX21" fmla="*/ 1874193 w 6962429"/>
              <a:gd name="connsiteY21" fmla="*/ 6509359 h 9190559"/>
              <a:gd name="connsiteX22" fmla="*/ 2422672 w 6962429"/>
              <a:gd name="connsiteY22" fmla="*/ 7058334 h 9190559"/>
              <a:gd name="connsiteX23" fmla="*/ 2422672 w 6962429"/>
              <a:gd name="connsiteY23" fmla="*/ 7488904 h 9190559"/>
              <a:gd name="connsiteX24" fmla="*/ 1874193 w 6962429"/>
              <a:gd name="connsiteY24" fmla="*/ 8037879 h 9190559"/>
              <a:gd name="connsiteX25" fmla="*/ 1444012 w 6962429"/>
              <a:gd name="connsiteY25" fmla="*/ 8037879 h 9190559"/>
              <a:gd name="connsiteX26" fmla="*/ 895533 w 6962429"/>
              <a:gd name="connsiteY26" fmla="*/ 7488904 h 9190559"/>
              <a:gd name="connsiteX27" fmla="*/ 895533 w 6962429"/>
              <a:gd name="connsiteY27" fmla="*/ 7058334 h 9190559"/>
              <a:gd name="connsiteX28" fmla="*/ 1444012 w 6962429"/>
              <a:gd name="connsiteY28" fmla="*/ 6509359 h 9190559"/>
              <a:gd name="connsiteX29" fmla="*/ 1659103 w 6962429"/>
              <a:gd name="connsiteY29" fmla="*/ 6420184 h 9190559"/>
              <a:gd name="connsiteX30" fmla="*/ 2685003 w 6962429"/>
              <a:gd name="connsiteY30" fmla="*/ 5393357 h 9190559"/>
              <a:gd name="connsiteX31" fmla="*/ 2900093 w 6962429"/>
              <a:gd name="connsiteY31" fmla="*/ 5482532 h 9190559"/>
              <a:gd name="connsiteX32" fmla="*/ 3448572 w 6962429"/>
              <a:gd name="connsiteY32" fmla="*/ 6031499 h 9190559"/>
              <a:gd name="connsiteX33" fmla="*/ 3448572 w 6962429"/>
              <a:gd name="connsiteY33" fmla="*/ 6462077 h 9190559"/>
              <a:gd name="connsiteX34" fmla="*/ 2900093 w 6962429"/>
              <a:gd name="connsiteY34" fmla="*/ 7011044 h 9190559"/>
              <a:gd name="connsiteX35" fmla="*/ 2469912 w 6962429"/>
              <a:gd name="connsiteY35" fmla="*/ 7011051 h 9190559"/>
              <a:gd name="connsiteX36" fmla="*/ 1921433 w 6962429"/>
              <a:gd name="connsiteY36" fmla="*/ 6462077 h 9190559"/>
              <a:gd name="connsiteX37" fmla="*/ 1921433 w 6962429"/>
              <a:gd name="connsiteY37" fmla="*/ 6031499 h 9190559"/>
              <a:gd name="connsiteX38" fmla="*/ 2469912 w 6962429"/>
              <a:gd name="connsiteY38" fmla="*/ 5482532 h 9190559"/>
              <a:gd name="connsiteX39" fmla="*/ 2685003 w 6962429"/>
              <a:gd name="connsiteY39" fmla="*/ 5393357 h 9190559"/>
              <a:gd name="connsiteX40" fmla="*/ 1256565 w 6962429"/>
              <a:gd name="connsiteY40" fmla="*/ 3963620 h 9190559"/>
              <a:gd name="connsiteX41" fmla="*/ 1471655 w 6962429"/>
              <a:gd name="connsiteY41" fmla="*/ 4052795 h 9190559"/>
              <a:gd name="connsiteX42" fmla="*/ 2424034 w 6962429"/>
              <a:gd name="connsiteY42" fmla="*/ 5006034 h 9190559"/>
              <a:gd name="connsiteX43" fmla="*/ 2424034 w 6962429"/>
              <a:gd name="connsiteY43" fmla="*/ 5436611 h 9190559"/>
              <a:gd name="connsiteX44" fmla="*/ 1471655 w 6962429"/>
              <a:gd name="connsiteY44" fmla="*/ 6389851 h 9190559"/>
              <a:gd name="connsiteX45" fmla="*/ 1041474 w 6962429"/>
              <a:gd name="connsiteY45" fmla="*/ 6389851 h 9190559"/>
              <a:gd name="connsiteX46" fmla="*/ 89094 w 6962429"/>
              <a:gd name="connsiteY46" fmla="*/ 5436611 h 9190559"/>
              <a:gd name="connsiteX47" fmla="*/ 89095 w 6962429"/>
              <a:gd name="connsiteY47" fmla="*/ 5006034 h 9190559"/>
              <a:gd name="connsiteX48" fmla="*/ 1041474 w 6962429"/>
              <a:gd name="connsiteY48" fmla="*/ 4052795 h 9190559"/>
              <a:gd name="connsiteX49" fmla="*/ 1256565 w 6962429"/>
              <a:gd name="connsiteY49" fmla="*/ 3963620 h 9190559"/>
              <a:gd name="connsiteX50" fmla="*/ 1269181 w 6962429"/>
              <a:gd name="connsiteY50" fmla="*/ 1768104 h 9190559"/>
              <a:gd name="connsiteX51" fmla="*/ 1484271 w 6962429"/>
              <a:gd name="connsiteY51" fmla="*/ 1857278 h 9190559"/>
              <a:gd name="connsiteX52" fmla="*/ 2099945 w 6962429"/>
              <a:gd name="connsiteY52" fmla="*/ 2473506 h 9190559"/>
              <a:gd name="connsiteX53" fmla="*/ 2099945 w 6962429"/>
              <a:gd name="connsiteY53" fmla="*/ 2904083 h 9190559"/>
              <a:gd name="connsiteX54" fmla="*/ 1484271 w 6962429"/>
              <a:gd name="connsiteY54" fmla="*/ 3520314 h 9190559"/>
              <a:gd name="connsiteX55" fmla="*/ 1054091 w 6962429"/>
              <a:gd name="connsiteY55" fmla="*/ 3520314 h 9190559"/>
              <a:gd name="connsiteX56" fmla="*/ 438412 w 6962429"/>
              <a:gd name="connsiteY56" fmla="*/ 2904083 h 9190559"/>
              <a:gd name="connsiteX57" fmla="*/ 438413 w 6962429"/>
              <a:gd name="connsiteY57" fmla="*/ 2473506 h 9190559"/>
              <a:gd name="connsiteX58" fmla="*/ 1054091 w 6962429"/>
              <a:gd name="connsiteY58" fmla="*/ 1857278 h 9190559"/>
              <a:gd name="connsiteX59" fmla="*/ 1269181 w 6962429"/>
              <a:gd name="connsiteY59" fmla="*/ 1768104 h 9190559"/>
              <a:gd name="connsiteX60" fmla="*/ 4196115 w 6962429"/>
              <a:gd name="connsiteY60" fmla="*/ 1021413 h 9190559"/>
              <a:gd name="connsiteX61" fmla="*/ 4411209 w 6962429"/>
              <a:gd name="connsiteY61" fmla="*/ 1110587 h 9190559"/>
              <a:gd name="connsiteX62" fmla="*/ 6873335 w 6962429"/>
              <a:gd name="connsiteY62" fmla="*/ 3574942 h 9190559"/>
              <a:gd name="connsiteX63" fmla="*/ 6873335 w 6962429"/>
              <a:gd name="connsiteY63" fmla="*/ 4005512 h 9190559"/>
              <a:gd name="connsiteX64" fmla="*/ 4411209 w 6962429"/>
              <a:gd name="connsiteY64" fmla="*/ 6469863 h 9190559"/>
              <a:gd name="connsiteX65" fmla="*/ 3981021 w 6962429"/>
              <a:gd name="connsiteY65" fmla="*/ 6469863 h 9190559"/>
              <a:gd name="connsiteX66" fmla="*/ 1518895 w 6962429"/>
              <a:gd name="connsiteY66" fmla="*/ 4005512 h 9190559"/>
              <a:gd name="connsiteX67" fmla="*/ 1518895 w 6962429"/>
              <a:gd name="connsiteY67" fmla="*/ 3574942 h 9190559"/>
              <a:gd name="connsiteX68" fmla="*/ 3981021 w 6962429"/>
              <a:gd name="connsiteY68" fmla="*/ 1110587 h 9190559"/>
              <a:gd name="connsiteX69" fmla="*/ 4196115 w 6962429"/>
              <a:gd name="connsiteY69" fmla="*/ 1021413 h 9190559"/>
              <a:gd name="connsiteX70" fmla="*/ 2362280 w 6962429"/>
              <a:gd name="connsiteY70" fmla="*/ 0 h 9190559"/>
              <a:gd name="connsiteX71" fmla="*/ 2577374 w 6962429"/>
              <a:gd name="connsiteY71" fmla="*/ 89175 h 9190559"/>
              <a:gd name="connsiteX72" fmla="*/ 3529752 w 6962429"/>
              <a:gd name="connsiteY72" fmla="*/ 1042416 h 9190559"/>
              <a:gd name="connsiteX73" fmla="*/ 3529752 w 6962429"/>
              <a:gd name="connsiteY73" fmla="*/ 1472989 h 9190559"/>
              <a:gd name="connsiteX74" fmla="*/ 2577374 w 6962429"/>
              <a:gd name="connsiteY74" fmla="*/ 2426231 h 9190559"/>
              <a:gd name="connsiteX75" fmla="*/ 2147186 w 6962429"/>
              <a:gd name="connsiteY75" fmla="*/ 2426231 h 9190559"/>
              <a:gd name="connsiteX76" fmla="*/ 1194807 w 6962429"/>
              <a:gd name="connsiteY76" fmla="*/ 1472989 h 9190559"/>
              <a:gd name="connsiteX77" fmla="*/ 1194807 w 6962429"/>
              <a:gd name="connsiteY77" fmla="*/ 1042416 h 9190559"/>
              <a:gd name="connsiteX78" fmla="*/ 2147186 w 6962429"/>
              <a:gd name="connsiteY78" fmla="*/ 89175 h 9190559"/>
              <a:gd name="connsiteX79" fmla="*/ 2362280 w 6962429"/>
              <a:gd name="connsiteY79" fmla="*/ 0 h 919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6962429" h="9190559">
                <a:moveTo>
                  <a:pt x="2721639" y="7483677"/>
                </a:moveTo>
                <a:cubicBezTo>
                  <a:pt x="2799488" y="7483677"/>
                  <a:pt x="2877337" y="7513402"/>
                  <a:pt x="2936733" y="7572852"/>
                </a:cubicBezTo>
                <a:lnTo>
                  <a:pt x="3485204" y="8121819"/>
                </a:lnTo>
                <a:cubicBezTo>
                  <a:pt x="3603997" y="8240719"/>
                  <a:pt x="3603997" y="8433496"/>
                  <a:pt x="3485204" y="8552396"/>
                </a:cubicBezTo>
                <a:lnTo>
                  <a:pt x="2936733" y="9101333"/>
                </a:lnTo>
                <a:cubicBezTo>
                  <a:pt x="2817940" y="9220302"/>
                  <a:pt x="2625337" y="9220302"/>
                  <a:pt x="2506544" y="9101333"/>
                </a:cubicBezTo>
                <a:lnTo>
                  <a:pt x="1958065" y="8552396"/>
                </a:lnTo>
                <a:cubicBezTo>
                  <a:pt x="1839273" y="8433496"/>
                  <a:pt x="1839273" y="8240719"/>
                  <a:pt x="1958065" y="8121819"/>
                </a:cubicBezTo>
                <a:lnTo>
                  <a:pt x="2506544" y="7572852"/>
                </a:lnTo>
                <a:cubicBezTo>
                  <a:pt x="2565941" y="7513402"/>
                  <a:pt x="2643790" y="7483677"/>
                  <a:pt x="2721639" y="7483677"/>
                </a:cubicBezTo>
                <a:close/>
                <a:moveTo>
                  <a:pt x="3747538" y="6456849"/>
                </a:moveTo>
                <a:cubicBezTo>
                  <a:pt x="3825387" y="6456849"/>
                  <a:pt x="3903236" y="6486574"/>
                  <a:pt x="3962633" y="6546024"/>
                </a:cubicBezTo>
                <a:lnTo>
                  <a:pt x="4511104" y="7094991"/>
                </a:lnTo>
                <a:cubicBezTo>
                  <a:pt x="4629897" y="7213891"/>
                  <a:pt x="4629904" y="7406669"/>
                  <a:pt x="4511112" y="7525568"/>
                </a:cubicBezTo>
                <a:lnTo>
                  <a:pt x="3962633" y="8074536"/>
                </a:lnTo>
                <a:cubicBezTo>
                  <a:pt x="3843840" y="8193436"/>
                  <a:pt x="3651237" y="8193436"/>
                  <a:pt x="3532444" y="8074536"/>
                </a:cubicBezTo>
                <a:lnTo>
                  <a:pt x="2983973" y="7525568"/>
                </a:lnTo>
                <a:cubicBezTo>
                  <a:pt x="2865180" y="7406669"/>
                  <a:pt x="2865180" y="7213891"/>
                  <a:pt x="2983973" y="7094991"/>
                </a:cubicBezTo>
                <a:lnTo>
                  <a:pt x="3532444" y="6546024"/>
                </a:lnTo>
                <a:cubicBezTo>
                  <a:pt x="3591840" y="6486574"/>
                  <a:pt x="3669689" y="6456849"/>
                  <a:pt x="3747538" y="6456849"/>
                </a:cubicBezTo>
                <a:close/>
                <a:moveTo>
                  <a:pt x="1659103" y="6420184"/>
                </a:moveTo>
                <a:cubicBezTo>
                  <a:pt x="1736950" y="6420184"/>
                  <a:pt x="1814797" y="6449909"/>
                  <a:pt x="1874193" y="6509359"/>
                </a:cubicBezTo>
                <a:lnTo>
                  <a:pt x="2422672" y="7058334"/>
                </a:lnTo>
                <a:cubicBezTo>
                  <a:pt x="2541465" y="7177234"/>
                  <a:pt x="2541465" y="7370004"/>
                  <a:pt x="2422672" y="7488904"/>
                </a:cubicBezTo>
                <a:lnTo>
                  <a:pt x="1874193" y="8037879"/>
                </a:lnTo>
                <a:cubicBezTo>
                  <a:pt x="1755401" y="8156779"/>
                  <a:pt x="1562805" y="8156779"/>
                  <a:pt x="1444012" y="8037879"/>
                </a:cubicBezTo>
                <a:lnTo>
                  <a:pt x="895533" y="7488904"/>
                </a:lnTo>
                <a:cubicBezTo>
                  <a:pt x="776741" y="7370004"/>
                  <a:pt x="776741" y="7177234"/>
                  <a:pt x="895533" y="7058334"/>
                </a:cubicBezTo>
                <a:lnTo>
                  <a:pt x="1444012" y="6509359"/>
                </a:lnTo>
                <a:cubicBezTo>
                  <a:pt x="1503409" y="6449909"/>
                  <a:pt x="1581256" y="6420184"/>
                  <a:pt x="1659103" y="6420184"/>
                </a:cubicBezTo>
                <a:close/>
                <a:moveTo>
                  <a:pt x="2685003" y="5393357"/>
                </a:moveTo>
                <a:cubicBezTo>
                  <a:pt x="2762850" y="5393357"/>
                  <a:pt x="2840697" y="5423082"/>
                  <a:pt x="2900093" y="5482532"/>
                </a:cubicBezTo>
                <a:lnTo>
                  <a:pt x="3448572" y="6031499"/>
                </a:lnTo>
                <a:cubicBezTo>
                  <a:pt x="3567365" y="6150399"/>
                  <a:pt x="3567365" y="6343176"/>
                  <a:pt x="3448572" y="6462077"/>
                </a:cubicBezTo>
                <a:lnTo>
                  <a:pt x="2900093" y="7011044"/>
                </a:lnTo>
                <a:cubicBezTo>
                  <a:pt x="2781308" y="7129943"/>
                  <a:pt x="2588705" y="7129943"/>
                  <a:pt x="2469912" y="7011051"/>
                </a:cubicBezTo>
                <a:lnTo>
                  <a:pt x="1921433" y="6462077"/>
                </a:lnTo>
                <a:cubicBezTo>
                  <a:pt x="1802641" y="6343176"/>
                  <a:pt x="1802641" y="6150399"/>
                  <a:pt x="1921433" y="6031499"/>
                </a:cubicBezTo>
                <a:lnTo>
                  <a:pt x="2469912" y="5482532"/>
                </a:lnTo>
                <a:cubicBezTo>
                  <a:pt x="2529309" y="5423082"/>
                  <a:pt x="2607156" y="5393357"/>
                  <a:pt x="2685003" y="5393357"/>
                </a:cubicBezTo>
                <a:close/>
                <a:moveTo>
                  <a:pt x="1256565" y="3963620"/>
                </a:moveTo>
                <a:cubicBezTo>
                  <a:pt x="1334412" y="3963620"/>
                  <a:pt x="1412259" y="3993345"/>
                  <a:pt x="1471655" y="4052795"/>
                </a:cubicBezTo>
                <a:lnTo>
                  <a:pt x="2424034" y="5006034"/>
                </a:lnTo>
                <a:cubicBezTo>
                  <a:pt x="2542826" y="5124934"/>
                  <a:pt x="2542826" y="5317711"/>
                  <a:pt x="2424034" y="5436611"/>
                </a:cubicBezTo>
                <a:lnTo>
                  <a:pt x="1471655" y="6389851"/>
                </a:lnTo>
                <a:cubicBezTo>
                  <a:pt x="1352863" y="6508750"/>
                  <a:pt x="1160267" y="6508750"/>
                  <a:pt x="1041474" y="6389851"/>
                </a:cubicBezTo>
                <a:lnTo>
                  <a:pt x="89094" y="5436611"/>
                </a:lnTo>
                <a:cubicBezTo>
                  <a:pt x="-29698" y="5317711"/>
                  <a:pt x="-29698" y="5124934"/>
                  <a:pt x="89095" y="5006034"/>
                </a:cubicBezTo>
                <a:lnTo>
                  <a:pt x="1041474" y="4052795"/>
                </a:lnTo>
                <a:cubicBezTo>
                  <a:pt x="1100871" y="3993345"/>
                  <a:pt x="1178718" y="3963620"/>
                  <a:pt x="1256565" y="3963620"/>
                </a:cubicBezTo>
                <a:close/>
                <a:moveTo>
                  <a:pt x="1269181" y="1768104"/>
                </a:moveTo>
                <a:cubicBezTo>
                  <a:pt x="1347028" y="1768104"/>
                  <a:pt x="1424875" y="1797829"/>
                  <a:pt x="1484271" y="1857278"/>
                </a:cubicBezTo>
                <a:lnTo>
                  <a:pt x="2099945" y="2473506"/>
                </a:lnTo>
                <a:cubicBezTo>
                  <a:pt x="2218738" y="2592406"/>
                  <a:pt x="2218738" y="2785184"/>
                  <a:pt x="2099945" y="2904083"/>
                </a:cubicBezTo>
                <a:lnTo>
                  <a:pt x="1484271" y="3520314"/>
                </a:lnTo>
                <a:cubicBezTo>
                  <a:pt x="1365479" y="3639214"/>
                  <a:pt x="1172883" y="3639214"/>
                  <a:pt x="1054091" y="3520314"/>
                </a:cubicBezTo>
                <a:lnTo>
                  <a:pt x="438412" y="2904083"/>
                </a:lnTo>
                <a:cubicBezTo>
                  <a:pt x="319620" y="2785184"/>
                  <a:pt x="319620" y="2592406"/>
                  <a:pt x="438413" y="2473506"/>
                </a:cubicBezTo>
                <a:lnTo>
                  <a:pt x="1054091" y="1857278"/>
                </a:lnTo>
                <a:cubicBezTo>
                  <a:pt x="1113487" y="1797828"/>
                  <a:pt x="1191334" y="1768103"/>
                  <a:pt x="1269181" y="1768104"/>
                </a:cubicBezTo>
                <a:close/>
                <a:moveTo>
                  <a:pt x="4196115" y="1021413"/>
                </a:moveTo>
                <a:cubicBezTo>
                  <a:pt x="4273964" y="1021413"/>
                  <a:pt x="4351813" y="1051138"/>
                  <a:pt x="4411209" y="1110587"/>
                </a:cubicBezTo>
                <a:lnTo>
                  <a:pt x="6873335" y="3574942"/>
                </a:lnTo>
                <a:cubicBezTo>
                  <a:pt x="6992127" y="3693842"/>
                  <a:pt x="6992127" y="3886612"/>
                  <a:pt x="6873335" y="4005512"/>
                </a:cubicBezTo>
                <a:lnTo>
                  <a:pt x="4411209" y="6469863"/>
                </a:lnTo>
                <a:cubicBezTo>
                  <a:pt x="4292417" y="6588763"/>
                  <a:pt x="4099813" y="6588763"/>
                  <a:pt x="3981021" y="6469863"/>
                </a:cubicBezTo>
                <a:lnTo>
                  <a:pt x="1518895" y="4005512"/>
                </a:lnTo>
                <a:cubicBezTo>
                  <a:pt x="1400103" y="3886612"/>
                  <a:pt x="1400103" y="3693842"/>
                  <a:pt x="1518895" y="3574942"/>
                </a:cubicBezTo>
                <a:lnTo>
                  <a:pt x="3981021" y="1110587"/>
                </a:lnTo>
                <a:cubicBezTo>
                  <a:pt x="4040417" y="1051138"/>
                  <a:pt x="4118266" y="1021413"/>
                  <a:pt x="4196115" y="1021413"/>
                </a:cubicBezTo>
                <a:close/>
                <a:moveTo>
                  <a:pt x="2362280" y="0"/>
                </a:moveTo>
                <a:cubicBezTo>
                  <a:pt x="2440129" y="0"/>
                  <a:pt x="2517978" y="29725"/>
                  <a:pt x="2577374" y="89175"/>
                </a:cubicBezTo>
                <a:lnTo>
                  <a:pt x="3529752" y="1042416"/>
                </a:lnTo>
                <a:cubicBezTo>
                  <a:pt x="3648545" y="1161316"/>
                  <a:pt x="3648545" y="1354090"/>
                  <a:pt x="3529752" y="1472989"/>
                </a:cubicBezTo>
                <a:lnTo>
                  <a:pt x="2577374" y="2426231"/>
                </a:lnTo>
                <a:cubicBezTo>
                  <a:pt x="2458582" y="2545131"/>
                  <a:pt x="2265978" y="2545131"/>
                  <a:pt x="2147186" y="2426231"/>
                </a:cubicBezTo>
                <a:lnTo>
                  <a:pt x="1194807" y="1472989"/>
                </a:lnTo>
                <a:cubicBezTo>
                  <a:pt x="1076015" y="1354090"/>
                  <a:pt x="1076022" y="1161316"/>
                  <a:pt x="1194807" y="1042416"/>
                </a:cubicBezTo>
                <a:lnTo>
                  <a:pt x="2147186" y="89175"/>
                </a:lnTo>
                <a:cubicBezTo>
                  <a:pt x="2206582" y="29725"/>
                  <a:pt x="2284431" y="0"/>
                  <a:pt x="23622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E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75B891-107B-C816-DBE1-8A851C7D57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5510" y="770796"/>
            <a:ext cx="2111183" cy="36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74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ühi slaid sinine">
    <p:bg>
      <p:bgPr>
        <a:solidFill>
          <a:srgbClr val="0940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E94A55-1242-1B31-B327-6FEE397D9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39CC9-0D69-3547-B790-326166395301}" type="datetime4">
              <a:rPr lang="en-US" smtClean="0"/>
              <a:t>November 11, 2024</a:t>
            </a:fld>
            <a:endParaRPr lang="en-E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EF62E2-E08E-3B9F-E761-20BE3B5C74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01DA02-F279-C541-BF26-E504725BD99C}" type="slidenum">
              <a:rPr lang="en-EE" smtClean="0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231296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ühi slaid sin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513486-4C96-703C-E234-C2977E259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91848-48DA-B545-9D17-C00DF583571B}" type="datetime4">
              <a:rPr lang="en-US" smtClean="0"/>
              <a:t>November 11, 2024</a:t>
            </a:fld>
            <a:endParaRPr lang="en-E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17A7C4-5B97-10BC-6E95-F4E934C7EF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01DA02-F279-C541-BF26-E504725BD99C}" type="slidenum">
              <a:rPr lang="en-EE" smtClean="0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9425660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0305E-2E5E-810E-C707-CCE18A663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0DC63-A8D8-6CC5-EAB5-466EA0A22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96EB1-745A-6CB5-B2AE-C774AD5DF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F6A90-8FB7-4147-869C-31952FC54270}" type="datetimeFigureOut">
              <a:rPr lang="et-EE" smtClean="0"/>
              <a:t>11.11.2024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FC38D-60C3-CE05-40CC-B46CF6ACD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EA96C-4ED7-7EC4-24B9-B8F20CE3D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1EFF-7194-4C24-8F92-9EAE0D0CF03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40873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2">
    <p:bg>
      <p:bgPr>
        <a:solidFill>
          <a:srgbClr val="0940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EB31CE2-2D50-D51E-96F7-1498D8B4EB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51295" y="3714537"/>
            <a:ext cx="6048507" cy="6048507"/>
          </a:xfrm>
          <a:custGeom>
            <a:avLst/>
            <a:gdLst>
              <a:gd name="connsiteX0" fmla="*/ 3326680 w 6653358"/>
              <a:gd name="connsiteY0" fmla="*/ 0 h 6653358"/>
              <a:gd name="connsiteX1" fmla="*/ 3501353 w 6653358"/>
              <a:gd name="connsiteY1" fmla="*/ 72352 h 6653358"/>
              <a:gd name="connsiteX2" fmla="*/ 6581007 w 6653358"/>
              <a:gd name="connsiteY2" fmla="*/ 3152007 h 6653358"/>
              <a:gd name="connsiteX3" fmla="*/ 6581007 w 6653358"/>
              <a:gd name="connsiteY3" fmla="*/ 3501353 h 6653358"/>
              <a:gd name="connsiteX4" fmla="*/ 3501353 w 6653358"/>
              <a:gd name="connsiteY4" fmla="*/ 6581007 h 6653358"/>
              <a:gd name="connsiteX5" fmla="*/ 3152007 w 6653358"/>
              <a:gd name="connsiteY5" fmla="*/ 6581007 h 6653358"/>
              <a:gd name="connsiteX6" fmla="*/ 72352 w 6653358"/>
              <a:gd name="connsiteY6" fmla="*/ 3501353 h 6653358"/>
              <a:gd name="connsiteX7" fmla="*/ 72352 w 6653358"/>
              <a:gd name="connsiteY7" fmla="*/ 3152007 h 6653358"/>
              <a:gd name="connsiteX8" fmla="*/ 3152007 w 6653358"/>
              <a:gd name="connsiteY8" fmla="*/ 72352 h 6653358"/>
              <a:gd name="connsiteX9" fmla="*/ 3326680 w 6653358"/>
              <a:gd name="connsiteY9" fmla="*/ 0 h 665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53358" h="6653358">
                <a:moveTo>
                  <a:pt x="3326680" y="0"/>
                </a:moveTo>
                <a:cubicBezTo>
                  <a:pt x="3389899" y="0"/>
                  <a:pt x="3453118" y="24118"/>
                  <a:pt x="3501353" y="72352"/>
                </a:cubicBezTo>
                <a:lnTo>
                  <a:pt x="6581007" y="3152007"/>
                </a:lnTo>
                <a:cubicBezTo>
                  <a:pt x="6677476" y="3248476"/>
                  <a:pt x="6677476" y="3404884"/>
                  <a:pt x="6581007" y="3501353"/>
                </a:cubicBezTo>
                <a:lnTo>
                  <a:pt x="3501353" y="6581007"/>
                </a:lnTo>
                <a:cubicBezTo>
                  <a:pt x="3404884" y="6677476"/>
                  <a:pt x="3248476" y="6677476"/>
                  <a:pt x="3152007" y="6581007"/>
                </a:cubicBezTo>
                <a:lnTo>
                  <a:pt x="72352" y="3501353"/>
                </a:lnTo>
                <a:cubicBezTo>
                  <a:pt x="-24117" y="3404884"/>
                  <a:pt x="-24117" y="3248476"/>
                  <a:pt x="72352" y="3152007"/>
                </a:cubicBezTo>
                <a:lnTo>
                  <a:pt x="3152007" y="72352"/>
                </a:lnTo>
                <a:cubicBezTo>
                  <a:pt x="3200241" y="24118"/>
                  <a:pt x="3263461" y="0"/>
                  <a:pt x="33266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EE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9E2C54D4-4DCB-FDAB-7772-2DAF31FEE6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51296" y="-2905043"/>
            <a:ext cx="6048507" cy="6048507"/>
          </a:xfrm>
          <a:custGeom>
            <a:avLst/>
            <a:gdLst>
              <a:gd name="connsiteX0" fmla="*/ 3326680 w 6653358"/>
              <a:gd name="connsiteY0" fmla="*/ 0 h 6653358"/>
              <a:gd name="connsiteX1" fmla="*/ 3501353 w 6653358"/>
              <a:gd name="connsiteY1" fmla="*/ 72352 h 6653358"/>
              <a:gd name="connsiteX2" fmla="*/ 6581007 w 6653358"/>
              <a:gd name="connsiteY2" fmla="*/ 3152007 h 6653358"/>
              <a:gd name="connsiteX3" fmla="*/ 6581007 w 6653358"/>
              <a:gd name="connsiteY3" fmla="*/ 3501353 h 6653358"/>
              <a:gd name="connsiteX4" fmla="*/ 3501353 w 6653358"/>
              <a:gd name="connsiteY4" fmla="*/ 6581007 h 6653358"/>
              <a:gd name="connsiteX5" fmla="*/ 3152007 w 6653358"/>
              <a:gd name="connsiteY5" fmla="*/ 6581007 h 6653358"/>
              <a:gd name="connsiteX6" fmla="*/ 72352 w 6653358"/>
              <a:gd name="connsiteY6" fmla="*/ 3501353 h 6653358"/>
              <a:gd name="connsiteX7" fmla="*/ 72352 w 6653358"/>
              <a:gd name="connsiteY7" fmla="*/ 3152007 h 6653358"/>
              <a:gd name="connsiteX8" fmla="*/ 3152007 w 6653358"/>
              <a:gd name="connsiteY8" fmla="*/ 72352 h 6653358"/>
              <a:gd name="connsiteX9" fmla="*/ 3326680 w 6653358"/>
              <a:gd name="connsiteY9" fmla="*/ 0 h 665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53358" h="6653358">
                <a:moveTo>
                  <a:pt x="3326680" y="0"/>
                </a:moveTo>
                <a:cubicBezTo>
                  <a:pt x="3389899" y="0"/>
                  <a:pt x="3453118" y="24118"/>
                  <a:pt x="3501353" y="72352"/>
                </a:cubicBezTo>
                <a:lnTo>
                  <a:pt x="6581007" y="3152007"/>
                </a:lnTo>
                <a:cubicBezTo>
                  <a:pt x="6677476" y="3248476"/>
                  <a:pt x="6677476" y="3404884"/>
                  <a:pt x="6581007" y="3501353"/>
                </a:cubicBezTo>
                <a:lnTo>
                  <a:pt x="3501353" y="6581007"/>
                </a:lnTo>
                <a:cubicBezTo>
                  <a:pt x="3404884" y="6677476"/>
                  <a:pt x="3248476" y="6677476"/>
                  <a:pt x="3152007" y="6581007"/>
                </a:cubicBezTo>
                <a:lnTo>
                  <a:pt x="72352" y="3501353"/>
                </a:lnTo>
                <a:cubicBezTo>
                  <a:pt x="-24117" y="3404884"/>
                  <a:pt x="-24117" y="3248476"/>
                  <a:pt x="72352" y="3152007"/>
                </a:cubicBezTo>
                <a:lnTo>
                  <a:pt x="3152007" y="72352"/>
                </a:lnTo>
                <a:cubicBezTo>
                  <a:pt x="3200241" y="24118"/>
                  <a:pt x="3263461" y="0"/>
                  <a:pt x="33266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EE"/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C4A992D6-3744-49D2-A892-AD38AFFF1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6814" y="2604616"/>
            <a:ext cx="5279924" cy="16487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Midagi alustuseks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931583FB-F077-6F72-5168-13E782DB5E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6814" y="4519731"/>
            <a:ext cx="4252262" cy="357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Esitleja nimi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5D9E2FD0-CDC0-9999-D593-AEEDC3424C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814" y="5064511"/>
            <a:ext cx="4252262" cy="31508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Kontakt 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2233CAAB-0037-A119-DA2B-AB232BEA2A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814" y="1275913"/>
            <a:ext cx="2317379" cy="404979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6597BEF-CEBA-66FE-71AC-E784F0C302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61817" y="404747"/>
            <a:ext cx="6048507" cy="6048507"/>
          </a:xfrm>
          <a:custGeom>
            <a:avLst/>
            <a:gdLst>
              <a:gd name="connsiteX0" fmla="*/ 3326680 w 6653358"/>
              <a:gd name="connsiteY0" fmla="*/ 0 h 6653358"/>
              <a:gd name="connsiteX1" fmla="*/ 3501353 w 6653358"/>
              <a:gd name="connsiteY1" fmla="*/ 72352 h 6653358"/>
              <a:gd name="connsiteX2" fmla="*/ 6581007 w 6653358"/>
              <a:gd name="connsiteY2" fmla="*/ 3152007 h 6653358"/>
              <a:gd name="connsiteX3" fmla="*/ 6581007 w 6653358"/>
              <a:gd name="connsiteY3" fmla="*/ 3501353 h 6653358"/>
              <a:gd name="connsiteX4" fmla="*/ 3501353 w 6653358"/>
              <a:gd name="connsiteY4" fmla="*/ 6581007 h 6653358"/>
              <a:gd name="connsiteX5" fmla="*/ 3152007 w 6653358"/>
              <a:gd name="connsiteY5" fmla="*/ 6581007 h 6653358"/>
              <a:gd name="connsiteX6" fmla="*/ 72352 w 6653358"/>
              <a:gd name="connsiteY6" fmla="*/ 3501353 h 6653358"/>
              <a:gd name="connsiteX7" fmla="*/ 72352 w 6653358"/>
              <a:gd name="connsiteY7" fmla="*/ 3152007 h 6653358"/>
              <a:gd name="connsiteX8" fmla="*/ 3152007 w 6653358"/>
              <a:gd name="connsiteY8" fmla="*/ 72352 h 6653358"/>
              <a:gd name="connsiteX9" fmla="*/ 3326680 w 6653358"/>
              <a:gd name="connsiteY9" fmla="*/ 0 h 665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53358" h="6653358">
                <a:moveTo>
                  <a:pt x="3326680" y="0"/>
                </a:moveTo>
                <a:cubicBezTo>
                  <a:pt x="3389899" y="0"/>
                  <a:pt x="3453118" y="24118"/>
                  <a:pt x="3501353" y="72352"/>
                </a:cubicBezTo>
                <a:lnTo>
                  <a:pt x="6581007" y="3152007"/>
                </a:lnTo>
                <a:cubicBezTo>
                  <a:pt x="6677476" y="3248476"/>
                  <a:pt x="6677476" y="3404884"/>
                  <a:pt x="6581007" y="3501353"/>
                </a:cubicBezTo>
                <a:lnTo>
                  <a:pt x="3501353" y="6581007"/>
                </a:lnTo>
                <a:cubicBezTo>
                  <a:pt x="3404884" y="6677476"/>
                  <a:pt x="3248476" y="6677476"/>
                  <a:pt x="3152007" y="6581007"/>
                </a:cubicBezTo>
                <a:lnTo>
                  <a:pt x="72352" y="3501353"/>
                </a:lnTo>
                <a:cubicBezTo>
                  <a:pt x="-24117" y="3404884"/>
                  <a:pt x="-24117" y="3248476"/>
                  <a:pt x="72352" y="3152007"/>
                </a:cubicBezTo>
                <a:lnTo>
                  <a:pt x="3152007" y="72352"/>
                </a:lnTo>
                <a:cubicBezTo>
                  <a:pt x="3200241" y="24118"/>
                  <a:pt x="3263461" y="0"/>
                  <a:pt x="33266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18498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slai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EB31CE2-2D50-D51E-96F7-1498D8B4EB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04096" y="685340"/>
            <a:ext cx="5487319" cy="5487319"/>
          </a:xfrm>
          <a:custGeom>
            <a:avLst/>
            <a:gdLst>
              <a:gd name="connsiteX0" fmla="*/ 3326680 w 6653358"/>
              <a:gd name="connsiteY0" fmla="*/ 0 h 6653358"/>
              <a:gd name="connsiteX1" fmla="*/ 3501353 w 6653358"/>
              <a:gd name="connsiteY1" fmla="*/ 72352 h 6653358"/>
              <a:gd name="connsiteX2" fmla="*/ 6581007 w 6653358"/>
              <a:gd name="connsiteY2" fmla="*/ 3152007 h 6653358"/>
              <a:gd name="connsiteX3" fmla="*/ 6581007 w 6653358"/>
              <a:gd name="connsiteY3" fmla="*/ 3501353 h 6653358"/>
              <a:gd name="connsiteX4" fmla="*/ 3501353 w 6653358"/>
              <a:gd name="connsiteY4" fmla="*/ 6581007 h 6653358"/>
              <a:gd name="connsiteX5" fmla="*/ 3152007 w 6653358"/>
              <a:gd name="connsiteY5" fmla="*/ 6581007 h 6653358"/>
              <a:gd name="connsiteX6" fmla="*/ 72352 w 6653358"/>
              <a:gd name="connsiteY6" fmla="*/ 3501353 h 6653358"/>
              <a:gd name="connsiteX7" fmla="*/ 72352 w 6653358"/>
              <a:gd name="connsiteY7" fmla="*/ 3152007 h 6653358"/>
              <a:gd name="connsiteX8" fmla="*/ 3152007 w 6653358"/>
              <a:gd name="connsiteY8" fmla="*/ 72352 h 6653358"/>
              <a:gd name="connsiteX9" fmla="*/ 3326680 w 6653358"/>
              <a:gd name="connsiteY9" fmla="*/ 0 h 665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53358" h="6653358">
                <a:moveTo>
                  <a:pt x="3326680" y="0"/>
                </a:moveTo>
                <a:cubicBezTo>
                  <a:pt x="3389899" y="0"/>
                  <a:pt x="3453118" y="24118"/>
                  <a:pt x="3501353" y="72352"/>
                </a:cubicBezTo>
                <a:lnTo>
                  <a:pt x="6581007" y="3152007"/>
                </a:lnTo>
                <a:cubicBezTo>
                  <a:pt x="6677476" y="3248476"/>
                  <a:pt x="6677476" y="3404884"/>
                  <a:pt x="6581007" y="3501353"/>
                </a:cubicBezTo>
                <a:lnTo>
                  <a:pt x="3501353" y="6581007"/>
                </a:lnTo>
                <a:cubicBezTo>
                  <a:pt x="3404884" y="6677476"/>
                  <a:pt x="3248476" y="6677476"/>
                  <a:pt x="3152007" y="6581007"/>
                </a:cubicBezTo>
                <a:lnTo>
                  <a:pt x="72352" y="3501353"/>
                </a:lnTo>
                <a:cubicBezTo>
                  <a:pt x="-24117" y="3404884"/>
                  <a:pt x="-24117" y="3248476"/>
                  <a:pt x="72352" y="3152007"/>
                </a:cubicBezTo>
                <a:lnTo>
                  <a:pt x="3152007" y="72352"/>
                </a:lnTo>
                <a:cubicBezTo>
                  <a:pt x="3200241" y="24118"/>
                  <a:pt x="3263461" y="0"/>
                  <a:pt x="33266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EE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5BFD92C-AA9B-5A02-9561-61D07A4A6826}"/>
              </a:ext>
            </a:extLst>
          </p:cNvPr>
          <p:cNvSpPr/>
          <p:nvPr userDrawn="1"/>
        </p:nvSpPr>
        <p:spPr>
          <a:xfrm rot="18900000">
            <a:off x="4096268" y="1428818"/>
            <a:ext cx="3999464" cy="4000364"/>
          </a:xfrm>
          <a:prstGeom prst="roundRect">
            <a:avLst>
              <a:gd name="adj" fmla="val 4961"/>
            </a:avLst>
          </a:prstGeom>
          <a:solidFill>
            <a:srgbClr val="0940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D33F4EB9-1A76-EA7A-2860-A92525EB9B7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743660" y="685300"/>
            <a:ext cx="5487319" cy="5487319"/>
          </a:xfrm>
          <a:custGeom>
            <a:avLst/>
            <a:gdLst>
              <a:gd name="connsiteX0" fmla="*/ 3326680 w 6653358"/>
              <a:gd name="connsiteY0" fmla="*/ 0 h 6653358"/>
              <a:gd name="connsiteX1" fmla="*/ 3501353 w 6653358"/>
              <a:gd name="connsiteY1" fmla="*/ 72352 h 6653358"/>
              <a:gd name="connsiteX2" fmla="*/ 6581007 w 6653358"/>
              <a:gd name="connsiteY2" fmla="*/ 3152007 h 6653358"/>
              <a:gd name="connsiteX3" fmla="*/ 6581007 w 6653358"/>
              <a:gd name="connsiteY3" fmla="*/ 3501353 h 6653358"/>
              <a:gd name="connsiteX4" fmla="*/ 3501353 w 6653358"/>
              <a:gd name="connsiteY4" fmla="*/ 6581007 h 6653358"/>
              <a:gd name="connsiteX5" fmla="*/ 3152007 w 6653358"/>
              <a:gd name="connsiteY5" fmla="*/ 6581007 h 6653358"/>
              <a:gd name="connsiteX6" fmla="*/ 72352 w 6653358"/>
              <a:gd name="connsiteY6" fmla="*/ 3501353 h 6653358"/>
              <a:gd name="connsiteX7" fmla="*/ 72352 w 6653358"/>
              <a:gd name="connsiteY7" fmla="*/ 3152007 h 6653358"/>
              <a:gd name="connsiteX8" fmla="*/ 3152007 w 6653358"/>
              <a:gd name="connsiteY8" fmla="*/ 72352 h 6653358"/>
              <a:gd name="connsiteX9" fmla="*/ 3326680 w 6653358"/>
              <a:gd name="connsiteY9" fmla="*/ 0 h 665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53358" h="6653358">
                <a:moveTo>
                  <a:pt x="3326680" y="0"/>
                </a:moveTo>
                <a:cubicBezTo>
                  <a:pt x="3389899" y="0"/>
                  <a:pt x="3453118" y="24118"/>
                  <a:pt x="3501353" y="72352"/>
                </a:cubicBezTo>
                <a:lnTo>
                  <a:pt x="6581007" y="3152007"/>
                </a:lnTo>
                <a:cubicBezTo>
                  <a:pt x="6677476" y="3248476"/>
                  <a:pt x="6677476" y="3404884"/>
                  <a:pt x="6581007" y="3501353"/>
                </a:cubicBezTo>
                <a:lnTo>
                  <a:pt x="3501353" y="6581007"/>
                </a:lnTo>
                <a:cubicBezTo>
                  <a:pt x="3404884" y="6677476"/>
                  <a:pt x="3248476" y="6677476"/>
                  <a:pt x="3152007" y="6581007"/>
                </a:cubicBezTo>
                <a:lnTo>
                  <a:pt x="72352" y="3501353"/>
                </a:lnTo>
                <a:cubicBezTo>
                  <a:pt x="-24117" y="3404884"/>
                  <a:pt x="-24117" y="3248476"/>
                  <a:pt x="72352" y="3152007"/>
                </a:cubicBezTo>
                <a:lnTo>
                  <a:pt x="3152007" y="72352"/>
                </a:lnTo>
                <a:cubicBezTo>
                  <a:pt x="3200241" y="24118"/>
                  <a:pt x="3263461" y="0"/>
                  <a:pt x="33266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EE"/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C4A992D6-3744-49D2-A892-AD38AFFF1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18705" y="2753064"/>
            <a:ext cx="4354590" cy="135981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Vaheslaidi pealkiri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043C404-2563-98F9-BE84-C7D336A95380}"/>
              </a:ext>
            </a:extLst>
          </p:cNvPr>
          <p:cNvSpPr/>
          <p:nvPr userDrawn="1"/>
        </p:nvSpPr>
        <p:spPr>
          <a:xfrm rot="18900000">
            <a:off x="1062111" y="4425271"/>
            <a:ext cx="3999464" cy="4000364"/>
          </a:xfrm>
          <a:prstGeom prst="roundRect">
            <a:avLst>
              <a:gd name="adj" fmla="val 4961"/>
            </a:avLst>
          </a:prstGeom>
          <a:solidFill>
            <a:srgbClr val="DD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4AFE034-03A2-B35E-55ED-4B30AE188D69}"/>
              </a:ext>
            </a:extLst>
          </p:cNvPr>
          <p:cNvSpPr/>
          <p:nvPr userDrawn="1"/>
        </p:nvSpPr>
        <p:spPr>
          <a:xfrm rot="18900000">
            <a:off x="7098134" y="4425271"/>
            <a:ext cx="3999464" cy="4000364"/>
          </a:xfrm>
          <a:prstGeom prst="roundRect">
            <a:avLst>
              <a:gd name="adj" fmla="val 4961"/>
            </a:avLst>
          </a:prstGeom>
          <a:solidFill>
            <a:srgbClr val="DD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9885BBB-2FE1-7018-4795-DEFA45C3B4A1}"/>
              </a:ext>
            </a:extLst>
          </p:cNvPr>
          <p:cNvSpPr/>
          <p:nvPr userDrawn="1"/>
        </p:nvSpPr>
        <p:spPr>
          <a:xfrm rot="18900000">
            <a:off x="1062111" y="-1568070"/>
            <a:ext cx="3999464" cy="4000364"/>
          </a:xfrm>
          <a:prstGeom prst="roundRect">
            <a:avLst>
              <a:gd name="adj" fmla="val 4961"/>
            </a:avLst>
          </a:prstGeom>
          <a:solidFill>
            <a:srgbClr val="DD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2FFDDD7-FB50-E941-6EA2-B4BAE1DC5B2C}"/>
              </a:ext>
            </a:extLst>
          </p:cNvPr>
          <p:cNvSpPr/>
          <p:nvPr userDrawn="1"/>
        </p:nvSpPr>
        <p:spPr>
          <a:xfrm rot="18900000">
            <a:off x="7098134" y="-1568070"/>
            <a:ext cx="3999464" cy="4000364"/>
          </a:xfrm>
          <a:prstGeom prst="roundRect">
            <a:avLst>
              <a:gd name="adj" fmla="val 4961"/>
            </a:avLst>
          </a:prstGeom>
          <a:solidFill>
            <a:srgbClr val="DD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EF189A-C0B4-D82D-3BA9-0C248EB88B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06251" y="250683"/>
            <a:ext cx="2111183" cy="3628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014396-4397-DB89-3456-3D23CE3BD5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38342" y="250683"/>
            <a:ext cx="2111183" cy="3628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0E3BC0-24ED-A51B-6B2F-761CA7BDBD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06251" y="6238528"/>
            <a:ext cx="2111183" cy="3628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683EF3-AA24-A6A5-8C6E-BFE1FA91E9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38342" y="6238528"/>
            <a:ext cx="2111183" cy="362858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34E7175-3614-AA2F-81AC-7D2E2A847CF2}"/>
              </a:ext>
            </a:extLst>
          </p:cNvPr>
          <p:cNvSpPr/>
          <p:nvPr userDrawn="1"/>
        </p:nvSpPr>
        <p:spPr>
          <a:xfrm rot="18900000">
            <a:off x="4096268" y="-4544278"/>
            <a:ext cx="3999464" cy="4000364"/>
          </a:xfrm>
          <a:prstGeom prst="roundRect">
            <a:avLst>
              <a:gd name="adj" fmla="val 4961"/>
            </a:avLst>
          </a:prstGeom>
          <a:solidFill>
            <a:srgbClr val="0940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641C971-90FC-C2CD-FC4F-7F6A73B5C25D}"/>
              </a:ext>
            </a:extLst>
          </p:cNvPr>
          <p:cNvSpPr/>
          <p:nvPr userDrawn="1"/>
        </p:nvSpPr>
        <p:spPr>
          <a:xfrm rot="18900000">
            <a:off x="4096268" y="7401914"/>
            <a:ext cx="3999464" cy="4000364"/>
          </a:xfrm>
          <a:prstGeom prst="roundRect">
            <a:avLst>
              <a:gd name="adj" fmla="val 4961"/>
            </a:avLst>
          </a:prstGeom>
          <a:solidFill>
            <a:srgbClr val="0940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5AE53C0-784B-6D1A-1227-A57CF3A23720}"/>
              </a:ext>
            </a:extLst>
          </p:cNvPr>
          <p:cNvSpPr/>
          <p:nvPr userDrawn="1"/>
        </p:nvSpPr>
        <p:spPr>
          <a:xfrm rot="18900000">
            <a:off x="10143106" y="7401914"/>
            <a:ext cx="3999464" cy="4000364"/>
          </a:xfrm>
          <a:prstGeom prst="roundRect">
            <a:avLst>
              <a:gd name="adj" fmla="val 4961"/>
            </a:avLst>
          </a:prstGeom>
          <a:solidFill>
            <a:srgbClr val="0940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60FD5E8-C14D-DC6D-BC9B-F7CDE547F863}"/>
              </a:ext>
            </a:extLst>
          </p:cNvPr>
          <p:cNvSpPr/>
          <p:nvPr userDrawn="1"/>
        </p:nvSpPr>
        <p:spPr>
          <a:xfrm rot="18900000">
            <a:off x="-1994816" y="7401914"/>
            <a:ext cx="3999464" cy="4000364"/>
          </a:xfrm>
          <a:prstGeom prst="roundRect">
            <a:avLst>
              <a:gd name="adj" fmla="val 4961"/>
            </a:avLst>
          </a:prstGeom>
          <a:solidFill>
            <a:srgbClr val="0940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6201D3D-9F9C-215E-5088-6AD02186A34B}"/>
              </a:ext>
            </a:extLst>
          </p:cNvPr>
          <p:cNvSpPr/>
          <p:nvPr userDrawn="1"/>
        </p:nvSpPr>
        <p:spPr>
          <a:xfrm rot="18900000">
            <a:off x="-2024314" y="-4544278"/>
            <a:ext cx="3999464" cy="4000364"/>
          </a:xfrm>
          <a:prstGeom prst="roundRect">
            <a:avLst>
              <a:gd name="adj" fmla="val 4961"/>
            </a:avLst>
          </a:prstGeom>
          <a:solidFill>
            <a:srgbClr val="0940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086D9CA-E0FC-6CC7-C758-564B21759BE8}"/>
              </a:ext>
            </a:extLst>
          </p:cNvPr>
          <p:cNvSpPr/>
          <p:nvPr userDrawn="1"/>
        </p:nvSpPr>
        <p:spPr>
          <a:xfrm rot="18900000">
            <a:off x="10143107" y="-4544278"/>
            <a:ext cx="3999464" cy="4000364"/>
          </a:xfrm>
          <a:prstGeom prst="roundRect">
            <a:avLst>
              <a:gd name="adj" fmla="val 4961"/>
            </a:avLst>
          </a:prstGeom>
          <a:solidFill>
            <a:srgbClr val="0940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598610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slai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63F730E-7DF4-C13D-C7DD-6F7FB461285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EE"/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C4A992D6-3744-49D2-A892-AD38AFFF1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60681" y="2753064"/>
            <a:ext cx="6670637" cy="135981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Vaheslaidi pealkiri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C7972AC-4D8F-596B-492E-C3B5E854CD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38406" y="2132246"/>
            <a:ext cx="1915189" cy="3346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078C65-96BD-2988-8B8C-5B3D356AF49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04D508B-19DA-1942-94EC-CB04D222DBC2}" type="datetime4">
              <a:rPr lang="en-US" smtClean="0"/>
              <a:t>November 11, 2024</a:t>
            </a:fld>
            <a:endParaRPr lang="en-E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ACD87B-F54F-7BB1-EC1D-29E1DBDB84C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001DA02-F279-C541-BF26-E504725BD99C}" type="slidenum">
              <a:rPr lang="en-EE" smtClean="0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325023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F822CA8-5F93-3F0B-1C7B-9E70F605F1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95" y="2034112"/>
            <a:ext cx="5540381" cy="535531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>
              <a:buNone/>
              <a:defRPr sz="3200" b="1">
                <a:solidFill>
                  <a:srgbClr val="09406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Teema / pealkiri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02414B3-2F3A-060F-7397-D38FC6851A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95" y="2789529"/>
            <a:ext cx="5540381" cy="357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09406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Alampealkiri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57FA8FB-E62B-9ABB-EAA8-014F81BC11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9" y="3366623"/>
            <a:ext cx="5540381" cy="315086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rgbClr val="09406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Sisutekst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F7530AE-052D-EEB8-6786-327B8D862483}"/>
              </a:ext>
            </a:extLst>
          </p:cNvPr>
          <p:cNvSpPr/>
          <p:nvPr userDrawn="1"/>
        </p:nvSpPr>
        <p:spPr>
          <a:xfrm rot="18900000">
            <a:off x="1827371" y="1969179"/>
            <a:ext cx="2918987" cy="2919644"/>
          </a:xfrm>
          <a:prstGeom prst="roundRect">
            <a:avLst>
              <a:gd name="adj" fmla="val 4961"/>
            </a:avLst>
          </a:prstGeom>
          <a:solidFill>
            <a:srgbClr val="0940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BCCD138-30FE-1ACC-5789-EA6487A53D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009235" y="1426556"/>
            <a:ext cx="4004890" cy="4004890"/>
          </a:xfrm>
          <a:custGeom>
            <a:avLst/>
            <a:gdLst>
              <a:gd name="connsiteX0" fmla="*/ 3326680 w 6653358"/>
              <a:gd name="connsiteY0" fmla="*/ 0 h 6653358"/>
              <a:gd name="connsiteX1" fmla="*/ 3501353 w 6653358"/>
              <a:gd name="connsiteY1" fmla="*/ 72352 h 6653358"/>
              <a:gd name="connsiteX2" fmla="*/ 6581007 w 6653358"/>
              <a:gd name="connsiteY2" fmla="*/ 3152007 h 6653358"/>
              <a:gd name="connsiteX3" fmla="*/ 6581007 w 6653358"/>
              <a:gd name="connsiteY3" fmla="*/ 3501353 h 6653358"/>
              <a:gd name="connsiteX4" fmla="*/ 3501353 w 6653358"/>
              <a:gd name="connsiteY4" fmla="*/ 6581007 h 6653358"/>
              <a:gd name="connsiteX5" fmla="*/ 3152007 w 6653358"/>
              <a:gd name="connsiteY5" fmla="*/ 6581007 h 6653358"/>
              <a:gd name="connsiteX6" fmla="*/ 72352 w 6653358"/>
              <a:gd name="connsiteY6" fmla="*/ 3501353 h 6653358"/>
              <a:gd name="connsiteX7" fmla="*/ 72352 w 6653358"/>
              <a:gd name="connsiteY7" fmla="*/ 3152007 h 6653358"/>
              <a:gd name="connsiteX8" fmla="*/ 3152007 w 6653358"/>
              <a:gd name="connsiteY8" fmla="*/ 72352 h 6653358"/>
              <a:gd name="connsiteX9" fmla="*/ 3326680 w 6653358"/>
              <a:gd name="connsiteY9" fmla="*/ 0 h 665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53358" h="6653358">
                <a:moveTo>
                  <a:pt x="3326680" y="0"/>
                </a:moveTo>
                <a:cubicBezTo>
                  <a:pt x="3389899" y="0"/>
                  <a:pt x="3453118" y="24118"/>
                  <a:pt x="3501353" y="72352"/>
                </a:cubicBezTo>
                <a:lnTo>
                  <a:pt x="6581007" y="3152007"/>
                </a:lnTo>
                <a:cubicBezTo>
                  <a:pt x="6677476" y="3248476"/>
                  <a:pt x="6677476" y="3404884"/>
                  <a:pt x="6581007" y="3501353"/>
                </a:cubicBezTo>
                <a:lnTo>
                  <a:pt x="3501353" y="6581007"/>
                </a:lnTo>
                <a:cubicBezTo>
                  <a:pt x="3404884" y="6677476"/>
                  <a:pt x="3248476" y="6677476"/>
                  <a:pt x="3152007" y="6581007"/>
                </a:cubicBezTo>
                <a:lnTo>
                  <a:pt x="72352" y="3501353"/>
                </a:lnTo>
                <a:cubicBezTo>
                  <a:pt x="-24117" y="3404884"/>
                  <a:pt x="-24117" y="3248476"/>
                  <a:pt x="72352" y="3152007"/>
                </a:cubicBezTo>
                <a:lnTo>
                  <a:pt x="3152007" y="72352"/>
                </a:lnTo>
                <a:cubicBezTo>
                  <a:pt x="3200241" y="24118"/>
                  <a:pt x="3263461" y="0"/>
                  <a:pt x="33266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EE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94E19BA-2EAD-6D26-22DE-89DAE78738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845563" y="-737120"/>
            <a:ext cx="4004890" cy="4004890"/>
          </a:xfrm>
          <a:custGeom>
            <a:avLst/>
            <a:gdLst>
              <a:gd name="connsiteX0" fmla="*/ 3326680 w 6653358"/>
              <a:gd name="connsiteY0" fmla="*/ 0 h 6653358"/>
              <a:gd name="connsiteX1" fmla="*/ 3501353 w 6653358"/>
              <a:gd name="connsiteY1" fmla="*/ 72352 h 6653358"/>
              <a:gd name="connsiteX2" fmla="*/ 6581007 w 6653358"/>
              <a:gd name="connsiteY2" fmla="*/ 3152007 h 6653358"/>
              <a:gd name="connsiteX3" fmla="*/ 6581007 w 6653358"/>
              <a:gd name="connsiteY3" fmla="*/ 3501353 h 6653358"/>
              <a:gd name="connsiteX4" fmla="*/ 3501353 w 6653358"/>
              <a:gd name="connsiteY4" fmla="*/ 6581007 h 6653358"/>
              <a:gd name="connsiteX5" fmla="*/ 3152007 w 6653358"/>
              <a:gd name="connsiteY5" fmla="*/ 6581007 h 6653358"/>
              <a:gd name="connsiteX6" fmla="*/ 72352 w 6653358"/>
              <a:gd name="connsiteY6" fmla="*/ 3501353 h 6653358"/>
              <a:gd name="connsiteX7" fmla="*/ 72352 w 6653358"/>
              <a:gd name="connsiteY7" fmla="*/ 3152007 h 6653358"/>
              <a:gd name="connsiteX8" fmla="*/ 3152007 w 6653358"/>
              <a:gd name="connsiteY8" fmla="*/ 72352 h 6653358"/>
              <a:gd name="connsiteX9" fmla="*/ 3326680 w 6653358"/>
              <a:gd name="connsiteY9" fmla="*/ 0 h 665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53358" h="6653358">
                <a:moveTo>
                  <a:pt x="3326680" y="0"/>
                </a:moveTo>
                <a:cubicBezTo>
                  <a:pt x="3389899" y="0"/>
                  <a:pt x="3453118" y="24118"/>
                  <a:pt x="3501353" y="72352"/>
                </a:cubicBezTo>
                <a:lnTo>
                  <a:pt x="6581007" y="3152007"/>
                </a:lnTo>
                <a:cubicBezTo>
                  <a:pt x="6677476" y="3248476"/>
                  <a:pt x="6677476" y="3404884"/>
                  <a:pt x="6581007" y="3501353"/>
                </a:cubicBezTo>
                <a:lnTo>
                  <a:pt x="3501353" y="6581007"/>
                </a:lnTo>
                <a:cubicBezTo>
                  <a:pt x="3404884" y="6677476"/>
                  <a:pt x="3248476" y="6677476"/>
                  <a:pt x="3152007" y="6581007"/>
                </a:cubicBezTo>
                <a:lnTo>
                  <a:pt x="72352" y="3501353"/>
                </a:lnTo>
                <a:cubicBezTo>
                  <a:pt x="-24117" y="3404884"/>
                  <a:pt x="-24117" y="3248476"/>
                  <a:pt x="72352" y="3152007"/>
                </a:cubicBezTo>
                <a:lnTo>
                  <a:pt x="3152007" y="72352"/>
                </a:lnTo>
                <a:cubicBezTo>
                  <a:pt x="3200241" y="24118"/>
                  <a:pt x="3263461" y="0"/>
                  <a:pt x="33266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EE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42ABF8E-4883-D855-D943-D3FDFBF6B3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845563" y="3545986"/>
            <a:ext cx="4004890" cy="4004890"/>
          </a:xfrm>
          <a:custGeom>
            <a:avLst/>
            <a:gdLst>
              <a:gd name="connsiteX0" fmla="*/ 3326680 w 6653358"/>
              <a:gd name="connsiteY0" fmla="*/ 0 h 6653358"/>
              <a:gd name="connsiteX1" fmla="*/ 3501353 w 6653358"/>
              <a:gd name="connsiteY1" fmla="*/ 72352 h 6653358"/>
              <a:gd name="connsiteX2" fmla="*/ 6581007 w 6653358"/>
              <a:gd name="connsiteY2" fmla="*/ 3152007 h 6653358"/>
              <a:gd name="connsiteX3" fmla="*/ 6581007 w 6653358"/>
              <a:gd name="connsiteY3" fmla="*/ 3501353 h 6653358"/>
              <a:gd name="connsiteX4" fmla="*/ 3501353 w 6653358"/>
              <a:gd name="connsiteY4" fmla="*/ 6581007 h 6653358"/>
              <a:gd name="connsiteX5" fmla="*/ 3152007 w 6653358"/>
              <a:gd name="connsiteY5" fmla="*/ 6581007 h 6653358"/>
              <a:gd name="connsiteX6" fmla="*/ 72352 w 6653358"/>
              <a:gd name="connsiteY6" fmla="*/ 3501353 h 6653358"/>
              <a:gd name="connsiteX7" fmla="*/ 72352 w 6653358"/>
              <a:gd name="connsiteY7" fmla="*/ 3152007 h 6653358"/>
              <a:gd name="connsiteX8" fmla="*/ 3152007 w 6653358"/>
              <a:gd name="connsiteY8" fmla="*/ 72352 h 6653358"/>
              <a:gd name="connsiteX9" fmla="*/ 3326680 w 6653358"/>
              <a:gd name="connsiteY9" fmla="*/ 0 h 665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53358" h="6653358">
                <a:moveTo>
                  <a:pt x="3326680" y="0"/>
                </a:moveTo>
                <a:cubicBezTo>
                  <a:pt x="3389899" y="0"/>
                  <a:pt x="3453118" y="24118"/>
                  <a:pt x="3501353" y="72352"/>
                </a:cubicBezTo>
                <a:lnTo>
                  <a:pt x="6581007" y="3152007"/>
                </a:lnTo>
                <a:cubicBezTo>
                  <a:pt x="6677476" y="3248476"/>
                  <a:pt x="6677476" y="3404884"/>
                  <a:pt x="6581007" y="3501353"/>
                </a:cubicBezTo>
                <a:lnTo>
                  <a:pt x="3501353" y="6581007"/>
                </a:lnTo>
                <a:cubicBezTo>
                  <a:pt x="3404884" y="6677476"/>
                  <a:pt x="3248476" y="6677476"/>
                  <a:pt x="3152007" y="6581007"/>
                </a:cubicBezTo>
                <a:lnTo>
                  <a:pt x="72352" y="3501353"/>
                </a:lnTo>
                <a:cubicBezTo>
                  <a:pt x="-24117" y="3404884"/>
                  <a:pt x="-24117" y="3248476"/>
                  <a:pt x="72352" y="3152007"/>
                </a:cubicBezTo>
                <a:lnTo>
                  <a:pt x="3152007" y="72352"/>
                </a:lnTo>
                <a:cubicBezTo>
                  <a:pt x="3200241" y="24118"/>
                  <a:pt x="3263461" y="0"/>
                  <a:pt x="33266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EE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3831AE4-CF46-D623-E4D7-76C0665EF5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16323" y="3276866"/>
            <a:ext cx="1741081" cy="304267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D608C1B-ABBD-9683-77DB-89E86E4313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5999" y="3901596"/>
            <a:ext cx="5540381" cy="91307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177A6E-AC04-4998-0068-CE37595BA8D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5479AB5-413E-BA4C-9F7B-D63738579220}" type="datetime4">
              <a:rPr lang="en-US" smtClean="0"/>
              <a:t>November 11, 2024</a:t>
            </a:fld>
            <a:endParaRPr lang="en-EE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1FD7C3B-8E1C-2026-28AB-F0D12B453A8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001DA02-F279-C541-BF26-E504725BD99C}" type="slidenum">
              <a:rPr lang="en-EE" smtClean="0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89907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E558541-5BD9-8AC0-2063-D72A9F9797B7}"/>
              </a:ext>
            </a:extLst>
          </p:cNvPr>
          <p:cNvSpPr/>
          <p:nvPr userDrawn="1"/>
        </p:nvSpPr>
        <p:spPr>
          <a:xfrm>
            <a:off x="11351172" y="0"/>
            <a:ext cx="840828" cy="6858000"/>
          </a:xfrm>
          <a:prstGeom prst="rect">
            <a:avLst/>
          </a:prstGeom>
          <a:solidFill>
            <a:srgbClr val="0940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5DA63C-C909-5444-5F00-DA5F852C31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3914" y="367844"/>
            <a:ext cx="1441966" cy="24783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8E8B5E-C5AE-2E0A-8BDD-FEEA276D919B}"/>
              </a:ext>
            </a:extLst>
          </p:cNvPr>
          <p:cNvCxnSpPr/>
          <p:nvPr userDrawn="1"/>
        </p:nvCxnSpPr>
        <p:spPr>
          <a:xfrm>
            <a:off x="2223065" y="387307"/>
            <a:ext cx="0" cy="212363"/>
          </a:xfrm>
          <a:prstGeom prst="line">
            <a:avLst/>
          </a:prstGeom>
          <a:ln w="12700">
            <a:solidFill>
              <a:srgbClr val="004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F302AA4-DDDC-0635-24BB-C53F0B6903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914" y="1080040"/>
            <a:ext cx="6872870" cy="42659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buNone/>
              <a:defRPr sz="2400" b="1">
                <a:solidFill>
                  <a:srgbClr val="09406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Teema / pealkiri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EC46FEF-7F29-CC62-2EF3-475D4895F7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3914" y="1772021"/>
            <a:ext cx="6872870" cy="357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9406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Alampealkiri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B31B115-94E2-1314-6CC8-2F14BF16C1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818" y="2237074"/>
            <a:ext cx="6872870" cy="315086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rgbClr val="09406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Sisutekst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D548CE5-A331-85AD-CC4D-E1D55698DC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32523" y="369088"/>
            <a:ext cx="6237298" cy="6220898"/>
          </a:xfrm>
          <a:custGeom>
            <a:avLst/>
            <a:gdLst>
              <a:gd name="connsiteX0" fmla="*/ 860990 w 6237298"/>
              <a:gd name="connsiteY0" fmla="*/ 0 h 6220898"/>
              <a:gd name="connsiteX1" fmla="*/ 5376308 w 6237298"/>
              <a:gd name="connsiteY1" fmla="*/ 0 h 6220898"/>
              <a:gd name="connsiteX2" fmla="*/ 5407238 w 6237298"/>
              <a:gd name="connsiteY2" fmla="*/ 4720 h 6220898"/>
              <a:gd name="connsiteX3" fmla="*/ 6237298 w 6237298"/>
              <a:gd name="connsiteY3" fmla="*/ 1023170 h 6220898"/>
              <a:gd name="connsiteX4" fmla="*/ 6237298 w 6237298"/>
              <a:gd name="connsiteY4" fmla="*/ 5181328 h 6220898"/>
              <a:gd name="connsiteX5" fmla="*/ 5197728 w 6237298"/>
              <a:gd name="connsiteY5" fmla="*/ 6220898 h 6220898"/>
              <a:gd name="connsiteX6" fmla="*/ 1039570 w 6237298"/>
              <a:gd name="connsiteY6" fmla="*/ 6220898 h 6220898"/>
              <a:gd name="connsiteX7" fmla="*/ 0 w 6237298"/>
              <a:gd name="connsiteY7" fmla="*/ 5181328 h 6220898"/>
              <a:gd name="connsiteX8" fmla="*/ 0 w 6237298"/>
              <a:gd name="connsiteY8" fmla="*/ 1023170 h 6220898"/>
              <a:gd name="connsiteX9" fmla="*/ 830060 w 6237298"/>
              <a:gd name="connsiteY9" fmla="*/ 4720 h 622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37298" h="6220898">
                <a:moveTo>
                  <a:pt x="860990" y="0"/>
                </a:moveTo>
                <a:lnTo>
                  <a:pt x="5376308" y="0"/>
                </a:lnTo>
                <a:lnTo>
                  <a:pt x="5407238" y="4720"/>
                </a:lnTo>
                <a:cubicBezTo>
                  <a:pt x="5880952" y="101656"/>
                  <a:pt x="6237298" y="520799"/>
                  <a:pt x="6237298" y="1023170"/>
                </a:cubicBezTo>
                <a:lnTo>
                  <a:pt x="6237298" y="5181328"/>
                </a:lnTo>
                <a:cubicBezTo>
                  <a:pt x="6237298" y="5755467"/>
                  <a:pt x="5771867" y="6220898"/>
                  <a:pt x="5197728" y="6220898"/>
                </a:cubicBezTo>
                <a:lnTo>
                  <a:pt x="1039570" y="6220898"/>
                </a:lnTo>
                <a:cubicBezTo>
                  <a:pt x="465431" y="6220898"/>
                  <a:pt x="0" y="5755467"/>
                  <a:pt x="0" y="5181328"/>
                </a:cubicBezTo>
                <a:lnTo>
                  <a:pt x="0" y="1023170"/>
                </a:lnTo>
                <a:cubicBezTo>
                  <a:pt x="0" y="520799"/>
                  <a:pt x="356346" y="101656"/>
                  <a:pt x="830060" y="472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EE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8CF0C4FC-7A9B-E88A-217D-AC1DC0FE63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3818" y="2655086"/>
            <a:ext cx="6872870" cy="287258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400">
                <a:solidFill>
                  <a:srgbClr val="09406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Sisutekst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E3E5781-AF83-C03B-DA21-9C3319879A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92977" y="362029"/>
            <a:ext cx="5213710" cy="301236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buNone/>
              <a:defRPr sz="1500" b="0">
                <a:solidFill>
                  <a:srgbClr val="EA752A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Üksuse nimi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2E13C31-9528-9635-77AF-A0C47B5BC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818" y="3128025"/>
            <a:ext cx="6872869" cy="91307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5A7DAC-FAC0-CA51-81FF-882998309B8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C35DB13-AFC8-EB4C-85CC-6BB5C6F9DBB9}" type="datetime4">
              <a:rPr lang="en-US" smtClean="0"/>
              <a:t>November 11, 2024</a:t>
            </a:fld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69B3E-DE8F-F7E5-9E57-018F1994746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001DA02-F279-C541-BF26-E504725BD99C}" type="slidenum">
              <a:rPr lang="en-EE" smtClean="0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892264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E558541-5BD9-8AC0-2063-D72A9F9797B7}"/>
              </a:ext>
            </a:extLst>
          </p:cNvPr>
          <p:cNvSpPr/>
          <p:nvPr userDrawn="1"/>
        </p:nvSpPr>
        <p:spPr>
          <a:xfrm>
            <a:off x="11351172" y="0"/>
            <a:ext cx="840828" cy="6858000"/>
          </a:xfrm>
          <a:prstGeom prst="rect">
            <a:avLst/>
          </a:prstGeom>
          <a:solidFill>
            <a:srgbClr val="EA75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5DA63C-C909-5444-5F00-DA5F852C31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3914" y="367844"/>
            <a:ext cx="1441966" cy="24783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8E8B5E-C5AE-2E0A-8BDD-FEEA276D919B}"/>
              </a:ext>
            </a:extLst>
          </p:cNvPr>
          <p:cNvCxnSpPr/>
          <p:nvPr userDrawn="1"/>
        </p:nvCxnSpPr>
        <p:spPr>
          <a:xfrm>
            <a:off x="2223065" y="387307"/>
            <a:ext cx="0" cy="212363"/>
          </a:xfrm>
          <a:prstGeom prst="line">
            <a:avLst/>
          </a:prstGeom>
          <a:ln w="12700">
            <a:solidFill>
              <a:srgbClr val="004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F302AA4-DDDC-0635-24BB-C53F0B6903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914" y="1080040"/>
            <a:ext cx="6872870" cy="42659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buNone/>
              <a:defRPr sz="2400" b="1">
                <a:solidFill>
                  <a:srgbClr val="09406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Teema / pealkiri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EC46FEF-7F29-CC62-2EF3-475D4895F7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3914" y="1772021"/>
            <a:ext cx="6872870" cy="357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9406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Alampealkiri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B31B115-94E2-1314-6CC8-2F14BF16C1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818" y="2237074"/>
            <a:ext cx="6872870" cy="315086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rgbClr val="09406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Sisutekst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D548CE5-A331-85AD-CC4D-E1D55698DC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32523" y="369088"/>
            <a:ext cx="6237298" cy="6220898"/>
          </a:xfrm>
          <a:custGeom>
            <a:avLst/>
            <a:gdLst>
              <a:gd name="connsiteX0" fmla="*/ 860990 w 6237298"/>
              <a:gd name="connsiteY0" fmla="*/ 0 h 6220898"/>
              <a:gd name="connsiteX1" fmla="*/ 5376308 w 6237298"/>
              <a:gd name="connsiteY1" fmla="*/ 0 h 6220898"/>
              <a:gd name="connsiteX2" fmla="*/ 5407238 w 6237298"/>
              <a:gd name="connsiteY2" fmla="*/ 4720 h 6220898"/>
              <a:gd name="connsiteX3" fmla="*/ 6237298 w 6237298"/>
              <a:gd name="connsiteY3" fmla="*/ 1023170 h 6220898"/>
              <a:gd name="connsiteX4" fmla="*/ 6237298 w 6237298"/>
              <a:gd name="connsiteY4" fmla="*/ 5181328 h 6220898"/>
              <a:gd name="connsiteX5" fmla="*/ 5197728 w 6237298"/>
              <a:gd name="connsiteY5" fmla="*/ 6220898 h 6220898"/>
              <a:gd name="connsiteX6" fmla="*/ 1039570 w 6237298"/>
              <a:gd name="connsiteY6" fmla="*/ 6220898 h 6220898"/>
              <a:gd name="connsiteX7" fmla="*/ 0 w 6237298"/>
              <a:gd name="connsiteY7" fmla="*/ 5181328 h 6220898"/>
              <a:gd name="connsiteX8" fmla="*/ 0 w 6237298"/>
              <a:gd name="connsiteY8" fmla="*/ 1023170 h 6220898"/>
              <a:gd name="connsiteX9" fmla="*/ 830060 w 6237298"/>
              <a:gd name="connsiteY9" fmla="*/ 4720 h 622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37298" h="6220898">
                <a:moveTo>
                  <a:pt x="860990" y="0"/>
                </a:moveTo>
                <a:lnTo>
                  <a:pt x="5376308" y="0"/>
                </a:lnTo>
                <a:lnTo>
                  <a:pt x="5407238" y="4720"/>
                </a:lnTo>
                <a:cubicBezTo>
                  <a:pt x="5880952" y="101656"/>
                  <a:pt x="6237298" y="520799"/>
                  <a:pt x="6237298" y="1023170"/>
                </a:cubicBezTo>
                <a:lnTo>
                  <a:pt x="6237298" y="5181328"/>
                </a:lnTo>
                <a:cubicBezTo>
                  <a:pt x="6237298" y="5755467"/>
                  <a:pt x="5771867" y="6220898"/>
                  <a:pt x="5197728" y="6220898"/>
                </a:cubicBezTo>
                <a:lnTo>
                  <a:pt x="1039570" y="6220898"/>
                </a:lnTo>
                <a:cubicBezTo>
                  <a:pt x="465431" y="6220898"/>
                  <a:pt x="0" y="5755467"/>
                  <a:pt x="0" y="5181328"/>
                </a:cubicBezTo>
                <a:lnTo>
                  <a:pt x="0" y="1023170"/>
                </a:lnTo>
                <a:cubicBezTo>
                  <a:pt x="0" y="520799"/>
                  <a:pt x="356346" y="101656"/>
                  <a:pt x="830060" y="472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EE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8CF0C4FC-7A9B-E88A-217D-AC1DC0FE63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3818" y="2655086"/>
            <a:ext cx="6872870" cy="287258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400">
                <a:solidFill>
                  <a:srgbClr val="09406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Sisutekst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C96C41D8-9D12-BAA1-715F-E2B8584109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92977" y="362029"/>
            <a:ext cx="6872870" cy="301236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buNone/>
              <a:defRPr sz="1500" b="0">
                <a:solidFill>
                  <a:srgbClr val="EA752A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Üksuse nimi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7358BAC-1B62-D4C7-8DA2-2EB78C482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818" y="3045270"/>
            <a:ext cx="6872870" cy="91307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lvl1pPr>
            <a:lvl2pPr marL="457200" indent="-227013"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lvl2pPr>
            <a:lvl3pPr marL="687388" indent="-230188"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FC967-5A67-392A-63D5-6DE49A768A7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2719D16-E3FC-EB41-B78D-C2BE8BAE97FB}" type="datetime4">
              <a:rPr lang="en-US" smtClean="0"/>
              <a:t>November 11, 2024</a:t>
            </a:fld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27A42-0C31-8102-AB10-1317AA5CD15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001DA02-F279-C541-BF26-E504725BD99C}" type="slidenum">
              <a:rPr lang="en-EE" smtClean="0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303245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5DA63C-C909-5444-5F00-DA5F852C31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3914" y="367844"/>
            <a:ext cx="1441966" cy="24783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8E8B5E-C5AE-2E0A-8BDD-FEEA276D919B}"/>
              </a:ext>
            </a:extLst>
          </p:cNvPr>
          <p:cNvCxnSpPr/>
          <p:nvPr userDrawn="1"/>
        </p:nvCxnSpPr>
        <p:spPr>
          <a:xfrm>
            <a:off x="2223065" y="387307"/>
            <a:ext cx="0" cy="212363"/>
          </a:xfrm>
          <a:prstGeom prst="line">
            <a:avLst/>
          </a:prstGeom>
          <a:ln w="12700">
            <a:solidFill>
              <a:srgbClr val="004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F302AA4-DDDC-0635-24BB-C53F0B6903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914" y="1080040"/>
            <a:ext cx="6872870" cy="42659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buNone/>
              <a:defRPr sz="2400" b="1">
                <a:solidFill>
                  <a:srgbClr val="09406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Teema / pealkiri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EC46FEF-7F29-CC62-2EF3-475D4895F7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3914" y="1772021"/>
            <a:ext cx="6872870" cy="357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9406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Alampealkiri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B31B115-94E2-1314-6CC8-2F14BF16C1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818" y="2237074"/>
            <a:ext cx="6872870" cy="315086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rgbClr val="09406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Sisutekst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8CF0C4FC-7A9B-E88A-217D-AC1DC0FE63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3818" y="2655086"/>
            <a:ext cx="6872870" cy="287258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400">
                <a:solidFill>
                  <a:srgbClr val="09406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Sisutekst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C96C41D8-9D12-BAA1-715F-E2B8584109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92977" y="362029"/>
            <a:ext cx="5213710" cy="301236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buNone/>
              <a:defRPr sz="1500" b="0">
                <a:solidFill>
                  <a:srgbClr val="EA752A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Üksuse nimi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9B838B-841F-27A5-2011-BB7EEC0E39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15325" y="-1358109"/>
            <a:ext cx="6962429" cy="9190559"/>
          </a:xfrm>
          <a:custGeom>
            <a:avLst/>
            <a:gdLst>
              <a:gd name="connsiteX0" fmla="*/ 2721639 w 6962429"/>
              <a:gd name="connsiteY0" fmla="*/ 7483677 h 9190559"/>
              <a:gd name="connsiteX1" fmla="*/ 2936733 w 6962429"/>
              <a:gd name="connsiteY1" fmla="*/ 7572852 h 9190559"/>
              <a:gd name="connsiteX2" fmla="*/ 3485204 w 6962429"/>
              <a:gd name="connsiteY2" fmla="*/ 8121819 h 9190559"/>
              <a:gd name="connsiteX3" fmla="*/ 3485204 w 6962429"/>
              <a:gd name="connsiteY3" fmla="*/ 8552396 h 9190559"/>
              <a:gd name="connsiteX4" fmla="*/ 2936733 w 6962429"/>
              <a:gd name="connsiteY4" fmla="*/ 9101333 h 9190559"/>
              <a:gd name="connsiteX5" fmla="*/ 2506544 w 6962429"/>
              <a:gd name="connsiteY5" fmla="*/ 9101333 h 9190559"/>
              <a:gd name="connsiteX6" fmla="*/ 1958065 w 6962429"/>
              <a:gd name="connsiteY6" fmla="*/ 8552396 h 9190559"/>
              <a:gd name="connsiteX7" fmla="*/ 1958065 w 6962429"/>
              <a:gd name="connsiteY7" fmla="*/ 8121819 h 9190559"/>
              <a:gd name="connsiteX8" fmla="*/ 2506544 w 6962429"/>
              <a:gd name="connsiteY8" fmla="*/ 7572852 h 9190559"/>
              <a:gd name="connsiteX9" fmla="*/ 2721639 w 6962429"/>
              <a:gd name="connsiteY9" fmla="*/ 7483677 h 9190559"/>
              <a:gd name="connsiteX10" fmla="*/ 3747538 w 6962429"/>
              <a:gd name="connsiteY10" fmla="*/ 6456849 h 9190559"/>
              <a:gd name="connsiteX11" fmla="*/ 3962633 w 6962429"/>
              <a:gd name="connsiteY11" fmla="*/ 6546024 h 9190559"/>
              <a:gd name="connsiteX12" fmla="*/ 4511104 w 6962429"/>
              <a:gd name="connsiteY12" fmla="*/ 7094991 h 9190559"/>
              <a:gd name="connsiteX13" fmla="*/ 4511112 w 6962429"/>
              <a:gd name="connsiteY13" fmla="*/ 7525568 h 9190559"/>
              <a:gd name="connsiteX14" fmla="*/ 3962633 w 6962429"/>
              <a:gd name="connsiteY14" fmla="*/ 8074536 h 9190559"/>
              <a:gd name="connsiteX15" fmla="*/ 3532444 w 6962429"/>
              <a:gd name="connsiteY15" fmla="*/ 8074536 h 9190559"/>
              <a:gd name="connsiteX16" fmla="*/ 2983973 w 6962429"/>
              <a:gd name="connsiteY16" fmla="*/ 7525568 h 9190559"/>
              <a:gd name="connsiteX17" fmla="*/ 2983973 w 6962429"/>
              <a:gd name="connsiteY17" fmla="*/ 7094991 h 9190559"/>
              <a:gd name="connsiteX18" fmla="*/ 3532444 w 6962429"/>
              <a:gd name="connsiteY18" fmla="*/ 6546024 h 9190559"/>
              <a:gd name="connsiteX19" fmla="*/ 3747538 w 6962429"/>
              <a:gd name="connsiteY19" fmla="*/ 6456849 h 9190559"/>
              <a:gd name="connsiteX20" fmla="*/ 1659103 w 6962429"/>
              <a:gd name="connsiteY20" fmla="*/ 6420184 h 9190559"/>
              <a:gd name="connsiteX21" fmla="*/ 1874193 w 6962429"/>
              <a:gd name="connsiteY21" fmla="*/ 6509359 h 9190559"/>
              <a:gd name="connsiteX22" fmla="*/ 2422672 w 6962429"/>
              <a:gd name="connsiteY22" fmla="*/ 7058334 h 9190559"/>
              <a:gd name="connsiteX23" fmla="*/ 2422672 w 6962429"/>
              <a:gd name="connsiteY23" fmla="*/ 7488904 h 9190559"/>
              <a:gd name="connsiteX24" fmla="*/ 1874193 w 6962429"/>
              <a:gd name="connsiteY24" fmla="*/ 8037879 h 9190559"/>
              <a:gd name="connsiteX25" fmla="*/ 1444012 w 6962429"/>
              <a:gd name="connsiteY25" fmla="*/ 8037879 h 9190559"/>
              <a:gd name="connsiteX26" fmla="*/ 895533 w 6962429"/>
              <a:gd name="connsiteY26" fmla="*/ 7488904 h 9190559"/>
              <a:gd name="connsiteX27" fmla="*/ 895533 w 6962429"/>
              <a:gd name="connsiteY27" fmla="*/ 7058334 h 9190559"/>
              <a:gd name="connsiteX28" fmla="*/ 1444012 w 6962429"/>
              <a:gd name="connsiteY28" fmla="*/ 6509359 h 9190559"/>
              <a:gd name="connsiteX29" fmla="*/ 1659103 w 6962429"/>
              <a:gd name="connsiteY29" fmla="*/ 6420184 h 9190559"/>
              <a:gd name="connsiteX30" fmla="*/ 2685003 w 6962429"/>
              <a:gd name="connsiteY30" fmla="*/ 5393357 h 9190559"/>
              <a:gd name="connsiteX31" fmla="*/ 2900093 w 6962429"/>
              <a:gd name="connsiteY31" fmla="*/ 5482532 h 9190559"/>
              <a:gd name="connsiteX32" fmla="*/ 3448572 w 6962429"/>
              <a:gd name="connsiteY32" fmla="*/ 6031499 h 9190559"/>
              <a:gd name="connsiteX33" fmla="*/ 3448572 w 6962429"/>
              <a:gd name="connsiteY33" fmla="*/ 6462077 h 9190559"/>
              <a:gd name="connsiteX34" fmla="*/ 2900093 w 6962429"/>
              <a:gd name="connsiteY34" fmla="*/ 7011044 h 9190559"/>
              <a:gd name="connsiteX35" fmla="*/ 2469912 w 6962429"/>
              <a:gd name="connsiteY35" fmla="*/ 7011051 h 9190559"/>
              <a:gd name="connsiteX36" fmla="*/ 1921433 w 6962429"/>
              <a:gd name="connsiteY36" fmla="*/ 6462077 h 9190559"/>
              <a:gd name="connsiteX37" fmla="*/ 1921433 w 6962429"/>
              <a:gd name="connsiteY37" fmla="*/ 6031499 h 9190559"/>
              <a:gd name="connsiteX38" fmla="*/ 2469912 w 6962429"/>
              <a:gd name="connsiteY38" fmla="*/ 5482532 h 9190559"/>
              <a:gd name="connsiteX39" fmla="*/ 2685003 w 6962429"/>
              <a:gd name="connsiteY39" fmla="*/ 5393357 h 9190559"/>
              <a:gd name="connsiteX40" fmla="*/ 1256565 w 6962429"/>
              <a:gd name="connsiteY40" fmla="*/ 3963620 h 9190559"/>
              <a:gd name="connsiteX41" fmla="*/ 1471655 w 6962429"/>
              <a:gd name="connsiteY41" fmla="*/ 4052795 h 9190559"/>
              <a:gd name="connsiteX42" fmla="*/ 2424034 w 6962429"/>
              <a:gd name="connsiteY42" fmla="*/ 5006034 h 9190559"/>
              <a:gd name="connsiteX43" fmla="*/ 2424034 w 6962429"/>
              <a:gd name="connsiteY43" fmla="*/ 5436611 h 9190559"/>
              <a:gd name="connsiteX44" fmla="*/ 1471655 w 6962429"/>
              <a:gd name="connsiteY44" fmla="*/ 6389851 h 9190559"/>
              <a:gd name="connsiteX45" fmla="*/ 1041474 w 6962429"/>
              <a:gd name="connsiteY45" fmla="*/ 6389851 h 9190559"/>
              <a:gd name="connsiteX46" fmla="*/ 89094 w 6962429"/>
              <a:gd name="connsiteY46" fmla="*/ 5436611 h 9190559"/>
              <a:gd name="connsiteX47" fmla="*/ 89095 w 6962429"/>
              <a:gd name="connsiteY47" fmla="*/ 5006034 h 9190559"/>
              <a:gd name="connsiteX48" fmla="*/ 1041474 w 6962429"/>
              <a:gd name="connsiteY48" fmla="*/ 4052795 h 9190559"/>
              <a:gd name="connsiteX49" fmla="*/ 1256565 w 6962429"/>
              <a:gd name="connsiteY49" fmla="*/ 3963620 h 9190559"/>
              <a:gd name="connsiteX50" fmla="*/ 1269181 w 6962429"/>
              <a:gd name="connsiteY50" fmla="*/ 1768104 h 9190559"/>
              <a:gd name="connsiteX51" fmla="*/ 1484271 w 6962429"/>
              <a:gd name="connsiteY51" fmla="*/ 1857278 h 9190559"/>
              <a:gd name="connsiteX52" fmla="*/ 2099945 w 6962429"/>
              <a:gd name="connsiteY52" fmla="*/ 2473506 h 9190559"/>
              <a:gd name="connsiteX53" fmla="*/ 2099945 w 6962429"/>
              <a:gd name="connsiteY53" fmla="*/ 2904083 h 9190559"/>
              <a:gd name="connsiteX54" fmla="*/ 1484271 w 6962429"/>
              <a:gd name="connsiteY54" fmla="*/ 3520314 h 9190559"/>
              <a:gd name="connsiteX55" fmla="*/ 1054091 w 6962429"/>
              <a:gd name="connsiteY55" fmla="*/ 3520314 h 9190559"/>
              <a:gd name="connsiteX56" fmla="*/ 438412 w 6962429"/>
              <a:gd name="connsiteY56" fmla="*/ 2904083 h 9190559"/>
              <a:gd name="connsiteX57" fmla="*/ 438413 w 6962429"/>
              <a:gd name="connsiteY57" fmla="*/ 2473506 h 9190559"/>
              <a:gd name="connsiteX58" fmla="*/ 1054091 w 6962429"/>
              <a:gd name="connsiteY58" fmla="*/ 1857278 h 9190559"/>
              <a:gd name="connsiteX59" fmla="*/ 1269181 w 6962429"/>
              <a:gd name="connsiteY59" fmla="*/ 1768104 h 9190559"/>
              <a:gd name="connsiteX60" fmla="*/ 4196115 w 6962429"/>
              <a:gd name="connsiteY60" fmla="*/ 1021413 h 9190559"/>
              <a:gd name="connsiteX61" fmla="*/ 4411209 w 6962429"/>
              <a:gd name="connsiteY61" fmla="*/ 1110587 h 9190559"/>
              <a:gd name="connsiteX62" fmla="*/ 6873335 w 6962429"/>
              <a:gd name="connsiteY62" fmla="*/ 3574942 h 9190559"/>
              <a:gd name="connsiteX63" fmla="*/ 6873335 w 6962429"/>
              <a:gd name="connsiteY63" fmla="*/ 4005512 h 9190559"/>
              <a:gd name="connsiteX64" fmla="*/ 4411209 w 6962429"/>
              <a:gd name="connsiteY64" fmla="*/ 6469863 h 9190559"/>
              <a:gd name="connsiteX65" fmla="*/ 3981021 w 6962429"/>
              <a:gd name="connsiteY65" fmla="*/ 6469863 h 9190559"/>
              <a:gd name="connsiteX66" fmla="*/ 1518895 w 6962429"/>
              <a:gd name="connsiteY66" fmla="*/ 4005512 h 9190559"/>
              <a:gd name="connsiteX67" fmla="*/ 1518895 w 6962429"/>
              <a:gd name="connsiteY67" fmla="*/ 3574942 h 9190559"/>
              <a:gd name="connsiteX68" fmla="*/ 3981021 w 6962429"/>
              <a:gd name="connsiteY68" fmla="*/ 1110587 h 9190559"/>
              <a:gd name="connsiteX69" fmla="*/ 4196115 w 6962429"/>
              <a:gd name="connsiteY69" fmla="*/ 1021413 h 9190559"/>
              <a:gd name="connsiteX70" fmla="*/ 2362280 w 6962429"/>
              <a:gd name="connsiteY70" fmla="*/ 0 h 9190559"/>
              <a:gd name="connsiteX71" fmla="*/ 2577374 w 6962429"/>
              <a:gd name="connsiteY71" fmla="*/ 89175 h 9190559"/>
              <a:gd name="connsiteX72" fmla="*/ 3529752 w 6962429"/>
              <a:gd name="connsiteY72" fmla="*/ 1042416 h 9190559"/>
              <a:gd name="connsiteX73" fmla="*/ 3529752 w 6962429"/>
              <a:gd name="connsiteY73" fmla="*/ 1472989 h 9190559"/>
              <a:gd name="connsiteX74" fmla="*/ 2577374 w 6962429"/>
              <a:gd name="connsiteY74" fmla="*/ 2426231 h 9190559"/>
              <a:gd name="connsiteX75" fmla="*/ 2147186 w 6962429"/>
              <a:gd name="connsiteY75" fmla="*/ 2426231 h 9190559"/>
              <a:gd name="connsiteX76" fmla="*/ 1194807 w 6962429"/>
              <a:gd name="connsiteY76" fmla="*/ 1472989 h 9190559"/>
              <a:gd name="connsiteX77" fmla="*/ 1194807 w 6962429"/>
              <a:gd name="connsiteY77" fmla="*/ 1042416 h 9190559"/>
              <a:gd name="connsiteX78" fmla="*/ 2147186 w 6962429"/>
              <a:gd name="connsiteY78" fmla="*/ 89175 h 9190559"/>
              <a:gd name="connsiteX79" fmla="*/ 2362280 w 6962429"/>
              <a:gd name="connsiteY79" fmla="*/ 0 h 919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6962429" h="9190559">
                <a:moveTo>
                  <a:pt x="2721639" y="7483677"/>
                </a:moveTo>
                <a:cubicBezTo>
                  <a:pt x="2799488" y="7483677"/>
                  <a:pt x="2877337" y="7513402"/>
                  <a:pt x="2936733" y="7572852"/>
                </a:cubicBezTo>
                <a:lnTo>
                  <a:pt x="3485204" y="8121819"/>
                </a:lnTo>
                <a:cubicBezTo>
                  <a:pt x="3603997" y="8240719"/>
                  <a:pt x="3603997" y="8433496"/>
                  <a:pt x="3485204" y="8552396"/>
                </a:cubicBezTo>
                <a:lnTo>
                  <a:pt x="2936733" y="9101333"/>
                </a:lnTo>
                <a:cubicBezTo>
                  <a:pt x="2817940" y="9220302"/>
                  <a:pt x="2625337" y="9220302"/>
                  <a:pt x="2506544" y="9101333"/>
                </a:cubicBezTo>
                <a:lnTo>
                  <a:pt x="1958065" y="8552396"/>
                </a:lnTo>
                <a:cubicBezTo>
                  <a:pt x="1839273" y="8433496"/>
                  <a:pt x="1839273" y="8240719"/>
                  <a:pt x="1958065" y="8121819"/>
                </a:cubicBezTo>
                <a:lnTo>
                  <a:pt x="2506544" y="7572852"/>
                </a:lnTo>
                <a:cubicBezTo>
                  <a:pt x="2565941" y="7513402"/>
                  <a:pt x="2643790" y="7483677"/>
                  <a:pt x="2721639" y="7483677"/>
                </a:cubicBezTo>
                <a:close/>
                <a:moveTo>
                  <a:pt x="3747538" y="6456849"/>
                </a:moveTo>
                <a:cubicBezTo>
                  <a:pt x="3825387" y="6456849"/>
                  <a:pt x="3903236" y="6486574"/>
                  <a:pt x="3962633" y="6546024"/>
                </a:cubicBezTo>
                <a:lnTo>
                  <a:pt x="4511104" y="7094991"/>
                </a:lnTo>
                <a:cubicBezTo>
                  <a:pt x="4629897" y="7213891"/>
                  <a:pt x="4629904" y="7406669"/>
                  <a:pt x="4511112" y="7525568"/>
                </a:cubicBezTo>
                <a:lnTo>
                  <a:pt x="3962633" y="8074536"/>
                </a:lnTo>
                <a:cubicBezTo>
                  <a:pt x="3843840" y="8193436"/>
                  <a:pt x="3651237" y="8193436"/>
                  <a:pt x="3532444" y="8074536"/>
                </a:cubicBezTo>
                <a:lnTo>
                  <a:pt x="2983973" y="7525568"/>
                </a:lnTo>
                <a:cubicBezTo>
                  <a:pt x="2865180" y="7406669"/>
                  <a:pt x="2865180" y="7213891"/>
                  <a:pt x="2983973" y="7094991"/>
                </a:cubicBezTo>
                <a:lnTo>
                  <a:pt x="3532444" y="6546024"/>
                </a:lnTo>
                <a:cubicBezTo>
                  <a:pt x="3591840" y="6486574"/>
                  <a:pt x="3669689" y="6456849"/>
                  <a:pt x="3747538" y="6456849"/>
                </a:cubicBezTo>
                <a:close/>
                <a:moveTo>
                  <a:pt x="1659103" y="6420184"/>
                </a:moveTo>
                <a:cubicBezTo>
                  <a:pt x="1736950" y="6420184"/>
                  <a:pt x="1814797" y="6449909"/>
                  <a:pt x="1874193" y="6509359"/>
                </a:cubicBezTo>
                <a:lnTo>
                  <a:pt x="2422672" y="7058334"/>
                </a:lnTo>
                <a:cubicBezTo>
                  <a:pt x="2541465" y="7177234"/>
                  <a:pt x="2541465" y="7370004"/>
                  <a:pt x="2422672" y="7488904"/>
                </a:cubicBezTo>
                <a:lnTo>
                  <a:pt x="1874193" y="8037879"/>
                </a:lnTo>
                <a:cubicBezTo>
                  <a:pt x="1755401" y="8156779"/>
                  <a:pt x="1562805" y="8156779"/>
                  <a:pt x="1444012" y="8037879"/>
                </a:cubicBezTo>
                <a:lnTo>
                  <a:pt x="895533" y="7488904"/>
                </a:lnTo>
                <a:cubicBezTo>
                  <a:pt x="776741" y="7370004"/>
                  <a:pt x="776741" y="7177234"/>
                  <a:pt x="895533" y="7058334"/>
                </a:cubicBezTo>
                <a:lnTo>
                  <a:pt x="1444012" y="6509359"/>
                </a:lnTo>
                <a:cubicBezTo>
                  <a:pt x="1503409" y="6449909"/>
                  <a:pt x="1581256" y="6420184"/>
                  <a:pt x="1659103" y="6420184"/>
                </a:cubicBezTo>
                <a:close/>
                <a:moveTo>
                  <a:pt x="2685003" y="5393357"/>
                </a:moveTo>
                <a:cubicBezTo>
                  <a:pt x="2762850" y="5393357"/>
                  <a:pt x="2840697" y="5423082"/>
                  <a:pt x="2900093" y="5482532"/>
                </a:cubicBezTo>
                <a:lnTo>
                  <a:pt x="3448572" y="6031499"/>
                </a:lnTo>
                <a:cubicBezTo>
                  <a:pt x="3567365" y="6150399"/>
                  <a:pt x="3567365" y="6343176"/>
                  <a:pt x="3448572" y="6462077"/>
                </a:cubicBezTo>
                <a:lnTo>
                  <a:pt x="2900093" y="7011044"/>
                </a:lnTo>
                <a:cubicBezTo>
                  <a:pt x="2781308" y="7129943"/>
                  <a:pt x="2588705" y="7129943"/>
                  <a:pt x="2469912" y="7011051"/>
                </a:cubicBezTo>
                <a:lnTo>
                  <a:pt x="1921433" y="6462077"/>
                </a:lnTo>
                <a:cubicBezTo>
                  <a:pt x="1802641" y="6343176"/>
                  <a:pt x="1802641" y="6150399"/>
                  <a:pt x="1921433" y="6031499"/>
                </a:cubicBezTo>
                <a:lnTo>
                  <a:pt x="2469912" y="5482532"/>
                </a:lnTo>
                <a:cubicBezTo>
                  <a:pt x="2529309" y="5423082"/>
                  <a:pt x="2607156" y="5393357"/>
                  <a:pt x="2685003" y="5393357"/>
                </a:cubicBezTo>
                <a:close/>
                <a:moveTo>
                  <a:pt x="1256565" y="3963620"/>
                </a:moveTo>
                <a:cubicBezTo>
                  <a:pt x="1334412" y="3963620"/>
                  <a:pt x="1412259" y="3993345"/>
                  <a:pt x="1471655" y="4052795"/>
                </a:cubicBezTo>
                <a:lnTo>
                  <a:pt x="2424034" y="5006034"/>
                </a:lnTo>
                <a:cubicBezTo>
                  <a:pt x="2542826" y="5124934"/>
                  <a:pt x="2542826" y="5317711"/>
                  <a:pt x="2424034" y="5436611"/>
                </a:cubicBezTo>
                <a:lnTo>
                  <a:pt x="1471655" y="6389851"/>
                </a:lnTo>
                <a:cubicBezTo>
                  <a:pt x="1352863" y="6508750"/>
                  <a:pt x="1160267" y="6508750"/>
                  <a:pt x="1041474" y="6389851"/>
                </a:cubicBezTo>
                <a:lnTo>
                  <a:pt x="89094" y="5436611"/>
                </a:lnTo>
                <a:cubicBezTo>
                  <a:pt x="-29698" y="5317711"/>
                  <a:pt x="-29698" y="5124934"/>
                  <a:pt x="89095" y="5006034"/>
                </a:cubicBezTo>
                <a:lnTo>
                  <a:pt x="1041474" y="4052795"/>
                </a:lnTo>
                <a:cubicBezTo>
                  <a:pt x="1100871" y="3993345"/>
                  <a:pt x="1178718" y="3963620"/>
                  <a:pt x="1256565" y="3963620"/>
                </a:cubicBezTo>
                <a:close/>
                <a:moveTo>
                  <a:pt x="1269181" y="1768104"/>
                </a:moveTo>
                <a:cubicBezTo>
                  <a:pt x="1347028" y="1768104"/>
                  <a:pt x="1424875" y="1797829"/>
                  <a:pt x="1484271" y="1857278"/>
                </a:cubicBezTo>
                <a:lnTo>
                  <a:pt x="2099945" y="2473506"/>
                </a:lnTo>
                <a:cubicBezTo>
                  <a:pt x="2218738" y="2592406"/>
                  <a:pt x="2218738" y="2785184"/>
                  <a:pt x="2099945" y="2904083"/>
                </a:cubicBezTo>
                <a:lnTo>
                  <a:pt x="1484271" y="3520314"/>
                </a:lnTo>
                <a:cubicBezTo>
                  <a:pt x="1365479" y="3639214"/>
                  <a:pt x="1172883" y="3639214"/>
                  <a:pt x="1054091" y="3520314"/>
                </a:cubicBezTo>
                <a:lnTo>
                  <a:pt x="438412" y="2904083"/>
                </a:lnTo>
                <a:cubicBezTo>
                  <a:pt x="319620" y="2785184"/>
                  <a:pt x="319620" y="2592406"/>
                  <a:pt x="438413" y="2473506"/>
                </a:cubicBezTo>
                <a:lnTo>
                  <a:pt x="1054091" y="1857278"/>
                </a:lnTo>
                <a:cubicBezTo>
                  <a:pt x="1113487" y="1797828"/>
                  <a:pt x="1191334" y="1768103"/>
                  <a:pt x="1269181" y="1768104"/>
                </a:cubicBezTo>
                <a:close/>
                <a:moveTo>
                  <a:pt x="4196115" y="1021413"/>
                </a:moveTo>
                <a:cubicBezTo>
                  <a:pt x="4273964" y="1021413"/>
                  <a:pt x="4351813" y="1051138"/>
                  <a:pt x="4411209" y="1110587"/>
                </a:cubicBezTo>
                <a:lnTo>
                  <a:pt x="6873335" y="3574942"/>
                </a:lnTo>
                <a:cubicBezTo>
                  <a:pt x="6992127" y="3693842"/>
                  <a:pt x="6992127" y="3886612"/>
                  <a:pt x="6873335" y="4005512"/>
                </a:cubicBezTo>
                <a:lnTo>
                  <a:pt x="4411209" y="6469863"/>
                </a:lnTo>
                <a:cubicBezTo>
                  <a:pt x="4292417" y="6588763"/>
                  <a:pt x="4099813" y="6588763"/>
                  <a:pt x="3981021" y="6469863"/>
                </a:cubicBezTo>
                <a:lnTo>
                  <a:pt x="1518895" y="4005512"/>
                </a:lnTo>
                <a:cubicBezTo>
                  <a:pt x="1400103" y="3886612"/>
                  <a:pt x="1400103" y="3693842"/>
                  <a:pt x="1518895" y="3574942"/>
                </a:cubicBezTo>
                <a:lnTo>
                  <a:pt x="3981021" y="1110587"/>
                </a:lnTo>
                <a:cubicBezTo>
                  <a:pt x="4040417" y="1051138"/>
                  <a:pt x="4118266" y="1021413"/>
                  <a:pt x="4196115" y="1021413"/>
                </a:cubicBezTo>
                <a:close/>
                <a:moveTo>
                  <a:pt x="2362280" y="0"/>
                </a:moveTo>
                <a:cubicBezTo>
                  <a:pt x="2440129" y="0"/>
                  <a:pt x="2517978" y="29725"/>
                  <a:pt x="2577374" y="89175"/>
                </a:cubicBezTo>
                <a:lnTo>
                  <a:pt x="3529752" y="1042416"/>
                </a:lnTo>
                <a:cubicBezTo>
                  <a:pt x="3648545" y="1161316"/>
                  <a:pt x="3648545" y="1354090"/>
                  <a:pt x="3529752" y="1472989"/>
                </a:cubicBezTo>
                <a:lnTo>
                  <a:pt x="2577374" y="2426231"/>
                </a:lnTo>
                <a:cubicBezTo>
                  <a:pt x="2458582" y="2545131"/>
                  <a:pt x="2265978" y="2545131"/>
                  <a:pt x="2147186" y="2426231"/>
                </a:cubicBezTo>
                <a:lnTo>
                  <a:pt x="1194807" y="1472989"/>
                </a:lnTo>
                <a:cubicBezTo>
                  <a:pt x="1076015" y="1354090"/>
                  <a:pt x="1076022" y="1161316"/>
                  <a:pt x="1194807" y="1042416"/>
                </a:cubicBezTo>
                <a:lnTo>
                  <a:pt x="2147186" y="89175"/>
                </a:lnTo>
                <a:cubicBezTo>
                  <a:pt x="2206582" y="29725"/>
                  <a:pt x="2284431" y="0"/>
                  <a:pt x="23622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EE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78508DA-8607-DFDB-9011-93D795A37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818" y="3045270"/>
            <a:ext cx="6872869" cy="91307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4B033AB-0CE7-5307-DDF0-1C809E83A90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12AC2E4-817F-4D45-B2B0-5C798BBD6326}" type="datetime4">
              <a:rPr lang="en-US" smtClean="0"/>
              <a:t>November 11, 2024</a:t>
            </a:fld>
            <a:endParaRPr lang="en-E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EDA326-DB9F-B562-7AF4-EBD8DC046D4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001DA02-F279-C541-BF26-E504725BD99C}" type="slidenum">
              <a:rPr lang="en-EE" smtClean="0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805464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5DA63C-C909-5444-5F00-DA5F852C31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3914" y="367844"/>
            <a:ext cx="1441966" cy="247837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F302AA4-DDDC-0635-24BB-C53F0B6903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914" y="1080040"/>
            <a:ext cx="5667826" cy="42659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buNone/>
              <a:defRPr sz="2400" b="1">
                <a:solidFill>
                  <a:srgbClr val="09406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Teema / pealkiri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EC46FEF-7F29-CC62-2EF3-475D4895F7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3914" y="1772021"/>
            <a:ext cx="5667826" cy="357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9406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Alampealkiri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B31B115-94E2-1314-6CC8-2F14BF16C1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818" y="2237074"/>
            <a:ext cx="5667826" cy="3150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rgbClr val="09406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Sisutekst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D548CE5-A331-85AD-CC4D-E1D55698DC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3120" y="-618978"/>
            <a:ext cx="4432268" cy="4420613"/>
          </a:xfrm>
          <a:custGeom>
            <a:avLst/>
            <a:gdLst>
              <a:gd name="connsiteX0" fmla="*/ 860990 w 6237298"/>
              <a:gd name="connsiteY0" fmla="*/ 0 h 6220898"/>
              <a:gd name="connsiteX1" fmla="*/ 5376308 w 6237298"/>
              <a:gd name="connsiteY1" fmla="*/ 0 h 6220898"/>
              <a:gd name="connsiteX2" fmla="*/ 5407238 w 6237298"/>
              <a:gd name="connsiteY2" fmla="*/ 4720 h 6220898"/>
              <a:gd name="connsiteX3" fmla="*/ 6237298 w 6237298"/>
              <a:gd name="connsiteY3" fmla="*/ 1023170 h 6220898"/>
              <a:gd name="connsiteX4" fmla="*/ 6237298 w 6237298"/>
              <a:gd name="connsiteY4" fmla="*/ 5181328 h 6220898"/>
              <a:gd name="connsiteX5" fmla="*/ 5197728 w 6237298"/>
              <a:gd name="connsiteY5" fmla="*/ 6220898 h 6220898"/>
              <a:gd name="connsiteX6" fmla="*/ 1039570 w 6237298"/>
              <a:gd name="connsiteY6" fmla="*/ 6220898 h 6220898"/>
              <a:gd name="connsiteX7" fmla="*/ 0 w 6237298"/>
              <a:gd name="connsiteY7" fmla="*/ 5181328 h 6220898"/>
              <a:gd name="connsiteX8" fmla="*/ 0 w 6237298"/>
              <a:gd name="connsiteY8" fmla="*/ 1023170 h 6220898"/>
              <a:gd name="connsiteX9" fmla="*/ 830060 w 6237298"/>
              <a:gd name="connsiteY9" fmla="*/ 4720 h 622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37298" h="6220898">
                <a:moveTo>
                  <a:pt x="860990" y="0"/>
                </a:moveTo>
                <a:lnTo>
                  <a:pt x="5376308" y="0"/>
                </a:lnTo>
                <a:lnTo>
                  <a:pt x="5407238" y="4720"/>
                </a:lnTo>
                <a:cubicBezTo>
                  <a:pt x="5880952" y="101656"/>
                  <a:pt x="6237298" y="520799"/>
                  <a:pt x="6237298" y="1023170"/>
                </a:cubicBezTo>
                <a:lnTo>
                  <a:pt x="6237298" y="5181328"/>
                </a:lnTo>
                <a:cubicBezTo>
                  <a:pt x="6237298" y="5755467"/>
                  <a:pt x="5771867" y="6220898"/>
                  <a:pt x="5197728" y="6220898"/>
                </a:cubicBezTo>
                <a:lnTo>
                  <a:pt x="1039570" y="6220898"/>
                </a:lnTo>
                <a:cubicBezTo>
                  <a:pt x="465431" y="6220898"/>
                  <a:pt x="0" y="5755467"/>
                  <a:pt x="0" y="5181328"/>
                </a:cubicBezTo>
                <a:lnTo>
                  <a:pt x="0" y="1023170"/>
                </a:lnTo>
                <a:cubicBezTo>
                  <a:pt x="0" y="520799"/>
                  <a:pt x="356346" y="101656"/>
                  <a:pt x="830060" y="472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EE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8CF0C4FC-7A9B-E88A-217D-AC1DC0FE63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3818" y="2655086"/>
            <a:ext cx="5667826" cy="28725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400">
                <a:solidFill>
                  <a:srgbClr val="09406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EE"/>
              <a:t>Sisutekst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0F14BF4-92C2-0C56-8CEF-050AC3CF5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818" y="3045270"/>
            <a:ext cx="5667826" cy="91307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7BA3AA-AB06-7E68-2151-650FF9EE455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A2EA135-81AA-1B4C-93A4-1A9E0CDA6DB7}" type="datetime4">
              <a:rPr lang="en-US" smtClean="0"/>
              <a:t>November 11, 2024</a:t>
            </a:fld>
            <a:endParaRPr lang="en-E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5BF22-A08B-6AAF-FD8D-860FF154E2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001DA02-F279-C541-BF26-E504725BD99C}" type="slidenum">
              <a:rPr lang="en-EE" smtClean="0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141347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072F83D4-DB6D-788B-0913-B671D1A84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70E8D0-8312-868D-0596-A0083A3A6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91307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B8F813-C2CE-8AA6-C814-D7221158B8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80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AC08AA-DD5B-D740-AC08-D319ED32E0E0}" type="datetime4">
              <a:rPr lang="en-US" smtClean="0"/>
              <a:t>November 11, 2024</a:t>
            </a:fld>
            <a:endParaRPr lang="en-E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FCCA68-6AB9-26A5-3620-CFA3451C9D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280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01DA02-F279-C541-BF26-E504725BD99C}" type="slidenum">
              <a:rPr lang="en-EE" smtClean="0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675831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7" r:id="rId8"/>
    <p:sldLayoutId id="2147483676" r:id="rId9"/>
    <p:sldLayoutId id="2147483684" r:id="rId10"/>
    <p:sldLayoutId id="2147483681" r:id="rId11"/>
    <p:sldLayoutId id="2147483674" r:id="rId12"/>
    <p:sldLayoutId id="2147483675" r:id="rId13"/>
    <p:sldLayoutId id="2147483686" r:id="rId14"/>
    <p:sldLayoutId id="2147483666" r:id="rId15"/>
    <p:sldLayoutId id="2147483688" r:id="rId16"/>
    <p:sldLayoutId id="2147483689" r:id="rId17"/>
    <p:sldLayoutId id="2147483690" r:id="rId1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7013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30188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49.svg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2.sv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Relationship Id="rId1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priit.ilomets@metrosert.ee" TargetMode="Externa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hyperlink" Target="http://www.metrosert.ee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7.jpe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 descr="A close-up of a microscope&#10;&#10;Description automatically generated">
            <a:extLst>
              <a:ext uri="{FF2B5EF4-FFF2-40B4-BE49-F238E27FC236}">
                <a16:creationId xmlns:a16="http://schemas.microsoft.com/office/drawing/2014/main" id="{CF5517BD-22F4-B3B3-BF82-FEF98603E9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26" name="Picture Placeholder 25" descr="A person working on a computer&#10;&#10;Description automatically generated">
            <a:extLst>
              <a:ext uri="{FF2B5EF4-FFF2-40B4-BE49-F238E27FC236}">
                <a16:creationId xmlns:a16="http://schemas.microsoft.com/office/drawing/2014/main" id="{0D05F8B7-012F-2F75-CAF0-B457E31B210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6" name="Picture Placeholder 15" descr="A drone flying through a tunnel of neon lights&#10;&#10;Description automatically generated">
            <a:extLst>
              <a:ext uri="{FF2B5EF4-FFF2-40B4-BE49-F238E27FC236}">
                <a16:creationId xmlns:a16="http://schemas.microsoft.com/office/drawing/2014/main" id="{41355A3A-1F97-FF33-18E0-D483AF310A4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20" name="Picture Placeholder 19" descr="A close-up of a camera lens&#10;&#10;Description automatically generated">
            <a:extLst>
              <a:ext uri="{FF2B5EF4-FFF2-40B4-BE49-F238E27FC236}">
                <a16:creationId xmlns:a16="http://schemas.microsoft.com/office/drawing/2014/main" id="{A47C87D0-1D6A-F204-CF36-2B684B45DB6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6E74AC-1715-C885-4F91-E16DF6FFE6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56038" y="2718035"/>
            <a:ext cx="5279924" cy="1421928"/>
          </a:xfrm>
        </p:spPr>
        <p:txBody>
          <a:bodyPr/>
          <a:lstStyle/>
          <a:p>
            <a:r>
              <a:rPr lang="en-US" sz="2400"/>
              <a:t>Collaborating between university, government and industry to advance research and workforce development</a:t>
            </a:r>
            <a:endParaRPr lang="en-EE" sz="2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73FAF72-4B92-4FB3-9C16-C1A0E5D01C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Priit Ilomets</a:t>
            </a:r>
          </a:p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BBCD836-D1C1-3F39-7BA9-62B22D0BE2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10723" y="5064511"/>
            <a:ext cx="4252262" cy="636072"/>
          </a:xfrm>
        </p:spPr>
        <p:txBody>
          <a:bodyPr/>
          <a:lstStyle/>
          <a:p>
            <a:r>
              <a:rPr lang="en-US" sz="1500" dirty="0"/>
              <a:t>Head of Hydrogen Technologies Unit</a:t>
            </a:r>
          </a:p>
          <a:p>
            <a:r>
              <a:rPr lang="en-US" sz="1500" dirty="0"/>
              <a:t>12.11.2024</a:t>
            </a:r>
            <a:endParaRPr lang="en-EE" sz="1500" dirty="0"/>
          </a:p>
        </p:txBody>
      </p:sp>
      <p:pic>
        <p:nvPicPr>
          <p:cNvPr id="25" name="Picture Placeholder 24" descr="A person walking in a room with lights&#10;&#10;Description automatically generated">
            <a:extLst>
              <a:ext uri="{FF2B5EF4-FFF2-40B4-BE49-F238E27FC236}">
                <a16:creationId xmlns:a16="http://schemas.microsoft.com/office/drawing/2014/main" id="{B7103F68-44C5-6EF9-8156-3A3AADDC080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0" name="Picture Placeholder 29" descr="A computer and ruler on a blueprint&#10;&#10;Description automatically generated">
            <a:extLst>
              <a:ext uri="{FF2B5EF4-FFF2-40B4-BE49-F238E27FC236}">
                <a16:creationId xmlns:a16="http://schemas.microsoft.com/office/drawing/2014/main" id="{55BBA152-D04A-C199-86C8-00DD40E019E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0252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71FACD-29C1-CEF9-BC44-9647A53551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3913" y="1080040"/>
            <a:ext cx="8627317" cy="758926"/>
          </a:xfrm>
        </p:spPr>
        <p:txBody>
          <a:bodyPr/>
          <a:lstStyle/>
          <a:p>
            <a:r>
              <a:rPr lang="en-US" sz="2400">
                <a:solidFill>
                  <a:srgbClr val="004071"/>
                </a:solidFill>
              </a:rPr>
              <a:t>Applied Research Center’s</a:t>
            </a:r>
            <a:r>
              <a:rPr lang="en-US" sz="2400" b="1" i="0" u="none" strike="noStrike">
                <a:solidFill>
                  <a:srgbClr val="004071"/>
                </a:solidFill>
                <a:effectLst/>
                <a:latin typeface="Helvetica" pitchFamily="2" charset="0"/>
              </a:rPr>
              <a:t> performance on the TRL scale</a:t>
            </a:r>
            <a:endParaRPr lang="en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718880-5F45-A333-53F8-8272CEAD31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92977" y="362029"/>
            <a:ext cx="6872870" cy="300082"/>
          </a:xfrm>
        </p:spPr>
        <p:txBody>
          <a:bodyPr/>
          <a:lstStyle/>
          <a:p>
            <a:r>
              <a:rPr lang="en-EE"/>
              <a:t>Applied Research Center</a:t>
            </a:r>
          </a:p>
        </p:txBody>
      </p:sp>
      <p:sp>
        <p:nvSpPr>
          <p:cNvPr id="29" name="Arrow: Chevron 1">
            <a:extLst>
              <a:ext uri="{FF2B5EF4-FFF2-40B4-BE49-F238E27FC236}">
                <a16:creationId xmlns:a16="http://schemas.microsoft.com/office/drawing/2014/main" id="{7FB034B2-7384-0EC3-3310-3CA5C5DEA9F9}"/>
              </a:ext>
            </a:extLst>
          </p:cNvPr>
          <p:cNvSpPr/>
          <p:nvPr/>
        </p:nvSpPr>
        <p:spPr>
          <a:xfrm>
            <a:off x="928896" y="4775918"/>
            <a:ext cx="1289304" cy="466344"/>
          </a:xfrm>
          <a:prstGeom prst="chevron">
            <a:avLst/>
          </a:prstGeom>
          <a:solidFill>
            <a:srgbClr val="004071"/>
          </a:solidFill>
          <a:ln>
            <a:solidFill>
              <a:srgbClr val="0028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E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  <a:latin typeface="Helvetica" pitchFamily="2" charset="0"/>
              </a:rPr>
              <a:t>TRL 1</a:t>
            </a:r>
          </a:p>
        </p:txBody>
      </p:sp>
      <p:sp>
        <p:nvSpPr>
          <p:cNvPr id="30" name="Arrow: Chevron 2">
            <a:extLst>
              <a:ext uri="{FF2B5EF4-FFF2-40B4-BE49-F238E27FC236}">
                <a16:creationId xmlns:a16="http://schemas.microsoft.com/office/drawing/2014/main" id="{C2FFD72D-5D5D-BCED-3FA0-6DF51B0847AC}"/>
              </a:ext>
            </a:extLst>
          </p:cNvPr>
          <p:cNvSpPr/>
          <p:nvPr/>
        </p:nvSpPr>
        <p:spPr>
          <a:xfrm>
            <a:off x="2053608" y="4775918"/>
            <a:ext cx="1289304" cy="466344"/>
          </a:xfrm>
          <a:prstGeom prst="chevron">
            <a:avLst/>
          </a:prstGeom>
          <a:solidFill>
            <a:srgbClr val="004071"/>
          </a:solidFill>
          <a:ln>
            <a:solidFill>
              <a:srgbClr val="0028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E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  <a:latin typeface="Helvetica" pitchFamily="2" charset="0"/>
              </a:rPr>
              <a:t>TRL 2</a:t>
            </a:r>
          </a:p>
        </p:txBody>
      </p:sp>
      <p:sp>
        <p:nvSpPr>
          <p:cNvPr id="31" name="Arrow: Chevron 3">
            <a:extLst>
              <a:ext uri="{FF2B5EF4-FFF2-40B4-BE49-F238E27FC236}">
                <a16:creationId xmlns:a16="http://schemas.microsoft.com/office/drawing/2014/main" id="{CF7B54EC-4B0C-4DEE-9730-07D3B9922772}"/>
              </a:ext>
            </a:extLst>
          </p:cNvPr>
          <p:cNvSpPr/>
          <p:nvPr/>
        </p:nvSpPr>
        <p:spPr>
          <a:xfrm>
            <a:off x="3178320" y="4775918"/>
            <a:ext cx="1289304" cy="466344"/>
          </a:xfrm>
          <a:prstGeom prst="chevron">
            <a:avLst/>
          </a:prstGeom>
          <a:solidFill>
            <a:srgbClr val="004071"/>
          </a:solidFill>
          <a:ln>
            <a:solidFill>
              <a:srgbClr val="0028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E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  <a:latin typeface="Helvetica" pitchFamily="2" charset="0"/>
              </a:rPr>
              <a:t>TRL 3</a:t>
            </a:r>
          </a:p>
        </p:txBody>
      </p:sp>
      <p:sp>
        <p:nvSpPr>
          <p:cNvPr id="32" name="Arrow: Chevron 29">
            <a:extLst>
              <a:ext uri="{FF2B5EF4-FFF2-40B4-BE49-F238E27FC236}">
                <a16:creationId xmlns:a16="http://schemas.microsoft.com/office/drawing/2014/main" id="{76F9D6D7-A81A-3E53-35AB-26F291FE59CA}"/>
              </a:ext>
            </a:extLst>
          </p:cNvPr>
          <p:cNvSpPr/>
          <p:nvPr/>
        </p:nvSpPr>
        <p:spPr>
          <a:xfrm>
            <a:off x="4310654" y="4775918"/>
            <a:ext cx="1289304" cy="466344"/>
          </a:xfrm>
          <a:prstGeom prst="chevron">
            <a:avLst/>
          </a:prstGeom>
          <a:solidFill>
            <a:srgbClr val="004071"/>
          </a:solidFill>
          <a:ln>
            <a:solidFill>
              <a:srgbClr val="0028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E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  <a:latin typeface="Helvetica" pitchFamily="2" charset="0"/>
              </a:rPr>
              <a:t>TRL 4</a:t>
            </a:r>
          </a:p>
        </p:txBody>
      </p:sp>
      <p:sp>
        <p:nvSpPr>
          <p:cNvPr id="33" name="Arrow: Chevron 31">
            <a:extLst>
              <a:ext uri="{FF2B5EF4-FFF2-40B4-BE49-F238E27FC236}">
                <a16:creationId xmlns:a16="http://schemas.microsoft.com/office/drawing/2014/main" id="{106FB58A-B91C-C149-3F7E-D11C030459A0}"/>
              </a:ext>
            </a:extLst>
          </p:cNvPr>
          <p:cNvSpPr/>
          <p:nvPr/>
        </p:nvSpPr>
        <p:spPr>
          <a:xfrm>
            <a:off x="5446796" y="4789634"/>
            <a:ext cx="1289304" cy="466344"/>
          </a:xfrm>
          <a:prstGeom prst="chevron">
            <a:avLst/>
          </a:prstGeom>
          <a:solidFill>
            <a:srgbClr val="004071"/>
          </a:solidFill>
          <a:ln>
            <a:solidFill>
              <a:srgbClr val="0028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E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  <a:latin typeface="Helvetica" pitchFamily="2" charset="0"/>
              </a:rPr>
              <a:t>TRL 5</a:t>
            </a:r>
          </a:p>
        </p:txBody>
      </p:sp>
      <p:sp>
        <p:nvSpPr>
          <p:cNvPr id="34" name="Arrow: Chevron 33">
            <a:extLst>
              <a:ext uri="{FF2B5EF4-FFF2-40B4-BE49-F238E27FC236}">
                <a16:creationId xmlns:a16="http://schemas.microsoft.com/office/drawing/2014/main" id="{B7770DB5-DB35-3387-3565-BDD592908232}"/>
              </a:ext>
            </a:extLst>
          </p:cNvPr>
          <p:cNvSpPr/>
          <p:nvPr/>
        </p:nvSpPr>
        <p:spPr>
          <a:xfrm>
            <a:off x="6582938" y="4789634"/>
            <a:ext cx="1289304" cy="466344"/>
          </a:xfrm>
          <a:prstGeom prst="chevron">
            <a:avLst/>
          </a:prstGeom>
          <a:solidFill>
            <a:srgbClr val="004071"/>
          </a:solidFill>
          <a:ln>
            <a:solidFill>
              <a:srgbClr val="0028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E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  <a:latin typeface="Helvetica" pitchFamily="2" charset="0"/>
              </a:rPr>
              <a:t>TRL 6</a:t>
            </a:r>
          </a:p>
        </p:txBody>
      </p:sp>
      <p:sp>
        <p:nvSpPr>
          <p:cNvPr id="35" name="Arrow: Chevron 35">
            <a:extLst>
              <a:ext uri="{FF2B5EF4-FFF2-40B4-BE49-F238E27FC236}">
                <a16:creationId xmlns:a16="http://schemas.microsoft.com/office/drawing/2014/main" id="{32E298A2-9053-5F66-DBA6-B7CD25CAE741}"/>
              </a:ext>
            </a:extLst>
          </p:cNvPr>
          <p:cNvSpPr/>
          <p:nvPr/>
        </p:nvSpPr>
        <p:spPr>
          <a:xfrm>
            <a:off x="7719080" y="4789634"/>
            <a:ext cx="1289304" cy="466344"/>
          </a:xfrm>
          <a:prstGeom prst="chevron">
            <a:avLst/>
          </a:prstGeom>
          <a:solidFill>
            <a:srgbClr val="004071"/>
          </a:solidFill>
          <a:ln>
            <a:solidFill>
              <a:srgbClr val="0028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E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  <a:latin typeface="Helvetica" pitchFamily="2" charset="0"/>
              </a:rPr>
              <a:t>TRL 7</a:t>
            </a:r>
          </a:p>
        </p:txBody>
      </p:sp>
      <p:sp>
        <p:nvSpPr>
          <p:cNvPr id="36" name="Arrow: Chevron 36">
            <a:extLst>
              <a:ext uri="{FF2B5EF4-FFF2-40B4-BE49-F238E27FC236}">
                <a16:creationId xmlns:a16="http://schemas.microsoft.com/office/drawing/2014/main" id="{91AEF42A-1105-61BF-CDD9-31B7BFA3E1B9}"/>
              </a:ext>
            </a:extLst>
          </p:cNvPr>
          <p:cNvSpPr/>
          <p:nvPr/>
        </p:nvSpPr>
        <p:spPr>
          <a:xfrm>
            <a:off x="8855222" y="4789634"/>
            <a:ext cx="1289304" cy="466344"/>
          </a:xfrm>
          <a:prstGeom prst="chevron">
            <a:avLst/>
          </a:prstGeom>
          <a:solidFill>
            <a:srgbClr val="004071"/>
          </a:solidFill>
          <a:ln>
            <a:solidFill>
              <a:srgbClr val="0028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E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  <a:latin typeface="Helvetica" pitchFamily="2" charset="0"/>
              </a:rPr>
              <a:t>TRL 8</a:t>
            </a:r>
          </a:p>
        </p:txBody>
      </p:sp>
      <p:sp>
        <p:nvSpPr>
          <p:cNvPr id="37" name="Arrow: Chevron 37">
            <a:extLst>
              <a:ext uri="{FF2B5EF4-FFF2-40B4-BE49-F238E27FC236}">
                <a16:creationId xmlns:a16="http://schemas.microsoft.com/office/drawing/2014/main" id="{3D588638-9665-C21E-1890-74F2296760F7}"/>
              </a:ext>
            </a:extLst>
          </p:cNvPr>
          <p:cNvSpPr/>
          <p:nvPr/>
        </p:nvSpPr>
        <p:spPr>
          <a:xfrm>
            <a:off x="9991364" y="4789634"/>
            <a:ext cx="1289304" cy="466344"/>
          </a:xfrm>
          <a:prstGeom prst="chevron">
            <a:avLst/>
          </a:prstGeom>
          <a:solidFill>
            <a:srgbClr val="004071"/>
          </a:solidFill>
          <a:ln>
            <a:solidFill>
              <a:srgbClr val="0028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E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  <a:latin typeface="Helvetica" pitchFamily="2" charset="0"/>
              </a:rPr>
              <a:t>TRL 9</a:t>
            </a:r>
          </a:p>
        </p:txBody>
      </p:sp>
      <p:sp>
        <p:nvSpPr>
          <p:cNvPr id="38" name="Arrow: Left-Right 38">
            <a:extLst>
              <a:ext uri="{FF2B5EF4-FFF2-40B4-BE49-F238E27FC236}">
                <a16:creationId xmlns:a16="http://schemas.microsoft.com/office/drawing/2014/main" id="{9D1CB970-CC0F-DF85-A731-59A9B027FF37}"/>
              </a:ext>
            </a:extLst>
          </p:cNvPr>
          <p:cNvSpPr/>
          <p:nvPr/>
        </p:nvSpPr>
        <p:spPr>
          <a:xfrm>
            <a:off x="928896" y="5457146"/>
            <a:ext cx="2157984" cy="164592"/>
          </a:xfrm>
          <a:prstGeom prst="leftRightArrow">
            <a:avLst/>
          </a:prstGeom>
          <a:solidFill>
            <a:srgbClr val="004071"/>
          </a:solidFill>
          <a:ln>
            <a:solidFill>
              <a:srgbClr val="0028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E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9" name="Arrow: Left-Right 39">
            <a:extLst>
              <a:ext uri="{FF2B5EF4-FFF2-40B4-BE49-F238E27FC236}">
                <a16:creationId xmlns:a16="http://schemas.microsoft.com/office/drawing/2014/main" id="{88EA3D19-A847-32BA-D1BF-759DA5AC557E}"/>
              </a:ext>
            </a:extLst>
          </p:cNvPr>
          <p:cNvSpPr/>
          <p:nvPr/>
        </p:nvSpPr>
        <p:spPr>
          <a:xfrm>
            <a:off x="3086880" y="5457146"/>
            <a:ext cx="3410712" cy="164592"/>
          </a:xfrm>
          <a:prstGeom prst="leftRightArrow">
            <a:avLst/>
          </a:prstGeom>
          <a:solidFill>
            <a:srgbClr val="EA752A"/>
          </a:solidFill>
          <a:ln>
            <a:solidFill>
              <a:srgbClr val="EA75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E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0" name="Arrow: Left-Right 40">
            <a:extLst>
              <a:ext uri="{FF2B5EF4-FFF2-40B4-BE49-F238E27FC236}">
                <a16:creationId xmlns:a16="http://schemas.microsoft.com/office/drawing/2014/main" id="{D9ADDDBB-7D0C-C8DE-B066-21751295CFBF}"/>
              </a:ext>
            </a:extLst>
          </p:cNvPr>
          <p:cNvSpPr/>
          <p:nvPr/>
        </p:nvSpPr>
        <p:spPr>
          <a:xfrm>
            <a:off x="6497592" y="5457146"/>
            <a:ext cx="2267712" cy="164592"/>
          </a:xfrm>
          <a:prstGeom prst="leftRightArrow">
            <a:avLst/>
          </a:prstGeom>
          <a:solidFill>
            <a:srgbClr val="EA752A"/>
          </a:solidFill>
          <a:ln>
            <a:solidFill>
              <a:srgbClr val="EA75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E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1" name="Arrow: Left-Right 41">
            <a:extLst>
              <a:ext uri="{FF2B5EF4-FFF2-40B4-BE49-F238E27FC236}">
                <a16:creationId xmlns:a16="http://schemas.microsoft.com/office/drawing/2014/main" id="{9BD390E0-41B4-DC75-9BF0-97BE7800A00C}"/>
              </a:ext>
            </a:extLst>
          </p:cNvPr>
          <p:cNvSpPr/>
          <p:nvPr/>
        </p:nvSpPr>
        <p:spPr>
          <a:xfrm>
            <a:off x="8774448" y="5457146"/>
            <a:ext cx="2267712" cy="164592"/>
          </a:xfrm>
          <a:prstGeom prst="leftRightArrow">
            <a:avLst/>
          </a:prstGeom>
          <a:solidFill>
            <a:srgbClr val="004071"/>
          </a:solidFill>
          <a:ln>
            <a:solidFill>
              <a:srgbClr val="0028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E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2" name="TextBox 19">
            <a:extLst>
              <a:ext uri="{FF2B5EF4-FFF2-40B4-BE49-F238E27FC236}">
                <a16:creationId xmlns:a16="http://schemas.microsoft.com/office/drawing/2014/main" id="{62EDB0B1-D1DC-6131-A8F8-CA53BF73C240}"/>
              </a:ext>
            </a:extLst>
          </p:cNvPr>
          <p:cNvSpPr txBox="1"/>
          <p:nvPr/>
        </p:nvSpPr>
        <p:spPr>
          <a:xfrm>
            <a:off x="1244364" y="5720128"/>
            <a:ext cx="152704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E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rgbClr val="09406C"/>
                </a:solidFill>
                <a:latin typeface="Helvetica"/>
              </a:rPr>
              <a:t>Basic research</a:t>
            </a:r>
            <a:endParaRPr lang="en-US" sz="1600">
              <a:solidFill>
                <a:srgbClr val="09406C"/>
              </a:solidFill>
              <a:latin typeface="Helvetica" pitchFamily="2" charset="0"/>
            </a:endParaRPr>
          </a:p>
        </p:txBody>
      </p:sp>
      <p:sp>
        <p:nvSpPr>
          <p:cNvPr id="43" name="TextBox 20">
            <a:extLst>
              <a:ext uri="{FF2B5EF4-FFF2-40B4-BE49-F238E27FC236}">
                <a16:creationId xmlns:a16="http://schemas.microsoft.com/office/drawing/2014/main" id="{0EFBEC83-62CF-7F28-8468-65FFB76CB8A8}"/>
              </a:ext>
            </a:extLst>
          </p:cNvPr>
          <p:cNvSpPr txBox="1"/>
          <p:nvPr/>
        </p:nvSpPr>
        <p:spPr>
          <a:xfrm>
            <a:off x="3460307" y="5720128"/>
            <a:ext cx="253288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E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rgbClr val="09406C"/>
                </a:solidFill>
                <a:latin typeface="Helvetica"/>
                <a:cs typeface="Helvetica"/>
              </a:rPr>
              <a:t>Applied research</a:t>
            </a:r>
            <a:endParaRPr lang="en-US" sz="1600">
              <a:solidFill>
                <a:srgbClr val="09406C"/>
              </a:solidFill>
              <a:latin typeface="Helvetica" pitchFamily="2" charset="0"/>
              <a:cs typeface="Helvetica"/>
            </a:endParaRPr>
          </a:p>
          <a:p>
            <a:pPr algn="ctr"/>
            <a:r>
              <a:rPr lang="en-US" sz="1600">
                <a:solidFill>
                  <a:srgbClr val="09406C"/>
                </a:solidFill>
                <a:latin typeface="Helvetica"/>
                <a:cs typeface="Helvetica"/>
              </a:rPr>
              <a:t>(laboratory prototype)</a:t>
            </a:r>
          </a:p>
        </p:txBody>
      </p:sp>
      <p:sp>
        <p:nvSpPr>
          <p:cNvPr id="44" name="TextBox 21">
            <a:extLst>
              <a:ext uri="{FF2B5EF4-FFF2-40B4-BE49-F238E27FC236}">
                <a16:creationId xmlns:a16="http://schemas.microsoft.com/office/drawing/2014/main" id="{7E44C574-CD28-BA61-C3A2-A165001C5278}"/>
              </a:ext>
            </a:extLst>
          </p:cNvPr>
          <p:cNvSpPr txBox="1"/>
          <p:nvPr/>
        </p:nvSpPr>
        <p:spPr>
          <a:xfrm>
            <a:off x="6414914" y="5720128"/>
            <a:ext cx="243306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E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rgbClr val="09406C"/>
                </a:solidFill>
                <a:latin typeface="Helvetica"/>
                <a:cs typeface="Helvetica"/>
              </a:rPr>
              <a:t>Experimental dev. (industrial prototype)</a:t>
            </a:r>
          </a:p>
        </p:txBody>
      </p:sp>
      <p:sp>
        <p:nvSpPr>
          <p:cNvPr id="45" name="TextBox 22">
            <a:extLst>
              <a:ext uri="{FF2B5EF4-FFF2-40B4-BE49-F238E27FC236}">
                <a16:creationId xmlns:a16="http://schemas.microsoft.com/office/drawing/2014/main" id="{E5212648-7514-483C-3EB9-B3DA385223FE}"/>
              </a:ext>
            </a:extLst>
          </p:cNvPr>
          <p:cNvSpPr txBox="1"/>
          <p:nvPr/>
        </p:nvSpPr>
        <p:spPr>
          <a:xfrm>
            <a:off x="8682861" y="5720128"/>
            <a:ext cx="243306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E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rgbClr val="09406C"/>
                </a:solidFill>
                <a:latin typeface="Helvetica"/>
                <a:cs typeface="Helvetica"/>
              </a:rPr>
              <a:t>Product development</a:t>
            </a:r>
            <a:endParaRPr lang="en-US" sz="1600">
              <a:solidFill>
                <a:srgbClr val="09406C"/>
              </a:solidFill>
              <a:latin typeface="Helvetica" pitchFamily="2" charset="0"/>
            </a:endParaRPr>
          </a:p>
        </p:txBody>
      </p:sp>
      <p:sp>
        <p:nvSpPr>
          <p:cNvPr id="46" name="Right Brace 45">
            <a:extLst>
              <a:ext uri="{FF2B5EF4-FFF2-40B4-BE49-F238E27FC236}">
                <a16:creationId xmlns:a16="http://schemas.microsoft.com/office/drawing/2014/main" id="{7A037714-F164-3885-5CAA-6FEC07F8F667}"/>
              </a:ext>
            </a:extLst>
          </p:cNvPr>
          <p:cNvSpPr/>
          <p:nvPr/>
        </p:nvSpPr>
        <p:spPr>
          <a:xfrm rot="16200000">
            <a:off x="4463052" y="2627586"/>
            <a:ext cx="749808" cy="3319272"/>
          </a:xfrm>
          <a:prstGeom prst="rightBrace">
            <a:avLst/>
          </a:prstGeom>
          <a:ln w="12700">
            <a:solidFill>
              <a:srgbClr val="00A5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E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004071"/>
              </a:solidFill>
            </a:endParaRPr>
          </a:p>
        </p:txBody>
      </p:sp>
      <p:sp>
        <p:nvSpPr>
          <p:cNvPr id="47" name="Right Brace 46">
            <a:extLst>
              <a:ext uri="{FF2B5EF4-FFF2-40B4-BE49-F238E27FC236}">
                <a16:creationId xmlns:a16="http://schemas.microsoft.com/office/drawing/2014/main" id="{1A25AF61-9D89-805F-25FE-D9B2EC97A963}"/>
              </a:ext>
            </a:extLst>
          </p:cNvPr>
          <p:cNvSpPr/>
          <p:nvPr/>
        </p:nvSpPr>
        <p:spPr>
          <a:xfrm rot="16200000">
            <a:off x="7256544" y="3143714"/>
            <a:ext cx="749808" cy="2267712"/>
          </a:xfrm>
          <a:prstGeom prst="rightBrace">
            <a:avLst/>
          </a:prstGeom>
          <a:ln w="12700">
            <a:solidFill>
              <a:srgbClr val="00A5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E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004071"/>
              </a:solidFill>
            </a:endParaRPr>
          </a:p>
        </p:txBody>
      </p:sp>
      <p:sp>
        <p:nvSpPr>
          <p:cNvPr id="48" name="Right Brace 47">
            <a:extLst>
              <a:ext uri="{FF2B5EF4-FFF2-40B4-BE49-F238E27FC236}">
                <a16:creationId xmlns:a16="http://schemas.microsoft.com/office/drawing/2014/main" id="{7D464831-915B-9ECE-5837-D4152FC864F3}"/>
              </a:ext>
            </a:extLst>
          </p:cNvPr>
          <p:cNvSpPr/>
          <p:nvPr/>
        </p:nvSpPr>
        <p:spPr>
          <a:xfrm rot="16200000">
            <a:off x="9533400" y="3130914"/>
            <a:ext cx="749808" cy="2267712"/>
          </a:xfrm>
          <a:prstGeom prst="rightBrace">
            <a:avLst/>
          </a:prstGeom>
          <a:ln w="12700">
            <a:solidFill>
              <a:srgbClr val="00A5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E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004071"/>
              </a:solidFill>
            </a:endParaRPr>
          </a:p>
        </p:txBody>
      </p:sp>
      <p:sp>
        <p:nvSpPr>
          <p:cNvPr id="49" name="Right Brace 48">
            <a:extLst>
              <a:ext uri="{FF2B5EF4-FFF2-40B4-BE49-F238E27FC236}">
                <a16:creationId xmlns:a16="http://schemas.microsoft.com/office/drawing/2014/main" id="{217AC1EB-8FD7-64DE-6C59-2ED2948CD365}"/>
              </a:ext>
            </a:extLst>
          </p:cNvPr>
          <p:cNvSpPr/>
          <p:nvPr/>
        </p:nvSpPr>
        <p:spPr>
          <a:xfrm rot="16200000">
            <a:off x="1669560" y="3130914"/>
            <a:ext cx="749808" cy="2267712"/>
          </a:xfrm>
          <a:prstGeom prst="rightBrace">
            <a:avLst/>
          </a:prstGeom>
          <a:ln w="12700">
            <a:solidFill>
              <a:srgbClr val="00A5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E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004071"/>
              </a:solidFill>
            </a:endParaRPr>
          </a:p>
        </p:txBody>
      </p:sp>
      <p:sp>
        <p:nvSpPr>
          <p:cNvPr id="50" name="TextBox 27">
            <a:extLst>
              <a:ext uri="{FF2B5EF4-FFF2-40B4-BE49-F238E27FC236}">
                <a16:creationId xmlns:a16="http://schemas.microsoft.com/office/drawing/2014/main" id="{072AD0BD-FDCE-9C8C-5131-C51E8AC5BE61}"/>
              </a:ext>
            </a:extLst>
          </p:cNvPr>
          <p:cNvSpPr txBox="1"/>
          <p:nvPr/>
        </p:nvSpPr>
        <p:spPr>
          <a:xfrm>
            <a:off x="1290424" y="3178115"/>
            <a:ext cx="152704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E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rgbClr val="09406C"/>
                </a:solidFill>
                <a:latin typeface="Helvetica"/>
                <a:cs typeface="Helvetica"/>
              </a:rPr>
              <a:t>Universities</a:t>
            </a:r>
            <a:endParaRPr lang="en-US" sz="1600">
              <a:solidFill>
                <a:srgbClr val="09406C"/>
              </a:solidFill>
              <a:latin typeface="Helvetica" pitchFamily="2" charset="0"/>
              <a:cs typeface="Helvetica"/>
            </a:endParaRPr>
          </a:p>
        </p:txBody>
      </p:sp>
      <p:sp>
        <p:nvSpPr>
          <p:cNvPr id="51" name="TextBox 28">
            <a:extLst>
              <a:ext uri="{FF2B5EF4-FFF2-40B4-BE49-F238E27FC236}">
                <a16:creationId xmlns:a16="http://schemas.microsoft.com/office/drawing/2014/main" id="{CB9CCECA-E63E-5B2C-84CA-CEB242B15060}"/>
              </a:ext>
            </a:extLst>
          </p:cNvPr>
          <p:cNvSpPr txBox="1"/>
          <p:nvPr/>
        </p:nvSpPr>
        <p:spPr>
          <a:xfrm>
            <a:off x="3202182" y="3032125"/>
            <a:ext cx="317564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E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0" i="0" u="none" strike="noStrike">
                <a:solidFill>
                  <a:srgbClr val="004071"/>
                </a:solidFill>
                <a:effectLst/>
                <a:latin typeface="Helvetica" pitchFamily="2" charset="0"/>
              </a:rPr>
              <a:t>Applied Research Center in cooperation with RD institutions and their infrastructure</a:t>
            </a:r>
            <a:r>
              <a:rPr lang="en-US" sz="1600" b="0" i="0">
                <a:solidFill>
                  <a:srgbClr val="000000"/>
                </a:solidFill>
                <a:effectLst/>
                <a:latin typeface="Helvetica" pitchFamily="2" charset="0"/>
              </a:rPr>
              <a:t>​</a:t>
            </a:r>
            <a:endParaRPr lang="en-US" sz="1600">
              <a:solidFill>
                <a:srgbClr val="09406C"/>
              </a:solidFill>
              <a:cs typeface="Calibri" panose="020F0502020204030204"/>
            </a:endParaRPr>
          </a:p>
        </p:txBody>
      </p:sp>
      <p:sp>
        <p:nvSpPr>
          <p:cNvPr id="52" name="TextBox 29">
            <a:extLst>
              <a:ext uri="{FF2B5EF4-FFF2-40B4-BE49-F238E27FC236}">
                <a16:creationId xmlns:a16="http://schemas.microsoft.com/office/drawing/2014/main" id="{AFD7DE1B-D31D-640E-DCE8-3475C5CAF8BD}"/>
              </a:ext>
            </a:extLst>
          </p:cNvPr>
          <p:cNvSpPr txBox="1"/>
          <p:nvPr/>
        </p:nvSpPr>
        <p:spPr>
          <a:xfrm>
            <a:off x="6377827" y="3178115"/>
            <a:ext cx="252811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E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rgbClr val="09406C"/>
                </a:solidFill>
                <a:latin typeface="Helvetica"/>
                <a:cs typeface="Helvetica"/>
              </a:rPr>
              <a:t>Applied Research Center with its infrastructure</a:t>
            </a:r>
            <a:endParaRPr lang="en-US" sz="1600">
              <a:solidFill>
                <a:srgbClr val="09406C"/>
              </a:solidFill>
              <a:latin typeface="Helvetica" pitchFamily="2" charset="0"/>
              <a:cs typeface="Helvetica"/>
            </a:endParaRPr>
          </a:p>
        </p:txBody>
      </p:sp>
      <p:sp>
        <p:nvSpPr>
          <p:cNvPr id="53" name="TextBox 30">
            <a:extLst>
              <a:ext uri="{FF2B5EF4-FFF2-40B4-BE49-F238E27FC236}">
                <a16:creationId xmlns:a16="http://schemas.microsoft.com/office/drawing/2014/main" id="{2B1C0200-2141-F018-CDF0-A5479AF60CFB}"/>
              </a:ext>
            </a:extLst>
          </p:cNvPr>
          <p:cNvSpPr txBox="1"/>
          <p:nvPr/>
        </p:nvSpPr>
        <p:spPr>
          <a:xfrm>
            <a:off x="8622200" y="3178115"/>
            <a:ext cx="27340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E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rgbClr val="09406C"/>
                </a:solidFill>
                <a:latin typeface="Helvetica"/>
              </a:rPr>
              <a:t>Enterprises</a:t>
            </a:r>
            <a:endParaRPr lang="en-US" sz="1600">
              <a:solidFill>
                <a:srgbClr val="09406C"/>
              </a:solidFill>
              <a:latin typeface="Helvetica" pitchFamily="2" charset="0"/>
            </a:endParaRPr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D4071C4-4EC1-17AC-6943-0B2C396A0DD8}"/>
              </a:ext>
            </a:extLst>
          </p:cNvPr>
          <p:cNvSpPr/>
          <p:nvPr/>
        </p:nvSpPr>
        <p:spPr>
          <a:xfrm rot="16200000">
            <a:off x="5599445" y="-1060056"/>
            <a:ext cx="749808" cy="7841482"/>
          </a:xfrm>
          <a:prstGeom prst="rightBrace">
            <a:avLst/>
          </a:prstGeom>
          <a:ln w="12700">
            <a:solidFill>
              <a:srgbClr val="00A5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E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004071"/>
              </a:solidFill>
            </a:endParaRPr>
          </a:p>
        </p:txBody>
      </p:sp>
      <p:sp>
        <p:nvSpPr>
          <p:cNvPr id="55" name="TextBox 32">
            <a:extLst>
              <a:ext uri="{FF2B5EF4-FFF2-40B4-BE49-F238E27FC236}">
                <a16:creationId xmlns:a16="http://schemas.microsoft.com/office/drawing/2014/main" id="{28B887C8-CB07-66C9-18E4-F93E77DABF30}"/>
              </a:ext>
            </a:extLst>
          </p:cNvPr>
          <p:cNvSpPr txBox="1"/>
          <p:nvPr/>
        </p:nvSpPr>
        <p:spPr>
          <a:xfrm>
            <a:off x="4615241" y="1923407"/>
            <a:ext cx="273405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E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rgbClr val="09406C"/>
                </a:solidFill>
                <a:latin typeface="Helvetica"/>
                <a:cs typeface="Helvetica"/>
              </a:rPr>
              <a:t>The Scope of Applied Research Centre</a:t>
            </a:r>
            <a:endParaRPr lang="en-US" sz="1600">
              <a:solidFill>
                <a:srgbClr val="09406C"/>
              </a:solidFill>
              <a:latin typeface="Helvetica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EC5E1-3364-0E21-0B45-5E073536F29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A6DCE0D-6324-F14E-A7F8-9EDE8EBC0AB3}" type="datetime4">
              <a:rPr lang="en-US" smtClean="0"/>
              <a:t>November 11, 2024</a:t>
            </a:fld>
            <a:endParaRPr lang="en-E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A62BE8-500F-6455-965D-77B759F12AB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01DA02-F279-C541-BF26-E504725BD99C}" type="slidenum">
              <a:rPr lang="en-EE" smtClean="0"/>
              <a:pPr/>
              <a:t>10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447450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9CF8F9-941F-E810-60F5-7000233D82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3914" y="1080040"/>
            <a:ext cx="5900236" cy="758926"/>
          </a:xfrm>
        </p:spPr>
        <p:txBody>
          <a:bodyPr/>
          <a:lstStyle/>
          <a:p>
            <a:r>
              <a:rPr lang="en-US">
                <a:solidFill>
                  <a:srgbClr val="063F6C"/>
                </a:solidFill>
                <a:latin typeface="Helvetica"/>
                <a:cs typeface="Helvetica"/>
              </a:rPr>
              <a:t>Applied Research Center’s focus fields</a:t>
            </a:r>
            <a:endParaRPr lang="en-US">
              <a:solidFill>
                <a:srgbClr val="063F6C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568424B-F803-C7CE-EF78-AC40F8B130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EE"/>
              <a:t>Applied Research Center</a:t>
            </a:r>
          </a:p>
        </p:txBody>
      </p:sp>
      <p:pic>
        <p:nvPicPr>
          <p:cNvPr id="29" name="Picture Placeholder 28" descr="A magnifying glass on a blue surface&#10;&#10;Description automatically generated">
            <a:extLst>
              <a:ext uri="{FF2B5EF4-FFF2-40B4-BE49-F238E27FC236}">
                <a16:creationId xmlns:a16="http://schemas.microsoft.com/office/drawing/2014/main" id="{E2CD57BA-ED63-5DF6-C0AC-24B116F2609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745" r="1745"/>
          <a:stretch>
            <a:fillRect/>
          </a:stretch>
        </p:blipFill>
        <p:spPr/>
      </p:pic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6EEE4BFE-6D45-9F07-29C3-699E5E5F7611}"/>
              </a:ext>
            </a:extLst>
          </p:cNvPr>
          <p:cNvSpPr/>
          <p:nvPr/>
        </p:nvSpPr>
        <p:spPr>
          <a:xfrm>
            <a:off x="577993" y="4045079"/>
            <a:ext cx="1978598" cy="2323371"/>
          </a:xfrm>
          <a:prstGeom prst="round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03A17E0-D941-6376-B333-2B6FDED46441}"/>
              </a:ext>
            </a:extLst>
          </p:cNvPr>
          <p:cNvSpPr txBox="1"/>
          <p:nvPr/>
        </p:nvSpPr>
        <p:spPr>
          <a:xfrm>
            <a:off x="633914" y="5495731"/>
            <a:ext cx="1691277" cy="3150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t-EE" sz="1600" b="1">
                <a:solidFill>
                  <a:schemeClr val="bg1"/>
                </a:solidFill>
                <a:latin typeface="Helvetica"/>
                <a:cs typeface="Helvetica"/>
              </a:rPr>
              <a:t>Health </a:t>
            </a:r>
            <a:r>
              <a:rPr lang="et-EE" sz="1600" b="1" err="1">
                <a:solidFill>
                  <a:schemeClr val="bg1"/>
                </a:solidFill>
                <a:latin typeface="Helvetica"/>
                <a:cs typeface="Helvetica"/>
              </a:rPr>
              <a:t>Data</a:t>
            </a:r>
            <a:endParaRPr lang="en-US" sz="160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89B3A3D6-DB70-26D4-DD38-7FF1E69097DC}"/>
              </a:ext>
            </a:extLst>
          </p:cNvPr>
          <p:cNvSpPr/>
          <p:nvPr/>
        </p:nvSpPr>
        <p:spPr>
          <a:xfrm>
            <a:off x="2801098" y="4045079"/>
            <a:ext cx="1978598" cy="2323371"/>
          </a:xfrm>
          <a:prstGeom prst="roundRect">
            <a:avLst/>
          </a:prstGeom>
          <a:gradFill>
            <a:gsLst>
              <a:gs pos="100000">
                <a:srgbClr val="013158"/>
              </a:gs>
              <a:gs pos="0">
                <a:srgbClr val="00407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CB3072E-9326-55C8-DFC9-2E0A01E3C08C}"/>
              </a:ext>
            </a:extLst>
          </p:cNvPr>
          <p:cNvSpPr txBox="1"/>
          <p:nvPr/>
        </p:nvSpPr>
        <p:spPr>
          <a:xfrm>
            <a:off x="2916521" y="5466784"/>
            <a:ext cx="1798863" cy="5366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t-EE" sz="1600" b="1" err="1">
                <a:solidFill>
                  <a:schemeClr val="bg1"/>
                </a:solidFill>
                <a:latin typeface="Helvetica"/>
                <a:cs typeface="Helvetica"/>
              </a:rPr>
              <a:t>Hydrogen</a:t>
            </a:r>
            <a:r>
              <a:rPr lang="et-EE" sz="1600" b="1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t-EE" sz="1600" b="1" err="1">
                <a:solidFill>
                  <a:schemeClr val="bg1"/>
                </a:solidFill>
                <a:latin typeface="Helvetica"/>
                <a:cs typeface="Helvetica"/>
              </a:rPr>
              <a:t>technologies</a:t>
            </a:r>
            <a:endParaRPr lang="en-US" sz="160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27CC276A-2E3F-4932-97F9-C8103CCBFCE8}"/>
              </a:ext>
            </a:extLst>
          </p:cNvPr>
          <p:cNvSpPr/>
          <p:nvPr/>
        </p:nvSpPr>
        <p:spPr>
          <a:xfrm>
            <a:off x="5024204" y="4045079"/>
            <a:ext cx="1978598" cy="2323371"/>
          </a:xfrm>
          <a:prstGeom prst="roundRect">
            <a:avLst/>
          </a:prstGeom>
          <a:gradFill>
            <a:gsLst>
              <a:gs pos="100000">
                <a:srgbClr val="013158"/>
              </a:gs>
              <a:gs pos="0">
                <a:srgbClr val="00407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075F831-CF02-D2A2-DB0A-D272DFAF752A}"/>
              </a:ext>
            </a:extLst>
          </p:cNvPr>
          <p:cNvSpPr txBox="1"/>
          <p:nvPr/>
        </p:nvSpPr>
        <p:spPr>
          <a:xfrm>
            <a:off x="5141996" y="5431098"/>
            <a:ext cx="1978598" cy="5355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t-EE" sz="1600" b="1" err="1">
                <a:solidFill>
                  <a:schemeClr val="bg1"/>
                </a:solidFill>
                <a:latin typeface="Helvetica"/>
                <a:cs typeface="Helvetica"/>
              </a:rPr>
              <a:t>Drone</a:t>
            </a:r>
            <a:r>
              <a:rPr lang="et-EE" sz="1600" b="1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t-EE" sz="1600" b="1" err="1">
                <a:solidFill>
                  <a:schemeClr val="bg1"/>
                </a:solidFill>
                <a:latin typeface="Helvetica"/>
                <a:cs typeface="Helvetica"/>
              </a:rPr>
              <a:t>technologies</a:t>
            </a:r>
            <a:endParaRPr lang="en-US" sz="1600" err="1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04B13513-5AD5-180C-5AD6-1E017B550CE1}"/>
              </a:ext>
            </a:extLst>
          </p:cNvPr>
          <p:cNvSpPr/>
          <p:nvPr/>
        </p:nvSpPr>
        <p:spPr>
          <a:xfrm>
            <a:off x="7247309" y="4045079"/>
            <a:ext cx="1978598" cy="2323371"/>
          </a:xfrm>
          <a:prstGeom prst="roundRect">
            <a:avLst/>
          </a:prstGeom>
          <a:gradFill>
            <a:gsLst>
              <a:gs pos="100000">
                <a:srgbClr val="013158"/>
              </a:gs>
              <a:gs pos="0">
                <a:srgbClr val="00407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8A873B9-339A-58D5-5F4E-9B10C306579C}"/>
              </a:ext>
            </a:extLst>
          </p:cNvPr>
          <p:cNvSpPr txBox="1"/>
          <p:nvPr/>
        </p:nvSpPr>
        <p:spPr>
          <a:xfrm>
            <a:off x="7344157" y="5383201"/>
            <a:ext cx="1978598" cy="5366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1600" b="1" dirty="0">
                <a:solidFill>
                  <a:schemeClr val="bg1"/>
                </a:solidFill>
                <a:latin typeface="Helvetica"/>
                <a:cs typeface="Helvetica"/>
              </a:rPr>
              <a:t>Autonomous vehicles</a:t>
            </a:r>
            <a:endParaRPr lang="en-US" sz="16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D5FDA46C-519B-81F6-E7F3-BECCBD34C022}"/>
              </a:ext>
            </a:extLst>
          </p:cNvPr>
          <p:cNvSpPr/>
          <p:nvPr/>
        </p:nvSpPr>
        <p:spPr>
          <a:xfrm>
            <a:off x="9470414" y="4045079"/>
            <a:ext cx="1978598" cy="2323371"/>
          </a:xfrm>
          <a:prstGeom prst="roundRect">
            <a:avLst/>
          </a:prstGeom>
          <a:gradFill>
            <a:gsLst>
              <a:gs pos="100000">
                <a:srgbClr val="013158"/>
              </a:gs>
              <a:gs pos="0">
                <a:srgbClr val="00407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A1569C7-9B85-F8C3-D8D3-3B43E79A5812}"/>
              </a:ext>
            </a:extLst>
          </p:cNvPr>
          <p:cNvSpPr txBox="1"/>
          <p:nvPr/>
        </p:nvSpPr>
        <p:spPr>
          <a:xfrm>
            <a:off x="9514507" y="5383201"/>
            <a:ext cx="1978598" cy="3150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t-EE" sz="1600" b="1" err="1">
                <a:solidFill>
                  <a:schemeClr val="bg1"/>
                </a:solidFill>
                <a:latin typeface="Helvetica"/>
                <a:cs typeface="Helvetica"/>
              </a:rPr>
              <a:t>Biorefining</a:t>
            </a:r>
            <a:endParaRPr lang="en-US" sz="160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73" name="Graphic 17">
            <a:extLst>
              <a:ext uri="{FF2B5EF4-FFF2-40B4-BE49-F238E27FC236}">
                <a16:creationId xmlns:a16="http://schemas.microsoft.com/office/drawing/2014/main" id="{1804CC15-A4D6-B966-3429-48D1517B0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245" y="4125433"/>
            <a:ext cx="812666" cy="812666"/>
          </a:xfrm>
          <a:prstGeom prst="rect">
            <a:avLst/>
          </a:prstGeom>
        </p:spPr>
      </p:pic>
      <p:pic>
        <p:nvPicPr>
          <p:cNvPr id="75" name="Graphic 4">
            <a:extLst>
              <a:ext uri="{FF2B5EF4-FFF2-40B4-BE49-F238E27FC236}">
                <a16:creationId xmlns:a16="http://schemas.microsoft.com/office/drawing/2014/main" id="{98AE3B22-1340-F2E0-4BEA-4775D2DA78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09498" y="4205270"/>
            <a:ext cx="579547" cy="579547"/>
          </a:xfrm>
          <a:prstGeom prst="rect">
            <a:avLst/>
          </a:prstGeom>
        </p:spPr>
      </p:pic>
      <p:pic>
        <p:nvPicPr>
          <p:cNvPr id="76" name="Graphic 6">
            <a:extLst>
              <a:ext uri="{FF2B5EF4-FFF2-40B4-BE49-F238E27FC236}">
                <a16:creationId xmlns:a16="http://schemas.microsoft.com/office/drawing/2014/main" id="{21CF823D-E4DD-8307-FB25-3F104FF6D1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02404" y="4123410"/>
            <a:ext cx="724905" cy="724905"/>
          </a:xfrm>
          <a:prstGeom prst="rect">
            <a:avLst/>
          </a:prstGeom>
        </p:spPr>
      </p:pic>
      <p:pic>
        <p:nvPicPr>
          <p:cNvPr id="77" name="Graphic 21">
            <a:extLst>
              <a:ext uri="{FF2B5EF4-FFF2-40B4-BE49-F238E27FC236}">
                <a16:creationId xmlns:a16="http://schemas.microsoft.com/office/drawing/2014/main" id="{E16BFD4A-5CE5-B971-40F5-DFB6AFB004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41422" y="4162953"/>
            <a:ext cx="627456" cy="627456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4D7A7045-3BC6-E16D-818C-5404D754CB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84107" y="4199381"/>
            <a:ext cx="651562" cy="64893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AF0F8F-60E4-F24B-ADD9-EC8D92350D8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7CD1FAB-E535-764F-8B5D-7091162BAE3D}" type="datetime4">
              <a:rPr lang="en-US" smtClean="0"/>
              <a:t>November 11, 2024</a:t>
            </a:fld>
            <a:endParaRPr lang="en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AE39C-48C0-031E-443B-88747C10318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001DA02-F279-C541-BF26-E504725BD99C}" type="slidenum">
              <a:rPr lang="en-EE" smtClean="0"/>
              <a:pPr/>
              <a:t>11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793738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F0D4AA-BF25-4F93-8AC0-FD8DCF7875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3914" y="1080040"/>
            <a:ext cx="6872870" cy="52322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063F6C"/>
                </a:solidFill>
                <a:cs typeface="Helvetica"/>
              </a:rPr>
              <a:t>Research Technical Organization (RTO)</a:t>
            </a:r>
            <a:endParaRPr lang="en-GB" sz="2800" b="1" dirty="0">
              <a:solidFill>
                <a:srgbClr val="063F6C"/>
              </a:solidFill>
              <a:cs typeface="Helvetica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5ACDE61-ACE5-5733-0570-B2E101A901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EE"/>
              <a:t>Applied Research Center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683D73E-768C-AC79-6229-9DF7FA1CA01E}"/>
              </a:ext>
            </a:extLst>
          </p:cNvPr>
          <p:cNvGrpSpPr/>
          <p:nvPr/>
        </p:nvGrpSpPr>
        <p:grpSpPr>
          <a:xfrm>
            <a:off x="740696" y="2415620"/>
            <a:ext cx="425285" cy="425285"/>
            <a:chOff x="740696" y="2415620"/>
            <a:chExt cx="425285" cy="425285"/>
          </a:xfrm>
        </p:grpSpPr>
        <p:sp>
          <p:nvSpPr>
            <p:cNvPr id="11" name="Rounded Rectangle 6">
              <a:extLst>
                <a:ext uri="{FF2B5EF4-FFF2-40B4-BE49-F238E27FC236}">
                  <a16:creationId xmlns:a16="http://schemas.microsoft.com/office/drawing/2014/main" id="{EB8E698C-5DEF-96DA-B1AE-FCD120CE1E25}"/>
                </a:ext>
              </a:extLst>
            </p:cNvPr>
            <p:cNvSpPr/>
            <p:nvPr/>
          </p:nvSpPr>
          <p:spPr>
            <a:xfrm rot="2700000">
              <a:off x="740696" y="2415620"/>
              <a:ext cx="425285" cy="425285"/>
            </a:xfrm>
            <a:prstGeom prst="roundRect">
              <a:avLst>
                <a:gd name="adj" fmla="val 2665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 sz="569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61C054B5-C118-3CAB-8D32-4B16552ED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4826" y="2499751"/>
              <a:ext cx="257024" cy="25702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C707339-899D-6739-362E-FF0C046A49E4}"/>
              </a:ext>
            </a:extLst>
          </p:cNvPr>
          <p:cNvGrpSpPr/>
          <p:nvPr/>
        </p:nvGrpSpPr>
        <p:grpSpPr>
          <a:xfrm>
            <a:off x="718799" y="5059905"/>
            <a:ext cx="425285" cy="425285"/>
            <a:chOff x="718799" y="5059905"/>
            <a:chExt cx="425285" cy="425285"/>
          </a:xfrm>
        </p:grpSpPr>
        <p:sp>
          <p:nvSpPr>
            <p:cNvPr id="18" name="Rounded Rectangle 31">
              <a:extLst>
                <a:ext uri="{FF2B5EF4-FFF2-40B4-BE49-F238E27FC236}">
                  <a16:creationId xmlns:a16="http://schemas.microsoft.com/office/drawing/2014/main" id="{A8C7726F-15DB-EABB-96D3-27B8A05D0F58}"/>
                </a:ext>
              </a:extLst>
            </p:cNvPr>
            <p:cNvSpPr/>
            <p:nvPr/>
          </p:nvSpPr>
          <p:spPr>
            <a:xfrm rot="2700000">
              <a:off x="718799" y="5059905"/>
              <a:ext cx="425285" cy="425285"/>
            </a:xfrm>
            <a:prstGeom prst="roundRect">
              <a:avLst>
                <a:gd name="adj" fmla="val 2665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 sz="569"/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5CCC391D-FCB2-5AF8-427E-C46DBB81A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72738" y="5105543"/>
              <a:ext cx="321759" cy="321759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F803710-1E5D-94B7-F3A2-AA8C5118338F}"/>
              </a:ext>
            </a:extLst>
          </p:cNvPr>
          <p:cNvGrpSpPr/>
          <p:nvPr/>
        </p:nvGrpSpPr>
        <p:grpSpPr>
          <a:xfrm>
            <a:off x="718798" y="3339378"/>
            <a:ext cx="425285" cy="425285"/>
            <a:chOff x="718798" y="3339378"/>
            <a:chExt cx="425285" cy="425285"/>
          </a:xfrm>
        </p:grpSpPr>
        <p:sp>
          <p:nvSpPr>
            <p:cNvPr id="21" name="Rounded Rectangle 34">
              <a:extLst>
                <a:ext uri="{FF2B5EF4-FFF2-40B4-BE49-F238E27FC236}">
                  <a16:creationId xmlns:a16="http://schemas.microsoft.com/office/drawing/2014/main" id="{9E10FFD6-095D-12AC-4CD9-F1679B8903FF}"/>
                </a:ext>
              </a:extLst>
            </p:cNvPr>
            <p:cNvSpPr/>
            <p:nvPr/>
          </p:nvSpPr>
          <p:spPr>
            <a:xfrm rot="2700000">
              <a:off x="718798" y="3339378"/>
              <a:ext cx="425285" cy="425285"/>
            </a:xfrm>
            <a:prstGeom prst="roundRect">
              <a:avLst>
                <a:gd name="adj" fmla="val 2665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 sz="569"/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77489EFE-5946-3B66-4913-028FEF314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85157" y="3367352"/>
              <a:ext cx="291075" cy="29107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1679D90-62BA-74A9-3363-D8DCF9AF7A98}"/>
              </a:ext>
            </a:extLst>
          </p:cNvPr>
          <p:cNvGrpSpPr/>
          <p:nvPr/>
        </p:nvGrpSpPr>
        <p:grpSpPr>
          <a:xfrm>
            <a:off x="718051" y="4085692"/>
            <a:ext cx="425285" cy="425285"/>
            <a:chOff x="718051" y="4085692"/>
            <a:chExt cx="425285" cy="425285"/>
          </a:xfrm>
        </p:grpSpPr>
        <p:sp>
          <p:nvSpPr>
            <p:cNvPr id="24" name="Rounded Rectangle 37">
              <a:extLst>
                <a:ext uri="{FF2B5EF4-FFF2-40B4-BE49-F238E27FC236}">
                  <a16:creationId xmlns:a16="http://schemas.microsoft.com/office/drawing/2014/main" id="{6A54447B-A2DF-0EAC-4722-16984ADA2B64}"/>
                </a:ext>
              </a:extLst>
            </p:cNvPr>
            <p:cNvSpPr/>
            <p:nvPr/>
          </p:nvSpPr>
          <p:spPr>
            <a:xfrm rot="2700000">
              <a:off x="718051" y="4085692"/>
              <a:ext cx="425285" cy="425285"/>
            </a:xfrm>
            <a:prstGeom prst="roundRect">
              <a:avLst>
                <a:gd name="adj" fmla="val 2665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 sz="569"/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7FC25387-ECF6-0495-95F6-E66D22D12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98921" y="4153885"/>
              <a:ext cx="280935" cy="280935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AF115AB-5968-972A-C9C3-B2F35E6F4ACD}"/>
              </a:ext>
            </a:extLst>
          </p:cNvPr>
          <p:cNvGrpSpPr/>
          <p:nvPr/>
        </p:nvGrpSpPr>
        <p:grpSpPr>
          <a:xfrm>
            <a:off x="720188" y="5827179"/>
            <a:ext cx="425285" cy="425285"/>
            <a:chOff x="720188" y="5827179"/>
            <a:chExt cx="425285" cy="425285"/>
          </a:xfrm>
        </p:grpSpPr>
        <p:sp>
          <p:nvSpPr>
            <p:cNvPr id="27" name="Rounded Rectangle 40">
              <a:extLst>
                <a:ext uri="{FF2B5EF4-FFF2-40B4-BE49-F238E27FC236}">
                  <a16:creationId xmlns:a16="http://schemas.microsoft.com/office/drawing/2014/main" id="{62F0A940-5A5E-1484-D046-C6178193F6A5}"/>
                </a:ext>
              </a:extLst>
            </p:cNvPr>
            <p:cNvSpPr/>
            <p:nvPr/>
          </p:nvSpPr>
          <p:spPr>
            <a:xfrm rot="2700000">
              <a:off x="720188" y="5827179"/>
              <a:ext cx="425285" cy="425285"/>
            </a:xfrm>
            <a:prstGeom prst="roundRect">
              <a:avLst>
                <a:gd name="adj" fmla="val 2665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 sz="569"/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0B4DEAB3-871C-66FF-3542-EFFD01CAC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87294" y="5894099"/>
              <a:ext cx="291442" cy="291442"/>
            </a:xfrm>
            <a:prstGeom prst="rect">
              <a:avLst/>
            </a:prstGeom>
          </p:spPr>
        </p:pic>
      </p:grpSp>
      <p:pic>
        <p:nvPicPr>
          <p:cNvPr id="29" name="Picture Placeholder 28" descr="A ball bearings and calculator&#10;&#10;Description automatically generated">
            <a:extLst>
              <a:ext uri="{FF2B5EF4-FFF2-40B4-BE49-F238E27FC236}">
                <a16:creationId xmlns:a16="http://schemas.microsoft.com/office/drawing/2014/main" id="{021C27F6-7F98-8C73-590A-FFA532B3E1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68CE5D5-2277-33EF-7396-223C006C2A82}"/>
              </a:ext>
            </a:extLst>
          </p:cNvPr>
          <p:cNvSpPr txBox="1">
            <a:spLocks/>
          </p:cNvSpPr>
          <p:nvPr/>
        </p:nvSpPr>
        <p:spPr>
          <a:xfrm>
            <a:off x="633914" y="1772021"/>
            <a:ext cx="6872870" cy="3416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>
                <a:solidFill>
                  <a:srgbClr val="09406C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rgbClr val="014B7F"/>
                </a:solidFill>
              </a:rPr>
              <a:t>Key capabilities:</a:t>
            </a:r>
            <a:endParaRPr lang="en-EE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FA0E9455-1F97-FBA7-E0C1-299F7290DF59}"/>
              </a:ext>
            </a:extLst>
          </p:cNvPr>
          <p:cNvSpPr txBox="1">
            <a:spLocks/>
          </p:cNvSpPr>
          <p:nvPr/>
        </p:nvSpPr>
        <p:spPr>
          <a:xfrm>
            <a:off x="1254060" y="2296134"/>
            <a:ext cx="5939547" cy="80329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rgbClr val="09406C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/>
              <a:t>Research and development (R&amp;D) </a:t>
            </a:r>
          </a:p>
          <a:p>
            <a:r>
              <a:rPr lang="en-US" sz="1400"/>
              <a:t>Applied research - new knowledge, develop innovative technologies, solve complex problems​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7CF451B-0407-3B6C-D8C4-65A9D3A9208A}"/>
              </a:ext>
            </a:extLst>
          </p:cNvPr>
          <p:cNvSpPr txBox="1">
            <a:spLocks/>
          </p:cNvSpPr>
          <p:nvPr/>
        </p:nvSpPr>
        <p:spPr>
          <a:xfrm>
            <a:off x="1254060" y="3240030"/>
            <a:ext cx="6655845" cy="60939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09406C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/>
              <a:t>Technology transfer and commercialization </a:t>
            </a:r>
          </a:p>
          <a:p>
            <a:r>
              <a:rPr lang="en-GB" sz="1400"/>
              <a:t>Transfer of research findings and technologies to the market​</a:t>
            </a:r>
            <a:endParaRPr lang="en-US" sz="1400"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41AF5A2B-8CD8-1B3E-42FB-CAD63572B4F8}"/>
              </a:ext>
            </a:extLst>
          </p:cNvPr>
          <p:cNvSpPr txBox="1">
            <a:spLocks/>
          </p:cNvSpPr>
          <p:nvPr/>
        </p:nvSpPr>
        <p:spPr>
          <a:xfrm>
            <a:off x="1248806" y="3994459"/>
            <a:ext cx="5515450" cy="8032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09406C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i="0">
                <a:solidFill>
                  <a:srgbClr val="09406C"/>
                </a:solidFill>
                <a:effectLst/>
                <a:latin typeface="Helvetica" pitchFamily="2" charset="0"/>
              </a:rPr>
              <a:t>Collaborative research </a:t>
            </a:r>
            <a:r>
              <a:rPr lang="en-GB" sz="1400" b="1"/>
              <a:t>p</a:t>
            </a:r>
            <a:r>
              <a:rPr lang="en-GB" sz="1400" b="1" i="0">
                <a:solidFill>
                  <a:srgbClr val="09406C"/>
                </a:solidFill>
                <a:effectLst/>
                <a:latin typeface="Helvetica" pitchFamily="2" charset="0"/>
              </a:rPr>
              <a:t>rojects​</a:t>
            </a:r>
          </a:p>
          <a:p>
            <a:r>
              <a:rPr lang="en-GB" sz="1400"/>
              <a:t>Initiatives with industry partners, academic institutions, and government agencies </a:t>
            </a:r>
            <a:endParaRPr lang="en-US" sz="1400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67E4E3F4-D154-8C97-89BC-4D75A17F07D0}"/>
              </a:ext>
            </a:extLst>
          </p:cNvPr>
          <p:cNvSpPr txBox="1">
            <a:spLocks/>
          </p:cNvSpPr>
          <p:nvPr/>
        </p:nvSpPr>
        <p:spPr>
          <a:xfrm>
            <a:off x="1254060" y="4938355"/>
            <a:ext cx="6655845" cy="60946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09406C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i="0">
                <a:solidFill>
                  <a:srgbClr val="09406C"/>
                </a:solidFill>
                <a:effectLst/>
                <a:latin typeface="Helvetica" pitchFamily="2" charset="0"/>
              </a:rPr>
              <a:t>Innovation support </a:t>
            </a:r>
            <a:r>
              <a:rPr lang="en-GB" sz="1400" b="1"/>
              <a:t>s</a:t>
            </a:r>
            <a:r>
              <a:rPr lang="en-GB" sz="1400" b="1" i="0">
                <a:solidFill>
                  <a:srgbClr val="09406C"/>
                </a:solidFill>
                <a:effectLst/>
                <a:latin typeface="Helvetica" pitchFamily="2" charset="0"/>
              </a:rPr>
              <a:t>ervices​</a:t>
            </a:r>
          </a:p>
          <a:p>
            <a:r>
              <a:rPr lang="en-GB" sz="1400"/>
              <a:t>Offering resources, funding opportunities, and incubation support </a:t>
            </a:r>
            <a:r>
              <a:rPr lang="en-US" sz="1400"/>
              <a:t>​</a:t>
            </a:r>
            <a:endParaRPr lang="en-GB" sz="1400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41C35932-48BF-9FC9-3B95-0D01636547D3}"/>
              </a:ext>
            </a:extLst>
          </p:cNvPr>
          <p:cNvSpPr txBox="1">
            <a:spLocks/>
          </p:cNvSpPr>
          <p:nvPr/>
        </p:nvSpPr>
        <p:spPr>
          <a:xfrm>
            <a:off x="1254060" y="5692674"/>
            <a:ext cx="6655845" cy="80329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09406C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/>
              <a:t>Consultation and advisory services</a:t>
            </a:r>
          </a:p>
          <a:p>
            <a:r>
              <a:rPr lang="en-GB" sz="1400"/>
              <a:t>Expert advice and analysis on technology adoption, innovation strategy, and regulatory compliance​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8870E2-566A-4F4C-BCFE-35A31CD3349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58A6D9C-6BB8-6840-842F-BE9C4AF47829}" type="datetime4">
              <a:rPr lang="en-US" smtClean="0"/>
              <a:t>November 11, 2024</a:t>
            </a:fld>
            <a:endParaRPr lang="en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27C4B8-320E-E991-C3F7-280579F48E1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001DA02-F279-C541-BF26-E504725BD99C}" type="slidenum">
              <a:rPr lang="en-EE" smtClean="0"/>
              <a:pPr/>
              <a:t>12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089310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D877E6-7355-0FCA-1FBE-E8694B4872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3914" y="1080040"/>
            <a:ext cx="6872870" cy="46166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400" b="1">
                <a:solidFill>
                  <a:srgbClr val="063F6C"/>
                </a:solidFill>
                <a:latin typeface="Helvetica"/>
                <a:cs typeface="Helvetica"/>
              </a:rPr>
              <a:t>Hydrogen technologies</a:t>
            </a:r>
            <a:endParaRPr lang="en-US" sz="2400" b="1">
              <a:solidFill>
                <a:srgbClr val="063F6C"/>
              </a:solidFill>
              <a:latin typeface="Helvetica"/>
              <a:cs typeface="Helvetica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612F4C-C0B8-4B26-32F1-E5C9D42193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EE"/>
              <a:t>Applied Research Center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E196B7F-1684-BB58-A890-82D7A5270AA3}"/>
              </a:ext>
            </a:extLst>
          </p:cNvPr>
          <p:cNvSpPr/>
          <p:nvPr/>
        </p:nvSpPr>
        <p:spPr>
          <a:xfrm>
            <a:off x="720875" y="3706302"/>
            <a:ext cx="3606795" cy="2738869"/>
          </a:xfrm>
          <a:prstGeom prst="round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27E9CE-CC11-9FDD-A410-75281213AB60}"/>
              </a:ext>
            </a:extLst>
          </p:cNvPr>
          <p:cNvSpPr txBox="1"/>
          <p:nvPr/>
        </p:nvSpPr>
        <p:spPr>
          <a:xfrm>
            <a:off x="924714" y="3839022"/>
            <a:ext cx="3308515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US" sz="1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PLANNED SERVICES :</a:t>
            </a:r>
          </a:p>
          <a:p>
            <a:pPr lvl="0"/>
            <a:endParaRPr lang="en-US" sz="1400" b="1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>
                <a:solidFill>
                  <a:srgbClr val="FFFFFF"/>
                </a:solidFill>
                <a:latin typeface="Helvetica"/>
                <a:cs typeface="Helvetica"/>
              </a:rPr>
              <a:t>Unit cells testing for materials R&amp;D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400">
                <a:solidFill>
                  <a:srgbClr val="FFFFFF"/>
                </a:solidFill>
                <a:latin typeface="Helvetica"/>
                <a:cs typeface="Helvetica"/>
              </a:rPr>
              <a:t>Fuel cells</a:t>
            </a:r>
            <a:endParaRPr lang="en-US">
              <a:solidFill>
                <a:srgbClr val="09406C"/>
              </a:solidFill>
              <a:latin typeface="Helvetica"/>
              <a:cs typeface="Helvetica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400" err="1">
                <a:solidFill>
                  <a:srgbClr val="FFFFFF"/>
                </a:solidFill>
                <a:latin typeface="Helvetica"/>
                <a:cs typeface="Helvetica"/>
              </a:rPr>
              <a:t>Electrolyzers</a:t>
            </a:r>
            <a:r>
              <a:rPr lang="en-US" sz="1400">
                <a:solidFill>
                  <a:srgbClr val="FFFFFF"/>
                </a:solidFill>
                <a:latin typeface="Helvetica"/>
                <a:cs typeface="Helvetica"/>
              </a:rPr>
              <a:t> </a:t>
            </a:r>
            <a:endParaRPr lang="en-US">
              <a:cs typeface="Helvetica"/>
            </a:endParaRP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>
                <a:solidFill>
                  <a:srgbClr val="FFFFFF"/>
                </a:solidFill>
                <a:latin typeface="Helvetica"/>
                <a:cs typeface="Helvetica"/>
              </a:rPr>
              <a:t>Semi-industrial scale testing at stack level: 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400">
                <a:solidFill>
                  <a:srgbClr val="FFFFFF"/>
                </a:solidFill>
                <a:latin typeface="Helvetica"/>
                <a:cs typeface="Helvetica"/>
              </a:rPr>
              <a:t>Fuel cells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400" err="1">
                <a:solidFill>
                  <a:srgbClr val="FFFFFF"/>
                </a:solidFill>
                <a:latin typeface="Helvetica"/>
                <a:cs typeface="Helvetica"/>
              </a:rPr>
              <a:t>Electrolyzers</a:t>
            </a:r>
            <a:endParaRPr lang="en-US" sz="1400">
              <a:solidFill>
                <a:srgbClr val="FFFFFF"/>
              </a:solidFill>
              <a:latin typeface="Helvetica"/>
              <a:cs typeface="Helvetica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400">
                <a:solidFill>
                  <a:srgbClr val="FFFFFF"/>
                </a:solidFill>
                <a:latin typeface="Helvetica"/>
                <a:cs typeface="Helvetica"/>
              </a:rPr>
              <a:t>Complex energy systems</a:t>
            </a: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>
                <a:solidFill>
                  <a:srgbClr val="FFFFFF"/>
                </a:solidFill>
                <a:latin typeface="Helvetica"/>
                <a:cs typeface="Helvetica"/>
              </a:rPr>
              <a:t>Technical consulting services</a:t>
            </a:r>
          </a:p>
          <a:p>
            <a:endParaRPr lang="en-US" sz="140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FB5DEE9-7788-CB62-2033-B1B3F0BB403C}"/>
              </a:ext>
            </a:extLst>
          </p:cNvPr>
          <p:cNvSpPr txBox="1">
            <a:spLocks/>
          </p:cNvSpPr>
          <p:nvPr/>
        </p:nvSpPr>
        <p:spPr>
          <a:xfrm>
            <a:off x="4521350" y="1679862"/>
            <a:ext cx="3522514" cy="15799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09406C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GB" b="1" i="0" u="none" strike="noStrike">
                <a:solidFill>
                  <a:srgbClr val="09406C"/>
                </a:solidFill>
                <a:effectLst/>
                <a:latin typeface="Helvetica"/>
                <a:cs typeface="Helvetica"/>
              </a:rPr>
              <a:t>Global hydrogen market size</a:t>
            </a:r>
            <a:r>
              <a:rPr lang="en-GB" b="1">
                <a:latin typeface="Helvetica"/>
                <a:cs typeface="Helvetica"/>
              </a:rPr>
              <a:t> (2023):</a:t>
            </a:r>
            <a:r>
              <a:rPr lang="en-GB" b="1" i="0" u="none" strike="noStrike">
                <a:solidFill>
                  <a:srgbClr val="09406C"/>
                </a:solidFill>
                <a:effectLst/>
                <a:latin typeface="Helvetica"/>
                <a:cs typeface="Helvetica"/>
              </a:rPr>
              <a:t> </a:t>
            </a:r>
            <a:r>
              <a:rPr lang="en-GB" i="0" u="none" strike="noStrike">
                <a:solidFill>
                  <a:srgbClr val="09406C"/>
                </a:solidFill>
                <a:effectLst/>
                <a:latin typeface="Helvetica"/>
                <a:cs typeface="Helvetica"/>
              </a:rPr>
              <a:t>USD </a:t>
            </a:r>
            <a:r>
              <a:rPr lang="en-GB">
                <a:latin typeface="Helvetica"/>
                <a:cs typeface="Helvetica"/>
              </a:rPr>
              <a:t>180</a:t>
            </a:r>
            <a:r>
              <a:rPr lang="en-GB" i="0" u="none" strike="noStrike">
                <a:solidFill>
                  <a:srgbClr val="09406C"/>
                </a:solidFill>
                <a:effectLst/>
                <a:latin typeface="Helvetica"/>
                <a:cs typeface="Helvetica"/>
              </a:rPr>
              <a:t> billion</a:t>
            </a:r>
          </a:p>
          <a:p>
            <a:pPr marL="285750" indent="-285750">
              <a:lnSpc>
                <a:spcPct val="10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GB" b="1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Growth rates (CAGR):</a:t>
            </a:r>
          </a:p>
          <a:p>
            <a:pPr marL="412750" lvl="1" indent="-28575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1600" b="0" i="0" err="1">
                <a:solidFill>
                  <a:srgbClr val="09406C"/>
                </a:solidFill>
                <a:latin typeface="Helvetica"/>
                <a:cs typeface="Helvetica"/>
              </a:rPr>
              <a:t>Electrolysers</a:t>
            </a:r>
            <a:r>
              <a:rPr lang="en-US" sz="1600">
                <a:solidFill>
                  <a:srgbClr val="09406C"/>
                </a:solidFill>
                <a:latin typeface="Helvetica"/>
                <a:cs typeface="Helvetica"/>
              </a:rPr>
              <a:t>: 24-33%</a:t>
            </a:r>
          </a:p>
          <a:p>
            <a:pPr marL="412750" lvl="1" indent="-28575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1600" b="0" i="0">
                <a:solidFill>
                  <a:srgbClr val="09406C"/>
                </a:solidFill>
                <a:latin typeface="Helvetica"/>
                <a:cs typeface="Helvetica"/>
              </a:rPr>
              <a:t>Fuel cells: </a:t>
            </a:r>
            <a:r>
              <a:rPr lang="en-US" sz="1600">
                <a:solidFill>
                  <a:srgbClr val="09406C"/>
                </a:solidFill>
                <a:latin typeface="Helvetica"/>
                <a:cs typeface="Helvetica"/>
              </a:rPr>
              <a:t>20-34</a:t>
            </a:r>
            <a:r>
              <a:rPr lang="en-US" sz="1600" b="0" i="0">
                <a:solidFill>
                  <a:srgbClr val="09406C"/>
                </a:solidFill>
                <a:latin typeface="Helvetica"/>
                <a:cs typeface="Helvetica"/>
              </a:rPr>
              <a:t>%</a:t>
            </a:r>
            <a:endParaRPr lang="en-US" sz="1600" b="0">
              <a:solidFill>
                <a:srgbClr val="09406C"/>
              </a:solidFill>
              <a:latin typeface="Helvetica"/>
              <a:cs typeface="Helvetica"/>
            </a:endParaRPr>
          </a:p>
        </p:txBody>
      </p:sp>
      <p:pic>
        <p:nvPicPr>
          <p:cNvPr id="7" name="Picture Placeholder 6" descr="A close-up of several images of different types of nature&#10;&#10;Description automatically generated">
            <a:extLst>
              <a:ext uri="{FF2B5EF4-FFF2-40B4-BE49-F238E27FC236}">
                <a16:creationId xmlns:a16="http://schemas.microsoft.com/office/drawing/2014/main" id="{A44CA25C-5EB5-B061-19DC-F662D6F40F7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l="11544" r="11544"/>
          <a:stretch>
            <a:fillRect/>
          </a:stretch>
        </p:blipFill>
        <p:spPr/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72D8CFD-45AF-0FDF-9871-B2487A4B6EF2}"/>
              </a:ext>
            </a:extLst>
          </p:cNvPr>
          <p:cNvSpPr txBox="1">
            <a:spLocks/>
          </p:cNvSpPr>
          <p:nvPr/>
        </p:nvSpPr>
        <p:spPr>
          <a:xfrm>
            <a:off x="720875" y="1720502"/>
            <a:ext cx="3512354" cy="176202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09406C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t-EE" b="1" dirty="0">
                <a:solidFill>
                  <a:srgbClr val="063F6C"/>
                </a:solidFill>
                <a:latin typeface="Helvetica"/>
                <a:cs typeface="Helvetica"/>
              </a:rPr>
              <a:t>Global challenge:</a:t>
            </a:r>
            <a:endParaRPr lang="en-US" b="1" dirty="0">
              <a:solidFill>
                <a:srgbClr val="063F6C"/>
              </a:solidFill>
              <a:latin typeface="Helvetica"/>
              <a:cs typeface="Helvetica"/>
            </a:endParaRPr>
          </a:p>
          <a:p>
            <a:pPr marL="412750" lvl="1" indent="-285750">
              <a:lnSpc>
                <a:spcPct val="100000"/>
              </a:lnSpc>
              <a:buFont typeface="Wingdings" pitchFamily="2" charset="2"/>
              <a:buChar char="§"/>
            </a:pPr>
            <a:r>
              <a:rPr lang="et-EE" sz="1600" dirty="0">
                <a:solidFill>
                  <a:srgbClr val="063F6C"/>
                </a:solidFill>
                <a:latin typeface="Helvetica-lt-condensed"/>
              </a:rPr>
              <a:t>Energy security and independence</a:t>
            </a:r>
          </a:p>
          <a:p>
            <a:pPr marL="412750" lvl="1" indent="-285750">
              <a:lnSpc>
                <a:spcPct val="100000"/>
              </a:lnSpc>
              <a:buFont typeface="Wingdings" pitchFamily="2" charset="2"/>
              <a:buChar char="§"/>
            </a:pPr>
            <a:r>
              <a:rPr lang="et-EE" sz="1600" dirty="0">
                <a:solidFill>
                  <a:srgbClr val="063F6C"/>
                </a:solidFill>
                <a:latin typeface="Helvetica-lt-condensed"/>
              </a:rPr>
              <a:t>Energy storage and grid stability</a:t>
            </a:r>
          </a:p>
          <a:p>
            <a:pPr marL="412750" lvl="1" indent="-285750">
              <a:lnSpc>
                <a:spcPct val="100000"/>
              </a:lnSpc>
              <a:buFont typeface="Wingdings" pitchFamily="2" charset="2"/>
              <a:buChar char="§"/>
            </a:pPr>
            <a:r>
              <a:rPr lang="et-EE" sz="1600" dirty="0">
                <a:solidFill>
                  <a:srgbClr val="063F6C"/>
                </a:solidFill>
                <a:latin typeface="Helvetica-lt-condensed"/>
              </a:rPr>
              <a:t>Decarbonization of energy systems</a:t>
            </a:r>
          </a:p>
        </p:txBody>
      </p:sp>
      <p:sp>
        <p:nvSpPr>
          <p:cNvPr id="20" name="Rounded Rectangle 14">
            <a:extLst>
              <a:ext uri="{FF2B5EF4-FFF2-40B4-BE49-F238E27FC236}">
                <a16:creationId xmlns:a16="http://schemas.microsoft.com/office/drawing/2014/main" id="{9A600FF4-A798-45A7-58BA-0886F2E8A3F9}"/>
              </a:ext>
            </a:extLst>
          </p:cNvPr>
          <p:cNvSpPr/>
          <p:nvPr/>
        </p:nvSpPr>
        <p:spPr>
          <a:xfrm>
            <a:off x="4493808" y="3697302"/>
            <a:ext cx="3832028" cy="2809949"/>
          </a:xfrm>
          <a:prstGeom prst="roundRect">
            <a:avLst/>
          </a:prstGeom>
          <a:solidFill>
            <a:srgbClr val="DD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E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EE"/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DCA5036A-FCEF-88A2-2A4D-D4AD9069AF9D}"/>
              </a:ext>
            </a:extLst>
          </p:cNvPr>
          <p:cNvSpPr txBox="1"/>
          <p:nvPr/>
        </p:nvSpPr>
        <p:spPr>
          <a:xfrm>
            <a:off x="4636687" y="3840182"/>
            <a:ext cx="3535707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E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>
                <a:solidFill>
                  <a:srgbClr val="09406C"/>
                </a:solidFill>
                <a:latin typeface="Helvetica"/>
                <a:ea typeface="+mn-lt"/>
                <a:cs typeface="+mn-lt"/>
              </a:rPr>
              <a:t>POTENTIAL CLIENTS:</a:t>
            </a:r>
          </a:p>
          <a:p>
            <a:endParaRPr lang="en-GB" sz="1400" b="1">
              <a:solidFill>
                <a:srgbClr val="09406C"/>
              </a:solidFill>
              <a:latin typeface="Helvetica"/>
              <a:ea typeface="+mn-lt"/>
              <a:cs typeface="+mn-lt"/>
            </a:endParaRPr>
          </a:p>
          <a:p>
            <a:pPr marL="285750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GB" sz="1400">
                <a:solidFill>
                  <a:srgbClr val="09406C"/>
                </a:solidFill>
                <a:latin typeface="Helvetica"/>
                <a:ea typeface="+mn-lt"/>
                <a:cs typeface="+mn-lt"/>
              </a:rPr>
              <a:t>Companies developing and applying hydrogen technologies: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GB" sz="1400" err="1">
                <a:solidFill>
                  <a:srgbClr val="09406C"/>
                </a:solidFill>
                <a:latin typeface="Helvetica"/>
                <a:cs typeface="Helvetica"/>
              </a:rPr>
              <a:t>Electrolyzers</a:t>
            </a:r>
            <a:endParaRPr lang="en-GB" sz="1400">
              <a:solidFill>
                <a:srgbClr val="09406C"/>
              </a:solidFill>
              <a:latin typeface="Helvetica"/>
              <a:cs typeface="Helvetica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GB" sz="1400">
                <a:solidFill>
                  <a:srgbClr val="09406C"/>
                </a:solidFill>
                <a:latin typeface="Helvetica"/>
                <a:cs typeface="Helvetica"/>
              </a:rPr>
              <a:t>Fuel cells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GB" sz="1400">
                <a:solidFill>
                  <a:srgbClr val="09406C"/>
                </a:solidFill>
                <a:latin typeface="Helvetica"/>
                <a:cs typeface="Helvetica"/>
              </a:rPr>
              <a:t>Complex energy systems</a:t>
            </a:r>
          </a:p>
          <a:p>
            <a:pPr marL="285750" indent="-285750">
              <a:buFont typeface="Courier New,monospace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GB" sz="1400">
                <a:solidFill>
                  <a:srgbClr val="09406C"/>
                </a:solidFill>
                <a:latin typeface="Helvetica"/>
                <a:cs typeface="Helvetica"/>
              </a:rPr>
              <a:t>Hydrogen derivatives industry</a:t>
            </a:r>
            <a:endParaRPr lang="en-US" sz="1400">
              <a:solidFill>
                <a:srgbClr val="09406C"/>
              </a:solidFill>
              <a:latin typeface="Helvetica"/>
              <a:cs typeface="Helvetica"/>
            </a:endParaRPr>
          </a:p>
          <a:p>
            <a:pPr marL="285750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GB" sz="1400">
                <a:solidFill>
                  <a:srgbClr val="09406C"/>
                </a:solidFill>
                <a:latin typeface="Helvetica"/>
                <a:cs typeface="Helvetica"/>
              </a:rPr>
              <a:t>Developers of energy storage systems</a:t>
            </a:r>
            <a:endParaRPr lang="en-US" sz="1400">
              <a:solidFill>
                <a:srgbClr val="09406C"/>
              </a:solidFill>
              <a:latin typeface="Helvetica"/>
              <a:cs typeface="Helvetica"/>
            </a:endParaRPr>
          </a:p>
          <a:p>
            <a:pPr marL="285750" indent="-285750">
              <a:buFont typeface="Courier New"/>
              <a:buChar char="•"/>
            </a:pPr>
            <a:endParaRPr lang="en-GB" sz="1400">
              <a:solidFill>
                <a:srgbClr val="09406C"/>
              </a:solidFill>
              <a:latin typeface="Helvetica"/>
              <a:cs typeface="Helvetica"/>
            </a:endParaRPr>
          </a:p>
          <a:p>
            <a:pPr marL="742950" lvl="1" indent="-285750">
              <a:buFont typeface="Courier New"/>
              <a:buChar char="o"/>
            </a:pPr>
            <a:endParaRPr lang="en-GB" sz="1400">
              <a:solidFill>
                <a:srgbClr val="09406C"/>
              </a:solidFill>
              <a:latin typeface="Helvetica"/>
              <a:cs typeface="Helvetica"/>
            </a:endParaRPr>
          </a:p>
          <a:p>
            <a:pPr marL="285750" indent="-285750">
              <a:buFontTx/>
              <a:buChar char="•"/>
            </a:pPr>
            <a:endParaRPr lang="en-US" sz="1400">
              <a:solidFill>
                <a:srgbClr val="09406C"/>
              </a:solidFill>
              <a:latin typeface="Helvetica"/>
              <a:ea typeface="+mn-lt"/>
              <a:cs typeface="+mn-lt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B219C6-568D-8812-CA07-09931CABCA1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F3EC025-FED3-AD45-B897-F1EE117FF99B}" type="datetime4">
              <a:rPr lang="en-US" smtClean="0"/>
              <a:t>November 11, 2024</a:t>
            </a:fld>
            <a:endParaRPr lang="en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518F1-5354-FABF-C2F8-2EE29AE9449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001DA02-F279-C541-BF26-E504725BD99C}" type="slidenum">
              <a:rPr lang="en-EE" smtClean="0"/>
              <a:pPr/>
              <a:t>13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237574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5010A-5DF4-86EA-58AC-89D3DA7B2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296" y="1833753"/>
            <a:ext cx="8271934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/>
            <a:r>
              <a:rPr lang="en-US" sz="1800" b="1" dirty="0">
                <a:solidFill>
                  <a:srgbClr val="000000"/>
                </a:solidFill>
                <a:latin typeface="Segoe UI"/>
                <a:cs typeface="Segoe UI"/>
              </a:rPr>
              <a:t>Lab-scale testing of unit cells</a:t>
            </a:r>
            <a:br>
              <a:rPr lang="en-US" sz="1800" b="1" dirty="0">
                <a:solidFill>
                  <a:srgbClr val="000000"/>
                </a:solidFill>
                <a:latin typeface="Segoe UI"/>
                <a:cs typeface="Segoe UI"/>
              </a:rPr>
            </a:br>
            <a:endParaRPr lang="en-US" sz="1800" dirty="0">
              <a:solidFill>
                <a:srgbClr val="000000"/>
              </a:solidFill>
              <a:latin typeface="Segoe UI"/>
              <a:cs typeface="Segoe UI"/>
            </a:endParaRPr>
          </a:p>
          <a:p>
            <a:pPr lvl="1" fontAlgn="base"/>
            <a:r>
              <a:rPr lang="en-US" sz="1800" dirty="0" err="1">
                <a:solidFill>
                  <a:srgbClr val="000000"/>
                </a:solidFill>
                <a:latin typeface="Segoe UI"/>
                <a:cs typeface="Segoe UI"/>
              </a:rPr>
              <a:t>Electrolyzers</a:t>
            </a:r>
            <a:r>
              <a:rPr lang="en-US" sz="1800" dirty="0">
                <a:solidFill>
                  <a:srgbClr val="000000"/>
                </a:solidFill>
                <a:latin typeface="Segoe UI"/>
                <a:cs typeface="Segoe UI"/>
              </a:rPr>
              <a:t> – Lab scale stack capability (5x5cm cells, ambient pressure, room temperature)</a:t>
            </a:r>
            <a:br>
              <a:rPr lang="en-US" sz="1800" dirty="0">
                <a:latin typeface="Segoe UI"/>
                <a:cs typeface="Segoe UI"/>
              </a:rPr>
            </a:br>
            <a:endParaRPr lang="en-US" sz="1800" i="0" dirty="0">
              <a:solidFill>
                <a:srgbClr val="000000"/>
              </a:solidFill>
              <a:effectLst/>
              <a:latin typeface="Segoe UI" panose="020B0502040204020203" pitchFamily="34" charset="0"/>
              <a:cs typeface="Segoe UI"/>
            </a:endParaRPr>
          </a:p>
          <a:p>
            <a:pPr marL="457200" lvl="1" indent="0">
              <a:buNone/>
            </a:pPr>
            <a:r>
              <a:rPr lang="en-US" sz="1800" dirty="0">
                <a:solidFill>
                  <a:srgbClr val="000000"/>
                </a:solidFill>
                <a:latin typeface="Segoe UI"/>
                <a:cs typeface="Segoe UI"/>
              </a:rPr>
              <a:t>   - Commercial provider of equipment. </a:t>
            </a:r>
            <a:endParaRPr lang="en-US" sz="1800" dirty="0"/>
          </a:p>
          <a:p>
            <a:pPr marL="457200" lvl="1" indent="0">
              <a:buNone/>
            </a:pPr>
            <a:r>
              <a:rPr lang="en-US" sz="1800" dirty="0">
                <a:solidFill>
                  <a:srgbClr val="000000"/>
                </a:solidFill>
                <a:latin typeface="Segoe UI"/>
                <a:cs typeface="Segoe UI"/>
              </a:rPr>
              <a:t>   - In-house modification solution for elevated temperature operation (80 °C).</a:t>
            </a:r>
            <a:br>
              <a:rPr lang="en-US" sz="1800" dirty="0">
                <a:solidFill>
                  <a:srgbClr val="000000"/>
                </a:solidFill>
                <a:latin typeface="Segoe UI"/>
                <a:cs typeface="Segoe UI"/>
              </a:rPr>
            </a:br>
            <a:endParaRPr lang="en-US" sz="1800" dirty="0">
              <a:solidFill>
                <a:srgbClr val="000000"/>
              </a:solidFill>
              <a:latin typeface="Segoe UI"/>
              <a:cs typeface="Segoe UI"/>
            </a:endParaRPr>
          </a:p>
          <a:p>
            <a:pPr lvl="1" fontAlgn="base"/>
            <a:r>
              <a:rPr lang="en-US" sz="1800" dirty="0">
                <a:solidFill>
                  <a:srgbClr val="000000"/>
                </a:solidFill>
                <a:latin typeface="Segoe UI"/>
                <a:cs typeface="Segoe UI"/>
              </a:rPr>
              <a:t>High temperature FC / SOEC unit cell testing system (open perimeter cell design) for materials research.</a:t>
            </a:r>
          </a:p>
          <a:p>
            <a:pPr marL="457200" lvl="1" indent="0">
              <a:buNone/>
            </a:pPr>
            <a:endParaRPr lang="en-US" sz="1800" dirty="0">
              <a:solidFill>
                <a:srgbClr val="000000"/>
              </a:solidFill>
              <a:latin typeface="Segoe UI"/>
              <a:cs typeface="Segoe UI"/>
            </a:endParaRPr>
          </a:p>
          <a:p>
            <a:pPr marL="457200" lvl="1" indent="0">
              <a:buNone/>
            </a:pPr>
            <a:r>
              <a:rPr lang="en-US" sz="1800" dirty="0">
                <a:solidFill>
                  <a:schemeClr val="accent3"/>
                </a:solidFill>
                <a:latin typeface="Segoe UI"/>
                <a:cs typeface="Segoe UI"/>
              </a:rPr>
              <a:t>  - Test system components from commercial providers.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chemeClr val="accent3"/>
                </a:solidFill>
                <a:latin typeface="Segoe UI"/>
                <a:cs typeface="Segoe UI"/>
              </a:rPr>
              <a:t>  - In house system set-up and design for each test-case.</a:t>
            </a:r>
          </a:p>
          <a:p>
            <a:pPr fontAlgn="base"/>
            <a:endParaRPr lang="en-US" sz="1800" dirty="0">
              <a:solidFill>
                <a:srgbClr val="000000"/>
              </a:solidFill>
              <a:latin typeface="Segoe UI"/>
              <a:cs typeface="Segoe UI"/>
            </a:endParaRPr>
          </a:p>
          <a:p>
            <a:endParaRPr lang="en-US" sz="1800" dirty="0">
              <a:solidFill>
                <a:srgbClr val="000000"/>
              </a:solidFill>
              <a:latin typeface="Segoe UI"/>
              <a:cs typeface="Segoe UI"/>
            </a:endParaRPr>
          </a:p>
          <a:p>
            <a:pPr marL="0" indent="0" algn="l" fontAlgn="base">
              <a:buNone/>
            </a:pPr>
            <a:r>
              <a:rPr lang="en-US" sz="1800" dirty="0">
                <a:solidFill>
                  <a:srgbClr val="000000"/>
                </a:solidFill>
                <a:latin typeface="Segoe UI"/>
                <a:cs typeface="Segoe UI"/>
              </a:rPr>
              <a:t> </a:t>
            </a:r>
            <a:endParaRPr lang="en-US" sz="1800" b="0" i="0" dirty="0">
              <a:solidFill>
                <a:srgbClr val="000000"/>
              </a:solidFill>
              <a:effectLst/>
              <a:latin typeface="Segoe UI"/>
              <a:cs typeface="Segoe UI"/>
            </a:endParaRPr>
          </a:p>
          <a:p>
            <a:pPr algn="l" fontAlgn="base"/>
            <a:endParaRPr lang="en-US" sz="1800" b="0" i="0" dirty="0">
              <a:solidFill>
                <a:srgbClr val="000000"/>
              </a:solidFill>
              <a:effectLst/>
              <a:latin typeface="Segoe UI" panose="020B0502040204020203" pitchFamily="34" charset="0"/>
              <a:cs typeface="Segoe U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EE037-5949-E828-1319-412C49877987}"/>
              </a:ext>
            </a:extLst>
          </p:cNvPr>
          <p:cNvSpPr txBox="1"/>
          <p:nvPr/>
        </p:nvSpPr>
        <p:spPr>
          <a:xfrm>
            <a:off x="329184" y="1195716"/>
            <a:ext cx="1391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Services</a:t>
            </a:r>
            <a:endParaRPr lang="et-EE" sz="2400" b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FBA6EB-331D-F60B-6826-7128356B3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4" y="220715"/>
            <a:ext cx="4067743" cy="533474"/>
          </a:xfrm>
          <a:prstGeom prst="rect">
            <a:avLst/>
          </a:prstGeom>
        </p:spPr>
      </p:pic>
      <p:pic>
        <p:nvPicPr>
          <p:cNvPr id="4" name="Picture 3" descr="A metal box with blue tubes&#10;&#10;Description automatically generated">
            <a:extLst>
              <a:ext uri="{FF2B5EF4-FFF2-40B4-BE49-F238E27FC236}">
                <a16:creationId xmlns:a16="http://schemas.microsoft.com/office/drawing/2014/main" id="{46A4DF3F-BC15-A742-E762-0E6C72960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4240" y="2039352"/>
            <a:ext cx="2092960" cy="2220495"/>
          </a:xfrm>
          <a:prstGeom prst="rect">
            <a:avLst/>
          </a:prstGeom>
        </p:spPr>
      </p:pic>
      <p:pic>
        <p:nvPicPr>
          <p:cNvPr id="5" name="Picture 4" descr="A diagram of a device&#10;&#10;Description automatically generated">
            <a:extLst>
              <a:ext uri="{FF2B5EF4-FFF2-40B4-BE49-F238E27FC236}">
                <a16:creationId xmlns:a16="http://schemas.microsoft.com/office/drawing/2014/main" id="{AEF29A4B-26F5-9894-2435-0F59C621AA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092" r="-111" b="12261"/>
          <a:stretch/>
        </p:blipFill>
        <p:spPr>
          <a:xfrm>
            <a:off x="9323043" y="4356100"/>
            <a:ext cx="2105742" cy="230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41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5010A-5DF4-86EA-58AC-89D3DA7B2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056" y="1153033"/>
            <a:ext cx="10515600" cy="521493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1800" b="0" i="0" dirty="0">
                <a:solidFill>
                  <a:srgbClr val="000000"/>
                </a:solidFill>
                <a:effectLst/>
                <a:latin typeface="Segoe UI"/>
                <a:cs typeface="Segoe UI"/>
              </a:rPr>
              <a:t>Semi-industrial scale testing at stack level</a:t>
            </a:r>
            <a:endParaRPr lang="en-US" sz="1800" dirty="0"/>
          </a:p>
          <a:p>
            <a:pPr lvl="1"/>
            <a:r>
              <a:rPr lang="en-US" sz="1800" dirty="0">
                <a:solidFill>
                  <a:srgbClr val="000000"/>
                </a:solidFill>
                <a:latin typeface="Segoe UI"/>
                <a:cs typeface="Segoe UI"/>
              </a:rPr>
              <a:t>Alkaline </a:t>
            </a:r>
            <a:r>
              <a:rPr lang="en-US" sz="1800" dirty="0" err="1">
                <a:solidFill>
                  <a:srgbClr val="000000"/>
                </a:solidFill>
                <a:latin typeface="Segoe UI"/>
                <a:cs typeface="Segoe UI"/>
              </a:rPr>
              <a:t>Electrolyzers</a:t>
            </a:r>
            <a:endParaRPr lang="en-US" sz="1800" b="0" i="0" dirty="0">
              <a:solidFill>
                <a:srgbClr val="000000"/>
              </a:solidFill>
              <a:effectLst/>
              <a:latin typeface="Segoe UI"/>
              <a:cs typeface="Segoe UI"/>
            </a:endParaRPr>
          </a:p>
          <a:p>
            <a:pPr marL="457200" lvl="1" indent="0">
              <a:buNone/>
            </a:pPr>
            <a:r>
              <a:rPr lang="en-US" sz="1800" dirty="0">
                <a:solidFill>
                  <a:srgbClr val="000000"/>
                </a:solidFill>
                <a:latin typeface="Segoe UI"/>
                <a:cs typeface="Segoe UI"/>
              </a:rPr>
              <a:t>  - Operating temperature 80 °C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000000"/>
                </a:solidFill>
                <a:latin typeface="Segoe UI"/>
                <a:cs typeface="Segoe UI"/>
              </a:rPr>
              <a:t>  - Output pressure 30 bar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000000"/>
                </a:solidFill>
                <a:latin typeface="Segoe UI"/>
                <a:cs typeface="Segoe UI"/>
              </a:rPr>
              <a:t>  - Power up to 80 kW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000000"/>
                </a:solidFill>
                <a:latin typeface="Segoe UI"/>
                <a:cs typeface="Segoe UI"/>
              </a:rPr>
              <a:t>  - Commercial components 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000000"/>
                </a:solidFill>
                <a:latin typeface="Segoe UI"/>
                <a:cs typeface="Segoe UI"/>
              </a:rPr>
              <a:t>     - Outsourced engineering and construction of custom components 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000000"/>
                </a:solidFill>
                <a:latin typeface="Segoe UI"/>
                <a:cs typeface="Segoe UI"/>
              </a:rPr>
              <a:t>   + in-house engineering and set-up </a:t>
            </a:r>
          </a:p>
          <a:p>
            <a:pPr marL="457200" lvl="1" indent="0">
              <a:buNone/>
            </a:pPr>
            <a:endParaRPr lang="en-US" sz="1800" dirty="0">
              <a:solidFill>
                <a:schemeClr val="accent3"/>
              </a:solidFill>
              <a:latin typeface="Segoe UI"/>
              <a:cs typeface="Segoe UI"/>
            </a:endParaRPr>
          </a:p>
          <a:p>
            <a:pPr lvl="1" fontAlgn="base"/>
            <a:r>
              <a:rPr lang="en-US" sz="1800" dirty="0">
                <a:solidFill>
                  <a:schemeClr val="accent3"/>
                </a:solidFill>
                <a:latin typeface="Segoe UI"/>
                <a:cs typeface="Segoe UI"/>
              </a:rPr>
              <a:t>SOFC / SOEC test stations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chemeClr val="accent3"/>
                </a:solidFill>
                <a:latin typeface="Segoe UI"/>
                <a:cs typeface="Segoe UI"/>
              </a:rPr>
              <a:t>   - up to 10 kW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chemeClr val="accent3"/>
                </a:solidFill>
                <a:latin typeface="Segoe UI"/>
                <a:cs typeface="Segoe UI"/>
              </a:rPr>
              <a:t>   - modular design and flexible stack set-up capability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chemeClr val="accent3"/>
                </a:solidFill>
                <a:latin typeface="Segoe UI"/>
                <a:cs typeface="Segoe UI"/>
              </a:rPr>
              <a:t>   - commercial test-stations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chemeClr val="accent3"/>
                </a:solidFill>
                <a:latin typeface="Segoe UI"/>
                <a:cs typeface="Segoe UI"/>
              </a:rPr>
              <a:t>   - in house engineering and set-up </a:t>
            </a:r>
          </a:p>
          <a:p>
            <a:pPr marL="457200" lvl="1" indent="0">
              <a:buNone/>
            </a:pPr>
            <a:endParaRPr lang="en-US" sz="1800" dirty="0">
              <a:solidFill>
                <a:schemeClr val="accent3"/>
              </a:solidFill>
              <a:latin typeface="Segoe UI"/>
              <a:cs typeface="Segoe UI"/>
            </a:endParaRPr>
          </a:p>
          <a:p>
            <a:pPr marL="742950" lvl="1" indent="-285750"/>
            <a:r>
              <a:rPr lang="en-US" sz="1800" dirty="0">
                <a:solidFill>
                  <a:schemeClr val="accent3"/>
                </a:solidFill>
                <a:latin typeface="Segoe UI"/>
                <a:cs typeface="Segoe UI"/>
              </a:rPr>
              <a:t>Low temperature FC (PEM) testing capability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chemeClr val="accent3"/>
                </a:solidFill>
                <a:latin typeface="Segoe UI"/>
                <a:cs typeface="Segoe UI"/>
              </a:rPr>
              <a:t>   - planning stage</a:t>
            </a:r>
            <a:br>
              <a:rPr lang="en-US" sz="1800" dirty="0">
                <a:latin typeface="Segoe UI"/>
                <a:cs typeface="Segoe UI"/>
              </a:rPr>
            </a:br>
            <a:endParaRPr lang="en-US" sz="1800" b="0" i="0" dirty="0">
              <a:solidFill>
                <a:srgbClr val="000000"/>
              </a:solidFill>
              <a:effectLst/>
              <a:latin typeface="Segoe UI"/>
              <a:cs typeface="Segoe UI"/>
            </a:endParaRPr>
          </a:p>
          <a:p>
            <a:pPr algn="l"/>
            <a:endParaRPr lang="en-US" sz="1800" dirty="0">
              <a:latin typeface="Segoe UI"/>
              <a:cs typeface="Segoe UI"/>
            </a:endParaRPr>
          </a:p>
          <a:p>
            <a:pPr marL="0" indent="0" algn="l" fontAlgn="base">
              <a:buNone/>
            </a:pPr>
            <a:r>
              <a:rPr lang="en-US" sz="1800" dirty="0">
                <a:solidFill>
                  <a:srgbClr val="000000"/>
                </a:solidFill>
                <a:latin typeface="Segoe UI"/>
                <a:cs typeface="Segoe UI"/>
              </a:rPr>
              <a:t> </a:t>
            </a:r>
            <a:endParaRPr lang="en-US" sz="1800" b="0" i="0" dirty="0">
              <a:solidFill>
                <a:srgbClr val="000000"/>
              </a:solidFill>
              <a:effectLst/>
              <a:latin typeface="Segoe UI"/>
              <a:cs typeface="Segoe UI"/>
            </a:endParaRPr>
          </a:p>
          <a:p>
            <a:pPr algn="l" fontAlgn="base"/>
            <a:endParaRPr lang="en-US" sz="1800" b="0" i="0" dirty="0">
              <a:solidFill>
                <a:srgbClr val="000000"/>
              </a:solidFill>
              <a:effectLst/>
              <a:latin typeface="Segoe UI" panose="020B0502040204020203" pitchFamily="34" charset="0"/>
              <a:cs typeface="Segoe U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EE037-5949-E828-1319-412C49877987}"/>
              </a:ext>
            </a:extLst>
          </p:cNvPr>
          <p:cNvSpPr txBox="1"/>
          <p:nvPr/>
        </p:nvSpPr>
        <p:spPr>
          <a:xfrm>
            <a:off x="319024" y="748676"/>
            <a:ext cx="1391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Services</a:t>
            </a:r>
            <a:endParaRPr lang="et-EE" sz="2400" b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FBA6EB-331D-F60B-6826-7128356B3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4" y="220715"/>
            <a:ext cx="4067743" cy="5334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5338CB-CD32-D820-D71C-57B937BBD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9505" y="751770"/>
            <a:ext cx="3823900" cy="218962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EBFFB8-6A45-AEC4-4DB5-25D84F6B9BC0}"/>
              </a:ext>
            </a:extLst>
          </p:cNvPr>
          <p:cNvSpPr txBox="1">
            <a:spLocks/>
          </p:cNvSpPr>
          <p:nvPr/>
        </p:nvSpPr>
        <p:spPr>
          <a:xfrm>
            <a:off x="8139176" y="4108464"/>
            <a:ext cx="3742267" cy="26156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dirty="0" err="1">
                <a:solidFill>
                  <a:srgbClr val="000000"/>
                </a:solidFill>
                <a:latin typeface="Segoe UI" panose="020B0502040204020203" pitchFamily="34" charset="0"/>
              </a:rPr>
              <a:t>CapEx</a:t>
            </a:r>
            <a:r>
              <a:rPr lang="en-US" sz="2000" dirty="0">
                <a:solidFill>
                  <a:srgbClr val="000000"/>
                </a:solidFill>
                <a:latin typeface="Segoe UI" panose="020B0502040204020203" pitchFamily="34" charset="0"/>
              </a:rPr>
              <a:t> 5.5 MEUR</a:t>
            </a:r>
          </a:p>
          <a:p>
            <a:pPr lvl="1" fontAlgn="base"/>
            <a:r>
              <a:rPr lang="en-US" sz="1600" dirty="0">
                <a:solidFill>
                  <a:srgbClr val="000000"/>
                </a:solidFill>
                <a:latin typeface="Segoe UI" panose="020B0502040204020203" pitchFamily="34" charset="0"/>
              </a:rPr>
              <a:t>1.2 MEUR for building the laboratory</a:t>
            </a:r>
          </a:p>
          <a:p>
            <a:pPr lvl="1" fontAlgn="base"/>
            <a:r>
              <a:rPr lang="en-US" sz="1600" dirty="0">
                <a:solidFill>
                  <a:srgbClr val="000000"/>
                </a:solidFill>
                <a:latin typeface="Segoe UI" panose="020B0502040204020203" pitchFamily="34" charset="0"/>
              </a:rPr>
              <a:t>4.3 MEUR for testing equipment</a:t>
            </a:r>
          </a:p>
          <a:p>
            <a:pPr fontAlgn="base"/>
            <a:r>
              <a:rPr lang="en-US" sz="2000" dirty="0">
                <a:solidFill>
                  <a:srgbClr val="000000"/>
                </a:solidFill>
                <a:latin typeface="Segoe UI"/>
                <a:cs typeface="Segoe UI"/>
              </a:rPr>
              <a:t>Room size: ~300 m2</a:t>
            </a:r>
          </a:p>
          <a:p>
            <a:pPr fontAlgn="base"/>
            <a:r>
              <a:rPr lang="en-US" sz="2000" dirty="0">
                <a:solidFill>
                  <a:srgbClr val="000000"/>
                </a:solidFill>
                <a:latin typeface="Segoe UI" panose="020B0502040204020203" pitchFamily="34" charset="0"/>
              </a:rPr>
              <a:t>ATEX certification</a:t>
            </a:r>
          </a:p>
          <a:p>
            <a:r>
              <a:rPr lang="en-US" sz="2000" dirty="0">
                <a:solidFill>
                  <a:srgbClr val="000000"/>
                </a:solidFill>
                <a:latin typeface="Segoe UI"/>
                <a:cs typeface="Segoe UI"/>
              </a:rPr>
              <a:t>H2 infrastructure</a:t>
            </a:r>
            <a:endParaRPr lang="en-US" sz="2000" dirty="0">
              <a:solidFill>
                <a:srgbClr val="000000"/>
              </a:solidFill>
              <a:latin typeface="Segoe UI" panose="020B0502040204020203" pitchFamily="34" charset="0"/>
              <a:cs typeface="Segoe U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8B1A08-F2C3-8ED3-24F7-6BDD9173BA5C}"/>
              </a:ext>
            </a:extLst>
          </p:cNvPr>
          <p:cNvSpPr txBox="1"/>
          <p:nvPr/>
        </p:nvSpPr>
        <p:spPr>
          <a:xfrm>
            <a:off x="7983362" y="3615972"/>
            <a:ext cx="3831165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100" b="1"/>
              <a:t>Laboratory requirements</a:t>
            </a:r>
          </a:p>
        </p:txBody>
      </p:sp>
    </p:spTree>
    <p:extLst>
      <p:ext uri="{BB962C8B-B14F-4D97-AF65-F5344CB8AC3E}">
        <p14:creationId xmlns:p14="http://schemas.microsoft.com/office/powerpoint/2010/main" val="2093656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162AD-93CF-DE2B-4987-4621316FD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E4FFE5A-C69A-FAF6-C490-08C6541100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EE"/>
              <a:t>Applied Research Center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4915E3-0C0F-A876-A802-033E6E7CC2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38" name="Picture 37" descr="A map of the world with different colored circles&#10;&#10;Description automatically generated">
            <a:extLst>
              <a:ext uri="{FF2B5EF4-FFF2-40B4-BE49-F238E27FC236}">
                <a16:creationId xmlns:a16="http://schemas.microsoft.com/office/drawing/2014/main" id="{FB82535B-646F-0599-28A1-2B64E7CAF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14" y="84152"/>
            <a:ext cx="9390039" cy="668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81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0C896-5A8C-26EE-6896-0BF557AA5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834E62-3B42-7EE8-0809-B0960F0C55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EE"/>
              <a:t>Applied Research Center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BD4CD3D-34D2-23D0-5499-0C0BD0EC06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3" name="Picture 2" descr="A two maps of lithuania and lithuania&#10;&#10;Description automatically generated">
            <a:extLst>
              <a:ext uri="{FF2B5EF4-FFF2-40B4-BE49-F238E27FC236}">
                <a16:creationId xmlns:a16="http://schemas.microsoft.com/office/drawing/2014/main" id="{769638F7-AF43-AEFE-4BAB-805E72E06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18" y="512647"/>
            <a:ext cx="12026130" cy="502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66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40CF63-ECA9-D310-9E52-878D82E2B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10" y="770796"/>
            <a:ext cx="2111183" cy="362858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9BCBF0-6E7E-E768-995E-9451CEBD18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9395" y="2965058"/>
            <a:ext cx="6595301" cy="927883"/>
          </a:xfrm>
        </p:spPr>
        <p:txBody>
          <a:bodyPr/>
          <a:lstStyle/>
          <a:p>
            <a:r>
              <a:rPr lang="en-EE"/>
              <a:t>Thank you!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82B3BBE-DB45-943A-7E67-E8E95C73CE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9300" y="4954502"/>
            <a:ext cx="4252262" cy="357207"/>
          </a:xfrm>
        </p:spPr>
        <p:txBody>
          <a:bodyPr>
            <a:noAutofit/>
          </a:bodyPr>
          <a:lstStyle/>
          <a:p>
            <a:r>
              <a:rPr lang="en-US" sz="1400" dirty="0"/>
              <a:t>Priit Ilomets</a:t>
            </a:r>
          </a:p>
          <a:p>
            <a:r>
              <a:rPr lang="en-US" sz="1400" dirty="0"/>
              <a:t>Head of Hydrogen Technologies Unit</a:t>
            </a:r>
            <a:endParaRPr lang="en-EE" sz="140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B91BB29-7CD5-0955-B1BE-7D821819B7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9300" y="5638178"/>
            <a:ext cx="5246386" cy="313932"/>
          </a:xfrm>
        </p:spPr>
        <p:txBody>
          <a:bodyPr/>
          <a:lstStyle/>
          <a:p>
            <a:r>
              <a:rPr lang="en-US" dirty="0">
                <a:hlinkClick r:id="rId3"/>
              </a:rPr>
              <a:t>priit.ilomets@metrosert.ee</a:t>
            </a:r>
            <a:r>
              <a:rPr lang="en-US" dirty="0"/>
              <a:t>, LinkedIn </a:t>
            </a:r>
            <a:r>
              <a:rPr lang="en-US" i="1" dirty="0"/>
              <a:t>Priit Ilomets</a:t>
            </a:r>
            <a:endParaRPr lang="en-EE" i="1" dirty="0"/>
          </a:p>
        </p:txBody>
      </p:sp>
      <p:sp>
        <p:nvSpPr>
          <p:cNvPr id="2" name="Text Placeholder 14">
            <a:hlinkClick r:id="rId4"/>
            <a:extLst>
              <a:ext uri="{FF2B5EF4-FFF2-40B4-BE49-F238E27FC236}">
                <a16:creationId xmlns:a16="http://schemas.microsoft.com/office/drawing/2014/main" id="{AAFE2C69-5430-E498-63C3-E4E2A8F1BCA0}"/>
              </a:ext>
            </a:extLst>
          </p:cNvPr>
          <p:cNvSpPr txBox="1">
            <a:spLocks/>
          </p:cNvSpPr>
          <p:nvPr/>
        </p:nvSpPr>
        <p:spPr>
          <a:xfrm>
            <a:off x="749300" y="5983294"/>
            <a:ext cx="4252262" cy="315086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rgbClr val="09406C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err="1"/>
              <a:t>www.metrosert.ee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565347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751267-AA6A-1FCD-2133-0930F5A078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95" y="857288"/>
            <a:ext cx="5540381" cy="535531"/>
          </a:xfrm>
        </p:spPr>
        <p:txBody>
          <a:bodyPr/>
          <a:lstStyle/>
          <a:p>
            <a:r>
              <a:rPr lang="en-US"/>
              <a:t>AS </a:t>
            </a:r>
            <a:r>
              <a:rPr lang="en-US" err="1"/>
              <a:t>Metrosert</a:t>
            </a:r>
            <a:endParaRPr lang="en-US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C404330F-D74D-2370-37BC-0A23628532D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/>
      </p:pic>
      <p:pic>
        <p:nvPicPr>
          <p:cNvPr id="10" name="Picture Placeholder 9" descr="A drone flying through a tunnel of neon lights&#10;&#10;Description automatically generated">
            <a:extLst>
              <a:ext uri="{FF2B5EF4-FFF2-40B4-BE49-F238E27FC236}">
                <a16:creationId xmlns:a16="http://schemas.microsoft.com/office/drawing/2014/main" id="{49F9A90A-9ADF-6397-83A9-D3CCCC2344B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Picture Placeholder 15" descr="A computer and ruler on a blueprint&#10;&#10;Description automatically generated">
            <a:extLst>
              <a:ext uri="{FF2B5EF4-FFF2-40B4-BE49-F238E27FC236}">
                <a16:creationId xmlns:a16="http://schemas.microsoft.com/office/drawing/2014/main" id="{653BCCFB-49A3-FCA8-9E8E-81B320075AD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D7DCF84-CC15-21C8-09FE-F9B90B3E0C99}"/>
              </a:ext>
            </a:extLst>
          </p:cNvPr>
          <p:cNvSpPr txBox="1">
            <a:spLocks/>
          </p:cNvSpPr>
          <p:nvPr/>
        </p:nvSpPr>
        <p:spPr>
          <a:xfrm>
            <a:off x="6095999" y="3230900"/>
            <a:ext cx="5540381" cy="664926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rgbClr val="09406C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EE" b="1"/>
              <a:t>Services</a:t>
            </a:r>
          </a:p>
          <a:p>
            <a:endParaRPr lang="en-US" b="1"/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1D9732B4-5688-4731-3F09-8CE3B4522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1610979"/>
            <a:ext cx="5540381" cy="1179810"/>
          </a:xfrm>
        </p:spPr>
        <p:txBody>
          <a:bodyPr/>
          <a:lstStyle/>
          <a:p>
            <a:pPr marL="342900" indent="-342900"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en-EE"/>
              <a:t>National Metrology Institute</a:t>
            </a:r>
          </a:p>
          <a:p>
            <a:pPr marL="342900" indent="-342900"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en-GB" b="0" i="0" u="none" strike="noStrike">
                <a:effectLst/>
              </a:rPr>
              <a:t>Accredited Technical Assessment Body</a:t>
            </a:r>
          </a:p>
          <a:p>
            <a:pPr marL="342900" indent="-342900"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en-GB"/>
              <a:t>Research and Technology Organisation</a:t>
            </a:r>
            <a:endParaRPr lang="en-EE"/>
          </a:p>
        </p:txBody>
      </p:sp>
      <p:sp>
        <p:nvSpPr>
          <p:cNvPr id="18" name=" 8">
            <a:extLst>
              <a:ext uri="{FF2B5EF4-FFF2-40B4-BE49-F238E27FC236}">
                <a16:creationId xmlns:a16="http://schemas.microsoft.com/office/drawing/2014/main" id="{EDF2A31C-636D-C9EC-D476-9817846A5F74}"/>
              </a:ext>
            </a:extLst>
          </p:cNvPr>
          <p:cNvSpPr txBox="1">
            <a:spLocks/>
          </p:cNvSpPr>
          <p:nvPr/>
        </p:nvSpPr>
        <p:spPr>
          <a:xfrm>
            <a:off x="6095999" y="3630796"/>
            <a:ext cx="5540381" cy="221086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4175" indent="-285750">
              <a:lnSpc>
                <a:spcPct val="100000"/>
              </a:lnSpc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en-US" sz="1600" b="0" i="0" u="none" strike="noStrike">
                <a:solidFill>
                  <a:srgbClr val="09406C"/>
                </a:solidFill>
                <a:effectLst/>
                <a:latin typeface="Helvetica"/>
                <a:cs typeface="Helvetica"/>
              </a:rPr>
              <a:t>Metrology services: calibration and verification</a:t>
            </a:r>
          </a:p>
          <a:p>
            <a:pPr marL="384175" indent="-285750">
              <a:lnSpc>
                <a:spcPct val="100000"/>
              </a:lnSpc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en-US" sz="1600" b="0" i="0" u="none" strike="noStrike">
                <a:solidFill>
                  <a:srgbClr val="09406C"/>
                </a:solidFill>
                <a:effectLst/>
                <a:latin typeface="Helvetica"/>
                <a:cs typeface="Helvetica"/>
              </a:rPr>
              <a:t>Certification of management systems</a:t>
            </a:r>
            <a:endParaRPr lang="en-US" sz="1600">
              <a:latin typeface="Helvetica"/>
              <a:cs typeface="Helvetica"/>
            </a:endParaRPr>
          </a:p>
          <a:p>
            <a:pPr marL="384175" indent="-285750">
              <a:lnSpc>
                <a:spcPct val="100000"/>
              </a:lnSpc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en-US" sz="1600" b="0" i="0" u="none" strike="noStrike">
                <a:solidFill>
                  <a:srgbClr val="09406C"/>
                </a:solidFill>
                <a:effectLst/>
                <a:latin typeface="Helvetica"/>
                <a:cs typeface="Helvetica"/>
              </a:rPr>
              <a:t>Precious metals analyses</a:t>
            </a:r>
          </a:p>
          <a:p>
            <a:pPr marL="384175" indent="-285750">
              <a:lnSpc>
                <a:spcPct val="100000"/>
              </a:lnSpc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en-GB" sz="1600" b="0" i="0" u="none" strike="noStrike">
                <a:solidFill>
                  <a:srgbClr val="09406C"/>
                </a:solidFill>
                <a:effectLst/>
                <a:latin typeface="Helvetica"/>
                <a:cs typeface="Helvetica"/>
              </a:rPr>
              <a:t>Maintainer of national </a:t>
            </a:r>
            <a:r>
              <a:rPr lang="en-GB" sz="1600">
                <a:solidFill>
                  <a:srgbClr val="09406C"/>
                </a:solidFill>
                <a:latin typeface="Helvetica"/>
                <a:cs typeface="Helvetica"/>
              </a:rPr>
              <a:t>measurement standards</a:t>
            </a:r>
            <a:r>
              <a:rPr lang="en-GB" sz="1600" b="0" i="0" u="none" strike="noStrike">
                <a:solidFill>
                  <a:srgbClr val="09406C"/>
                </a:solidFill>
                <a:effectLst/>
                <a:latin typeface="Helvetica"/>
                <a:cs typeface="Helvetica"/>
              </a:rPr>
              <a:t> </a:t>
            </a:r>
            <a:endParaRPr lang="en-GB" sz="1800">
              <a:solidFill>
                <a:srgbClr val="063F6C"/>
              </a:solidFill>
              <a:latin typeface="Helvetica"/>
              <a:cs typeface="Helvetica"/>
            </a:endParaRPr>
          </a:p>
          <a:p>
            <a:pPr marL="384175" indent="-285750">
              <a:lnSpc>
                <a:spcPct val="100000"/>
              </a:lnSpc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en-US" sz="1600" b="0" i="0" u="none" strike="noStrike">
                <a:solidFill>
                  <a:srgbClr val="09406C"/>
                </a:solidFill>
                <a:effectLst/>
                <a:latin typeface="Helvetica"/>
                <a:cs typeface="Helvetica"/>
              </a:rPr>
              <a:t>Research and development </a:t>
            </a:r>
            <a:r>
              <a:rPr lang="en-US" sz="1600"/>
              <a:t>a</a:t>
            </a:r>
            <a:r>
              <a:rPr lang="en-US" sz="1600" b="0" i="0" u="none" strike="noStrike">
                <a:solidFill>
                  <a:srgbClr val="09406C"/>
                </a:solidFill>
                <a:effectLst/>
                <a:latin typeface="Helvetica"/>
                <a:cs typeface="Helvetica"/>
              </a:rPr>
              <a:t>ctivities</a:t>
            </a:r>
          </a:p>
          <a:p>
            <a:pPr marL="384175" indent="-285750">
              <a:lnSpc>
                <a:spcPct val="100000"/>
              </a:lnSpc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en-US" sz="1600" b="0" i="0" u="none" strike="noStrike">
                <a:solidFill>
                  <a:srgbClr val="09406C"/>
                </a:solidFill>
                <a:effectLst/>
                <a:latin typeface="Helvetica"/>
                <a:cs typeface="Helvetica"/>
              </a:rPr>
              <a:t>Applied research (2023)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1E122E-B3BE-4EB9-95D1-2E6A60259AC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BC0BB2B-DB59-1A42-BF87-0F5A1FCE9198}" type="datetime4">
              <a:rPr lang="en-US" smtClean="0"/>
              <a:t>November 11, 2024</a:t>
            </a:fld>
            <a:endParaRPr lang="en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42EBBA-282B-06F3-6F31-4716C506BC1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001DA02-F279-C541-BF26-E504725BD99C}" type="slidenum">
              <a:rPr lang="en-EE" smtClean="0"/>
              <a:pPr/>
              <a:t>2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474282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writing on a clipboard&#10;&#10;Description automatically generated">
            <a:extLst>
              <a:ext uri="{FF2B5EF4-FFF2-40B4-BE49-F238E27FC236}">
                <a16:creationId xmlns:a16="http://schemas.microsoft.com/office/drawing/2014/main" id="{884A48DD-13F4-4016-CD58-13433011060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4B2AE24-FF63-C6B2-9915-251CE29E3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99973" y="4307610"/>
            <a:ext cx="495200" cy="495200"/>
          </a:xfrm>
          <a:prstGeom prst="rect">
            <a:avLst/>
          </a:prstGeom>
        </p:spPr>
      </p:pic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2BC413B8-B59A-35BF-7993-627C12F7E0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3914" y="1080040"/>
            <a:ext cx="5667826" cy="758926"/>
          </a:xfrm>
        </p:spPr>
        <p:txBody>
          <a:bodyPr/>
          <a:lstStyle/>
          <a:p>
            <a:r>
              <a:rPr lang="en-US" b="1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Elevate </a:t>
            </a:r>
            <a:r>
              <a:rPr lang="en-US"/>
              <a:t>y</a:t>
            </a:r>
            <a:r>
              <a:rPr lang="en-US" b="1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our </a:t>
            </a:r>
            <a:r>
              <a:rPr lang="en-US"/>
              <a:t>p</a:t>
            </a:r>
            <a:r>
              <a:rPr lang="en-US" b="1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roduction </a:t>
            </a:r>
            <a:r>
              <a:rPr lang="en-US"/>
              <a:t>q</a:t>
            </a:r>
            <a:r>
              <a:rPr lang="en-US" b="1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uality and efficiency with </a:t>
            </a:r>
            <a:r>
              <a:rPr lang="en-US" b="1" i="0" u="none" strike="noStrike" err="1">
                <a:solidFill>
                  <a:srgbClr val="09406C"/>
                </a:solidFill>
                <a:effectLst/>
                <a:latin typeface="Helvetica" pitchFamily="2" charset="0"/>
              </a:rPr>
              <a:t>Metrosert</a:t>
            </a:r>
            <a:endParaRPr lang="en-US">
              <a:solidFill>
                <a:srgbClr val="063F6C"/>
              </a:solidFill>
              <a:latin typeface="Helvetica"/>
            </a:endParaRP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50AE0B2F-C9A3-67AF-0A0C-9A351ED64A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914" y="2254258"/>
            <a:ext cx="5667826" cy="841577"/>
          </a:xfrm>
        </p:spPr>
        <p:txBody>
          <a:bodyPr/>
          <a:lstStyle/>
          <a:p>
            <a:r>
              <a:rPr lang="en-US" b="0" i="0" u="none" strike="noStrike" err="1">
                <a:solidFill>
                  <a:srgbClr val="09406C"/>
                </a:solidFill>
                <a:effectLst/>
                <a:latin typeface="Helvetica" pitchFamily="2" charset="0"/>
              </a:rPr>
              <a:t>Metrosert's</a:t>
            </a:r>
            <a:r>
              <a:rPr lang="en-US" b="0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 services ensure accuracy and compliance of your measurement process with international standards, enabling you to:</a:t>
            </a:r>
            <a:endParaRPr lang="en-US">
              <a:solidFill>
                <a:srgbClr val="063F6C"/>
              </a:solidFill>
              <a:latin typeface="Helvetica"/>
              <a:cs typeface="Helvetica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B3EAF41-FFA7-31AD-5134-4EAF1B1CEB8F}"/>
              </a:ext>
            </a:extLst>
          </p:cNvPr>
          <p:cNvGrpSpPr/>
          <p:nvPr/>
        </p:nvGrpSpPr>
        <p:grpSpPr>
          <a:xfrm>
            <a:off x="577993" y="4063423"/>
            <a:ext cx="10975967" cy="2323371"/>
            <a:chOff x="577993" y="4063423"/>
            <a:chExt cx="10975967" cy="2323371"/>
          </a:xfrm>
        </p:grpSpPr>
        <p:sp>
          <p:nvSpPr>
            <p:cNvPr id="39" name="Rounded Rectangle 11">
              <a:extLst>
                <a:ext uri="{FF2B5EF4-FFF2-40B4-BE49-F238E27FC236}">
                  <a16:creationId xmlns:a16="http://schemas.microsoft.com/office/drawing/2014/main" id="{19E331C1-007E-4BC1-A975-845586CB3052}"/>
                </a:ext>
              </a:extLst>
            </p:cNvPr>
            <p:cNvSpPr/>
            <p:nvPr/>
          </p:nvSpPr>
          <p:spPr>
            <a:xfrm>
              <a:off x="577993" y="4063423"/>
              <a:ext cx="1978598" cy="2323371"/>
            </a:xfrm>
            <a:prstGeom prst="roundRect">
              <a:avLst/>
            </a:prstGeom>
            <a:solidFill>
              <a:srgbClr val="0038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A2FEB5D-43F6-6ACA-26E1-E3B893A53B1E}"/>
                </a:ext>
              </a:extLst>
            </p:cNvPr>
            <p:cNvSpPr txBox="1"/>
            <p:nvPr/>
          </p:nvSpPr>
          <p:spPr>
            <a:xfrm>
              <a:off x="721653" y="5234715"/>
              <a:ext cx="1691277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 b="0" i="0" u="none" strike="noStrike">
                  <a:solidFill>
                    <a:srgbClr val="FFFFFF"/>
                  </a:solidFill>
                  <a:effectLst/>
                  <a:latin typeface="Helvetica" pitchFamily="2" charset="0"/>
                </a:rPr>
                <a:t>Ensure the highest quality of products</a:t>
              </a:r>
              <a:endParaRPr lang="en-US" sz="1600">
                <a:solidFill>
                  <a:schemeClr val="bg1"/>
                </a:solidFill>
                <a:latin typeface="Helvetica" pitchFamily="2" charset="0"/>
                <a:ea typeface="Calibri"/>
                <a:cs typeface="Calibri"/>
              </a:endParaRPr>
            </a:p>
          </p:txBody>
        </p:sp>
        <p:sp>
          <p:nvSpPr>
            <p:cNvPr id="41" name="Rounded Rectangle 13">
              <a:extLst>
                <a:ext uri="{FF2B5EF4-FFF2-40B4-BE49-F238E27FC236}">
                  <a16:creationId xmlns:a16="http://schemas.microsoft.com/office/drawing/2014/main" id="{886F4F4A-72F2-8AA0-5286-95846CDAA60C}"/>
                </a:ext>
              </a:extLst>
            </p:cNvPr>
            <p:cNvSpPr/>
            <p:nvPr/>
          </p:nvSpPr>
          <p:spPr>
            <a:xfrm>
              <a:off x="2801098" y="4063423"/>
              <a:ext cx="1978598" cy="2323371"/>
            </a:xfrm>
            <a:prstGeom prst="roundRect">
              <a:avLst/>
            </a:prstGeom>
            <a:gradFill>
              <a:gsLst>
                <a:gs pos="100000">
                  <a:srgbClr val="013158"/>
                </a:gs>
                <a:gs pos="0">
                  <a:srgbClr val="00407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6362E49-DAAC-6E31-D322-C5268A2AA12E}"/>
                </a:ext>
              </a:extLst>
            </p:cNvPr>
            <p:cNvSpPr txBox="1"/>
            <p:nvPr/>
          </p:nvSpPr>
          <p:spPr>
            <a:xfrm>
              <a:off x="2958261" y="5206277"/>
              <a:ext cx="1798863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Helvetica" pitchFamily="2" charset="0"/>
                  <a:ea typeface="Calibri"/>
                  <a:cs typeface="Calibri"/>
                </a:rPr>
                <a:t>Reduce regulatory risks</a:t>
              </a:r>
            </a:p>
          </p:txBody>
        </p:sp>
        <p:sp>
          <p:nvSpPr>
            <p:cNvPr id="43" name="Rounded Rectangle 15">
              <a:extLst>
                <a:ext uri="{FF2B5EF4-FFF2-40B4-BE49-F238E27FC236}">
                  <a16:creationId xmlns:a16="http://schemas.microsoft.com/office/drawing/2014/main" id="{5145F8F1-9533-391F-8A0B-DE3760CE3251}"/>
                </a:ext>
              </a:extLst>
            </p:cNvPr>
            <p:cNvSpPr/>
            <p:nvPr/>
          </p:nvSpPr>
          <p:spPr>
            <a:xfrm>
              <a:off x="5024204" y="4063423"/>
              <a:ext cx="1978598" cy="2323371"/>
            </a:xfrm>
            <a:prstGeom prst="roundRect">
              <a:avLst/>
            </a:prstGeom>
            <a:gradFill>
              <a:gsLst>
                <a:gs pos="100000">
                  <a:srgbClr val="013158"/>
                </a:gs>
                <a:gs pos="0">
                  <a:srgbClr val="00407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32F6ED7-3514-203E-D560-C1A033300FEB}"/>
                </a:ext>
              </a:extLst>
            </p:cNvPr>
            <p:cNvSpPr txBox="1"/>
            <p:nvPr/>
          </p:nvSpPr>
          <p:spPr>
            <a:xfrm>
              <a:off x="5001631" y="5191155"/>
              <a:ext cx="1978598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Helvetica" pitchFamily="2" charset="0"/>
                  <a:ea typeface="Calibri"/>
                  <a:cs typeface="Calibri"/>
                </a:rPr>
                <a:t>Increase cost effectiveness</a:t>
              </a:r>
            </a:p>
          </p:txBody>
        </p:sp>
        <p:sp>
          <p:nvSpPr>
            <p:cNvPr id="45" name="Rounded Rectangle 17">
              <a:extLst>
                <a:ext uri="{FF2B5EF4-FFF2-40B4-BE49-F238E27FC236}">
                  <a16:creationId xmlns:a16="http://schemas.microsoft.com/office/drawing/2014/main" id="{5EC31B49-EE0C-8393-B89E-2F9EF31A2447}"/>
                </a:ext>
              </a:extLst>
            </p:cNvPr>
            <p:cNvSpPr/>
            <p:nvPr/>
          </p:nvSpPr>
          <p:spPr>
            <a:xfrm>
              <a:off x="7247309" y="4063423"/>
              <a:ext cx="1978598" cy="2323371"/>
            </a:xfrm>
            <a:prstGeom prst="roundRect">
              <a:avLst/>
            </a:prstGeom>
            <a:gradFill>
              <a:gsLst>
                <a:gs pos="100000">
                  <a:srgbClr val="013158"/>
                </a:gs>
                <a:gs pos="0">
                  <a:srgbClr val="00407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38A0A73-0B4B-ABF4-101D-70350BB116D9}"/>
                </a:ext>
              </a:extLst>
            </p:cNvPr>
            <p:cNvSpPr txBox="1"/>
            <p:nvPr/>
          </p:nvSpPr>
          <p:spPr>
            <a:xfrm>
              <a:off x="7386868" y="5180154"/>
              <a:ext cx="1978598" cy="107721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Helvetica" pitchFamily="2" charset="0"/>
                  <a:ea typeface="Calibri"/>
                  <a:cs typeface="Calibri"/>
                </a:rPr>
                <a:t>Protect and enhance your company’s reputation</a:t>
              </a:r>
            </a:p>
          </p:txBody>
        </p:sp>
        <p:sp>
          <p:nvSpPr>
            <p:cNvPr id="47" name="Rounded Rectangle 19">
              <a:extLst>
                <a:ext uri="{FF2B5EF4-FFF2-40B4-BE49-F238E27FC236}">
                  <a16:creationId xmlns:a16="http://schemas.microsoft.com/office/drawing/2014/main" id="{D2D69960-8D9F-390C-CDF1-05DC4C9280C5}"/>
                </a:ext>
              </a:extLst>
            </p:cNvPr>
            <p:cNvSpPr/>
            <p:nvPr/>
          </p:nvSpPr>
          <p:spPr>
            <a:xfrm>
              <a:off x="9470414" y="4063423"/>
              <a:ext cx="1978598" cy="2323371"/>
            </a:xfrm>
            <a:prstGeom prst="roundRect">
              <a:avLst/>
            </a:prstGeom>
            <a:gradFill>
              <a:gsLst>
                <a:gs pos="100000">
                  <a:srgbClr val="013158"/>
                </a:gs>
                <a:gs pos="0">
                  <a:srgbClr val="00407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B825D35-9386-5543-48C1-73BFB96E323A}"/>
                </a:ext>
              </a:extLst>
            </p:cNvPr>
            <p:cNvSpPr txBox="1"/>
            <p:nvPr/>
          </p:nvSpPr>
          <p:spPr>
            <a:xfrm>
              <a:off x="9575362" y="5203962"/>
              <a:ext cx="1978598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Helvetica" pitchFamily="2" charset="0"/>
                  <a:ea typeface="Calibri"/>
                  <a:cs typeface="Calibri"/>
                </a:rPr>
                <a:t>Strengthen competitiveness</a:t>
              </a:r>
            </a:p>
          </p:txBody>
        </p:sp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E24313A8-7448-7CF0-84C6-0E689BAFB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84837" y="4307610"/>
              <a:ext cx="575205" cy="575205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AED1C790-2999-6744-19CD-9F9528FB3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067939" y="4340092"/>
              <a:ext cx="514096" cy="514096"/>
            </a:xfrm>
            <a:prstGeom prst="rect">
              <a:avLst/>
            </a:prstGeom>
          </p:spPr>
        </p:pic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DF5B59BA-5D44-3E97-785D-A09B37D26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297392" y="4327567"/>
              <a:ext cx="535289" cy="535289"/>
            </a:xfrm>
            <a:prstGeom prst="rect">
              <a:avLst/>
            </a:prstGeom>
          </p:spPr>
        </p:pic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72A19546-63C1-6261-7478-09C087F82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99973" y="4307610"/>
              <a:ext cx="495200" cy="495200"/>
            </a:xfrm>
            <a:prstGeom prst="rect">
              <a:avLst/>
            </a:prstGeom>
          </p:spPr>
        </p:pic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A4FA5028-C609-3302-3B0D-E30C50B15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719957" y="4323549"/>
              <a:ext cx="527778" cy="527778"/>
            </a:xfrm>
            <a:prstGeom prst="rect">
              <a:avLst/>
            </a:prstGeom>
          </p:spPr>
        </p:pic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B4A129-3E41-7198-1BB9-D3F26E45367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9AF864D-E662-5A4A-883F-3E18543B3366}" type="datetime4">
              <a:rPr lang="en-US" smtClean="0"/>
              <a:t>November 11, 2024</a:t>
            </a:fld>
            <a:endParaRPr lang="en-E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950389-9D2A-9DF6-1531-396DE1F4855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001DA02-F279-C541-BF26-E504725BD99C}" type="slidenum">
              <a:rPr lang="en-EE" smtClean="0"/>
              <a:pPr/>
              <a:t>3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140464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F7DDD2-BE2C-8C07-8D25-0E30C8F45A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92977" y="362029"/>
            <a:ext cx="5213710" cy="300082"/>
          </a:xfrm>
        </p:spPr>
        <p:txBody>
          <a:bodyPr/>
          <a:lstStyle/>
          <a:p>
            <a:r>
              <a:rPr lang="en-EE"/>
              <a:t>Research and Development Division</a:t>
            </a:r>
          </a:p>
        </p:txBody>
      </p:sp>
      <p:pic>
        <p:nvPicPr>
          <p:cNvPr id="10" name="Picture Placeholder 9" descr="A close up of a telescope&#10;&#10;Description automatically generated">
            <a:extLst>
              <a:ext uri="{FF2B5EF4-FFF2-40B4-BE49-F238E27FC236}">
                <a16:creationId xmlns:a16="http://schemas.microsoft.com/office/drawing/2014/main" id="{827BFF58-1025-24A0-27A5-BCB602F6009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A2C484-F04F-C0DC-BAA3-E904D540F5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3914" y="1080040"/>
            <a:ext cx="6872870" cy="1552028"/>
          </a:xfrm>
        </p:spPr>
        <p:txBody>
          <a:bodyPr/>
          <a:lstStyle/>
          <a:p>
            <a:r>
              <a:rPr lang="en-GB" b="1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R&amp;D division's main mission is to support the development and implementation of new technology through accurate measurements</a:t>
            </a:r>
            <a:endParaRPr lang="en-US" sz="3200" b="1">
              <a:solidFill>
                <a:srgbClr val="063F6C"/>
              </a:solidFill>
              <a:latin typeface="Helvetica"/>
              <a:cs typeface="Helvetica"/>
            </a:endParaRPr>
          </a:p>
          <a:p>
            <a:endParaRPr lang="en-E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2373DB5-95FC-59C7-66A9-F5B68E70E0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817" y="2460546"/>
            <a:ext cx="6872870" cy="343043"/>
          </a:xfrm>
        </p:spPr>
        <p:txBody>
          <a:bodyPr/>
          <a:lstStyle/>
          <a:p>
            <a:r>
              <a:rPr lang="en-EE"/>
              <a:t>Main activities: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552B7DD-4070-2C9F-7D7B-09F4AEC5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818" y="3128025"/>
            <a:ext cx="6872869" cy="3426579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GB" sz="2000" b="1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Research and development projects in the field of metrology</a:t>
            </a:r>
            <a:r>
              <a:rPr lang="en-GB" sz="2000" b="0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, including international projects funded by the EU (Horizon, Digital Europe, etc)</a:t>
            </a:r>
          </a:p>
          <a:p>
            <a:pPr marL="285750" indent="-285750">
              <a:lnSpc>
                <a:spcPct val="100000"/>
              </a:lnSpc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GB" sz="2000" b="1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R&amp;D services </a:t>
            </a:r>
            <a:r>
              <a:rPr lang="en-GB" sz="2000" b="0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for companies and organisations spanning from consultations in measurements to construction of measurement devices</a:t>
            </a:r>
          </a:p>
          <a:p>
            <a:pPr marL="285750" indent="-285750">
              <a:lnSpc>
                <a:spcPct val="100000"/>
              </a:lnSpc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GB" sz="2000" b="1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In-house production of measurement devices</a:t>
            </a:r>
            <a:r>
              <a:rPr lang="en-GB" sz="2000" b="0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 (multi-photodiode detectors in reflection-type and transmission-type configuration for high-accuracy optical power measurements)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F15064-FC97-AFBD-A0A4-838EEA8A219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1A4681D-5B2D-7A49-B4DA-9ED08FF77029}" type="datetime4">
              <a:rPr lang="en-US" smtClean="0"/>
              <a:t>November 11, 2024</a:t>
            </a:fld>
            <a:endParaRPr lang="en-E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B9AEE7-3211-2D7C-D737-853125BFDB3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001DA02-F279-C541-BF26-E504725BD99C}" type="slidenum">
              <a:rPr lang="en-EE" smtClean="0"/>
              <a:pPr/>
              <a:t>4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821625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BE42DB-92CB-64FF-A64B-C8CAC2448B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3914" y="1080040"/>
            <a:ext cx="6872870" cy="46166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1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National Metrology Institute (NMI) of Estonia</a:t>
            </a:r>
            <a:r>
              <a:rPr lang="en-US" sz="2400" b="0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​</a:t>
            </a:r>
            <a:endParaRPr lang="en-GB" sz="3200" b="1">
              <a:solidFill>
                <a:srgbClr val="063F6C"/>
              </a:solidFill>
              <a:latin typeface="Helvetica"/>
              <a:cs typeface="Helvetica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26D29-B06B-7B72-2DB3-C5FFDA9240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914" y="1579915"/>
            <a:ext cx="6872870" cy="341632"/>
          </a:xfrm>
        </p:spPr>
        <p:txBody>
          <a:bodyPr/>
          <a:lstStyle/>
          <a:p>
            <a:r>
              <a:rPr lang="en-US" sz="1800" b="0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Our main tasks and responsibilities as NMI:​</a:t>
            </a:r>
            <a:endParaRPr lang="en-EE"/>
          </a:p>
        </p:txBody>
      </p:sp>
      <p:pic>
        <p:nvPicPr>
          <p:cNvPr id="6" name="Picture Placeholder 5" descr="A machine drilling a piece of metal&#10;&#10;Description automatically generated">
            <a:extLst>
              <a:ext uri="{FF2B5EF4-FFF2-40B4-BE49-F238E27FC236}">
                <a16:creationId xmlns:a16="http://schemas.microsoft.com/office/drawing/2014/main" id="{8ABD6E65-FA3C-CCC7-A02D-3D03A4BA497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0E144A-CAB5-D239-476E-2B8041BFBC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92977" y="362029"/>
            <a:ext cx="6872870" cy="301236"/>
          </a:xfrm>
        </p:spPr>
        <p:txBody>
          <a:bodyPr/>
          <a:lstStyle/>
          <a:p>
            <a:r>
              <a:rPr lang="en-EE"/>
              <a:t>Research and Development Division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0A8DEE5-E937-4B36-2A36-4CA7ABA39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818" y="1996690"/>
            <a:ext cx="6872870" cy="3898503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GB" sz="1600" b="1" i="0" u="none" strike="noStrike">
                <a:solidFill>
                  <a:srgbClr val="09406C"/>
                </a:solidFill>
                <a:effectLst/>
                <a:highlight>
                  <a:srgbClr val="F5F5F5"/>
                </a:highlight>
                <a:latin typeface="Helvetica" pitchFamily="2" charset="0"/>
              </a:rPr>
              <a:t>Maintenance and development of Estonian national measurement standards</a:t>
            </a:r>
            <a:r>
              <a:rPr lang="en-US" sz="1600" b="0" i="0" u="none" strike="noStrike">
                <a:solidFill>
                  <a:srgbClr val="09406C"/>
                </a:solidFill>
                <a:effectLst/>
                <a:highlight>
                  <a:srgbClr val="F5F5F5"/>
                </a:highlight>
                <a:latin typeface="Helvetica" pitchFamily="2" charset="0"/>
              </a:rPr>
              <a:t>​</a:t>
            </a:r>
            <a:r>
              <a:rPr lang="en-GB" sz="1600" b="1">
                <a:solidFill>
                  <a:srgbClr val="063F6C"/>
                </a:solidFill>
                <a:latin typeface="Helvetica"/>
                <a:cs typeface="Helvetica"/>
              </a:rPr>
              <a:t>:</a:t>
            </a:r>
            <a:endParaRPr lang="en-US" sz="1600" b="1">
              <a:solidFill>
                <a:srgbClr val="063F6C"/>
              </a:solidFill>
              <a:latin typeface="Helvetica"/>
              <a:cs typeface="Helvetica"/>
            </a:endParaRPr>
          </a:p>
          <a:p>
            <a:pPr marL="412750" lvl="1" indent="-285750">
              <a:lnSpc>
                <a:spcPct val="100000"/>
              </a:lnSpc>
              <a:buFont typeface="Wingdings" pitchFamily="2" charset="2"/>
              <a:buChar char="§"/>
            </a:pPr>
            <a:r>
              <a:rPr lang="en-GB" sz="1400" b="0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Maintenance of standards for </a:t>
            </a:r>
            <a:r>
              <a:rPr lang="en-GB" sz="1400" b="1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length</a:t>
            </a:r>
            <a:r>
              <a:rPr lang="en-GB" sz="1400" b="0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, </a:t>
            </a:r>
            <a:r>
              <a:rPr lang="en-GB" sz="1400" b="1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mass</a:t>
            </a:r>
            <a:r>
              <a:rPr lang="en-GB" sz="1400" b="0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, </a:t>
            </a:r>
            <a:r>
              <a:rPr lang="en-GB" sz="1400" b="1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temperature</a:t>
            </a:r>
            <a:r>
              <a:rPr lang="en-GB" sz="1400" b="0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 and </a:t>
            </a:r>
            <a:r>
              <a:rPr lang="en-GB" sz="1400" b="1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electrical quantities</a:t>
            </a:r>
            <a:r>
              <a:rPr lang="en-US" sz="1400" b="1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​</a:t>
            </a:r>
          </a:p>
          <a:p>
            <a:pPr marL="412750" lvl="1" indent="-285750">
              <a:lnSpc>
                <a:spcPct val="100000"/>
              </a:lnSpc>
              <a:buFont typeface="Wingdings" pitchFamily="2" charset="2"/>
              <a:buChar char="§"/>
            </a:pPr>
            <a:r>
              <a:rPr lang="en-GB" sz="1400" b="0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Development of measurement capabilities and methods for new national measurement standards for </a:t>
            </a:r>
            <a:r>
              <a:rPr lang="en-GB" sz="1400" b="1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time and frequency</a:t>
            </a:r>
            <a:r>
              <a:rPr lang="en-GB" sz="1400" b="0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, </a:t>
            </a:r>
            <a:r>
              <a:rPr lang="en-GB" sz="1400" b="1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optical quantities</a:t>
            </a:r>
            <a:r>
              <a:rPr lang="en-GB" sz="1400" b="0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 and </a:t>
            </a:r>
            <a:r>
              <a:rPr lang="en-GB" sz="1400" b="1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electrical power</a:t>
            </a:r>
          </a:p>
          <a:p>
            <a:pPr marL="285750" indent="-285750">
              <a:lnSpc>
                <a:spcPct val="100000"/>
              </a:lnSpc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GB" sz="1600" b="1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Representation of Estonia </a:t>
            </a:r>
            <a:r>
              <a:rPr lang="en-GB" sz="1600" b="0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in international metrology organisations (BIPM, EURAMET)</a:t>
            </a:r>
            <a:r>
              <a:rPr lang="en-US" sz="1600" b="0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​</a:t>
            </a:r>
            <a:endParaRPr lang="en-GB" sz="1600" b="1">
              <a:solidFill>
                <a:srgbClr val="063F6C"/>
              </a:solidFill>
              <a:latin typeface="Helvetica"/>
              <a:cs typeface="Helvetica"/>
            </a:endParaRPr>
          </a:p>
          <a:p>
            <a:pPr marL="285750" indent="-285750">
              <a:lnSpc>
                <a:spcPct val="100000"/>
              </a:lnSpc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GB" sz="1600" b="1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Coordination activities </a:t>
            </a:r>
            <a:r>
              <a:rPr lang="en-GB" sz="1600" b="0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within Estonia in the field of fundamental metrology</a:t>
            </a:r>
            <a:r>
              <a:rPr lang="en-US" sz="1600" b="0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​</a:t>
            </a:r>
            <a:endParaRPr lang="en-GB" sz="1600" b="1">
              <a:solidFill>
                <a:srgbClr val="063F6C"/>
              </a:solidFill>
              <a:latin typeface="Helvetica"/>
              <a:cs typeface="Helvetica"/>
            </a:endParaRPr>
          </a:p>
          <a:p>
            <a:pPr marL="285750" indent="-285750">
              <a:lnSpc>
                <a:spcPct val="100000"/>
              </a:lnSpc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GB" sz="1600" b="1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Calibration, measurement and testing services </a:t>
            </a:r>
            <a:r>
              <a:rPr lang="en-GB" sz="1600" b="0" i="0" u="none" strike="noStrike">
                <a:solidFill>
                  <a:srgbClr val="09406C"/>
                </a:solidFill>
                <a:effectLst/>
                <a:latin typeface="Helvetica" pitchFamily="2" charset="0"/>
              </a:rPr>
              <a:t>based on national standards, trainings in principles of metrology and dissemination activities.</a:t>
            </a:r>
            <a:endParaRPr lang="en-GB" sz="1800" b="1">
              <a:solidFill>
                <a:srgbClr val="063F6C"/>
              </a:solidFill>
              <a:latin typeface="Helvetica"/>
              <a:cs typeface="Helvetica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5B682-0906-F688-5C55-254568123A6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D56EC51-31FE-0C46-A000-25612DBC01E5}" type="datetime4">
              <a:rPr lang="en-US" smtClean="0"/>
              <a:t>November 11, 2024</a:t>
            </a:fld>
            <a:endParaRPr lang="en-E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7960C4-FAF1-FD89-6C0B-C7FCEE4CF1A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001DA02-F279-C541-BF26-E504725BD99C}" type="slidenum">
              <a:rPr lang="en-EE" smtClean="0"/>
              <a:pPr/>
              <a:t>5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104209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D4C790-D7B3-AC44-7FAC-861DB2B804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3914" y="1080040"/>
            <a:ext cx="6872870" cy="758990"/>
          </a:xfrm>
        </p:spPr>
        <p:txBody>
          <a:bodyPr/>
          <a:lstStyle/>
          <a:p>
            <a:r>
              <a:rPr lang="en-GB" sz="2400" b="1">
                <a:solidFill>
                  <a:srgbClr val="063F6C"/>
                </a:solidFill>
                <a:latin typeface="Helvetica"/>
                <a:cs typeface="Helvetica"/>
              </a:rPr>
              <a:t>A reliable measurement process ensures quality</a:t>
            </a:r>
            <a:endParaRPr lang="en-GB" sz="2400" b="1">
              <a:solidFill>
                <a:srgbClr val="063F6C"/>
              </a:solidFill>
              <a:cs typeface="Helvetica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D794B-CF98-0EF5-EEA8-2C1DD8C22E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914" y="2031640"/>
            <a:ext cx="6872870" cy="188256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b="0" i="0" u="none" strike="noStrike" err="1">
                <a:solidFill>
                  <a:srgbClr val="063F6C"/>
                </a:solidFill>
                <a:effectLst/>
                <a:latin typeface="Helvetica" pitchFamily="2" charset="0"/>
              </a:rPr>
              <a:t>Metrosert's</a:t>
            </a:r>
            <a:r>
              <a:rPr lang="en-US" sz="1800" b="0" i="0" u="none" strike="noStrike">
                <a:solidFill>
                  <a:srgbClr val="063F6C"/>
                </a:solidFill>
                <a:effectLst/>
                <a:latin typeface="Helvetica" pitchFamily="2" charset="0"/>
              </a:rPr>
              <a:t> goal is to support the entire measurement process within an organization—from setting measurement objectives, selecting methods, and understanding requirements to presenting measurement results. </a:t>
            </a:r>
            <a:r>
              <a:rPr lang="en-US" sz="1800" b="0" i="0" u="none" strike="noStrike" err="1">
                <a:solidFill>
                  <a:srgbClr val="063F6C"/>
                </a:solidFill>
                <a:effectLst/>
                <a:latin typeface="Helvetica" pitchFamily="2" charset="0"/>
              </a:rPr>
              <a:t>Metrosert</a:t>
            </a:r>
            <a:r>
              <a:rPr lang="en-US" sz="1800" b="0" i="0" u="none" strike="noStrike">
                <a:solidFill>
                  <a:srgbClr val="063F6C"/>
                </a:solidFill>
                <a:effectLst/>
                <a:latin typeface="Helvetica" pitchFamily="2" charset="0"/>
              </a:rPr>
              <a:t> ensures that measuring instruments are suitable for use and compliant with standards.</a:t>
            </a:r>
          </a:p>
          <a:p>
            <a:pPr>
              <a:lnSpc>
                <a:spcPct val="100000"/>
              </a:lnSpc>
            </a:pPr>
            <a:r>
              <a:rPr lang="en-EE" sz="1800" b="1" i="0">
                <a:solidFill>
                  <a:srgbClr val="09406C"/>
                </a:solidFill>
                <a:effectLst/>
                <a:latin typeface="Helvetica" pitchFamily="2" charset="0"/>
              </a:rPr>
              <a:t>Main activities of Metrology Division:</a:t>
            </a:r>
            <a:endParaRPr lang="en-GB" sz="1800" b="1">
              <a:latin typeface="Helvetica"/>
              <a:cs typeface="Helvetica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659C62-93FE-8FF3-4B44-D118446866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92977" y="362029"/>
            <a:ext cx="6872870" cy="301236"/>
          </a:xfrm>
        </p:spPr>
        <p:txBody>
          <a:bodyPr/>
          <a:lstStyle/>
          <a:p>
            <a:r>
              <a:rPr lang="en-EE" dirty="0"/>
              <a:t>Metr</a:t>
            </a:r>
            <a:r>
              <a:rPr lang="en-US" dirty="0"/>
              <a:t>ology</a:t>
            </a:r>
            <a:r>
              <a:rPr lang="en-EE" dirty="0"/>
              <a:t> Division</a:t>
            </a:r>
          </a:p>
        </p:txBody>
      </p:sp>
      <p:pic>
        <p:nvPicPr>
          <p:cNvPr id="10" name="Picture Placeholder 9" descr="A group of weights on a glass plate&#10;&#10;Description automatically generated">
            <a:extLst>
              <a:ext uri="{FF2B5EF4-FFF2-40B4-BE49-F238E27FC236}">
                <a16:creationId xmlns:a16="http://schemas.microsoft.com/office/drawing/2014/main" id="{655823A0-4A8F-6FDA-7C1F-AC497D7639F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F5FED6EF-DA5E-802B-20CB-4EEA3E95F4E2}"/>
              </a:ext>
            </a:extLst>
          </p:cNvPr>
          <p:cNvSpPr txBox="1">
            <a:spLocks/>
          </p:cNvSpPr>
          <p:nvPr/>
        </p:nvSpPr>
        <p:spPr>
          <a:xfrm>
            <a:off x="633914" y="3986899"/>
            <a:ext cx="6872870" cy="206434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US" sz="1600">
                <a:solidFill>
                  <a:srgbClr val="063F6C"/>
                </a:solidFill>
                <a:latin typeface="Helvetica" pitchFamily="2" charset="0"/>
                <a:cs typeface="Helvetica"/>
              </a:rPr>
              <a:t>Calibration and verification of measuring instruments</a:t>
            </a:r>
          </a:p>
          <a:p>
            <a:pPr marL="285750" indent="-28575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US" sz="1600">
                <a:solidFill>
                  <a:srgbClr val="063F6C"/>
                </a:solidFill>
                <a:latin typeface="Helvetica" pitchFamily="2" charset="0"/>
                <a:cs typeface="Helvetica"/>
              </a:rPr>
              <a:t>Measurement of testing services</a:t>
            </a:r>
          </a:p>
          <a:p>
            <a:pPr marL="285750" indent="-28575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US" sz="1600">
                <a:solidFill>
                  <a:srgbClr val="063F6C"/>
                </a:solidFill>
                <a:latin typeface="Helvetica" pitchFamily="2" charset="0"/>
                <a:cs typeface="Helvetica"/>
              </a:rPr>
              <a:t>Consultation</a:t>
            </a:r>
          </a:p>
          <a:p>
            <a:pPr marL="285750" indent="-28575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US" sz="1600">
                <a:solidFill>
                  <a:srgbClr val="063F6C"/>
                </a:solidFill>
                <a:latin typeface="Helvetica" pitchFamily="2" charset="0"/>
                <a:cs typeface="Helvetica"/>
              </a:rPr>
              <a:t>Precious metals analysis and sample </a:t>
            </a:r>
            <a:r>
              <a:rPr lang="et-EE" sz="1600" err="1">
                <a:solidFill>
                  <a:srgbClr val="063F6C"/>
                </a:solidFill>
                <a:latin typeface="Helvetica" pitchFamily="2" charset="0"/>
                <a:cs typeface="Helvetica"/>
              </a:rPr>
              <a:t>certification</a:t>
            </a:r>
            <a:endParaRPr lang="en-US" sz="1600">
              <a:solidFill>
                <a:srgbClr val="063F6C"/>
              </a:solidFill>
              <a:latin typeface="Helvetica" pitchFamily="2" charset="0"/>
              <a:cs typeface="Helvetica"/>
            </a:endParaRPr>
          </a:p>
          <a:p>
            <a:pPr marL="285750" indent="-28575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1600">
                <a:solidFill>
                  <a:srgbClr val="063F6C"/>
                </a:solidFill>
                <a:latin typeface="Helvetica" pitchFamily="2" charset="0"/>
                <a:cs typeface="Helvetica"/>
              </a:rPr>
              <a:t>Training on metrology fundamentals and measurement management</a:t>
            </a:r>
          </a:p>
          <a:p>
            <a:pPr marL="285750" indent="-28575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1600">
                <a:solidFill>
                  <a:srgbClr val="063F6C"/>
                </a:solidFill>
                <a:cs typeface="Helvetica"/>
              </a:rPr>
              <a:t>Online customer platform for managing measuring instruments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B1E0B-00EE-D59D-B90A-D1A94FF1406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89BE8EC-7EFB-9449-9B20-E39F9C484CD7}" type="datetime4">
              <a:rPr lang="en-US" smtClean="0"/>
              <a:t>November 11, 2024</a:t>
            </a:fld>
            <a:endParaRPr lang="en-E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6E32C7-945B-1A98-E952-0C9E375C491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001DA02-F279-C541-BF26-E504725BD99C}" type="slidenum">
              <a:rPr lang="en-EE" smtClean="0"/>
              <a:pPr/>
              <a:t>6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13354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744EAA-DC01-41F5-5306-09D6893F60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3914" y="1080040"/>
            <a:ext cx="6872870" cy="757130"/>
          </a:xfrm>
        </p:spPr>
        <p:txBody>
          <a:bodyPr/>
          <a:lstStyle/>
          <a:p>
            <a:r>
              <a:rPr lang="en-US" b="1" i="0" u="none" strike="noStrike" err="1">
                <a:solidFill>
                  <a:srgbClr val="063F6C"/>
                </a:solidFill>
                <a:effectLst/>
                <a:latin typeface="Helvetica" pitchFamily="2" charset="0"/>
              </a:rPr>
              <a:t>Metrosert's</a:t>
            </a:r>
            <a:r>
              <a:rPr lang="en-US" b="1" i="0" u="none" strike="noStrike">
                <a:solidFill>
                  <a:srgbClr val="063F6C"/>
                </a:solidFill>
                <a:effectLst/>
                <a:latin typeface="Helvetica" pitchFamily="2" charset="0"/>
              </a:rPr>
              <a:t> Metrology Services are Favored for Their High Quality</a:t>
            </a:r>
            <a:endParaRPr lang="en-GB" sz="2400" b="1">
              <a:solidFill>
                <a:srgbClr val="063F6C"/>
              </a:solidFill>
              <a:cs typeface="Helvetica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ECE4D-4D66-4C23-683D-EA21FE5E7D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914" y="1913467"/>
            <a:ext cx="6872870" cy="36933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1800" b="1" i="0" u="none" strike="noStrike">
                <a:solidFill>
                  <a:srgbClr val="004072"/>
                </a:solidFill>
                <a:effectLst/>
                <a:latin typeface="Helvetica" pitchFamily="2" charset="0"/>
              </a:rPr>
              <a:t>Reliable and Independent Services</a:t>
            </a:r>
            <a:endParaRPr lang="en-GB" b="1">
              <a:solidFill>
                <a:srgbClr val="004072"/>
              </a:solidFill>
              <a:latin typeface="Helvetica"/>
              <a:cs typeface="Helvetica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90A6264-2821-F3D2-A9AB-6E828A54F3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92977" y="362029"/>
            <a:ext cx="5213710" cy="301236"/>
          </a:xfrm>
        </p:spPr>
        <p:txBody>
          <a:bodyPr/>
          <a:lstStyle/>
          <a:p>
            <a:r>
              <a:rPr lang="en-EE" dirty="0"/>
              <a:t>Metr</a:t>
            </a:r>
            <a:r>
              <a:rPr lang="en-US" dirty="0"/>
              <a:t>ology</a:t>
            </a:r>
            <a:r>
              <a:rPr lang="en-EE" dirty="0"/>
              <a:t> Division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AE38611-1D47-E936-CA84-4F9FCB9CE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818" y="2331396"/>
            <a:ext cx="6872869" cy="1772986"/>
          </a:xfrm>
        </p:spPr>
        <p:txBody>
          <a:bodyPr/>
          <a:lstStyle/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600" b="0" i="0" u="none" strike="noStrike">
                <a:solidFill>
                  <a:srgbClr val="063F6C"/>
                </a:solidFill>
                <a:effectLst/>
                <a:latin typeface="Helvetica" pitchFamily="2" charset="0"/>
              </a:rPr>
              <a:t>Our calibration and measurement services are accredited by the Estonian Accreditation Centre (EAK) according to the international standard ISO 17025, and our verification services are accredited according to ISO 17020.</a:t>
            </a: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600" b="0" i="0" u="none" strike="noStrike">
                <a:solidFill>
                  <a:srgbClr val="063F6C"/>
                </a:solidFill>
                <a:effectLst/>
                <a:latin typeface="Helvetica" pitchFamily="2" charset="0"/>
              </a:rPr>
              <a:t>Through mutual recognition arrangements (MRA) under ILAC (International Laboratory Accreditation Cooperation), </a:t>
            </a:r>
            <a:r>
              <a:rPr lang="en-US" sz="1600" b="0" i="0" u="none" strike="noStrike" err="1">
                <a:solidFill>
                  <a:srgbClr val="063F6C"/>
                </a:solidFill>
                <a:effectLst/>
                <a:latin typeface="Helvetica" pitchFamily="2" charset="0"/>
              </a:rPr>
              <a:t>Metrosert's</a:t>
            </a:r>
            <a:r>
              <a:rPr lang="en-US" sz="1600" b="0" i="0" u="none" strike="noStrike">
                <a:solidFill>
                  <a:srgbClr val="063F6C"/>
                </a:solidFill>
                <a:effectLst/>
                <a:latin typeface="Helvetica" pitchFamily="2" charset="0"/>
              </a:rPr>
              <a:t> services are recognized worldwide.</a:t>
            </a:r>
            <a:endParaRPr lang="en-US" sz="1600">
              <a:solidFill>
                <a:srgbClr val="063F6C"/>
              </a:solidFill>
              <a:cs typeface="Helvetica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1BC49CB-873F-A7F9-0949-C5657B3305CB}"/>
              </a:ext>
            </a:extLst>
          </p:cNvPr>
          <p:cNvSpPr txBox="1">
            <a:spLocks/>
          </p:cNvSpPr>
          <p:nvPr/>
        </p:nvSpPr>
        <p:spPr>
          <a:xfrm>
            <a:off x="633817" y="4096023"/>
            <a:ext cx="6872870" cy="343043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>
                <a:solidFill>
                  <a:srgbClr val="09406C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i="0" u="none" strike="noStrike">
                <a:solidFill>
                  <a:srgbClr val="004072"/>
                </a:solidFill>
                <a:effectLst/>
                <a:latin typeface="Helvetica" pitchFamily="2" charset="0"/>
              </a:rPr>
              <a:t>All metrology services from one reliable competence center</a:t>
            </a:r>
            <a:endParaRPr lang="en-GB" b="1">
              <a:solidFill>
                <a:srgbClr val="004072"/>
              </a:solidFill>
              <a:latin typeface="Helvetica"/>
              <a:cs typeface="Helvetica"/>
            </a:endParaRPr>
          </a:p>
        </p:txBody>
      </p:sp>
      <p:sp>
        <p:nvSpPr>
          <p:cNvPr id="10" name=" 9">
            <a:extLst>
              <a:ext uri="{FF2B5EF4-FFF2-40B4-BE49-F238E27FC236}">
                <a16:creationId xmlns:a16="http://schemas.microsoft.com/office/drawing/2014/main" id="{99A2D75B-8595-86E7-D7A6-FD763C61C423}"/>
              </a:ext>
            </a:extLst>
          </p:cNvPr>
          <p:cNvSpPr txBox="1">
            <a:spLocks/>
          </p:cNvSpPr>
          <p:nvPr/>
        </p:nvSpPr>
        <p:spPr>
          <a:xfrm>
            <a:off x="633818" y="4525646"/>
            <a:ext cx="6872869" cy="199336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600" b="0" i="0" u="none" strike="noStrike" err="1">
                <a:solidFill>
                  <a:srgbClr val="063F6C"/>
                </a:solidFill>
                <a:effectLst/>
                <a:latin typeface="Helvetica" pitchFamily="2" charset="0"/>
              </a:rPr>
              <a:t>Metrosert</a:t>
            </a:r>
            <a:r>
              <a:rPr lang="en-US" sz="1600" b="0" i="0" u="none" strike="noStrike">
                <a:solidFill>
                  <a:srgbClr val="063F6C"/>
                </a:solidFill>
                <a:effectLst/>
                <a:latin typeface="Helvetica" pitchFamily="2" charset="0"/>
              </a:rPr>
              <a:t> is the largest calibration laboratory in the region with three facilities across Estonia. Annually, we perform nearly 16,000 calibrations, 11,500 verifications, and 1,000 measurements and tests.</a:t>
            </a: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600" b="0" i="0" u="none" strike="noStrike">
                <a:solidFill>
                  <a:srgbClr val="063F6C"/>
                </a:solidFill>
                <a:effectLst/>
                <a:latin typeface="Helvetica" pitchFamily="2" charset="0"/>
              </a:rPr>
              <a:t>Our services encompass all measurement areas critical to industry, service providers, and regulators: length and angle, mass, pressure, force and torque, volume, temperature, electrical quantities, time and frequency, optics, </a:t>
            </a:r>
            <a:r>
              <a:rPr lang="en-US" sz="1600" b="0" i="0" u="none" strike="noStrike" err="1">
                <a:solidFill>
                  <a:srgbClr val="063F6C"/>
                </a:solidFill>
                <a:effectLst/>
                <a:latin typeface="Helvetica" pitchFamily="2" charset="0"/>
              </a:rPr>
              <a:t>physico</a:t>
            </a:r>
            <a:r>
              <a:rPr lang="en-US" sz="1600" b="0" i="0" u="none" strike="noStrike">
                <a:solidFill>
                  <a:srgbClr val="063F6C"/>
                </a:solidFill>
                <a:effectLst/>
                <a:latin typeface="Helvetica" pitchFamily="2" charset="0"/>
              </a:rPr>
              <a:t>-chemical quantities, fluid flow, and thermal energy.</a:t>
            </a:r>
            <a:endParaRPr lang="en-US" sz="1400">
              <a:solidFill>
                <a:srgbClr val="063F6C"/>
              </a:solidFill>
              <a:cs typeface="Helvetica"/>
            </a:endParaRPr>
          </a:p>
        </p:txBody>
      </p:sp>
      <p:pic>
        <p:nvPicPr>
          <p:cNvPr id="12" name="Picture Placeholder 11" descr="A computer and ruler on a blueprint&#10;&#10;Description automatically generated">
            <a:extLst>
              <a:ext uri="{FF2B5EF4-FFF2-40B4-BE49-F238E27FC236}">
                <a16:creationId xmlns:a16="http://schemas.microsoft.com/office/drawing/2014/main" id="{80642022-E862-35D2-AB9A-D4B5472F6B6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511D4-C6FF-3F45-20DA-C998EB6833E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6C3A04D-612B-9A41-BD5C-C509674D29AD}" type="datetime4">
              <a:rPr lang="en-US" smtClean="0"/>
              <a:t>November 11, 2024</a:t>
            </a:fld>
            <a:endParaRPr lang="en-E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DE9F5C-81B3-2181-34F1-A2406ED101D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001DA02-F279-C541-BF26-E504725BD99C}" type="slidenum">
              <a:rPr lang="en-EE" smtClean="0"/>
              <a:pPr/>
              <a:t>7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5080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507BA9-C22F-8498-FC48-DD904CE17F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3914" y="1080040"/>
            <a:ext cx="5035363" cy="1089529"/>
          </a:xfrm>
        </p:spPr>
        <p:txBody>
          <a:bodyPr/>
          <a:lstStyle/>
          <a:p>
            <a:r>
              <a:rPr lang="en-US" b="1" i="0" u="none" strike="noStrike" dirty="0">
                <a:effectLst/>
                <a:latin typeface="Helvetica" pitchFamily="2" charset="0"/>
              </a:rPr>
              <a:t>Benefits of the </a:t>
            </a:r>
            <a:r>
              <a:rPr lang="en-US" b="0" i="0" dirty="0">
                <a:effectLst/>
                <a:latin typeface="Helvetica" pitchFamily="2" charset="0"/>
              </a:rPr>
              <a:t>​</a:t>
            </a:r>
            <a:br>
              <a:rPr lang="en-US" b="0" i="0" dirty="0">
                <a:effectLst/>
                <a:latin typeface="Helvetica" pitchFamily="2" charset="0"/>
              </a:rPr>
            </a:br>
            <a:r>
              <a:rPr lang="en-US" b="1" i="0" u="none" strike="noStrike" dirty="0" err="1">
                <a:effectLst/>
                <a:latin typeface="Helvetica" pitchFamily="2" charset="0"/>
              </a:rPr>
              <a:t>Metrosert</a:t>
            </a:r>
            <a:r>
              <a:rPr lang="en-US" b="1" i="0" u="none" strike="noStrike" dirty="0">
                <a:effectLst/>
                <a:latin typeface="Helvetica" pitchFamily="2" charset="0"/>
              </a:rPr>
              <a:t> management </a:t>
            </a:r>
            <a:r>
              <a:rPr lang="en-US" b="0" i="0" dirty="0">
                <a:effectLst/>
                <a:latin typeface="Helvetica" pitchFamily="2" charset="0"/>
              </a:rPr>
              <a:t>​</a:t>
            </a:r>
            <a:br>
              <a:rPr lang="en-US" b="0" i="0" dirty="0">
                <a:effectLst/>
                <a:latin typeface="Helvetica" pitchFamily="2" charset="0"/>
              </a:rPr>
            </a:br>
            <a:r>
              <a:rPr lang="en-US" dirty="0"/>
              <a:t>s</a:t>
            </a:r>
            <a:r>
              <a:rPr lang="en-US" b="1" i="0" u="none" strike="noStrike" dirty="0">
                <a:effectLst/>
                <a:latin typeface="Helvetica" pitchFamily="2" charset="0"/>
              </a:rPr>
              <a:t>ystem </a:t>
            </a:r>
            <a:r>
              <a:rPr lang="en-US" dirty="0"/>
              <a:t>c</a:t>
            </a:r>
            <a:r>
              <a:rPr lang="en-US" b="1" i="0" u="none" strike="noStrike" dirty="0">
                <a:effectLst/>
                <a:latin typeface="Helvetica" pitchFamily="2" charset="0"/>
              </a:rPr>
              <a:t>ertification</a:t>
            </a:r>
            <a:endParaRPr lang="en-GB" sz="3200" b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A624FB-BB5D-14F9-A264-350140174A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92977" y="362029"/>
            <a:ext cx="2981755" cy="300082"/>
          </a:xfrm>
        </p:spPr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Certification Division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3F7D004-AD48-149A-0DC5-7703D5234D1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34556" y="2348603"/>
            <a:ext cx="5035363" cy="285393"/>
          </a:xfrm>
        </p:spPr>
        <p:txBody>
          <a:bodyPr/>
          <a:lstStyle/>
          <a:p>
            <a:r>
              <a:rPr lang="et-EE" sz="1600" b="1" i="0" u="none" strike="noStrike" dirty="0" err="1">
                <a:effectLst/>
                <a:latin typeface="Helvetica" pitchFamily="2" charset="0"/>
              </a:rPr>
              <a:t>Certification</a:t>
            </a:r>
            <a:r>
              <a:rPr lang="et-EE" sz="1600" b="1" i="0" u="none" strike="noStrike" dirty="0">
                <a:effectLst/>
                <a:latin typeface="Helvetica" pitchFamily="2" charset="0"/>
              </a:rPr>
              <a:t> </a:t>
            </a:r>
            <a:r>
              <a:rPr lang="et-EE" sz="1600" b="1" i="0" u="none" strike="noStrike" dirty="0" err="1">
                <a:effectLst/>
                <a:latin typeface="Helvetica" pitchFamily="2" charset="0"/>
              </a:rPr>
              <a:t>services</a:t>
            </a:r>
            <a:r>
              <a:rPr lang="et-EE" sz="1600" b="1" i="0" u="none" strike="noStrike" dirty="0">
                <a:effectLst/>
                <a:latin typeface="Helvetica" pitchFamily="2" charset="0"/>
              </a:rPr>
              <a:t> </a:t>
            </a:r>
            <a:r>
              <a:rPr lang="et-EE" sz="1600" b="1" i="0" u="none" strike="noStrike" dirty="0" err="1">
                <a:effectLst/>
                <a:latin typeface="Helvetica" pitchFamily="2" charset="0"/>
              </a:rPr>
              <a:t>include</a:t>
            </a:r>
            <a:r>
              <a:rPr lang="et-EE" sz="1600" b="1" i="0" u="none" strike="noStrike" dirty="0">
                <a:effectLst/>
                <a:latin typeface="Helvetica" pitchFamily="2" charset="0"/>
              </a:rPr>
              <a:t>:</a:t>
            </a:r>
            <a:endParaRPr lang="en-EE" sz="1600" dirty="0"/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73676493-6437-B687-9C0A-87DFCFE3CEBC}"/>
              </a:ext>
            </a:extLst>
          </p:cNvPr>
          <p:cNvSpPr/>
          <p:nvPr/>
        </p:nvSpPr>
        <p:spPr>
          <a:xfrm rot="2700000">
            <a:off x="6706198" y="501160"/>
            <a:ext cx="828762" cy="828762"/>
          </a:xfrm>
          <a:prstGeom prst="roundRect">
            <a:avLst>
              <a:gd name="adj" fmla="val 26653"/>
            </a:avLst>
          </a:prstGeom>
          <a:solidFill>
            <a:srgbClr val="EA75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sz="569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680810-1DAD-7DC3-4126-DB40AEAF944E}"/>
              </a:ext>
            </a:extLst>
          </p:cNvPr>
          <p:cNvSpPr txBox="1"/>
          <p:nvPr/>
        </p:nvSpPr>
        <p:spPr>
          <a:xfrm>
            <a:off x="6703638" y="787944"/>
            <a:ext cx="833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EE" sz="1200" dirty="0">
                <a:solidFill>
                  <a:schemeClr val="bg1"/>
                </a:solidFill>
                <a:latin typeface="Helvetica" pitchFamily="2" charset="0"/>
              </a:rPr>
              <a:t>ISO 9001</a:t>
            </a: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3F28D460-25E2-1BCE-2AE4-4C05FE67FBA6}"/>
              </a:ext>
            </a:extLst>
          </p:cNvPr>
          <p:cNvSpPr/>
          <p:nvPr/>
        </p:nvSpPr>
        <p:spPr>
          <a:xfrm rot="2700000">
            <a:off x="7733712" y="501160"/>
            <a:ext cx="828762" cy="828762"/>
          </a:xfrm>
          <a:prstGeom prst="roundRect">
            <a:avLst>
              <a:gd name="adj" fmla="val 26653"/>
            </a:avLst>
          </a:prstGeom>
          <a:solidFill>
            <a:srgbClr val="EA75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sz="569" b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397F2C-72C7-5F29-16CA-3CA2A7F4B6F3}"/>
              </a:ext>
            </a:extLst>
          </p:cNvPr>
          <p:cNvSpPr txBox="1"/>
          <p:nvPr/>
        </p:nvSpPr>
        <p:spPr>
          <a:xfrm>
            <a:off x="7688674" y="787944"/>
            <a:ext cx="918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EE" sz="1200">
                <a:solidFill>
                  <a:schemeClr val="bg1"/>
                </a:solidFill>
                <a:latin typeface="Helvetica" pitchFamily="2" charset="0"/>
              </a:rPr>
              <a:t>ISO 14001</a:t>
            </a:r>
          </a:p>
        </p:txBody>
      </p: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347F9EC0-B415-AD87-93B8-B197C520979C}"/>
              </a:ext>
            </a:extLst>
          </p:cNvPr>
          <p:cNvSpPr/>
          <p:nvPr/>
        </p:nvSpPr>
        <p:spPr>
          <a:xfrm rot="2700000">
            <a:off x="8758408" y="501160"/>
            <a:ext cx="828762" cy="828762"/>
          </a:xfrm>
          <a:prstGeom prst="roundRect">
            <a:avLst>
              <a:gd name="adj" fmla="val 26653"/>
            </a:avLst>
          </a:prstGeom>
          <a:solidFill>
            <a:srgbClr val="EA75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sz="569" b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032FBA-4A21-F564-B82B-69AD3EF43C29}"/>
              </a:ext>
            </a:extLst>
          </p:cNvPr>
          <p:cNvSpPr txBox="1"/>
          <p:nvPr/>
        </p:nvSpPr>
        <p:spPr>
          <a:xfrm>
            <a:off x="8677913" y="787944"/>
            <a:ext cx="998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E" sz="1200">
                <a:solidFill>
                  <a:schemeClr val="bg1"/>
                </a:solidFill>
                <a:latin typeface="Helvetica" pitchFamily="2" charset="0"/>
              </a:rPr>
              <a:t>ISO 45001</a:t>
            </a: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E2915202-2EA2-27CA-BE3D-6499787CEE8E}"/>
              </a:ext>
            </a:extLst>
          </p:cNvPr>
          <p:cNvSpPr/>
          <p:nvPr/>
        </p:nvSpPr>
        <p:spPr>
          <a:xfrm rot="2700000">
            <a:off x="9793532" y="501160"/>
            <a:ext cx="828762" cy="828762"/>
          </a:xfrm>
          <a:prstGeom prst="roundRect">
            <a:avLst>
              <a:gd name="adj" fmla="val 26653"/>
            </a:avLst>
          </a:prstGeom>
          <a:solidFill>
            <a:srgbClr val="EA75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sz="569" b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47BEC9-9AE3-7BCC-7AC9-3976BF408125}"/>
              </a:ext>
            </a:extLst>
          </p:cNvPr>
          <p:cNvSpPr txBox="1"/>
          <p:nvPr/>
        </p:nvSpPr>
        <p:spPr>
          <a:xfrm>
            <a:off x="9713039" y="787944"/>
            <a:ext cx="998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E" sz="1200">
                <a:solidFill>
                  <a:schemeClr val="bg1"/>
                </a:solidFill>
                <a:latin typeface="Helvetica" pitchFamily="2" charset="0"/>
              </a:rPr>
              <a:t>ISO 22000</a:t>
            </a: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4C1E0910-B015-1215-F19A-3D4E63FC8A1A}"/>
              </a:ext>
            </a:extLst>
          </p:cNvPr>
          <p:cNvSpPr/>
          <p:nvPr/>
        </p:nvSpPr>
        <p:spPr>
          <a:xfrm rot="2700000">
            <a:off x="7214096" y="1239481"/>
            <a:ext cx="828762" cy="828761"/>
          </a:xfrm>
          <a:prstGeom prst="roundRect">
            <a:avLst>
              <a:gd name="adj" fmla="val 26653"/>
            </a:avLst>
          </a:prstGeom>
          <a:solidFill>
            <a:srgbClr val="EA75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sz="569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082B7F-2FC9-D373-E6D6-7FE2D3DF7EAB}"/>
              </a:ext>
            </a:extLst>
          </p:cNvPr>
          <p:cNvSpPr txBox="1"/>
          <p:nvPr/>
        </p:nvSpPr>
        <p:spPr>
          <a:xfrm>
            <a:off x="7149209" y="1526263"/>
            <a:ext cx="950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E" sz="1200">
                <a:solidFill>
                  <a:schemeClr val="bg1"/>
                </a:solidFill>
                <a:latin typeface="Helvetica" pitchFamily="2" charset="0"/>
              </a:rPr>
              <a:t>E-m</a:t>
            </a:r>
            <a:r>
              <a:rPr lang="en-US" sz="1200" err="1">
                <a:solidFill>
                  <a:schemeClr val="bg1"/>
                </a:solidFill>
                <a:latin typeface="Helvetica" pitchFamily="2" charset="0"/>
              </a:rPr>
              <a:t>ärgis</a:t>
            </a:r>
            <a:endParaRPr lang="en-EE" sz="120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3" name="Rounded Rectangle 13">
            <a:extLst>
              <a:ext uri="{FF2B5EF4-FFF2-40B4-BE49-F238E27FC236}">
                <a16:creationId xmlns:a16="http://schemas.microsoft.com/office/drawing/2014/main" id="{02F00109-8E87-37FA-5D0E-26FB8F60C03A}"/>
              </a:ext>
            </a:extLst>
          </p:cNvPr>
          <p:cNvSpPr/>
          <p:nvPr/>
        </p:nvSpPr>
        <p:spPr>
          <a:xfrm rot="2700000">
            <a:off x="9274244" y="1239479"/>
            <a:ext cx="828762" cy="828762"/>
          </a:xfrm>
          <a:prstGeom prst="roundRect">
            <a:avLst>
              <a:gd name="adj" fmla="val 26653"/>
            </a:avLst>
          </a:prstGeom>
          <a:solidFill>
            <a:srgbClr val="EA75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sz="569" b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3CC848-55B0-95A8-B15F-B601B13764E4}"/>
              </a:ext>
            </a:extLst>
          </p:cNvPr>
          <p:cNvSpPr txBox="1"/>
          <p:nvPr/>
        </p:nvSpPr>
        <p:spPr>
          <a:xfrm>
            <a:off x="9274892" y="1526263"/>
            <a:ext cx="827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E" sz="1200">
                <a:solidFill>
                  <a:schemeClr val="bg1"/>
                </a:solidFill>
                <a:latin typeface="Helvetica" pitchFamily="2" charset="0"/>
              </a:rPr>
              <a:t>EMAS</a:t>
            </a:r>
          </a:p>
        </p:txBody>
      </p:sp>
      <p:sp>
        <p:nvSpPr>
          <p:cNvPr id="25" name="Rounded Rectangle 15">
            <a:extLst>
              <a:ext uri="{FF2B5EF4-FFF2-40B4-BE49-F238E27FC236}">
                <a16:creationId xmlns:a16="http://schemas.microsoft.com/office/drawing/2014/main" id="{FE3A7354-2EC7-7ED9-6F21-3A6085E29DE1}"/>
              </a:ext>
            </a:extLst>
          </p:cNvPr>
          <p:cNvSpPr/>
          <p:nvPr/>
        </p:nvSpPr>
        <p:spPr>
          <a:xfrm rot="2700000">
            <a:off x="8244122" y="1239479"/>
            <a:ext cx="828762" cy="828762"/>
          </a:xfrm>
          <a:prstGeom prst="roundRect">
            <a:avLst>
              <a:gd name="adj" fmla="val 26653"/>
            </a:avLst>
          </a:prstGeom>
          <a:solidFill>
            <a:srgbClr val="EA75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sz="569" b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55930E-D085-954B-0215-3CFBC95C49C0}"/>
              </a:ext>
            </a:extLst>
          </p:cNvPr>
          <p:cNvSpPr txBox="1"/>
          <p:nvPr/>
        </p:nvSpPr>
        <p:spPr>
          <a:xfrm>
            <a:off x="8095846" y="1526263"/>
            <a:ext cx="1115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E" sz="1200">
                <a:solidFill>
                  <a:schemeClr val="bg1"/>
                </a:solidFill>
                <a:latin typeface="Helvetica" pitchFamily="2" charset="0"/>
              </a:rPr>
              <a:t>AQAP-2110</a:t>
            </a:r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34DBBACD-0F4F-7C5C-4AAE-CCD2C7484F1C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534556" y="3045269"/>
            <a:ext cx="5085944" cy="3483213"/>
          </a:xfrm>
        </p:spPr>
        <p:txBody>
          <a:bodyPr/>
          <a:lstStyle/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t-EE" sz="1400" b="0" i="0" u="none" strike="noStrike" dirty="0" err="1">
                <a:solidFill>
                  <a:srgbClr val="FFFFFF"/>
                </a:solidFill>
                <a:effectLst/>
                <a:latin typeface="Helvetica" pitchFamily="2" charset="0"/>
              </a:rPr>
              <a:t>Certification</a:t>
            </a:r>
            <a:r>
              <a:rPr lang="et-EE" sz="1400" b="0" i="0" u="none" strike="noStrike" dirty="0">
                <a:solidFill>
                  <a:srgbClr val="FFFFFF"/>
                </a:solidFill>
                <a:effectLst/>
                <a:latin typeface="Helvetica" pitchFamily="2" charset="0"/>
              </a:rPr>
              <a:t> of Quality Management Systems (ISO 9001)</a:t>
            </a: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t-EE" sz="1400" b="0" i="0" u="none" strike="noStrike" dirty="0" err="1">
                <a:solidFill>
                  <a:srgbClr val="FFFFFF"/>
                </a:solidFill>
                <a:effectLst/>
                <a:latin typeface="Helvetica" pitchFamily="2" charset="0"/>
              </a:rPr>
              <a:t>Certification</a:t>
            </a:r>
            <a:r>
              <a:rPr lang="et-EE" sz="1400" b="0" i="0" u="none" strike="noStrike" dirty="0">
                <a:solidFill>
                  <a:srgbClr val="FFFFFF"/>
                </a:solidFill>
                <a:effectLst/>
                <a:latin typeface="Helvetica" pitchFamily="2" charset="0"/>
              </a:rPr>
              <a:t> of </a:t>
            </a:r>
            <a:r>
              <a:rPr lang="et-EE" sz="1400" b="0" i="0" u="none" strike="noStrike" dirty="0" err="1">
                <a:solidFill>
                  <a:srgbClr val="FFFFFF"/>
                </a:solidFill>
                <a:effectLst/>
                <a:latin typeface="Helvetica" pitchFamily="2" charset="0"/>
              </a:rPr>
              <a:t>Environmental</a:t>
            </a:r>
            <a:r>
              <a:rPr lang="et-EE" sz="1400" b="0" i="0" u="none" strike="noStrike" dirty="0">
                <a:solidFill>
                  <a:srgbClr val="FFFFFF"/>
                </a:solidFill>
                <a:effectLst/>
                <a:latin typeface="Helvetica" pitchFamily="2" charset="0"/>
              </a:rPr>
              <a:t> Management Systems (ISO 14001)</a:t>
            </a: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t-EE" sz="1400" b="0" i="0" u="none" strike="noStrike" dirty="0" err="1">
                <a:solidFill>
                  <a:srgbClr val="FFFFFF"/>
                </a:solidFill>
                <a:effectLst/>
                <a:latin typeface="Helvetica" pitchFamily="2" charset="0"/>
              </a:rPr>
              <a:t>Certification</a:t>
            </a:r>
            <a:r>
              <a:rPr lang="et-EE" sz="1400" b="0" i="0" u="none" strike="noStrike" dirty="0">
                <a:solidFill>
                  <a:srgbClr val="FFFFFF"/>
                </a:solidFill>
                <a:effectLst/>
                <a:latin typeface="Helvetica" pitchFamily="2" charset="0"/>
              </a:rPr>
              <a:t> of </a:t>
            </a:r>
            <a:r>
              <a:rPr lang="et-EE" sz="1400" b="0" i="0" u="none" strike="noStrike" dirty="0" err="1">
                <a:solidFill>
                  <a:srgbClr val="FFFFFF"/>
                </a:solidFill>
                <a:effectLst/>
                <a:latin typeface="Helvetica" pitchFamily="2" charset="0"/>
              </a:rPr>
              <a:t>Occupational</a:t>
            </a:r>
            <a:r>
              <a:rPr lang="et-EE" sz="1400" b="0" i="0" u="none" strike="noStrike" dirty="0">
                <a:solidFill>
                  <a:srgbClr val="FFFFFF"/>
                </a:solidFill>
                <a:effectLst/>
                <a:latin typeface="Helvetica" pitchFamily="2" charset="0"/>
              </a:rPr>
              <a:t> Health and </a:t>
            </a:r>
            <a:r>
              <a:rPr lang="et-EE" sz="1400" b="0" i="0" u="none" strike="noStrike" dirty="0" err="1">
                <a:solidFill>
                  <a:srgbClr val="FFFFFF"/>
                </a:solidFill>
                <a:effectLst/>
                <a:latin typeface="Helvetica" pitchFamily="2" charset="0"/>
              </a:rPr>
              <a:t>Safety</a:t>
            </a:r>
            <a:r>
              <a:rPr lang="et-EE" sz="1400" b="0" i="0" u="none" strike="noStrike" dirty="0">
                <a:solidFill>
                  <a:srgbClr val="FFFFFF"/>
                </a:solidFill>
                <a:effectLst/>
                <a:latin typeface="Helvetica" pitchFamily="2" charset="0"/>
              </a:rPr>
              <a:t> Management Systems (ISO 45001)</a:t>
            </a: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t-EE" sz="1400" b="0" i="0" u="none" strike="noStrike" dirty="0" err="1">
                <a:solidFill>
                  <a:srgbClr val="FFFFFF"/>
                </a:solidFill>
                <a:effectLst/>
                <a:latin typeface="Helvetica" pitchFamily="2" charset="0"/>
              </a:rPr>
              <a:t>Certification</a:t>
            </a:r>
            <a:r>
              <a:rPr lang="et-EE" sz="1400" b="0" i="0" u="none" strike="noStrike" dirty="0">
                <a:solidFill>
                  <a:srgbClr val="FFFFFF"/>
                </a:solidFill>
                <a:effectLst/>
                <a:latin typeface="Helvetica" pitchFamily="2" charset="0"/>
              </a:rPr>
              <a:t> of Food </a:t>
            </a:r>
            <a:r>
              <a:rPr lang="et-EE" sz="1400" b="0" i="0" u="none" strike="noStrike" dirty="0" err="1">
                <a:solidFill>
                  <a:srgbClr val="FFFFFF"/>
                </a:solidFill>
                <a:effectLst/>
                <a:latin typeface="Helvetica" pitchFamily="2" charset="0"/>
              </a:rPr>
              <a:t>Safety</a:t>
            </a:r>
            <a:r>
              <a:rPr lang="et-EE" sz="1400" b="0" i="0" u="none" strike="noStrike" dirty="0">
                <a:solidFill>
                  <a:srgbClr val="FFFFFF"/>
                </a:solidFill>
                <a:effectLst/>
                <a:latin typeface="Helvetica" pitchFamily="2" charset="0"/>
              </a:rPr>
              <a:t> Management Systems (ISO 22000)</a:t>
            </a: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t-EE" sz="1400" b="0" i="0" u="none" strike="noStrike" dirty="0" err="1">
                <a:solidFill>
                  <a:srgbClr val="FFFFFF"/>
                </a:solidFill>
                <a:effectLst/>
                <a:latin typeface="Helvetica" pitchFamily="2" charset="0"/>
              </a:rPr>
              <a:t>Certification</a:t>
            </a:r>
            <a:r>
              <a:rPr lang="et-EE" sz="1400" b="0" i="0" u="none" strike="noStrike" dirty="0">
                <a:solidFill>
                  <a:srgbClr val="FFFFFF"/>
                </a:solidFill>
                <a:effectLst/>
                <a:latin typeface="Helvetica" pitchFamily="2" charset="0"/>
              </a:rPr>
              <a:t> of </a:t>
            </a:r>
            <a:r>
              <a:rPr lang="et-EE" sz="1400" b="0" i="0" u="none" strike="noStrike" dirty="0" err="1">
                <a:solidFill>
                  <a:srgbClr val="FFFFFF"/>
                </a:solidFill>
                <a:effectLst/>
                <a:latin typeface="Helvetica" pitchFamily="2" charset="0"/>
              </a:rPr>
              <a:t>Pre-packaged</a:t>
            </a:r>
            <a:r>
              <a:rPr lang="et-EE" sz="1400" b="0" i="0" u="none" strike="noStrike" dirty="0">
                <a:solidFill>
                  <a:srgbClr val="FFFFFF"/>
                </a:solidFill>
                <a:effectLst/>
                <a:latin typeface="Helvetica" pitchFamily="2" charset="0"/>
              </a:rPr>
              <a:t> Products </a:t>
            </a:r>
            <a:r>
              <a:rPr lang="et-EE" sz="1400" b="0" i="0" u="none" strike="noStrike" dirty="0" err="1">
                <a:solidFill>
                  <a:srgbClr val="FFFFFF"/>
                </a:solidFill>
                <a:effectLst/>
                <a:latin typeface="Helvetica" pitchFamily="2" charset="0"/>
              </a:rPr>
              <a:t>Quantity</a:t>
            </a:r>
            <a:r>
              <a:rPr lang="et-EE" sz="1400" b="0" i="0" u="none" strike="noStrike" dirty="0">
                <a:solidFill>
                  <a:srgbClr val="FFFFFF"/>
                </a:solidFill>
                <a:effectLst/>
                <a:latin typeface="Helvetica" pitchFamily="2" charset="0"/>
              </a:rPr>
              <a:t> Control Systems (</a:t>
            </a:r>
            <a:r>
              <a:rPr lang="et-EE" sz="1400" b="0" i="0" u="none" strike="noStrike" dirty="0" err="1">
                <a:solidFill>
                  <a:srgbClr val="FFFFFF"/>
                </a:solidFill>
                <a:effectLst/>
                <a:latin typeface="Helvetica" pitchFamily="2" charset="0"/>
              </a:rPr>
              <a:t>e-mark</a:t>
            </a:r>
            <a:r>
              <a:rPr lang="et-EE" sz="1400" b="0" i="0" u="none" strike="noStrike" dirty="0">
                <a:solidFill>
                  <a:srgbClr val="FFFFFF"/>
                </a:solidFill>
                <a:effectLst/>
                <a:latin typeface="Helvetica" pitchFamily="2" charset="0"/>
              </a:rPr>
              <a:t>)</a:t>
            </a: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t-EE" sz="1400" b="0" i="0" u="none" strike="noStrike" dirty="0">
                <a:solidFill>
                  <a:srgbClr val="FFFFFF"/>
                </a:solidFill>
                <a:effectLst/>
                <a:latin typeface="Helvetica" pitchFamily="2" charset="0"/>
              </a:rPr>
              <a:t>EMAS </a:t>
            </a:r>
            <a:r>
              <a:rPr lang="et-EE" sz="1400" b="0" i="0" u="none" strike="noStrike" dirty="0" err="1">
                <a:solidFill>
                  <a:srgbClr val="FFFFFF"/>
                </a:solidFill>
                <a:effectLst/>
                <a:latin typeface="Helvetica" pitchFamily="2" charset="0"/>
              </a:rPr>
              <a:t>verification</a:t>
            </a:r>
            <a:endParaRPr lang="et-EE" sz="1400" dirty="0">
              <a:solidFill>
                <a:srgbClr val="FFFFFF"/>
              </a:solidFill>
            </a:endParaRP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t-EE" sz="1400" b="0" i="0" u="none" strike="noStrike" dirty="0" err="1">
                <a:solidFill>
                  <a:srgbClr val="FFFFFF"/>
                </a:solidFill>
                <a:effectLst/>
                <a:latin typeface="Helvetica" pitchFamily="2" charset="0"/>
              </a:rPr>
              <a:t>Product</a:t>
            </a:r>
            <a:r>
              <a:rPr lang="et-EE" sz="1400" b="0" i="0" u="none" strike="noStrike" dirty="0">
                <a:solidFill>
                  <a:srgbClr val="FFFFFF"/>
                </a:solidFill>
                <a:effectLst/>
                <a:latin typeface="Helvetica" pitchFamily="2" charset="0"/>
              </a:rPr>
              <a:t> and Service </a:t>
            </a:r>
            <a:r>
              <a:rPr lang="et-EE" sz="1400" b="0" i="0" u="none" strike="noStrike" dirty="0" err="1">
                <a:solidFill>
                  <a:srgbClr val="FFFFFF"/>
                </a:solidFill>
                <a:effectLst/>
                <a:latin typeface="Helvetica" pitchFamily="2" charset="0"/>
              </a:rPr>
              <a:t>Certification</a:t>
            </a:r>
            <a:r>
              <a:rPr lang="et-EE" sz="1400" b="0" i="0" u="none" strike="noStrike" dirty="0">
                <a:solidFill>
                  <a:srgbClr val="FFFFFF"/>
                </a:solidFill>
                <a:effectLst/>
                <a:latin typeface="Helvetica" pitchFamily="2" charset="0"/>
              </a:rPr>
              <a:t> (</a:t>
            </a:r>
            <a:r>
              <a:rPr lang="et-EE" sz="1400" b="0" i="0" u="none" strike="noStrike" dirty="0" err="1">
                <a:solidFill>
                  <a:srgbClr val="FFFFFF"/>
                </a:solidFill>
                <a:effectLst/>
                <a:latin typeface="Helvetica" pitchFamily="2" charset="0"/>
              </a:rPr>
              <a:t>translation</a:t>
            </a:r>
            <a:r>
              <a:rPr lang="et-EE" sz="1400" b="0" i="0" u="none" strike="noStrike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t-EE" sz="1400" b="0" i="0" u="none" strike="noStrike" dirty="0" err="1">
                <a:solidFill>
                  <a:srgbClr val="FFFFFF"/>
                </a:solidFill>
                <a:effectLst/>
                <a:latin typeface="Helvetica" pitchFamily="2" charset="0"/>
              </a:rPr>
              <a:t>services</a:t>
            </a:r>
            <a:r>
              <a:rPr lang="et-EE" sz="1400" b="0" i="0" u="none" strike="noStrike" dirty="0">
                <a:solidFill>
                  <a:srgbClr val="FFFFFF"/>
                </a:solidFill>
                <a:effectLst/>
                <a:latin typeface="Helvetica" pitchFamily="2" charset="0"/>
              </a:rPr>
              <a:t>, etc.)</a:t>
            </a:r>
            <a:endParaRPr lang="en-US" sz="1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t-EE" sz="1400" dirty="0">
                <a:solidFill>
                  <a:schemeClr val="bg1"/>
                </a:solidFill>
                <a:latin typeface="Helvetica"/>
                <a:cs typeface="Helvetica"/>
              </a:rPr>
              <a:t>AQAP-2110</a:t>
            </a:r>
            <a:endParaRPr lang="et-EE" sz="1400" dirty="0">
              <a:solidFill>
                <a:schemeClr val="bg1"/>
              </a:solidFill>
              <a:cs typeface="Helvetica" pitchFamily="2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A13CBB1-B0BD-C366-9684-A49AFEFCF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914" y="2633996"/>
            <a:ext cx="5462086" cy="2915863"/>
          </a:xfrm>
          <a:noFill/>
        </p:spPr>
        <p:txBody>
          <a:bodyPr/>
          <a:lstStyle/>
          <a:p>
            <a:pPr marL="285750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t-EE" sz="1600" b="1" i="0" u="none" strike="noStrike" dirty="0" err="1">
                <a:effectLst/>
                <a:latin typeface="Helvetica" pitchFamily="2" charset="0"/>
              </a:rPr>
              <a:t>Differentiation</a:t>
            </a:r>
            <a:r>
              <a:rPr lang="et-EE" sz="1600" b="1" i="0" u="none" strike="noStrike" dirty="0">
                <a:effectLst/>
                <a:latin typeface="Helvetica" pitchFamily="2" charset="0"/>
              </a:rPr>
              <a:t> in </a:t>
            </a:r>
            <a:r>
              <a:rPr lang="et-EE" sz="1600" b="1" i="0" u="none" strike="noStrike" dirty="0" err="1">
                <a:effectLst/>
                <a:latin typeface="Helvetica" pitchFamily="2" charset="0"/>
              </a:rPr>
              <a:t>the</a:t>
            </a:r>
            <a:r>
              <a:rPr lang="et-EE" sz="1600" b="1" i="0" u="none" strike="noStrike" dirty="0">
                <a:effectLst/>
                <a:latin typeface="Helvetica" pitchFamily="2" charset="0"/>
              </a:rPr>
              <a:t> Market </a:t>
            </a:r>
            <a:r>
              <a:rPr lang="et-EE" sz="1600" b="0" i="0" u="none" strike="noStrike" dirty="0">
                <a:effectLst/>
                <a:latin typeface="Helvetica" pitchFamily="2" charset="0"/>
              </a:rPr>
              <a:t>- </a:t>
            </a:r>
            <a:r>
              <a:rPr lang="et-EE" sz="1600" b="0" i="0" u="none" strike="noStrike" dirty="0" err="1">
                <a:effectLst/>
                <a:latin typeface="Helvetica" pitchFamily="2" charset="0"/>
              </a:rPr>
              <a:t>Demonstrates</a:t>
            </a:r>
            <a:r>
              <a:rPr lang="et-EE" sz="1600" b="0" i="0" u="none" strike="noStrike" dirty="0">
                <a:effectLst/>
                <a:latin typeface="Helvetica" pitchFamily="2" charset="0"/>
              </a:rPr>
              <a:t> a </a:t>
            </a:r>
            <a:r>
              <a:rPr lang="et-EE" sz="1600" b="0" i="0" u="none" strike="noStrike" dirty="0" err="1">
                <a:effectLst/>
                <a:latin typeface="Helvetica" pitchFamily="2" charset="0"/>
              </a:rPr>
              <a:t>commitment</a:t>
            </a:r>
            <a:r>
              <a:rPr lang="et-EE" sz="1600" b="0" i="0" u="none" strike="noStrike" dirty="0">
                <a:effectLst/>
                <a:latin typeface="Helvetica" pitchFamily="2" charset="0"/>
              </a:rPr>
              <a:t> </a:t>
            </a:r>
            <a:r>
              <a:rPr lang="et-EE" sz="1600" b="0" i="0" u="none" strike="noStrike" dirty="0" err="1">
                <a:effectLst/>
                <a:latin typeface="Helvetica" pitchFamily="2" charset="0"/>
              </a:rPr>
              <a:t>to</a:t>
            </a:r>
            <a:r>
              <a:rPr lang="et-EE" sz="1600" b="0" i="0" u="none" strike="noStrike" dirty="0">
                <a:effectLst/>
                <a:latin typeface="Helvetica" pitchFamily="2" charset="0"/>
              </a:rPr>
              <a:t> </a:t>
            </a:r>
            <a:r>
              <a:rPr lang="et-EE" sz="1600" b="0" i="0" u="none" strike="noStrike" dirty="0" err="1">
                <a:effectLst/>
                <a:latin typeface="Helvetica" pitchFamily="2" charset="0"/>
              </a:rPr>
              <a:t>quality</a:t>
            </a:r>
            <a:r>
              <a:rPr lang="et-EE" sz="1600" b="0" i="0" u="none" strike="noStrike" dirty="0">
                <a:effectLst/>
                <a:latin typeface="Helvetica" pitchFamily="2" charset="0"/>
              </a:rPr>
              <a:t>, </a:t>
            </a:r>
            <a:r>
              <a:rPr lang="et-EE" sz="1600" b="0" i="0" u="none" strike="noStrike" dirty="0" err="1">
                <a:effectLst/>
                <a:latin typeface="Helvetica" pitchFamily="2" charset="0"/>
              </a:rPr>
              <a:t>helping</a:t>
            </a:r>
            <a:r>
              <a:rPr lang="et-EE" sz="1600" b="0" i="0" u="none" strike="noStrike" dirty="0">
                <a:effectLst/>
                <a:latin typeface="Helvetica" pitchFamily="2" charset="0"/>
              </a:rPr>
              <a:t> </a:t>
            </a:r>
            <a:r>
              <a:rPr lang="et-EE" sz="1600" b="0" i="0" u="none" strike="noStrike" dirty="0" err="1">
                <a:effectLst/>
                <a:latin typeface="Helvetica" pitchFamily="2" charset="0"/>
              </a:rPr>
              <a:t>to</a:t>
            </a:r>
            <a:r>
              <a:rPr lang="et-EE" sz="1600" b="0" i="0" u="none" strike="noStrike" dirty="0">
                <a:effectLst/>
                <a:latin typeface="Helvetica" pitchFamily="2" charset="0"/>
              </a:rPr>
              <a:t> </a:t>
            </a:r>
            <a:r>
              <a:rPr lang="et-EE" sz="1600" b="0" i="0" u="none" strike="noStrike" dirty="0" err="1">
                <a:effectLst/>
                <a:latin typeface="Helvetica" pitchFamily="2" charset="0"/>
              </a:rPr>
              <a:t>stand</a:t>
            </a:r>
            <a:r>
              <a:rPr lang="et-EE" sz="1600" b="0" i="0" u="none" strike="noStrike" dirty="0">
                <a:effectLst/>
                <a:latin typeface="Helvetica" pitchFamily="2" charset="0"/>
              </a:rPr>
              <a:t> </a:t>
            </a:r>
            <a:r>
              <a:rPr lang="et-EE" sz="1600" b="0" i="0" u="none" strike="noStrike" dirty="0" err="1">
                <a:effectLst/>
                <a:latin typeface="Helvetica" pitchFamily="2" charset="0"/>
              </a:rPr>
              <a:t>out</a:t>
            </a:r>
            <a:r>
              <a:rPr lang="et-EE" sz="1600" b="0" i="0" u="none" strike="noStrike" dirty="0">
                <a:effectLst/>
                <a:latin typeface="Helvetica" pitchFamily="2" charset="0"/>
              </a:rPr>
              <a:t> </a:t>
            </a:r>
            <a:r>
              <a:rPr lang="et-EE" sz="1600" b="0" i="0" u="none" strike="noStrike" dirty="0" err="1">
                <a:effectLst/>
                <a:latin typeface="Helvetica" pitchFamily="2" charset="0"/>
              </a:rPr>
              <a:t>from</a:t>
            </a:r>
            <a:r>
              <a:rPr lang="et-EE" sz="1600" b="0" i="0" u="none" strike="noStrike" dirty="0">
                <a:effectLst/>
                <a:latin typeface="Helvetica" pitchFamily="2" charset="0"/>
              </a:rPr>
              <a:t> </a:t>
            </a:r>
            <a:r>
              <a:rPr lang="et-EE" sz="1600" b="0" i="0" u="none" strike="noStrike" dirty="0" err="1">
                <a:effectLst/>
                <a:latin typeface="Helvetica" pitchFamily="2" charset="0"/>
              </a:rPr>
              <a:t>competitors</a:t>
            </a:r>
            <a:endParaRPr lang="et-EE" sz="1600" b="0" i="0" u="none" strike="noStrike" dirty="0">
              <a:effectLst/>
              <a:latin typeface="Helvetica" pitchFamily="2" charset="0"/>
            </a:endParaRPr>
          </a:p>
          <a:p>
            <a:pPr marL="285750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t-EE" sz="1600" b="1" i="0" u="none" strike="noStrike" dirty="0" err="1">
                <a:effectLst/>
                <a:latin typeface="Helvetica" pitchFamily="2" charset="0"/>
              </a:rPr>
              <a:t>Expanded</a:t>
            </a:r>
            <a:r>
              <a:rPr lang="et-EE" sz="1600" b="1" i="0" u="none" strike="noStrike" dirty="0">
                <a:effectLst/>
                <a:latin typeface="Helvetica" pitchFamily="2" charset="0"/>
              </a:rPr>
              <a:t> Business </a:t>
            </a:r>
            <a:r>
              <a:rPr lang="et-EE" sz="1600" b="1" i="0" u="none" strike="noStrike" dirty="0" err="1">
                <a:effectLst/>
                <a:latin typeface="Helvetica" pitchFamily="2" charset="0"/>
              </a:rPr>
              <a:t>Opportunities</a:t>
            </a:r>
            <a:r>
              <a:rPr lang="et-EE" sz="1600" b="1" i="0" u="none" strike="noStrike" dirty="0">
                <a:effectLst/>
                <a:latin typeface="Helvetica" pitchFamily="2" charset="0"/>
              </a:rPr>
              <a:t> </a:t>
            </a:r>
            <a:r>
              <a:rPr lang="et-EE" sz="1600" b="0" i="0" u="none" strike="noStrike" dirty="0">
                <a:effectLst/>
                <a:latin typeface="Helvetica" pitchFamily="2" charset="0"/>
              </a:rPr>
              <a:t>- </a:t>
            </a:r>
            <a:r>
              <a:rPr lang="et-EE" sz="1600" b="0" i="0" u="none" strike="noStrike" dirty="0" err="1">
                <a:effectLst/>
                <a:latin typeface="Helvetica" pitchFamily="2" charset="0"/>
              </a:rPr>
              <a:t>Improves</a:t>
            </a:r>
            <a:r>
              <a:rPr lang="et-EE" sz="1600" b="0" i="0" u="none" strike="noStrike" dirty="0">
                <a:effectLst/>
                <a:latin typeface="Helvetica" pitchFamily="2" charset="0"/>
              </a:rPr>
              <a:t> </a:t>
            </a:r>
            <a:r>
              <a:rPr lang="et-EE" sz="1600" b="0" i="0" u="none" strike="noStrike" dirty="0" err="1">
                <a:effectLst/>
                <a:latin typeface="Helvetica" pitchFamily="2" charset="0"/>
              </a:rPr>
              <a:t>position</a:t>
            </a:r>
            <a:r>
              <a:rPr lang="et-EE" sz="1600" b="0" i="0" u="none" strike="noStrike" dirty="0">
                <a:effectLst/>
                <a:latin typeface="Helvetica" pitchFamily="2" charset="0"/>
              </a:rPr>
              <a:t> in </a:t>
            </a:r>
            <a:r>
              <a:rPr lang="et-EE" sz="1600" b="0" i="0" u="none" strike="noStrike" dirty="0" err="1">
                <a:effectLst/>
                <a:latin typeface="Helvetica" pitchFamily="2" charset="0"/>
              </a:rPr>
              <a:t>both</a:t>
            </a:r>
            <a:r>
              <a:rPr lang="et-EE" sz="1600" b="0" i="0" u="none" strike="noStrike" dirty="0">
                <a:effectLst/>
                <a:latin typeface="Helvetica" pitchFamily="2" charset="0"/>
              </a:rPr>
              <a:t> </a:t>
            </a:r>
            <a:r>
              <a:rPr lang="et-EE" sz="1600" b="0" i="0" u="none" strike="noStrike" dirty="0" err="1">
                <a:effectLst/>
                <a:latin typeface="Helvetica" pitchFamily="2" charset="0"/>
              </a:rPr>
              <a:t>domestic</a:t>
            </a:r>
            <a:r>
              <a:rPr lang="et-EE" sz="1600" b="0" i="0" u="none" strike="noStrike" dirty="0">
                <a:effectLst/>
                <a:latin typeface="Helvetica" pitchFamily="2" charset="0"/>
              </a:rPr>
              <a:t> and </a:t>
            </a:r>
            <a:r>
              <a:rPr lang="et-EE" sz="1600" b="0" i="0" u="none" strike="noStrike" dirty="0" err="1">
                <a:effectLst/>
                <a:latin typeface="Helvetica" pitchFamily="2" charset="0"/>
              </a:rPr>
              <a:t>international</a:t>
            </a:r>
            <a:r>
              <a:rPr lang="et-EE" sz="1600" b="0" i="0" u="none" strike="noStrike" dirty="0">
                <a:effectLst/>
                <a:latin typeface="Helvetica" pitchFamily="2" charset="0"/>
              </a:rPr>
              <a:t> </a:t>
            </a:r>
            <a:r>
              <a:rPr lang="et-EE" sz="1600" b="0" i="0" u="none" strike="noStrike" dirty="0" err="1">
                <a:effectLst/>
                <a:latin typeface="Helvetica" pitchFamily="2" charset="0"/>
              </a:rPr>
              <a:t>markets</a:t>
            </a:r>
            <a:r>
              <a:rPr lang="et-EE" sz="1600" b="0" i="0" u="none" strike="noStrike" dirty="0">
                <a:effectLst/>
                <a:latin typeface="Helvetica" pitchFamily="2" charset="0"/>
              </a:rPr>
              <a:t>, </a:t>
            </a:r>
            <a:r>
              <a:rPr lang="et-EE" sz="1600" b="0" i="0" u="none" strike="noStrike" dirty="0" err="1">
                <a:effectLst/>
                <a:latin typeface="Helvetica" pitchFamily="2" charset="0"/>
              </a:rPr>
              <a:t>opening</a:t>
            </a:r>
            <a:r>
              <a:rPr lang="et-EE" sz="1600" b="0" i="0" u="none" strike="noStrike" dirty="0">
                <a:effectLst/>
                <a:latin typeface="Helvetica" pitchFamily="2" charset="0"/>
              </a:rPr>
              <a:t> </a:t>
            </a:r>
            <a:r>
              <a:rPr lang="et-EE" sz="1600" b="0" i="0" u="none" strike="noStrike" dirty="0" err="1">
                <a:effectLst/>
                <a:latin typeface="Helvetica" pitchFamily="2" charset="0"/>
              </a:rPr>
              <a:t>up</a:t>
            </a:r>
            <a:r>
              <a:rPr lang="et-EE" sz="1600" b="0" i="0" u="none" strike="noStrike" dirty="0">
                <a:effectLst/>
                <a:latin typeface="Helvetica" pitchFamily="2" charset="0"/>
              </a:rPr>
              <a:t> </a:t>
            </a:r>
            <a:r>
              <a:rPr lang="et-EE" sz="1600" b="0" i="0" u="none" strike="noStrike" dirty="0" err="1">
                <a:effectLst/>
                <a:latin typeface="Helvetica" pitchFamily="2" charset="0"/>
              </a:rPr>
              <a:t>new</a:t>
            </a:r>
            <a:r>
              <a:rPr lang="et-EE" sz="1600" b="0" i="0" u="none" strike="noStrike" dirty="0">
                <a:effectLst/>
                <a:latin typeface="Helvetica" pitchFamily="2" charset="0"/>
              </a:rPr>
              <a:t> </a:t>
            </a:r>
            <a:r>
              <a:rPr lang="et-EE" sz="1600" b="0" i="0" u="none" strike="noStrike" dirty="0" err="1">
                <a:effectLst/>
                <a:latin typeface="Helvetica" pitchFamily="2" charset="0"/>
              </a:rPr>
              <a:t>business</a:t>
            </a:r>
            <a:r>
              <a:rPr lang="et-EE" sz="1600" b="0" i="0" u="none" strike="noStrike" dirty="0">
                <a:effectLst/>
                <a:latin typeface="Helvetica" pitchFamily="2" charset="0"/>
              </a:rPr>
              <a:t> </a:t>
            </a:r>
            <a:r>
              <a:rPr lang="et-EE" sz="1600" b="0" i="0" u="none" strike="noStrike" dirty="0" err="1">
                <a:effectLst/>
                <a:latin typeface="Helvetica" pitchFamily="2" charset="0"/>
              </a:rPr>
              <a:t>opportunities</a:t>
            </a:r>
            <a:r>
              <a:rPr lang="et-EE" sz="1600" b="0" i="0" u="none" strike="noStrike" dirty="0">
                <a:effectLst/>
                <a:latin typeface="Helvetica" pitchFamily="2" charset="0"/>
              </a:rPr>
              <a:t>.</a:t>
            </a:r>
          </a:p>
          <a:p>
            <a:pPr marL="285750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t-EE" sz="1600" b="1" i="0" u="none" strike="noStrike" dirty="0" err="1">
                <a:effectLst/>
                <a:latin typeface="Helvetica" pitchFamily="2" charset="0"/>
              </a:rPr>
              <a:t>Optimized</a:t>
            </a:r>
            <a:r>
              <a:rPr lang="et-EE" sz="1600" b="1" i="0" u="none" strike="noStrike" dirty="0">
                <a:effectLst/>
                <a:latin typeface="Helvetica" pitchFamily="2" charset="0"/>
              </a:rPr>
              <a:t> </a:t>
            </a:r>
            <a:r>
              <a:rPr lang="et-EE" sz="1600" b="1" i="0" u="none" strike="noStrike" dirty="0" err="1">
                <a:effectLst/>
                <a:latin typeface="Helvetica" pitchFamily="2" charset="0"/>
              </a:rPr>
              <a:t>Processes</a:t>
            </a:r>
            <a:r>
              <a:rPr lang="et-EE" sz="1600" b="1" i="0" u="none" strike="noStrike" dirty="0">
                <a:effectLst/>
                <a:latin typeface="Helvetica" pitchFamily="2" charset="0"/>
              </a:rPr>
              <a:t> </a:t>
            </a:r>
            <a:r>
              <a:rPr lang="et-EE" sz="1600" b="0" i="0" u="none" strike="noStrike" dirty="0">
                <a:effectLst/>
                <a:latin typeface="Helvetica" pitchFamily="2" charset="0"/>
              </a:rPr>
              <a:t>- </a:t>
            </a:r>
            <a:r>
              <a:rPr lang="et-EE" sz="1600" b="0" i="0" u="none" strike="noStrike" dirty="0" err="1">
                <a:effectLst/>
                <a:latin typeface="Helvetica" pitchFamily="2" charset="0"/>
              </a:rPr>
              <a:t>Enhances</a:t>
            </a:r>
            <a:r>
              <a:rPr lang="et-EE" sz="1600" b="0" i="0" u="none" strike="noStrike" dirty="0">
                <a:effectLst/>
                <a:latin typeface="Helvetica" pitchFamily="2" charset="0"/>
              </a:rPr>
              <a:t> </a:t>
            </a:r>
            <a:r>
              <a:rPr lang="et-EE" sz="1600" b="0" i="0" u="none" strike="noStrike" dirty="0" err="1">
                <a:effectLst/>
                <a:latin typeface="Helvetica" pitchFamily="2" charset="0"/>
              </a:rPr>
              <a:t>efficiency</a:t>
            </a:r>
            <a:r>
              <a:rPr lang="et-EE" sz="1600" b="0" i="0" u="none" strike="noStrike" dirty="0">
                <a:effectLst/>
                <a:latin typeface="Helvetica" pitchFamily="2" charset="0"/>
              </a:rPr>
              <a:t> by </a:t>
            </a:r>
            <a:r>
              <a:rPr lang="et-EE" sz="1600" b="0" i="0" u="none" strike="noStrike" dirty="0" err="1">
                <a:effectLst/>
                <a:latin typeface="Helvetica" pitchFamily="2" charset="0"/>
              </a:rPr>
              <a:t>reducing</a:t>
            </a:r>
            <a:r>
              <a:rPr lang="et-EE" sz="1600" b="0" i="0" u="none" strike="noStrike" dirty="0">
                <a:effectLst/>
                <a:latin typeface="Helvetica" pitchFamily="2" charset="0"/>
              </a:rPr>
              <a:t> </a:t>
            </a:r>
            <a:r>
              <a:rPr lang="et-EE" sz="1600" b="0" i="0" u="none" strike="noStrike" dirty="0" err="1">
                <a:effectLst/>
                <a:latin typeface="Helvetica" pitchFamily="2" charset="0"/>
              </a:rPr>
              <a:t>production</a:t>
            </a:r>
            <a:r>
              <a:rPr lang="et-EE" sz="1600" b="0" i="0" u="none" strike="noStrike" dirty="0">
                <a:effectLst/>
                <a:latin typeface="Helvetica" pitchFamily="2" charset="0"/>
              </a:rPr>
              <a:t> </a:t>
            </a:r>
            <a:r>
              <a:rPr lang="et-EE" sz="1600" b="0" i="0" u="none" strike="noStrike" dirty="0" err="1">
                <a:effectLst/>
                <a:latin typeface="Helvetica" pitchFamily="2" charset="0"/>
              </a:rPr>
              <a:t>costs</a:t>
            </a:r>
            <a:r>
              <a:rPr lang="et-EE" sz="1600" b="0" i="0" u="none" strike="noStrike" dirty="0">
                <a:effectLst/>
                <a:latin typeface="Helvetica" pitchFamily="2" charset="0"/>
              </a:rPr>
              <a:t>.</a:t>
            </a:r>
          </a:p>
          <a:p>
            <a:pPr marL="285750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t-EE" sz="1600" b="1" dirty="0" err="1">
                <a:latin typeface="Helvetica" pitchFamily="2" charset="0"/>
              </a:rPr>
              <a:t>Higher</a:t>
            </a:r>
            <a:r>
              <a:rPr lang="et-EE" sz="1600" b="1" dirty="0">
                <a:latin typeface="Helvetica" pitchFamily="2" charset="0"/>
              </a:rPr>
              <a:t> Quality </a:t>
            </a:r>
            <a:r>
              <a:rPr lang="et-EE" sz="1600" dirty="0">
                <a:latin typeface="Helvetica" pitchFamily="2" charset="0"/>
              </a:rPr>
              <a:t>- </a:t>
            </a:r>
            <a:r>
              <a:rPr lang="et-EE" sz="1600" dirty="0" err="1">
                <a:latin typeface="Helvetica" pitchFamily="2" charset="0"/>
              </a:rPr>
              <a:t>Ensures</a:t>
            </a:r>
            <a:r>
              <a:rPr lang="et-EE" sz="1600" dirty="0">
                <a:latin typeface="Helvetica" pitchFamily="2" charset="0"/>
              </a:rPr>
              <a:t> </a:t>
            </a:r>
            <a:r>
              <a:rPr lang="et-EE" sz="1600" dirty="0" err="1">
                <a:latin typeface="Helvetica" pitchFamily="2" charset="0"/>
              </a:rPr>
              <a:t>the</a:t>
            </a:r>
            <a:r>
              <a:rPr lang="et-EE" sz="1600" dirty="0">
                <a:latin typeface="Helvetica" pitchFamily="2" charset="0"/>
              </a:rPr>
              <a:t> </a:t>
            </a:r>
            <a:r>
              <a:rPr lang="et-EE" sz="1600" dirty="0" err="1">
                <a:latin typeface="Helvetica" pitchFamily="2" charset="0"/>
              </a:rPr>
              <a:t>quality</a:t>
            </a:r>
            <a:r>
              <a:rPr lang="et-EE" sz="1600" dirty="0">
                <a:latin typeface="Helvetica" pitchFamily="2" charset="0"/>
              </a:rPr>
              <a:t> of </a:t>
            </a:r>
            <a:r>
              <a:rPr lang="et-EE" sz="1600" dirty="0" err="1">
                <a:latin typeface="Helvetica" pitchFamily="2" charset="0"/>
              </a:rPr>
              <a:t>products</a:t>
            </a:r>
            <a:r>
              <a:rPr lang="et-EE" sz="1600" dirty="0">
                <a:latin typeface="Helvetica" pitchFamily="2" charset="0"/>
              </a:rPr>
              <a:t>/</a:t>
            </a:r>
            <a:r>
              <a:rPr lang="et-EE" sz="1600" dirty="0" err="1">
                <a:latin typeface="Helvetica" pitchFamily="2" charset="0"/>
              </a:rPr>
              <a:t>services</a:t>
            </a:r>
            <a:r>
              <a:rPr lang="et-EE" sz="1600" dirty="0">
                <a:latin typeface="Helvetica" pitchFamily="2" charset="0"/>
              </a:rPr>
              <a:t>, </a:t>
            </a:r>
            <a:r>
              <a:rPr lang="et-EE" sz="1600" dirty="0" err="1">
                <a:latin typeface="Helvetica" pitchFamily="2" charset="0"/>
              </a:rPr>
              <a:t>increasing</a:t>
            </a:r>
            <a:r>
              <a:rPr lang="et-EE" sz="1600" dirty="0">
                <a:latin typeface="Helvetica" pitchFamily="2" charset="0"/>
              </a:rPr>
              <a:t> </a:t>
            </a:r>
            <a:r>
              <a:rPr lang="et-EE" sz="1600" dirty="0" err="1">
                <a:latin typeface="Helvetica" pitchFamily="2" charset="0"/>
              </a:rPr>
              <a:t>customer</a:t>
            </a:r>
            <a:r>
              <a:rPr lang="et-EE" sz="1600" dirty="0">
                <a:latin typeface="Helvetica" pitchFamily="2" charset="0"/>
              </a:rPr>
              <a:t> </a:t>
            </a:r>
            <a:r>
              <a:rPr lang="et-EE" sz="1600" dirty="0" err="1">
                <a:latin typeface="Helvetica" pitchFamily="2" charset="0"/>
              </a:rPr>
              <a:t>satisfaction</a:t>
            </a:r>
            <a:r>
              <a:rPr lang="et-EE" sz="1600" dirty="0">
                <a:latin typeface="Helvetica" pitchFamily="2" charset="0"/>
              </a:rPr>
              <a:t> and </a:t>
            </a:r>
            <a:r>
              <a:rPr lang="et-EE" sz="1600" dirty="0" err="1">
                <a:latin typeface="Helvetica" pitchFamily="2" charset="0"/>
              </a:rPr>
              <a:t>loyalty</a:t>
            </a:r>
            <a:r>
              <a:rPr lang="et-EE" sz="1600" dirty="0">
                <a:latin typeface="Helvetica" pitchFamily="2" charset="0"/>
              </a:rPr>
              <a:t>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BA1841-1F5D-5EA2-4414-3E3470C8345A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165D33A2-021C-6F47-8E09-92FCE95A5325}" type="datetime4">
              <a:rPr lang="en-US" smtClean="0"/>
              <a:t>November 11, 2024</a:t>
            </a:fld>
            <a:endParaRPr lang="en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BF2BB-24CE-E49C-93CE-FAC17D406A2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001DA02-F279-C541-BF26-E504725BD99C}" type="slidenum">
              <a:rPr lang="en-EE" smtClean="0"/>
              <a:pPr/>
              <a:t>8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870632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525A31-CD56-550E-E908-BAFB67B4C0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92977" y="362029"/>
            <a:ext cx="6872870" cy="300082"/>
          </a:xfrm>
        </p:spPr>
        <p:txBody>
          <a:bodyPr/>
          <a:lstStyle/>
          <a:p>
            <a:r>
              <a:rPr lang="en-EE"/>
              <a:t>Quality infrastructure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FC41A0-4000-3489-2FB2-9F3836BB037B}"/>
              </a:ext>
            </a:extLst>
          </p:cNvPr>
          <p:cNvSpPr/>
          <p:nvPr/>
        </p:nvSpPr>
        <p:spPr>
          <a:xfrm>
            <a:off x="132771" y="890392"/>
            <a:ext cx="1468805" cy="5861020"/>
          </a:xfrm>
          <a:prstGeom prst="rect">
            <a:avLst/>
          </a:prstGeom>
          <a:solidFill>
            <a:schemeClr val="bg1"/>
          </a:solidFill>
          <a:ln>
            <a:solidFill>
              <a:srgbClr val="00407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392AA7-523B-DD75-57FF-F3928BE397B8}"/>
              </a:ext>
            </a:extLst>
          </p:cNvPr>
          <p:cNvSpPr/>
          <p:nvPr/>
        </p:nvSpPr>
        <p:spPr>
          <a:xfrm>
            <a:off x="10590424" y="890392"/>
            <a:ext cx="1468805" cy="5861020"/>
          </a:xfrm>
          <a:prstGeom prst="rect">
            <a:avLst/>
          </a:prstGeom>
          <a:solidFill>
            <a:schemeClr val="bg1"/>
          </a:solidFill>
          <a:ln>
            <a:solidFill>
              <a:srgbClr val="00407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8440FCE-79BC-9F45-E632-9BAAC44788F9}"/>
              </a:ext>
            </a:extLst>
          </p:cNvPr>
          <p:cNvSpPr txBox="1">
            <a:spLocks/>
          </p:cNvSpPr>
          <p:nvPr/>
        </p:nvSpPr>
        <p:spPr>
          <a:xfrm>
            <a:off x="4627321" y="1982437"/>
            <a:ext cx="2330309" cy="432404"/>
          </a:xfrm>
          <a:prstGeom prst="rect">
            <a:avLst/>
          </a:prstGeom>
          <a:solidFill>
            <a:srgbClr val="EA752A"/>
          </a:solidFill>
        </p:spPr>
        <p:txBody>
          <a:bodyPr vert="horz" wrap="none" lIns="288000" tIns="108000" rIns="288000" bIns="7200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EE" sz="1800">
                <a:solidFill>
                  <a:schemeClr val="bg1"/>
                </a:solidFill>
              </a:rPr>
              <a:t>CERTIFICATION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76EA584-38C4-A9D9-26E2-FDC12F859163}"/>
              </a:ext>
            </a:extLst>
          </p:cNvPr>
          <p:cNvSpPr txBox="1">
            <a:spLocks/>
          </p:cNvSpPr>
          <p:nvPr/>
        </p:nvSpPr>
        <p:spPr>
          <a:xfrm>
            <a:off x="5737173" y="3249701"/>
            <a:ext cx="2727725" cy="432404"/>
          </a:xfrm>
          <a:prstGeom prst="rect">
            <a:avLst/>
          </a:prstGeom>
          <a:solidFill>
            <a:srgbClr val="EA752A"/>
          </a:solidFill>
        </p:spPr>
        <p:txBody>
          <a:bodyPr vert="horz" wrap="none" lIns="288000" tIns="108000" rIns="288000" bIns="7200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EE" sz="1800">
                <a:solidFill>
                  <a:schemeClr val="bg1"/>
                </a:solidFill>
              </a:rPr>
              <a:t>STANDARDIZATION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588F686-96FD-A214-499C-3D7EF62C9339}"/>
              </a:ext>
            </a:extLst>
          </p:cNvPr>
          <p:cNvSpPr txBox="1">
            <a:spLocks/>
          </p:cNvSpPr>
          <p:nvPr/>
        </p:nvSpPr>
        <p:spPr>
          <a:xfrm>
            <a:off x="3673851" y="4552359"/>
            <a:ext cx="3184903" cy="432404"/>
          </a:xfrm>
          <a:prstGeom prst="rect">
            <a:avLst/>
          </a:prstGeom>
          <a:solidFill>
            <a:srgbClr val="EA752A"/>
          </a:solidFill>
        </p:spPr>
        <p:txBody>
          <a:bodyPr vert="horz" wrap="none" lIns="288000" tIns="108000" rIns="288000" bIns="7200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>
                <a:solidFill>
                  <a:schemeClr val="bg1"/>
                </a:solidFill>
              </a:rPr>
              <a:t>T</a:t>
            </a:r>
            <a:r>
              <a:rPr lang="en-EE" sz="1800">
                <a:solidFill>
                  <a:schemeClr val="bg1"/>
                </a:solidFill>
              </a:rPr>
              <a:t>ESTING / INSPECTION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8C90F1D-FB56-F8F9-5A1F-9B5101BC02E3}"/>
              </a:ext>
            </a:extLst>
          </p:cNvPr>
          <p:cNvSpPr txBox="1">
            <a:spLocks/>
          </p:cNvSpPr>
          <p:nvPr/>
        </p:nvSpPr>
        <p:spPr>
          <a:xfrm>
            <a:off x="6892517" y="5968395"/>
            <a:ext cx="2056388" cy="432404"/>
          </a:xfrm>
          <a:prstGeom prst="rect">
            <a:avLst/>
          </a:prstGeom>
          <a:solidFill>
            <a:srgbClr val="EA752A"/>
          </a:solidFill>
        </p:spPr>
        <p:txBody>
          <a:bodyPr vert="horz" wrap="none" lIns="288000" tIns="108000" rIns="288000" bIns="7200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t-EE" sz="1800">
                <a:solidFill>
                  <a:schemeClr val="bg1"/>
                </a:solidFill>
              </a:rPr>
              <a:t>METROLOGY</a:t>
            </a:r>
            <a:endParaRPr lang="en-EE" sz="1800">
              <a:solidFill>
                <a:schemeClr val="bg1"/>
              </a:solidFill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6566814-C2DB-358E-46A6-7E3F4113D662}"/>
              </a:ext>
            </a:extLst>
          </p:cNvPr>
          <p:cNvSpPr txBox="1">
            <a:spLocks/>
          </p:cNvSpPr>
          <p:nvPr/>
        </p:nvSpPr>
        <p:spPr>
          <a:xfrm>
            <a:off x="9169933" y="572874"/>
            <a:ext cx="1365393" cy="404511"/>
          </a:xfrm>
          <a:prstGeom prst="rect">
            <a:avLst/>
          </a:prstGeom>
          <a:noFill/>
        </p:spPr>
        <p:txBody>
          <a:bodyPr vert="horz" wrap="none" lIns="180000" tIns="108000" rIns="180000" bIns="7200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EE" sz="1600">
                <a:solidFill>
                  <a:srgbClr val="004071"/>
                </a:solidFill>
              </a:rPr>
              <a:t>recognition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72EAA6C-34A3-7C70-F7F7-2354E716E57E}"/>
              </a:ext>
            </a:extLst>
          </p:cNvPr>
          <p:cNvSpPr txBox="1">
            <a:spLocks/>
          </p:cNvSpPr>
          <p:nvPr/>
        </p:nvSpPr>
        <p:spPr>
          <a:xfrm>
            <a:off x="8884599" y="3043935"/>
            <a:ext cx="1650727" cy="404511"/>
          </a:xfrm>
          <a:prstGeom prst="rect">
            <a:avLst/>
          </a:prstGeom>
          <a:noFill/>
        </p:spPr>
        <p:txBody>
          <a:bodyPr vert="horz" wrap="none" lIns="180000" tIns="108000" rIns="180000" bIns="7200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EE" sz="1600">
                <a:solidFill>
                  <a:srgbClr val="004071"/>
                </a:solidFill>
              </a:rPr>
              <a:t>harmonization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FC67155-031A-FA8C-F00C-551789D6835E}"/>
              </a:ext>
            </a:extLst>
          </p:cNvPr>
          <p:cNvSpPr txBox="1">
            <a:spLocks/>
          </p:cNvSpPr>
          <p:nvPr/>
        </p:nvSpPr>
        <p:spPr>
          <a:xfrm>
            <a:off x="9169933" y="6184597"/>
            <a:ext cx="1365393" cy="404511"/>
          </a:xfrm>
          <a:prstGeom prst="rect">
            <a:avLst/>
          </a:prstGeom>
          <a:noFill/>
        </p:spPr>
        <p:txBody>
          <a:bodyPr vert="horz" wrap="none" lIns="180000" tIns="108000" rIns="180000" bIns="7200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EE" sz="1600">
                <a:solidFill>
                  <a:srgbClr val="004071"/>
                </a:solidFill>
              </a:rPr>
              <a:t>recognition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D16CCB4-668B-7835-4F8A-AA6C7D3B6623}"/>
              </a:ext>
            </a:extLst>
          </p:cNvPr>
          <p:cNvSpPr txBox="1">
            <a:spLocks/>
          </p:cNvSpPr>
          <p:nvPr/>
        </p:nvSpPr>
        <p:spPr>
          <a:xfrm>
            <a:off x="9192375" y="5749721"/>
            <a:ext cx="1342951" cy="404511"/>
          </a:xfrm>
          <a:prstGeom prst="rect">
            <a:avLst/>
          </a:prstGeom>
          <a:noFill/>
        </p:spPr>
        <p:txBody>
          <a:bodyPr vert="horz" wrap="none" lIns="180000" tIns="108000" rIns="180000" bIns="7200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EE" sz="1600">
                <a:solidFill>
                  <a:srgbClr val="004071"/>
                </a:solidFill>
              </a:rPr>
              <a:t>traceability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E363CBE-992A-90B8-FB50-C3A8E293D2B8}"/>
              </a:ext>
            </a:extLst>
          </p:cNvPr>
          <p:cNvSpPr txBox="1">
            <a:spLocks/>
          </p:cNvSpPr>
          <p:nvPr/>
        </p:nvSpPr>
        <p:spPr>
          <a:xfrm>
            <a:off x="8733916" y="5143857"/>
            <a:ext cx="1801410" cy="404511"/>
          </a:xfrm>
          <a:prstGeom prst="rect">
            <a:avLst/>
          </a:prstGeom>
          <a:noFill/>
        </p:spPr>
        <p:txBody>
          <a:bodyPr vert="horz" wrap="none" lIns="180000" tIns="108000" rIns="180000" bIns="7200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EE" sz="1600">
                <a:solidFill>
                  <a:srgbClr val="004071"/>
                </a:solidFill>
              </a:rPr>
              <a:t>ISO/IEC 17025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0B7EA65-276D-7EA9-34D4-1CE7B410E5B1}"/>
              </a:ext>
            </a:extLst>
          </p:cNvPr>
          <p:cNvSpPr txBox="1">
            <a:spLocks/>
          </p:cNvSpPr>
          <p:nvPr/>
        </p:nvSpPr>
        <p:spPr>
          <a:xfrm>
            <a:off x="6861571" y="4302028"/>
            <a:ext cx="1801410" cy="404511"/>
          </a:xfrm>
          <a:prstGeom prst="rect">
            <a:avLst/>
          </a:prstGeom>
          <a:noFill/>
        </p:spPr>
        <p:txBody>
          <a:bodyPr vert="horz" wrap="none" lIns="180000" tIns="108000" rIns="180000" bIns="7200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EE" sz="1600">
                <a:solidFill>
                  <a:srgbClr val="004071"/>
                </a:solidFill>
              </a:rPr>
              <a:t>ISO/IEC 17025 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FDC8733-ECC4-4828-F56B-369626C4E65B}"/>
              </a:ext>
            </a:extLst>
          </p:cNvPr>
          <p:cNvSpPr txBox="1">
            <a:spLocks/>
          </p:cNvSpPr>
          <p:nvPr/>
        </p:nvSpPr>
        <p:spPr>
          <a:xfrm>
            <a:off x="6861571" y="4868085"/>
            <a:ext cx="1801410" cy="404511"/>
          </a:xfrm>
          <a:prstGeom prst="rect">
            <a:avLst/>
          </a:prstGeom>
          <a:noFill/>
        </p:spPr>
        <p:txBody>
          <a:bodyPr vert="horz" wrap="none" lIns="180000" tIns="108000" rIns="180000" bIns="7200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EE" sz="1600">
                <a:solidFill>
                  <a:srgbClr val="004071"/>
                </a:solidFill>
              </a:rPr>
              <a:t>ISO/IEC 17020 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C936965-EEDF-11C5-49E4-4F4C0915BED9}"/>
              </a:ext>
            </a:extLst>
          </p:cNvPr>
          <p:cNvSpPr txBox="1">
            <a:spLocks/>
          </p:cNvSpPr>
          <p:nvPr/>
        </p:nvSpPr>
        <p:spPr>
          <a:xfrm>
            <a:off x="4948906" y="1248359"/>
            <a:ext cx="1743702" cy="626110"/>
          </a:xfrm>
          <a:prstGeom prst="rect">
            <a:avLst/>
          </a:prstGeom>
          <a:noFill/>
        </p:spPr>
        <p:txBody>
          <a:bodyPr vert="horz" wrap="none" lIns="180000" tIns="108000" rIns="180000" bIns="7200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EE" sz="1600">
                <a:solidFill>
                  <a:srgbClr val="004071"/>
                </a:solidFill>
              </a:rPr>
              <a:t>ISO/IEC 17021</a:t>
            </a:r>
            <a:br>
              <a:rPr lang="en-EE" sz="1600">
                <a:solidFill>
                  <a:srgbClr val="004071"/>
                </a:solidFill>
              </a:rPr>
            </a:br>
            <a:r>
              <a:rPr lang="en-EE" sz="1600">
                <a:solidFill>
                  <a:srgbClr val="004071"/>
                </a:solidFill>
              </a:rPr>
              <a:t>ISO/IEC 17065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E9365C03-824E-5882-260E-E639480F1E26}"/>
              </a:ext>
            </a:extLst>
          </p:cNvPr>
          <p:cNvSpPr txBox="1">
            <a:spLocks/>
          </p:cNvSpPr>
          <p:nvPr/>
        </p:nvSpPr>
        <p:spPr>
          <a:xfrm>
            <a:off x="1862918" y="1550999"/>
            <a:ext cx="1857514" cy="626110"/>
          </a:xfrm>
          <a:prstGeom prst="rect">
            <a:avLst/>
          </a:prstGeom>
          <a:noFill/>
        </p:spPr>
        <p:txBody>
          <a:bodyPr vert="horz" wrap="none" lIns="180000" tIns="108000" rIns="180000" bIns="7200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EE" sz="1600">
                <a:solidFill>
                  <a:srgbClr val="004071"/>
                </a:solidFill>
              </a:rPr>
              <a:t>ISO 9000/14000</a:t>
            </a:r>
            <a:br>
              <a:rPr lang="en-EE" sz="1600">
                <a:solidFill>
                  <a:srgbClr val="004071"/>
                </a:solidFill>
              </a:rPr>
            </a:br>
            <a:r>
              <a:rPr lang="en-EE" sz="1600">
                <a:solidFill>
                  <a:srgbClr val="004071"/>
                </a:solidFill>
              </a:rPr>
              <a:t>HACCP etc.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E60C475-D0CB-6007-5F02-F339C97E80EE}"/>
              </a:ext>
            </a:extLst>
          </p:cNvPr>
          <p:cNvSpPr txBox="1">
            <a:spLocks/>
          </p:cNvSpPr>
          <p:nvPr/>
        </p:nvSpPr>
        <p:spPr>
          <a:xfrm>
            <a:off x="1862918" y="2219693"/>
            <a:ext cx="2142849" cy="626110"/>
          </a:xfrm>
          <a:prstGeom prst="rect">
            <a:avLst/>
          </a:prstGeom>
          <a:noFill/>
        </p:spPr>
        <p:txBody>
          <a:bodyPr vert="horz" wrap="none" lIns="180000" tIns="108000" rIns="180000" bIns="7200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>
                <a:solidFill>
                  <a:srgbClr val="004071"/>
                </a:solidFill>
              </a:rPr>
              <a:t>p</a:t>
            </a:r>
            <a:r>
              <a:rPr lang="en-EE" sz="1600">
                <a:solidFill>
                  <a:srgbClr val="004071"/>
                </a:solidFill>
              </a:rPr>
              <a:t>roduct certification</a:t>
            </a:r>
            <a:br>
              <a:rPr lang="en-EE" sz="1600">
                <a:solidFill>
                  <a:srgbClr val="004071"/>
                </a:solidFill>
              </a:rPr>
            </a:br>
            <a:r>
              <a:rPr lang="en-EE" sz="1600">
                <a:solidFill>
                  <a:srgbClr val="004071"/>
                </a:solidFill>
              </a:rPr>
              <a:t>CE etc.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A8480C8-FAA9-3574-7DF3-53C6138A61CE}"/>
              </a:ext>
            </a:extLst>
          </p:cNvPr>
          <p:cNvSpPr txBox="1">
            <a:spLocks/>
          </p:cNvSpPr>
          <p:nvPr/>
        </p:nvSpPr>
        <p:spPr>
          <a:xfrm>
            <a:off x="1862918" y="3024324"/>
            <a:ext cx="3245715" cy="404511"/>
          </a:xfrm>
          <a:prstGeom prst="rect">
            <a:avLst/>
          </a:prstGeom>
          <a:noFill/>
        </p:spPr>
        <p:txBody>
          <a:bodyPr vert="horz" wrap="none" lIns="180000" tIns="108000" rIns="180000" bIns="7200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1600" err="1">
                <a:solidFill>
                  <a:srgbClr val="004071"/>
                </a:solidFill>
              </a:rPr>
              <a:t>national</a:t>
            </a:r>
            <a:r>
              <a:rPr lang="et-EE" sz="1600">
                <a:solidFill>
                  <a:srgbClr val="004071"/>
                </a:solidFill>
              </a:rPr>
              <a:t>/</a:t>
            </a:r>
            <a:r>
              <a:rPr lang="et-EE" sz="1600" err="1">
                <a:solidFill>
                  <a:srgbClr val="004071"/>
                </a:solidFill>
              </a:rPr>
              <a:t>international</a:t>
            </a:r>
            <a:r>
              <a:rPr lang="et-EE" sz="1600">
                <a:solidFill>
                  <a:srgbClr val="004071"/>
                </a:solidFill>
              </a:rPr>
              <a:t> </a:t>
            </a:r>
            <a:r>
              <a:rPr lang="et-EE" sz="1600" err="1">
                <a:solidFill>
                  <a:srgbClr val="004071"/>
                </a:solidFill>
              </a:rPr>
              <a:t>standards</a:t>
            </a:r>
            <a:endParaRPr lang="en-EE" sz="1600">
              <a:solidFill>
                <a:srgbClr val="004071"/>
              </a:solidFill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57D54F0-D33A-4A99-BC83-27E75B6A9624}"/>
              </a:ext>
            </a:extLst>
          </p:cNvPr>
          <p:cNvSpPr txBox="1">
            <a:spLocks/>
          </p:cNvSpPr>
          <p:nvPr/>
        </p:nvSpPr>
        <p:spPr>
          <a:xfrm>
            <a:off x="1862918" y="4332035"/>
            <a:ext cx="1809104" cy="404511"/>
          </a:xfrm>
          <a:prstGeom prst="rect">
            <a:avLst/>
          </a:prstGeom>
          <a:noFill/>
        </p:spPr>
        <p:txBody>
          <a:bodyPr vert="horz" wrap="none" lIns="180000" tIns="108000" rIns="180000" bIns="7200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1600" err="1">
                <a:solidFill>
                  <a:srgbClr val="004071"/>
                </a:solidFill>
              </a:rPr>
              <a:t>testing</a:t>
            </a:r>
            <a:r>
              <a:rPr lang="et-EE" sz="1600">
                <a:solidFill>
                  <a:srgbClr val="004071"/>
                </a:solidFill>
              </a:rPr>
              <a:t>/</a:t>
            </a:r>
            <a:r>
              <a:rPr lang="et-EE" sz="1600" err="1">
                <a:solidFill>
                  <a:srgbClr val="004071"/>
                </a:solidFill>
              </a:rPr>
              <a:t>analysis</a:t>
            </a:r>
            <a:endParaRPr lang="en-EE" sz="1600">
              <a:solidFill>
                <a:srgbClr val="004071"/>
              </a:solidFill>
            </a:endParaRP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54CCA10-A92E-706C-EF6E-20C549691A5B}"/>
              </a:ext>
            </a:extLst>
          </p:cNvPr>
          <p:cNvSpPr txBox="1">
            <a:spLocks/>
          </p:cNvSpPr>
          <p:nvPr/>
        </p:nvSpPr>
        <p:spPr>
          <a:xfrm>
            <a:off x="1862918" y="4738342"/>
            <a:ext cx="1285243" cy="626110"/>
          </a:xfrm>
          <a:prstGeom prst="rect">
            <a:avLst/>
          </a:prstGeom>
          <a:noFill/>
        </p:spPr>
        <p:txBody>
          <a:bodyPr vert="horz" wrap="none" lIns="180000" tIns="108000" rIns="180000" bIns="7200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1600" err="1">
                <a:solidFill>
                  <a:srgbClr val="004071"/>
                </a:solidFill>
              </a:rPr>
              <a:t>research</a:t>
            </a:r>
            <a:r>
              <a:rPr lang="et-EE" sz="1600">
                <a:solidFill>
                  <a:srgbClr val="004071"/>
                </a:solidFill>
              </a:rPr>
              <a:t> </a:t>
            </a:r>
            <a:br>
              <a:rPr lang="et-EE" sz="1600">
                <a:solidFill>
                  <a:srgbClr val="004071"/>
                </a:solidFill>
              </a:rPr>
            </a:br>
            <a:r>
              <a:rPr lang="et-EE" sz="1600" err="1">
                <a:solidFill>
                  <a:srgbClr val="004071"/>
                </a:solidFill>
              </a:rPr>
              <a:t>inspection</a:t>
            </a:r>
            <a:endParaRPr lang="en-EE" sz="1600">
              <a:solidFill>
                <a:srgbClr val="004071"/>
              </a:solidFill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2878579-D1B0-8C03-6221-F04466D0876F}"/>
              </a:ext>
            </a:extLst>
          </p:cNvPr>
          <p:cNvSpPr txBox="1">
            <a:spLocks/>
          </p:cNvSpPr>
          <p:nvPr/>
        </p:nvSpPr>
        <p:spPr>
          <a:xfrm>
            <a:off x="1862918" y="5535322"/>
            <a:ext cx="3272966" cy="626110"/>
          </a:xfrm>
          <a:prstGeom prst="rect">
            <a:avLst/>
          </a:prstGeom>
          <a:noFill/>
        </p:spPr>
        <p:txBody>
          <a:bodyPr vert="horz" wrap="none" lIns="180000" tIns="108000" rIns="180000" bIns="7200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1600" err="1">
                <a:solidFill>
                  <a:srgbClr val="004071"/>
                </a:solidFill>
              </a:rPr>
              <a:t>calibration</a:t>
            </a:r>
            <a:r>
              <a:rPr lang="et-EE" sz="1600">
                <a:solidFill>
                  <a:srgbClr val="004071"/>
                </a:solidFill>
              </a:rPr>
              <a:t> of </a:t>
            </a:r>
            <a:r>
              <a:rPr lang="et-EE" sz="1600" err="1">
                <a:solidFill>
                  <a:srgbClr val="004071"/>
                </a:solidFill>
              </a:rPr>
              <a:t>equipment</a:t>
            </a:r>
            <a:br>
              <a:rPr lang="et-EE" sz="1600">
                <a:solidFill>
                  <a:srgbClr val="004071"/>
                </a:solidFill>
              </a:rPr>
            </a:br>
            <a:r>
              <a:rPr lang="et-EE" sz="1600" err="1">
                <a:solidFill>
                  <a:srgbClr val="004071"/>
                </a:solidFill>
              </a:rPr>
              <a:t>reference</a:t>
            </a:r>
            <a:r>
              <a:rPr lang="et-EE" sz="1600">
                <a:solidFill>
                  <a:srgbClr val="004071"/>
                </a:solidFill>
              </a:rPr>
              <a:t> </a:t>
            </a:r>
            <a:r>
              <a:rPr lang="et-EE" sz="1600" err="1">
                <a:solidFill>
                  <a:srgbClr val="004071"/>
                </a:solidFill>
              </a:rPr>
              <a:t>materials</a:t>
            </a:r>
            <a:r>
              <a:rPr lang="et-EE" sz="1600">
                <a:solidFill>
                  <a:srgbClr val="004071"/>
                </a:solidFill>
              </a:rPr>
              <a:t> / </a:t>
            </a:r>
            <a:r>
              <a:rPr lang="et-EE" sz="1600" err="1">
                <a:solidFill>
                  <a:srgbClr val="004071"/>
                </a:solidFill>
              </a:rPr>
              <a:t>verification</a:t>
            </a:r>
            <a:endParaRPr lang="en-EE" sz="1600">
              <a:solidFill>
                <a:srgbClr val="004071"/>
              </a:solidFill>
            </a:endParaRP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6C826D4-CECE-9ADA-A837-3800CD5AB66B}"/>
              </a:ext>
            </a:extLst>
          </p:cNvPr>
          <p:cNvSpPr txBox="1">
            <a:spLocks/>
          </p:cNvSpPr>
          <p:nvPr/>
        </p:nvSpPr>
        <p:spPr>
          <a:xfrm>
            <a:off x="60527" y="977205"/>
            <a:ext cx="1599932" cy="958381"/>
          </a:xfrm>
          <a:prstGeom prst="rect">
            <a:avLst/>
          </a:prstGeom>
          <a:noFill/>
        </p:spPr>
        <p:txBody>
          <a:bodyPr vert="horz" wrap="square" lIns="180000" tIns="108000" rIns="180000" bIns="7200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t-EE" sz="1400" err="1">
                <a:solidFill>
                  <a:srgbClr val="004071"/>
                </a:solidFill>
              </a:rPr>
              <a:t>Applicable</a:t>
            </a:r>
            <a:r>
              <a:rPr lang="et-EE" sz="1400">
                <a:solidFill>
                  <a:srgbClr val="004071"/>
                </a:solidFill>
              </a:rPr>
              <a:t> </a:t>
            </a:r>
            <a:r>
              <a:rPr lang="et-EE" sz="1400" err="1">
                <a:solidFill>
                  <a:srgbClr val="004071"/>
                </a:solidFill>
              </a:rPr>
              <a:t>to</a:t>
            </a:r>
            <a:r>
              <a:rPr lang="et-EE" sz="1400">
                <a:solidFill>
                  <a:srgbClr val="004071"/>
                </a:solidFill>
              </a:rPr>
              <a:t> all </a:t>
            </a:r>
            <a:r>
              <a:rPr lang="et-EE" sz="1400" err="1">
                <a:solidFill>
                  <a:srgbClr val="004071"/>
                </a:solidFill>
              </a:rPr>
              <a:t>products</a:t>
            </a:r>
            <a:r>
              <a:rPr lang="et-EE" sz="1400">
                <a:solidFill>
                  <a:srgbClr val="004071"/>
                </a:solidFill>
              </a:rPr>
              <a:t>, </a:t>
            </a:r>
            <a:r>
              <a:rPr lang="et-EE" sz="1400" err="1">
                <a:solidFill>
                  <a:srgbClr val="004071"/>
                </a:solidFill>
              </a:rPr>
              <a:t>processes</a:t>
            </a:r>
            <a:r>
              <a:rPr lang="et-EE" sz="1400">
                <a:solidFill>
                  <a:srgbClr val="004071"/>
                </a:solidFill>
              </a:rPr>
              <a:t> and </a:t>
            </a:r>
            <a:r>
              <a:rPr lang="et-EE" sz="1400" err="1">
                <a:solidFill>
                  <a:srgbClr val="004071"/>
                </a:solidFill>
              </a:rPr>
              <a:t>services</a:t>
            </a:r>
            <a:endParaRPr lang="en-EE" sz="1400">
              <a:solidFill>
                <a:srgbClr val="004071"/>
              </a:solidFill>
            </a:endParaRP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7A4C1AB3-D626-5D3D-40BD-13BEAE41F891}"/>
              </a:ext>
            </a:extLst>
          </p:cNvPr>
          <p:cNvSpPr txBox="1">
            <a:spLocks/>
          </p:cNvSpPr>
          <p:nvPr/>
        </p:nvSpPr>
        <p:spPr>
          <a:xfrm>
            <a:off x="71151" y="6130046"/>
            <a:ext cx="1599932" cy="570582"/>
          </a:xfrm>
          <a:prstGeom prst="rect">
            <a:avLst/>
          </a:prstGeom>
          <a:noFill/>
        </p:spPr>
        <p:txBody>
          <a:bodyPr vert="horz" wrap="square" lIns="180000" tIns="108000" rIns="180000" bIns="7200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t-EE" sz="1400">
                <a:solidFill>
                  <a:srgbClr val="004071"/>
                </a:solidFill>
              </a:rPr>
              <a:t>National </a:t>
            </a:r>
            <a:r>
              <a:rPr lang="et-EE" sz="1400" err="1">
                <a:solidFill>
                  <a:srgbClr val="004071"/>
                </a:solidFill>
              </a:rPr>
              <a:t>value</a:t>
            </a:r>
            <a:r>
              <a:rPr lang="et-EE" sz="1400">
                <a:solidFill>
                  <a:srgbClr val="004071"/>
                </a:solidFill>
              </a:rPr>
              <a:t> </a:t>
            </a:r>
            <a:r>
              <a:rPr lang="et-EE" sz="1400" err="1">
                <a:solidFill>
                  <a:srgbClr val="004071"/>
                </a:solidFill>
              </a:rPr>
              <a:t>chains</a:t>
            </a:r>
            <a:endParaRPr lang="en-EE" sz="1400">
              <a:solidFill>
                <a:srgbClr val="004071"/>
              </a:solidFill>
            </a:endParaRP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B8C5E50B-46A5-9825-7C12-0E7F3CEDDE7E}"/>
              </a:ext>
            </a:extLst>
          </p:cNvPr>
          <p:cNvSpPr txBox="1">
            <a:spLocks/>
          </p:cNvSpPr>
          <p:nvPr/>
        </p:nvSpPr>
        <p:spPr>
          <a:xfrm>
            <a:off x="10524860" y="6130046"/>
            <a:ext cx="1599932" cy="570582"/>
          </a:xfrm>
          <a:prstGeom prst="rect">
            <a:avLst/>
          </a:prstGeom>
          <a:noFill/>
        </p:spPr>
        <p:txBody>
          <a:bodyPr vert="horz" wrap="square" lIns="180000" tIns="108000" rIns="180000" bIns="7200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t-EE" sz="1400">
                <a:solidFill>
                  <a:srgbClr val="004071"/>
                </a:solidFill>
              </a:rPr>
              <a:t>International </a:t>
            </a:r>
            <a:r>
              <a:rPr lang="et-EE" sz="1400" err="1">
                <a:solidFill>
                  <a:srgbClr val="004071"/>
                </a:solidFill>
              </a:rPr>
              <a:t>system</a:t>
            </a:r>
            <a:endParaRPr lang="en-EE" sz="1400">
              <a:solidFill>
                <a:srgbClr val="004071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4911605-8D55-F24C-C3EC-48BEEFFDA69F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8787338" y="1009208"/>
            <a:ext cx="1752210" cy="75"/>
          </a:xfrm>
          <a:prstGeom prst="straightConnector1">
            <a:avLst/>
          </a:prstGeom>
          <a:ln w="12700">
            <a:solidFill>
              <a:srgbClr val="00407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07C9AE5-8F8F-A634-DC55-FF7D0AB9205C}"/>
              </a:ext>
            </a:extLst>
          </p:cNvPr>
          <p:cNvCxnSpPr>
            <a:cxnSpLocks/>
          </p:cNvCxnSpPr>
          <p:nvPr/>
        </p:nvCxnSpPr>
        <p:spPr>
          <a:xfrm>
            <a:off x="8464898" y="3465903"/>
            <a:ext cx="2070428" cy="0"/>
          </a:xfrm>
          <a:prstGeom prst="straightConnector1">
            <a:avLst/>
          </a:prstGeom>
          <a:ln w="12700">
            <a:solidFill>
              <a:srgbClr val="00407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5A8E34A-1A11-F3EC-032E-D56CE8D94743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8948905" y="6184597"/>
            <a:ext cx="1586421" cy="0"/>
          </a:xfrm>
          <a:prstGeom prst="straightConnector1">
            <a:avLst/>
          </a:prstGeom>
          <a:ln w="12700">
            <a:solidFill>
              <a:srgbClr val="00407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5EF5E65-6EAE-D73E-A9FC-647DB531FDE2}"/>
              </a:ext>
            </a:extLst>
          </p:cNvPr>
          <p:cNvCxnSpPr>
            <a:cxnSpLocks/>
          </p:cNvCxnSpPr>
          <p:nvPr/>
        </p:nvCxnSpPr>
        <p:spPr>
          <a:xfrm>
            <a:off x="8806627" y="1054127"/>
            <a:ext cx="0" cy="4914268"/>
          </a:xfrm>
          <a:prstGeom prst="straightConnector1">
            <a:avLst/>
          </a:prstGeom>
          <a:ln w="12700">
            <a:solidFill>
              <a:srgbClr val="00407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40CB727-E03A-DAD3-1510-912455630202}"/>
              </a:ext>
            </a:extLst>
          </p:cNvPr>
          <p:cNvCxnSpPr>
            <a:cxnSpLocks/>
          </p:cNvCxnSpPr>
          <p:nvPr/>
        </p:nvCxnSpPr>
        <p:spPr>
          <a:xfrm>
            <a:off x="7809100" y="3682105"/>
            <a:ext cx="0" cy="2286290"/>
          </a:xfrm>
          <a:prstGeom prst="straightConnector1">
            <a:avLst/>
          </a:prstGeom>
          <a:ln w="12700">
            <a:solidFill>
              <a:srgbClr val="00407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D9D7D50-A70D-85A4-E9AB-4591A15070D2}"/>
              </a:ext>
            </a:extLst>
          </p:cNvPr>
          <p:cNvCxnSpPr>
            <a:cxnSpLocks/>
          </p:cNvCxnSpPr>
          <p:nvPr/>
        </p:nvCxnSpPr>
        <p:spPr>
          <a:xfrm>
            <a:off x="6749488" y="1180025"/>
            <a:ext cx="0" cy="802412"/>
          </a:xfrm>
          <a:prstGeom prst="straightConnector1">
            <a:avLst/>
          </a:prstGeom>
          <a:ln w="12700">
            <a:solidFill>
              <a:srgbClr val="00407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234F7C1-9EEB-511C-1D9C-525B0256DA1B}"/>
              </a:ext>
            </a:extLst>
          </p:cNvPr>
          <p:cNvCxnSpPr>
            <a:cxnSpLocks/>
          </p:cNvCxnSpPr>
          <p:nvPr/>
        </p:nvCxnSpPr>
        <p:spPr>
          <a:xfrm>
            <a:off x="6539423" y="3682105"/>
            <a:ext cx="0" cy="870254"/>
          </a:xfrm>
          <a:prstGeom prst="straightConnector1">
            <a:avLst/>
          </a:prstGeom>
          <a:ln w="12700">
            <a:solidFill>
              <a:srgbClr val="00407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58ED0F2-4DA3-8712-2688-60C7413EAE25}"/>
              </a:ext>
            </a:extLst>
          </p:cNvPr>
          <p:cNvCxnSpPr>
            <a:cxnSpLocks/>
          </p:cNvCxnSpPr>
          <p:nvPr/>
        </p:nvCxnSpPr>
        <p:spPr>
          <a:xfrm flipV="1">
            <a:off x="6539423" y="2414841"/>
            <a:ext cx="0" cy="846339"/>
          </a:xfrm>
          <a:prstGeom prst="straightConnector1">
            <a:avLst/>
          </a:prstGeom>
          <a:ln w="12700">
            <a:solidFill>
              <a:srgbClr val="00407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ED15649-B60D-B054-E6E3-4EF035FDFA23}"/>
              </a:ext>
            </a:extLst>
          </p:cNvPr>
          <p:cNvCxnSpPr>
            <a:cxnSpLocks/>
          </p:cNvCxnSpPr>
          <p:nvPr/>
        </p:nvCxnSpPr>
        <p:spPr>
          <a:xfrm flipV="1">
            <a:off x="5529068" y="2414841"/>
            <a:ext cx="0" cy="2149429"/>
          </a:xfrm>
          <a:prstGeom prst="straightConnector1">
            <a:avLst/>
          </a:prstGeom>
          <a:ln w="12700">
            <a:solidFill>
              <a:srgbClr val="00407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0C30F71-57D8-E8D7-A659-E15B62C0E177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1701312" y="3465903"/>
            <a:ext cx="4035861" cy="0"/>
          </a:xfrm>
          <a:prstGeom prst="straightConnector1">
            <a:avLst/>
          </a:prstGeom>
          <a:ln w="12700">
            <a:solidFill>
              <a:srgbClr val="00407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D6EED5E-E949-0D2C-DF18-0D4DC8C93E58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1701312" y="2198639"/>
            <a:ext cx="2926009" cy="0"/>
          </a:xfrm>
          <a:prstGeom prst="straightConnector1">
            <a:avLst/>
          </a:prstGeom>
          <a:ln w="12700">
            <a:solidFill>
              <a:srgbClr val="00407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8968F5D-18E8-D014-0B6C-B95D7F57E95E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1701312" y="4768561"/>
            <a:ext cx="1972539" cy="0"/>
          </a:xfrm>
          <a:prstGeom prst="straightConnector1">
            <a:avLst/>
          </a:prstGeom>
          <a:ln w="12700">
            <a:solidFill>
              <a:srgbClr val="00407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AE99924-BACB-B1DE-458E-7F98379E0011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1701312" y="6184597"/>
            <a:ext cx="5191205" cy="0"/>
          </a:xfrm>
          <a:prstGeom prst="straightConnector1">
            <a:avLst/>
          </a:prstGeom>
          <a:ln w="12700">
            <a:solidFill>
              <a:srgbClr val="00407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EF42147-B08B-8C2E-D885-4DD18589DFA9}"/>
              </a:ext>
            </a:extLst>
          </p:cNvPr>
          <p:cNvCxnSpPr>
            <a:cxnSpLocks/>
          </p:cNvCxnSpPr>
          <p:nvPr/>
        </p:nvCxnSpPr>
        <p:spPr>
          <a:xfrm flipV="1">
            <a:off x="5529068" y="4984763"/>
            <a:ext cx="0" cy="1199834"/>
          </a:xfrm>
          <a:prstGeom prst="straightConnector1">
            <a:avLst/>
          </a:prstGeom>
          <a:ln w="12700">
            <a:solidFill>
              <a:srgbClr val="00407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8DDFFFD-C70C-4A74-BF05-737F103B69C3}"/>
              </a:ext>
            </a:extLst>
          </p:cNvPr>
          <p:cNvCxnSpPr>
            <a:cxnSpLocks/>
            <a:endCxn id="8" idx="3"/>
          </p:cNvCxnSpPr>
          <p:nvPr/>
        </p:nvCxnSpPr>
        <p:spPr>
          <a:xfrm flipH="1">
            <a:off x="6858754" y="4768561"/>
            <a:ext cx="1928584" cy="0"/>
          </a:xfrm>
          <a:prstGeom prst="straightConnector1">
            <a:avLst/>
          </a:prstGeom>
          <a:ln w="12700">
            <a:solidFill>
              <a:srgbClr val="00407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 descr="A line drawing of two cartons&#10;&#10;Description automatically generated">
            <a:extLst>
              <a:ext uri="{FF2B5EF4-FFF2-40B4-BE49-F238E27FC236}">
                <a16:creationId xmlns:a16="http://schemas.microsoft.com/office/drawing/2014/main" id="{3EC4AED5-AAAF-41C8-82AF-D044F637C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23" y="2003861"/>
            <a:ext cx="1018099" cy="4061901"/>
          </a:xfrm>
          <a:prstGeom prst="rect">
            <a:avLst/>
          </a:prstGeom>
        </p:spPr>
      </p:pic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2450E307-7DFD-6F00-1259-28EC339AE157}"/>
              </a:ext>
            </a:extLst>
          </p:cNvPr>
          <p:cNvSpPr txBox="1">
            <a:spLocks/>
          </p:cNvSpPr>
          <p:nvPr/>
        </p:nvSpPr>
        <p:spPr>
          <a:xfrm>
            <a:off x="6590746" y="801623"/>
            <a:ext cx="2432774" cy="432404"/>
          </a:xfrm>
          <a:prstGeom prst="rect">
            <a:avLst/>
          </a:prstGeom>
          <a:solidFill>
            <a:srgbClr val="EA752A"/>
          </a:solidFill>
        </p:spPr>
        <p:txBody>
          <a:bodyPr vert="horz" wrap="none" lIns="288000" tIns="108000" rIns="288000" bIns="7200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EE" sz="1800">
                <a:solidFill>
                  <a:schemeClr val="bg1"/>
                </a:solidFill>
              </a:rPr>
              <a:t>ACCREDITATION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C4458D2-4083-67AB-3CC6-0E9EA3F89F3F}"/>
              </a:ext>
            </a:extLst>
          </p:cNvPr>
          <p:cNvGrpSpPr/>
          <p:nvPr/>
        </p:nvGrpSpPr>
        <p:grpSpPr>
          <a:xfrm>
            <a:off x="10972285" y="1144764"/>
            <a:ext cx="705082" cy="4889839"/>
            <a:chOff x="11086068" y="257288"/>
            <a:chExt cx="775590" cy="5378823"/>
          </a:xfrm>
        </p:grpSpPr>
        <p:pic>
          <p:nvPicPr>
            <p:cNvPr id="45" name="Picture 44" descr="A yellow and black logo&#10;&#10;Description automatically generated">
              <a:extLst>
                <a:ext uri="{FF2B5EF4-FFF2-40B4-BE49-F238E27FC236}">
                  <a16:creationId xmlns:a16="http://schemas.microsoft.com/office/drawing/2014/main" id="{68DBBA4F-7EF9-AB3E-C363-51F4615A9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11121" y="3026163"/>
              <a:ext cx="725485" cy="551999"/>
            </a:xfrm>
            <a:prstGeom prst="rect">
              <a:avLst/>
            </a:prstGeom>
          </p:spPr>
        </p:pic>
        <p:pic>
          <p:nvPicPr>
            <p:cNvPr id="46" name="Picture 45" descr="Blue text on a white background&#10;&#10;Description automatically generated">
              <a:extLst>
                <a:ext uri="{FF2B5EF4-FFF2-40B4-BE49-F238E27FC236}">
                  <a16:creationId xmlns:a16="http://schemas.microsoft.com/office/drawing/2014/main" id="{01B0BC2C-0F04-78E1-08A7-A2CACDB6D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86068" y="4479908"/>
              <a:ext cx="775590" cy="387795"/>
            </a:xfrm>
            <a:prstGeom prst="rect">
              <a:avLst/>
            </a:prstGeom>
          </p:spPr>
        </p:pic>
        <p:pic>
          <p:nvPicPr>
            <p:cNvPr id="47" name="Picture 46" descr="A blue and white logo&#10;&#10;Description automatically generated">
              <a:extLst>
                <a:ext uri="{FF2B5EF4-FFF2-40B4-BE49-F238E27FC236}">
                  <a16:creationId xmlns:a16="http://schemas.microsoft.com/office/drawing/2014/main" id="{43CF30ED-9A93-1714-138D-F22BC70AC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25668" y="257288"/>
              <a:ext cx="696391" cy="432585"/>
            </a:xfrm>
            <a:prstGeom prst="rect">
              <a:avLst/>
            </a:prstGeom>
          </p:spPr>
        </p:pic>
        <p:pic>
          <p:nvPicPr>
            <p:cNvPr id="48" name="Picture 47" descr="A blue and black logo&#10;&#10;Description automatically generated">
              <a:extLst>
                <a:ext uri="{FF2B5EF4-FFF2-40B4-BE49-F238E27FC236}">
                  <a16:creationId xmlns:a16="http://schemas.microsoft.com/office/drawing/2014/main" id="{3616B971-7DA1-1B6D-C30B-3C1279892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33494" y="2483624"/>
              <a:ext cx="480738" cy="342748"/>
            </a:xfrm>
            <a:prstGeom prst="rect">
              <a:avLst/>
            </a:prstGeom>
          </p:spPr>
        </p:pic>
        <p:pic>
          <p:nvPicPr>
            <p:cNvPr id="49" name="Picture 48" descr="A blue and white clock with text&#10;&#10;Description automatically generated">
              <a:extLst>
                <a:ext uri="{FF2B5EF4-FFF2-40B4-BE49-F238E27FC236}">
                  <a16:creationId xmlns:a16="http://schemas.microsoft.com/office/drawing/2014/main" id="{5E1A1368-DF02-832C-FA1F-8A1755CEE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85710" y="929857"/>
              <a:ext cx="576306" cy="581693"/>
            </a:xfrm>
            <a:prstGeom prst="rect">
              <a:avLst/>
            </a:prstGeom>
          </p:spPr>
        </p:pic>
        <p:pic>
          <p:nvPicPr>
            <p:cNvPr id="50" name="Picture 49" descr="A blue and black logo&#10;&#10;Description automatically generated">
              <a:extLst>
                <a:ext uri="{FF2B5EF4-FFF2-40B4-BE49-F238E27FC236}">
                  <a16:creationId xmlns:a16="http://schemas.microsoft.com/office/drawing/2014/main" id="{15CB7E43-1D28-3234-096B-2F5C9C836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213179" y="1770746"/>
              <a:ext cx="521368" cy="432499"/>
            </a:xfrm>
            <a:prstGeom prst="rect">
              <a:avLst/>
            </a:prstGeom>
          </p:spPr>
        </p:pic>
        <p:pic>
          <p:nvPicPr>
            <p:cNvPr id="51" name="Picture 50" descr="A close-up of a globe&#10;&#10;Description automatically generated">
              <a:extLst>
                <a:ext uri="{FF2B5EF4-FFF2-40B4-BE49-F238E27FC236}">
                  <a16:creationId xmlns:a16="http://schemas.microsoft.com/office/drawing/2014/main" id="{D3F6461D-00A0-9CD7-3E38-7FF94E8E3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80593" y="5049570"/>
              <a:ext cx="586541" cy="586541"/>
            </a:xfrm>
            <a:prstGeom prst="rect">
              <a:avLst/>
            </a:prstGeom>
          </p:spPr>
        </p:pic>
        <p:pic>
          <p:nvPicPr>
            <p:cNvPr id="52" name="Picture 51" descr="A logo with text on it&#10;&#10;Description automatically generated">
              <a:extLst>
                <a:ext uri="{FF2B5EF4-FFF2-40B4-BE49-F238E27FC236}">
                  <a16:creationId xmlns:a16="http://schemas.microsoft.com/office/drawing/2014/main" id="{714A9AED-2B6A-BF51-0226-EFEEB1266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182507" y="3742572"/>
              <a:ext cx="582713" cy="582713"/>
            </a:xfrm>
            <a:prstGeom prst="rect">
              <a:avLst/>
            </a:prstGeom>
          </p:spPr>
        </p:pic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7F82B8-5E13-20A1-923F-3DE4A5616C2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47F0BE7-6EEF-FA43-A886-32A93368B860}" type="datetime4">
              <a:rPr lang="en-US" smtClean="0"/>
              <a:t>November 11, 2024</a:t>
            </a:fld>
            <a:endParaRPr lang="en-EE"/>
          </a:p>
        </p:txBody>
      </p:sp>
      <p:sp>
        <p:nvSpPr>
          <p:cNvPr id="53" name="Slide Number Placeholder 52">
            <a:extLst>
              <a:ext uri="{FF2B5EF4-FFF2-40B4-BE49-F238E27FC236}">
                <a16:creationId xmlns:a16="http://schemas.microsoft.com/office/drawing/2014/main" id="{4997F3D5-D5D0-7D24-996A-6746E420720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01DA02-F279-C541-BF26-E504725BD99C}" type="slidenum">
              <a:rPr lang="en-EE" smtClean="0"/>
              <a:pPr/>
              <a:t>9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7386101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Master slaid">
  <a:themeElements>
    <a:clrScheme name="Custom 1">
      <a:dk1>
        <a:srgbClr val="09406C"/>
      </a:dk1>
      <a:lt1>
        <a:sysClr val="window" lastClr="FFFFFF"/>
      </a:lt1>
      <a:dk2>
        <a:srgbClr val="00528C"/>
      </a:dk2>
      <a:lt2>
        <a:srgbClr val="DDE3F2"/>
      </a:lt2>
      <a:accent1>
        <a:srgbClr val="EA752A"/>
      </a:accent1>
      <a:accent2>
        <a:srgbClr val="00A527"/>
      </a:accent2>
      <a:accent3>
        <a:srgbClr val="000000"/>
      </a:accent3>
      <a:accent4>
        <a:srgbClr val="595959"/>
      </a:accent4>
      <a:accent5>
        <a:srgbClr val="7F7F7F"/>
      </a:accent5>
      <a:accent6>
        <a:srgbClr val="F2F2F2"/>
      </a:accent6>
      <a:hlink>
        <a:srgbClr val="0563C1"/>
      </a:hlink>
      <a:folHlink>
        <a:srgbClr val="954F72"/>
      </a:folHlink>
    </a:clrScheme>
    <a:fontScheme name="Helvetica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algn="l">
          <a:buFontTx/>
          <a:buBlip>
            <a:blip xmlns:r="http://schemas.openxmlformats.org/officeDocument/2006/relationships"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</a:buBlip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etroserdi esitluse tööfail EST 15.07_master" id="{6477256D-9139-49B3-BF7D-D58EA0B246DE}" vid="{7AEE9BDD-E468-4C41-9DCC-32E10DA201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72BB18D1654C046B0D1D9DF7FB27106" ma:contentTypeVersion="11" ma:contentTypeDescription="Loo uus dokument" ma:contentTypeScope="" ma:versionID="80c986c3b01a8308d75ca01e5b68d212">
  <xsd:schema xmlns:xsd="http://www.w3.org/2001/XMLSchema" xmlns:xs="http://www.w3.org/2001/XMLSchema" xmlns:p="http://schemas.microsoft.com/office/2006/metadata/properties" xmlns:ns2="36725340-1416-4e19-9c8b-4b39f8afabf2" xmlns:ns3="85f529b6-ac61-47f2-879d-f93e391ba101" targetNamespace="http://schemas.microsoft.com/office/2006/metadata/properties" ma:root="true" ma:fieldsID="2aac54749ba9fce8a23c77c92475c2ee" ns2:_="" ns3:_="">
    <xsd:import namespace="36725340-1416-4e19-9c8b-4b39f8afabf2"/>
    <xsd:import namespace="85f529b6-ac61-47f2-879d-f93e391ba1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725340-1416-4e19-9c8b-4b39f8afab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Pildisildid" ma:readOnly="false" ma:fieldId="{5cf76f15-5ced-4ddc-b409-7134ff3c332f}" ma:taxonomyMulti="true" ma:sspId="b7b456ab-0d2b-49ae-87d9-a9756bbd20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f529b6-ac61-47f2-879d-f93e391ba10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90cc97d-fe0f-4421-b19e-34e235b2f8bf}" ma:internalName="TaxCatchAll" ma:showField="CatchAllData" ma:web="85f529b6-ac61-47f2-879d-f93e391ba1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utüüp"/>
        <xsd:element ref="dc:title" minOccurs="0" maxOccurs="1" ma:index="4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6725340-1416-4e19-9c8b-4b39f8afabf2">
      <Terms xmlns="http://schemas.microsoft.com/office/infopath/2007/PartnerControls"/>
    </lcf76f155ced4ddcb4097134ff3c332f>
    <TaxCatchAll xmlns="85f529b6-ac61-47f2-879d-f93e391ba101" xsi:nil="true"/>
  </documentManagement>
</p:properties>
</file>

<file path=customXml/itemProps1.xml><?xml version="1.0" encoding="utf-8"?>
<ds:datastoreItem xmlns:ds="http://schemas.openxmlformats.org/officeDocument/2006/customXml" ds:itemID="{96785E1E-901F-4CA4-902F-0AA3AD8EF18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C81D16A-4564-4B27-8B6C-2908E5356C46}">
  <ds:schemaRefs>
    <ds:schemaRef ds:uri="36725340-1416-4e19-9c8b-4b39f8afabf2"/>
    <ds:schemaRef ds:uri="85f529b6-ac61-47f2-879d-f93e391ba10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3963FB1-1029-452E-AF98-F27A44149518}">
  <ds:schemaRefs>
    <ds:schemaRef ds:uri="17508c4a-c298-41ac-8308-72abf4d6330e"/>
    <ds:schemaRef ds:uri="36725340-1416-4e19-9c8b-4b39f8afabf2"/>
    <ds:schemaRef ds:uri="85f529b6-ac61-47f2-879d-f93e391ba101"/>
    <ds:schemaRef ds:uri="c72e1c84-8676-42b7-b2e3-33f496c0c6e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Master slaid</Template>
  <TotalTime>2</TotalTime>
  <Words>1383</Words>
  <Application>Microsoft Office PowerPoint</Application>
  <PresentationFormat>Widescreen</PresentationFormat>
  <Paragraphs>253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Aptos</vt:lpstr>
      <vt:lpstr>Arial</vt:lpstr>
      <vt:lpstr>Calibri</vt:lpstr>
      <vt:lpstr>Courier New</vt:lpstr>
      <vt:lpstr>Courier New,monospace</vt:lpstr>
      <vt:lpstr>Helvetica</vt:lpstr>
      <vt:lpstr>Helvetica-lt-condensed</vt:lpstr>
      <vt:lpstr>Segoe UI</vt:lpstr>
      <vt:lpstr>Wingdings</vt:lpstr>
      <vt:lpstr>Master slaid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Kristjan Prik</dc:creator>
  <cp:lastModifiedBy>Priit Ilomets</cp:lastModifiedBy>
  <cp:revision>2</cp:revision>
  <dcterms:created xsi:type="dcterms:W3CDTF">2024-07-15T14:31:48Z</dcterms:created>
  <dcterms:modified xsi:type="dcterms:W3CDTF">2024-11-11T11:50:34Z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0x010100672BB18D1654C046B0D1D9DF7FB27106</vt:lpwstr>
  </property>
  <property fmtid="{D5CDD505-2E9C-101B-9397-08002B2CF9AE}" pid="3" name="MediaServiceImageTags">
    <vt:lpwstr/>
  </property>
</Properties>
</file>